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sldIdLst>
    <p:sldId id="256" r:id="rId5"/>
    <p:sldId id="417" r:id="rId6"/>
    <p:sldId id="420" r:id="rId7"/>
    <p:sldId id="260" r:id="rId8"/>
    <p:sldId id="274" r:id="rId9"/>
    <p:sldId id="258" r:id="rId10"/>
    <p:sldId id="422" r:id="rId11"/>
    <p:sldId id="426" r:id="rId12"/>
    <p:sldId id="424" r:id="rId13"/>
    <p:sldId id="425" r:id="rId14"/>
    <p:sldId id="428" r:id="rId15"/>
    <p:sldId id="266" r:id="rId16"/>
    <p:sldId id="279" r:id="rId17"/>
    <p:sldId id="423" r:id="rId18"/>
    <p:sldId id="419" r:id="rId19"/>
    <p:sldId id="418" r:id="rId20"/>
    <p:sldId id="409" r:id="rId21"/>
    <p:sldId id="410" r:id="rId22"/>
    <p:sldId id="414" r:id="rId23"/>
    <p:sldId id="415" r:id="rId24"/>
    <p:sldId id="412" r:id="rId25"/>
    <p:sldId id="413" r:id="rId26"/>
    <p:sldId id="42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en, Hywel (STFC,DL,AST)" initials="O(" lastIdx="1" clrIdx="0">
    <p:extLst>
      <p:ext uri="{19B8F6BF-5375-455C-9EA6-DF929625EA0E}">
        <p15:presenceInfo xmlns:p15="http://schemas.microsoft.com/office/powerpoint/2012/main" userId="S::hywel.owen@stfc.ac.uk::fa73ae36-dd0c-44e5-95dd-e6034222bf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FF"/>
    <a:srgbClr val="3333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3B5D-6FCE-4D55-8673-DB03185B979F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1C696-9DF0-484E-B3F1-B0EB388B7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24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1C696-9DF0-484E-B3F1-B0EB388B715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80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E116B-D32A-46FD-A1EC-A01B7B4B9E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9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2D1B-8CA7-4067-8129-4C0D24642490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29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F816-4638-4C13-9795-D5131FF8ADD3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13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BB70-1143-430D-BA52-3F386DB933E3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E258-8427-4937-A9B4-3F3C3DA29488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4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9921-62B0-4EC2-B052-500749DF5D61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9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1C99-E0A8-4D33-9732-A7215811C7D7}" type="datetime1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68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A42C-C039-4BF6-BA7C-BC058D9DEAA9}" type="datetime1">
              <a:rPr lang="en-GB" smtClean="0"/>
              <a:t>02/12/2022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9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EE60-ED5F-4181-8322-12F8FECF028E}" type="datetime1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B496-1670-46C9-A02C-20A9AD211EFD}" type="datetime1">
              <a:rPr lang="en-GB" smtClean="0"/>
              <a:t>02/12/2022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4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5FB1E-A3CB-4222-844E-A339E3AA52CF}" type="datetime1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7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88F6-DB1F-4146-A960-842EB600F1D0}" type="datetime1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77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DE367-9F9E-410E-B585-97222FCEBE93}" type="datetime1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6A516-D95C-437E-B410-5F18BB531E3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4" descr="CI_logo_small">
            <a:extLst>
              <a:ext uri="{FF2B5EF4-FFF2-40B4-BE49-F238E27FC236}">
                <a16:creationId xmlns:a16="http://schemas.microsoft.com/office/drawing/2014/main" id="{4BE8594E-4835-4D11-BC26-6FDF865F3A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42" y="230188"/>
            <a:ext cx="144077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9B53BDC-49F6-4F2E-BCF7-66AB0EAD2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131" y="177152"/>
            <a:ext cx="129849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CAA03F-7C5E-4F22-8214-9FFEDF822E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694" y="0"/>
            <a:ext cx="1215740" cy="11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7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71833" y="1894582"/>
            <a:ext cx="8784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+mj-lt"/>
              </a:rPr>
              <a:t>Reduction in wall-plug power for high power RF systems</a:t>
            </a:r>
            <a:endParaRPr lang="en-GB" sz="400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1843841" y="3280955"/>
            <a:ext cx="871296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Graeme Burt</a:t>
            </a:r>
          </a:p>
          <a:p>
            <a:r>
              <a:rPr lang="en-US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ancaster</a:t>
            </a:r>
            <a:r>
              <a:rPr lang="en-GB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University</a:t>
            </a:r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5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A27D-1F2C-4A91-ACF2-11216DA7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Klystron Concepts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BDF5-2275-4935-9A12-86E41657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8" y="14887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How do we achieve bunch saturation? </a:t>
            </a:r>
            <a:r>
              <a:rPr lang="en-US" sz="2400" dirty="0"/>
              <a:t>We cause the core of the bunch to oscillate while focusing the anti-bunch electrons slowly. There ae 4 ways to do this: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Bunch-Align-Collect (BAC): Using lots of RF cavities closely spaced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oscillation method (COM): Using the beams space charge forces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stabilization method (CSM): Using higher harmonic cavities</a:t>
            </a:r>
          </a:p>
          <a:p>
            <a:r>
              <a:rPr lang="en-US" sz="2000" dirty="0"/>
              <a:t>Two stage (TS): Making COM shorter by using a low beam energy and post-accelerating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F84B-AA9F-495C-80C6-10CCFAEB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96F5B-CA3D-4B49-9465-9A8963FD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58" y="4078158"/>
            <a:ext cx="2986941" cy="246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E42E5-4400-4849-AD59-FA6BEF29C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99" y="4032430"/>
            <a:ext cx="3057099" cy="2510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A671B-C6A2-49E3-955E-3C1C08DA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097" y="2057400"/>
            <a:ext cx="3551214" cy="459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C902C8-1B50-4374-931B-6175264F798C}"/>
              </a:ext>
            </a:extLst>
          </p:cNvPr>
          <p:cNvSpPr txBox="1"/>
          <p:nvPr/>
        </p:nvSpPr>
        <p:spPr>
          <a:xfrm>
            <a:off x="63828" y="1359129"/>
            <a:ext cx="4123718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1/1.5D Wave-beam interaction module. </a:t>
            </a:r>
            <a:r>
              <a:rPr lang="en-US" sz="1400" dirty="0"/>
              <a:t>Beam dynamic simulation (single beam and MBK).</a:t>
            </a:r>
          </a:p>
          <a:p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904FC-00E9-47A4-B63E-0BCD29BE937D}"/>
              </a:ext>
            </a:extLst>
          </p:cNvPr>
          <p:cNvSpPr txBox="1"/>
          <p:nvPr/>
        </p:nvSpPr>
        <p:spPr>
          <a:xfrm>
            <a:off x="608791" y="2214270"/>
            <a:ext cx="384300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Electro-Magnetic module.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48950-614C-42B4-B412-8B985269CFFE}"/>
              </a:ext>
            </a:extLst>
          </p:cNvPr>
          <p:cNvSpPr txBox="1"/>
          <p:nvPr/>
        </p:nvSpPr>
        <p:spPr>
          <a:xfrm>
            <a:off x="4266402" y="1934346"/>
            <a:ext cx="3659359" cy="800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Bunched beam generator module.</a:t>
            </a:r>
          </a:p>
          <a:p>
            <a:r>
              <a:rPr lang="en-US" sz="1400" dirty="0"/>
              <a:t>Simulation of IOT and output couplers with bunched beam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47D51-FF93-4777-B1BD-BF236B79B431}"/>
              </a:ext>
            </a:extLst>
          </p:cNvPr>
          <p:cNvSpPr txBox="1"/>
          <p:nvPr/>
        </p:nvSpPr>
        <p:spPr>
          <a:xfrm>
            <a:off x="608791" y="2609990"/>
            <a:ext cx="367467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Coupled cavities module.</a:t>
            </a:r>
          </a:p>
          <a:p>
            <a:r>
              <a:rPr lang="en-US" sz="1400" dirty="0"/>
              <a:t>Special EM simulator of the coupled cavities with or without external loading. Coupled eigen frequencies and 2D field maps.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433EB-8CB9-46A5-82BB-142665C5BDBC}"/>
              </a:ext>
            </a:extLst>
          </p:cNvPr>
          <p:cNvSpPr txBox="1"/>
          <p:nvPr/>
        </p:nvSpPr>
        <p:spPr>
          <a:xfrm>
            <a:off x="4274933" y="2751478"/>
            <a:ext cx="367467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Monotron oscillations module.</a:t>
            </a:r>
          </a:p>
          <a:p>
            <a:r>
              <a:rPr lang="en-US" sz="1400" dirty="0"/>
              <a:t>Simulates the threshold of monotron oscillations in the RF cavities (klystron stability issues)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325B5-E9E5-4489-B6A6-34DA26BBFF19}"/>
              </a:ext>
            </a:extLst>
          </p:cNvPr>
          <p:cNvSpPr txBox="1"/>
          <p:nvPr/>
        </p:nvSpPr>
        <p:spPr>
          <a:xfrm>
            <a:off x="4263558" y="1247804"/>
            <a:ext cx="366329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Klystron optimizer module.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C035E-2CB8-4450-BB9E-BDAB5E25503E}"/>
              </a:ext>
            </a:extLst>
          </p:cNvPr>
          <p:cNvSpPr txBox="1"/>
          <p:nvPr/>
        </p:nvSpPr>
        <p:spPr>
          <a:xfrm>
            <a:off x="4266402" y="1568201"/>
            <a:ext cx="367467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Parameters scaling module.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2EFBF-808A-4A93-9B41-E315B1683D79}"/>
              </a:ext>
            </a:extLst>
          </p:cNvPr>
          <p:cNvSpPr txBox="1"/>
          <p:nvPr/>
        </p:nvSpPr>
        <p:spPr>
          <a:xfrm>
            <a:off x="983863" y="813285"/>
            <a:ext cx="459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KlyC</a:t>
            </a:r>
            <a:r>
              <a:rPr lang="en-US" dirty="0"/>
              <a:t>: Large signal 1/1.5D klystron simulator [1].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B46906-D855-442A-A0AF-F2D54A1B6A4C}"/>
              </a:ext>
            </a:extLst>
          </p:cNvPr>
          <p:cNvSpPr txBox="1"/>
          <p:nvPr/>
        </p:nvSpPr>
        <p:spPr>
          <a:xfrm>
            <a:off x="288538" y="38915"/>
            <a:ext cx="715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Fast and accurate klystron simulation tools developed at CERN/Lancaster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2F807-78E4-4B8E-97BE-FDC763E6E5E5}"/>
              </a:ext>
            </a:extLst>
          </p:cNvPr>
          <p:cNvSpPr txBox="1"/>
          <p:nvPr/>
        </p:nvSpPr>
        <p:spPr>
          <a:xfrm>
            <a:off x="8093099" y="1770825"/>
            <a:ext cx="394114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Electrostatics module.</a:t>
            </a:r>
            <a:endParaRPr lang="en-US" sz="1400" dirty="0"/>
          </a:p>
          <a:p>
            <a:r>
              <a:rPr lang="en-US" dirty="0"/>
              <a:t> 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F41E4-3BF4-4C3E-B014-8811941B402C}"/>
              </a:ext>
            </a:extLst>
          </p:cNvPr>
          <p:cNvSpPr txBox="1"/>
          <p:nvPr/>
        </p:nvSpPr>
        <p:spPr>
          <a:xfrm>
            <a:off x="8093099" y="2383694"/>
            <a:ext cx="394114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Magnetostatics module.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0E3CE-662C-4FB0-B4F6-24B57CC951F1}"/>
              </a:ext>
            </a:extLst>
          </p:cNvPr>
          <p:cNvSpPr txBox="1"/>
          <p:nvPr/>
        </p:nvSpPr>
        <p:spPr>
          <a:xfrm>
            <a:off x="8092365" y="2764009"/>
            <a:ext cx="394187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beam tracking module.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3079C-CF36-4560-B039-36AB644792DF}"/>
              </a:ext>
            </a:extLst>
          </p:cNvPr>
          <p:cNvSpPr txBox="1"/>
          <p:nvPr/>
        </p:nvSpPr>
        <p:spPr>
          <a:xfrm>
            <a:off x="8326918" y="1376559"/>
            <a:ext cx="310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CGUN (electron beam tracking)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F03DC8-73C6-40F5-9476-B0DC5BAD26A8}"/>
              </a:ext>
            </a:extLst>
          </p:cNvPr>
          <p:cNvSpPr/>
          <p:nvPr/>
        </p:nvSpPr>
        <p:spPr>
          <a:xfrm>
            <a:off x="0" y="6357420"/>
            <a:ext cx="1221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[</a:t>
            </a:r>
            <a:r>
              <a:rPr lang="en-GB" sz="1200" b="1" dirty="0"/>
              <a:t>1] J. Cai, I Syratchev, G. Burt ‘KlyC. The 1D/1.5D large signal computer code for the Klystron simulations. User Manual. Version 6. (included CGUN for the 2D electron beam optics simulation).</a:t>
            </a:r>
          </a:p>
          <a:p>
            <a:r>
              <a:rPr lang="en-GB" sz="1200" dirty="0"/>
              <a:t> CERN-ACC-2022-0008 ; CLIC-Note-1177, Link: https://cds.cern.ch/record/2812568?ln=en.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3B270-446C-49CF-9DAB-A430C9B9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7" y="3751557"/>
            <a:ext cx="5767316" cy="2597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ED3A71-973E-4F8D-B61F-17E1CF2E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144" y="3736484"/>
            <a:ext cx="3057099" cy="25101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122C-2974-4C3F-8288-ED464D20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203" y="3767141"/>
            <a:ext cx="2986941" cy="24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015" y="1449038"/>
            <a:ext cx="6046635" cy="3983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5703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Efficiency performance of the selected commercial klystrons and the new HE klystrons.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38DE1484-9781-42F3-B1AC-0843EC9C638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66930231"/>
                  </p:ext>
                </p:extLst>
              </p:nvPr>
            </p:nvGraphicFramePr>
            <p:xfrm>
              <a:off x="192154" y="969304"/>
              <a:ext cx="5758111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00313">
                      <a:extLst>
                        <a:ext uri="{9D8B030D-6E8A-4147-A177-3AD203B41FA5}">
                          <a16:colId xmlns:a16="http://schemas.microsoft.com/office/drawing/2014/main" val="3099035019"/>
                        </a:ext>
                      </a:extLst>
                    </a:gridCol>
                    <a:gridCol w="752119">
                      <a:extLst>
                        <a:ext uri="{9D8B030D-6E8A-4147-A177-3AD203B41FA5}">
                          <a16:colId xmlns:a16="http://schemas.microsoft.com/office/drawing/2014/main" val="3263980847"/>
                        </a:ext>
                      </a:extLst>
                    </a:gridCol>
                    <a:gridCol w="1375039">
                      <a:extLst>
                        <a:ext uri="{9D8B030D-6E8A-4147-A177-3AD203B41FA5}">
                          <a16:colId xmlns:a16="http://schemas.microsoft.com/office/drawing/2014/main" val="2140010827"/>
                        </a:ext>
                      </a:extLst>
                    </a:gridCol>
                    <a:gridCol w="1330640">
                      <a:extLst>
                        <a:ext uri="{9D8B030D-6E8A-4147-A177-3AD203B41FA5}">
                          <a16:colId xmlns:a16="http://schemas.microsoft.com/office/drawing/2014/main" val="817199572"/>
                        </a:ext>
                      </a:extLst>
                    </a:gridCol>
                  </a:tblGrid>
                  <a:tr h="418982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Project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600" b="1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GB" sz="1600" b="1" i="1" smtClean="0"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GB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Technology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Industrial</a:t>
                          </a:r>
                          <a:r>
                            <a:rPr lang="en-GB" sz="1600" baseline="0" dirty="0"/>
                            <a:t> partner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334621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LHC 400 MHz, 350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70% 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147212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FCC 400 MHz 600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656546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FCC 800 MHz 1.3 MW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5067846"/>
                      </a:ext>
                    </a:extLst>
                  </a:tr>
                  <a:tr h="418982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ILC 1.3 GHz 10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/>
                            <a:t>Thales/Canon/CPI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1873590"/>
                      </a:ext>
                    </a:extLst>
                  </a:tr>
                  <a:tr h="418982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CLIC 1 GHz 24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/>
                            <a:t>Thales/Canon/CPI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554813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X-band 8 MW pulsed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57%*)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COM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Canon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959748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X-band 50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70%*)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1943446"/>
                      </a:ext>
                    </a:extLst>
                  </a:tr>
                  <a:tr h="242568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36 GHz</a:t>
                          </a:r>
                          <a:r>
                            <a:rPr lang="en-GB" sz="1600" baseline="0" dirty="0"/>
                            <a:t> 2.5 MW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HOM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On hold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1086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38DE1484-9781-42F3-B1AC-0843EC9C638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66930231"/>
                  </p:ext>
                </p:extLst>
              </p:nvPr>
            </p:nvGraphicFramePr>
            <p:xfrm>
              <a:off x="192154" y="969304"/>
              <a:ext cx="5758111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00313">
                      <a:extLst>
                        <a:ext uri="{9D8B030D-6E8A-4147-A177-3AD203B41FA5}">
                          <a16:colId xmlns:a16="http://schemas.microsoft.com/office/drawing/2014/main" val="3099035019"/>
                        </a:ext>
                      </a:extLst>
                    </a:gridCol>
                    <a:gridCol w="752119">
                      <a:extLst>
                        <a:ext uri="{9D8B030D-6E8A-4147-A177-3AD203B41FA5}">
                          <a16:colId xmlns:a16="http://schemas.microsoft.com/office/drawing/2014/main" val="3263980847"/>
                        </a:ext>
                      </a:extLst>
                    </a:gridCol>
                    <a:gridCol w="1375039">
                      <a:extLst>
                        <a:ext uri="{9D8B030D-6E8A-4147-A177-3AD203B41FA5}">
                          <a16:colId xmlns:a16="http://schemas.microsoft.com/office/drawing/2014/main" val="2140010827"/>
                        </a:ext>
                      </a:extLst>
                    </a:gridCol>
                    <a:gridCol w="1330640">
                      <a:extLst>
                        <a:ext uri="{9D8B030D-6E8A-4147-A177-3AD203B41FA5}">
                          <a16:colId xmlns:a16="http://schemas.microsoft.com/office/drawing/2014/main" val="817199572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Project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8130" t="-3158" r="-365041" b="-68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Technology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Industrial</a:t>
                          </a:r>
                          <a:r>
                            <a:rPr lang="en-GB" sz="1600" baseline="0" dirty="0"/>
                            <a:t> partner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33462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LHC 400 MHz, 350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70% 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14721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FCC 400 MHz 600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65654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FCC 800 MHz 1.3 MW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Thales?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506784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ILC 1.3 GHz 10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/>
                            <a:t>Thales/Canon/CPI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18735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CLIC 1 GHz 24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/>
                            <a:t>Thales/Canon/CPI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55481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X-band 8 MW pulsed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57%*)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COM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Canon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959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X-band 50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70%*)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CPI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194344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36 GHz</a:t>
                          </a:r>
                          <a:r>
                            <a:rPr lang="en-GB" sz="1600" baseline="0" dirty="0"/>
                            <a:t> 2.5 MW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HOM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/>
                            <a:t>On hold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1086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2B761FF-4823-464D-98E9-F2C87E3D99B4}"/>
              </a:ext>
            </a:extLst>
          </p:cNvPr>
          <p:cNvSpPr txBox="1"/>
          <p:nvPr/>
        </p:nvSpPr>
        <p:spPr>
          <a:xfrm>
            <a:off x="695325" y="5775869"/>
            <a:ext cx="904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*) Means retrofitting an existing tube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72CFF-6E61-4A7C-8542-A923423E1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104"/>
          <a:stretch/>
        </p:blipFill>
        <p:spPr>
          <a:xfrm>
            <a:off x="5057775" y="5466799"/>
            <a:ext cx="7037321" cy="1356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09599-579B-426E-A0F5-EA0E2ECD408F}"/>
              </a:ext>
            </a:extLst>
          </p:cNvPr>
          <p:cNvSpPr txBox="1"/>
          <p:nvPr/>
        </p:nvSpPr>
        <p:spPr>
          <a:xfrm rot="745197">
            <a:off x="9386887" y="2419461"/>
            <a:ext cx="163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Ultimate limit?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52F496-D0D0-46C7-A73C-8709DCA0243B}"/>
              </a:ext>
            </a:extLst>
          </p:cNvPr>
          <p:cNvSpPr/>
          <p:nvPr/>
        </p:nvSpPr>
        <p:spPr>
          <a:xfrm>
            <a:off x="10458450" y="3267075"/>
            <a:ext cx="142875" cy="11218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79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92682"/>
              </p:ext>
            </p:extLst>
          </p:nvPr>
        </p:nvGraphicFramePr>
        <p:xfrm>
          <a:off x="7527364" y="1608416"/>
          <a:ext cx="4455892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92">
                  <a:extLst>
                    <a:ext uri="{9D8B030D-6E8A-4147-A177-3AD203B41FA5}">
                      <a16:colId xmlns:a16="http://schemas.microsoft.com/office/drawing/2014/main" val="1199743728"/>
                    </a:ext>
                  </a:extLst>
                </a:gridCol>
                <a:gridCol w="1006320">
                  <a:extLst>
                    <a:ext uri="{9D8B030D-6E8A-4147-A177-3AD203B41FA5}">
                      <a16:colId xmlns:a16="http://schemas.microsoft.com/office/drawing/2014/main" val="834333379"/>
                    </a:ext>
                  </a:extLst>
                </a:gridCol>
                <a:gridCol w="1677880">
                  <a:extLst>
                    <a:ext uri="{9D8B030D-6E8A-4147-A177-3AD203B41FA5}">
                      <a16:colId xmlns:a16="http://schemas.microsoft.com/office/drawing/2014/main" val="65089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E37113 at factory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E37117</a:t>
                      </a:r>
                    </a:p>
                    <a:p>
                      <a:pPr algn="ctr"/>
                      <a:r>
                        <a:rPr lang="en-US" sz="1200" dirty="0"/>
                        <a:t>design</a:t>
                      </a:r>
                      <a:endParaRPr lang="en-GB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63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Voltage, kV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154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31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Current, 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94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15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Frequency, GHz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11.994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11.994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Peak power, MW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dirty="0"/>
                        <a:t>6.2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8.16</a:t>
                      </a:r>
                      <a:endParaRPr lang="en-GB" sz="1400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30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Sat. gain, dB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58</a:t>
                      </a:r>
                      <a:endParaRPr lang="en-GB" sz="1400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04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Efficiency, %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57/ </a:t>
                      </a:r>
                      <a:r>
                        <a:rPr lang="en-US" sz="1100" dirty="0">
                          <a:solidFill>
                            <a:srgbClr val="3333FF"/>
                          </a:solidFill>
                        </a:rPr>
                        <a:t>FCI</a:t>
                      </a:r>
                      <a:endParaRPr lang="en-GB" sz="1100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42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Life</a:t>
                      </a:r>
                      <a:r>
                        <a:rPr lang="en-US" sz="1400" baseline="0" dirty="0"/>
                        <a:t> time, hours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30 000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544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Solenoidal magnetic field, 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0.4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2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RF</a:t>
                      </a:r>
                      <a:r>
                        <a:rPr lang="en-US" sz="1400" baseline="0" dirty="0"/>
                        <a:t> circuit </a:t>
                      </a:r>
                      <a:r>
                        <a:rPr lang="en-US" sz="1400" dirty="0"/>
                        <a:t>length, 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0.127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0.127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158803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6561097" y="5206943"/>
            <a:ext cx="997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VKX-8311A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5808" y="1620257"/>
            <a:ext cx="4894104" cy="39183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01" y="2048324"/>
            <a:ext cx="1954869" cy="3360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689" y="1645725"/>
            <a:ext cx="1077794" cy="340053"/>
          </a:xfrm>
          <a:prstGeom prst="rect">
            <a:avLst/>
          </a:prstGeom>
        </p:spPr>
      </p:pic>
      <p:pic>
        <p:nvPicPr>
          <p:cNvPr id="15" name="Picture 14" descr="../../../Remote%20share/Xbox%20short%20tube%20v33_0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4" y="4958863"/>
            <a:ext cx="5608307" cy="1815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592202" y="1343258"/>
            <a:ext cx="1098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Retrofit design</a:t>
            </a:r>
            <a:endParaRPr lang="en-GB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1" y="1100464"/>
            <a:ext cx="4704740" cy="26645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4074" y="3852258"/>
            <a:ext cx="3504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Re-used solenoid.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Re-used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power gain (10 dB)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294" y="181640"/>
            <a:ext cx="8107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Retro-fit High Efficiency (</a:t>
            </a:r>
            <a:r>
              <a:rPr lang="en-GB" sz="2400" b="1" dirty="0">
                <a:solidFill>
                  <a:srgbClr val="3333FF"/>
                </a:solidFill>
              </a:rPr>
              <a:t>57%</a:t>
            </a:r>
            <a:r>
              <a:rPr lang="en-GB" sz="2400" b="1" dirty="0"/>
              <a:t>), 8 MW 12 GHz klystron (Canon) 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36649" y="168374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HEX8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3260265" y="1529859"/>
            <a:ext cx="729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E37113</a:t>
            </a:r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3423210" y="2538395"/>
            <a:ext cx="729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E37113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6606" y="226703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HEX8</a:t>
            </a:r>
            <a:endParaRPr lang="en-GB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BF5B5E-8D67-4DCA-9B2D-24E6AAD33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577" y="46709"/>
            <a:ext cx="6572058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6525"/>
            <a:ext cx="10515600" cy="1325563"/>
          </a:xfrm>
        </p:spPr>
        <p:txBody>
          <a:bodyPr/>
          <a:lstStyle/>
          <a:p>
            <a:r>
              <a:rPr lang="en-GB" sz="3000" dirty="0"/>
              <a:t>LHC CSM RF System – a 1</a:t>
            </a:r>
            <a:r>
              <a:rPr lang="en-GB" sz="3000" baseline="30000" dirty="0"/>
              <a:t>st</a:t>
            </a:r>
            <a:r>
              <a:rPr lang="en-GB" sz="3000" dirty="0"/>
              <a:t> step for 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95898-C0E5-411B-B526-8857805F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45" y="1492291"/>
            <a:ext cx="3434195" cy="206337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249" y="1207537"/>
            <a:ext cx="8219212" cy="4890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249" y="6098034"/>
            <a:ext cx="6074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A. </a:t>
            </a:r>
            <a:r>
              <a:rPr lang="en-GB" sz="1400" dirty="0" err="1"/>
              <a:t>Beunas</a:t>
            </a:r>
            <a:r>
              <a:rPr lang="en-GB" sz="1400" dirty="0"/>
              <a:t>: “Towards High Efficiency Klystrons for LHC”, FCC Week, Brussels, 2019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5663975-730F-4133-85DC-CDAEED4AB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11" y="4271425"/>
            <a:ext cx="4075304" cy="1826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9409" y="224697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TH2167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7143" y="1630886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TH2167HE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0545" y="3702430"/>
            <a:ext cx="351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CST PIC Simulation:</a:t>
            </a:r>
            <a:br>
              <a:rPr lang="en-GB" dirty="0"/>
            </a:br>
            <a:r>
              <a:rPr lang="en-GB" dirty="0"/>
              <a:t>output cavity to collector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E7DAE-4B99-4807-81E5-0C3C95649B77}"/>
              </a:ext>
            </a:extLst>
          </p:cNvPr>
          <p:cNvSpPr txBox="1"/>
          <p:nvPr/>
        </p:nvSpPr>
        <p:spPr>
          <a:xfrm>
            <a:off x="8520545" y="1092008"/>
            <a:ext cx="34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KlyC</a:t>
            </a:r>
            <a:r>
              <a:rPr lang="en-GB" dirty="0"/>
              <a:t> simulations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33884" y="6162261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/>
              <a:t>A. </a:t>
            </a:r>
            <a:r>
              <a:rPr lang="en-GB" sz="1600" dirty="0" err="1"/>
              <a:t>Buenas</a:t>
            </a:r>
            <a:r>
              <a:rPr lang="en-GB" sz="1600" dirty="0"/>
              <a:t>, I. Syratchev, J. </a:t>
            </a:r>
            <a:r>
              <a:rPr lang="en-GB" sz="1600" dirty="0" err="1"/>
              <a:t>Cai</a:t>
            </a:r>
            <a:endParaRPr lang="en-GB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10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C814-3A76-48BA-A5B2-31805FED4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Fast Reactive Tuners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F6377-5068-45D4-B8B7-E922A6FAC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35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13639"/>
            <a:ext cx="10515600" cy="1325563"/>
          </a:xfrm>
        </p:spPr>
        <p:txBody>
          <a:bodyPr/>
          <a:lstStyle/>
          <a:p>
            <a:r>
              <a:rPr lang="en-US" dirty="0"/>
              <a:t>FRT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7912-1AFD-F8F5-B045-3E0432F0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53" y="3614084"/>
            <a:ext cx="10912642" cy="4351338"/>
          </a:xfrm>
        </p:spPr>
        <p:txBody>
          <a:bodyPr>
            <a:norm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An Fast reactive Tuner (FRT) is a shorted co-axial structure containing a ferro-electric element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RF power flows into the FRT and is reflected back to the cavity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Voltage applied to the ferro-electric changes its permittivity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Permittivity change </a:t>
            </a:r>
            <a:r>
              <a:rPr lang="en-US" sz="2000" dirty="0">
                <a:sym typeface="Wingdings" panose="05000000000000000000" pitchFamily="2" charset="2"/>
              </a:rPr>
              <a:t> P</a:t>
            </a:r>
            <a:r>
              <a:rPr lang="en-US" sz="2000" dirty="0"/>
              <a:t>hase change of the reflected power </a:t>
            </a:r>
            <a:r>
              <a:rPr lang="en-US" sz="2000" dirty="0">
                <a:sym typeface="Wingdings" panose="05000000000000000000" pitchFamily="2" charset="2"/>
              </a:rPr>
              <a:t> Cavity frequency change</a:t>
            </a:r>
            <a:endParaRPr lang="en-US" sz="2000" dirty="0"/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Usually, the FRT would require its own port, although other arrangements have been proposed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Operates outside cryomodule at room temperature and does not mechanically deform cavity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Tuning speed measured at less than 600ns, limited by HV circuit</a:t>
            </a:r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F8A63-1C48-DA32-631B-485E68E11021}"/>
              </a:ext>
            </a:extLst>
          </p:cNvPr>
          <p:cNvSpPr txBox="1"/>
          <p:nvPr/>
        </p:nvSpPr>
        <p:spPr>
          <a:xfrm>
            <a:off x="7905238" y="118700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45C3C7-2804-3D54-0428-5E6295DC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82" y="1349117"/>
            <a:ext cx="2028825" cy="2114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6FA5983-FA74-B5FA-BDAF-DB9BD8C5A89D}"/>
              </a:ext>
            </a:extLst>
          </p:cNvPr>
          <p:cNvSpPr/>
          <p:nvPr/>
        </p:nvSpPr>
        <p:spPr>
          <a:xfrm rot="5400000">
            <a:off x="1863811" y="1241657"/>
            <a:ext cx="500247" cy="4749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C3471-F094-425D-9B82-4B48E23DBB66}"/>
              </a:ext>
            </a:extLst>
          </p:cNvPr>
          <p:cNvSpPr txBox="1"/>
          <p:nvPr/>
        </p:nvSpPr>
        <p:spPr>
          <a:xfrm>
            <a:off x="1348907" y="1799252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RF Amplifier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B7234-7377-CFDA-8241-985DB70BB9E0}"/>
              </a:ext>
            </a:extLst>
          </p:cNvPr>
          <p:cNvSpPr/>
          <p:nvPr/>
        </p:nvSpPr>
        <p:spPr>
          <a:xfrm>
            <a:off x="3347637" y="2073180"/>
            <a:ext cx="207338" cy="46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714CB6-BB47-0A72-3909-8F1ED7BBDB94}"/>
              </a:ext>
            </a:extLst>
          </p:cNvPr>
          <p:cNvSpPr/>
          <p:nvPr/>
        </p:nvSpPr>
        <p:spPr>
          <a:xfrm>
            <a:off x="3215296" y="1251838"/>
            <a:ext cx="472021" cy="4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4911CC-403A-8A45-6A35-FA8377799BC5}"/>
              </a:ext>
            </a:extLst>
          </p:cNvPr>
          <p:cNvCxnSpPr>
            <a:stCxn id="14" idx="0"/>
            <a:endCxn id="15" idx="4"/>
          </p:cNvCxnSpPr>
          <p:nvPr/>
        </p:nvCxnSpPr>
        <p:spPr>
          <a:xfrm flipV="1">
            <a:off x="3451306" y="1706409"/>
            <a:ext cx="1" cy="36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C39E17-7520-B42C-A26A-45B63D58E7A1}"/>
              </a:ext>
            </a:extLst>
          </p:cNvPr>
          <p:cNvCxnSpPr>
            <a:stCxn id="12" idx="0"/>
            <a:endCxn id="15" idx="2"/>
          </p:cNvCxnSpPr>
          <p:nvPr/>
        </p:nvCxnSpPr>
        <p:spPr>
          <a:xfrm flipV="1">
            <a:off x="2351402" y="1479124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CF75BC-BA37-AA4C-39E1-F2D43F29CB9B}"/>
              </a:ext>
            </a:extLst>
          </p:cNvPr>
          <p:cNvCxnSpPr>
            <a:stCxn id="15" idx="6"/>
          </p:cNvCxnSpPr>
          <p:nvPr/>
        </p:nvCxnSpPr>
        <p:spPr>
          <a:xfrm flipV="1">
            <a:off x="3687317" y="1479123"/>
            <a:ext cx="176254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7544E15-7C17-2E0E-F977-6CA6A186D56C}"/>
              </a:ext>
            </a:extLst>
          </p:cNvPr>
          <p:cNvSpPr txBox="1"/>
          <p:nvPr/>
        </p:nvSpPr>
        <p:spPr>
          <a:xfrm>
            <a:off x="2715030" y="216336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Load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39EA82-54E4-73D0-AB2F-D6495D915C1B}"/>
              </a:ext>
            </a:extLst>
          </p:cNvPr>
          <p:cNvSpPr txBox="1"/>
          <p:nvPr/>
        </p:nvSpPr>
        <p:spPr>
          <a:xfrm>
            <a:off x="2470347" y="955669"/>
            <a:ext cx="114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Circulator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DB6A9B-74DF-6E00-57F8-DE11C0A6484E}"/>
              </a:ext>
            </a:extLst>
          </p:cNvPr>
          <p:cNvCxnSpPr/>
          <p:nvPr/>
        </p:nvCxnSpPr>
        <p:spPr>
          <a:xfrm>
            <a:off x="5449865" y="1479123"/>
            <a:ext cx="0" cy="339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73A160-D1B2-D2D7-74EE-D4C829477702}"/>
              </a:ext>
            </a:extLst>
          </p:cNvPr>
          <p:cNvSpPr txBox="1"/>
          <p:nvPr/>
        </p:nvSpPr>
        <p:spPr>
          <a:xfrm>
            <a:off x="4568591" y="19380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FPC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CA5F5E-FDCD-99E4-3A52-78035518CE09}"/>
              </a:ext>
            </a:extLst>
          </p:cNvPr>
          <p:cNvSpPr txBox="1"/>
          <p:nvPr/>
        </p:nvSpPr>
        <p:spPr>
          <a:xfrm>
            <a:off x="7247402" y="1479123"/>
            <a:ext cx="55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9DC5BA-FB1E-49BC-38A8-F53DF1DD13B3}"/>
              </a:ext>
            </a:extLst>
          </p:cNvPr>
          <p:cNvSpPr txBox="1"/>
          <p:nvPr/>
        </p:nvSpPr>
        <p:spPr>
          <a:xfrm>
            <a:off x="7263798" y="2037060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 Antenna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548EB1-4E90-3839-E7A9-C6C187F974A0}"/>
              </a:ext>
            </a:extLst>
          </p:cNvPr>
          <p:cNvCxnSpPr>
            <a:cxnSpLocks/>
          </p:cNvCxnSpPr>
          <p:nvPr/>
        </p:nvCxnSpPr>
        <p:spPr>
          <a:xfrm flipH="1" flipV="1">
            <a:off x="6920580" y="1158997"/>
            <a:ext cx="1" cy="1846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904EFD-707B-C00B-7763-20F7FE756677}"/>
              </a:ext>
            </a:extLst>
          </p:cNvPr>
          <p:cNvCxnSpPr/>
          <p:nvPr/>
        </p:nvCxnSpPr>
        <p:spPr>
          <a:xfrm>
            <a:off x="6908705" y="1158997"/>
            <a:ext cx="18362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3CC15A-44A6-6EB9-8E3C-248555E82F87}"/>
              </a:ext>
            </a:extLst>
          </p:cNvPr>
          <p:cNvCxnSpPr/>
          <p:nvPr/>
        </p:nvCxnSpPr>
        <p:spPr>
          <a:xfrm flipV="1">
            <a:off x="1561410" y="1482137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0515600" cy="1325563"/>
          </a:xfrm>
        </p:spPr>
        <p:txBody>
          <a:bodyPr/>
          <a:lstStyle/>
          <a:p>
            <a:r>
              <a:rPr lang="en-US" dirty="0"/>
              <a:t>Use cases: </a:t>
            </a:r>
            <a:br>
              <a:rPr lang="en-US" dirty="0"/>
            </a:br>
            <a:r>
              <a:rPr lang="en-US" dirty="0"/>
              <a:t>microphonics suppression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02705" cy="468345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For low beam loading machines RF power is dominated by microphonics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The effect of microphonics can be reduced passively or actively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Stiffening of cavity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Isolation of noise sources</a:t>
            </a:r>
          </a:p>
          <a:p>
            <a:pPr marL="742950" lvl="1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600" dirty="0"/>
              <a:t>Active feedback e.g. piezo tuners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Residual microphonics require over-coupled FPC</a:t>
            </a:r>
          </a:p>
          <a:p>
            <a:pPr marL="285750" indent="-285750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Typically, RF power required is still many times larger than for critical coupling case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8FA5A1-258D-9D66-A38A-D8937AF3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822" y="1267177"/>
            <a:ext cx="4471426" cy="68580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2C6D75-8FDF-E8CE-573A-B8358A3385C5}"/>
              </a:ext>
            </a:extLst>
          </p:cNvPr>
          <p:cNvGrpSpPr/>
          <p:nvPr/>
        </p:nvGrpSpPr>
        <p:grpSpPr>
          <a:xfrm>
            <a:off x="6503439" y="2035501"/>
            <a:ext cx="5480392" cy="4119373"/>
            <a:chOff x="6503439" y="2035501"/>
            <a:chExt cx="5480392" cy="4119373"/>
          </a:xfrm>
        </p:grpSpPr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6F30E3DD-0661-89A9-A5A4-3A5F25065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1591" y="2035501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Chart, scatter chart&#10;&#10;Description automatically generated">
              <a:extLst>
                <a:ext uri="{FF2B5EF4-FFF2-40B4-BE49-F238E27FC236}">
                  <a16:creationId xmlns:a16="http://schemas.microsoft.com/office/drawing/2014/main" id="{4C3F1A4C-7E33-51D0-0A7E-8A880C266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1591" y="4143194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Chart, line chart&#10;&#10;Description automatically generated">
              <a:extLst>
                <a:ext uri="{FF2B5EF4-FFF2-40B4-BE49-F238E27FC236}">
                  <a16:creationId xmlns:a16="http://schemas.microsoft.com/office/drawing/2014/main" id="{D7BC3F45-BA7E-9020-E6B4-023F6C97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439" y="2035501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78480CF0-F2EC-1A6B-41AD-9CF7F041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439" y="4143194"/>
              <a:ext cx="2682240" cy="2011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5A5CC9-269B-6524-9AD5-EDF846C62ABE}"/>
              </a:ext>
            </a:extLst>
          </p:cNvPr>
          <p:cNvCxnSpPr/>
          <p:nvPr/>
        </p:nvCxnSpPr>
        <p:spPr>
          <a:xfrm>
            <a:off x="7402089" y="6672307"/>
            <a:ext cx="3799003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BF61E60-5F92-313E-D758-9F620983BA40}"/>
              </a:ext>
            </a:extLst>
          </p:cNvPr>
          <p:cNvSpPr txBox="1"/>
          <p:nvPr/>
        </p:nvSpPr>
        <p:spPr>
          <a:xfrm>
            <a:off x="8527884" y="6261705"/>
            <a:ext cx="15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Decreasing Q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</a:t>
            </a:r>
            <a:br>
              <a:rPr lang="en-US" dirty="0"/>
            </a:br>
            <a:r>
              <a:rPr lang="en-US" dirty="0"/>
              <a:t>microphonics suppression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4823-FDC7-657E-5A42-8785E0D3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98" y="1690688"/>
            <a:ext cx="6930189" cy="435133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FRTs are an excellent tool for microphonics suppression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High Tuning speed ~600ns measured limited by external HV circuit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No excitation of mechanical modes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Simple transfer function/negligible phase delay at frequencies of interest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Peak and average RF power reduced by          and         respectively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Increased dielectric and conductor losses at higher RF frequencies reduce effectiveness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FRTs can be combined with other suppression technologies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E.g. piezo tuners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Estimate FRTs could still beneficial up to ~2-3 GHz</a:t>
            </a:r>
          </a:p>
          <a:p>
            <a:pPr marL="742950" lvl="1" indent="-285750">
              <a:lnSpc>
                <a:spcPct val="100000"/>
              </a:lnSpc>
              <a:spcBef>
                <a:spcPts val="8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Not experimentally verified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C4634-9BD2-FC82-1C9E-210136A925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85" y="1356108"/>
            <a:ext cx="3812840" cy="20599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AA969-0C60-1910-F2D7-7EADCA70B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85" y="4028397"/>
            <a:ext cx="3814459" cy="21591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FCE24A-C278-C2E3-666C-0341F7FB84A8}"/>
              </a:ext>
            </a:extLst>
          </p:cNvPr>
          <p:cNvSpPr txBox="1"/>
          <p:nvPr/>
        </p:nvSpPr>
        <p:spPr>
          <a:xfrm>
            <a:off x="7944285" y="3412222"/>
            <a:ext cx="406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Case study: RF power for PERLE vs QL with and without FRT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1EBA50-C7ED-A98A-9A13-86B45BE8005B}"/>
              </a:ext>
            </a:extLst>
          </p:cNvPr>
          <p:cNvSpPr txBox="1"/>
          <p:nvPr/>
        </p:nvSpPr>
        <p:spPr>
          <a:xfrm>
            <a:off x="7944285" y="6220561"/>
            <a:ext cx="4067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Estimated FRT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FoM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 vs RF frequency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713E47-9681-11FE-3561-2C63CCF2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109" y="3453379"/>
            <a:ext cx="509018" cy="5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5719227-6C8C-FFA6-69E6-6A95D037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330" y="3453379"/>
            <a:ext cx="509018" cy="5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380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10" y="-53242"/>
            <a:ext cx="10515600" cy="1325563"/>
          </a:xfrm>
        </p:spPr>
        <p:txBody>
          <a:bodyPr/>
          <a:lstStyle/>
          <a:p>
            <a:r>
              <a:rPr lang="en-US" dirty="0"/>
              <a:t>Microphonics suppression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D46B-8703-7A84-C575-419C5B68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99" y="1272874"/>
            <a:ext cx="6074101" cy="242285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Lower order Mode of UK4R crab cavity at 374MHz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Very stiff </a:t>
            </a:r>
            <a:r>
              <a:rPr lang="en-US" dirty="0">
                <a:sym typeface="Wingdings" panose="05000000000000000000" pitchFamily="2" charset="2"/>
              </a:rPr>
              <a:t> very low levels of microphonics  used vibration generator</a:t>
            </a:r>
            <a:endParaRPr lang="en-US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Euclid designed prototype FRT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No slow tuner </a:t>
            </a:r>
            <a:r>
              <a:rPr lang="en-US" dirty="0">
                <a:sym typeface="Wingdings" panose="05000000000000000000" pitchFamily="2" charset="2"/>
              </a:rPr>
              <a:t> o</a:t>
            </a:r>
            <a:r>
              <a:rPr lang="en-US" dirty="0"/>
              <a:t>perated in SEL mode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Chiller, phase shifter, vibration generator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Deliberately simple purely integral feedback used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More performant solutions surely possible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" name="Picture 4" descr="Euclid FRT prototype">
            <a:extLst>
              <a:ext uri="{FF2B5EF4-FFF2-40B4-BE49-F238E27FC236}">
                <a16:creationId xmlns:a16="http://schemas.microsoft.com/office/drawing/2014/main" id="{A6D96BBC-EAEE-F9A9-589C-681027453A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3" y="3765299"/>
            <a:ext cx="5376536" cy="2422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miller&#10;&#10;Description automatically generated">
            <a:extLst>
              <a:ext uri="{FF2B5EF4-FFF2-40B4-BE49-F238E27FC236}">
                <a16:creationId xmlns:a16="http://schemas.microsoft.com/office/drawing/2014/main" id="{752FEA8B-95C7-7834-B2A1-3FFC857933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414" y="1171574"/>
            <a:ext cx="1538393" cy="2734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86767-FECE-9C95-8642-735BBD239A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80315" y="668210"/>
            <a:ext cx="2185027" cy="293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B61CC-33AD-E450-D1C5-B445B4031B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725" y="3906494"/>
            <a:ext cx="3540951" cy="21850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D9815-CC93-8AFE-E78F-A26858511FA8}"/>
              </a:ext>
            </a:extLst>
          </p:cNvPr>
          <p:cNvSpPr txBox="1"/>
          <p:nvPr/>
        </p:nvSpPr>
        <p:spPr>
          <a:xfrm>
            <a:off x="7922071" y="3916843"/>
            <a:ext cx="14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FE-FRT temp.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59E6B-AAF0-487E-B61E-58F98456747A}"/>
              </a:ext>
            </a:extLst>
          </p:cNvPr>
          <p:cNvSpPr txBox="1"/>
          <p:nvPr/>
        </p:nvSpPr>
        <p:spPr>
          <a:xfrm>
            <a:off x="8242342" y="4669524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Bath temp.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E5EA9-0192-1B3A-3F84-85BCD8A2073F}"/>
              </a:ext>
            </a:extLst>
          </p:cNvPr>
          <p:cNvSpPr txBox="1"/>
          <p:nvPr/>
        </p:nvSpPr>
        <p:spPr>
          <a:xfrm>
            <a:off x="6765016" y="4656868"/>
            <a:ext cx="11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regulation 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B7B28-61B7-1DEF-D5B8-C618717C9CA8}"/>
              </a:ext>
            </a:extLst>
          </p:cNvPr>
          <p:cNvSpPr txBox="1"/>
          <p:nvPr/>
        </p:nvSpPr>
        <p:spPr>
          <a:xfrm>
            <a:off x="8156534" y="5277348"/>
            <a:ext cx="128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bunker opened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542F6C-9782-E0A1-853B-482ABFDB8F6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037065" y="5206300"/>
            <a:ext cx="119469" cy="22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6A0D18-542A-B840-C24A-11625854AAB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037065" y="4345969"/>
            <a:ext cx="119469" cy="108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A9075E-5DCB-8DAD-8842-629AD7C3F352}"/>
              </a:ext>
            </a:extLst>
          </p:cNvPr>
          <p:cNvCxnSpPr>
            <a:stCxn id="15" idx="1"/>
          </p:cNvCxnSpPr>
          <p:nvPr/>
        </p:nvCxnSpPr>
        <p:spPr>
          <a:xfrm flipH="1">
            <a:off x="6545657" y="4810757"/>
            <a:ext cx="219359" cy="36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FB3909-F340-6604-9A14-9B155E58C0B7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6584490" y="4432385"/>
            <a:ext cx="180526" cy="378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2C76B88F-7D5A-2DA1-8F0D-D525CFBC8E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406" y="4576016"/>
            <a:ext cx="2104545" cy="1515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8D2332-B5AD-D4C3-9357-0E5267E1417A}"/>
              </a:ext>
            </a:extLst>
          </p:cNvPr>
          <p:cNvSpPr txBox="1"/>
          <p:nvPr/>
        </p:nvSpPr>
        <p:spPr>
          <a:xfrm>
            <a:off x="1078787" y="6214824"/>
            <a:ext cx="22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Euclid FE-FRT prototype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834F0F-DE73-7CC9-CFD8-38E4F6DA1DD3}"/>
              </a:ext>
            </a:extLst>
          </p:cNvPr>
          <p:cNvSpPr txBox="1"/>
          <p:nvPr/>
        </p:nvSpPr>
        <p:spPr>
          <a:xfrm>
            <a:off x="5778267" y="6088715"/>
            <a:ext cx="31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Temperature regulation with chiller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5F993-379B-63C5-A610-41853D00B90A}"/>
              </a:ext>
            </a:extLst>
          </p:cNvPr>
          <p:cNvSpPr txBox="1"/>
          <p:nvPr/>
        </p:nvSpPr>
        <p:spPr>
          <a:xfrm>
            <a:off x="10049873" y="3934352"/>
            <a:ext cx="152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UK4R on insert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B82B42-0436-9F71-7DDD-111FFE5674E8}"/>
              </a:ext>
            </a:extLst>
          </p:cNvPr>
          <p:cNvSpPr txBox="1"/>
          <p:nvPr/>
        </p:nvSpPr>
        <p:spPr>
          <a:xfrm>
            <a:off x="6494091" y="3268674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Phase shifter on top plate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7C76A-9E0D-C206-E997-EC24C17B4B43}"/>
              </a:ext>
            </a:extLst>
          </p:cNvPr>
          <p:cNvSpPr txBox="1"/>
          <p:nvPr/>
        </p:nvSpPr>
        <p:spPr>
          <a:xfrm>
            <a:off x="9441950" y="6107927"/>
            <a:ext cx="18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Vibration generator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64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B65C-E436-449F-942C-BA28077E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31688-C339-4614-8182-170BF5082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This presentation will cover two key technologies to reduce the wall plug power required by RF systems, as part of two separate projects involving CERN and Lancaster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Klystrons</a:t>
            </a:r>
          </a:p>
          <a:p>
            <a:r>
              <a:rPr lang="en-US" dirty="0"/>
              <a:t>Igor Syratchev (CERN/ Project Leader), Nuria Catalan Lasheras, Zaib Un Nisa (CERN),  Anis Baig (Lancaster), Jinchi Cai (UESTC)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FRT</a:t>
            </a:r>
          </a:p>
          <a:p>
            <a:r>
              <a:rPr lang="en-US" dirty="0"/>
              <a:t>Alick MacPherson (CERN/Project Leader) Nick Shipman, Amelia Edwards (Lancaster), Ilan Ben </a:t>
            </a:r>
            <a:r>
              <a:rPr lang="en-US" dirty="0" err="1"/>
              <a:t>Zvi</a:t>
            </a:r>
            <a:r>
              <a:rPr lang="en-US" dirty="0"/>
              <a:t> (CERN)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5D630-967E-4CE9-9A7F-2F883C2C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17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 suppression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B7EA-CF51-798B-DCF3-44C935BA5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4292363"/>
            <a:ext cx="5229226" cy="233867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Vibration generator set to 37Hz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Spectral density also shows good suppression at higher frequencies e.g. ~600Hz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Peak deviation with correction 1.2Hz</a:t>
            </a:r>
          </a:p>
          <a:p>
            <a:pPr>
              <a:spcBef>
                <a:spcPts val="400"/>
              </a:spcBef>
              <a:spcAft>
                <a:spcPts val="3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N.B. long transmission line, lossy brazing</a:t>
            </a:r>
          </a:p>
          <a:p>
            <a:pPr lvl="1">
              <a:spcBef>
                <a:spcPts val="300"/>
              </a:spcBef>
              <a:spcAft>
                <a:spcPts val="2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Low </a:t>
            </a:r>
            <a:r>
              <a:rPr lang="en-US" dirty="0" err="1">
                <a:sym typeface="Wingdings" panose="05000000000000000000" pitchFamily="2" charset="2"/>
              </a:rPr>
              <a:t>FoM</a:t>
            </a:r>
            <a:endParaRPr lang="en-US" dirty="0">
              <a:sym typeface="Wingdings" panose="05000000000000000000" pitchFamily="2" charset="2"/>
            </a:endParaRPr>
          </a:p>
          <a:p>
            <a:pPr lvl="1">
              <a:spcBef>
                <a:spcPts val="300"/>
              </a:spcBef>
              <a:spcAft>
                <a:spcPts val="2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Little to no RF power reduction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B4863-9C33-6E11-D9D5-54E3C2CAE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3" y="1550424"/>
            <a:ext cx="3738704" cy="2448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167842-28A1-3DA1-9AED-DDA2DC4187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133" y="1550424"/>
            <a:ext cx="3801944" cy="2448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9A7FF-F73E-DD58-6BA5-F2AC40E5D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63" y="4122389"/>
            <a:ext cx="3738704" cy="2508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BDFA7A3-310E-F479-D2C5-5C3B56F9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409" y="1550424"/>
            <a:ext cx="3297493" cy="24480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4FF74-20E7-4E8D-8ADF-12AA54F54555}"/>
              </a:ext>
            </a:extLst>
          </p:cNvPr>
          <p:cNvGrpSpPr/>
          <p:nvPr/>
        </p:nvGrpSpPr>
        <p:grpSpPr>
          <a:xfrm>
            <a:off x="9589279" y="4292364"/>
            <a:ext cx="2410314" cy="923668"/>
            <a:chOff x="9731230" y="2072082"/>
            <a:chExt cx="2410314" cy="9236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8EB02D-5B73-2B00-EFF0-12D420201FEC}"/>
                </a:ext>
              </a:extLst>
            </p:cNvPr>
            <p:cNvSpPr/>
            <p:nvPr/>
          </p:nvSpPr>
          <p:spPr>
            <a:xfrm>
              <a:off x="9731230" y="2072082"/>
              <a:ext cx="2341255" cy="92366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55338B-7011-9573-9ACC-DA91808AB83A}"/>
                </a:ext>
              </a:extLst>
            </p:cNvPr>
            <p:cNvCxnSpPr/>
            <p:nvPr/>
          </p:nvCxnSpPr>
          <p:spPr>
            <a:xfrm>
              <a:off x="9830850" y="2350195"/>
              <a:ext cx="570452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45AEB9-F26E-21EE-897F-1711AB7D7FA6}"/>
                </a:ext>
              </a:extLst>
            </p:cNvPr>
            <p:cNvCxnSpPr/>
            <p:nvPr/>
          </p:nvCxnSpPr>
          <p:spPr>
            <a:xfrm>
              <a:off x="9830850" y="2737734"/>
              <a:ext cx="570452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787CBF-35F9-D630-EC2E-357F87050A56}"/>
                </a:ext>
              </a:extLst>
            </p:cNvPr>
            <p:cNvSpPr txBox="1"/>
            <p:nvPr/>
          </p:nvSpPr>
          <p:spPr>
            <a:xfrm>
              <a:off x="10442520" y="2139402"/>
              <a:ext cx="1547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No correction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9A890E-F6CB-5BB0-05C3-4F2D074FD6B5}"/>
                </a:ext>
              </a:extLst>
            </p:cNvPr>
            <p:cNvSpPr txBox="1"/>
            <p:nvPr/>
          </p:nvSpPr>
          <p:spPr>
            <a:xfrm>
              <a:off x="10416392" y="2513883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With correction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02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389089-147F-6DC7-E02A-E86B9105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93" y="3602779"/>
            <a:ext cx="3785624" cy="304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4709EC-CDBC-984B-1F2E-532D4C8A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65" y="2113736"/>
            <a:ext cx="2038350" cy="2105025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B794A00-1FB1-9017-D3B4-3E7A76C03019}"/>
              </a:ext>
            </a:extLst>
          </p:cNvPr>
          <p:cNvSpPr/>
          <p:nvPr/>
        </p:nvSpPr>
        <p:spPr>
          <a:xfrm rot="5400000">
            <a:off x="1818516" y="2002553"/>
            <a:ext cx="500247" cy="4749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6BD5A-45F6-B826-0B00-C5DDAC5B7A47}"/>
              </a:ext>
            </a:extLst>
          </p:cNvPr>
          <p:cNvSpPr txBox="1"/>
          <p:nvPr/>
        </p:nvSpPr>
        <p:spPr>
          <a:xfrm>
            <a:off x="1303612" y="256014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RF Amplifier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7A82C-5563-9529-FAA7-BB6C71E8FE8A}"/>
              </a:ext>
            </a:extLst>
          </p:cNvPr>
          <p:cNvSpPr/>
          <p:nvPr/>
        </p:nvSpPr>
        <p:spPr>
          <a:xfrm>
            <a:off x="3302342" y="2834076"/>
            <a:ext cx="207338" cy="46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7DA9F3-22C6-6C9B-728D-8B09FB68ADE2}"/>
              </a:ext>
            </a:extLst>
          </p:cNvPr>
          <p:cNvSpPr/>
          <p:nvPr/>
        </p:nvSpPr>
        <p:spPr>
          <a:xfrm>
            <a:off x="3170001" y="2012734"/>
            <a:ext cx="472021" cy="4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258D31-F568-B04C-B955-86FD5AACAA20}"/>
              </a:ext>
            </a:extLst>
          </p:cNvPr>
          <p:cNvCxnSpPr>
            <a:stCxn id="24" idx="0"/>
            <a:endCxn id="25" idx="4"/>
          </p:cNvCxnSpPr>
          <p:nvPr/>
        </p:nvCxnSpPr>
        <p:spPr>
          <a:xfrm flipV="1">
            <a:off x="3406011" y="2467305"/>
            <a:ext cx="1" cy="36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321B56-18C8-090C-9DAD-C431D51E07A3}"/>
              </a:ext>
            </a:extLst>
          </p:cNvPr>
          <p:cNvCxnSpPr>
            <a:stCxn id="22" idx="0"/>
            <a:endCxn id="25" idx="2"/>
          </p:cNvCxnSpPr>
          <p:nvPr/>
        </p:nvCxnSpPr>
        <p:spPr>
          <a:xfrm flipV="1">
            <a:off x="2306107" y="2240020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53D7B-6B21-72F3-4262-2F9118D1FE2E}"/>
              </a:ext>
            </a:extLst>
          </p:cNvPr>
          <p:cNvCxnSpPr>
            <a:stCxn id="25" idx="6"/>
          </p:cNvCxnSpPr>
          <p:nvPr/>
        </p:nvCxnSpPr>
        <p:spPr>
          <a:xfrm flipV="1">
            <a:off x="3642022" y="2240019"/>
            <a:ext cx="176254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AEA4B0-65BA-A7B9-A628-94398D082A88}"/>
              </a:ext>
            </a:extLst>
          </p:cNvPr>
          <p:cNvSpPr txBox="1"/>
          <p:nvPr/>
        </p:nvSpPr>
        <p:spPr>
          <a:xfrm>
            <a:off x="2717371" y="29332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Load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7666E1-015D-A323-B7BB-3B5B83F56A53}"/>
              </a:ext>
            </a:extLst>
          </p:cNvPr>
          <p:cNvSpPr txBox="1"/>
          <p:nvPr/>
        </p:nvSpPr>
        <p:spPr>
          <a:xfrm>
            <a:off x="2443714" y="1735227"/>
            <a:ext cx="114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Circulator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26E73E-C031-7322-B70E-23D5C92234F4}"/>
              </a:ext>
            </a:extLst>
          </p:cNvPr>
          <p:cNvCxnSpPr/>
          <p:nvPr/>
        </p:nvCxnSpPr>
        <p:spPr>
          <a:xfrm>
            <a:off x="5404570" y="2240019"/>
            <a:ext cx="0" cy="339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BE4DA7-1632-D19D-28AE-8FB0C25F7CCC}"/>
              </a:ext>
            </a:extLst>
          </p:cNvPr>
          <p:cNvSpPr txBox="1"/>
          <p:nvPr/>
        </p:nvSpPr>
        <p:spPr>
          <a:xfrm>
            <a:off x="4662241" y="267589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FPC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DB823-BFED-3FD3-E19A-F60F39171FD9}"/>
              </a:ext>
            </a:extLst>
          </p:cNvPr>
          <p:cNvSpPr txBox="1"/>
          <p:nvPr/>
        </p:nvSpPr>
        <p:spPr>
          <a:xfrm>
            <a:off x="7064290" y="2141572"/>
            <a:ext cx="55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5C590-F0FA-B87F-43F3-1498F3515FE5}"/>
              </a:ext>
            </a:extLst>
          </p:cNvPr>
          <p:cNvSpPr txBox="1"/>
          <p:nvPr/>
        </p:nvSpPr>
        <p:spPr>
          <a:xfrm>
            <a:off x="7010037" y="2769596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 Antenna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C261B6-B1D0-E01E-85D6-3E0D111D79FE}"/>
              </a:ext>
            </a:extLst>
          </p:cNvPr>
          <p:cNvCxnSpPr>
            <a:cxnSpLocks/>
          </p:cNvCxnSpPr>
          <p:nvPr/>
        </p:nvCxnSpPr>
        <p:spPr>
          <a:xfrm flipH="1" flipV="1">
            <a:off x="6875285" y="1919893"/>
            <a:ext cx="1" cy="1846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4A59F6-16A3-6720-1018-70C1D56B6DA2}"/>
              </a:ext>
            </a:extLst>
          </p:cNvPr>
          <p:cNvCxnSpPr/>
          <p:nvPr/>
        </p:nvCxnSpPr>
        <p:spPr>
          <a:xfrm>
            <a:off x="6863410" y="1919893"/>
            <a:ext cx="18362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0458E0-8037-4A90-8129-A318DACC4F5A}"/>
              </a:ext>
            </a:extLst>
          </p:cNvPr>
          <p:cNvSpPr txBox="1"/>
          <p:nvPr/>
        </p:nvSpPr>
        <p:spPr>
          <a:xfrm>
            <a:off x="8120439" y="18745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D3E2E-9233-66A6-BA79-8560D4E2CFC9}"/>
              </a:ext>
            </a:extLst>
          </p:cNvPr>
          <p:cNvGrpSpPr/>
          <p:nvPr/>
        </p:nvGrpSpPr>
        <p:grpSpPr>
          <a:xfrm rot="4782878">
            <a:off x="2870335" y="-3011417"/>
            <a:ext cx="6543519" cy="6561564"/>
            <a:chOff x="4120433" y="-658872"/>
            <a:chExt cx="6543519" cy="65615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A45CB2-4E53-B690-434F-5AC1721F6393}"/>
                </a:ext>
              </a:extLst>
            </p:cNvPr>
            <p:cNvSpPr/>
            <p:nvPr/>
          </p:nvSpPr>
          <p:spPr>
            <a:xfrm>
              <a:off x="7285713" y="5854565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16DA6A-7FCC-BFF2-EA73-8DDAA8990250}"/>
                </a:ext>
              </a:extLst>
            </p:cNvPr>
            <p:cNvSpPr/>
            <p:nvPr/>
          </p:nvSpPr>
          <p:spPr>
            <a:xfrm rot="1800000">
              <a:off x="5663368" y="5413668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EFC9D2-E584-76B7-916F-7BD5C24E088C}"/>
                </a:ext>
              </a:extLst>
            </p:cNvPr>
            <p:cNvSpPr/>
            <p:nvPr/>
          </p:nvSpPr>
          <p:spPr>
            <a:xfrm rot="1800000">
              <a:off x="4150512" y="-639392"/>
              <a:ext cx="6513440" cy="651344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D915BF-3B1E-9903-A691-51F99DDA5078}"/>
                </a:ext>
              </a:extLst>
            </p:cNvPr>
            <p:cNvSpPr/>
            <p:nvPr/>
          </p:nvSpPr>
          <p:spPr>
            <a:xfrm rot="3600000">
              <a:off x="4475731" y="4220189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79A228-6693-3984-779E-001B07850776}"/>
                </a:ext>
              </a:extLst>
            </p:cNvPr>
            <p:cNvSpPr/>
            <p:nvPr/>
          </p:nvSpPr>
          <p:spPr>
            <a:xfrm rot="5400000">
              <a:off x="4028994" y="2591347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11EB37-59E5-1BAB-F8E2-D81E76C549AA}"/>
                </a:ext>
              </a:extLst>
            </p:cNvPr>
            <p:cNvSpPr/>
            <p:nvPr/>
          </p:nvSpPr>
          <p:spPr>
            <a:xfrm rot="7200000">
              <a:off x="4475730" y="962033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20F358-9E95-DF87-68EF-C6D8D808AFF8}"/>
                </a:ext>
              </a:extLst>
            </p:cNvPr>
            <p:cNvSpPr/>
            <p:nvPr/>
          </p:nvSpPr>
          <p:spPr>
            <a:xfrm rot="9000000">
              <a:off x="5657271" y="-212900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945FDA-23DD-FA8C-E606-DB136D50F3A6}"/>
                </a:ext>
              </a:extLst>
            </p:cNvPr>
            <p:cNvSpPr/>
            <p:nvPr/>
          </p:nvSpPr>
          <p:spPr>
            <a:xfrm rot="10800000">
              <a:off x="7275212" y="-658872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AABD437-8BF3-CAB2-139D-D7AE5CCFEF2B}"/>
              </a:ext>
            </a:extLst>
          </p:cNvPr>
          <p:cNvSpPr/>
          <p:nvPr/>
        </p:nvSpPr>
        <p:spPr>
          <a:xfrm>
            <a:off x="294290" y="-5213"/>
            <a:ext cx="9654573" cy="138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transient detuning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ADDC99-F6F0-4ADF-9479-0582E619E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Thursday, October 6,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1" name="Picture 40" descr="Chart, line chart&#10;&#10;Description automatically generated">
            <a:extLst>
              <a:ext uri="{FF2B5EF4-FFF2-40B4-BE49-F238E27FC236}">
                <a16:creationId xmlns:a16="http://schemas.microsoft.com/office/drawing/2014/main" id="{63B66EA9-A1BC-66EC-C29D-465E63D579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830" y="4146734"/>
            <a:ext cx="3017510" cy="2263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8F63A338-4E15-3851-6F13-AA450BE4BF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1" y="4270663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F336944E-EEDD-2B84-4A21-A54E277A90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01" y="4270663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Chart, line chart&#10;&#10;Description automatically generated">
            <a:extLst>
              <a:ext uri="{FF2B5EF4-FFF2-40B4-BE49-F238E27FC236}">
                <a16:creationId xmlns:a16="http://schemas.microsoft.com/office/drawing/2014/main" id="{B96651B2-AAD1-5C00-5BBC-F09D216722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829" y="1773213"/>
            <a:ext cx="3017510" cy="2263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A161B54-D46F-1DDF-9C4D-47518FBAFB90}"/>
              </a:ext>
            </a:extLst>
          </p:cNvPr>
          <p:cNvSpPr txBox="1"/>
          <p:nvPr/>
        </p:nvSpPr>
        <p:spPr>
          <a:xfrm>
            <a:off x="7675933" y="1283526"/>
            <a:ext cx="227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Beam + fixed detuning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6" dur="38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46C36B-C70A-BFF3-C292-9F0B739B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93" y="3602899"/>
            <a:ext cx="3785624" cy="304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4709EC-CDBC-984B-1F2E-532D4C8A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65" y="2113736"/>
            <a:ext cx="2038350" cy="2105025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B794A00-1FB1-9017-D3B4-3E7A76C03019}"/>
              </a:ext>
            </a:extLst>
          </p:cNvPr>
          <p:cNvSpPr/>
          <p:nvPr/>
        </p:nvSpPr>
        <p:spPr>
          <a:xfrm rot="5400000">
            <a:off x="1818516" y="2002553"/>
            <a:ext cx="500247" cy="4749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6BD5A-45F6-B826-0B00-C5DDAC5B7A47}"/>
              </a:ext>
            </a:extLst>
          </p:cNvPr>
          <p:cNvSpPr txBox="1"/>
          <p:nvPr/>
        </p:nvSpPr>
        <p:spPr>
          <a:xfrm>
            <a:off x="1303612" y="256014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RF Amplifier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7A82C-5563-9529-FAA7-BB6C71E8FE8A}"/>
              </a:ext>
            </a:extLst>
          </p:cNvPr>
          <p:cNvSpPr/>
          <p:nvPr/>
        </p:nvSpPr>
        <p:spPr>
          <a:xfrm>
            <a:off x="3302342" y="2834076"/>
            <a:ext cx="207338" cy="46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7DA9F3-22C6-6C9B-728D-8B09FB68ADE2}"/>
              </a:ext>
            </a:extLst>
          </p:cNvPr>
          <p:cNvSpPr/>
          <p:nvPr/>
        </p:nvSpPr>
        <p:spPr>
          <a:xfrm>
            <a:off x="3170001" y="2012734"/>
            <a:ext cx="472021" cy="4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258D31-F568-B04C-B955-86FD5AACAA20}"/>
              </a:ext>
            </a:extLst>
          </p:cNvPr>
          <p:cNvCxnSpPr>
            <a:stCxn id="24" idx="0"/>
            <a:endCxn id="25" idx="4"/>
          </p:cNvCxnSpPr>
          <p:nvPr/>
        </p:nvCxnSpPr>
        <p:spPr>
          <a:xfrm flipV="1">
            <a:off x="3406011" y="2467305"/>
            <a:ext cx="1" cy="36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321B56-18C8-090C-9DAD-C431D51E07A3}"/>
              </a:ext>
            </a:extLst>
          </p:cNvPr>
          <p:cNvCxnSpPr>
            <a:stCxn id="22" idx="0"/>
            <a:endCxn id="25" idx="2"/>
          </p:cNvCxnSpPr>
          <p:nvPr/>
        </p:nvCxnSpPr>
        <p:spPr>
          <a:xfrm flipV="1">
            <a:off x="2306107" y="2240020"/>
            <a:ext cx="86389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53D7B-6B21-72F3-4262-2F9118D1FE2E}"/>
              </a:ext>
            </a:extLst>
          </p:cNvPr>
          <p:cNvCxnSpPr>
            <a:stCxn id="25" idx="6"/>
          </p:cNvCxnSpPr>
          <p:nvPr/>
        </p:nvCxnSpPr>
        <p:spPr>
          <a:xfrm flipV="1">
            <a:off x="3642022" y="2240019"/>
            <a:ext cx="176254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AEA4B0-65BA-A7B9-A628-94398D082A88}"/>
              </a:ext>
            </a:extLst>
          </p:cNvPr>
          <p:cNvSpPr txBox="1"/>
          <p:nvPr/>
        </p:nvSpPr>
        <p:spPr>
          <a:xfrm>
            <a:off x="2717371" y="29332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Load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7666E1-015D-A323-B7BB-3B5B83F56A53}"/>
              </a:ext>
            </a:extLst>
          </p:cNvPr>
          <p:cNvSpPr txBox="1"/>
          <p:nvPr/>
        </p:nvSpPr>
        <p:spPr>
          <a:xfrm>
            <a:off x="2443714" y="1735227"/>
            <a:ext cx="114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Circulator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26E73E-C031-7322-B70E-23D5C92234F4}"/>
              </a:ext>
            </a:extLst>
          </p:cNvPr>
          <p:cNvCxnSpPr/>
          <p:nvPr/>
        </p:nvCxnSpPr>
        <p:spPr>
          <a:xfrm>
            <a:off x="5404570" y="2240019"/>
            <a:ext cx="0" cy="339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BE4DA7-1632-D19D-28AE-8FB0C25F7CCC}"/>
              </a:ext>
            </a:extLst>
          </p:cNvPr>
          <p:cNvSpPr txBox="1"/>
          <p:nvPr/>
        </p:nvSpPr>
        <p:spPr>
          <a:xfrm>
            <a:off x="4662241" y="267589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FPC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DB823-BFED-3FD3-E19A-F60F39171FD9}"/>
              </a:ext>
            </a:extLst>
          </p:cNvPr>
          <p:cNvSpPr txBox="1"/>
          <p:nvPr/>
        </p:nvSpPr>
        <p:spPr>
          <a:xfrm>
            <a:off x="7064290" y="2141572"/>
            <a:ext cx="55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5C590-F0FA-B87F-43F3-1498F3515FE5}"/>
              </a:ext>
            </a:extLst>
          </p:cNvPr>
          <p:cNvSpPr txBox="1"/>
          <p:nvPr/>
        </p:nvSpPr>
        <p:spPr>
          <a:xfrm>
            <a:off x="7010037" y="2769596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FRT Antenna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C261B6-B1D0-E01E-85D6-3E0D111D79FE}"/>
              </a:ext>
            </a:extLst>
          </p:cNvPr>
          <p:cNvCxnSpPr>
            <a:cxnSpLocks/>
          </p:cNvCxnSpPr>
          <p:nvPr/>
        </p:nvCxnSpPr>
        <p:spPr>
          <a:xfrm flipH="1" flipV="1">
            <a:off x="6875285" y="1919893"/>
            <a:ext cx="1" cy="1846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4A59F6-16A3-6720-1018-70C1D56B6DA2}"/>
              </a:ext>
            </a:extLst>
          </p:cNvPr>
          <p:cNvCxnSpPr/>
          <p:nvPr/>
        </p:nvCxnSpPr>
        <p:spPr>
          <a:xfrm>
            <a:off x="6863410" y="1919893"/>
            <a:ext cx="18362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20458E0-8037-4A90-8129-A318DACC4F5A}"/>
              </a:ext>
            </a:extLst>
          </p:cNvPr>
          <p:cNvSpPr txBox="1"/>
          <p:nvPr/>
        </p:nvSpPr>
        <p:spPr>
          <a:xfrm>
            <a:off x="8120439" y="18745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HV 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ABD437-8BF3-CAB2-139D-D7AE5CCFEF2B}"/>
              </a:ext>
            </a:extLst>
          </p:cNvPr>
          <p:cNvSpPr/>
          <p:nvPr/>
        </p:nvSpPr>
        <p:spPr>
          <a:xfrm>
            <a:off x="294290" y="-5213"/>
            <a:ext cx="9654573" cy="138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transient detuning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C416CE2-E9B3-4994-96B9-C034606EB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9AC3B3E0-7B73-0F1A-A286-B389337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Thursday, October 6,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C27277BA-D643-7258-2B62-2854383411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13" y="4270664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BABE6B-C485-9F75-A58A-51DAC5AD9E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3" y="4270664"/>
            <a:ext cx="3352800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2AFAC1B-02BF-5621-0B3A-F958D9390E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34" y="4150657"/>
            <a:ext cx="3017332" cy="22573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C411E39-2853-86E5-69FA-087888EF3F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348" y="1773219"/>
            <a:ext cx="3014991" cy="2261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6C034-D49D-E175-6B4C-79EDB92F9569}"/>
              </a:ext>
            </a:extLst>
          </p:cNvPr>
          <p:cNvSpPr txBox="1"/>
          <p:nvPr/>
        </p:nvSpPr>
        <p:spPr>
          <a:xfrm>
            <a:off x="7616172" y="1235420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Beam + transient detuning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D3E2E-9233-66A6-BA79-8560D4E2CFC9}"/>
              </a:ext>
            </a:extLst>
          </p:cNvPr>
          <p:cNvGrpSpPr/>
          <p:nvPr/>
        </p:nvGrpSpPr>
        <p:grpSpPr>
          <a:xfrm rot="4782878">
            <a:off x="2870336" y="-3011418"/>
            <a:ext cx="6543519" cy="6561566"/>
            <a:chOff x="4120431" y="-658872"/>
            <a:chExt cx="6543519" cy="65615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A45CB2-4E53-B690-434F-5AC1721F6393}"/>
                </a:ext>
              </a:extLst>
            </p:cNvPr>
            <p:cNvSpPr/>
            <p:nvPr/>
          </p:nvSpPr>
          <p:spPr>
            <a:xfrm>
              <a:off x="7285711" y="5854567"/>
              <a:ext cx="231006" cy="48127"/>
            </a:xfrm>
            <a:prstGeom prst="ellipse">
              <a:avLst/>
            </a:prstGeom>
            <a:solidFill>
              <a:srgbClr val="A4A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16DA6A-7FCC-BFF2-EA73-8DDAA8990250}"/>
                </a:ext>
              </a:extLst>
            </p:cNvPr>
            <p:cNvSpPr/>
            <p:nvPr/>
          </p:nvSpPr>
          <p:spPr>
            <a:xfrm rot="1800000">
              <a:off x="5663367" y="5413668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EFC9D2-E584-76B7-916F-7BD5C24E088C}"/>
                </a:ext>
              </a:extLst>
            </p:cNvPr>
            <p:cNvSpPr/>
            <p:nvPr/>
          </p:nvSpPr>
          <p:spPr>
            <a:xfrm rot="1800000">
              <a:off x="4150510" y="-639390"/>
              <a:ext cx="6513440" cy="651344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D915BF-3B1E-9903-A691-51F99DDA5078}"/>
                </a:ext>
              </a:extLst>
            </p:cNvPr>
            <p:cNvSpPr/>
            <p:nvPr/>
          </p:nvSpPr>
          <p:spPr>
            <a:xfrm rot="3600000">
              <a:off x="4475728" y="422019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79A228-6693-3984-779E-001B07850776}"/>
                </a:ext>
              </a:extLst>
            </p:cNvPr>
            <p:cNvSpPr/>
            <p:nvPr/>
          </p:nvSpPr>
          <p:spPr>
            <a:xfrm rot="5400000">
              <a:off x="4028992" y="259135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11EB37-59E5-1BAB-F8E2-D81E76C549AA}"/>
                </a:ext>
              </a:extLst>
            </p:cNvPr>
            <p:cNvSpPr/>
            <p:nvPr/>
          </p:nvSpPr>
          <p:spPr>
            <a:xfrm rot="7200000">
              <a:off x="4475727" y="962034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20F358-9E95-DF87-68EF-C6D8D808AFF8}"/>
                </a:ext>
              </a:extLst>
            </p:cNvPr>
            <p:cNvSpPr/>
            <p:nvPr/>
          </p:nvSpPr>
          <p:spPr>
            <a:xfrm rot="9000000">
              <a:off x="5657271" y="-212900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945FDA-23DD-FA8C-E606-DB136D50F3A6}"/>
                </a:ext>
              </a:extLst>
            </p:cNvPr>
            <p:cNvSpPr/>
            <p:nvPr/>
          </p:nvSpPr>
          <p:spPr>
            <a:xfrm rot="10800000">
              <a:off x="7275212" y="-658872"/>
              <a:ext cx="231006" cy="48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6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6" dur="38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4C61-8F39-4960-A15D-98F86092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43EB-CA70-4FAC-ACF8-346B663E4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With better cavity tuning and improved klystron efficiency significant reductions in the required wall-plug power to drive RF systems can be achieved</a:t>
            </a:r>
          </a:p>
          <a:p>
            <a:r>
              <a:rPr lang="en-US" dirty="0"/>
              <a:t>Klystron efficiency can be improved by an additional 10-15% which could reduce the power need of a collider by 166 GW-</a:t>
            </a:r>
            <a:r>
              <a:rPr lang="en-US" dirty="0" err="1"/>
              <a:t>hr</a:t>
            </a:r>
            <a:r>
              <a:rPr lang="en-US" dirty="0"/>
              <a:t> per year (100 times the yearly output of the solar cells in the DL car-park)</a:t>
            </a:r>
          </a:p>
          <a:p>
            <a:r>
              <a:rPr lang="en-US" dirty="0"/>
              <a:t>Fast reactive tuners can reduce power demands </a:t>
            </a:r>
          </a:p>
          <a:p>
            <a:pPr lvl="1"/>
            <a:r>
              <a:rPr lang="en-US" dirty="0"/>
              <a:t>for low </a:t>
            </a:r>
            <a:r>
              <a:rPr lang="en-US" dirty="0" err="1"/>
              <a:t>beamloading</a:t>
            </a:r>
            <a:r>
              <a:rPr lang="en-US" dirty="0"/>
              <a:t> machines by reducing the overhead needed for microphonics</a:t>
            </a:r>
          </a:p>
          <a:p>
            <a:pPr lvl="1"/>
            <a:r>
              <a:rPr lang="en-US" dirty="0"/>
              <a:t>For machines with reactive </a:t>
            </a:r>
            <a:r>
              <a:rPr lang="en-US" dirty="0" err="1"/>
              <a:t>beamloading</a:t>
            </a:r>
            <a:r>
              <a:rPr lang="en-US" dirty="0"/>
              <a:t> by switching the frequency during abort gaps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A298-ADE1-4ED0-9E79-905FBE73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1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886D-D8E3-4672-86EB-725356F7A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Efficiency Klystrons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96DD1-59AF-4329-AB30-AF25782F4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1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39" y="80397"/>
            <a:ext cx="10211428" cy="1400530"/>
          </a:xfrm>
        </p:spPr>
        <p:txBody>
          <a:bodyPr/>
          <a:lstStyle/>
          <a:p>
            <a:r>
              <a:rPr lang="en-GB" sz="3000" dirty="0"/>
              <a:t>FCC-</a:t>
            </a:r>
            <a:r>
              <a:rPr lang="en-GB" sz="3000" dirty="0" err="1"/>
              <a:t>ee</a:t>
            </a:r>
            <a:r>
              <a:rPr lang="en-GB" sz="3000" dirty="0"/>
              <a:t>: Energy Conversion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27" y="1118660"/>
            <a:ext cx="7752478" cy="529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491" y="1135583"/>
            <a:ext cx="870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Grid to DC: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7046" y="1238891"/>
            <a:ext cx="179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generation!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1925" y="1840684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distribution!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1418" y="2088554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losses in cavities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2202" y="2355228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to beam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6539" y="1280665"/>
            <a:ext cx="4553903" cy="1615777"/>
            <a:chOff x="447564" y="1737853"/>
            <a:chExt cx="4553903" cy="1615777"/>
          </a:xfrm>
        </p:grpSpPr>
        <p:sp>
          <p:nvSpPr>
            <p:cNvPr id="14" name="Rectangle 13"/>
            <p:cNvSpPr/>
            <p:nvPr/>
          </p:nvSpPr>
          <p:spPr>
            <a:xfrm>
              <a:off x="447564" y="1737853"/>
              <a:ext cx="2320803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Note: largest impact by RF power generation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00392" y="2164492"/>
              <a:ext cx="701075" cy="118913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463347" y="2164492"/>
              <a:ext cx="1868401" cy="46126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837B1-81A2-4115-9E9F-C67ABFBFB678}"/>
              </a:ext>
            </a:extLst>
          </p:cNvPr>
          <p:cNvSpPr txBox="1"/>
          <p:nvPr/>
        </p:nvSpPr>
        <p:spPr>
          <a:xfrm>
            <a:off x="8049126" y="6356350"/>
            <a:ext cx="286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E Jensen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4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70282" y="950711"/>
            <a:ext cx="3588920" cy="2783089"/>
            <a:chOff x="261416" y="139763"/>
            <a:chExt cx="3280951" cy="32484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16" y="139763"/>
              <a:ext cx="3138040" cy="31958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46445" y="3072362"/>
              <a:ext cx="795922" cy="315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105 MW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243305" y="111729"/>
            <a:ext cx="843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FF"/>
                </a:solidFill>
                <a:cs typeface="Arial" panose="020B0604020202020204" pitchFamily="34" charset="0"/>
              </a:rPr>
              <a:t>Average RF power needs of the large-scale HEP Accelerators Studies.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1730" y="1209400"/>
            <a:ext cx="6261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klystron efficiency impact on the FCC</a:t>
            </a:r>
            <a:r>
              <a:rPr lang="en-GB" baseline="30000" dirty="0"/>
              <a:t>ee </a:t>
            </a:r>
            <a:r>
              <a:rPr lang="en-GB" dirty="0"/>
              <a:t>power consumption.</a:t>
            </a:r>
          </a:p>
          <a:p>
            <a:pPr algn="ctr"/>
            <a:r>
              <a:rPr lang="en-GB" dirty="0"/>
              <a:t>Example of the efficiency upgrade from </a:t>
            </a:r>
            <a:r>
              <a:rPr lang="en-GB" dirty="0">
                <a:solidFill>
                  <a:srgbClr val="3333FF"/>
                </a:solidFill>
              </a:rPr>
              <a:t>existing 65% </a:t>
            </a:r>
            <a:r>
              <a:rPr lang="en-GB" dirty="0"/>
              <a:t>to </a:t>
            </a:r>
            <a:r>
              <a:rPr lang="en-GB" dirty="0">
                <a:solidFill>
                  <a:srgbClr val="FF0000"/>
                </a:solidFill>
              </a:rPr>
              <a:t>80%</a:t>
            </a:r>
            <a:r>
              <a:rPr lang="en-GB" dirty="0"/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76610" y="4453201"/>
            <a:ext cx="6752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Potential saving are 1.04 TWh in 10 years (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84 MCHF in 10 years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Reduced environmental impact (cooling and ventilation)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Reduced installation cost (stored energy in modulators).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Reduced maintenance cost (klystron life time).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76610" y="5530419"/>
            <a:ext cx="6752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b="1" i="1" dirty="0">
                <a:solidFill>
                  <a:srgbClr val="FF0000"/>
                </a:solidFill>
              </a:rPr>
              <a:t>R&amp;D on increasing the useable efficiency is worth every penny/cent invested!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4522892" y="1935266"/>
          <a:ext cx="7206041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43199">
                  <a:extLst>
                    <a:ext uri="{9D8B030D-6E8A-4147-A177-3AD203B41FA5}">
                      <a16:colId xmlns:a16="http://schemas.microsoft.com/office/drawing/2014/main" val="4226208044"/>
                    </a:ext>
                  </a:extLst>
                </a:gridCol>
                <a:gridCol w="1512144">
                  <a:extLst>
                    <a:ext uri="{9D8B030D-6E8A-4147-A177-3AD203B41FA5}">
                      <a16:colId xmlns:a16="http://schemas.microsoft.com/office/drawing/2014/main" val="1030547528"/>
                    </a:ext>
                  </a:extLst>
                </a:gridCol>
                <a:gridCol w="1472371">
                  <a:extLst>
                    <a:ext uri="{9D8B030D-6E8A-4147-A177-3AD203B41FA5}">
                      <a16:colId xmlns:a16="http://schemas.microsoft.com/office/drawing/2014/main" val="3544292062"/>
                    </a:ext>
                  </a:extLst>
                </a:gridCol>
                <a:gridCol w="1078327">
                  <a:extLst>
                    <a:ext uri="{9D8B030D-6E8A-4147-A177-3AD203B41FA5}">
                      <a16:colId xmlns:a16="http://schemas.microsoft.com/office/drawing/2014/main" val="3719165889"/>
                    </a:ext>
                  </a:extLst>
                </a:gridCol>
              </a:tblGrid>
              <a:tr h="27416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Klystron eff. 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Klystron eff.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Difference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361445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RF power needed for 3TeV</a:t>
                      </a:r>
                      <a:r>
                        <a:rPr lang="en-GB" sz="1400" baseline="0"/>
                        <a:t> CLIC</a:t>
                      </a:r>
                      <a:endParaRPr lang="en-GB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105 MW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87264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DC input power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131.25MW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-30.25MW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83794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Waste heat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56.5MW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26.25MW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-30.25MW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86520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 dirty="0"/>
                        <a:t>Annual consumption (5500 h assumed)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888 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721.9GWh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-166.1 GWh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742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 dirty="0"/>
                        <a:t>Annual cost (</a:t>
                      </a:r>
                      <a:r>
                        <a:rPr lang="en-GB" sz="1400" dirty="0">
                          <a:solidFill>
                            <a:srgbClr val="0070C0"/>
                          </a:solidFill>
                        </a:rPr>
                        <a:t>50MCHF/MWh assumed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44.5 MCHF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36.1</a:t>
                      </a:r>
                      <a:r>
                        <a:rPr lang="en-GB" sz="1400" baseline="0" dirty="0"/>
                        <a:t> MCHF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-8.4 MCHF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4417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Electricity installation dimensioned for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131.25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-20.6%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72258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CV installation dimensioned for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56.5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26.25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-53.54%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91447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" y="3849350"/>
            <a:ext cx="3548887" cy="18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282" y="5738012"/>
            <a:ext cx="456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3.0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  <a:r>
              <a:rPr lang="en-US" sz="1600" dirty="0" err="1"/>
              <a:t>CLIC</a:t>
            </a:r>
            <a:r>
              <a:rPr lang="en-US" sz="1600" baseline="30000" dirty="0" err="1"/>
              <a:t>e+e</a:t>
            </a:r>
            <a:r>
              <a:rPr lang="en-US" sz="1600" baseline="30000" dirty="0"/>
              <a:t>-</a:t>
            </a:r>
            <a:r>
              <a:rPr lang="en-US" sz="1600" dirty="0"/>
              <a:t> ; pulsed, 1.0 GHz, P</a:t>
            </a:r>
            <a:r>
              <a:rPr lang="en-US" sz="1600" baseline="-25000" dirty="0"/>
              <a:t>RF</a:t>
            </a:r>
            <a:r>
              <a:rPr lang="en-US" sz="1600" dirty="0"/>
              <a:t> total = </a:t>
            </a:r>
            <a:r>
              <a:rPr lang="en-US" sz="1600" b="1" dirty="0">
                <a:solidFill>
                  <a:srgbClr val="FF0000"/>
                </a:solidFill>
              </a:rPr>
              <a:t>180 MW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5779513" y="2650210"/>
            <a:ext cx="6129995" cy="2336658"/>
          </a:xfrm>
          <a:prstGeom prst="rect">
            <a:avLst/>
          </a:prstGeom>
          <a:solidFill>
            <a:srgbClr val="9DC3E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778043" y="1067827"/>
            <a:ext cx="616902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 field expansion in the drift tubes </a:t>
            </a:r>
            <a:r>
              <a:rPr lang="en-GB" sz="1400" dirty="0"/>
              <a:t>causes beam reacceleration when it leaves the output cavity.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Ohmic loses </a:t>
            </a:r>
            <a:r>
              <a:rPr lang="en-GB" sz="1400" dirty="0"/>
              <a:t>are proportional to the operating frequency.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Space charge depression </a:t>
            </a:r>
            <a:r>
              <a:rPr lang="en-GB" sz="1400" dirty="0"/>
              <a:t>is a partial conversion of the beam kinetic energy into the potential DC energy of beam traveling in the drift tube.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Bunch saturation </a:t>
            </a:r>
            <a:r>
              <a:rPr lang="en-GB" sz="1400" dirty="0"/>
              <a:t>is optimal, when all the elections populate only the useful RF phase bucket leaving the anti-bunch empty.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Bunch congregation</a:t>
            </a:r>
            <a:r>
              <a:rPr lang="en-GB" sz="1400" dirty="0"/>
              <a:t> is a normalized elections velocity spread along the bunch. It has an optimal value for every given bunch length.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Bunch stratification </a:t>
            </a:r>
            <a:r>
              <a:rPr lang="en-GB" sz="1400" dirty="0"/>
              <a:t>is a radial dependence of the bunch length and congregation. The ideal bunch should not have such a dependency.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Radial bunch expansion</a:t>
            </a:r>
            <a:r>
              <a:rPr lang="en-GB" sz="1400" dirty="0"/>
              <a:t> happens during beam deceleration in the output cavity in the presence of external solenoidal magnetic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Reflected electrons </a:t>
            </a:r>
            <a:r>
              <a:rPr lang="en-GB" sz="1400" b="1" dirty="0"/>
              <a:t>could be </a:t>
            </a:r>
            <a:r>
              <a:rPr lang="en-GB" sz="1400" dirty="0"/>
              <a:t>generated if some of the above effects are not balanced.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6" y="2330678"/>
            <a:ext cx="1378497" cy="2803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29" y="1749863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SLAC B-factory CW</a:t>
            </a:r>
          </a:p>
          <a:p>
            <a:r>
              <a:rPr lang="en-GB" sz="1200" dirty="0"/>
              <a:t>0.478GHz, 1.25 MW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546"/>
            <a:ext cx="1042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Factors limiting efficient RF power extraction</a:t>
            </a:r>
            <a:endParaRPr lang="en-GB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09" y="3675344"/>
            <a:ext cx="3908934" cy="293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113" y="5253353"/>
            <a:ext cx="152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Efficiency </a:t>
            </a:r>
            <a:r>
              <a:rPr lang="en-GB" b="1" dirty="0">
                <a:solidFill>
                  <a:srgbClr val="FF0000"/>
                </a:solidFill>
              </a:rPr>
              <a:t>61%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70330" y="3670896"/>
            <a:ext cx="1" cy="2221994"/>
          </a:xfrm>
          <a:prstGeom prst="line">
            <a:avLst/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2345480" y="4222718"/>
            <a:ext cx="972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Arrival plane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79513" y="1067827"/>
            <a:ext cx="6129995" cy="1582383"/>
          </a:xfrm>
          <a:prstGeom prst="rect">
            <a:avLst/>
          </a:prstGeom>
          <a:solidFill>
            <a:srgbClr val="F8CBA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780589" y="4986868"/>
            <a:ext cx="3364486" cy="588714"/>
          </a:xfrm>
          <a:prstGeom prst="rect">
            <a:avLst/>
          </a:prstGeom>
          <a:solidFill>
            <a:srgbClr val="F8CBA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6722110" y="5960713"/>
            <a:ext cx="2122400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Driven by klystron general parameters.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44510" y="5960713"/>
            <a:ext cx="2435456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Driven by RF design and space charge effects.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44000" y="4612341"/>
            <a:ext cx="2765508" cy="963241"/>
          </a:xfrm>
          <a:prstGeom prst="rect">
            <a:avLst/>
          </a:prstGeom>
          <a:solidFill>
            <a:srgbClr val="9DC3E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14EB85A-8598-4D1B-B9A2-0C86E480B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694" y="0"/>
            <a:ext cx="1215740" cy="1195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30A03-3EDD-47D9-A8A7-E18C3021A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663" y="793717"/>
            <a:ext cx="3115919" cy="293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4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A27D-1F2C-4A91-ACF2-11216DA7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Klystron Concepts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BDF5-2275-4935-9A12-86E41657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8" y="14887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How do we achieve bunch saturation? </a:t>
            </a:r>
            <a:r>
              <a:rPr lang="en-US" sz="2400" dirty="0"/>
              <a:t>We cause the core of the bunch to oscillate while focusing the anti-bunch electrons slowly. There ae 4 ways to do this:</a:t>
            </a:r>
          </a:p>
          <a:p>
            <a:r>
              <a:rPr lang="en-US" sz="2000" dirty="0"/>
              <a:t>Bunch-Align-Collect (BAC): Using lots of RF cavities closely spaced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oscillation method (COM): Using the beams space charge forces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stabilization method (CSM): Using higher harmonic cavities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Two stage (TS): Making COM shorter by using a low beam energy and post-accelerating</a:t>
            </a:r>
            <a:endParaRPr lang="en-GB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F84B-AA9F-495C-80C6-10CCFAEB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D3EE02-96E2-49D8-88C7-8B687153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723" y="4050093"/>
            <a:ext cx="7102956" cy="2638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16F8C-2A9D-47E8-B4A2-CD888AE1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7" y="3935172"/>
            <a:ext cx="3852675" cy="24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7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A27D-1F2C-4A91-ACF2-11216DA7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Klystron Concepts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BDF5-2275-4935-9A12-86E41657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8" y="14887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How do we achieve bunch saturation? </a:t>
            </a:r>
            <a:r>
              <a:rPr lang="en-US" sz="2400" dirty="0"/>
              <a:t>We cause the core of the bunch to oscillate while focusing the anti-bunch electrons slowly. There ae 4 ways to do this: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Bunch-Align-Collect (BAC): Using lots of RF cavities closely spaced</a:t>
            </a:r>
          </a:p>
          <a:p>
            <a:r>
              <a:rPr lang="en-US" sz="2000" dirty="0"/>
              <a:t>Core oscillation method (COM): Using the beams space charge forces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stabilization method (CSM): Using higher harmonic cavities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Two stage (TS): Making COM shorter by using a low beam energy and post-accelerating</a:t>
            </a:r>
            <a:endParaRPr lang="en-GB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F84B-AA9F-495C-80C6-10CCFAEB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BE503-117D-4FEF-B1A4-EF54AC8E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84" y="3893130"/>
            <a:ext cx="6088274" cy="28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A27D-1F2C-4A91-ACF2-11216DA7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Klystron Concepts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BDF5-2275-4935-9A12-86E41657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8" y="14887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How do we achieve bunch saturation? </a:t>
            </a:r>
            <a:r>
              <a:rPr lang="en-US" sz="2400" dirty="0"/>
              <a:t>We cause the core of the bunch to oscillate while focusing the anti-bunch electrons slowly. There ae 4 ways to do this: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Bunch-Align-Collect (BAC): Using lots of RF cavities closely spaced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Core oscillation method (COM): Using the beams space charge forces</a:t>
            </a:r>
          </a:p>
          <a:p>
            <a:r>
              <a:rPr lang="en-US" sz="2000" dirty="0"/>
              <a:t>Core stabilization method (CSM): Using higher harmonic cavities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Two stage (TS): Making COM shorter by using a low beam energy and post-accelerating</a:t>
            </a:r>
            <a:endParaRPr lang="en-GB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F84B-AA9F-495C-80C6-10CCFAEB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A516-D95C-437E-B410-5F18BB531E3A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22EC5-AD6F-4299-84EE-5DA77E9B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47" y="4271775"/>
            <a:ext cx="9356349" cy="255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D841F-A9DC-4446-99A4-74E673E1557A}"/>
              </a:ext>
            </a:extLst>
          </p:cNvPr>
          <p:cNvSpPr txBox="1"/>
          <p:nvPr/>
        </p:nvSpPr>
        <p:spPr>
          <a:xfrm>
            <a:off x="4551680" y="3934326"/>
            <a:ext cx="320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3</a:t>
            </a:r>
            <a:r>
              <a:rPr lang="en-US" baseline="30000" dirty="0"/>
              <a:t>rd</a:t>
            </a:r>
            <a:r>
              <a:rPr lang="en-US" dirty="0"/>
              <a:t> harmonic cavities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BCF05-EF0D-4119-9056-0C3D94F50B01}"/>
              </a:ext>
            </a:extLst>
          </p:cNvPr>
          <p:cNvSpPr txBox="1"/>
          <p:nvPr/>
        </p:nvSpPr>
        <p:spPr>
          <a:xfrm>
            <a:off x="8550442" y="3942347"/>
            <a:ext cx="292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Anti-bunch strongly focused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E8F858-9EE0-478C-AFE4-78B43D91162D}"/>
              </a:ext>
            </a:extLst>
          </p:cNvPr>
          <p:cNvCxnSpPr/>
          <p:nvPr/>
        </p:nvCxnSpPr>
        <p:spPr>
          <a:xfrm flipH="1">
            <a:off x="6681537" y="4243137"/>
            <a:ext cx="1929063" cy="276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D8269-2C10-42FB-8E2C-3299729315B5}"/>
              </a:ext>
            </a:extLst>
          </p:cNvPr>
          <p:cNvSpPr/>
          <p:nvPr/>
        </p:nvSpPr>
        <p:spPr>
          <a:xfrm>
            <a:off x="4736642" y="4243137"/>
            <a:ext cx="1704264" cy="2478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95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4" ma:contentTypeDescription="Create a new document." ma:contentTypeScope="" ma:versionID="75a59267acdc364fa35fc0d05b7a9e07">
  <xsd:schema xmlns:xsd="http://www.w3.org/2001/XMLSchema" xmlns:xs="http://www.w3.org/2001/XMLSchema" xmlns:p="http://schemas.microsoft.com/office/2006/metadata/properties" xmlns:ns3="84730ed7-a781-4356-b830-974a94e07814" xmlns:ns4="3305b838-c34c-4bc5-a224-1b5d53e55c3e" targetNamespace="http://schemas.microsoft.com/office/2006/metadata/properties" ma:root="true" ma:fieldsID="069f38823ed39f961f73ea6d4766dabc" ns3:_="" ns4:_="">
    <xsd:import namespace="84730ed7-a781-4356-b830-974a94e07814"/>
    <xsd:import namespace="3305b838-c34c-4bc5-a224-1b5d53e55c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30ed7-a781-4356-b830-974a94e07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1C440-5556-41CD-99DE-111C28FA45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80BF93-AB5E-419E-80F6-3059EC4C1981}">
  <ds:schemaRefs>
    <ds:schemaRef ds:uri="http://purl.org/dc/terms/"/>
    <ds:schemaRef ds:uri="84730ed7-a781-4356-b830-974a94e07814"/>
    <ds:schemaRef ds:uri="http://schemas.microsoft.com/office/2006/documentManagement/types"/>
    <ds:schemaRef ds:uri="http://purl.org/dc/elements/1.1/"/>
    <ds:schemaRef ds:uri="http://schemas.microsoft.com/office/2006/metadata/properties"/>
    <ds:schemaRef ds:uri="3305b838-c34c-4bc5-a224-1b5d53e55c3e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AB2D09-789A-41E9-9D71-4132FB701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730ed7-a781-4356-b830-974a94e07814"/>
    <ds:schemaRef ds:uri="3305b838-c34c-4bc5-a224-1b5d53e55c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1874</Words>
  <Application>Microsoft Office PowerPoint</Application>
  <PresentationFormat>Widescreen</PresentationFormat>
  <Paragraphs>313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Gill Sans MT</vt:lpstr>
      <vt:lpstr>Wingdings</vt:lpstr>
      <vt:lpstr>Office Theme</vt:lpstr>
      <vt:lpstr>PowerPoint Presentation</vt:lpstr>
      <vt:lpstr>Acknowledgements</vt:lpstr>
      <vt:lpstr>High Efficiency Klystrons</vt:lpstr>
      <vt:lpstr>FCC-ee: Energy Conversion</vt:lpstr>
      <vt:lpstr>PowerPoint Presentation</vt:lpstr>
      <vt:lpstr>PowerPoint Presentation</vt:lpstr>
      <vt:lpstr>New Klystron Concepts</vt:lpstr>
      <vt:lpstr>New Klystron Concepts</vt:lpstr>
      <vt:lpstr>New Klystron Concepts</vt:lpstr>
      <vt:lpstr>New Klystron Concepts</vt:lpstr>
      <vt:lpstr>PowerPoint Presentation</vt:lpstr>
      <vt:lpstr>PowerPoint Presentation</vt:lpstr>
      <vt:lpstr>PowerPoint Presentation</vt:lpstr>
      <vt:lpstr>LHC CSM RF System – a 1st step for validation</vt:lpstr>
      <vt:lpstr>Fast Reactive Tuners</vt:lpstr>
      <vt:lpstr>FRT Concept</vt:lpstr>
      <vt:lpstr>Use cases:  microphonics suppression</vt:lpstr>
      <vt:lpstr>Use cases:  microphonics suppression</vt:lpstr>
      <vt:lpstr>Microphonics suppression results</vt:lpstr>
      <vt:lpstr>Microphonics suppression results</vt:lpstr>
      <vt:lpstr>Use cases: transient detuning</vt:lpstr>
      <vt:lpstr>Use cases: transient detuning</vt:lpstr>
      <vt:lpstr>Conclusion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Angal-Kalinin, Deepa (STFC,DL,AST)</dc:creator>
  <cp:lastModifiedBy>Burt, Graeme</cp:lastModifiedBy>
  <cp:revision>211</cp:revision>
  <dcterms:created xsi:type="dcterms:W3CDTF">2020-10-09T10:43:26Z</dcterms:created>
  <dcterms:modified xsi:type="dcterms:W3CDTF">2022-12-02T00:21:12Z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</Properties>
</file>