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1" r:id="rId4"/>
    <p:sldMasterId id="2147483700" r:id="rId5"/>
  </p:sldMasterIdLst>
  <p:notesMasterIdLst>
    <p:notesMasterId r:id="rId23"/>
  </p:notesMasterIdLst>
  <p:sldIdLst>
    <p:sldId id="257" r:id="rId6"/>
    <p:sldId id="274" r:id="rId7"/>
    <p:sldId id="285" r:id="rId8"/>
    <p:sldId id="296" r:id="rId9"/>
    <p:sldId id="294" r:id="rId10"/>
    <p:sldId id="295" r:id="rId11"/>
    <p:sldId id="281" r:id="rId12"/>
    <p:sldId id="260" r:id="rId13"/>
    <p:sldId id="288" r:id="rId14"/>
    <p:sldId id="298" r:id="rId15"/>
    <p:sldId id="303" r:id="rId16"/>
    <p:sldId id="308" r:id="rId17"/>
    <p:sldId id="314" r:id="rId18"/>
    <p:sldId id="316" r:id="rId19"/>
    <p:sldId id="317" r:id="rId20"/>
    <p:sldId id="318" r:id="rId21"/>
    <p:sldId id="27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088"/>
    <a:srgbClr val="F08900"/>
    <a:srgbClr val="FF6900"/>
    <a:srgbClr val="1E5DF8"/>
    <a:srgbClr val="626262"/>
    <a:srgbClr val="00BED5"/>
    <a:srgbClr val="C13D33"/>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85DE37-D688-F03F-C943-74FFF5A7DBA4}" v="2" dt="2022-09-22T14:16:18.6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6"/>
    <p:restoredTop sz="94422"/>
  </p:normalViewPr>
  <p:slideViewPr>
    <p:cSldViewPr snapToGrid="0" snapToObjects="1">
      <p:cViewPr varScale="1">
        <p:scale>
          <a:sx n="83" d="100"/>
          <a:sy n="83" d="100"/>
        </p:scale>
        <p:origin x="1022" y="62"/>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47"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913658794270014"/>
          <c:y val="4.3410397924504442E-2"/>
          <c:w val="0.75475515194451115"/>
          <c:h val="0.78135639936696022"/>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Sheet1!$A$3:$A$23</c:f>
              <c:numCache>
                <c:formatCode>General</c:formatCode>
                <c:ptCount val="21"/>
                <c:pt idx="0">
                  <c:v>4.2</c:v>
                </c:pt>
                <c:pt idx="1">
                  <c:v>5</c:v>
                </c:pt>
                <c:pt idx="2">
                  <c:v>7.1</c:v>
                </c:pt>
                <c:pt idx="3">
                  <c:v>7.2</c:v>
                </c:pt>
                <c:pt idx="4">
                  <c:v>7.3</c:v>
                </c:pt>
                <c:pt idx="5">
                  <c:v>7.4</c:v>
                </c:pt>
                <c:pt idx="6">
                  <c:v>7.6</c:v>
                </c:pt>
                <c:pt idx="7">
                  <c:v>7.7</c:v>
                </c:pt>
                <c:pt idx="8">
                  <c:v>7.8</c:v>
                </c:pt>
                <c:pt idx="9">
                  <c:v>7.94</c:v>
                </c:pt>
                <c:pt idx="10">
                  <c:v>8.1</c:v>
                </c:pt>
                <c:pt idx="11">
                  <c:v>8.1999999999999993</c:v>
                </c:pt>
                <c:pt idx="12">
                  <c:v>8.3000000000000007</c:v>
                </c:pt>
                <c:pt idx="13">
                  <c:v>8.4</c:v>
                </c:pt>
                <c:pt idx="14">
                  <c:v>8.5</c:v>
                </c:pt>
                <c:pt idx="15">
                  <c:v>8.6</c:v>
                </c:pt>
                <c:pt idx="16">
                  <c:v>8.6999999999999993</c:v>
                </c:pt>
                <c:pt idx="17">
                  <c:v>8.8000000000000007</c:v>
                </c:pt>
                <c:pt idx="18">
                  <c:v>8.9</c:v>
                </c:pt>
                <c:pt idx="19">
                  <c:v>9</c:v>
                </c:pt>
                <c:pt idx="20">
                  <c:v>9.51</c:v>
                </c:pt>
              </c:numCache>
            </c:numRef>
          </c:xVal>
          <c:yVal>
            <c:numRef>
              <c:f>Sheet1!$P$3:$P$23</c:f>
              <c:numCache>
                <c:formatCode>0.00E+00</c:formatCode>
                <c:ptCount val="21"/>
                <c:pt idx="0">
                  <c:v>1.11852</c:v>
                </c:pt>
                <c:pt idx="1">
                  <c:v>1.2404499999999998</c:v>
                </c:pt>
                <c:pt idx="2">
                  <c:v>2.2235869999999998</c:v>
                </c:pt>
                <c:pt idx="3">
                  <c:v>2.2448039999999998</c:v>
                </c:pt>
                <c:pt idx="4">
                  <c:v>2.4118910000000002</c:v>
                </c:pt>
                <c:pt idx="5">
                  <c:v>2.6622780000000001</c:v>
                </c:pt>
                <c:pt idx="6">
                  <c:v>3.2850230000000002</c:v>
                </c:pt>
                <c:pt idx="7">
                  <c:v>3.7081909999999998</c:v>
                </c:pt>
                <c:pt idx="8">
                  <c:v>4.4693769999999997</c:v>
                </c:pt>
                <c:pt idx="9">
                  <c:v>5.5295479999999992</c:v>
                </c:pt>
                <c:pt idx="10">
                  <c:v>7.7815519999999996</c:v>
                </c:pt>
                <c:pt idx="11">
                  <c:v>10.114039999999999</c:v>
                </c:pt>
                <c:pt idx="12">
                  <c:v>13.29289</c:v>
                </c:pt>
                <c:pt idx="13">
                  <c:v>17.053929999999998</c:v>
                </c:pt>
                <c:pt idx="14">
                  <c:v>19.225470000000001</c:v>
                </c:pt>
                <c:pt idx="15">
                  <c:v>20.363109999999999</c:v>
                </c:pt>
                <c:pt idx="16">
                  <c:v>20.887429999999998</c:v>
                </c:pt>
                <c:pt idx="17">
                  <c:v>21.15175</c:v>
                </c:pt>
                <c:pt idx="18">
                  <c:v>21.451350000000001</c:v>
                </c:pt>
                <c:pt idx="19">
                  <c:v>21.680970000000002</c:v>
                </c:pt>
                <c:pt idx="20">
                  <c:v>21.8187</c:v>
                </c:pt>
              </c:numCache>
            </c:numRef>
          </c:yVal>
          <c:smooth val="0"/>
          <c:extLst>
            <c:ext xmlns:c16="http://schemas.microsoft.com/office/drawing/2014/chart" uri="{C3380CC4-5D6E-409C-BE32-E72D297353CC}">
              <c16:uniqueId val="{00000000-53C0-4D31-8F07-04639CAD7984}"/>
            </c:ext>
          </c:extLst>
        </c:ser>
        <c:dLbls>
          <c:showLegendKey val="0"/>
          <c:showVal val="0"/>
          <c:showCatName val="0"/>
          <c:showSerName val="0"/>
          <c:showPercent val="0"/>
          <c:showBubbleSize val="0"/>
        </c:dLbls>
        <c:axId val="1125421903"/>
        <c:axId val="1125426895"/>
      </c:scatterChart>
      <c:valAx>
        <c:axId val="1125421903"/>
        <c:scaling>
          <c:orientation val="minMax"/>
          <c:min val="4"/>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Temperature (K)</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5426895"/>
        <c:crosses val="autoZero"/>
        <c:crossBetween val="midCat"/>
      </c:valAx>
      <c:valAx>
        <c:axId val="112542689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dirty="0" err="1"/>
                  <a:t>R</a:t>
                </a:r>
                <a:r>
                  <a:rPr lang="en-GB" baseline="-25000" dirty="0" err="1"/>
                  <a:t>s</a:t>
                </a:r>
                <a:r>
                  <a:rPr lang="en-GB" baseline="-25000" dirty="0"/>
                  <a:t> </a:t>
                </a:r>
                <a:r>
                  <a:rPr lang="en-GB" dirty="0"/>
                  <a:t>(m</a:t>
                </a:r>
                <a:r>
                  <a:rPr lang="el-GR" dirty="0"/>
                  <a:t>Ω</a:t>
                </a:r>
                <a:r>
                  <a:rPr lang="en-GB" dirty="0"/>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25421903"/>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A9EAEE-E444-4272-BF30-D6DF50B0311C}" type="doc">
      <dgm:prSet loTypeId="urn:microsoft.com/office/officeart/2005/8/layout/StepDownProcess" loCatId="process" qsTypeId="urn:microsoft.com/office/officeart/2005/8/quickstyle/simple2" qsCatId="simple" csTypeId="urn:microsoft.com/office/officeart/2005/8/colors/accent1_2" csCatId="accent1" phldr="1"/>
      <dgm:spPr/>
      <dgm:t>
        <a:bodyPr/>
        <a:lstStyle/>
        <a:p>
          <a:endParaRPr lang="en-GB"/>
        </a:p>
      </dgm:t>
    </dgm:pt>
    <dgm:pt modelId="{0CAEF6D2-9FA8-4DD0-B765-BAD883306843}">
      <dgm:prSet phldrT="[Text]" custT="1"/>
      <dgm:spPr/>
      <dgm:t>
        <a:bodyPr/>
        <a:lstStyle/>
        <a:p>
          <a:r>
            <a:rPr lang="en-GB" sz="2000" dirty="0" smtClean="0"/>
            <a:t>Thin film deposition</a:t>
          </a:r>
          <a:endParaRPr lang="en-GB" sz="2000" dirty="0"/>
        </a:p>
      </dgm:t>
    </dgm:pt>
    <dgm:pt modelId="{878E38E9-897E-42CE-BC7E-2DC4D649C9BB}" type="parTrans" cxnId="{3AA6F2DA-A280-4D72-AFFA-52AC57E7DB14}">
      <dgm:prSet/>
      <dgm:spPr/>
      <dgm:t>
        <a:bodyPr/>
        <a:lstStyle/>
        <a:p>
          <a:endParaRPr lang="en-GB"/>
        </a:p>
      </dgm:t>
    </dgm:pt>
    <dgm:pt modelId="{FF623345-46B6-454A-ACA9-33F21F938AB7}" type="sibTrans" cxnId="{3AA6F2DA-A280-4D72-AFFA-52AC57E7DB14}">
      <dgm:prSet/>
      <dgm:spPr/>
      <dgm:t>
        <a:bodyPr/>
        <a:lstStyle/>
        <a:p>
          <a:endParaRPr lang="en-GB"/>
        </a:p>
      </dgm:t>
    </dgm:pt>
    <dgm:pt modelId="{6FAB1782-B1D1-41E5-A347-C19809AE877D}">
      <dgm:prSet phldrT="[Text]" custT="1"/>
      <dgm:spPr/>
      <dgm:t>
        <a:bodyPr/>
        <a:lstStyle/>
        <a:p>
          <a:r>
            <a:rPr lang="en-GB" sz="1600" b="1" dirty="0" smtClean="0"/>
            <a:t>PVD</a:t>
          </a:r>
          <a:r>
            <a:rPr lang="en-GB" sz="1600" dirty="0" smtClean="0"/>
            <a:t>: DC, pulsed, HIPIMS… </a:t>
          </a:r>
          <a:endParaRPr lang="en-GB" sz="1600" dirty="0"/>
        </a:p>
      </dgm:t>
    </dgm:pt>
    <dgm:pt modelId="{013C4B52-1199-4BA8-813D-715A1D50AA82}" type="parTrans" cxnId="{89651536-326B-4EF1-B027-492D666F7AB0}">
      <dgm:prSet/>
      <dgm:spPr/>
      <dgm:t>
        <a:bodyPr/>
        <a:lstStyle/>
        <a:p>
          <a:endParaRPr lang="en-GB"/>
        </a:p>
      </dgm:t>
    </dgm:pt>
    <dgm:pt modelId="{FF7793CA-D8EF-4983-BF2A-C5E7A61BC3DD}" type="sibTrans" cxnId="{89651536-326B-4EF1-B027-492D666F7AB0}">
      <dgm:prSet/>
      <dgm:spPr/>
      <dgm:t>
        <a:bodyPr/>
        <a:lstStyle/>
        <a:p>
          <a:endParaRPr lang="en-GB"/>
        </a:p>
      </dgm:t>
    </dgm:pt>
    <dgm:pt modelId="{7B57427B-09B9-476F-A872-EF9FA1BBC188}">
      <dgm:prSet phldrT="[Text]" custT="1"/>
      <dgm:spPr>
        <a:solidFill>
          <a:srgbClr val="FFC000"/>
        </a:solidFill>
      </dgm:spPr>
      <dgm:t>
        <a:bodyPr/>
        <a:lstStyle/>
        <a:p>
          <a:r>
            <a:rPr lang="en-GB" sz="2000" dirty="0" smtClean="0"/>
            <a:t>Film characterisation</a:t>
          </a:r>
          <a:endParaRPr lang="en-GB" sz="2000" dirty="0"/>
        </a:p>
      </dgm:t>
    </dgm:pt>
    <dgm:pt modelId="{B532E245-767B-4301-8900-D420BBA5B1DB}" type="parTrans" cxnId="{85E31EEF-9B9A-437A-8F56-990A801C12AC}">
      <dgm:prSet/>
      <dgm:spPr/>
      <dgm:t>
        <a:bodyPr/>
        <a:lstStyle/>
        <a:p>
          <a:endParaRPr lang="en-GB"/>
        </a:p>
      </dgm:t>
    </dgm:pt>
    <dgm:pt modelId="{2AAACF4B-040E-46E1-8A07-A6464193126F}" type="sibTrans" cxnId="{85E31EEF-9B9A-437A-8F56-990A801C12AC}">
      <dgm:prSet/>
      <dgm:spPr/>
      <dgm:t>
        <a:bodyPr/>
        <a:lstStyle/>
        <a:p>
          <a:endParaRPr lang="en-GB"/>
        </a:p>
      </dgm:t>
    </dgm:pt>
    <dgm:pt modelId="{B809833C-1183-4634-B01D-F284819B3735}">
      <dgm:prSet phldrT="[Text]" custT="1"/>
      <dgm:spPr/>
      <dgm:t>
        <a:bodyPr/>
        <a:lstStyle/>
        <a:p>
          <a:r>
            <a:rPr lang="en-GB" sz="1600" dirty="0" smtClean="0"/>
            <a:t>SEM, FIB, AFM,</a:t>
          </a:r>
          <a:endParaRPr lang="en-GB" sz="1600" dirty="0"/>
        </a:p>
      </dgm:t>
    </dgm:pt>
    <dgm:pt modelId="{A78BD900-0B86-49FA-A9E8-454B4E2998DB}" type="parTrans" cxnId="{3676700A-9EBA-469F-8CB4-B7C4D990F419}">
      <dgm:prSet/>
      <dgm:spPr/>
      <dgm:t>
        <a:bodyPr/>
        <a:lstStyle/>
        <a:p>
          <a:endParaRPr lang="en-GB"/>
        </a:p>
      </dgm:t>
    </dgm:pt>
    <dgm:pt modelId="{C89D33AD-25C8-4DBB-B7C2-14811FB8FC98}" type="sibTrans" cxnId="{3676700A-9EBA-469F-8CB4-B7C4D990F419}">
      <dgm:prSet/>
      <dgm:spPr/>
      <dgm:t>
        <a:bodyPr/>
        <a:lstStyle/>
        <a:p>
          <a:endParaRPr lang="en-GB"/>
        </a:p>
      </dgm:t>
    </dgm:pt>
    <dgm:pt modelId="{B6F1BCBA-865B-4A40-AD86-EA8C004C98C2}">
      <dgm:prSet phldrT="[Text]" custT="1"/>
      <dgm:spPr>
        <a:solidFill>
          <a:srgbClr val="00B050"/>
        </a:solidFill>
      </dgm:spPr>
      <dgm:t>
        <a:bodyPr/>
        <a:lstStyle/>
        <a:p>
          <a:r>
            <a:rPr lang="en-GB" sz="2000" dirty="0" smtClean="0"/>
            <a:t>Real cavity  measurement</a:t>
          </a:r>
          <a:endParaRPr lang="en-GB" sz="2000" dirty="0"/>
        </a:p>
      </dgm:t>
    </dgm:pt>
    <dgm:pt modelId="{CA1E7587-F2D0-4BBD-A42F-C42D8B8F90B7}" type="parTrans" cxnId="{8B133460-2E68-4052-8116-93E920F57FF1}">
      <dgm:prSet/>
      <dgm:spPr/>
      <dgm:t>
        <a:bodyPr/>
        <a:lstStyle/>
        <a:p>
          <a:endParaRPr lang="en-GB"/>
        </a:p>
      </dgm:t>
    </dgm:pt>
    <dgm:pt modelId="{26B83EA0-C209-4595-ABED-2597ACF39A7C}" type="sibTrans" cxnId="{8B133460-2E68-4052-8116-93E920F57FF1}">
      <dgm:prSet/>
      <dgm:spPr/>
      <dgm:t>
        <a:bodyPr/>
        <a:lstStyle/>
        <a:p>
          <a:endParaRPr lang="en-GB"/>
        </a:p>
      </dgm:t>
    </dgm:pt>
    <dgm:pt modelId="{C39E2F5C-1A6A-4FAA-A6C1-B38E360602DF}">
      <dgm:prSet phldrT="[Text]" custT="1"/>
      <dgm:spPr/>
      <dgm:t>
        <a:bodyPr/>
        <a:lstStyle/>
        <a:p>
          <a:r>
            <a:rPr lang="en-GB" sz="1600" dirty="0" smtClean="0">
              <a:solidFill>
                <a:schemeClr val="bg1"/>
              </a:solidFill>
            </a:rPr>
            <a:t>Cavity deposition</a:t>
          </a:r>
          <a:endParaRPr lang="en-GB" sz="1600" dirty="0">
            <a:solidFill>
              <a:schemeClr val="bg1"/>
            </a:solidFill>
          </a:endParaRPr>
        </a:p>
      </dgm:t>
    </dgm:pt>
    <dgm:pt modelId="{F7070A1B-01C8-4F04-8EB4-9E7EA8E451B0}" type="parTrans" cxnId="{BF2B6D9C-7DC9-4FB4-A503-0C006E21E098}">
      <dgm:prSet/>
      <dgm:spPr/>
      <dgm:t>
        <a:bodyPr/>
        <a:lstStyle/>
        <a:p>
          <a:endParaRPr lang="en-GB"/>
        </a:p>
      </dgm:t>
    </dgm:pt>
    <dgm:pt modelId="{16750E3E-A31B-4B8B-A1FF-3BDC042D81D9}" type="sibTrans" cxnId="{BF2B6D9C-7DC9-4FB4-A503-0C006E21E098}">
      <dgm:prSet/>
      <dgm:spPr/>
      <dgm:t>
        <a:bodyPr/>
        <a:lstStyle/>
        <a:p>
          <a:endParaRPr lang="en-GB"/>
        </a:p>
      </dgm:t>
    </dgm:pt>
    <dgm:pt modelId="{BDC5FE40-44EC-4840-AD9B-14EE64DCBDB8}">
      <dgm:prSet phldrT="[Text]" custT="1"/>
      <dgm:spPr/>
      <dgm:t>
        <a:bodyPr/>
        <a:lstStyle/>
        <a:p>
          <a:r>
            <a:rPr lang="en-GB" sz="1600" dirty="0" smtClean="0">
              <a:solidFill>
                <a:schemeClr val="accent6">
                  <a:lumMod val="50000"/>
                </a:schemeClr>
              </a:solidFill>
            </a:rPr>
            <a:t>(PE)CVD, (PE)ALD</a:t>
          </a:r>
          <a:endParaRPr lang="en-GB" sz="1600" dirty="0">
            <a:solidFill>
              <a:schemeClr val="accent6">
                <a:lumMod val="50000"/>
              </a:schemeClr>
            </a:solidFill>
          </a:endParaRPr>
        </a:p>
      </dgm:t>
    </dgm:pt>
    <dgm:pt modelId="{98713331-6877-426A-956D-568122DB8A47}" type="parTrans" cxnId="{062CA7E8-844E-49B0-99FD-1A3067F21CF0}">
      <dgm:prSet/>
      <dgm:spPr/>
      <dgm:t>
        <a:bodyPr/>
        <a:lstStyle/>
        <a:p>
          <a:endParaRPr lang="en-GB"/>
        </a:p>
      </dgm:t>
    </dgm:pt>
    <dgm:pt modelId="{1F9D4510-C7C5-40B6-98DE-FE5C19D21740}" type="sibTrans" cxnId="{062CA7E8-844E-49B0-99FD-1A3067F21CF0}">
      <dgm:prSet/>
      <dgm:spPr/>
      <dgm:t>
        <a:bodyPr/>
        <a:lstStyle/>
        <a:p>
          <a:endParaRPr lang="en-GB"/>
        </a:p>
      </dgm:t>
    </dgm:pt>
    <dgm:pt modelId="{569A1FE1-93AA-4F34-BF57-AF885A3686D1}">
      <dgm:prSet phldrT="[Text]" custT="1"/>
      <dgm:spPr/>
      <dgm:t>
        <a:bodyPr/>
        <a:lstStyle/>
        <a:p>
          <a:r>
            <a:rPr lang="en-GB" sz="1600" dirty="0" smtClean="0"/>
            <a:t>XPS, XRD, RBS, TEM… </a:t>
          </a:r>
          <a:endParaRPr lang="en-GB" sz="1600" dirty="0"/>
        </a:p>
      </dgm:t>
    </dgm:pt>
    <dgm:pt modelId="{813A2FC3-7D5C-47C6-989A-3AB8DA3ECF46}" type="parTrans" cxnId="{0E01A329-F70E-4CC1-8967-A55BEFABB914}">
      <dgm:prSet/>
      <dgm:spPr/>
      <dgm:t>
        <a:bodyPr/>
        <a:lstStyle/>
        <a:p>
          <a:endParaRPr lang="en-GB"/>
        </a:p>
      </dgm:t>
    </dgm:pt>
    <dgm:pt modelId="{3248FAE7-70D2-41BA-82B9-E14A3DE56AB4}" type="sibTrans" cxnId="{0E01A329-F70E-4CC1-8967-A55BEFABB914}">
      <dgm:prSet/>
      <dgm:spPr/>
      <dgm:t>
        <a:bodyPr/>
        <a:lstStyle/>
        <a:p>
          <a:endParaRPr lang="en-GB"/>
        </a:p>
      </dgm:t>
    </dgm:pt>
    <dgm:pt modelId="{F8B87128-E586-4145-809B-DB088059FF9A}">
      <dgm:prSet phldrT="[Text]" custT="1"/>
      <dgm:spPr>
        <a:solidFill>
          <a:srgbClr val="C00000"/>
        </a:solidFill>
      </dgm:spPr>
      <dgm:t>
        <a:bodyPr/>
        <a:lstStyle/>
        <a:p>
          <a:r>
            <a:rPr lang="en-GB" sz="1800" dirty="0" smtClean="0"/>
            <a:t> </a:t>
          </a:r>
          <a:r>
            <a:rPr lang="en-GB" sz="2000" dirty="0" smtClean="0"/>
            <a:t>Superconducting RF properties evaluation</a:t>
          </a:r>
          <a:endParaRPr lang="en-GB" sz="1800" dirty="0"/>
        </a:p>
      </dgm:t>
    </dgm:pt>
    <dgm:pt modelId="{67FC6E27-C489-48AB-8DE5-C2586C36AD0A}" type="parTrans" cxnId="{812DF239-1ADB-47D7-9CA6-9569CD9C8A4C}">
      <dgm:prSet/>
      <dgm:spPr/>
      <dgm:t>
        <a:bodyPr/>
        <a:lstStyle/>
        <a:p>
          <a:endParaRPr lang="en-GB"/>
        </a:p>
      </dgm:t>
    </dgm:pt>
    <dgm:pt modelId="{AD9FE069-6F72-4624-B87A-737405AFB0B9}" type="sibTrans" cxnId="{812DF239-1ADB-47D7-9CA6-9569CD9C8A4C}">
      <dgm:prSet/>
      <dgm:spPr/>
      <dgm:t>
        <a:bodyPr/>
        <a:lstStyle/>
        <a:p>
          <a:endParaRPr lang="en-GB"/>
        </a:p>
      </dgm:t>
    </dgm:pt>
    <dgm:pt modelId="{C4C62C85-F761-4735-B10B-D96293CD9F23}">
      <dgm:prSet phldrT="[Text]" custT="1"/>
      <dgm:spPr>
        <a:solidFill>
          <a:srgbClr val="7030A0"/>
        </a:solidFill>
      </dgm:spPr>
      <dgm:t>
        <a:bodyPr/>
        <a:lstStyle/>
        <a:p>
          <a:r>
            <a:rPr lang="en-GB" sz="2000" dirty="0" smtClean="0"/>
            <a:t>Superconducting properties measurement</a:t>
          </a:r>
          <a:endParaRPr lang="en-GB" sz="2000" dirty="0"/>
        </a:p>
      </dgm:t>
    </dgm:pt>
    <dgm:pt modelId="{C68FF7B0-B44D-4BF6-B9A1-EBCA504C6F0F}" type="parTrans" cxnId="{AB8F9A6F-DC8C-42A2-B3C4-A3B7F6B51644}">
      <dgm:prSet/>
      <dgm:spPr/>
      <dgm:t>
        <a:bodyPr/>
        <a:lstStyle/>
        <a:p>
          <a:endParaRPr lang="en-GB"/>
        </a:p>
      </dgm:t>
    </dgm:pt>
    <dgm:pt modelId="{87AAD171-E6F7-4E88-833D-7DD6E7DE8D93}" type="sibTrans" cxnId="{AB8F9A6F-DC8C-42A2-B3C4-A3B7F6B51644}">
      <dgm:prSet/>
      <dgm:spPr/>
      <dgm:t>
        <a:bodyPr/>
        <a:lstStyle/>
        <a:p>
          <a:endParaRPr lang="en-GB"/>
        </a:p>
      </dgm:t>
    </dgm:pt>
    <dgm:pt modelId="{4D304B9F-FDCA-4761-81E5-0F07730DAE05}">
      <dgm:prSet phldrT="[Text]" custT="1"/>
      <dgm:spPr/>
      <dgm:t>
        <a:bodyPr/>
        <a:lstStyle/>
        <a:p>
          <a:pPr marL="87313" marR="0" indent="-87313" defTabSz="914400" eaLnBrk="1" fontAlgn="auto" latinLnBrk="0" hangingPunct="1">
            <a:lnSpc>
              <a:spcPct val="100000"/>
            </a:lnSpc>
            <a:spcBef>
              <a:spcPts val="0"/>
            </a:spcBef>
            <a:spcAft>
              <a:spcPts val="0"/>
            </a:spcAft>
            <a:buClrTx/>
            <a:buSzTx/>
            <a:buFontTx/>
            <a:buNone/>
            <a:tabLst/>
            <a:defRPr/>
          </a:pPr>
          <a:r>
            <a:rPr lang="en-GB" sz="1600" dirty="0" smtClean="0"/>
            <a:t> </a:t>
          </a:r>
          <a:r>
            <a:rPr lang="en-GB" sz="1600" i="1" dirty="0" smtClean="0"/>
            <a:t>RRR, </a:t>
          </a:r>
          <a:r>
            <a:rPr lang="en-GB" sz="1600" i="1" dirty="0" err="1" smtClean="0"/>
            <a:t>H</a:t>
          </a:r>
          <a:r>
            <a:rPr lang="en-GB" sz="1600" i="1" baseline="-25000" dirty="0" err="1" smtClean="0"/>
            <a:t>c</a:t>
          </a:r>
          <a:r>
            <a:rPr lang="en-GB" sz="1600" i="1" dirty="0" smtClean="0"/>
            <a:t>, </a:t>
          </a:r>
          <a:r>
            <a:rPr lang="en-GB" sz="1600" i="1" dirty="0" err="1" smtClean="0"/>
            <a:t>H</a:t>
          </a:r>
          <a:r>
            <a:rPr lang="en-GB" sz="1600" i="1" baseline="-25000" dirty="0" err="1" smtClean="0"/>
            <a:t>fp</a:t>
          </a:r>
          <a:r>
            <a:rPr lang="en-GB" sz="1600" i="1" dirty="0" smtClean="0"/>
            <a:t>, </a:t>
          </a:r>
          <a:r>
            <a:rPr lang="en-GB" sz="1600" i="1" dirty="0" err="1" smtClean="0"/>
            <a:t>H</a:t>
          </a:r>
          <a:r>
            <a:rPr lang="en-GB" sz="1600" i="1" baseline="-25000" dirty="0" err="1" smtClean="0"/>
            <a:t>sh</a:t>
          </a:r>
          <a:r>
            <a:rPr lang="en-GB" sz="1600" dirty="0" smtClean="0"/>
            <a:t>,  …</a:t>
          </a:r>
          <a:endParaRPr lang="en-GB" sz="1600" dirty="0"/>
        </a:p>
      </dgm:t>
    </dgm:pt>
    <dgm:pt modelId="{2887F4BA-F02B-449D-A23F-D0F0D047F4DD}" type="parTrans" cxnId="{F4549C28-4218-47BE-A5CD-38D2D92C8352}">
      <dgm:prSet/>
      <dgm:spPr/>
      <dgm:t>
        <a:bodyPr/>
        <a:lstStyle/>
        <a:p>
          <a:endParaRPr lang="en-GB"/>
        </a:p>
      </dgm:t>
    </dgm:pt>
    <dgm:pt modelId="{78EAC478-7EDC-47C4-86B5-02E5757F5151}" type="sibTrans" cxnId="{F4549C28-4218-47BE-A5CD-38D2D92C8352}">
      <dgm:prSet/>
      <dgm:spPr/>
      <dgm:t>
        <a:bodyPr/>
        <a:lstStyle/>
        <a:p>
          <a:endParaRPr lang="en-GB"/>
        </a:p>
      </dgm:t>
    </dgm:pt>
    <dgm:pt modelId="{5B6C2779-70B5-40CA-95F2-19F5A0A687B2}">
      <dgm:prSet phldrT="[Text]" custT="1"/>
      <dgm:spPr/>
      <dgm:t>
        <a:bodyPr/>
        <a:lstStyle/>
        <a:p>
          <a:r>
            <a:rPr lang="en-GB" sz="1600" dirty="0" smtClean="0"/>
            <a:t>QPR at CERN</a:t>
          </a:r>
          <a:endParaRPr lang="en-GB" sz="1600" dirty="0"/>
        </a:p>
      </dgm:t>
    </dgm:pt>
    <dgm:pt modelId="{0C03977E-8ECF-49C8-B147-515324EF3833}" type="parTrans" cxnId="{213032EC-38C3-4DAD-AC40-5942C9BE007E}">
      <dgm:prSet/>
      <dgm:spPr/>
      <dgm:t>
        <a:bodyPr/>
        <a:lstStyle/>
        <a:p>
          <a:endParaRPr lang="en-GB"/>
        </a:p>
      </dgm:t>
    </dgm:pt>
    <dgm:pt modelId="{C3ED9B91-C993-427D-B4F5-E6507017C271}" type="sibTrans" cxnId="{213032EC-38C3-4DAD-AC40-5942C9BE007E}">
      <dgm:prSet/>
      <dgm:spPr/>
      <dgm:t>
        <a:bodyPr/>
        <a:lstStyle/>
        <a:p>
          <a:endParaRPr lang="en-GB"/>
        </a:p>
      </dgm:t>
    </dgm:pt>
    <dgm:pt modelId="{14CFDF1E-5058-43BE-9B77-AC4753C41013}">
      <dgm:prSet phldrT="[Text]" custT="1"/>
      <dgm:spPr/>
      <dgm:t>
        <a:bodyPr/>
        <a:lstStyle/>
        <a:p>
          <a:r>
            <a:rPr lang="en-GB" sz="1600" dirty="0" smtClean="0"/>
            <a:t>QPR at HZF</a:t>
          </a:r>
          <a:endParaRPr lang="en-GB" sz="1600" dirty="0"/>
        </a:p>
      </dgm:t>
    </dgm:pt>
    <dgm:pt modelId="{2455C267-9BC4-4232-BBFE-F80EC0FAFA57}" type="parTrans" cxnId="{7B043B52-B802-4674-BBAF-56260BF73C08}">
      <dgm:prSet/>
      <dgm:spPr/>
      <dgm:t>
        <a:bodyPr/>
        <a:lstStyle/>
        <a:p>
          <a:endParaRPr lang="en-GB"/>
        </a:p>
      </dgm:t>
    </dgm:pt>
    <dgm:pt modelId="{C2E0F83A-52A2-4B24-8C82-87DED41AB7C3}" type="sibTrans" cxnId="{7B043B52-B802-4674-BBAF-56260BF73C08}">
      <dgm:prSet/>
      <dgm:spPr/>
      <dgm:t>
        <a:bodyPr/>
        <a:lstStyle/>
        <a:p>
          <a:endParaRPr lang="en-GB"/>
        </a:p>
      </dgm:t>
    </dgm:pt>
    <dgm:pt modelId="{9790E33C-AB67-4E48-B145-001FAA3F90D6}">
      <dgm:prSet phldrT="[Text]" custT="1"/>
      <dgm:spPr/>
      <dgm:t>
        <a:bodyPr/>
        <a:lstStyle/>
        <a:p>
          <a:r>
            <a:rPr lang="en-GB" sz="1600" dirty="0" smtClean="0"/>
            <a:t>HW cavity at ASTeC</a:t>
          </a:r>
          <a:endParaRPr lang="en-GB" sz="1600" dirty="0"/>
        </a:p>
      </dgm:t>
    </dgm:pt>
    <dgm:pt modelId="{6FFAB58E-9669-4534-BDCE-3CE2471B082D}" type="parTrans" cxnId="{D863A1B8-571E-49C0-89EB-2329776892C5}">
      <dgm:prSet/>
      <dgm:spPr/>
      <dgm:t>
        <a:bodyPr/>
        <a:lstStyle/>
        <a:p>
          <a:endParaRPr lang="en-GB"/>
        </a:p>
      </dgm:t>
    </dgm:pt>
    <dgm:pt modelId="{98A4562C-37A2-41CA-8D48-E369A29F4839}" type="sibTrans" cxnId="{D863A1B8-571E-49C0-89EB-2329776892C5}">
      <dgm:prSet/>
      <dgm:spPr/>
      <dgm:t>
        <a:bodyPr/>
        <a:lstStyle/>
        <a:p>
          <a:endParaRPr lang="en-GB"/>
        </a:p>
      </dgm:t>
    </dgm:pt>
    <dgm:pt modelId="{6E500A07-9B99-4E57-966F-B54B9F7446C8}">
      <dgm:prSet phldrT="[Text]" custT="1"/>
      <dgm:spPr/>
      <dgm:t>
        <a:bodyPr/>
        <a:lstStyle/>
        <a:p>
          <a:r>
            <a:rPr lang="en-GB" sz="1600" b="1" dirty="0" err="1" smtClean="0"/>
            <a:t>Nb</a:t>
          </a:r>
          <a:r>
            <a:rPr lang="en-GB" sz="1600" b="1" dirty="0" smtClean="0"/>
            <a:t>, </a:t>
          </a:r>
          <a:r>
            <a:rPr lang="en-GB" sz="1600" b="1" dirty="0" err="1" smtClean="0"/>
            <a:t>NbN</a:t>
          </a:r>
          <a:r>
            <a:rPr lang="en-GB" sz="1600" b="1" dirty="0" smtClean="0"/>
            <a:t>, Nb</a:t>
          </a:r>
          <a:r>
            <a:rPr lang="en-GB" sz="1600" b="1" baseline="-25000" dirty="0" smtClean="0"/>
            <a:t>3</a:t>
          </a:r>
          <a:r>
            <a:rPr lang="en-GB" sz="1600" b="1" dirty="0" smtClean="0"/>
            <a:t>Sn</a:t>
          </a:r>
          <a:r>
            <a:rPr lang="en-GB" sz="1600" dirty="0" smtClean="0"/>
            <a:t>, MgB</a:t>
          </a:r>
          <a:r>
            <a:rPr lang="en-GB" sz="1600" baseline="-25000" dirty="0" smtClean="0"/>
            <a:t>2</a:t>
          </a:r>
          <a:r>
            <a:rPr lang="en-GB" sz="1600" dirty="0" smtClean="0"/>
            <a:t>, SIS, etc.</a:t>
          </a:r>
          <a:endParaRPr lang="en-GB" sz="1600" dirty="0"/>
        </a:p>
      </dgm:t>
    </dgm:pt>
    <dgm:pt modelId="{578B198A-B97A-471C-85A4-948B571EBDBB}" type="parTrans" cxnId="{9C694CBB-38C2-4B1D-B9C8-46C83235751C}">
      <dgm:prSet/>
      <dgm:spPr/>
      <dgm:t>
        <a:bodyPr/>
        <a:lstStyle/>
        <a:p>
          <a:endParaRPr lang="en-GB"/>
        </a:p>
      </dgm:t>
    </dgm:pt>
    <dgm:pt modelId="{8FB783F9-A48F-4302-9049-33722CEB49B0}" type="sibTrans" cxnId="{9C694CBB-38C2-4B1D-B9C8-46C83235751C}">
      <dgm:prSet/>
      <dgm:spPr/>
      <dgm:t>
        <a:bodyPr/>
        <a:lstStyle/>
        <a:p>
          <a:endParaRPr lang="en-GB"/>
        </a:p>
      </dgm:t>
    </dgm:pt>
    <dgm:pt modelId="{DBC831C9-3B30-4B86-B08A-E4A4ACD26395}">
      <dgm:prSet custT="1"/>
      <dgm:spPr>
        <a:solidFill>
          <a:schemeClr val="tx1">
            <a:lumMod val="75000"/>
          </a:schemeClr>
        </a:solidFill>
      </dgm:spPr>
      <dgm:t>
        <a:bodyPr/>
        <a:lstStyle/>
        <a:p>
          <a:r>
            <a:rPr lang="en-GB" sz="2000" dirty="0" smtClean="0"/>
            <a:t>Surface preparation</a:t>
          </a:r>
          <a:endParaRPr lang="en-GB" sz="2000" dirty="0"/>
        </a:p>
      </dgm:t>
    </dgm:pt>
    <dgm:pt modelId="{225F85D4-C16D-49E9-B5BD-968ABDA555FB}" type="parTrans" cxnId="{E36B3276-B0F6-438F-840E-47BFEB27727A}">
      <dgm:prSet/>
      <dgm:spPr/>
      <dgm:t>
        <a:bodyPr/>
        <a:lstStyle/>
        <a:p>
          <a:endParaRPr lang="en-GB"/>
        </a:p>
      </dgm:t>
    </dgm:pt>
    <dgm:pt modelId="{85995E96-8A94-4FB2-A26E-CA3BFF72F816}" type="sibTrans" cxnId="{E36B3276-B0F6-438F-840E-47BFEB27727A}">
      <dgm:prSet/>
      <dgm:spPr/>
      <dgm:t>
        <a:bodyPr/>
        <a:lstStyle/>
        <a:p>
          <a:endParaRPr lang="en-GB"/>
        </a:p>
      </dgm:t>
    </dgm:pt>
    <dgm:pt modelId="{E6893EED-36DE-470C-964B-CBAC7424AB1A}">
      <dgm:prSet custT="1"/>
      <dgm:spPr/>
      <dgm:t>
        <a:bodyPr/>
        <a:lstStyle/>
        <a:p>
          <a:r>
            <a:rPr lang="en-GB" sz="1600" dirty="0" smtClean="0"/>
            <a:t>Cleaning, etching,</a:t>
          </a:r>
          <a:endParaRPr lang="en-GB" sz="1600" dirty="0"/>
        </a:p>
      </dgm:t>
    </dgm:pt>
    <dgm:pt modelId="{F5BAA086-E217-4036-B63C-ADE9E34A162C}" type="parTrans" cxnId="{07AD1287-7038-48E2-9748-B1125F77C9C8}">
      <dgm:prSet/>
      <dgm:spPr/>
      <dgm:t>
        <a:bodyPr/>
        <a:lstStyle/>
        <a:p>
          <a:endParaRPr lang="en-GB"/>
        </a:p>
      </dgm:t>
    </dgm:pt>
    <dgm:pt modelId="{D302CE2F-240C-4698-802E-F5F79AD3292D}" type="sibTrans" cxnId="{07AD1287-7038-48E2-9748-B1125F77C9C8}">
      <dgm:prSet/>
      <dgm:spPr/>
      <dgm:t>
        <a:bodyPr/>
        <a:lstStyle/>
        <a:p>
          <a:endParaRPr lang="en-GB"/>
        </a:p>
      </dgm:t>
    </dgm:pt>
    <dgm:pt modelId="{5018DAC9-803B-4BA4-890C-EA92F1BCAC15}">
      <dgm:prSet custT="1"/>
      <dgm:spPr/>
      <dgm:t>
        <a:bodyPr/>
        <a:lstStyle/>
        <a:p>
          <a:r>
            <a:rPr lang="en-GB" sz="1600" dirty="0" smtClean="0"/>
            <a:t>Polishing, passivating</a:t>
          </a:r>
          <a:endParaRPr lang="en-GB" sz="1600" dirty="0"/>
        </a:p>
      </dgm:t>
    </dgm:pt>
    <dgm:pt modelId="{E7D31BEC-A1D5-4EF1-91B5-1D4EE7EA52BA}" type="parTrans" cxnId="{32119CFF-C432-4582-ACB4-C7FCC86F6224}">
      <dgm:prSet/>
      <dgm:spPr/>
      <dgm:t>
        <a:bodyPr/>
        <a:lstStyle/>
        <a:p>
          <a:endParaRPr lang="en-GB"/>
        </a:p>
      </dgm:t>
    </dgm:pt>
    <dgm:pt modelId="{189C2BC7-601D-4175-B64D-5D3480932EBE}" type="sibTrans" cxnId="{32119CFF-C432-4582-ACB4-C7FCC86F6224}">
      <dgm:prSet/>
      <dgm:spPr/>
      <dgm:t>
        <a:bodyPr/>
        <a:lstStyle/>
        <a:p>
          <a:endParaRPr lang="en-GB"/>
        </a:p>
      </dgm:t>
    </dgm:pt>
    <dgm:pt modelId="{830EBFD2-AE1C-4DC6-AD22-002C9585C554}">
      <dgm:prSet phldrT="[Text]" custT="1"/>
      <dgm:spPr/>
      <dgm:t>
        <a:bodyPr/>
        <a:lstStyle/>
        <a:p>
          <a:pPr marL="87313" marR="0" indent="-87313" defTabSz="914400" eaLnBrk="1" fontAlgn="auto" latinLnBrk="0" hangingPunct="1">
            <a:lnSpc>
              <a:spcPct val="100000"/>
            </a:lnSpc>
            <a:spcBef>
              <a:spcPts val="0"/>
            </a:spcBef>
            <a:spcAft>
              <a:spcPts val="0"/>
            </a:spcAft>
            <a:buClrTx/>
            <a:buSzTx/>
            <a:buFontTx/>
            <a:buNone/>
            <a:tabLst/>
            <a:defRPr/>
          </a:pPr>
          <a:r>
            <a:rPr lang="en-GB" sz="1600" dirty="0" smtClean="0"/>
            <a:t> DC magnetic susceptibility, </a:t>
          </a:r>
          <a:endParaRPr lang="en-GB" sz="1600" dirty="0"/>
        </a:p>
      </dgm:t>
    </dgm:pt>
    <dgm:pt modelId="{E2ABDF19-A55F-4CA6-B61F-6671F544D5CA}" type="parTrans" cxnId="{48514E5C-2755-46EE-853D-7F61002A4A31}">
      <dgm:prSet/>
      <dgm:spPr/>
      <dgm:t>
        <a:bodyPr/>
        <a:lstStyle/>
        <a:p>
          <a:endParaRPr lang="en-GB"/>
        </a:p>
      </dgm:t>
    </dgm:pt>
    <dgm:pt modelId="{73CB50DB-0C8B-44EC-9376-CB30AE8D196A}" type="sibTrans" cxnId="{48514E5C-2755-46EE-853D-7F61002A4A31}">
      <dgm:prSet/>
      <dgm:spPr/>
      <dgm:t>
        <a:bodyPr/>
        <a:lstStyle/>
        <a:p>
          <a:endParaRPr lang="en-GB"/>
        </a:p>
      </dgm:t>
    </dgm:pt>
    <dgm:pt modelId="{374465DD-5701-402E-9B80-E1E80300216F}">
      <dgm:prSet phldrT="[Text]" custT="1"/>
      <dgm:spPr/>
      <dgm:t>
        <a:bodyPr/>
        <a:lstStyle/>
        <a:p>
          <a:pPr marL="87313" marR="0" indent="-87313" defTabSz="914400" eaLnBrk="1" fontAlgn="auto" latinLnBrk="0" hangingPunct="1">
            <a:lnSpc>
              <a:spcPct val="100000"/>
            </a:lnSpc>
            <a:spcBef>
              <a:spcPts val="0"/>
            </a:spcBef>
            <a:spcAft>
              <a:spcPts val="0"/>
            </a:spcAft>
            <a:buClrTx/>
            <a:buSzTx/>
            <a:buFontTx/>
            <a:buNone/>
            <a:tabLst/>
            <a:defRPr/>
          </a:pPr>
          <a:r>
            <a:rPr lang="en-GB" sz="1600" dirty="0" smtClean="0"/>
            <a:t> Field penetration</a:t>
          </a:r>
          <a:endParaRPr lang="en-GB" sz="1600" dirty="0"/>
        </a:p>
      </dgm:t>
    </dgm:pt>
    <dgm:pt modelId="{9AFA2704-E288-462A-AEE4-5FAEA2F37F75}" type="parTrans" cxnId="{A4E03F41-1C33-4467-8B66-65C24DEE1583}">
      <dgm:prSet/>
      <dgm:spPr/>
      <dgm:t>
        <a:bodyPr/>
        <a:lstStyle/>
        <a:p>
          <a:endParaRPr lang="en-GB"/>
        </a:p>
      </dgm:t>
    </dgm:pt>
    <dgm:pt modelId="{17BCA8E0-02AD-42CB-A0A5-7010D699060B}" type="sibTrans" cxnId="{A4E03F41-1C33-4467-8B66-65C24DEE1583}">
      <dgm:prSet/>
      <dgm:spPr/>
      <dgm:t>
        <a:bodyPr/>
        <a:lstStyle/>
        <a:p>
          <a:endParaRPr lang="en-GB"/>
        </a:p>
      </dgm:t>
    </dgm:pt>
    <dgm:pt modelId="{BD334C79-3DC8-4CBC-B7D0-E683618D5DBC}">
      <dgm:prSet phldrT="[Text]" custT="1"/>
      <dgm:spPr/>
      <dgm:t>
        <a:bodyPr/>
        <a:lstStyle/>
        <a:p>
          <a:r>
            <a:rPr lang="en-GB" sz="1600" dirty="0" err="1" smtClean="0">
              <a:solidFill>
                <a:srgbClr val="00B0F0"/>
              </a:solidFill>
            </a:rPr>
            <a:t>Nb</a:t>
          </a:r>
          <a:r>
            <a:rPr lang="en-GB" sz="1600" dirty="0" smtClean="0">
              <a:solidFill>
                <a:srgbClr val="00B0F0"/>
              </a:solidFill>
            </a:rPr>
            <a:t> film laser treatment</a:t>
          </a:r>
          <a:endParaRPr lang="en-GB" sz="1600" dirty="0">
            <a:solidFill>
              <a:srgbClr val="00B0F0"/>
            </a:solidFill>
          </a:endParaRPr>
        </a:p>
      </dgm:t>
    </dgm:pt>
    <dgm:pt modelId="{B02E4BEC-C350-46D4-95D2-2E70E8ABB35A}" type="parTrans" cxnId="{8F5D78C9-4E90-4893-AA1B-5AF3308ABEBE}">
      <dgm:prSet/>
      <dgm:spPr/>
      <dgm:t>
        <a:bodyPr/>
        <a:lstStyle/>
        <a:p>
          <a:endParaRPr lang="en-US"/>
        </a:p>
      </dgm:t>
    </dgm:pt>
    <dgm:pt modelId="{CE17AF8A-E5FC-4F28-A2AB-A3379385E209}" type="sibTrans" cxnId="{8F5D78C9-4E90-4893-AA1B-5AF3308ABEBE}">
      <dgm:prSet/>
      <dgm:spPr/>
      <dgm:t>
        <a:bodyPr/>
        <a:lstStyle/>
        <a:p>
          <a:endParaRPr lang="en-US"/>
        </a:p>
      </dgm:t>
    </dgm:pt>
    <dgm:pt modelId="{11D7BBFF-01A2-4126-ABC4-3D0D0068E019}" type="pres">
      <dgm:prSet presAssocID="{0EA9EAEE-E444-4272-BF30-D6DF50B0311C}" presName="rootnode" presStyleCnt="0">
        <dgm:presLayoutVars>
          <dgm:chMax/>
          <dgm:chPref/>
          <dgm:dir/>
          <dgm:animLvl val="lvl"/>
        </dgm:presLayoutVars>
      </dgm:prSet>
      <dgm:spPr/>
      <dgm:t>
        <a:bodyPr/>
        <a:lstStyle/>
        <a:p>
          <a:endParaRPr lang="en-GB"/>
        </a:p>
      </dgm:t>
    </dgm:pt>
    <dgm:pt modelId="{5EE6683F-95B1-47BE-BD94-B0DFB86DDE72}" type="pres">
      <dgm:prSet presAssocID="{DBC831C9-3B30-4B86-B08A-E4A4ACD26395}" presName="composite" presStyleCnt="0"/>
      <dgm:spPr/>
    </dgm:pt>
    <dgm:pt modelId="{42DBB386-C1B8-4B18-9B1F-90591C86D5E1}" type="pres">
      <dgm:prSet presAssocID="{DBC831C9-3B30-4B86-B08A-E4A4ACD26395}" presName="bentUpArrow1" presStyleLbl="alignImgPlace1" presStyleIdx="0" presStyleCnt="5" custScaleX="77428" custLinFactNeighborX="-45082" custLinFactNeighborY="-28835"/>
      <dgm:spPr/>
    </dgm:pt>
    <dgm:pt modelId="{E6DE9C64-22B1-47DD-B637-5BC76A7614FB}" type="pres">
      <dgm:prSet presAssocID="{DBC831C9-3B30-4B86-B08A-E4A4ACD26395}" presName="ParentText" presStyleLbl="node1" presStyleIdx="0" presStyleCnt="6" custScaleX="152671" custLinFactNeighborX="-1334" custLinFactNeighborY="-45368">
        <dgm:presLayoutVars>
          <dgm:chMax val="1"/>
          <dgm:chPref val="1"/>
          <dgm:bulletEnabled val="1"/>
        </dgm:presLayoutVars>
      </dgm:prSet>
      <dgm:spPr/>
      <dgm:t>
        <a:bodyPr/>
        <a:lstStyle/>
        <a:p>
          <a:endParaRPr lang="en-GB"/>
        </a:p>
      </dgm:t>
    </dgm:pt>
    <dgm:pt modelId="{23C6D264-6EAA-4775-8CAB-7C9F4D2795FA}" type="pres">
      <dgm:prSet presAssocID="{DBC831C9-3B30-4B86-B08A-E4A4ACD26395}" presName="ChildText" presStyleLbl="revTx" presStyleIdx="0" presStyleCnt="6" custScaleX="307990" custScaleY="138620" custLinFactX="39962" custLinFactNeighborX="100000" custLinFactNeighborY="-54441">
        <dgm:presLayoutVars>
          <dgm:chMax val="0"/>
          <dgm:chPref val="0"/>
          <dgm:bulletEnabled val="1"/>
        </dgm:presLayoutVars>
      </dgm:prSet>
      <dgm:spPr/>
      <dgm:t>
        <a:bodyPr/>
        <a:lstStyle/>
        <a:p>
          <a:endParaRPr lang="en-GB"/>
        </a:p>
      </dgm:t>
    </dgm:pt>
    <dgm:pt modelId="{EF406C5A-D565-4727-88F5-1ECB8964A2DB}" type="pres">
      <dgm:prSet presAssocID="{85995E96-8A94-4FB2-A26E-CA3BFF72F816}" presName="sibTrans" presStyleCnt="0"/>
      <dgm:spPr/>
    </dgm:pt>
    <dgm:pt modelId="{1FB1F902-B800-4129-9070-0AE3CD68C5FD}" type="pres">
      <dgm:prSet presAssocID="{0CAEF6D2-9FA8-4DD0-B765-BAD883306843}" presName="composite" presStyleCnt="0"/>
      <dgm:spPr/>
    </dgm:pt>
    <dgm:pt modelId="{83CF12EF-F632-41C3-8E93-D41EC76A463F}" type="pres">
      <dgm:prSet presAssocID="{0CAEF6D2-9FA8-4DD0-B765-BAD883306843}" presName="bentUpArrow1" presStyleLbl="alignImgPlace1" presStyleIdx="1" presStyleCnt="5" custScaleX="90871" custLinFactX="-240" custLinFactNeighborX="-100000" custLinFactNeighborY="-32370"/>
      <dgm:spPr/>
    </dgm:pt>
    <dgm:pt modelId="{8B264F77-EDBD-4CD5-9725-C42F15B3CB86}" type="pres">
      <dgm:prSet presAssocID="{0CAEF6D2-9FA8-4DD0-B765-BAD883306843}" presName="ParentText" presStyleLbl="node1" presStyleIdx="1" presStyleCnt="6" custScaleX="185583" custLinFactNeighborX="-59814" custLinFactNeighborY="-25660">
        <dgm:presLayoutVars>
          <dgm:chMax val="1"/>
          <dgm:chPref val="1"/>
          <dgm:bulletEnabled val="1"/>
        </dgm:presLayoutVars>
      </dgm:prSet>
      <dgm:spPr/>
      <dgm:t>
        <a:bodyPr/>
        <a:lstStyle/>
        <a:p>
          <a:endParaRPr lang="en-GB"/>
        </a:p>
      </dgm:t>
    </dgm:pt>
    <dgm:pt modelId="{E6A027EC-6474-4A24-90F1-927C79242976}" type="pres">
      <dgm:prSet presAssocID="{0CAEF6D2-9FA8-4DD0-B765-BAD883306843}" presName="ChildText" presStyleLbl="revTx" presStyleIdx="1" presStyleCnt="6" custScaleX="415289" custScaleY="180391" custLinFactX="31104" custLinFactNeighborX="100000" custLinFactNeighborY="-43718">
        <dgm:presLayoutVars>
          <dgm:chMax val="0"/>
          <dgm:chPref val="0"/>
          <dgm:bulletEnabled val="1"/>
        </dgm:presLayoutVars>
      </dgm:prSet>
      <dgm:spPr/>
      <dgm:t>
        <a:bodyPr/>
        <a:lstStyle/>
        <a:p>
          <a:endParaRPr lang="en-GB"/>
        </a:p>
      </dgm:t>
    </dgm:pt>
    <dgm:pt modelId="{8AA4FD04-0D18-4576-BAC0-C60A4453E46C}" type="pres">
      <dgm:prSet presAssocID="{FF623345-46B6-454A-ACA9-33F21F938AB7}" presName="sibTrans" presStyleCnt="0"/>
      <dgm:spPr/>
    </dgm:pt>
    <dgm:pt modelId="{90F770B9-6FE1-4494-8C07-40ADAB119F02}" type="pres">
      <dgm:prSet presAssocID="{7B57427B-09B9-476F-A872-EF9FA1BBC188}" presName="composite" presStyleCnt="0"/>
      <dgm:spPr/>
    </dgm:pt>
    <dgm:pt modelId="{7A19C41A-0DD8-444C-9B84-BD0AADA80B63}" type="pres">
      <dgm:prSet presAssocID="{7B57427B-09B9-476F-A872-EF9FA1BBC188}" presName="bentUpArrow1" presStyleLbl="alignImgPlace1" presStyleIdx="2" presStyleCnt="5" custScaleX="119234" custLinFactNeighborX="-99561" custLinFactNeighborY="-33141"/>
      <dgm:spPr/>
    </dgm:pt>
    <dgm:pt modelId="{A2F44327-0DEC-4301-9A6C-97C7907B7356}" type="pres">
      <dgm:prSet presAssocID="{7B57427B-09B9-476F-A872-EF9FA1BBC188}" presName="ParentText" presStyleLbl="node1" presStyleIdx="2" presStyleCnt="6" custScaleX="216311" custLinFactNeighborX="-73056" custLinFactNeighborY="-32205">
        <dgm:presLayoutVars>
          <dgm:chMax val="1"/>
          <dgm:chPref val="1"/>
          <dgm:bulletEnabled val="1"/>
        </dgm:presLayoutVars>
      </dgm:prSet>
      <dgm:spPr/>
      <dgm:t>
        <a:bodyPr/>
        <a:lstStyle/>
        <a:p>
          <a:endParaRPr lang="en-GB"/>
        </a:p>
      </dgm:t>
    </dgm:pt>
    <dgm:pt modelId="{1AB9D224-59E7-421E-961A-120ED8C6A700}" type="pres">
      <dgm:prSet presAssocID="{7B57427B-09B9-476F-A872-EF9FA1BBC188}" presName="ChildText" presStyleLbl="revTx" presStyleIdx="2" presStyleCnt="6" custScaleX="312234" custScaleY="142845" custLinFactNeighborX="79144" custLinFactNeighborY="-39783">
        <dgm:presLayoutVars>
          <dgm:chMax val="0"/>
          <dgm:chPref val="0"/>
          <dgm:bulletEnabled val="1"/>
        </dgm:presLayoutVars>
      </dgm:prSet>
      <dgm:spPr/>
      <dgm:t>
        <a:bodyPr/>
        <a:lstStyle/>
        <a:p>
          <a:endParaRPr lang="en-GB"/>
        </a:p>
      </dgm:t>
    </dgm:pt>
    <dgm:pt modelId="{B3FFE616-80CE-4B63-867C-C781BCD0A121}" type="pres">
      <dgm:prSet presAssocID="{2AAACF4B-040E-46E1-8A07-A6464193126F}" presName="sibTrans" presStyleCnt="0"/>
      <dgm:spPr/>
    </dgm:pt>
    <dgm:pt modelId="{2BDA771C-6BF8-441F-8DD0-5E6EC52E94DC}" type="pres">
      <dgm:prSet presAssocID="{C4C62C85-F761-4735-B10B-D96293CD9F23}" presName="composite" presStyleCnt="0"/>
      <dgm:spPr/>
    </dgm:pt>
    <dgm:pt modelId="{6D8799F0-E236-4BDD-BF99-9A833F28AF73}" type="pres">
      <dgm:prSet presAssocID="{C4C62C85-F761-4735-B10B-D96293CD9F23}" presName="bentUpArrow1" presStyleLbl="alignImgPlace1" presStyleIdx="3" presStyleCnt="5" custScaleX="94555" custLinFactX="-5425" custLinFactNeighborX="-100000" custLinFactNeighborY="-14356"/>
      <dgm:spPr/>
    </dgm:pt>
    <dgm:pt modelId="{8479A71D-D8EC-4F5C-A1D9-1EB5347B7180}" type="pres">
      <dgm:prSet presAssocID="{C4C62C85-F761-4735-B10B-D96293CD9F23}" presName="ParentText" presStyleLbl="node1" presStyleIdx="3" presStyleCnt="6" custScaleX="218000" custScaleY="121097" custLinFactNeighborX="-52259" custLinFactNeighborY="-30835">
        <dgm:presLayoutVars>
          <dgm:chMax val="1"/>
          <dgm:chPref val="1"/>
          <dgm:bulletEnabled val="1"/>
        </dgm:presLayoutVars>
      </dgm:prSet>
      <dgm:spPr/>
      <dgm:t>
        <a:bodyPr/>
        <a:lstStyle/>
        <a:p>
          <a:endParaRPr lang="en-GB"/>
        </a:p>
      </dgm:t>
    </dgm:pt>
    <dgm:pt modelId="{325CB47C-D328-4E8E-B979-6924867B2B56}" type="pres">
      <dgm:prSet presAssocID="{C4C62C85-F761-4735-B10B-D96293CD9F23}" presName="ChildText" presStyleLbl="revTx" presStyleIdx="3" presStyleCnt="6" custScaleX="446710" custScaleY="209497" custLinFactX="100000" custLinFactNeighborX="109188" custLinFactNeighborY="-48352">
        <dgm:presLayoutVars>
          <dgm:chMax val="0"/>
          <dgm:chPref val="0"/>
          <dgm:bulletEnabled val="1"/>
        </dgm:presLayoutVars>
      </dgm:prSet>
      <dgm:spPr/>
      <dgm:t>
        <a:bodyPr/>
        <a:lstStyle/>
        <a:p>
          <a:endParaRPr lang="en-GB"/>
        </a:p>
      </dgm:t>
    </dgm:pt>
    <dgm:pt modelId="{660F49DD-85CC-4053-AEB9-6A528BD00E1D}" type="pres">
      <dgm:prSet presAssocID="{87AAD171-E6F7-4E88-833D-7DD6E7DE8D93}" presName="sibTrans" presStyleCnt="0"/>
      <dgm:spPr/>
    </dgm:pt>
    <dgm:pt modelId="{1F21799A-B6FD-4A87-898C-CEF43949468D}" type="pres">
      <dgm:prSet presAssocID="{F8B87128-E586-4145-809B-DB088059FF9A}" presName="composite" presStyleCnt="0"/>
      <dgm:spPr/>
    </dgm:pt>
    <dgm:pt modelId="{1A7E66CB-A5D3-43AA-B3DB-533FD079490A}" type="pres">
      <dgm:prSet presAssocID="{F8B87128-E586-4145-809B-DB088059FF9A}" presName="bentUpArrow1" presStyleLbl="alignImgPlace1" presStyleIdx="4" presStyleCnt="5" custScaleX="78925" custLinFactNeighborX="-75414" custLinFactNeighborY="14527"/>
      <dgm:spPr/>
    </dgm:pt>
    <dgm:pt modelId="{034C68A1-51C0-4950-B919-108ED3586A46}" type="pres">
      <dgm:prSet presAssocID="{F8B87128-E586-4145-809B-DB088059FF9A}" presName="ParentText" presStyleLbl="node1" presStyleIdx="4" presStyleCnt="6" custScaleX="206538" custScaleY="141645" custLinFactNeighborX="-61993" custLinFactNeighborY="-12419">
        <dgm:presLayoutVars>
          <dgm:chMax val="1"/>
          <dgm:chPref val="1"/>
          <dgm:bulletEnabled val="1"/>
        </dgm:presLayoutVars>
      </dgm:prSet>
      <dgm:spPr/>
      <dgm:t>
        <a:bodyPr/>
        <a:lstStyle/>
        <a:p>
          <a:endParaRPr lang="en-GB"/>
        </a:p>
      </dgm:t>
    </dgm:pt>
    <dgm:pt modelId="{4993D8DD-1D97-4797-9BDE-4C3C90F88B86}" type="pres">
      <dgm:prSet presAssocID="{F8B87128-E586-4145-809B-DB088059FF9A}" presName="ChildText" presStyleLbl="revTx" presStyleIdx="4" presStyleCnt="6" custScaleX="281591" custScaleY="142209" custLinFactNeighborX="82169" custLinFactNeighborY="-23147">
        <dgm:presLayoutVars>
          <dgm:chMax val="0"/>
          <dgm:chPref val="0"/>
          <dgm:bulletEnabled val="1"/>
        </dgm:presLayoutVars>
      </dgm:prSet>
      <dgm:spPr/>
      <dgm:t>
        <a:bodyPr/>
        <a:lstStyle/>
        <a:p>
          <a:endParaRPr lang="en-GB"/>
        </a:p>
      </dgm:t>
    </dgm:pt>
    <dgm:pt modelId="{1A1FC4B8-77BC-4FF6-9593-BC707C510953}" type="pres">
      <dgm:prSet presAssocID="{AD9FE069-6F72-4624-B87A-737405AFB0B9}" presName="sibTrans" presStyleCnt="0"/>
      <dgm:spPr/>
    </dgm:pt>
    <dgm:pt modelId="{91854944-EC30-475A-A091-BE9DC3B92CEB}" type="pres">
      <dgm:prSet presAssocID="{B6F1BCBA-865B-4A40-AD86-EA8C004C98C2}" presName="composite" presStyleCnt="0"/>
      <dgm:spPr/>
    </dgm:pt>
    <dgm:pt modelId="{69D64B38-CF56-4713-9F89-B991CC438D56}" type="pres">
      <dgm:prSet presAssocID="{B6F1BCBA-865B-4A40-AD86-EA8C004C98C2}" presName="ParentText" presStyleLbl="node1" presStyleIdx="5" presStyleCnt="6" custScaleX="180967" custLinFactNeighborX="-56461" custLinFactNeighborY="14761">
        <dgm:presLayoutVars>
          <dgm:chMax val="1"/>
          <dgm:chPref val="1"/>
          <dgm:bulletEnabled val="1"/>
        </dgm:presLayoutVars>
      </dgm:prSet>
      <dgm:spPr/>
      <dgm:t>
        <a:bodyPr/>
        <a:lstStyle/>
        <a:p>
          <a:endParaRPr lang="en-GB"/>
        </a:p>
      </dgm:t>
    </dgm:pt>
    <dgm:pt modelId="{1ECCABB3-2536-47EB-AE6B-21B265793710}" type="pres">
      <dgm:prSet presAssocID="{B6F1BCBA-865B-4A40-AD86-EA8C004C98C2}" presName="FinalChildText" presStyleLbl="revTx" presStyleIdx="5" presStyleCnt="6" custScaleX="164313" custLinFactNeighborX="2388" custLinFactNeighborY="28065">
        <dgm:presLayoutVars>
          <dgm:chMax val="0"/>
          <dgm:chPref val="0"/>
          <dgm:bulletEnabled val="1"/>
        </dgm:presLayoutVars>
      </dgm:prSet>
      <dgm:spPr/>
      <dgm:t>
        <a:bodyPr/>
        <a:lstStyle/>
        <a:p>
          <a:endParaRPr lang="en-GB"/>
        </a:p>
      </dgm:t>
    </dgm:pt>
  </dgm:ptLst>
  <dgm:cxnLst>
    <dgm:cxn modelId="{A58473C7-ED93-4B3E-80DF-F2257A1B73E2}" type="presOf" srcId="{14CFDF1E-5058-43BE-9B77-AC4753C41013}" destId="{4993D8DD-1D97-4797-9BDE-4C3C90F88B86}" srcOrd="0" destOrd="1" presId="urn:microsoft.com/office/officeart/2005/8/layout/StepDownProcess"/>
    <dgm:cxn modelId="{85E31EEF-9B9A-437A-8F56-990A801C12AC}" srcId="{0EA9EAEE-E444-4272-BF30-D6DF50B0311C}" destId="{7B57427B-09B9-476F-A872-EF9FA1BBC188}" srcOrd="2" destOrd="0" parTransId="{B532E245-767B-4301-8900-D420BBA5B1DB}" sibTransId="{2AAACF4B-040E-46E1-8A07-A6464193126F}"/>
    <dgm:cxn modelId="{2D748BAA-DA46-4ECB-9CCD-02B150BD5A29}" type="presOf" srcId="{9790E33C-AB67-4E48-B145-001FAA3F90D6}" destId="{4993D8DD-1D97-4797-9BDE-4C3C90F88B86}" srcOrd="0" destOrd="2" presId="urn:microsoft.com/office/officeart/2005/8/layout/StepDownProcess"/>
    <dgm:cxn modelId="{E36B3276-B0F6-438F-840E-47BFEB27727A}" srcId="{0EA9EAEE-E444-4272-BF30-D6DF50B0311C}" destId="{DBC831C9-3B30-4B86-B08A-E4A4ACD26395}" srcOrd="0" destOrd="0" parTransId="{225F85D4-C16D-49E9-B5BD-968ABDA555FB}" sibTransId="{85995E96-8A94-4FB2-A26E-CA3BFF72F816}"/>
    <dgm:cxn modelId="{9BBD7613-CC0D-4261-ABB5-A86E2A85E663}" type="presOf" srcId="{6E500A07-9B99-4E57-966F-B54B9F7446C8}" destId="{E6A027EC-6474-4A24-90F1-927C79242976}" srcOrd="0" destOrd="2" presId="urn:microsoft.com/office/officeart/2005/8/layout/StepDownProcess"/>
    <dgm:cxn modelId="{3C8C52EF-2763-4D2E-899C-F30A1A9CE6AF}" type="presOf" srcId="{F8B87128-E586-4145-809B-DB088059FF9A}" destId="{034C68A1-51C0-4950-B919-108ED3586A46}" srcOrd="0" destOrd="0" presId="urn:microsoft.com/office/officeart/2005/8/layout/StepDownProcess"/>
    <dgm:cxn modelId="{89651536-326B-4EF1-B027-492D666F7AB0}" srcId="{0CAEF6D2-9FA8-4DD0-B765-BAD883306843}" destId="{6FAB1782-B1D1-41E5-A347-C19809AE877D}" srcOrd="0" destOrd="0" parTransId="{013C4B52-1199-4BA8-813D-715A1D50AA82}" sibTransId="{FF7793CA-D8EF-4983-BF2A-C5E7A61BC3DD}"/>
    <dgm:cxn modelId="{019F9141-5AA8-4429-8BC4-1FFC19A37D35}" type="presOf" srcId="{5B6C2779-70B5-40CA-95F2-19F5A0A687B2}" destId="{4993D8DD-1D97-4797-9BDE-4C3C90F88B86}" srcOrd="0" destOrd="0" presId="urn:microsoft.com/office/officeart/2005/8/layout/StepDownProcess"/>
    <dgm:cxn modelId="{E6D1A521-DEEE-498A-B0B1-A89C01D1DAE6}" type="presOf" srcId="{DBC831C9-3B30-4B86-B08A-E4A4ACD26395}" destId="{E6DE9C64-22B1-47DD-B637-5BC76A7614FB}" srcOrd="0" destOrd="0" presId="urn:microsoft.com/office/officeart/2005/8/layout/StepDownProcess"/>
    <dgm:cxn modelId="{E8AC64D4-8F54-4A2C-B868-334D77BA8BA0}" type="presOf" srcId="{B6F1BCBA-865B-4A40-AD86-EA8C004C98C2}" destId="{69D64B38-CF56-4713-9F89-B991CC438D56}" srcOrd="0" destOrd="0" presId="urn:microsoft.com/office/officeart/2005/8/layout/StepDownProcess"/>
    <dgm:cxn modelId="{B2AA25CD-A16E-4648-ABCD-F36806AF6D63}" type="presOf" srcId="{6FAB1782-B1D1-41E5-A347-C19809AE877D}" destId="{E6A027EC-6474-4A24-90F1-927C79242976}" srcOrd="0" destOrd="0" presId="urn:microsoft.com/office/officeart/2005/8/layout/StepDownProcess"/>
    <dgm:cxn modelId="{67552DD0-B8EC-4954-A333-AD88434CDE83}" type="presOf" srcId="{E6893EED-36DE-470C-964B-CBAC7424AB1A}" destId="{23C6D264-6EAA-4775-8CAB-7C9F4D2795FA}" srcOrd="0" destOrd="0" presId="urn:microsoft.com/office/officeart/2005/8/layout/StepDownProcess"/>
    <dgm:cxn modelId="{07AD1287-7038-48E2-9748-B1125F77C9C8}" srcId="{DBC831C9-3B30-4B86-B08A-E4A4ACD26395}" destId="{E6893EED-36DE-470C-964B-CBAC7424AB1A}" srcOrd="0" destOrd="0" parTransId="{F5BAA086-E217-4036-B63C-ADE9E34A162C}" sibTransId="{D302CE2F-240C-4698-802E-F5F79AD3292D}"/>
    <dgm:cxn modelId="{AB8F9A6F-DC8C-42A2-B3C4-A3B7F6B51644}" srcId="{0EA9EAEE-E444-4272-BF30-D6DF50B0311C}" destId="{C4C62C85-F761-4735-B10B-D96293CD9F23}" srcOrd="3" destOrd="0" parTransId="{C68FF7B0-B44D-4BF6-B9A1-EBCA504C6F0F}" sibTransId="{87AAD171-E6F7-4E88-833D-7DD6E7DE8D93}"/>
    <dgm:cxn modelId="{286567FA-D179-4198-967C-13832E0848A1}" type="presOf" srcId="{830EBFD2-AE1C-4DC6-AD22-002C9585C554}" destId="{325CB47C-D328-4E8E-B979-6924867B2B56}" srcOrd="0" destOrd="1" presId="urn:microsoft.com/office/officeart/2005/8/layout/StepDownProcess"/>
    <dgm:cxn modelId="{EF4BD8C8-BFE4-47CC-B0FC-85198D06665E}" type="presOf" srcId="{569A1FE1-93AA-4F34-BF57-AF885A3686D1}" destId="{1AB9D224-59E7-421E-961A-120ED8C6A700}" srcOrd="0" destOrd="1" presId="urn:microsoft.com/office/officeart/2005/8/layout/StepDownProcess"/>
    <dgm:cxn modelId="{CC93EDD9-3CEB-4651-84BF-17E6B8799E4B}" type="presOf" srcId="{BDC5FE40-44EC-4840-AD9B-14EE64DCBDB8}" destId="{E6A027EC-6474-4A24-90F1-927C79242976}" srcOrd="0" destOrd="1" presId="urn:microsoft.com/office/officeart/2005/8/layout/StepDownProcess"/>
    <dgm:cxn modelId="{32119CFF-C432-4582-ACB4-C7FCC86F6224}" srcId="{DBC831C9-3B30-4B86-B08A-E4A4ACD26395}" destId="{5018DAC9-803B-4BA4-890C-EA92F1BCAC15}" srcOrd="1" destOrd="0" parTransId="{E7D31BEC-A1D5-4EF1-91B5-1D4EE7EA52BA}" sibTransId="{189C2BC7-601D-4175-B64D-5D3480932EBE}"/>
    <dgm:cxn modelId="{812DF239-1ADB-47D7-9CA6-9569CD9C8A4C}" srcId="{0EA9EAEE-E444-4272-BF30-D6DF50B0311C}" destId="{F8B87128-E586-4145-809B-DB088059FF9A}" srcOrd="4" destOrd="0" parTransId="{67FC6E27-C489-48AB-8DE5-C2586C36AD0A}" sibTransId="{AD9FE069-6F72-4624-B87A-737405AFB0B9}"/>
    <dgm:cxn modelId="{7B043B52-B802-4674-BBAF-56260BF73C08}" srcId="{F8B87128-E586-4145-809B-DB088059FF9A}" destId="{14CFDF1E-5058-43BE-9B77-AC4753C41013}" srcOrd="1" destOrd="0" parTransId="{2455C267-9BC4-4232-BBFE-F80EC0FAFA57}" sibTransId="{C2E0F83A-52A2-4B24-8C82-87DED41AB7C3}"/>
    <dgm:cxn modelId="{48514E5C-2755-46EE-853D-7F61002A4A31}" srcId="{C4C62C85-F761-4735-B10B-D96293CD9F23}" destId="{830EBFD2-AE1C-4DC6-AD22-002C9585C554}" srcOrd="1" destOrd="0" parTransId="{E2ABDF19-A55F-4CA6-B61F-6671F544D5CA}" sibTransId="{73CB50DB-0C8B-44EC-9376-CB30AE8D196A}"/>
    <dgm:cxn modelId="{F49B47D0-ECB3-425E-BFBF-02E18591EF43}" type="presOf" srcId="{0EA9EAEE-E444-4272-BF30-D6DF50B0311C}" destId="{11D7BBFF-01A2-4126-ABC4-3D0D0068E019}" srcOrd="0" destOrd="0" presId="urn:microsoft.com/office/officeart/2005/8/layout/StepDownProcess"/>
    <dgm:cxn modelId="{3AA6F2DA-A280-4D72-AFFA-52AC57E7DB14}" srcId="{0EA9EAEE-E444-4272-BF30-D6DF50B0311C}" destId="{0CAEF6D2-9FA8-4DD0-B765-BAD883306843}" srcOrd="1" destOrd="0" parTransId="{878E38E9-897E-42CE-BC7E-2DC4D649C9BB}" sibTransId="{FF623345-46B6-454A-ACA9-33F21F938AB7}"/>
    <dgm:cxn modelId="{062CA7E8-844E-49B0-99FD-1A3067F21CF0}" srcId="{0CAEF6D2-9FA8-4DD0-B765-BAD883306843}" destId="{BDC5FE40-44EC-4840-AD9B-14EE64DCBDB8}" srcOrd="1" destOrd="0" parTransId="{98713331-6877-426A-956D-568122DB8A47}" sibTransId="{1F9D4510-C7C5-40B6-98DE-FE5C19D21740}"/>
    <dgm:cxn modelId="{3676700A-9EBA-469F-8CB4-B7C4D990F419}" srcId="{7B57427B-09B9-476F-A872-EF9FA1BBC188}" destId="{B809833C-1183-4634-B01D-F284819B3735}" srcOrd="0" destOrd="0" parTransId="{A78BD900-0B86-49FA-A9E8-454B4E2998DB}" sibTransId="{C89D33AD-25C8-4DBB-B7C2-14811FB8FC98}"/>
    <dgm:cxn modelId="{0E01A329-F70E-4CC1-8967-A55BEFABB914}" srcId="{7B57427B-09B9-476F-A872-EF9FA1BBC188}" destId="{569A1FE1-93AA-4F34-BF57-AF885A3686D1}" srcOrd="1" destOrd="0" parTransId="{813A2FC3-7D5C-47C6-989A-3AB8DA3ECF46}" sibTransId="{3248FAE7-70D2-41BA-82B9-E14A3DE56AB4}"/>
    <dgm:cxn modelId="{E73D47E2-1CEE-4573-AFF1-FD8CD5B68CE6}" type="presOf" srcId="{374465DD-5701-402E-9B80-E1E80300216F}" destId="{325CB47C-D328-4E8E-B979-6924867B2B56}" srcOrd="0" destOrd="2" presId="urn:microsoft.com/office/officeart/2005/8/layout/StepDownProcess"/>
    <dgm:cxn modelId="{AB9D960D-22D2-4ADE-8F16-382BD0C63B54}" type="presOf" srcId="{C39E2F5C-1A6A-4FAA-A6C1-B38E360602DF}" destId="{1ECCABB3-2536-47EB-AE6B-21B265793710}" srcOrd="0" destOrd="0" presId="urn:microsoft.com/office/officeart/2005/8/layout/StepDownProcess"/>
    <dgm:cxn modelId="{80C1414A-8A21-4BCB-8C64-97DF55257A10}" type="presOf" srcId="{B809833C-1183-4634-B01D-F284819B3735}" destId="{1AB9D224-59E7-421E-961A-120ED8C6A700}" srcOrd="0" destOrd="0" presId="urn:microsoft.com/office/officeart/2005/8/layout/StepDownProcess"/>
    <dgm:cxn modelId="{A4E03F41-1C33-4467-8B66-65C24DEE1583}" srcId="{C4C62C85-F761-4735-B10B-D96293CD9F23}" destId="{374465DD-5701-402E-9B80-E1E80300216F}" srcOrd="2" destOrd="0" parTransId="{9AFA2704-E288-462A-AEE4-5FAEA2F37F75}" sibTransId="{17BCA8E0-02AD-42CB-A0A5-7010D699060B}"/>
    <dgm:cxn modelId="{BF2B6D9C-7DC9-4FB4-A503-0C006E21E098}" srcId="{B6F1BCBA-865B-4A40-AD86-EA8C004C98C2}" destId="{C39E2F5C-1A6A-4FAA-A6C1-B38E360602DF}" srcOrd="0" destOrd="0" parTransId="{F7070A1B-01C8-4F04-8EB4-9E7EA8E451B0}" sibTransId="{16750E3E-A31B-4B8B-A1FF-3BDC042D81D9}"/>
    <dgm:cxn modelId="{17BC447D-540A-4BFD-ADC2-93E61AAD3B67}" type="presOf" srcId="{BD334C79-3DC8-4CBC-B7D0-E683618D5DBC}" destId="{E6A027EC-6474-4A24-90F1-927C79242976}" srcOrd="0" destOrd="3" presId="urn:microsoft.com/office/officeart/2005/8/layout/StepDownProcess"/>
    <dgm:cxn modelId="{8B133460-2E68-4052-8116-93E920F57FF1}" srcId="{0EA9EAEE-E444-4272-BF30-D6DF50B0311C}" destId="{B6F1BCBA-865B-4A40-AD86-EA8C004C98C2}" srcOrd="5" destOrd="0" parTransId="{CA1E7587-F2D0-4BBD-A42F-C42D8B8F90B7}" sibTransId="{26B83EA0-C209-4595-ABED-2597ACF39A7C}"/>
    <dgm:cxn modelId="{30CFDCD8-2927-4795-8ADE-FF76EC32A208}" type="presOf" srcId="{C4C62C85-F761-4735-B10B-D96293CD9F23}" destId="{8479A71D-D8EC-4F5C-A1D9-1EB5347B7180}" srcOrd="0" destOrd="0" presId="urn:microsoft.com/office/officeart/2005/8/layout/StepDownProcess"/>
    <dgm:cxn modelId="{213032EC-38C3-4DAD-AC40-5942C9BE007E}" srcId="{F8B87128-E586-4145-809B-DB088059FF9A}" destId="{5B6C2779-70B5-40CA-95F2-19F5A0A687B2}" srcOrd="0" destOrd="0" parTransId="{0C03977E-8ECF-49C8-B147-515324EF3833}" sibTransId="{C3ED9B91-C993-427D-B4F5-E6507017C271}"/>
    <dgm:cxn modelId="{9F24AC90-AD6A-4EE3-AAED-309B68F02EC7}" type="presOf" srcId="{7B57427B-09B9-476F-A872-EF9FA1BBC188}" destId="{A2F44327-0DEC-4301-9A6C-97C7907B7356}" srcOrd="0" destOrd="0" presId="urn:microsoft.com/office/officeart/2005/8/layout/StepDownProcess"/>
    <dgm:cxn modelId="{9C694CBB-38C2-4B1D-B9C8-46C83235751C}" srcId="{0CAEF6D2-9FA8-4DD0-B765-BAD883306843}" destId="{6E500A07-9B99-4E57-966F-B54B9F7446C8}" srcOrd="2" destOrd="0" parTransId="{578B198A-B97A-471C-85A4-948B571EBDBB}" sibTransId="{8FB783F9-A48F-4302-9049-33722CEB49B0}"/>
    <dgm:cxn modelId="{F4549C28-4218-47BE-A5CD-38D2D92C8352}" srcId="{C4C62C85-F761-4735-B10B-D96293CD9F23}" destId="{4D304B9F-FDCA-4761-81E5-0F07730DAE05}" srcOrd="0" destOrd="0" parTransId="{2887F4BA-F02B-449D-A23F-D0F0D047F4DD}" sibTransId="{78EAC478-7EDC-47C4-86B5-02E5757F5151}"/>
    <dgm:cxn modelId="{EBA85727-EA05-4E73-AD6E-12FBC6BED2C4}" type="presOf" srcId="{0CAEF6D2-9FA8-4DD0-B765-BAD883306843}" destId="{8B264F77-EDBD-4CD5-9725-C42F15B3CB86}" srcOrd="0" destOrd="0" presId="urn:microsoft.com/office/officeart/2005/8/layout/StepDownProcess"/>
    <dgm:cxn modelId="{50512B47-454C-412D-ABA0-86DA6F404B8E}" type="presOf" srcId="{4D304B9F-FDCA-4761-81E5-0F07730DAE05}" destId="{325CB47C-D328-4E8E-B979-6924867B2B56}" srcOrd="0" destOrd="0" presId="urn:microsoft.com/office/officeart/2005/8/layout/StepDownProcess"/>
    <dgm:cxn modelId="{D863A1B8-571E-49C0-89EB-2329776892C5}" srcId="{F8B87128-E586-4145-809B-DB088059FF9A}" destId="{9790E33C-AB67-4E48-B145-001FAA3F90D6}" srcOrd="2" destOrd="0" parTransId="{6FFAB58E-9669-4534-BDCE-3CE2471B082D}" sibTransId="{98A4562C-37A2-41CA-8D48-E369A29F4839}"/>
    <dgm:cxn modelId="{7C7022DF-1E6E-4C18-BE72-E9D5C7CEBC03}" type="presOf" srcId="{5018DAC9-803B-4BA4-890C-EA92F1BCAC15}" destId="{23C6D264-6EAA-4775-8CAB-7C9F4D2795FA}" srcOrd="0" destOrd="1" presId="urn:microsoft.com/office/officeart/2005/8/layout/StepDownProcess"/>
    <dgm:cxn modelId="{8F5D78C9-4E90-4893-AA1B-5AF3308ABEBE}" srcId="{6E500A07-9B99-4E57-966F-B54B9F7446C8}" destId="{BD334C79-3DC8-4CBC-B7D0-E683618D5DBC}" srcOrd="0" destOrd="0" parTransId="{B02E4BEC-C350-46D4-95D2-2E70E8ABB35A}" sibTransId="{CE17AF8A-E5FC-4F28-A2AB-A3379385E209}"/>
    <dgm:cxn modelId="{92692922-84D0-4152-B0FA-8C9DC777A324}" type="presParOf" srcId="{11D7BBFF-01A2-4126-ABC4-3D0D0068E019}" destId="{5EE6683F-95B1-47BE-BD94-B0DFB86DDE72}" srcOrd="0" destOrd="0" presId="urn:microsoft.com/office/officeart/2005/8/layout/StepDownProcess"/>
    <dgm:cxn modelId="{6FDA2923-6674-495C-A0C1-87EC49BED07A}" type="presParOf" srcId="{5EE6683F-95B1-47BE-BD94-B0DFB86DDE72}" destId="{42DBB386-C1B8-4B18-9B1F-90591C86D5E1}" srcOrd="0" destOrd="0" presId="urn:microsoft.com/office/officeart/2005/8/layout/StepDownProcess"/>
    <dgm:cxn modelId="{6A0F240D-36B0-49FB-BA4F-1BBD22F910C2}" type="presParOf" srcId="{5EE6683F-95B1-47BE-BD94-B0DFB86DDE72}" destId="{E6DE9C64-22B1-47DD-B637-5BC76A7614FB}" srcOrd="1" destOrd="0" presId="urn:microsoft.com/office/officeart/2005/8/layout/StepDownProcess"/>
    <dgm:cxn modelId="{912351EA-DABF-425A-BA1D-63F5C5AFD87D}" type="presParOf" srcId="{5EE6683F-95B1-47BE-BD94-B0DFB86DDE72}" destId="{23C6D264-6EAA-4775-8CAB-7C9F4D2795FA}" srcOrd="2" destOrd="0" presId="urn:microsoft.com/office/officeart/2005/8/layout/StepDownProcess"/>
    <dgm:cxn modelId="{748A8E28-A3A1-49C5-9CB3-E06FE67EF473}" type="presParOf" srcId="{11D7BBFF-01A2-4126-ABC4-3D0D0068E019}" destId="{EF406C5A-D565-4727-88F5-1ECB8964A2DB}" srcOrd="1" destOrd="0" presId="urn:microsoft.com/office/officeart/2005/8/layout/StepDownProcess"/>
    <dgm:cxn modelId="{41FB42F4-25D1-4C83-9362-017E019B99C1}" type="presParOf" srcId="{11D7BBFF-01A2-4126-ABC4-3D0D0068E019}" destId="{1FB1F902-B800-4129-9070-0AE3CD68C5FD}" srcOrd="2" destOrd="0" presId="urn:microsoft.com/office/officeart/2005/8/layout/StepDownProcess"/>
    <dgm:cxn modelId="{0FE37E90-DB75-4606-BA85-CF1A60125EFE}" type="presParOf" srcId="{1FB1F902-B800-4129-9070-0AE3CD68C5FD}" destId="{83CF12EF-F632-41C3-8E93-D41EC76A463F}" srcOrd="0" destOrd="0" presId="urn:microsoft.com/office/officeart/2005/8/layout/StepDownProcess"/>
    <dgm:cxn modelId="{69B5FB60-C86A-475E-AC35-FCA7DAE2561C}" type="presParOf" srcId="{1FB1F902-B800-4129-9070-0AE3CD68C5FD}" destId="{8B264F77-EDBD-4CD5-9725-C42F15B3CB86}" srcOrd="1" destOrd="0" presId="urn:microsoft.com/office/officeart/2005/8/layout/StepDownProcess"/>
    <dgm:cxn modelId="{D087BC63-9021-489E-9353-9D77DFB8194E}" type="presParOf" srcId="{1FB1F902-B800-4129-9070-0AE3CD68C5FD}" destId="{E6A027EC-6474-4A24-90F1-927C79242976}" srcOrd="2" destOrd="0" presId="urn:microsoft.com/office/officeart/2005/8/layout/StepDownProcess"/>
    <dgm:cxn modelId="{FD32C66E-8FEF-48B9-B145-BB8BA2D0BC25}" type="presParOf" srcId="{11D7BBFF-01A2-4126-ABC4-3D0D0068E019}" destId="{8AA4FD04-0D18-4576-BAC0-C60A4453E46C}" srcOrd="3" destOrd="0" presId="urn:microsoft.com/office/officeart/2005/8/layout/StepDownProcess"/>
    <dgm:cxn modelId="{EB5B5C00-0CEA-4737-8338-5FF372455AAF}" type="presParOf" srcId="{11D7BBFF-01A2-4126-ABC4-3D0D0068E019}" destId="{90F770B9-6FE1-4494-8C07-40ADAB119F02}" srcOrd="4" destOrd="0" presId="urn:microsoft.com/office/officeart/2005/8/layout/StepDownProcess"/>
    <dgm:cxn modelId="{4DFE3A48-D96E-48A0-86B8-91BA3223AF15}" type="presParOf" srcId="{90F770B9-6FE1-4494-8C07-40ADAB119F02}" destId="{7A19C41A-0DD8-444C-9B84-BD0AADA80B63}" srcOrd="0" destOrd="0" presId="urn:microsoft.com/office/officeart/2005/8/layout/StepDownProcess"/>
    <dgm:cxn modelId="{4C7372A0-BCD7-45B2-A740-14D06035C670}" type="presParOf" srcId="{90F770B9-6FE1-4494-8C07-40ADAB119F02}" destId="{A2F44327-0DEC-4301-9A6C-97C7907B7356}" srcOrd="1" destOrd="0" presId="urn:microsoft.com/office/officeart/2005/8/layout/StepDownProcess"/>
    <dgm:cxn modelId="{D9720EE0-0C43-4D21-95D8-E93DA79E982F}" type="presParOf" srcId="{90F770B9-6FE1-4494-8C07-40ADAB119F02}" destId="{1AB9D224-59E7-421E-961A-120ED8C6A700}" srcOrd="2" destOrd="0" presId="urn:microsoft.com/office/officeart/2005/8/layout/StepDownProcess"/>
    <dgm:cxn modelId="{20ABCA9B-818E-41CB-B2AF-DA4AB98E1F32}" type="presParOf" srcId="{11D7BBFF-01A2-4126-ABC4-3D0D0068E019}" destId="{B3FFE616-80CE-4B63-867C-C781BCD0A121}" srcOrd="5" destOrd="0" presId="urn:microsoft.com/office/officeart/2005/8/layout/StepDownProcess"/>
    <dgm:cxn modelId="{DC72C1F6-6399-463C-ADD9-EA6CA489D66D}" type="presParOf" srcId="{11D7BBFF-01A2-4126-ABC4-3D0D0068E019}" destId="{2BDA771C-6BF8-441F-8DD0-5E6EC52E94DC}" srcOrd="6" destOrd="0" presId="urn:microsoft.com/office/officeart/2005/8/layout/StepDownProcess"/>
    <dgm:cxn modelId="{14494B3E-AFC9-45CF-9E25-51B09CA6D16A}" type="presParOf" srcId="{2BDA771C-6BF8-441F-8DD0-5E6EC52E94DC}" destId="{6D8799F0-E236-4BDD-BF99-9A833F28AF73}" srcOrd="0" destOrd="0" presId="urn:microsoft.com/office/officeart/2005/8/layout/StepDownProcess"/>
    <dgm:cxn modelId="{4054467F-3912-4AF9-A15C-B72A41FFF672}" type="presParOf" srcId="{2BDA771C-6BF8-441F-8DD0-5E6EC52E94DC}" destId="{8479A71D-D8EC-4F5C-A1D9-1EB5347B7180}" srcOrd="1" destOrd="0" presId="urn:microsoft.com/office/officeart/2005/8/layout/StepDownProcess"/>
    <dgm:cxn modelId="{12B64C86-D796-4CB7-957E-A1FFE1D4E506}" type="presParOf" srcId="{2BDA771C-6BF8-441F-8DD0-5E6EC52E94DC}" destId="{325CB47C-D328-4E8E-B979-6924867B2B56}" srcOrd="2" destOrd="0" presId="urn:microsoft.com/office/officeart/2005/8/layout/StepDownProcess"/>
    <dgm:cxn modelId="{27792628-5B97-4E15-BBAB-B54E57E30A1A}" type="presParOf" srcId="{11D7BBFF-01A2-4126-ABC4-3D0D0068E019}" destId="{660F49DD-85CC-4053-AEB9-6A528BD00E1D}" srcOrd="7" destOrd="0" presId="urn:microsoft.com/office/officeart/2005/8/layout/StepDownProcess"/>
    <dgm:cxn modelId="{3BF24977-11E1-4523-91D6-3F6857EB4D1E}" type="presParOf" srcId="{11D7BBFF-01A2-4126-ABC4-3D0D0068E019}" destId="{1F21799A-B6FD-4A87-898C-CEF43949468D}" srcOrd="8" destOrd="0" presId="urn:microsoft.com/office/officeart/2005/8/layout/StepDownProcess"/>
    <dgm:cxn modelId="{5072250D-4A83-4593-9A9E-1DCABE6052D1}" type="presParOf" srcId="{1F21799A-B6FD-4A87-898C-CEF43949468D}" destId="{1A7E66CB-A5D3-43AA-B3DB-533FD079490A}" srcOrd="0" destOrd="0" presId="urn:microsoft.com/office/officeart/2005/8/layout/StepDownProcess"/>
    <dgm:cxn modelId="{C18F827E-B9B1-40BD-A327-9F90DD67879B}" type="presParOf" srcId="{1F21799A-B6FD-4A87-898C-CEF43949468D}" destId="{034C68A1-51C0-4950-B919-108ED3586A46}" srcOrd="1" destOrd="0" presId="urn:microsoft.com/office/officeart/2005/8/layout/StepDownProcess"/>
    <dgm:cxn modelId="{0BC5AD02-700A-4159-B740-82EA0D20A832}" type="presParOf" srcId="{1F21799A-B6FD-4A87-898C-CEF43949468D}" destId="{4993D8DD-1D97-4797-9BDE-4C3C90F88B86}" srcOrd="2" destOrd="0" presId="urn:microsoft.com/office/officeart/2005/8/layout/StepDownProcess"/>
    <dgm:cxn modelId="{7FFAF616-7AC2-428F-AC74-2B41059C6DDD}" type="presParOf" srcId="{11D7BBFF-01A2-4126-ABC4-3D0D0068E019}" destId="{1A1FC4B8-77BC-4FF6-9593-BC707C510953}" srcOrd="9" destOrd="0" presId="urn:microsoft.com/office/officeart/2005/8/layout/StepDownProcess"/>
    <dgm:cxn modelId="{688D6CAB-B93D-489A-8282-148993F208A2}" type="presParOf" srcId="{11D7BBFF-01A2-4126-ABC4-3D0D0068E019}" destId="{91854944-EC30-475A-A091-BE9DC3B92CEB}" srcOrd="10" destOrd="0" presId="urn:microsoft.com/office/officeart/2005/8/layout/StepDownProcess"/>
    <dgm:cxn modelId="{D3B6AF8E-3D34-4F17-A5F0-F162FE6D198E}" type="presParOf" srcId="{91854944-EC30-475A-A091-BE9DC3B92CEB}" destId="{69D64B38-CF56-4713-9F89-B991CC438D56}" srcOrd="0" destOrd="0" presId="urn:microsoft.com/office/officeart/2005/8/layout/StepDownProcess"/>
    <dgm:cxn modelId="{6802F3C3-D8ED-4699-9D18-F8E4EB624A7B}" type="presParOf" srcId="{91854944-EC30-475A-A091-BE9DC3B92CEB}" destId="{1ECCABB3-2536-47EB-AE6B-21B265793710}"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BB386-C1B8-4B18-9B1F-90591C86D5E1}">
      <dsp:nvSpPr>
        <dsp:cNvPr id="0" name=""/>
        <dsp:cNvSpPr/>
      </dsp:nvSpPr>
      <dsp:spPr>
        <a:xfrm rot="5400000">
          <a:off x="958548" y="648101"/>
          <a:ext cx="611607" cy="539126"/>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6DE9C64-22B1-47DD-B637-5BC76A7614FB}">
      <dsp:nvSpPr>
        <dsp:cNvPr id="0" name=""/>
        <dsp:cNvSpPr/>
      </dsp:nvSpPr>
      <dsp:spPr>
        <a:xfrm>
          <a:off x="825531" y="0"/>
          <a:ext cx="1571880" cy="720677"/>
        </a:xfrm>
        <a:prstGeom prst="roundRect">
          <a:avLst>
            <a:gd name="adj" fmla="val 16670"/>
          </a:avLst>
        </a:prstGeom>
        <a:solidFill>
          <a:schemeClr val="tx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Surface preparation</a:t>
          </a:r>
          <a:endParaRPr lang="en-GB" sz="2000" kern="1200" dirty="0"/>
        </a:p>
      </dsp:txBody>
      <dsp:txXfrm>
        <a:off x="860718" y="35187"/>
        <a:ext cx="1501506" cy="650303"/>
      </dsp:txXfrm>
    </dsp:sp>
    <dsp:sp modelId="{23C6D264-6EAA-4775-8CAB-7C9F4D2795FA}">
      <dsp:nvSpPr>
        <dsp:cNvPr id="0" name=""/>
        <dsp:cNvSpPr/>
      </dsp:nvSpPr>
      <dsp:spPr>
        <a:xfrm>
          <a:off x="2409329" y="0"/>
          <a:ext cx="2306301" cy="807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Cleaning, etching,</a:t>
          </a:r>
          <a:endParaRPr lang="en-GB" sz="1600" kern="1200" dirty="0"/>
        </a:p>
        <a:p>
          <a:pPr marL="171450" lvl="1" indent="-171450" algn="l" defTabSz="711200">
            <a:lnSpc>
              <a:spcPct val="90000"/>
            </a:lnSpc>
            <a:spcBef>
              <a:spcPct val="0"/>
            </a:spcBef>
            <a:spcAft>
              <a:spcPct val="15000"/>
            </a:spcAft>
            <a:buChar char="••"/>
          </a:pPr>
          <a:r>
            <a:rPr lang="en-GB" sz="1600" kern="1200" dirty="0" smtClean="0"/>
            <a:t>Polishing, passivating</a:t>
          </a:r>
          <a:endParaRPr lang="en-GB" sz="1600" kern="1200" dirty="0"/>
        </a:p>
      </dsp:txBody>
      <dsp:txXfrm>
        <a:off x="2409329" y="0"/>
        <a:ext cx="2306301" cy="807438"/>
      </dsp:txXfrm>
    </dsp:sp>
    <dsp:sp modelId="{83CF12EF-F632-41C3-8E93-D41EC76A463F}">
      <dsp:nvSpPr>
        <dsp:cNvPr id="0" name=""/>
        <dsp:cNvSpPr/>
      </dsp:nvSpPr>
      <dsp:spPr>
        <a:xfrm rot="5400000">
          <a:off x="2101498" y="1554637"/>
          <a:ext cx="611607" cy="632728"/>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B264F77-EDBD-4CD5-9725-C42F15B3CB86}">
      <dsp:nvSpPr>
        <dsp:cNvPr id="0" name=""/>
        <dsp:cNvSpPr/>
      </dsp:nvSpPr>
      <dsp:spPr>
        <a:xfrm>
          <a:off x="1581011" y="857927"/>
          <a:ext cx="1910738" cy="720677"/>
        </a:xfrm>
        <a:prstGeom prst="roundRect">
          <a:avLst>
            <a:gd name="adj" fmla="val 1667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Thin film deposition</a:t>
          </a:r>
          <a:endParaRPr lang="en-GB" sz="2000" kern="1200" dirty="0"/>
        </a:p>
      </dsp:txBody>
      <dsp:txXfrm>
        <a:off x="1616198" y="893114"/>
        <a:ext cx="1840364" cy="650303"/>
      </dsp:txXfrm>
    </dsp:sp>
    <dsp:sp modelId="{E6A027EC-6474-4A24-90F1-927C79242976}">
      <dsp:nvSpPr>
        <dsp:cNvPr id="0" name=""/>
        <dsp:cNvSpPr/>
      </dsp:nvSpPr>
      <dsp:spPr>
        <a:xfrm>
          <a:off x="3468269" y="622803"/>
          <a:ext cx="3109781" cy="10507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b="1" kern="1200" dirty="0" smtClean="0"/>
            <a:t>PVD</a:t>
          </a:r>
          <a:r>
            <a:rPr lang="en-GB" sz="1600" kern="1200" dirty="0" smtClean="0"/>
            <a:t>: DC, pulsed, HIPIMS… </a:t>
          </a:r>
          <a:endParaRPr lang="en-GB" sz="1600" kern="1200" dirty="0"/>
        </a:p>
        <a:p>
          <a:pPr marL="171450" lvl="1" indent="-171450" algn="l" defTabSz="711200">
            <a:lnSpc>
              <a:spcPct val="90000"/>
            </a:lnSpc>
            <a:spcBef>
              <a:spcPct val="0"/>
            </a:spcBef>
            <a:spcAft>
              <a:spcPct val="15000"/>
            </a:spcAft>
            <a:buChar char="••"/>
          </a:pPr>
          <a:r>
            <a:rPr lang="en-GB" sz="1600" kern="1200" dirty="0" smtClean="0">
              <a:solidFill>
                <a:schemeClr val="accent6">
                  <a:lumMod val="50000"/>
                </a:schemeClr>
              </a:solidFill>
            </a:rPr>
            <a:t>(PE)CVD, (PE)ALD</a:t>
          </a:r>
          <a:endParaRPr lang="en-GB" sz="1600" kern="1200" dirty="0">
            <a:solidFill>
              <a:schemeClr val="accent6">
                <a:lumMod val="50000"/>
              </a:schemeClr>
            </a:solidFill>
          </a:endParaRPr>
        </a:p>
        <a:p>
          <a:pPr marL="171450" lvl="1" indent="-171450" algn="l" defTabSz="711200">
            <a:lnSpc>
              <a:spcPct val="90000"/>
            </a:lnSpc>
            <a:spcBef>
              <a:spcPct val="0"/>
            </a:spcBef>
            <a:spcAft>
              <a:spcPct val="15000"/>
            </a:spcAft>
            <a:buChar char="••"/>
          </a:pPr>
          <a:r>
            <a:rPr lang="en-GB" sz="1600" b="1" kern="1200" dirty="0" err="1" smtClean="0"/>
            <a:t>Nb</a:t>
          </a:r>
          <a:r>
            <a:rPr lang="en-GB" sz="1600" b="1" kern="1200" dirty="0" smtClean="0"/>
            <a:t>, </a:t>
          </a:r>
          <a:r>
            <a:rPr lang="en-GB" sz="1600" b="1" kern="1200" dirty="0" err="1" smtClean="0"/>
            <a:t>NbN</a:t>
          </a:r>
          <a:r>
            <a:rPr lang="en-GB" sz="1600" b="1" kern="1200" dirty="0" smtClean="0"/>
            <a:t>, Nb</a:t>
          </a:r>
          <a:r>
            <a:rPr lang="en-GB" sz="1600" b="1" kern="1200" baseline="-25000" dirty="0" smtClean="0"/>
            <a:t>3</a:t>
          </a:r>
          <a:r>
            <a:rPr lang="en-GB" sz="1600" b="1" kern="1200" dirty="0" smtClean="0"/>
            <a:t>Sn</a:t>
          </a:r>
          <a:r>
            <a:rPr lang="en-GB" sz="1600" kern="1200" dirty="0" smtClean="0"/>
            <a:t>, MgB</a:t>
          </a:r>
          <a:r>
            <a:rPr lang="en-GB" sz="1600" kern="1200" baseline="-25000" dirty="0" smtClean="0"/>
            <a:t>2</a:t>
          </a:r>
          <a:r>
            <a:rPr lang="en-GB" sz="1600" kern="1200" dirty="0" smtClean="0"/>
            <a:t>, SIS, etc.</a:t>
          </a:r>
          <a:endParaRPr lang="en-GB" sz="1600" kern="1200" dirty="0"/>
        </a:p>
        <a:p>
          <a:pPr marL="342900" lvl="2" indent="-171450" algn="l" defTabSz="711200">
            <a:lnSpc>
              <a:spcPct val="90000"/>
            </a:lnSpc>
            <a:spcBef>
              <a:spcPct val="0"/>
            </a:spcBef>
            <a:spcAft>
              <a:spcPct val="15000"/>
            </a:spcAft>
            <a:buChar char="••"/>
          </a:pPr>
          <a:r>
            <a:rPr lang="en-GB" sz="1600" kern="1200" dirty="0" err="1" smtClean="0">
              <a:solidFill>
                <a:srgbClr val="00B0F0"/>
              </a:solidFill>
            </a:rPr>
            <a:t>Nb</a:t>
          </a:r>
          <a:r>
            <a:rPr lang="en-GB" sz="1600" kern="1200" dirty="0" smtClean="0">
              <a:solidFill>
                <a:srgbClr val="00B0F0"/>
              </a:solidFill>
            </a:rPr>
            <a:t> film laser treatment</a:t>
          </a:r>
          <a:endParaRPr lang="en-GB" sz="1600" kern="1200" dirty="0">
            <a:solidFill>
              <a:srgbClr val="00B0F0"/>
            </a:solidFill>
          </a:endParaRPr>
        </a:p>
      </dsp:txBody>
      <dsp:txXfrm>
        <a:off x="3468269" y="622803"/>
        <a:ext cx="3109781" cy="1050747"/>
      </dsp:txXfrm>
    </dsp:sp>
    <dsp:sp modelId="{7A19C41A-0DD8-444C-9B84-BD0AADA80B63}">
      <dsp:nvSpPr>
        <dsp:cNvPr id="0" name=""/>
        <dsp:cNvSpPr/>
      </dsp:nvSpPr>
      <dsp:spPr>
        <a:xfrm rot="5400000">
          <a:off x="3621994" y="2316784"/>
          <a:ext cx="611607" cy="830218"/>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2F44327-0DEC-4301-9A6C-97C7907B7356}">
      <dsp:nvSpPr>
        <dsp:cNvPr id="0" name=""/>
        <dsp:cNvSpPr/>
      </dsp:nvSpPr>
      <dsp:spPr>
        <a:xfrm>
          <a:off x="2802255" y="1676366"/>
          <a:ext cx="2227109" cy="720677"/>
        </a:xfrm>
        <a:prstGeom prst="roundRect">
          <a:avLst>
            <a:gd name="adj" fmla="val 16670"/>
          </a:avLst>
        </a:prstGeom>
        <a:solidFill>
          <a:srgbClr val="FFC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Film characterisation</a:t>
          </a:r>
          <a:endParaRPr lang="en-GB" sz="2000" kern="1200" dirty="0"/>
        </a:p>
      </dsp:txBody>
      <dsp:txXfrm>
        <a:off x="2837442" y="1711553"/>
        <a:ext cx="2156735" cy="650303"/>
      </dsp:txXfrm>
    </dsp:sp>
    <dsp:sp modelId="{1AB9D224-59E7-421E-961A-120ED8C6A700}">
      <dsp:nvSpPr>
        <dsp:cNvPr id="0" name=""/>
        <dsp:cNvSpPr/>
      </dsp:nvSpPr>
      <dsp:spPr>
        <a:xfrm>
          <a:off x="4980798" y="1620682"/>
          <a:ext cx="2338081" cy="83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SEM, FIB, AFM,</a:t>
          </a:r>
          <a:endParaRPr lang="en-GB" sz="1600" kern="1200" dirty="0"/>
        </a:p>
        <a:p>
          <a:pPr marL="171450" lvl="1" indent="-171450" algn="l" defTabSz="711200">
            <a:lnSpc>
              <a:spcPct val="90000"/>
            </a:lnSpc>
            <a:spcBef>
              <a:spcPct val="0"/>
            </a:spcBef>
            <a:spcAft>
              <a:spcPct val="15000"/>
            </a:spcAft>
            <a:buChar char="••"/>
          </a:pPr>
          <a:r>
            <a:rPr lang="en-GB" sz="1600" kern="1200" dirty="0" smtClean="0"/>
            <a:t>XPS, XRD, RBS, TEM… </a:t>
          </a:r>
          <a:endParaRPr lang="en-GB" sz="1600" kern="1200" dirty="0"/>
        </a:p>
      </dsp:txBody>
      <dsp:txXfrm>
        <a:off x="4980798" y="1620682"/>
        <a:ext cx="2338081" cy="832048"/>
      </dsp:txXfrm>
    </dsp:sp>
    <dsp:sp modelId="{6D8799F0-E236-4BDD-BF99-9A833F28AF73}">
      <dsp:nvSpPr>
        <dsp:cNvPr id="0" name=""/>
        <dsp:cNvSpPr/>
      </dsp:nvSpPr>
      <dsp:spPr>
        <a:xfrm rot="5400000">
          <a:off x="4947440" y="3577320"/>
          <a:ext cx="611607" cy="658380"/>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8479A71D-D8EC-4F5C-A1D9-1EB5347B7180}">
      <dsp:nvSpPr>
        <dsp:cNvPr id="0" name=""/>
        <dsp:cNvSpPr/>
      </dsp:nvSpPr>
      <dsp:spPr>
        <a:xfrm>
          <a:off x="4373960" y="2669945"/>
          <a:ext cx="2244499" cy="872718"/>
        </a:xfrm>
        <a:prstGeom prst="roundRect">
          <a:avLst>
            <a:gd name="adj" fmla="val 16670"/>
          </a:avLst>
        </a:prstGeom>
        <a:solidFill>
          <a:srgbClr val="7030A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Superconducting properties measurement</a:t>
          </a:r>
          <a:endParaRPr lang="en-GB" sz="2000" kern="1200" dirty="0"/>
        </a:p>
      </dsp:txBody>
      <dsp:txXfrm>
        <a:off x="4416570" y="2712555"/>
        <a:ext cx="2159279" cy="787498"/>
      </dsp:txXfrm>
    </dsp:sp>
    <dsp:sp modelId="{325CB47C-D328-4E8E-B979-6924867B2B56}">
      <dsp:nvSpPr>
        <dsp:cNvPr id="0" name=""/>
        <dsp:cNvSpPr/>
      </dsp:nvSpPr>
      <dsp:spPr>
        <a:xfrm>
          <a:off x="6817381" y="2436377"/>
          <a:ext cx="3345069" cy="1220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87313" marR="0" lvl="1" indent="-87313" algn="l" defTabSz="914400" eaLnBrk="1" fontAlgn="auto" latinLnBrk="0" hangingPunct="1">
            <a:lnSpc>
              <a:spcPct val="100000"/>
            </a:lnSpc>
            <a:spcBef>
              <a:spcPct val="0"/>
            </a:spcBef>
            <a:spcAft>
              <a:spcPts val="0"/>
            </a:spcAft>
            <a:buClrTx/>
            <a:buSzTx/>
            <a:buFontTx/>
            <a:buChar char="••"/>
            <a:tabLst/>
            <a:defRPr/>
          </a:pPr>
          <a:r>
            <a:rPr lang="en-GB" sz="1600" kern="1200" dirty="0" smtClean="0"/>
            <a:t> </a:t>
          </a:r>
          <a:r>
            <a:rPr lang="en-GB" sz="1600" i="1" kern="1200" dirty="0" smtClean="0"/>
            <a:t>RRR, </a:t>
          </a:r>
          <a:r>
            <a:rPr lang="en-GB" sz="1600" i="1" kern="1200" dirty="0" err="1" smtClean="0"/>
            <a:t>H</a:t>
          </a:r>
          <a:r>
            <a:rPr lang="en-GB" sz="1600" i="1" kern="1200" baseline="-25000" dirty="0" err="1" smtClean="0"/>
            <a:t>c</a:t>
          </a:r>
          <a:r>
            <a:rPr lang="en-GB" sz="1600" i="1" kern="1200" dirty="0" smtClean="0"/>
            <a:t>, </a:t>
          </a:r>
          <a:r>
            <a:rPr lang="en-GB" sz="1600" i="1" kern="1200" dirty="0" err="1" smtClean="0"/>
            <a:t>H</a:t>
          </a:r>
          <a:r>
            <a:rPr lang="en-GB" sz="1600" i="1" kern="1200" baseline="-25000" dirty="0" err="1" smtClean="0"/>
            <a:t>fp</a:t>
          </a:r>
          <a:r>
            <a:rPr lang="en-GB" sz="1600" i="1" kern="1200" dirty="0" smtClean="0"/>
            <a:t>, </a:t>
          </a:r>
          <a:r>
            <a:rPr lang="en-GB" sz="1600" i="1" kern="1200" dirty="0" err="1" smtClean="0"/>
            <a:t>H</a:t>
          </a:r>
          <a:r>
            <a:rPr lang="en-GB" sz="1600" i="1" kern="1200" baseline="-25000" dirty="0" err="1" smtClean="0"/>
            <a:t>sh</a:t>
          </a:r>
          <a:r>
            <a:rPr lang="en-GB" sz="1600" kern="1200" dirty="0" smtClean="0"/>
            <a:t>,  …</a:t>
          </a:r>
          <a:endParaRPr lang="en-GB" sz="1600" kern="1200" dirty="0"/>
        </a:p>
        <a:p>
          <a:pPr marL="87313" marR="0" lvl="1" indent="-87313" algn="l" defTabSz="914400" eaLnBrk="1" fontAlgn="auto" latinLnBrk="0" hangingPunct="1">
            <a:lnSpc>
              <a:spcPct val="100000"/>
            </a:lnSpc>
            <a:spcBef>
              <a:spcPct val="0"/>
            </a:spcBef>
            <a:spcAft>
              <a:spcPts val="0"/>
            </a:spcAft>
            <a:buClrTx/>
            <a:buSzTx/>
            <a:buFontTx/>
            <a:buChar char="••"/>
            <a:tabLst/>
            <a:defRPr/>
          </a:pPr>
          <a:r>
            <a:rPr lang="en-GB" sz="1600" kern="1200" dirty="0" smtClean="0"/>
            <a:t> DC magnetic susceptibility, </a:t>
          </a:r>
          <a:endParaRPr lang="en-GB" sz="1600" kern="1200" dirty="0"/>
        </a:p>
        <a:p>
          <a:pPr marL="87313" marR="0" lvl="1" indent="-87313" algn="l" defTabSz="914400" eaLnBrk="1" fontAlgn="auto" latinLnBrk="0" hangingPunct="1">
            <a:lnSpc>
              <a:spcPct val="100000"/>
            </a:lnSpc>
            <a:spcBef>
              <a:spcPct val="0"/>
            </a:spcBef>
            <a:spcAft>
              <a:spcPts val="0"/>
            </a:spcAft>
            <a:buClrTx/>
            <a:buSzTx/>
            <a:buFontTx/>
            <a:buChar char="••"/>
            <a:tabLst/>
            <a:defRPr/>
          </a:pPr>
          <a:r>
            <a:rPr lang="en-GB" sz="1600" kern="1200" dirty="0" smtClean="0"/>
            <a:t> Field penetration</a:t>
          </a:r>
          <a:endParaRPr lang="en-GB" sz="1600" kern="1200" dirty="0"/>
        </a:p>
      </dsp:txBody>
      <dsp:txXfrm>
        <a:off x="6817381" y="2436377"/>
        <a:ext cx="3345069" cy="1220285"/>
      </dsp:txXfrm>
    </dsp:sp>
    <dsp:sp modelId="{1A7E66CB-A5D3-43AA-B3DB-533FD079490A}">
      <dsp:nvSpPr>
        <dsp:cNvPr id="0" name=""/>
        <dsp:cNvSpPr/>
      </dsp:nvSpPr>
      <dsp:spPr>
        <a:xfrm rot="5400000">
          <a:off x="6454981" y="4768008"/>
          <a:ext cx="611607" cy="549549"/>
        </a:xfrm>
        <a:prstGeom prst="bentUpArrow">
          <a:avLst>
            <a:gd name="adj1" fmla="val 32840"/>
            <a:gd name="adj2" fmla="val 25000"/>
            <a:gd name="adj3" fmla="val 35780"/>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034C68A1-51C0-4950-B919-108ED3586A46}">
      <dsp:nvSpPr>
        <dsp:cNvPr id="0" name=""/>
        <dsp:cNvSpPr/>
      </dsp:nvSpPr>
      <dsp:spPr>
        <a:xfrm>
          <a:off x="5631323" y="3688245"/>
          <a:ext cx="2126488" cy="1020803"/>
        </a:xfrm>
        <a:prstGeom prst="roundRect">
          <a:avLst>
            <a:gd name="adj" fmla="val 16670"/>
          </a:avLst>
        </a:prstGeom>
        <a:solidFill>
          <a:srgbClr val="C0000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GB" sz="1800" kern="1200" dirty="0" smtClean="0"/>
            <a:t> </a:t>
          </a:r>
          <a:r>
            <a:rPr lang="en-GB" sz="2000" kern="1200" dirty="0" smtClean="0"/>
            <a:t>Superconducting RF properties evaluation</a:t>
          </a:r>
          <a:endParaRPr lang="en-GB" sz="1800" kern="1200" dirty="0"/>
        </a:p>
      </dsp:txBody>
      <dsp:txXfrm>
        <a:off x="5681163" y="3738085"/>
        <a:ext cx="2026808" cy="921123"/>
      </dsp:txXfrm>
    </dsp:sp>
    <dsp:sp modelId="{4993D8DD-1D97-4797-9BDE-4C3C90F88B86}">
      <dsp:nvSpPr>
        <dsp:cNvPr id="0" name=""/>
        <dsp:cNvSpPr/>
      </dsp:nvSpPr>
      <dsp:spPr>
        <a:xfrm>
          <a:off x="7783035" y="3738784"/>
          <a:ext cx="2108619" cy="82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t>QPR at CERN</a:t>
          </a:r>
          <a:endParaRPr lang="en-GB" sz="1600" kern="1200" dirty="0"/>
        </a:p>
        <a:p>
          <a:pPr marL="171450" lvl="1" indent="-171450" algn="l" defTabSz="711200">
            <a:lnSpc>
              <a:spcPct val="90000"/>
            </a:lnSpc>
            <a:spcBef>
              <a:spcPct val="0"/>
            </a:spcBef>
            <a:spcAft>
              <a:spcPct val="15000"/>
            </a:spcAft>
            <a:buChar char="••"/>
          </a:pPr>
          <a:r>
            <a:rPr lang="en-GB" sz="1600" kern="1200" dirty="0" smtClean="0"/>
            <a:t>QPR at HZF</a:t>
          </a:r>
          <a:endParaRPr lang="en-GB" sz="1600" kern="1200" dirty="0"/>
        </a:p>
        <a:p>
          <a:pPr marL="171450" lvl="1" indent="-171450" algn="l" defTabSz="711200">
            <a:lnSpc>
              <a:spcPct val="90000"/>
            </a:lnSpc>
            <a:spcBef>
              <a:spcPct val="0"/>
            </a:spcBef>
            <a:spcAft>
              <a:spcPct val="15000"/>
            </a:spcAft>
            <a:buChar char="••"/>
          </a:pPr>
          <a:r>
            <a:rPr lang="en-GB" sz="1600" kern="1200" dirty="0" smtClean="0"/>
            <a:t>HW cavity at ASTeC</a:t>
          </a:r>
          <a:endParaRPr lang="en-GB" sz="1600" kern="1200" dirty="0"/>
        </a:p>
      </dsp:txBody>
      <dsp:txXfrm>
        <a:off x="7783035" y="3738784"/>
        <a:ext cx="2108619" cy="828343"/>
      </dsp:txXfrm>
    </dsp:sp>
    <dsp:sp modelId="{69D64B38-CF56-4713-9F89-B991CC438D56}">
      <dsp:nvSpPr>
        <dsp:cNvPr id="0" name=""/>
        <dsp:cNvSpPr/>
      </dsp:nvSpPr>
      <dsp:spPr>
        <a:xfrm>
          <a:off x="7045862" y="4761518"/>
          <a:ext cx="1863212" cy="720677"/>
        </a:xfrm>
        <a:prstGeom prst="roundRect">
          <a:avLst>
            <a:gd name="adj" fmla="val 16670"/>
          </a:avLst>
        </a:prstGeom>
        <a:solidFill>
          <a:srgbClr val="00B050"/>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GB" sz="2000" kern="1200" dirty="0" smtClean="0"/>
            <a:t>Real cavity  measurement</a:t>
          </a:r>
          <a:endParaRPr lang="en-GB" sz="2000" kern="1200" dirty="0"/>
        </a:p>
      </dsp:txBody>
      <dsp:txXfrm>
        <a:off x="7081049" y="4796705"/>
        <a:ext cx="1792838" cy="650303"/>
      </dsp:txXfrm>
    </dsp:sp>
    <dsp:sp modelId="{1ECCABB3-2536-47EB-AE6B-21B265793710}">
      <dsp:nvSpPr>
        <dsp:cNvPr id="0" name=""/>
        <dsp:cNvSpPr/>
      </dsp:nvSpPr>
      <dsp:spPr>
        <a:xfrm>
          <a:off x="8850663" y="4899712"/>
          <a:ext cx="1230414" cy="582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n-GB" sz="1600" kern="1200" dirty="0" smtClean="0">
              <a:solidFill>
                <a:schemeClr val="bg1"/>
              </a:solidFill>
            </a:rPr>
            <a:t>Cavity deposition</a:t>
          </a:r>
          <a:endParaRPr lang="en-GB" sz="1600" kern="1200" dirty="0">
            <a:solidFill>
              <a:schemeClr val="bg1"/>
            </a:solidFill>
          </a:endParaRPr>
        </a:p>
      </dsp:txBody>
      <dsp:txXfrm>
        <a:off x="8850663" y="4899712"/>
        <a:ext cx="1230414" cy="58248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48FE9A4A-3203-D544-A0F2-9B4A7A1B021E}" type="datetimeFigureOut">
              <a:rPr lang="en-US" smtClean="0"/>
              <a:pPr/>
              <a:t>12/12/2022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Please replace photo of presenter with a portrait of your own. </a:t>
            </a:r>
            <a:r>
              <a:rPr lang="en-US" b="1" dirty="0"/>
              <a:t>1)</a:t>
            </a:r>
            <a:r>
              <a:rPr lang="en-US" dirty="0"/>
              <a:t> Send the geometric shape overlay to the back – </a:t>
            </a:r>
            <a:r>
              <a:rPr lang="en-US" i="1" dirty="0"/>
              <a:t>Right-Click &gt; Send to Back &gt; Send to Back</a:t>
            </a:r>
            <a:r>
              <a:rPr lang="en-US" dirty="0"/>
              <a:t>. </a:t>
            </a:r>
            <a:r>
              <a:rPr lang="en-US" b="1" dirty="0"/>
              <a:t>2) </a:t>
            </a:r>
            <a:r>
              <a:rPr lang="en-US" dirty="0"/>
              <a:t>Replace image – use the guides provided to correctly position it. </a:t>
            </a:r>
            <a:r>
              <a:rPr lang="en-US" b="1" dirty="0"/>
              <a:t>3) </a:t>
            </a:r>
            <a:r>
              <a:rPr lang="en-US" dirty="0"/>
              <a:t>Send your portrait to the back so that the geometric overlay re-appears over the portrait.</a:t>
            </a:r>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1789505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Remember to delete the image credit if using your own image.</a:t>
            </a:r>
          </a:p>
        </p:txBody>
      </p:sp>
      <p:sp>
        <p:nvSpPr>
          <p:cNvPr id="4" name="Slide Number Placeholder 3"/>
          <p:cNvSpPr>
            <a:spLocks noGrp="1"/>
          </p:cNvSpPr>
          <p:nvPr>
            <p:ph type="sldNum" sz="quarter" idx="5"/>
          </p:nvPr>
        </p:nvSpPr>
        <p:spPr/>
        <p:txBody>
          <a:bodyPr/>
          <a:lstStyle/>
          <a:p>
            <a:fld id="{C0F3BA1D-A00F-DB41-84DA-BE26C4853B35}" type="slidenum">
              <a:rPr lang="en-US" smtClean="0"/>
              <a:pPr/>
              <a:t>7</a:t>
            </a:fld>
            <a:endParaRPr lang="en-US" dirty="0"/>
          </a:p>
        </p:txBody>
      </p:sp>
    </p:spTree>
    <p:extLst>
      <p:ext uri="{BB962C8B-B14F-4D97-AF65-F5344CB8AC3E}">
        <p14:creationId xmlns:p14="http://schemas.microsoft.com/office/powerpoint/2010/main" val="184665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8</a:t>
            </a:fld>
            <a:endParaRPr lang="en-US"/>
          </a:p>
        </p:txBody>
      </p:sp>
    </p:spTree>
    <p:extLst>
      <p:ext uri="{BB962C8B-B14F-4D97-AF65-F5344CB8AC3E}">
        <p14:creationId xmlns:p14="http://schemas.microsoft.com/office/powerpoint/2010/main" val="3836229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ARIES is going to the end by 30</a:t>
            </a:r>
            <a:r>
              <a:rPr lang="en-GB" baseline="30000" dirty="0" smtClean="0"/>
              <a:t>th</a:t>
            </a:r>
            <a:r>
              <a:rPr lang="en-GB" baseline="0" dirty="0" smtClean="0"/>
              <a:t> April this year.</a:t>
            </a:r>
          </a:p>
          <a:p>
            <a:r>
              <a:rPr lang="en-GB" baseline="0" dirty="0" smtClean="0"/>
              <a:t>A new H2020 funded collaboration is starting on 1</a:t>
            </a:r>
            <a:r>
              <a:rPr lang="en-GB" baseline="30000" dirty="0" smtClean="0"/>
              <a:t>st</a:t>
            </a:r>
            <a:r>
              <a:rPr lang="en-GB" baseline="0" dirty="0" smtClean="0"/>
              <a:t> May for another 4 year. </a:t>
            </a:r>
          </a:p>
          <a:p>
            <a:r>
              <a:rPr lang="en-GB" baseline="0" dirty="0" smtClean="0"/>
              <a:t>It is call IFAST: </a:t>
            </a:r>
            <a:r>
              <a:rPr lang="en-GB" sz="1200" b="0" i="0" kern="1200" dirty="0" smtClean="0">
                <a:solidFill>
                  <a:schemeClr val="tx1"/>
                </a:solidFill>
                <a:effectLst/>
                <a:latin typeface="+mn-lt"/>
                <a:ea typeface="+mn-ea"/>
                <a:cs typeface="+mn-cs"/>
              </a:rPr>
              <a:t> Innovation Fostering in Accelerator Science and Technology.</a:t>
            </a:r>
            <a:endParaRPr lang="en-GB" baseline="0" dirty="0" smtClean="0"/>
          </a:p>
          <a:p>
            <a:r>
              <a:rPr lang="en-GB" baseline="0" dirty="0" smtClean="0"/>
              <a:t>Our team has successfully applied for further development of superconducting thin films for SRF applications.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C00000"/>
                </a:solidFill>
              </a:rPr>
              <a:t>We will continue all activities started with ARIES,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C00000"/>
                </a:solidFill>
              </a:rPr>
              <a:t>In addition to Physical Vapour Deposition methods, an Atomic Layer Deposition will be explored.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C00000"/>
                </a:solidFill>
              </a:rPr>
              <a:t>However the main emphasis will be shifted on applying the result of ARIES to the deposition and testing of the half-wave RF cavities</a:t>
            </a:r>
            <a:r>
              <a:rPr lang="en-GB" sz="1200" baseline="0" dirty="0" smtClean="0">
                <a:solidFill>
                  <a:srgbClr val="C00000"/>
                </a:solidFill>
              </a:rPr>
              <a:t> at 6, 3 and 1.3 GHz</a:t>
            </a:r>
            <a:r>
              <a:rPr lang="en-GB" sz="1200" dirty="0" smtClean="0">
                <a:solidFill>
                  <a:srgbClr val="C00000"/>
                </a:solidFill>
              </a:rPr>
              <a:t>.</a:t>
            </a:r>
          </a:p>
          <a:p>
            <a:endParaRPr lang="en-GB" dirty="0"/>
          </a:p>
        </p:txBody>
      </p:sp>
      <p:sp>
        <p:nvSpPr>
          <p:cNvPr id="4" name="Slide Number Placeholder 3"/>
          <p:cNvSpPr>
            <a:spLocks noGrp="1"/>
          </p:cNvSpPr>
          <p:nvPr>
            <p:ph type="sldNum" sz="quarter" idx="10"/>
          </p:nvPr>
        </p:nvSpPr>
        <p:spPr/>
        <p:txBody>
          <a:bodyPr/>
          <a:lstStyle/>
          <a:p>
            <a:fld id="{090F73C1-2BD6-684E-AA1B-49165E0DF4BD}" type="slidenum">
              <a:rPr lang="en-GB" smtClean="0"/>
              <a:pPr/>
              <a:t>9</a:t>
            </a:fld>
            <a:endParaRPr lang="en-GB"/>
          </a:p>
        </p:txBody>
      </p:sp>
    </p:spTree>
    <p:extLst>
      <p:ext uri="{BB962C8B-B14F-4D97-AF65-F5344CB8AC3E}">
        <p14:creationId xmlns:p14="http://schemas.microsoft.com/office/powerpoint/2010/main" val="821805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14</a:t>
            </a:fld>
            <a:endParaRPr lang="en-US"/>
          </a:p>
        </p:txBody>
      </p:sp>
    </p:spTree>
    <p:extLst>
      <p:ext uri="{BB962C8B-B14F-4D97-AF65-F5344CB8AC3E}">
        <p14:creationId xmlns:p14="http://schemas.microsoft.com/office/powerpoint/2010/main" val="2570464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abstract pattern can be removed or repositioned if required. Be careful to ‘Send to Back’ so that it does not obscure any important information.</a:t>
            </a:r>
          </a:p>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17</a:t>
            </a:fld>
            <a:endParaRPr lang="en-US"/>
          </a:p>
        </p:txBody>
      </p:sp>
    </p:spTree>
    <p:extLst>
      <p:ext uri="{BB962C8B-B14F-4D97-AF65-F5344CB8AC3E}">
        <p14:creationId xmlns:p14="http://schemas.microsoft.com/office/powerpoint/2010/main" val="337591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9980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0161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7" r:id="rId12"/>
    <p:sldLayoutId id="2147483699" r:id="rId13"/>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hyperlink" Target="https://indico.classe.cornell.edu/event/2018/contributions/1854/attachments/1459/1977/ERL_talk.pptx"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gif"/><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2.jpg"/><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255196" y="2573969"/>
            <a:ext cx="4978549" cy="1938992"/>
          </a:xfrm>
          <a:prstGeom prst="rect">
            <a:avLst/>
          </a:prstGeom>
          <a:noFill/>
        </p:spPr>
        <p:txBody>
          <a:bodyPr wrap="square" rtlCol="0" anchor="t">
            <a:spAutoFit/>
          </a:bodyPr>
          <a:lstStyle/>
          <a:p>
            <a:r>
              <a:rPr lang="en-US" sz="4000" b="1" spc="-150" dirty="0" smtClean="0">
                <a:solidFill>
                  <a:srgbClr val="002060"/>
                </a:solidFill>
                <a:latin typeface="Arial" panose="020B0604020202020204" pitchFamily="34" charset="0"/>
                <a:cs typeface="Arial" panose="020B0604020202020204" pitchFamily="34" charset="0"/>
              </a:rPr>
              <a:t>Thin Film Superconducting RF Cavities</a:t>
            </a:r>
            <a:endParaRPr lang="en-US" sz="4000" b="1" spc="-150" dirty="0">
              <a:solidFill>
                <a:srgbClr val="00206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BEB0AE4-391E-6F41-84C6-D4EEDF519A31}"/>
              </a:ext>
            </a:extLst>
          </p:cNvPr>
          <p:cNvSpPr/>
          <p:nvPr/>
        </p:nvSpPr>
        <p:spPr>
          <a:xfrm>
            <a:off x="1255196" y="4979863"/>
            <a:ext cx="5745669" cy="738664"/>
          </a:xfrm>
          <a:prstGeom prst="rect">
            <a:avLst/>
          </a:prstGeom>
        </p:spPr>
        <p:txBody>
          <a:bodyPr wrap="square">
            <a:spAutoFit/>
          </a:bodyPr>
          <a:lstStyle/>
          <a:p>
            <a:r>
              <a:rPr lang="en-GB" sz="2400" dirty="0" smtClean="0">
                <a:solidFill>
                  <a:srgbClr val="626262"/>
                </a:solidFill>
                <a:latin typeface="Arial" panose="020B0604020202020204" pitchFamily="34" charset="0"/>
                <a:cs typeface="Arial" panose="020B0604020202020204" pitchFamily="34" charset="0"/>
              </a:rPr>
              <a:t>Andrew Vick</a:t>
            </a:r>
          </a:p>
          <a:p>
            <a:r>
              <a:rPr lang="en-GB" i="1" dirty="0">
                <a:solidFill>
                  <a:srgbClr val="626262"/>
                </a:solidFill>
                <a:latin typeface="Arial" panose="020B0604020202020204" pitchFamily="34" charset="0"/>
                <a:cs typeface="Arial" panose="020B0604020202020204" pitchFamily="34" charset="0"/>
              </a:rPr>
              <a:t>On behalf of </a:t>
            </a:r>
            <a:r>
              <a:rPr lang="en-GB" i="1" dirty="0" smtClean="0">
                <a:solidFill>
                  <a:srgbClr val="626262"/>
                </a:solidFill>
                <a:latin typeface="Arial" panose="020B0604020202020204" pitchFamily="34" charset="0"/>
                <a:cs typeface="Arial" panose="020B0604020202020204" pitchFamily="34" charset="0"/>
              </a:rPr>
              <a:t>the </a:t>
            </a:r>
            <a:r>
              <a:rPr lang="en-GB" i="1" dirty="0">
                <a:solidFill>
                  <a:srgbClr val="626262"/>
                </a:solidFill>
                <a:latin typeface="Arial" panose="020B0604020202020204" pitchFamily="34" charset="0"/>
                <a:cs typeface="Arial" panose="020B0604020202020204" pitchFamily="34" charset="0"/>
              </a:rPr>
              <a:t>TF SRF team at DL</a:t>
            </a:r>
          </a:p>
        </p:txBody>
      </p:sp>
      <p:pic>
        <p:nvPicPr>
          <p:cNvPr id="9" name="Picture 8">
            <a:extLst>
              <a:ext uri="{FF2B5EF4-FFF2-40B4-BE49-F238E27FC236}">
                <a16:creationId xmlns:a16="http://schemas.microsoft.com/office/drawing/2014/main" id="{AF859F6F-E047-894C-BA4C-F3215D885E84}"/>
              </a:ext>
            </a:extLst>
          </p:cNvPr>
          <p:cNvPicPr>
            <a:picLocks noChangeAspect="1"/>
          </p:cNvPicPr>
          <p:nvPr/>
        </p:nvPicPr>
        <p:blipFill>
          <a:blip r:embed="rId5"/>
          <a:stretch>
            <a:fillRect/>
          </a:stretch>
        </p:blipFill>
        <p:spPr>
          <a:xfrm>
            <a:off x="151200" y="140400"/>
            <a:ext cx="3619500" cy="1554480"/>
          </a:xfrm>
          <a:prstGeom prst="rect">
            <a:avLst/>
          </a:prstGeom>
        </p:spPr>
      </p:pic>
    </p:spTree>
    <p:extLst>
      <p:ext uri="{BB962C8B-B14F-4D97-AF65-F5344CB8AC3E}">
        <p14:creationId xmlns:p14="http://schemas.microsoft.com/office/powerpoint/2010/main" val="32243825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3356" y="18312"/>
            <a:ext cx="7972647" cy="896605"/>
          </a:xfrm>
        </p:spPr>
        <p:txBody>
          <a:bodyPr/>
          <a:lstStyle/>
          <a:p>
            <a:r>
              <a:rPr lang="en-GB" dirty="0" smtClean="0"/>
              <a:t>Thin film development</a:t>
            </a:r>
            <a:endParaRPr lang="en-GB" dirty="0"/>
          </a:p>
        </p:txBody>
      </p:sp>
      <p:sp>
        <p:nvSpPr>
          <p:cNvPr id="3" name="Content Placeholder 2"/>
          <p:cNvSpPr>
            <a:spLocks noGrp="1"/>
          </p:cNvSpPr>
          <p:nvPr>
            <p:ph idx="1"/>
          </p:nvPr>
        </p:nvSpPr>
        <p:spPr>
          <a:xfrm>
            <a:off x="443429" y="1027814"/>
            <a:ext cx="4875917" cy="5080256"/>
          </a:xfrm>
        </p:spPr>
        <p:txBody>
          <a:bodyPr>
            <a:normAutofit/>
          </a:bodyPr>
          <a:lstStyle/>
          <a:p>
            <a:pPr lvl="0"/>
            <a:r>
              <a:rPr lang="en-GB" b="1" dirty="0" smtClean="0"/>
              <a:t>Techniques:</a:t>
            </a:r>
          </a:p>
          <a:p>
            <a:pPr lvl="1"/>
            <a:r>
              <a:rPr lang="en-GB" b="1" dirty="0" smtClean="0"/>
              <a:t>PVD</a:t>
            </a:r>
            <a:r>
              <a:rPr lang="en-GB" dirty="0"/>
              <a:t>: DC, pulsed, HIPIMS… </a:t>
            </a:r>
          </a:p>
          <a:p>
            <a:pPr lvl="1"/>
            <a:r>
              <a:rPr lang="en-GB" dirty="0"/>
              <a:t>(PE)CVD, (</a:t>
            </a:r>
            <a:r>
              <a:rPr lang="en-GB" dirty="0" smtClean="0"/>
              <a:t>PE)ALD – under development</a:t>
            </a:r>
          </a:p>
          <a:p>
            <a:pPr lvl="1"/>
            <a:r>
              <a:rPr lang="en-GB" dirty="0" smtClean="0"/>
              <a:t>Combined: PCVD</a:t>
            </a:r>
            <a:endParaRPr lang="en-GB" dirty="0"/>
          </a:p>
          <a:p>
            <a:pPr lvl="0"/>
            <a:r>
              <a:rPr lang="en-GB" b="1" dirty="0" smtClean="0"/>
              <a:t>Materials:</a:t>
            </a:r>
          </a:p>
          <a:p>
            <a:pPr lvl="1"/>
            <a:r>
              <a:rPr lang="en-GB" b="1" dirty="0" smtClean="0"/>
              <a:t>Nb </a:t>
            </a:r>
          </a:p>
          <a:p>
            <a:pPr lvl="1"/>
            <a:r>
              <a:rPr lang="en-GB" b="1" dirty="0" smtClean="0"/>
              <a:t>NbN</a:t>
            </a:r>
            <a:r>
              <a:rPr lang="en-GB" b="1" dirty="0"/>
              <a:t>, Nb</a:t>
            </a:r>
            <a:r>
              <a:rPr lang="en-GB" b="1" baseline="-25000" dirty="0"/>
              <a:t>3</a:t>
            </a:r>
            <a:r>
              <a:rPr lang="en-GB" b="1" dirty="0"/>
              <a:t>Sn</a:t>
            </a:r>
            <a:r>
              <a:rPr lang="en-GB" dirty="0" smtClean="0"/>
              <a:t>, </a:t>
            </a:r>
            <a:r>
              <a:rPr lang="en-GB" dirty="0" err="1" smtClean="0"/>
              <a:t>NbTiN</a:t>
            </a:r>
            <a:r>
              <a:rPr lang="en-GB" dirty="0" smtClean="0"/>
              <a:t>, V</a:t>
            </a:r>
            <a:r>
              <a:rPr lang="en-GB" baseline="-25000" dirty="0" smtClean="0"/>
              <a:t>3</a:t>
            </a:r>
            <a:r>
              <a:rPr lang="en-GB" dirty="0" smtClean="0"/>
              <a:t>Sn, </a:t>
            </a:r>
            <a:r>
              <a:rPr lang="en-GB" dirty="0"/>
              <a:t>MgB</a:t>
            </a:r>
            <a:r>
              <a:rPr lang="en-GB" baseline="-25000" dirty="0"/>
              <a:t>2</a:t>
            </a:r>
            <a:r>
              <a:rPr lang="en-GB" dirty="0"/>
              <a:t>, etc</a:t>
            </a:r>
            <a:r>
              <a:rPr lang="en-GB" dirty="0" smtClean="0"/>
              <a:t>.</a:t>
            </a:r>
          </a:p>
          <a:p>
            <a:pPr lvl="1"/>
            <a:r>
              <a:rPr lang="en-GB" dirty="0" smtClean="0"/>
              <a:t>SIS structures</a:t>
            </a:r>
          </a:p>
          <a:p>
            <a:pPr marL="0" indent="0">
              <a:buNone/>
            </a:pPr>
            <a:endParaRPr lang="en-GB" dirty="0"/>
          </a:p>
        </p:txBody>
      </p:sp>
      <p:pic>
        <p:nvPicPr>
          <p:cNvPr id="7" name="Content Placeholder 5" descr="D:\ASTeC\Annual Reports\2017-2018\20180426_12141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9311500" y="182747"/>
            <a:ext cx="2440937" cy="2283515"/>
          </a:xfrm>
          <a:prstGeom prst="rect">
            <a:avLst/>
          </a:prstGeom>
          <a:noFill/>
          <a:ln>
            <a:noFill/>
          </a:ln>
        </p:spPr>
      </p:pic>
      <p:sp>
        <p:nvSpPr>
          <p:cNvPr id="8" name="TextBox 7"/>
          <p:cNvSpPr txBox="1"/>
          <p:nvPr/>
        </p:nvSpPr>
        <p:spPr>
          <a:xfrm>
            <a:off x="9106422" y="2536777"/>
            <a:ext cx="2752733" cy="523220"/>
          </a:xfrm>
          <a:prstGeom prst="rect">
            <a:avLst/>
          </a:prstGeom>
          <a:noFill/>
        </p:spPr>
        <p:txBody>
          <a:bodyPr wrap="square" rtlCol="0">
            <a:spAutoFit/>
          </a:bodyPr>
          <a:lstStyle/>
          <a:p>
            <a:r>
              <a:rPr lang="en-GB" sz="1400" dirty="0" smtClean="0"/>
              <a:t>A sample during the Nb deposition </a:t>
            </a:r>
            <a:endParaRPr lang="en-GB" sz="1400" dirty="0"/>
          </a:p>
          <a:p>
            <a:r>
              <a:rPr lang="en-GB" sz="1400" i="1" dirty="0" smtClean="0"/>
              <a:t>Courtesy of R. Valizadeh (STFC)</a:t>
            </a:r>
            <a:endParaRPr lang="en-GB" sz="1400" dirty="0"/>
          </a:p>
        </p:txBody>
      </p:sp>
      <p:pic>
        <p:nvPicPr>
          <p:cNvPr id="9" name="Picture 8" descr="Image 3"/>
          <p:cNvPicPr>
            <a:picLocks noGrp="1" noChangeAspect="1"/>
          </p:cNvPicPr>
          <p:nvPr isPhoto="1"/>
        </p:nvPicPr>
        <p:blipFill rotWithShape="1">
          <a:blip r:embed="rId3" cstate="print">
            <a:lum/>
            <a:extLst>
              <a:ext uri="{28A0092B-C50C-407E-A947-70E740481C1C}">
                <a14:useLocalDpi xmlns:a14="http://schemas.microsoft.com/office/drawing/2010/main" val="0"/>
              </a:ext>
            </a:extLst>
          </a:blip>
          <a:srcRect l="42338" r="-1"/>
          <a:stretch/>
        </p:blipFill>
        <p:spPr>
          <a:xfrm rot="16200000">
            <a:off x="6056637" y="3988884"/>
            <a:ext cx="1842228" cy="2396144"/>
          </a:xfrm>
          <a:prstGeom prst="rect">
            <a:avLst/>
          </a:prstGeom>
        </p:spPr>
      </p:pic>
      <p:pic>
        <p:nvPicPr>
          <p:cNvPr id="10" name="Picture 9" descr="Image 2"/>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12285" t="14206" r="3712"/>
          <a:stretch/>
        </p:blipFill>
        <p:spPr>
          <a:xfrm>
            <a:off x="9004116" y="4002855"/>
            <a:ext cx="2748321" cy="2105215"/>
          </a:xfrm>
          <a:prstGeom prst="rect">
            <a:avLst/>
          </a:prstGeom>
        </p:spPr>
      </p:pic>
      <p:sp>
        <p:nvSpPr>
          <p:cNvPr id="11" name="TextBox 10"/>
          <p:cNvSpPr txBox="1"/>
          <p:nvPr/>
        </p:nvSpPr>
        <p:spPr>
          <a:xfrm>
            <a:off x="7325559" y="6157023"/>
            <a:ext cx="4200395" cy="523220"/>
          </a:xfrm>
          <a:prstGeom prst="rect">
            <a:avLst/>
          </a:prstGeom>
          <a:noFill/>
        </p:spPr>
        <p:txBody>
          <a:bodyPr wrap="square" rtlCol="0">
            <a:spAutoFit/>
          </a:bodyPr>
          <a:lstStyle/>
          <a:p>
            <a:r>
              <a:rPr lang="en-GB" sz="1400" dirty="0" smtClean="0"/>
              <a:t>A QPR sample during and after the Nb TF deposition </a:t>
            </a:r>
            <a:endParaRPr lang="en-GB" sz="1400" dirty="0"/>
          </a:p>
          <a:p>
            <a:r>
              <a:rPr lang="en-GB" sz="1400" i="1" dirty="0" smtClean="0"/>
              <a:t>Courtesy of R. Valizadeh (STFC)</a:t>
            </a:r>
            <a:endParaRPr lang="en-GB" sz="1400" dirty="0"/>
          </a:p>
        </p:txBody>
      </p:sp>
      <p:pic>
        <p:nvPicPr>
          <p:cNvPr id="12" name="69546594-9D1C-4293-B14C-CFEF9AAF95F5" descr="69546594-9D1C-4293-B14C-CFEF9AAF95F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8958"/>
          <a:stretch/>
        </p:blipFill>
        <p:spPr bwMode="auto">
          <a:xfrm>
            <a:off x="6014662" y="1018943"/>
            <a:ext cx="3091760" cy="292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4120893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64460"/>
            <a:ext cx="10837863" cy="896605"/>
          </a:xfrm>
        </p:spPr>
        <p:txBody>
          <a:bodyPr>
            <a:normAutofit/>
          </a:bodyPr>
          <a:lstStyle/>
          <a:p>
            <a:r>
              <a:rPr lang="en-GB" dirty="0" smtClean="0"/>
              <a:t>Thin film Superconducting properties</a:t>
            </a:r>
            <a:endParaRPr lang="en-GB" dirty="0"/>
          </a:p>
        </p:txBody>
      </p:sp>
      <p:sp>
        <p:nvSpPr>
          <p:cNvPr id="3" name="Content Placeholder 2"/>
          <p:cNvSpPr>
            <a:spLocks noGrp="1"/>
          </p:cNvSpPr>
          <p:nvPr>
            <p:ph idx="1"/>
          </p:nvPr>
        </p:nvSpPr>
        <p:spPr>
          <a:xfrm>
            <a:off x="43504" y="920427"/>
            <a:ext cx="7251878" cy="2454097"/>
          </a:xfrm>
        </p:spPr>
        <p:txBody>
          <a:bodyPr>
            <a:normAutofit fontScale="92500" lnSpcReduction="10000"/>
          </a:bodyPr>
          <a:lstStyle/>
          <a:p>
            <a:r>
              <a:rPr lang="en-GB" dirty="0">
                <a:solidFill>
                  <a:srgbClr val="1E5DF8"/>
                </a:solidFill>
              </a:rPr>
              <a:t>Magnetic field penetration facility for the planar samples  </a:t>
            </a:r>
          </a:p>
          <a:p>
            <a:pPr lvl="1"/>
            <a:r>
              <a:rPr lang="en-GB" dirty="0"/>
              <a:t>TF samples can be compared in conditions similar to ones in the cavity</a:t>
            </a:r>
          </a:p>
          <a:p>
            <a:pPr lvl="1"/>
            <a:r>
              <a:rPr lang="en-GB" dirty="0" smtClean="0"/>
              <a:t>Field </a:t>
            </a:r>
            <a:r>
              <a:rPr lang="en-GB" dirty="0"/>
              <a:t>local to the sample surface </a:t>
            </a:r>
          </a:p>
          <a:p>
            <a:pPr lvl="1"/>
            <a:r>
              <a:rPr lang="en-GB" dirty="0" smtClean="0"/>
              <a:t>Applied </a:t>
            </a:r>
            <a:r>
              <a:rPr lang="en-GB" dirty="0"/>
              <a:t>and penetrated field measured by Hall probe </a:t>
            </a:r>
            <a:r>
              <a:rPr lang="en-GB" dirty="0" smtClean="0"/>
              <a:t>sensors</a:t>
            </a:r>
          </a:p>
          <a:p>
            <a:endParaRPr lang="en-GB" dirty="0"/>
          </a:p>
        </p:txBody>
      </p:sp>
      <p:pic>
        <p:nvPicPr>
          <p:cNvPr id="7" name="Picture 6">
            <a:extLst>
              <a:ext uri="{FF2B5EF4-FFF2-40B4-BE49-F238E27FC236}">
                <a16:creationId xmlns:a16="http://schemas.microsoft.com/office/drawing/2014/main" id="{D7419159-F4F3-4511-8BE7-3FC99D01ED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666" y="1152866"/>
            <a:ext cx="1853537" cy="1621845"/>
          </a:xfrm>
          <a:prstGeom prst="rect">
            <a:avLst/>
          </a:prstGeom>
        </p:spPr>
      </p:pic>
      <p:pic>
        <p:nvPicPr>
          <p:cNvPr id="9" name="Picture 8" descr="A picture containing indoor, dining table&#10;&#10;Description automatically generated">
            <a:extLst>
              <a:ext uri="{FF2B5EF4-FFF2-40B4-BE49-F238E27FC236}">
                <a16:creationId xmlns:a16="http://schemas.microsoft.com/office/drawing/2014/main" id="{CAE3E51E-FED0-4CC3-86EC-04B661053E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107" r="21080" b="25333"/>
          <a:stretch/>
        </p:blipFill>
        <p:spPr>
          <a:xfrm>
            <a:off x="9299945" y="902037"/>
            <a:ext cx="2711506" cy="1872674"/>
          </a:xfrm>
          <a:prstGeom prst="rect">
            <a:avLst/>
          </a:prstGeom>
        </p:spPr>
      </p:pic>
      <p:pic>
        <p:nvPicPr>
          <p:cNvPr id="11" name="Picture 10">
            <a:extLst>
              <a:ext uri="{FF2B5EF4-FFF2-40B4-BE49-F238E27FC236}">
                <a16:creationId xmlns:a16="http://schemas.microsoft.com/office/drawing/2014/main" id="{01FDDB8B-6421-45AD-903E-8126316A43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900" t="14703" b="15997"/>
          <a:stretch/>
        </p:blipFill>
        <p:spPr>
          <a:xfrm>
            <a:off x="7570136" y="3740772"/>
            <a:ext cx="4309489" cy="2761799"/>
          </a:xfrm>
          <a:prstGeom prst="rect">
            <a:avLst/>
          </a:prstGeom>
        </p:spPr>
      </p:pic>
      <p:sp>
        <p:nvSpPr>
          <p:cNvPr id="12" name="TextBox 11">
            <a:extLst>
              <a:ext uri="{FF2B5EF4-FFF2-40B4-BE49-F238E27FC236}">
                <a16:creationId xmlns:a16="http://schemas.microsoft.com/office/drawing/2014/main" id="{8F0780EB-549E-4163-BB93-D392B76B23EF}"/>
              </a:ext>
            </a:extLst>
          </p:cNvPr>
          <p:cNvSpPr txBox="1"/>
          <p:nvPr/>
        </p:nvSpPr>
        <p:spPr>
          <a:xfrm>
            <a:off x="6790971" y="5184099"/>
            <a:ext cx="1170749" cy="523220"/>
          </a:xfrm>
          <a:prstGeom prst="rect">
            <a:avLst/>
          </a:prstGeom>
          <a:solidFill>
            <a:schemeClr val="bg1"/>
          </a:solidFill>
        </p:spPr>
        <p:txBody>
          <a:bodyPr wrap="square" rtlCol="0">
            <a:spAutoFit/>
          </a:bodyPr>
          <a:lstStyle/>
          <a:p>
            <a:r>
              <a:rPr lang="en-GB" sz="1400" dirty="0"/>
              <a:t>Sample</a:t>
            </a:r>
          </a:p>
          <a:p>
            <a:r>
              <a:rPr lang="en-GB" sz="1400" dirty="0"/>
              <a:t>Sample Plate</a:t>
            </a:r>
          </a:p>
        </p:txBody>
      </p:sp>
      <p:sp>
        <p:nvSpPr>
          <p:cNvPr id="13" name="TextBox 12">
            <a:extLst>
              <a:ext uri="{FF2B5EF4-FFF2-40B4-BE49-F238E27FC236}">
                <a16:creationId xmlns:a16="http://schemas.microsoft.com/office/drawing/2014/main" id="{4586F8DE-8F9E-4D38-8997-62FC0152F90F}"/>
              </a:ext>
            </a:extLst>
          </p:cNvPr>
          <p:cNvSpPr txBox="1"/>
          <p:nvPr/>
        </p:nvSpPr>
        <p:spPr>
          <a:xfrm>
            <a:off x="6734292" y="4827331"/>
            <a:ext cx="1099883" cy="307777"/>
          </a:xfrm>
          <a:prstGeom prst="rect">
            <a:avLst/>
          </a:prstGeom>
          <a:solidFill>
            <a:schemeClr val="bg1"/>
          </a:solidFill>
        </p:spPr>
        <p:txBody>
          <a:bodyPr wrap="square" rtlCol="0">
            <a:spAutoFit/>
          </a:bodyPr>
          <a:lstStyle/>
          <a:p>
            <a:r>
              <a:rPr lang="en-GB" sz="1400" dirty="0"/>
              <a:t>Cavity Plate</a:t>
            </a:r>
          </a:p>
        </p:txBody>
      </p:sp>
      <p:cxnSp>
        <p:nvCxnSpPr>
          <p:cNvPr id="14" name="Straight Arrow Connector 13">
            <a:extLst>
              <a:ext uri="{FF2B5EF4-FFF2-40B4-BE49-F238E27FC236}">
                <a16:creationId xmlns:a16="http://schemas.microsoft.com/office/drawing/2014/main" id="{2CFFD411-2322-40A3-BD66-D579BA7F08C5}"/>
              </a:ext>
            </a:extLst>
          </p:cNvPr>
          <p:cNvCxnSpPr/>
          <p:nvPr/>
        </p:nvCxnSpPr>
        <p:spPr>
          <a:xfrm flipV="1">
            <a:off x="7505540" y="5121671"/>
            <a:ext cx="1709788" cy="23162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479FA5-CE32-408E-B241-9B4341652BC1}"/>
              </a:ext>
            </a:extLst>
          </p:cNvPr>
          <p:cNvCxnSpPr/>
          <p:nvPr/>
        </p:nvCxnSpPr>
        <p:spPr>
          <a:xfrm flipV="1">
            <a:off x="7834174" y="5353300"/>
            <a:ext cx="886522" cy="196635"/>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CFFD411-2322-40A3-BD66-D579BA7F08C5}"/>
              </a:ext>
            </a:extLst>
          </p:cNvPr>
          <p:cNvCxnSpPr/>
          <p:nvPr/>
        </p:nvCxnSpPr>
        <p:spPr>
          <a:xfrm flipV="1">
            <a:off x="7738186" y="4959608"/>
            <a:ext cx="829070" cy="51066"/>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p:cNvSpPr txBox="1">
            <a:spLocks/>
          </p:cNvSpPr>
          <p:nvPr/>
        </p:nvSpPr>
        <p:spPr>
          <a:xfrm>
            <a:off x="172696" y="3877222"/>
            <a:ext cx="6664360" cy="3181006"/>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smtClean="0"/>
              <a:t>A radiofrequency (RF) cavity and cryostat dedicated to the measurement of superconducting coatings at 7.8 GHz </a:t>
            </a:r>
          </a:p>
          <a:p>
            <a:pPr lvl="1"/>
            <a:r>
              <a:rPr lang="en-GB" sz="2000" dirty="0" smtClean="0">
                <a:solidFill>
                  <a:srgbClr val="7030A0"/>
                </a:solidFill>
              </a:rPr>
              <a:t>Low power measurements </a:t>
            </a:r>
            <a:r>
              <a:rPr lang="en-GB" sz="2000" dirty="0" smtClean="0"/>
              <a:t>with an emphasis </a:t>
            </a:r>
            <a:r>
              <a:rPr lang="en-GB" sz="2000" dirty="0" smtClean="0">
                <a:solidFill>
                  <a:srgbClr val="00B0F0"/>
                </a:solidFill>
              </a:rPr>
              <a:t>on fast turn-around time (~2 days for each sample).</a:t>
            </a:r>
          </a:p>
        </p:txBody>
      </p:sp>
      <p:sp>
        <p:nvSpPr>
          <p:cNvPr id="4" name="Slide Number Placeholder 3"/>
          <p:cNvSpPr>
            <a:spLocks noGrp="1"/>
          </p:cNvSpPr>
          <p:nvPr>
            <p:ph type="sldNum" sz="quarter" idx="12"/>
          </p:nvPr>
        </p:nvSpPr>
        <p:spPr/>
        <p:txBody>
          <a:bodyPr/>
          <a:lstStyle/>
          <a:p>
            <a:fld id="{BBAAB195-B577-5546-8349-9DDA93B6129E}" type="slidenum">
              <a:rPr lang="en-US" smtClean="0"/>
              <a:t>11</a:t>
            </a:fld>
            <a:endParaRPr lang="en-US"/>
          </a:p>
        </p:txBody>
      </p:sp>
    </p:spTree>
    <p:extLst>
      <p:ext uri="{BB962C8B-B14F-4D97-AF65-F5344CB8AC3E}">
        <p14:creationId xmlns:p14="http://schemas.microsoft.com/office/powerpoint/2010/main" val="3196880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6847" t="10311" r="23068" b="9051"/>
          <a:stretch/>
        </p:blipFill>
        <p:spPr>
          <a:xfrm>
            <a:off x="3581400" y="3396709"/>
            <a:ext cx="2623792" cy="3168352"/>
          </a:xfrm>
          <a:prstGeom prst="rect">
            <a:avLst/>
          </a:prstGeom>
        </p:spPr>
      </p:pic>
      <p:sp>
        <p:nvSpPr>
          <p:cNvPr id="8" name="Content Placeholder 2"/>
          <p:cNvSpPr txBox="1">
            <a:spLocks/>
          </p:cNvSpPr>
          <p:nvPr/>
        </p:nvSpPr>
        <p:spPr>
          <a:xfrm>
            <a:off x="369410" y="1529004"/>
            <a:ext cx="6423980" cy="1663010"/>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dirty="0" smtClean="0"/>
              <a:t>Easy to coat with either conventional  planar magnetron or in tubular geometry used for RF cavities</a:t>
            </a:r>
          </a:p>
          <a:p>
            <a:pPr lvl="1"/>
            <a:r>
              <a:rPr lang="en-GB" dirty="0" smtClean="0"/>
              <a:t>Easy to inspect </a:t>
            </a:r>
          </a:p>
          <a:p>
            <a:pPr lvl="1"/>
            <a:endParaRPr lang="en-GB" dirty="0"/>
          </a:p>
        </p:txBody>
      </p:sp>
      <p:pic>
        <p:nvPicPr>
          <p:cNvPr id="9" name="Picture 8">
            <a:extLst>
              <a:ext uri="{FF2B5EF4-FFF2-40B4-BE49-F238E27FC236}">
                <a16:creationId xmlns:a16="http://schemas.microsoft.com/office/drawing/2014/main" id="{4A37CF02-541C-4CF1-9AE2-1178692F0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88777" y="3503534"/>
            <a:ext cx="2515850" cy="3354466"/>
          </a:xfrm>
          <a:prstGeom prst="rect">
            <a:avLst/>
          </a:prstGeom>
        </p:spPr>
      </p:pic>
      <p:sp>
        <p:nvSpPr>
          <p:cNvPr id="10" name="Title 9"/>
          <p:cNvSpPr>
            <a:spLocks noGrp="1"/>
          </p:cNvSpPr>
          <p:nvPr>
            <p:ph type="title"/>
          </p:nvPr>
        </p:nvSpPr>
        <p:spPr>
          <a:xfrm>
            <a:off x="331102" y="359058"/>
            <a:ext cx="10515600" cy="1325563"/>
          </a:xfrm>
        </p:spPr>
        <p:txBody>
          <a:bodyPr/>
          <a:lstStyle/>
          <a:p>
            <a:r>
              <a:rPr lang="en-GB" spc="-113" dirty="0">
                <a:solidFill>
                  <a:srgbClr val="2E2D62"/>
                </a:solidFill>
              </a:rPr>
              <a:t>Split cavities for thin film testing</a:t>
            </a:r>
            <a:r>
              <a:rPr lang="en-US" spc="-113" dirty="0">
                <a:solidFill>
                  <a:srgbClr val="2E2D62"/>
                </a:solidFill>
              </a:rPr>
              <a:t/>
            </a:r>
            <a:br>
              <a:rPr lang="en-US" spc="-113" dirty="0">
                <a:solidFill>
                  <a:srgbClr val="2E2D62"/>
                </a:solidFill>
              </a:rPr>
            </a:br>
            <a:endParaRPr lang="en-GB" dirty="0"/>
          </a:p>
        </p:txBody>
      </p:sp>
      <p:pic>
        <p:nvPicPr>
          <p:cNvPr id="13" name="4B9A170F-F3DF-4BFC-B84A-E13377631EC8" descr="4B9A170F-F3DF-4BFC-B84A-E13377631EC8">
            <a:extLst>
              <a:ext uri="{FF2B5EF4-FFF2-40B4-BE49-F238E27FC236}">
                <a16:creationId xmlns:a16="http://schemas.microsoft.com/office/drawing/2014/main" id="{B1F3E65C-556C-4737-AF4E-88B6424AA9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784272" y="508012"/>
            <a:ext cx="3748257" cy="2811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59BFD8F1-77D0-4072-ADBE-DC8CC672F7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414" t="11717" r="11213" b="7206"/>
          <a:stretch/>
        </p:blipFill>
        <p:spPr>
          <a:xfrm>
            <a:off x="6340443" y="2479373"/>
            <a:ext cx="3329594" cy="2616729"/>
          </a:xfrm>
          <a:prstGeom prst="rect">
            <a:avLst/>
          </a:prstGeom>
        </p:spPr>
      </p:pic>
      <p:sp>
        <p:nvSpPr>
          <p:cNvPr id="2" name="Slide Number Placeholder 1"/>
          <p:cNvSpPr>
            <a:spLocks noGrp="1"/>
          </p:cNvSpPr>
          <p:nvPr>
            <p:ph type="sldNum" sz="quarter" idx="12"/>
          </p:nvPr>
        </p:nvSpPr>
        <p:spPr/>
        <p:txBody>
          <a:bodyPr/>
          <a:lstStyle/>
          <a:p>
            <a:fld id="{BBAAB195-B577-5546-8349-9DDA93B6129E}" type="slidenum">
              <a:rPr lang="en-US" smtClean="0"/>
              <a:t>12</a:t>
            </a:fld>
            <a:endParaRPr lang="en-US"/>
          </a:p>
        </p:txBody>
      </p:sp>
    </p:spTree>
    <p:extLst>
      <p:ext uri="{BB962C8B-B14F-4D97-AF65-F5344CB8AC3E}">
        <p14:creationId xmlns:p14="http://schemas.microsoft.com/office/powerpoint/2010/main" val="909444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7B46D8-1F9B-49F9-BE6A-683AA5AC4EDE}"/>
              </a:ext>
            </a:extLst>
          </p:cNvPr>
          <p:cNvSpPr/>
          <p:nvPr/>
        </p:nvSpPr>
        <p:spPr>
          <a:xfrm>
            <a:off x="950614" y="1593410"/>
            <a:ext cx="6321547" cy="3785652"/>
          </a:xfrm>
          <a:prstGeom prst="rect">
            <a:avLst/>
          </a:prstGeom>
        </p:spPr>
        <p:txBody>
          <a:bodyPr wrap="square">
            <a:spAutoFit/>
          </a:bodyPr>
          <a:lstStyle/>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Clear superconducting transition at the correct transition temperature range.</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Measured Rs =1.13 mΩ at 4.2 K .</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R</a:t>
            </a:r>
            <a:r>
              <a:rPr lang="en-GB" sz="2000" baseline="-25000" dirty="0">
                <a:solidFill>
                  <a:srgbClr val="626262"/>
                </a:solidFill>
                <a:latin typeface="Arial" panose="020B0604020202020204" pitchFamily="34" charset="0"/>
                <a:cs typeface="Arial" panose="020B0604020202020204" pitchFamily="34" charset="0"/>
              </a:rPr>
              <a:t>BCS</a:t>
            </a:r>
            <a:r>
              <a:rPr lang="en-GB" sz="2000" dirty="0">
                <a:solidFill>
                  <a:srgbClr val="626262"/>
                </a:solidFill>
                <a:latin typeface="Arial" panose="020B0604020202020204" pitchFamily="34" charset="0"/>
                <a:cs typeface="Arial" panose="020B0604020202020204" pitchFamily="34" charset="0"/>
              </a:rPr>
              <a:t> = 1.15 × 10</a:t>
            </a:r>
            <a:r>
              <a:rPr lang="en-GB" sz="2000" baseline="30000" dirty="0">
                <a:solidFill>
                  <a:srgbClr val="626262"/>
                </a:solidFill>
                <a:latin typeface="Arial" panose="020B0604020202020204" pitchFamily="34" charset="0"/>
                <a:cs typeface="Arial" panose="020B0604020202020204" pitchFamily="34" charset="0"/>
              </a:rPr>
              <a:t>-2</a:t>
            </a:r>
            <a:r>
              <a:rPr lang="en-GB" sz="2000" dirty="0">
                <a:solidFill>
                  <a:srgbClr val="626262"/>
                </a:solidFill>
                <a:latin typeface="Arial" panose="020B0604020202020204" pitchFamily="34" charset="0"/>
                <a:cs typeface="Arial" panose="020B0604020202020204" pitchFamily="34" charset="0"/>
              </a:rPr>
              <a:t> mΩ.</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2 orders of magnitude higher than theoretical Rs.</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Maybe due to imperfection of the thin film as it was a trial coating.</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This was the first RF cavity coated with a superconducting thin film at DL and in UK.</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The first RF test of thin film coated SRF cavity at DL.</a:t>
            </a:r>
          </a:p>
          <a:p>
            <a:pPr marL="285750" indent="-285750">
              <a:buFont typeface="Arial" panose="020B0604020202020204" pitchFamily="34" charset="0"/>
              <a:buChar char="•"/>
            </a:pPr>
            <a:r>
              <a:rPr lang="en-GB" sz="2000" dirty="0">
                <a:solidFill>
                  <a:srgbClr val="626262"/>
                </a:solidFill>
                <a:latin typeface="Arial" panose="020B0604020202020204" pitchFamily="34" charset="0"/>
                <a:cs typeface="Arial" panose="020B0604020202020204" pitchFamily="34" charset="0"/>
              </a:rPr>
              <a:t>First split cavity coated and tested in UK </a:t>
            </a:r>
          </a:p>
        </p:txBody>
      </p:sp>
      <p:sp>
        <p:nvSpPr>
          <p:cNvPr id="3" name="TextBox 2">
            <a:extLst>
              <a:ext uri="{FF2B5EF4-FFF2-40B4-BE49-F238E27FC236}">
                <a16:creationId xmlns:a16="http://schemas.microsoft.com/office/drawing/2014/main" id="{35D3EB4C-AFE0-4515-B870-AA99CFAA4B4E}"/>
              </a:ext>
            </a:extLst>
          </p:cNvPr>
          <p:cNvSpPr txBox="1"/>
          <p:nvPr/>
        </p:nvSpPr>
        <p:spPr>
          <a:xfrm>
            <a:off x="1826506" y="437127"/>
            <a:ext cx="8841495" cy="600164"/>
          </a:xfrm>
          <a:prstGeom prst="rect">
            <a:avLst/>
          </a:prstGeom>
          <a:noFill/>
        </p:spPr>
        <p:txBody>
          <a:bodyPr wrap="square" rtlCol="0" anchor="t">
            <a:spAutoFit/>
          </a:bodyPr>
          <a:lstStyle/>
          <a:p>
            <a:r>
              <a:rPr lang="en-GB" sz="3300" b="1" spc="-113" dirty="0">
                <a:solidFill>
                  <a:srgbClr val="2E2D62"/>
                </a:solidFill>
                <a:latin typeface="Arial" panose="020B0604020202020204" pitchFamily="34" charset="0"/>
                <a:cs typeface="Arial" panose="020B0604020202020204" pitchFamily="34" charset="0"/>
              </a:rPr>
              <a:t>Cavity A Superconducting Preliminary Results</a:t>
            </a:r>
            <a:endParaRPr lang="en-US" sz="3300" b="1" spc="-113" dirty="0">
              <a:solidFill>
                <a:srgbClr val="2E2D62"/>
              </a:solidFill>
              <a:latin typeface="Arial" panose="020B0604020202020204" pitchFamily="34" charset="0"/>
              <a:cs typeface="Arial" panose="020B0604020202020204" pitchFamily="34" charset="0"/>
            </a:endParaRPr>
          </a:p>
        </p:txBody>
      </p:sp>
      <p:graphicFrame>
        <p:nvGraphicFramePr>
          <p:cNvPr id="6" name="Chart 5">
            <a:extLst>
              <a:ext uri="{FF2B5EF4-FFF2-40B4-BE49-F238E27FC236}">
                <a16:creationId xmlns:a16="http://schemas.microsoft.com/office/drawing/2014/main" id="{BECF94C4-C334-4E25-B1B5-C15CDDD73584}"/>
              </a:ext>
            </a:extLst>
          </p:cNvPr>
          <p:cNvGraphicFramePr>
            <a:graphicFrameLocks/>
          </p:cNvGraphicFramePr>
          <p:nvPr>
            <p:extLst>
              <p:ext uri="{D42A27DB-BD31-4B8C-83A1-F6EECF244321}">
                <p14:modId xmlns:p14="http://schemas.microsoft.com/office/powerpoint/2010/main" val="880904565"/>
              </p:ext>
            </p:extLst>
          </p:nvPr>
        </p:nvGraphicFramePr>
        <p:xfrm>
          <a:off x="7272161" y="1791607"/>
          <a:ext cx="3734949" cy="32181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6281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sp>
        <p:nvSpPr>
          <p:cNvPr id="8" name="TextBox 7">
            <a:extLst>
              <a:ext uri="{FF2B5EF4-FFF2-40B4-BE49-F238E27FC236}">
                <a16:creationId xmlns:a16="http://schemas.microsoft.com/office/drawing/2014/main" id="{A1A39C34-E01A-FD49-8603-2E8AE6BB5606}"/>
              </a:ext>
            </a:extLst>
          </p:cNvPr>
          <p:cNvSpPr txBox="1"/>
          <p:nvPr/>
        </p:nvSpPr>
        <p:spPr>
          <a:xfrm>
            <a:off x="1266345" y="2160730"/>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A path towards the goal  </a:t>
            </a:r>
            <a:endParaRPr lang="en-US" sz="4800" b="1" spc="-150"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BAF2C3-EC07-3149-9606-B755707208BA}"/>
              </a:ext>
            </a:extLst>
          </p:cNvPr>
          <p:cNvSpPr/>
          <p:nvPr/>
        </p:nvSpPr>
        <p:spPr>
          <a:xfrm>
            <a:off x="1277496" y="3296255"/>
            <a:ext cx="5745669" cy="461665"/>
          </a:xfrm>
          <a:prstGeom prst="rect">
            <a:avLst/>
          </a:prstGeom>
        </p:spPr>
        <p:txBody>
          <a:bodyPr wrap="square">
            <a:spAutoFit/>
          </a:bodyPr>
          <a:lstStyle/>
          <a:p>
            <a:r>
              <a:rPr lang="en-GB" sz="2400" dirty="0" smtClean="0">
                <a:solidFill>
                  <a:srgbClr val="626262"/>
                </a:solidFill>
                <a:latin typeface="Arial" panose="020B0604020202020204" pitchFamily="34" charset="0"/>
                <a:cs typeface="Arial" panose="020B0604020202020204" pitchFamily="34" charset="0"/>
              </a:rPr>
              <a:t>TF SRF cavities – the real deal</a:t>
            </a:r>
            <a:endParaRPr lang="en-GB" sz="2400" dirty="0">
              <a:solidFill>
                <a:srgbClr val="62626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25847927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3"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6538" y="220429"/>
            <a:ext cx="1753140" cy="651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GB" dirty="0" smtClean="0"/>
              <a:t>Cavity Testing – the future</a:t>
            </a:r>
            <a:endParaRPr lang="en-GB" dirty="0"/>
          </a:p>
        </p:txBody>
      </p:sp>
      <p:sp>
        <p:nvSpPr>
          <p:cNvPr id="5" name="Content Placeholder 4"/>
          <p:cNvSpPr>
            <a:spLocks noGrp="1"/>
          </p:cNvSpPr>
          <p:nvPr>
            <p:ph idx="1"/>
          </p:nvPr>
        </p:nvSpPr>
        <p:spPr>
          <a:xfrm>
            <a:off x="838200" y="1825625"/>
            <a:ext cx="7522029" cy="4351338"/>
          </a:xfrm>
        </p:spPr>
        <p:txBody>
          <a:bodyPr/>
          <a:lstStyle/>
          <a:p>
            <a:r>
              <a:rPr lang="en-GB" dirty="0" smtClean="0"/>
              <a:t>High power tests at DL</a:t>
            </a:r>
          </a:p>
          <a:p>
            <a:pPr lvl="1"/>
            <a:r>
              <a:rPr lang="en-GB" dirty="0" smtClean="0"/>
              <a:t>Upgrade to </a:t>
            </a:r>
            <a:r>
              <a:rPr lang="en-GB" dirty="0" err="1" smtClean="0"/>
              <a:t>SuRF</a:t>
            </a:r>
            <a:r>
              <a:rPr lang="en-GB" dirty="0" smtClean="0"/>
              <a:t> lab 2023</a:t>
            </a:r>
          </a:p>
          <a:p>
            <a:pPr lvl="1"/>
            <a:endParaRPr lang="en-GB" dirty="0"/>
          </a:p>
          <a:p>
            <a:r>
              <a:rPr lang="en-GB" dirty="0" err="1" smtClean="0"/>
              <a:t>Multicell</a:t>
            </a:r>
            <a:r>
              <a:rPr lang="en-GB" dirty="0" smtClean="0"/>
              <a:t> cavity coating </a:t>
            </a:r>
          </a:p>
          <a:p>
            <a:r>
              <a:rPr lang="en-GB" dirty="0" smtClean="0"/>
              <a:t>Select cavity frequency relevant to future infrastructure</a:t>
            </a:r>
          </a:p>
          <a:p>
            <a:endParaRPr lang="en-GB" dirty="0"/>
          </a:p>
          <a:p>
            <a:r>
              <a:rPr lang="en-GB" dirty="0" smtClean="0"/>
              <a:t>Prototype </a:t>
            </a:r>
            <a:r>
              <a:rPr lang="en-GB" dirty="0" err="1" smtClean="0"/>
              <a:t>Cryomodule</a:t>
            </a:r>
            <a:endParaRPr lang="en-GB" dirty="0" smtClean="0"/>
          </a:p>
          <a:p>
            <a:pPr lvl="1"/>
            <a:endParaRPr lang="en-GB" dirty="0"/>
          </a:p>
          <a:p>
            <a:endParaRPr lang="en-GB" dirty="0" smtClean="0"/>
          </a:p>
        </p:txBody>
      </p:sp>
      <p:sp>
        <p:nvSpPr>
          <p:cNvPr id="6" name="Slide Number Placeholder 5"/>
          <p:cNvSpPr>
            <a:spLocks noGrp="1"/>
          </p:cNvSpPr>
          <p:nvPr>
            <p:ph type="sldNum" sz="quarter" idx="12"/>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1579109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End Goal….</a:t>
            </a:r>
            <a:endParaRPr lang="en-GB" dirty="0"/>
          </a:p>
        </p:txBody>
      </p:sp>
      <p:sp>
        <p:nvSpPr>
          <p:cNvPr id="3" name="Content Placeholder 2"/>
          <p:cNvSpPr>
            <a:spLocks noGrp="1"/>
          </p:cNvSpPr>
          <p:nvPr>
            <p:ph idx="1"/>
          </p:nvPr>
        </p:nvSpPr>
        <p:spPr/>
        <p:txBody>
          <a:bodyPr/>
          <a:lstStyle/>
          <a:p>
            <a:r>
              <a:rPr lang="en-GB" dirty="0">
                <a:solidFill>
                  <a:srgbClr val="1E5DF8"/>
                </a:solidFill>
              </a:rPr>
              <a:t>Where this technology could be applied? </a:t>
            </a:r>
          </a:p>
          <a:p>
            <a:pPr lvl="1"/>
            <a:r>
              <a:rPr lang="en-GB" dirty="0"/>
              <a:t>In UK based accelerators: UK-XFEL, ISIS upgrade, …</a:t>
            </a:r>
          </a:p>
          <a:p>
            <a:pPr lvl="1"/>
            <a:r>
              <a:rPr lang="en-GB" dirty="0"/>
              <a:t>As a part of UK participation in the international and overseas projects </a:t>
            </a:r>
          </a:p>
          <a:p>
            <a:endParaRPr lang="en-GB" dirty="0"/>
          </a:p>
        </p:txBody>
      </p:sp>
      <p:sp>
        <p:nvSpPr>
          <p:cNvPr id="7" name="Slide Number Placeholder 6"/>
          <p:cNvSpPr>
            <a:spLocks noGrp="1"/>
          </p:cNvSpPr>
          <p:nvPr>
            <p:ph type="sldNum" sz="quarter" idx="12"/>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2092406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35282-852B-AE4C-B8DF-0BEFA1CC50E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750740"/>
            <a:ext cx="12192000" cy="5107259"/>
          </a:xfrm>
          <a:prstGeom prst="rect">
            <a:avLst/>
          </a:prstGeom>
        </p:spPr>
      </p:pic>
      <p:pic>
        <p:nvPicPr>
          <p:cNvPr id="4" name="Picture 3">
            <a:extLst>
              <a:ext uri="{FF2B5EF4-FFF2-40B4-BE49-F238E27FC236}">
                <a16:creationId xmlns:a16="http://schemas.microsoft.com/office/drawing/2014/main" id="{0AA93F1F-55CE-8C41-933D-BDAD86FDEF59}"/>
              </a:ext>
            </a:extLst>
          </p:cNvPr>
          <p:cNvPicPr>
            <a:picLocks noChangeAspect="1"/>
          </p:cNvPicPr>
          <p:nvPr/>
        </p:nvPicPr>
        <p:blipFill>
          <a:blip r:embed="rId5"/>
          <a:stretch>
            <a:fillRect/>
          </a:stretch>
        </p:blipFill>
        <p:spPr>
          <a:xfrm>
            <a:off x="515938" y="5868509"/>
            <a:ext cx="440215" cy="440215"/>
          </a:xfrm>
          <a:prstGeom prst="rect">
            <a:avLst/>
          </a:prstGeom>
        </p:spPr>
      </p:pic>
      <p:sp>
        <p:nvSpPr>
          <p:cNvPr id="14" name="Rectangle 13">
            <a:extLst>
              <a:ext uri="{FF2B5EF4-FFF2-40B4-BE49-F238E27FC236}">
                <a16:creationId xmlns:a16="http://schemas.microsoft.com/office/drawing/2014/main" id="{70C8BCE3-7BF5-244B-ABC5-1CC57CE8ADDB}"/>
              </a:ext>
            </a:extLst>
          </p:cNvPr>
          <p:cNvSpPr/>
          <p:nvPr/>
        </p:nvSpPr>
        <p:spPr>
          <a:xfrm>
            <a:off x="5535081" y="5904254"/>
            <a:ext cx="1878082"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a:t>
            </a:r>
            <a:r>
              <a:rPr lang="en-GB" sz="1600" dirty="0" err="1">
                <a:solidFill>
                  <a:srgbClr val="FFFFFF"/>
                </a:solidFill>
                <a:latin typeface="Arial" panose="020B0604020202020204" pitchFamily="34" charset="0"/>
                <a:cs typeface="Arial" panose="020B0604020202020204" pitchFamily="34" charset="0"/>
              </a:rPr>
              <a:t>STFC_matters</a:t>
            </a:r>
            <a:endParaRPr lang="en-GB" sz="1600" dirty="0">
              <a:solidFill>
                <a:srgbClr val="FFFFFF"/>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AC3E187-FC47-6646-A5A3-38BEA5BF97F3}"/>
              </a:ext>
            </a:extLst>
          </p:cNvPr>
          <p:cNvSpPr/>
          <p:nvPr/>
        </p:nvSpPr>
        <p:spPr>
          <a:xfrm>
            <a:off x="7805525"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18" name="Picture 17">
            <a:extLst>
              <a:ext uri="{FF2B5EF4-FFF2-40B4-BE49-F238E27FC236}">
                <a16:creationId xmlns:a16="http://schemas.microsoft.com/office/drawing/2014/main" id="{7F25C28B-6C92-F94C-81EC-CBF349C8486A}"/>
              </a:ext>
            </a:extLst>
          </p:cNvPr>
          <p:cNvPicPr>
            <a:picLocks noChangeAspect="1"/>
          </p:cNvPicPr>
          <p:nvPr/>
        </p:nvPicPr>
        <p:blipFill>
          <a:blip r:embed="rId6"/>
          <a:stretch>
            <a:fillRect/>
          </a:stretch>
        </p:blipFill>
        <p:spPr>
          <a:xfrm>
            <a:off x="5077049" y="5868508"/>
            <a:ext cx="444002" cy="437275"/>
          </a:xfrm>
          <a:prstGeom prst="rect">
            <a:avLst/>
          </a:prstGeom>
        </p:spPr>
      </p:pic>
      <p:pic>
        <p:nvPicPr>
          <p:cNvPr id="20" name="Picture 19">
            <a:extLst>
              <a:ext uri="{FF2B5EF4-FFF2-40B4-BE49-F238E27FC236}">
                <a16:creationId xmlns:a16="http://schemas.microsoft.com/office/drawing/2014/main" id="{83CE200E-AB24-384F-BB4C-13ACD0DABDB8}"/>
              </a:ext>
            </a:extLst>
          </p:cNvPr>
          <p:cNvPicPr>
            <a:picLocks noChangeAspect="1"/>
          </p:cNvPicPr>
          <p:nvPr/>
        </p:nvPicPr>
        <p:blipFill>
          <a:blip r:embed="rId7"/>
          <a:stretch>
            <a:fillRect/>
          </a:stretch>
        </p:blipFill>
        <p:spPr>
          <a:xfrm>
            <a:off x="7347494" y="5865567"/>
            <a:ext cx="440215" cy="440215"/>
          </a:xfrm>
          <a:prstGeom prst="rect">
            <a:avLst/>
          </a:prstGeom>
        </p:spPr>
      </p:pic>
      <p:pic>
        <p:nvPicPr>
          <p:cNvPr id="11" name="Picture 10">
            <a:extLst>
              <a:ext uri="{FF2B5EF4-FFF2-40B4-BE49-F238E27FC236}">
                <a16:creationId xmlns:a16="http://schemas.microsoft.com/office/drawing/2014/main" id="{14E2772B-B47D-8D46-97A4-931FF8D2720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2" name="Rectangle 11">
            <a:extLst>
              <a:ext uri="{FF2B5EF4-FFF2-40B4-BE49-F238E27FC236}">
                <a16:creationId xmlns:a16="http://schemas.microsoft.com/office/drawing/2014/main" id="{F03ACBB2-A294-5B41-91E3-A21CD7F0322A}"/>
              </a:ext>
            </a:extLst>
          </p:cNvPr>
          <p:cNvSpPr/>
          <p:nvPr/>
        </p:nvSpPr>
        <p:spPr>
          <a:xfrm>
            <a:off x="1014848" y="5904254"/>
            <a:ext cx="4214197" cy="338554"/>
          </a:xfrm>
          <a:prstGeom prst="rect">
            <a:avLst/>
          </a:prstGeom>
        </p:spPr>
        <p:txBody>
          <a:bodyPr wrap="square">
            <a:spAutoFit/>
          </a:bodyPr>
          <a:lstStyle/>
          <a:p>
            <a:r>
              <a:rPr lang="en-GB" sz="1600" dirty="0">
                <a:solidFill>
                  <a:srgbClr val="FFFFFF"/>
                </a:solidFill>
                <a:latin typeface="Arial" panose="020B0604020202020204" pitchFamily="34" charset="0"/>
                <a:cs typeface="Arial" panose="020B0604020202020204" pitchFamily="34" charset="0"/>
              </a:rPr>
              <a:t>Science and Technology Facilities Council</a:t>
            </a:r>
          </a:p>
        </p:txBody>
      </p:sp>
      <p:pic>
        <p:nvPicPr>
          <p:cNvPr id="7" name="Picture 6">
            <a:extLst>
              <a:ext uri="{FF2B5EF4-FFF2-40B4-BE49-F238E27FC236}">
                <a16:creationId xmlns:a16="http://schemas.microsoft.com/office/drawing/2014/main" id="{E096A358-CF8A-9741-9C85-A77CCE375E7E}"/>
              </a:ext>
            </a:extLst>
          </p:cNvPr>
          <p:cNvPicPr>
            <a:picLocks noChangeAspect="1"/>
          </p:cNvPicPr>
          <p:nvPr/>
        </p:nvPicPr>
        <p:blipFill>
          <a:blip r:embed="rId9"/>
          <a:stretch>
            <a:fillRect/>
          </a:stretch>
        </p:blipFill>
        <p:spPr>
          <a:xfrm>
            <a:off x="1379538" y="2813050"/>
            <a:ext cx="7442200" cy="1231900"/>
          </a:xfrm>
          <a:prstGeom prst="rect">
            <a:avLst/>
          </a:prstGeom>
        </p:spPr>
      </p:pic>
    </p:spTree>
    <p:extLst>
      <p:ext uri="{BB962C8B-B14F-4D97-AF65-F5344CB8AC3E}">
        <p14:creationId xmlns:p14="http://schemas.microsoft.com/office/powerpoint/2010/main" val="282730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56AFA98-6E08-DB42-9784-F9518A9920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78169" y="9050071"/>
            <a:ext cx="1492910" cy="1554489"/>
          </a:xfrm>
          <a:prstGeom prst="rect">
            <a:avLst/>
          </a:prstGeom>
        </p:spPr>
      </p:pic>
      <p:sp>
        <p:nvSpPr>
          <p:cNvPr id="6" name="TextBox 5">
            <a:extLst>
              <a:ext uri="{FF2B5EF4-FFF2-40B4-BE49-F238E27FC236}">
                <a16:creationId xmlns:a16="http://schemas.microsoft.com/office/drawing/2014/main" id="{D7BE17AB-FEAE-1A42-84B8-5376345F5709}"/>
              </a:ext>
            </a:extLst>
          </p:cNvPr>
          <p:cNvSpPr txBox="1"/>
          <p:nvPr/>
        </p:nvSpPr>
        <p:spPr>
          <a:xfrm>
            <a:off x="403341" y="345182"/>
            <a:ext cx="6356456" cy="769441"/>
          </a:xfrm>
          <a:prstGeom prst="rect">
            <a:avLst/>
          </a:prstGeom>
          <a:noFill/>
        </p:spPr>
        <p:txBody>
          <a:bodyPr wrap="square" rtlCol="0" anchor="t">
            <a:spAutoFit/>
          </a:bodyPr>
          <a:lstStyle/>
          <a:p>
            <a:r>
              <a:rPr lang="en-US" sz="4400" b="1" spc="-160" dirty="0" smtClean="0">
                <a:solidFill>
                  <a:srgbClr val="2E2D62"/>
                </a:solidFill>
                <a:latin typeface="Arial" panose="020B0604020202020204" pitchFamily="34" charset="0"/>
                <a:cs typeface="Arial" panose="020B0604020202020204" pitchFamily="34" charset="0"/>
              </a:rPr>
              <a:t>Why Thin Films?</a:t>
            </a:r>
            <a:endParaRPr lang="en-US" sz="4400" b="1" spc="-160" dirty="0">
              <a:solidFill>
                <a:srgbClr val="2E2D62"/>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2422DBB9-7747-7041-8E78-C517CE8075C9}"/>
              </a:ext>
            </a:extLst>
          </p:cNvPr>
          <p:cNvSpPr/>
          <p:nvPr/>
        </p:nvSpPr>
        <p:spPr>
          <a:xfrm>
            <a:off x="420796" y="1393952"/>
            <a:ext cx="5056811" cy="2985433"/>
          </a:xfrm>
          <a:prstGeom prst="rect">
            <a:avLst/>
          </a:prstGeom>
        </p:spPr>
        <p:txBody>
          <a:bodyPr wrap="square">
            <a:spAutoFit/>
          </a:bodyPr>
          <a:lstStyle/>
          <a:p>
            <a:pPr marL="285750" indent="-28575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Reduction of material use</a:t>
            </a:r>
          </a:p>
          <a:p>
            <a:pPr marL="285750" indent="-28575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New phases of materials – enhanced properties</a:t>
            </a:r>
          </a:p>
          <a:p>
            <a:pPr marL="285750" indent="-28575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Complex alloys with unfavourable mechanical properties</a:t>
            </a:r>
          </a:p>
          <a:p>
            <a:pPr marL="285750" indent="-285750">
              <a:buFont typeface="Arial" panose="020B0604020202020204" pitchFamily="34" charset="0"/>
              <a:buChar char="•"/>
            </a:pPr>
            <a:r>
              <a:rPr lang="en-GB" sz="2400" dirty="0" smtClean="0">
                <a:solidFill>
                  <a:srgbClr val="626262"/>
                </a:solidFill>
                <a:latin typeface="Arial" panose="020B0604020202020204" pitchFamily="34" charset="0"/>
                <a:cs typeface="Arial" panose="020B0604020202020204" pitchFamily="34" charset="0"/>
              </a:rPr>
              <a:t>Multilayer possibilities to harness different material strengths</a:t>
            </a:r>
          </a:p>
          <a:p>
            <a:pPr marL="285750" indent="-285750">
              <a:buFont typeface="Arial" panose="020B0604020202020204" pitchFamily="34" charset="0"/>
              <a:buChar char="•"/>
            </a:pPr>
            <a:endParaRPr lang="en-GB" sz="2000" dirty="0" smtClean="0">
              <a:solidFill>
                <a:srgbClr val="626262"/>
              </a:solidFill>
              <a:latin typeface="Arial" panose="020B0604020202020204" pitchFamily="34" charset="0"/>
              <a:cs typeface="Arial" panose="020B0604020202020204" pitchFamily="34" charset="0"/>
            </a:endParaRPr>
          </a:p>
        </p:txBody>
      </p:sp>
      <p:pic>
        <p:nvPicPr>
          <p:cNvPr id="1026" name="Picture 2" descr="Thin Film Elemental Analysis | Bru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139" y="28983"/>
            <a:ext cx="4170974" cy="27828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in film facility | University of Oxford Department of Physic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3299" y="5215283"/>
            <a:ext cx="4775026" cy="16264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na warns that its rare earth minerals are running out | WIRED 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9797" y="2783847"/>
            <a:ext cx="5432203" cy="407415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stainability Images | Free Vectors, Stock Photos &amp; PSD"/>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7607" y="1795050"/>
            <a:ext cx="3404010" cy="34040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9195816" y="6360668"/>
            <a:ext cx="2743200" cy="365125"/>
          </a:xfrm>
        </p:spPr>
        <p:txBody>
          <a:bodyPr/>
          <a:lstStyle/>
          <a:p>
            <a:fld id="{BBAAB195-B577-5546-8349-9DDA93B6129E}" type="slidenum">
              <a:rPr lang="en-US" sz="1800" b="1" smtClean="0">
                <a:solidFill>
                  <a:schemeClr val="tx1">
                    <a:lumMod val="50000"/>
                  </a:schemeClr>
                </a:solidFill>
              </a:rPr>
              <a:t>2</a:t>
            </a:fld>
            <a:endParaRPr lang="en-US" sz="1800" b="1" dirty="0">
              <a:solidFill>
                <a:schemeClr val="tx1">
                  <a:lumMod val="50000"/>
                </a:schemeClr>
              </a:solidFill>
            </a:endParaRPr>
          </a:p>
        </p:txBody>
      </p:sp>
    </p:spTree>
    <p:extLst>
      <p:ext uri="{BB962C8B-B14F-4D97-AF65-F5344CB8AC3E}">
        <p14:creationId xmlns:p14="http://schemas.microsoft.com/office/powerpoint/2010/main" val="1547133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200207" cy="1325563"/>
          </a:xfrm>
        </p:spPr>
        <p:txBody>
          <a:bodyPr>
            <a:normAutofit/>
          </a:bodyPr>
          <a:lstStyle/>
          <a:p>
            <a:r>
              <a:rPr lang="en-GB" dirty="0" smtClean="0"/>
              <a:t>SRF cavities</a:t>
            </a:r>
            <a:endParaRPr lang="en-GB" dirty="0"/>
          </a:p>
        </p:txBody>
      </p:sp>
      <p:sp>
        <p:nvSpPr>
          <p:cNvPr id="3" name="Content Placeholder 2"/>
          <p:cNvSpPr>
            <a:spLocks noGrp="1"/>
          </p:cNvSpPr>
          <p:nvPr>
            <p:ph idx="1"/>
          </p:nvPr>
        </p:nvSpPr>
        <p:spPr>
          <a:xfrm>
            <a:off x="838200" y="1825625"/>
            <a:ext cx="7200207" cy="4351338"/>
          </a:xfrm>
        </p:spPr>
        <p:txBody>
          <a:bodyPr/>
          <a:lstStyle/>
          <a:p>
            <a:r>
              <a:rPr lang="en-GB" sz="2400" dirty="0" smtClean="0"/>
              <a:t>Bulk niobium cavities have been the choice for SRF for the last 50 years.</a:t>
            </a:r>
          </a:p>
          <a:p>
            <a:r>
              <a:rPr lang="en-GB" sz="2400" dirty="0" smtClean="0"/>
              <a:t>Not only do these use a considerable amount of natural material they have reached the performance limit of niobium and are costly to produce.</a:t>
            </a:r>
          </a:p>
          <a:p>
            <a:r>
              <a:rPr lang="en-GB" sz="2400" dirty="0" smtClean="0"/>
              <a:t>Bulk </a:t>
            </a:r>
            <a:r>
              <a:rPr lang="en-GB" sz="2400" dirty="0" err="1" smtClean="0"/>
              <a:t>Nb</a:t>
            </a:r>
            <a:r>
              <a:rPr lang="en-GB" sz="2400" dirty="0" smtClean="0"/>
              <a:t> cavities are run at 2 Kelvin!  A considerable cryogenic demand and energy load.</a:t>
            </a:r>
          </a:p>
          <a:p>
            <a:endParaRPr lang="en-GB" dirty="0"/>
          </a:p>
          <a:p>
            <a:endParaRPr lang="en-GB" dirty="0" smtClean="0"/>
          </a:p>
          <a:p>
            <a:endParaRPr lang="en-GB" dirty="0" smtClean="0"/>
          </a:p>
          <a:p>
            <a:endParaRPr lang="en-GB"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l="38470"/>
          <a:stretch/>
        </p:blipFill>
        <p:spPr>
          <a:xfrm>
            <a:off x="8387542" y="-15389"/>
            <a:ext cx="3804458" cy="6883121"/>
          </a:xfrm>
          <a:prstGeom prst="rect">
            <a:avLst/>
          </a:prstGeom>
        </p:spPr>
      </p:pic>
      <p:sp>
        <p:nvSpPr>
          <p:cNvPr id="5" name="AutoShape 2" descr="https://ukc-powerpoint.officeapps.live.com/pods/GetClipboardImage.ashx?Id=3792ff8b-0747-4c64-9af3-8f3bab8fb006&amp;DC=GUK3&amp;pkey=b4f8012c-ae7f-4987-a353-0d70d5b76098&amp;wdwaccluster=GUK3"/>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4" descr="https://ukc-powerpoint.officeapps.live.com/pods/GetClipboardImage.ashx?Id=3792ff8b-0747-4c64-9af3-8f3bab8fb006&amp;DC=GUK3&amp;pkey=b4f8012c-ae7f-4987-a353-0d70d5b76098&amp;wdwaccluster=GUK3"/>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Slide Number Placeholder 6"/>
          <p:cNvSpPr>
            <a:spLocks noGrp="1"/>
          </p:cNvSpPr>
          <p:nvPr>
            <p:ph type="sldNum" sz="quarter" idx="12"/>
          </p:nvPr>
        </p:nvSpPr>
        <p:spPr/>
        <p:txBody>
          <a:bodyPr/>
          <a:lstStyle/>
          <a:p>
            <a:fld id="{BBAAB195-B577-5546-8349-9DDA93B6129E}" type="slidenum">
              <a:rPr lang="en-US" sz="1600" b="1" smtClean="0">
                <a:solidFill>
                  <a:schemeClr val="tx1">
                    <a:lumMod val="50000"/>
                  </a:schemeClr>
                </a:solidFill>
              </a:rPr>
              <a:t>3</a:t>
            </a:fld>
            <a:endParaRPr lang="en-US" sz="1600" b="1" dirty="0">
              <a:solidFill>
                <a:schemeClr val="tx1">
                  <a:lumMod val="50000"/>
                </a:schemeClr>
              </a:solidFill>
            </a:endParaRPr>
          </a:p>
        </p:txBody>
      </p:sp>
    </p:spTree>
    <p:extLst>
      <p:ext uri="{BB962C8B-B14F-4D97-AF65-F5344CB8AC3E}">
        <p14:creationId xmlns:p14="http://schemas.microsoft.com/office/powerpoint/2010/main" val="643867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Replacing </a:t>
            </a:r>
            <a:r>
              <a:rPr lang="en-GB" dirty="0" err="1" smtClean="0"/>
              <a:t>Nb</a:t>
            </a:r>
            <a:r>
              <a:rPr lang="en-GB" dirty="0" smtClean="0"/>
              <a:t> bulk</a:t>
            </a:r>
            <a:endParaRPr lang="en-GB" dirty="0"/>
          </a:p>
        </p:txBody>
      </p:sp>
      <p:sp>
        <p:nvSpPr>
          <p:cNvPr id="4" name="Freeform 3"/>
          <p:cNvSpPr/>
          <p:nvPr/>
        </p:nvSpPr>
        <p:spPr>
          <a:xfrm>
            <a:off x="960274" y="1595484"/>
            <a:ext cx="3391089" cy="966750"/>
          </a:xfrm>
          <a:custGeom>
            <a:avLst/>
            <a:gdLst>
              <a:gd name="connsiteX0" fmla="*/ 0 w 2323655"/>
              <a:gd name="connsiteY0" fmla="*/ 0 h 690548"/>
              <a:gd name="connsiteX1" fmla="*/ 2323655 w 2323655"/>
              <a:gd name="connsiteY1" fmla="*/ 0 h 690548"/>
              <a:gd name="connsiteX2" fmla="*/ 2323655 w 2323655"/>
              <a:gd name="connsiteY2" fmla="*/ 690548 h 690548"/>
              <a:gd name="connsiteX3" fmla="*/ 0 w 2323655"/>
              <a:gd name="connsiteY3" fmla="*/ 690548 h 690548"/>
              <a:gd name="connsiteX4" fmla="*/ 0 w 2323655"/>
              <a:gd name="connsiteY4" fmla="*/ 0 h 690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690548">
                <a:moveTo>
                  <a:pt x="0" y="0"/>
                </a:moveTo>
                <a:lnTo>
                  <a:pt x="2323655" y="0"/>
                </a:lnTo>
                <a:lnTo>
                  <a:pt x="2323655" y="690548"/>
                </a:lnTo>
                <a:lnTo>
                  <a:pt x="0" y="690548"/>
                </a:lnTo>
                <a:lnTo>
                  <a:pt x="0"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2400" kern="1200" dirty="0"/>
              <a:t>Use Of Thin Films On Copper</a:t>
            </a:r>
          </a:p>
        </p:txBody>
      </p:sp>
      <p:sp>
        <p:nvSpPr>
          <p:cNvPr id="5" name="Freeform 4"/>
          <p:cNvSpPr/>
          <p:nvPr/>
        </p:nvSpPr>
        <p:spPr>
          <a:xfrm>
            <a:off x="960274" y="2581616"/>
            <a:ext cx="3391089" cy="3162972"/>
          </a:xfrm>
          <a:custGeom>
            <a:avLst/>
            <a:gdLst>
              <a:gd name="connsiteX0" fmla="*/ 0 w 2323655"/>
              <a:gd name="connsiteY0" fmla="*/ 0 h 2816369"/>
              <a:gd name="connsiteX1" fmla="*/ 2323655 w 2323655"/>
              <a:gd name="connsiteY1" fmla="*/ 0 h 2816369"/>
              <a:gd name="connsiteX2" fmla="*/ 2323655 w 2323655"/>
              <a:gd name="connsiteY2" fmla="*/ 2816369 h 2816369"/>
              <a:gd name="connsiteX3" fmla="*/ 0 w 2323655"/>
              <a:gd name="connsiteY3" fmla="*/ 2816369 h 2816369"/>
              <a:gd name="connsiteX4" fmla="*/ 0 w 2323655"/>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2816369">
                <a:moveTo>
                  <a:pt x="0" y="0"/>
                </a:moveTo>
                <a:lnTo>
                  <a:pt x="2323655" y="0"/>
                </a:lnTo>
                <a:lnTo>
                  <a:pt x="2323655" y="2816369"/>
                </a:lnTo>
                <a:lnTo>
                  <a:pt x="0" y="2816369"/>
                </a:lnTo>
                <a:lnTo>
                  <a:pt x="0" y="0"/>
                </a:lnTo>
                <a:close/>
              </a:path>
            </a:pathLst>
          </a:cu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2400" kern="1200" dirty="0"/>
              <a:t>Reduce costs</a:t>
            </a:r>
          </a:p>
          <a:p>
            <a:pPr marL="171450" lvl="1" indent="-171450" algn="l" defTabSz="844550">
              <a:lnSpc>
                <a:spcPct val="90000"/>
              </a:lnSpc>
              <a:spcBef>
                <a:spcPct val="0"/>
              </a:spcBef>
              <a:spcAft>
                <a:spcPct val="15000"/>
              </a:spcAft>
              <a:buChar char="••"/>
            </a:pPr>
            <a:r>
              <a:rPr lang="en-US" sz="2400" kern="1200" dirty="0"/>
              <a:t>Easier to machine</a:t>
            </a:r>
          </a:p>
          <a:p>
            <a:pPr marL="171450" lvl="1" indent="-171450" algn="l" defTabSz="844550">
              <a:lnSpc>
                <a:spcPct val="90000"/>
              </a:lnSpc>
              <a:spcBef>
                <a:spcPct val="0"/>
              </a:spcBef>
              <a:spcAft>
                <a:spcPct val="15000"/>
              </a:spcAft>
              <a:buChar char="••"/>
            </a:pPr>
            <a:r>
              <a:rPr lang="en-US" sz="2400" kern="1200" dirty="0"/>
              <a:t>Higher thermal conductivity than </a:t>
            </a:r>
            <a:r>
              <a:rPr lang="en-US" sz="2400" kern="1200" dirty="0" err="1"/>
              <a:t>Nb</a:t>
            </a:r>
            <a:endParaRPr lang="en-US" sz="2400" kern="1200" dirty="0"/>
          </a:p>
        </p:txBody>
      </p:sp>
      <p:sp>
        <p:nvSpPr>
          <p:cNvPr id="6" name="Freeform 5"/>
          <p:cNvSpPr/>
          <p:nvPr/>
        </p:nvSpPr>
        <p:spPr>
          <a:xfrm>
            <a:off x="4571999" y="1595484"/>
            <a:ext cx="3391089" cy="966750"/>
          </a:xfrm>
          <a:custGeom>
            <a:avLst/>
            <a:gdLst>
              <a:gd name="connsiteX0" fmla="*/ 0 w 2323655"/>
              <a:gd name="connsiteY0" fmla="*/ 0 h 690548"/>
              <a:gd name="connsiteX1" fmla="*/ 2323655 w 2323655"/>
              <a:gd name="connsiteY1" fmla="*/ 0 h 690548"/>
              <a:gd name="connsiteX2" fmla="*/ 2323655 w 2323655"/>
              <a:gd name="connsiteY2" fmla="*/ 690548 h 690548"/>
              <a:gd name="connsiteX3" fmla="*/ 0 w 2323655"/>
              <a:gd name="connsiteY3" fmla="*/ 690548 h 690548"/>
              <a:gd name="connsiteX4" fmla="*/ 0 w 2323655"/>
              <a:gd name="connsiteY4" fmla="*/ 0 h 690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690548">
                <a:moveTo>
                  <a:pt x="0" y="0"/>
                </a:moveTo>
                <a:lnTo>
                  <a:pt x="2323655" y="0"/>
                </a:lnTo>
                <a:lnTo>
                  <a:pt x="2323655" y="690548"/>
                </a:lnTo>
                <a:lnTo>
                  <a:pt x="0" y="690548"/>
                </a:lnTo>
                <a:lnTo>
                  <a:pt x="0"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2400" kern="1200" dirty="0"/>
              <a:t>Improve Accelerator Performance</a:t>
            </a:r>
          </a:p>
        </p:txBody>
      </p:sp>
      <p:sp>
        <p:nvSpPr>
          <p:cNvPr id="7" name="Freeform 6"/>
          <p:cNvSpPr/>
          <p:nvPr/>
        </p:nvSpPr>
        <p:spPr>
          <a:xfrm>
            <a:off x="4571999" y="2562234"/>
            <a:ext cx="3391089" cy="3190106"/>
          </a:xfrm>
          <a:custGeom>
            <a:avLst/>
            <a:gdLst>
              <a:gd name="connsiteX0" fmla="*/ 0 w 2323655"/>
              <a:gd name="connsiteY0" fmla="*/ 0 h 2816369"/>
              <a:gd name="connsiteX1" fmla="*/ 2323655 w 2323655"/>
              <a:gd name="connsiteY1" fmla="*/ 0 h 2816369"/>
              <a:gd name="connsiteX2" fmla="*/ 2323655 w 2323655"/>
              <a:gd name="connsiteY2" fmla="*/ 2816369 h 2816369"/>
              <a:gd name="connsiteX3" fmla="*/ 0 w 2323655"/>
              <a:gd name="connsiteY3" fmla="*/ 2816369 h 2816369"/>
              <a:gd name="connsiteX4" fmla="*/ 0 w 2323655"/>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2816369">
                <a:moveTo>
                  <a:pt x="0" y="0"/>
                </a:moveTo>
                <a:lnTo>
                  <a:pt x="2323655" y="0"/>
                </a:lnTo>
                <a:lnTo>
                  <a:pt x="2323655" y="2816369"/>
                </a:lnTo>
                <a:lnTo>
                  <a:pt x="0" y="2816369"/>
                </a:lnTo>
                <a:lnTo>
                  <a:pt x="0" y="0"/>
                </a:lnTo>
                <a:close/>
              </a:path>
            </a:pathLst>
          </a:cu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2400" kern="1200" dirty="0"/>
              <a:t>Reach higher </a:t>
            </a:r>
            <a:r>
              <a:rPr lang="en-GB" sz="2400" i="1" kern="1200" dirty="0">
                <a:solidFill>
                  <a:schemeClr val="tx1"/>
                </a:solidFill>
                <a:cs typeface="Arial" panose="020B0604020202020204" pitchFamily="34" charset="0"/>
              </a:rPr>
              <a:t>Q</a:t>
            </a:r>
            <a:r>
              <a:rPr lang="en-GB" sz="2400" kern="1200" baseline="-25000" dirty="0">
                <a:solidFill>
                  <a:schemeClr val="tx1"/>
                </a:solidFill>
                <a:cs typeface="Arial" panose="020B0604020202020204" pitchFamily="34" charset="0"/>
              </a:rPr>
              <a:t>0</a:t>
            </a:r>
            <a:r>
              <a:rPr lang="en-GB" sz="2400" kern="1200" dirty="0">
                <a:solidFill>
                  <a:schemeClr val="tx1"/>
                </a:solidFill>
                <a:cs typeface="Arial" panose="020B0604020202020204" pitchFamily="34" charset="0"/>
              </a:rPr>
              <a:t> and </a:t>
            </a:r>
            <a:r>
              <a:rPr lang="en-GB" sz="2400" i="1" kern="1200" dirty="0" err="1">
                <a:solidFill>
                  <a:schemeClr val="tx1"/>
                </a:solidFill>
                <a:cs typeface="Arial" panose="020B0604020202020204" pitchFamily="34" charset="0"/>
              </a:rPr>
              <a:t>E</a:t>
            </a:r>
            <a:r>
              <a:rPr lang="en-GB" sz="2400" i="1" kern="1200" baseline="-25000" dirty="0" err="1">
                <a:solidFill>
                  <a:schemeClr val="tx1"/>
                </a:solidFill>
                <a:cs typeface="Arial" panose="020B0604020202020204" pitchFamily="34" charset="0"/>
              </a:rPr>
              <a:t>acc</a:t>
            </a:r>
            <a:r>
              <a:rPr lang="en-US" sz="2400" kern="1200" dirty="0"/>
              <a:t> </a:t>
            </a:r>
          </a:p>
          <a:p>
            <a:pPr marL="171450" lvl="1" indent="-171450" algn="l" defTabSz="844550">
              <a:lnSpc>
                <a:spcPct val="90000"/>
              </a:lnSpc>
              <a:spcBef>
                <a:spcPct val="0"/>
              </a:spcBef>
              <a:spcAft>
                <a:spcPct val="15000"/>
              </a:spcAft>
              <a:buChar char="••"/>
            </a:pPr>
            <a:r>
              <a:rPr lang="en-GB" sz="2400" kern="1200" dirty="0">
                <a:solidFill>
                  <a:schemeClr val="tx1"/>
                </a:solidFill>
                <a:cs typeface="Arial" panose="020B0604020202020204" pitchFamily="34" charset="0"/>
              </a:rPr>
              <a:t>Utilise various high </a:t>
            </a:r>
            <a:r>
              <a:rPr lang="en-GB" sz="2400" i="1" kern="1200" dirty="0">
                <a:solidFill>
                  <a:schemeClr val="tx1"/>
                </a:solidFill>
                <a:cs typeface="Arial" panose="020B0604020202020204" pitchFamily="34" charset="0"/>
              </a:rPr>
              <a:t>T</a:t>
            </a:r>
            <a:r>
              <a:rPr lang="en-GB" sz="2400" i="0" kern="1200" baseline="-25000" dirty="0">
                <a:solidFill>
                  <a:schemeClr val="tx1"/>
                </a:solidFill>
                <a:cs typeface="Arial" panose="020B0604020202020204" pitchFamily="34" charset="0"/>
              </a:rPr>
              <a:t>c</a:t>
            </a:r>
            <a:r>
              <a:rPr lang="en-GB" sz="2400" kern="1200" dirty="0">
                <a:solidFill>
                  <a:schemeClr val="tx1"/>
                </a:solidFill>
                <a:cs typeface="Arial" panose="020B0604020202020204" pitchFamily="34" charset="0"/>
              </a:rPr>
              <a:t> materials (e.g. Nb</a:t>
            </a:r>
            <a:r>
              <a:rPr lang="en-GB" sz="2400" kern="1200" baseline="-25000" dirty="0">
                <a:solidFill>
                  <a:schemeClr val="tx1"/>
                </a:solidFill>
                <a:cs typeface="Arial" panose="020B0604020202020204" pitchFamily="34" charset="0"/>
              </a:rPr>
              <a:t>3</a:t>
            </a:r>
            <a:r>
              <a:rPr lang="en-GB" sz="2400" kern="1200" dirty="0">
                <a:solidFill>
                  <a:schemeClr val="tx1"/>
                </a:solidFill>
                <a:cs typeface="Arial" panose="020B0604020202020204" pitchFamily="34" charset="0"/>
              </a:rPr>
              <a:t>Sn, V</a:t>
            </a:r>
            <a:r>
              <a:rPr lang="en-GB" sz="2400" kern="1200" baseline="-25000" dirty="0">
                <a:solidFill>
                  <a:schemeClr val="tx1"/>
                </a:solidFill>
                <a:cs typeface="Arial" panose="020B0604020202020204" pitchFamily="34" charset="0"/>
              </a:rPr>
              <a:t>3</a:t>
            </a:r>
            <a:r>
              <a:rPr lang="en-GB" sz="2400" kern="1200" dirty="0">
                <a:solidFill>
                  <a:schemeClr val="tx1"/>
                </a:solidFill>
                <a:cs typeface="Arial" panose="020B0604020202020204" pitchFamily="34" charset="0"/>
              </a:rPr>
              <a:t>Si, </a:t>
            </a:r>
            <a:r>
              <a:rPr lang="en-GB" sz="2400" kern="1200" dirty="0" err="1">
                <a:solidFill>
                  <a:schemeClr val="tx1"/>
                </a:solidFill>
                <a:cs typeface="Arial" panose="020B0604020202020204" pitchFamily="34" charset="0"/>
              </a:rPr>
              <a:t>NbN</a:t>
            </a:r>
            <a:r>
              <a:rPr lang="en-GB" sz="2400" kern="1200" dirty="0">
                <a:solidFill>
                  <a:schemeClr val="tx1"/>
                </a:solidFill>
                <a:cs typeface="Arial" panose="020B0604020202020204" pitchFamily="34" charset="0"/>
              </a:rPr>
              <a:t>, </a:t>
            </a:r>
            <a:r>
              <a:rPr lang="en-GB" sz="2400" kern="1200" dirty="0" err="1">
                <a:solidFill>
                  <a:schemeClr val="tx1"/>
                </a:solidFill>
                <a:cs typeface="Arial" panose="020B0604020202020204" pitchFamily="34" charset="0"/>
              </a:rPr>
              <a:t>NbTiN</a:t>
            </a:r>
            <a:r>
              <a:rPr lang="en-GB" sz="2400" kern="1200" dirty="0">
                <a:solidFill>
                  <a:schemeClr val="tx1"/>
                </a:solidFill>
                <a:cs typeface="Arial" panose="020B0604020202020204" pitchFamily="34" charset="0"/>
              </a:rPr>
              <a:t>, MgB</a:t>
            </a:r>
            <a:r>
              <a:rPr lang="en-GB" sz="2400" kern="1200" baseline="-25000" dirty="0">
                <a:solidFill>
                  <a:schemeClr val="tx1"/>
                </a:solidFill>
                <a:cs typeface="Arial" panose="020B0604020202020204" pitchFamily="34" charset="0"/>
              </a:rPr>
              <a:t>2</a:t>
            </a:r>
            <a:r>
              <a:rPr lang="en-GB" sz="2400" kern="1200" baseline="0" dirty="0">
                <a:solidFill>
                  <a:schemeClr val="tx1"/>
                </a:solidFill>
                <a:cs typeface="Arial" panose="020B0604020202020204" pitchFamily="34" charset="0"/>
              </a:rPr>
              <a:t>) </a:t>
            </a:r>
            <a:endParaRPr lang="en-US" sz="2400" kern="1200" baseline="0" dirty="0"/>
          </a:p>
          <a:p>
            <a:pPr marL="171450" lvl="1" indent="-171450" algn="l" defTabSz="844550">
              <a:lnSpc>
                <a:spcPct val="90000"/>
              </a:lnSpc>
              <a:spcBef>
                <a:spcPct val="0"/>
              </a:spcBef>
              <a:spcAft>
                <a:spcPct val="15000"/>
              </a:spcAft>
              <a:buChar char="••"/>
            </a:pPr>
            <a:r>
              <a:rPr lang="en-US" sz="2400" kern="1200" baseline="0" dirty="0"/>
              <a:t>Multilayers</a:t>
            </a:r>
          </a:p>
        </p:txBody>
      </p:sp>
      <p:sp>
        <p:nvSpPr>
          <p:cNvPr id="8" name="Freeform 7"/>
          <p:cNvSpPr/>
          <p:nvPr/>
        </p:nvSpPr>
        <p:spPr>
          <a:xfrm>
            <a:off x="8183347" y="1595484"/>
            <a:ext cx="3391089" cy="966750"/>
          </a:xfrm>
          <a:custGeom>
            <a:avLst/>
            <a:gdLst>
              <a:gd name="connsiteX0" fmla="*/ 0 w 2323655"/>
              <a:gd name="connsiteY0" fmla="*/ 0 h 690548"/>
              <a:gd name="connsiteX1" fmla="*/ 2323655 w 2323655"/>
              <a:gd name="connsiteY1" fmla="*/ 0 h 690548"/>
              <a:gd name="connsiteX2" fmla="*/ 2323655 w 2323655"/>
              <a:gd name="connsiteY2" fmla="*/ 690548 h 690548"/>
              <a:gd name="connsiteX3" fmla="*/ 0 w 2323655"/>
              <a:gd name="connsiteY3" fmla="*/ 690548 h 690548"/>
              <a:gd name="connsiteX4" fmla="*/ 0 w 2323655"/>
              <a:gd name="connsiteY4" fmla="*/ 0 h 690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690548">
                <a:moveTo>
                  <a:pt x="0" y="0"/>
                </a:moveTo>
                <a:lnTo>
                  <a:pt x="2323655" y="0"/>
                </a:lnTo>
                <a:lnTo>
                  <a:pt x="2323655" y="690548"/>
                </a:lnTo>
                <a:lnTo>
                  <a:pt x="0" y="690548"/>
                </a:lnTo>
                <a:lnTo>
                  <a:pt x="0"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en-US" sz="2400" kern="1200" dirty="0"/>
              <a:t>More Sustainable Accelerators</a:t>
            </a:r>
          </a:p>
        </p:txBody>
      </p:sp>
      <p:sp>
        <p:nvSpPr>
          <p:cNvPr id="9" name="Freeform 8"/>
          <p:cNvSpPr/>
          <p:nvPr/>
        </p:nvSpPr>
        <p:spPr>
          <a:xfrm>
            <a:off x="8183724" y="2581616"/>
            <a:ext cx="3391089" cy="3162972"/>
          </a:xfrm>
          <a:custGeom>
            <a:avLst/>
            <a:gdLst>
              <a:gd name="connsiteX0" fmla="*/ 0 w 2323655"/>
              <a:gd name="connsiteY0" fmla="*/ 0 h 2816369"/>
              <a:gd name="connsiteX1" fmla="*/ 2323655 w 2323655"/>
              <a:gd name="connsiteY1" fmla="*/ 0 h 2816369"/>
              <a:gd name="connsiteX2" fmla="*/ 2323655 w 2323655"/>
              <a:gd name="connsiteY2" fmla="*/ 2816369 h 2816369"/>
              <a:gd name="connsiteX3" fmla="*/ 0 w 2323655"/>
              <a:gd name="connsiteY3" fmla="*/ 2816369 h 2816369"/>
              <a:gd name="connsiteX4" fmla="*/ 0 w 2323655"/>
              <a:gd name="connsiteY4" fmla="*/ 0 h 2816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55" h="2816369">
                <a:moveTo>
                  <a:pt x="0" y="0"/>
                </a:moveTo>
                <a:lnTo>
                  <a:pt x="2323655" y="0"/>
                </a:lnTo>
                <a:lnTo>
                  <a:pt x="2323655" y="2816369"/>
                </a:lnTo>
                <a:lnTo>
                  <a:pt x="0" y="2816369"/>
                </a:lnTo>
                <a:lnTo>
                  <a:pt x="0" y="0"/>
                </a:lnTo>
                <a:close/>
              </a:path>
            </a:pathLst>
          </a:custGeom>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2400" kern="1200" dirty="0"/>
              <a:t>Bulk Cu vs Bulk </a:t>
            </a:r>
            <a:r>
              <a:rPr lang="en-US" sz="2400" kern="1200" dirty="0" err="1"/>
              <a:t>Nb</a:t>
            </a:r>
            <a:endParaRPr lang="en-US" sz="2400" kern="1200" dirty="0"/>
          </a:p>
          <a:p>
            <a:pPr marL="171450" lvl="1" indent="-171450" algn="l" defTabSz="844550">
              <a:lnSpc>
                <a:spcPct val="90000"/>
              </a:lnSpc>
              <a:spcBef>
                <a:spcPct val="0"/>
              </a:spcBef>
              <a:spcAft>
                <a:spcPct val="15000"/>
              </a:spcAft>
              <a:buChar char="••"/>
            </a:pPr>
            <a:r>
              <a:rPr lang="en-US" sz="2400" kern="1200" dirty="0"/>
              <a:t>Reduce cryogenic power consumption</a:t>
            </a:r>
          </a:p>
          <a:p>
            <a:pPr marL="171450" lvl="1" indent="-171450" algn="l" defTabSz="844550">
              <a:lnSpc>
                <a:spcPct val="90000"/>
              </a:lnSpc>
              <a:spcBef>
                <a:spcPct val="0"/>
              </a:spcBef>
              <a:spcAft>
                <a:spcPct val="15000"/>
              </a:spcAft>
              <a:buChar char="••"/>
            </a:pPr>
            <a:r>
              <a:rPr lang="en-US" sz="2400" kern="1200" dirty="0"/>
              <a:t>Shorter accelerator </a:t>
            </a:r>
            <a:r>
              <a:rPr lang="en-US" sz="2400" kern="1200" dirty="0" smtClean="0"/>
              <a:t>structures</a:t>
            </a:r>
          </a:p>
          <a:p>
            <a:pPr marL="171450" lvl="1" indent="-171450" algn="l" defTabSz="844550">
              <a:lnSpc>
                <a:spcPct val="90000"/>
              </a:lnSpc>
              <a:spcBef>
                <a:spcPct val="0"/>
              </a:spcBef>
              <a:spcAft>
                <a:spcPct val="15000"/>
              </a:spcAft>
              <a:buChar char="••"/>
            </a:pPr>
            <a:r>
              <a:rPr lang="en-US" sz="2400" dirty="0" smtClean="0"/>
              <a:t>Up-cycling existing cavities</a:t>
            </a:r>
            <a:endParaRPr lang="en-US" sz="2400" kern="1200" dirty="0"/>
          </a:p>
        </p:txBody>
      </p:sp>
      <p:sp>
        <p:nvSpPr>
          <p:cNvPr id="3" name="Slide Number Placeholder 2"/>
          <p:cNvSpPr>
            <a:spLocks noGrp="1"/>
          </p:cNvSpPr>
          <p:nvPr>
            <p:ph type="sldNum" sz="quarter" idx="12"/>
          </p:nvPr>
        </p:nvSpPr>
        <p:spPr/>
        <p:txBody>
          <a:bodyPr/>
          <a:lstStyle/>
          <a:p>
            <a:fld id="{BBAAB195-B577-5546-8349-9DDA93B6129E}" type="slidenum">
              <a:rPr lang="en-US" smtClean="0"/>
              <a:t>4</a:t>
            </a:fld>
            <a:endParaRPr lang="en-US"/>
          </a:p>
        </p:txBody>
      </p:sp>
    </p:spTree>
    <p:extLst>
      <p:ext uri="{BB962C8B-B14F-4D97-AF65-F5344CB8AC3E}">
        <p14:creationId xmlns:p14="http://schemas.microsoft.com/office/powerpoint/2010/main" val="61593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8154"/>
            <a:ext cx="10515600" cy="1325563"/>
          </a:xfrm>
        </p:spPr>
        <p:txBody>
          <a:bodyPr/>
          <a:lstStyle/>
          <a:p>
            <a:r>
              <a:rPr lang="en-GB" dirty="0" smtClean="0"/>
              <a:t>Nb</a:t>
            </a:r>
            <a:r>
              <a:rPr lang="en-GB" baseline="-25000" dirty="0" smtClean="0"/>
              <a:t>3</a:t>
            </a:r>
            <a:r>
              <a:rPr lang="en-GB" dirty="0" smtClean="0"/>
              <a:t>Sn: A very promising material</a:t>
            </a:r>
            <a:endParaRPr lang="en-GB" dirty="0"/>
          </a:p>
        </p:txBody>
      </p:sp>
      <p:grpSp>
        <p:nvGrpSpPr>
          <p:cNvPr id="9" name="Group 8"/>
          <p:cNvGrpSpPr/>
          <p:nvPr/>
        </p:nvGrpSpPr>
        <p:grpSpPr>
          <a:xfrm>
            <a:off x="2159269" y="1239715"/>
            <a:ext cx="7894700" cy="2295833"/>
            <a:chOff x="1407562" y="889001"/>
            <a:chExt cx="9376877" cy="2611047"/>
          </a:xfrm>
        </p:grpSpPr>
        <p:sp>
          <p:nvSpPr>
            <p:cNvPr id="7" name="Rectangle 6">
              <a:extLst>
                <a:ext uri="{FF2B5EF4-FFF2-40B4-BE49-F238E27FC236}">
                  <a16:creationId xmlns:a16="http://schemas.microsoft.com/office/drawing/2014/main" id="{C8DF8465-04DE-8265-2AB5-073527B993B4}"/>
                </a:ext>
              </a:extLst>
            </p:cNvPr>
            <p:cNvSpPr/>
            <p:nvPr/>
          </p:nvSpPr>
          <p:spPr>
            <a:xfrm>
              <a:off x="9637161" y="2108200"/>
              <a:ext cx="914400" cy="304795"/>
            </a:xfrm>
            <a:prstGeom prst="rect">
              <a:avLst/>
            </a:prstGeom>
            <a:solidFill>
              <a:srgbClr val="FFFF00"/>
            </a:solid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8" name="Rectangle 7">
              <a:extLst>
                <a:ext uri="{FF2B5EF4-FFF2-40B4-BE49-F238E27FC236}">
                  <a16:creationId xmlns:a16="http://schemas.microsoft.com/office/drawing/2014/main" id="{5E01E625-9FFB-ADE8-76FB-0EE18CD58E0E}"/>
                </a:ext>
              </a:extLst>
            </p:cNvPr>
            <p:cNvSpPr/>
            <p:nvPr/>
          </p:nvSpPr>
          <p:spPr>
            <a:xfrm>
              <a:off x="6385963" y="2006605"/>
              <a:ext cx="507999" cy="1219195"/>
            </a:xfrm>
            <a:prstGeom prst="rect">
              <a:avLst/>
            </a:prstGeom>
            <a:solidFill>
              <a:srgbClr val="FFFF00"/>
            </a:solid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pic>
          <p:nvPicPr>
            <p:cNvPr id="6" name="Picture 5" descr="A screenshot of a computer&#10;&#10;Description automatically generated with medium confidence">
              <a:extLst>
                <a:ext uri="{FF2B5EF4-FFF2-40B4-BE49-F238E27FC236}">
                  <a16:creationId xmlns:a16="http://schemas.microsoft.com/office/drawing/2014/main" id="{16FE1C15-BCE8-E16F-C48B-32CC37CEE3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7562" y="889001"/>
              <a:ext cx="9376877" cy="2611047"/>
            </a:xfrm>
            <a:prstGeom prst="rect">
              <a:avLst/>
            </a:prstGeom>
          </p:spPr>
        </p:pic>
      </p:gr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AA5382C-2EFD-3B9C-4D22-B1B7C714154E}"/>
                  </a:ext>
                </a:extLst>
              </p:cNvPr>
              <p:cNvSpPr txBox="1"/>
              <p:nvPr/>
            </p:nvSpPr>
            <p:spPr>
              <a:xfrm>
                <a:off x="1117600" y="3666791"/>
                <a:ext cx="9956800" cy="1405256"/>
              </a:xfrm>
              <a:prstGeom prst="rect">
                <a:avLst/>
              </a:prstGeom>
              <a:noFill/>
            </p:spPr>
            <p:txBody>
              <a:bodyPr wrap="square" rtlCol="0">
                <a:spAutoFit/>
              </a:bodyPr>
              <a:lstStyle/>
              <a:p>
                <a:r>
                  <a:rPr lang="en-US" sz="2133" b="1" dirty="0">
                    <a:solidFill>
                      <a:srgbClr val="0070C0"/>
                    </a:solidFill>
                    <a:latin typeface="Arial" panose="020B0604020202020204" pitchFamily="34" charset="0"/>
                    <a:cs typeface="Arial" panose="020B0604020202020204" pitchFamily="34" charset="0"/>
                  </a:rPr>
                  <a:t>Higher</a:t>
                </a:r>
                <a:r>
                  <a:rPr lang="en-US" sz="2133" dirty="0">
                    <a:latin typeface="Arial" panose="020B0604020202020204" pitchFamily="34" charset="0"/>
                    <a:cs typeface="Arial" panose="020B0604020202020204" pitchFamily="34" charset="0"/>
                  </a:rPr>
                  <a:t> critical temperature </a:t>
                </a:r>
                <a14:m>
                  <m:oMath xmlns:m="http://schemas.openxmlformats.org/officeDocument/2006/math">
                    <m:sSub>
                      <m:sSubPr>
                        <m:ctrlPr>
                          <a:rPr lang="en-US" sz="2133" b="1" i="1">
                            <a:solidFill>
                              <a:srgbClr val="0070C0"/>
                            </a:solidFill>
                            <a:latin typeface="Cambria Math" panose="02040503050406030204" pitchFamily="18" charset="0"/>
                            <a:cs typeface="Arial" panose="020B0604020202020204" pitchFamily="34" charset="0"/>
                          </a:rPr>
                        </m:ctrlPr>
                      </m:sSubPr>
                      <m:e>
                        <m:r>
                          <a:rPr lang="en-US" sz="2133" b="1" i="1">
                            <a:solidFill>
                              <a:srgbClr val="0070C0"/>
                            </a:solidFill>
                            <a:latin typeface="Cambria Math" panose="02040503050406030204" pitchFamily="18" charset="0"/>
                            <a:cs typeface="Arial" panose="020B0604020202020204" pitchFamily="34" charset="0"/>
                          </a:rPr>
                          <m:t>𝑻</m:t>
                        </m:r>
                      </m:e>
                      <m:sub>
                        <m:r>
                          <a:rPr lang="en-US" sz="2133" b="1" i="1">
                            <a:solidFill>
                              <a:srgbClr val="0070C0"/>
                            </a:solidFill>
                            <a:latin typeface="Cambria Math" panose="02040503050406030204" pitchFamily="18" charset="0"/>
                            <a:cs typeface="Arial" panose="020B0604020202020204" pitchFamily="34" charset="0"/>
                          </a:rPr>
                          <m:t>𝒄</m:t>
                        </m:r>
                      </m:sub>
                    </m:sSub>
                  </m:oMath>
                </a14:m>
                <a:r>
                  <a:rPr lang="en-US" sz="2133" dirty="0">
                    <a:latin typeface="Arial" panose="020B0604020202020204" pitchFamily="34" charset="0"/>
                    <a:cs typeface="Arial" panose="020B0604020202020204" pitchFamily="34" charset="0"/>
                  </a:rPr>
                  <a:t>: </a:t>
                </a:r>
              </a:p>
              <a:p>
                <a:pPr marL="990575" lvl="1" indent="-380990">
                  <a:buFont typeface="Arial" panose="020B0604020202020204" pitchFamily="34" charset="0"/>
                  <a:buChar char="→"/>
                </a:pPr>
                <a:r>
                  <a:rPr lang="en-US" sz="2133" b="1" dirty="0">
                    <a:latin typeface="Arial" panose="020B0604020202020204" pitchFamily="34" charset="0"/>
                    <a:cs typeface="Arial" panose="020B0604020202020204" pitchFamily="34" charset="0"/>
                  </a:rPr>
                  <a:t>lower losses </a:t>
                </a:r>
              </a:p>
              <a:p>
                <a:pPr marL="990575" lvl="1" indent="-380990">
                  <a:buFont typeface="Arial" panose="020B0604020202020204" pitchFamily="34" charset="0"/>
                  <a:buChar char="→"/>
                </a:pPr>
                <a:r>
                  <a:rPr lang="en-US" sz="2133" b="1" dirty="0">
                    <a:latin typeface="Arial" panose="020B0604020202020204" pitchFamily="34" charset="0"/>
                    <a:cs typeface="Arial" panose="020B0604020202020204" pitchFamily="34" charset="0"/>
                  </a:rPr>
                  <a:t>higher operating temperature</a:t>
                </a:r>
              </a:p>
              <a:p>
                <a:pPr marL="990575" lvl="1" indent="-380990">
                  <a:buFont typeface="Arial" panose="020B0604020202020204" pitchFamily="34" charset="0"/>
                  <a:buChar char="→"/>
                </a:pPr>
                <a:r>
                  <a:rPr lang="en-US" sz="2133" dirty="0">
                    <a:latin typeface="Arial" panose="020B0604020202020204" pitchFamily="34" charset="0"/>
                    <a:cs typeface="Arial" panose="020B0604020202020204" pitchFamily="34" charset="0"/>
                  </a:rPr>
                  <a:t>can operate at </a:t>
                </a:r>
                <a:r>
                  <a:rPr lang="en-US" sz="2133" b="1" dirty="0">
                    <a:latin typeface="Arial" panose="020B0604020202020204" pitchFamily="34" charset="0"/>
                    <a:cs typeface="Arial" panose="020B0604020202020204" pitchFamily="34" charset="0"/>
                  </a:rPr>
                  <a:t>higher frequency</a:t>
                </a:r>
              </a:p>
            </p:txBody>
          </p:sp>
        </mc:Choice>
        <mc:Fallback xmlns="">
          <p:sp>
            <p:nvSpPr>
              <p:cNvPr id="10" name="TextBox 9">
                <a:extLst>
                  <a:ext uri="{FF2B5EF4-FFF2-40B4-BE49-F238E27FC236}">
                    <a16:creationId xmlns:a16="http://schemas.microsoft.com/office/drawing/2014/main" id="{2AA5382C-2EFD-3B9C-4D22-B1B7C714154E}"/>
                  </a:ext>
                </a:extLst>
              </p:cNvPr>
              <p:cNvSpPr txBox="1">
                <a:spLocks noRot="1" noChangeAspect="1" noMove="1" noResize="1" noEditPoints="1" noAdjustHandles="1" noChangeArrowheads="1" noChangeShapeType="1" noTextEdit="1"/>
              </p:cNvSpPr>
              <p:nvPr/>
            </p:nvSpPr>
            <p:spPr>
              <a:xfrm>
                <a:off x="1117600" y="3666791"/>
                <a:ext cx="9956800" cy="1405256"/>
              </a:xfrm>
              <a:prstGeom prst="rect">
                <a:avLst/>
              </a:prstGeom>
              <a:blipFill>
                <a:blip r:embed="rId3"/>
                <a:stretch>
                  <a:fillRect l="-734" t="-3043" b="-739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1580D29-F851-42E9-2709-461720B02256}"/>
                  </a:ext>
                </a:extLst>
              </p:cNvPr>
              <p:cNvSpPr txBox="1"/>
              <p:nvPr/>
            </p:nvSpPr>
            <p:spPr>
              <a:xfrm>
                <a:off x="1117600" y="5203290"/>
                <a:ext cx="9956800" cy="763479"/>
              </a:xfrm>
              <a:prstGeom prst="rect">
                <a:avLst/>
              </a:prstGeom>
              <a:noFill/>
            </p:spPr>
            <p:txBody>
              <a:bodyPr wrap="square" rtlCol="0">
                <a:spAutoFit/>
              </a:bodyPr>
              <a:lstStyle/>
              <a:p>
                <a:r>
                  <a:rPr lang="en-US" sz="2133" b="1" dirty="0">
                    <a:solidFill>
                      <a:srgbClr val="0070C0"/>
                    </a:solidFill>
                    <a:latin typeface="Arial" panose="020B0604020202020204" pitchFamily="34" charset="0"/>
                    <a:cs typeface="Arial" panose="020B0604020202020204" pitchFamily="34" charset="0"/>
                  </a:rPr>
                  <a:t>Higher</a:t>
                </a:r>
                <a:r>
                  <a:rPr lang="en-US" sz="2133" dirty="0">
                    <a:latin typeface="Arial" panose="020B0604020202020204" pitchFamily="34" charset="0"/>
                    <a:cs typeface="Arial" panose="020B0604020202020204" pitchFamily="34" charset="0"/>
                  </a:rPr>
                  <a:t> superheating field </a:t>
                </a:r>
                <a14:m>
                  <m:oMath xmlns:m="http://schemas.openxmlformats.org/officeDocument/2006/math">
                    <m:sSub>
                      <m:sSubPr>
                        <m:ctrlPr>
                          <a:rPr lang="en-US" sz="2133" b="1" i="1">
                            <a:solidFill>
                              <a:srgbClr val="0070C0"/>
                            </a:solidFill>
                            <a:latin typeface="Cambria Math" panose="02040503050406030204" pitchFamily="18" charset="0"/>
                            <a:cs typeface="Arial" panose="020B0604020202020204" pitchFamily="34" charset="0"/>
                          </a:rPr>
                        </m:ctrlPr>
                      </m:sSubPr>
                      <m:e>
                        <m:r>
                          <a:rPr lang="en-US" sz="2133" b="1" i="1">
                            <a:solidFill>
                              <a:srgbClr val="0070C0"/>
                            </a:solidFill>
                            <a:latin typeface="Cambria Math" panose="02040503050406030204" pitchFamily="18" charset="0"/>
                            <a:cs typeface="Arial" panose="020B0604020202020204" pitchFamily="34" charset="0"/>
                          </a:rPr>
                          <m:t>𝑩</m:t>
                        </m:r>
                      </m:e>
                      <m:sub>
                        <m:r>
                          <a:rPr lang="en-US" sz="2133" b="1" i="1">
                            <a:solidFill>
                              <a:srgbClr val="0070C0"/>
                            </a:solidFill>
                            <a:latin typeface="Cambria Math" panose="02040503050406030204" pitchFamily="18" charset="0"/>
                            <a:cs typeface="Arial" panose="020B0604020202020204" pitchFamily="34" charset="0"/>
                          </a:rPr>
                          <m:t>𝒔𝒉</m:t>
                        </m:r>
                      </m:sub>
                    </m:sSub>
                  </m:oMath>
                </a14:m>
                <a:r>
                  <a:rPr lang="en-US" sz="2133" dirty="0">
                    <a:latin typeface="Arial" panose="020B0604020202020204" pitchFamily="34" charset="0"/>
                    <a:cs typeface="Arial" panose="020B0604020202020204" pitchFamily="34" charset="0"/>
                  </a:rPr>
                  <a:t>= </a:t>
                </a:r>
                <a:r>
                  <a:rPr lang="en-US" sz="2133" b="1" dirty="0">
                    <a:latin typeface="Arial" panose="020B0604020202020204" pitchFamily="34" charset="0"/>
                    <a:cs typeface="Arial" panose="020B0604020202020204" pitchFamily="34" charset="0"/>
                  </a:rPr>
                  <a:t>higher accelerating gradients</a:t>
                </a:r>
                <a:r>
                  <a:rPr lang="en-US" sz="2133" dirty="0">
                    <a:latin typeface="Arial" panose="020B0604020202020204" pitchFamily="34" charset="0"/>
                    <a:cs typeface="Arial" panose="020B0604020202020204" pitchFamily="34" charset="0"/>
                  </a:rPr>
                  <a:t>: </a:t>
                </a:r>
                <a14:m>
                  <m:oMath xmlns:m="http://schemas.openxmlformats.org/officeDocument/2006/math">
                    <m:sSub>
                      <m:sSubPr>
                        <m:ctrlPr>
                          <a:rPr lang="en-US" sz="2133" b="1" i="1">
                            <a:latin typeface="Cambria Math" panose="02040503050406030204" pitchFamily="18" charset="0"/>
                            <a:cs typeface="Arial" panose="020B0604020202020204" pitchFamily="34" charset="0"/>
                          </a:rPr>
                        </m:ctrlPr>
                      </m:sSubPr>
                      <m:e>
                        <m:r>
                          <a:rPr lang="en-US" sz="2133" b="1" i="1">
                            <a:latin typeface="Cambria Math" panose="02040503050406030204" pitchFamily="18" charset="0"/>
                            <a:cs typeface="Arial" panose="020B0604020202020204" pitchFamily="34" charset="0"/>
                          </a:rPr>
                          <m:t>𝑬</m:t>
                        </m:r>
                      </m:e>
                      <m:sub>
                        <m:r>
                          <a:rPr lang="en-US" sz="2133" b="1" i="1">
                            <a:latin typeface="Cambria Math" panose="02040503050406030204" pitchFamily="18" charset="0"/>
                            <a:cs typeface="Arial" panose="020B0604020202020204" pitchFamily="34" charset="0"/>
                          </a:rPr>
                          <m:t>𝒂𝒄𝒄</m:t>
                        </m:r>
                        <m:r>
                          <a:rPr lang="en-US" sz="2133" b="1" i="1">
                            <a:latin typeface="Cambria Math" panose="02040503050406030204" pitchFamily="18" charset="0"/>
                            <a:cs typeface="Arial" panose="020B0604020202020204" pitchFamily="34" charset="0"/>
                          </a:rPr>
                          <m:t>, </m:t>
                        </m:r>
                        <m:r>
                          <a:rPr lang="en-US" sz="2133" b="1" i="1">
                            <a:latin typeface="Cambria Math" panose="02040503050406030204" pitchFamily="18" charset="0"/>
                            <a:cs typeface="Arial" panose="020B0604020202020204" pitchFamily="34" charset="0"/>
                          </a:rPr>
                          <m:t>𝒎𝒂𝒙</m:t>
                        </m:r>
                      </m:sub>
                    </m:sSub>
                    <m:r>
                      <a:rPr lang="en-US" sz="2133" b="1" i="1">
                        <a:latin typeface="Cambria Math" panose="02040503050406030204" pitchFamily="18" charset="0"/>
                        <a:ea typeface="Cambria Math" panose="02040503050406030204" pitchFamily="18" charset="0"/>
                        <a:cs typeface="Arial" panose="020B0604020202020204" pitchFamily="34" charset="0"/>
                      </a:rPr>
                      <m:t>∝</m:t>
                    </m:r>
                    <m:sSub>
                      <m:sSubPr>
                        <m:ctrlPr>
                          <a:rPr lang="en-US" sz="2133" b="1" i="1">
                            <a:latin typeface="Cambria Math" panose="02040503050406030204" pitchFamily="18" charset="0"/>
                            <a:ea typeface="Cambria Math" panose="02040503050406030204" pitchFamily="18" charset="0"/>
                            <a:cs typeface="Arial" panose="020B0604020202020204" pitchFamily="34" charset="0"/>
                          </a:rPr>
                        </m:ctrlPr>
                      </m:sSubPr>
                      <m:e>
                        <m:r>
                          <a:rPr lang="en-US" sz="2133" b="1" i="1">
                            <a:latin typeface="Cambria Math" panose="02040503050406030204" pitchFamily="18" charset="0"/>
                            <a:ea typeface="Cambria Math" panose="02040503050406030204" pitchFamily="18" charset="0"/>
                            <a:cs typeface="Arial" panose="020B0604020202020204" pitchFamily="34" charset="0"/>
                          </a:rPr>
                          <m:t>𝑩</m:t>
                        </m:r>
                      </m:e>
                      <m:sub>
                        <m:r>
                          <a:rPr lang="en-US" sz="2133" b="1" i="1">
                            <a:latin typeface="Cambria Math" panose="02040503050406030204" pitchFamily="18" charset="0"/>
                            <a:ea typeface="Cambria Math" panose="02040503050406030204" pitchFamily="18" charset="0"/>
                            <a:cs typeface="Arial" panose="020B0604020202020204" pitchFamily="34" charset="0"/>
                          </a:rPr>
                          <m:t>𝒔𝒉</m:t>
                        </m:r>
                      </m:sub>
                    </m:sSub>
                  </m:oMath>
                </a14:m>
                <a:r>
                  <a:rPr lang="en-US" sz="2133" dirty="0">
                    <a:latin typeface="Arial" panose="020B0604020202020204" pitchFamily="34" charset="0"/>
                    <a:cs typeface="Arial" panose="020B0604020202020204" pitchFamily="34" charset="0"/>
                  </a:rPr>
                  <a:t> </a:t>
                </a:r>
              </a:p>
              <a:p>
                <a:pPr lvl="1"/>
                <a:r>
                  <a:rPr lang="en-US" sz="2133" dirty="0">
                    <a:latin typeface="Arial" panose="020B0604020202020204" pitchFamily="34" charset="0"/>
                    <a:cs typeface="Arial" panose="020B0604020202020204" pitchFamily="34" charset="0"/>
                  </a:rPr>
                  <a:t>  </a:t>
                </a:r>
              </a:p>
            </p:txBody>
          </p:sp>
        </mc:Choice>
        <mc:Fallback xmlns="">
          <p:sp>
            <p:nvSpPr>
              <p:cNvPr id="11" name="TextBox 10">
                <a:extLst>
                  <a:ext uri="{FF2B5EF4-FFF2-40B4-BE49-F238E27FC236}">
                    <a16:creationId xmlns:a16="http://schemas.microsoft.com/office/drawing/2014/main" id="{41580D29-F851-42E9-2709-461720B02256}"/>
                  </a:ext>
                </a:extLst>
              </p:cNvPr>
              <p:cNvSpPr txBox="1">
                <a:spLocks noRot="1" noChangeAspect="1" noMove="1" noResize="1" noEditPoints="1" noAdjustHandles="1" noChangeArrowheads="1" noChangeShapeType="1" noTextEdit="1"/>
              </p:cNvSpPr>
              <p:nvPr/>
            </p:nvSpPr>
            <p:spPr>
              <a:xfrm>
                <a:off x="1117600" y="5203290"/>
                <a:ext cx="9956800" cy="763479"/>
              </a:xfrm>
              <a:prstGeom prst="rect">
                <a:avLst/>
              </a:prstGeom>
              <a:blipFill>
                <a:blip r:embed="rId4"/>
                <a:stretch>
                  <a:fillRect l="-734" t="-6400"/>
                </a:stretch>
              </a:blipFill>
            </p:spPr>
            <p:txBody>
              <a:bodyPr/>
              <a:lstStyle/>
              <a:p>
                <a:r>
                  <a:rPr lang="en-GB">
                    <a:noFill/>
                  </a:rPr>
                  <a:t> </a:t>
                </a:r>
              </a:p>
            </p:txBody>
          </p:sp>
        </mc:Fallback>
      </mc:AlternateContent>
      <p:sp>
        <p:nvSpPr>
          <p:cNvPr id="3" name="Slide Number Placeholder 2"/>
          <p:cNvSpPr>
            <a:spLocks noGrp="1"/>
          </p:cNvSpPr>
          <p:nvPr>
            <p:ph type="sldNum" sz="quarter" idx="12"/>
          </p:nvPr>
        </p:nvSpPr>
        <p:spPr/>
        <p:txBody>
          <a:bodyPr/>
          <a:lstStyle/>
          <a:p>
            <a:fld id="{BBAAB195-B577-5546-8349-9DDA93B6129E}" type="slidenum">
              <a:rPr lang="en-US" smtClean="0"/>
              <a:t>5</a:t>
            </a:fld>
            <a:endParaRPr lang="en-US"/>
          </a:p>
        </p:txBody>
      </p:sp>
    </p:spTree>
    <p:extLst>
      <p:ext uri="{BB962C8B-B14F-4D97-AF65-F5344CB8AC3E}">
        <p14:creationId xmlns:p14="http://schemas.microsoft.com/office/powerpoint/2010/main" val="25782162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823144F-A438-A7FB-90DA-F0D387CEE892}"/>
              </a:ext>
            </a:extLst>
          </p:cNvPr>
          <p:cNvSpPr/>
          <p:nvPr/>
        </p:nvSpPr>
        <p:spPr>
          <a:xfrm>
            <a:off x="4860856" y="1705865"/>
            <a:ext cx="1002891" cy="685840"/>
          </a:xfrm>
          <a:prstGeom prst="rect">
            <a:avLst/>
          </a:prstGeom>
          <a:solidFill>
            <a:srgbClr val="FFFF00"/>
          </a:solid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5" name="Rectangle 4">
            <a:extLst>
              <a:ext uri="{FF2B5EF4-FFF2-40B4-BE49-F238E27FC236}">
                <a16:creationId xmlns:a16="http://schemas.microsoft.com/office/drawing/2014/main" id="{92984558-F9E2-97B6-4D54-5592E9FEDFD0}"/>
              </a:ext>
            </a:extLst>
          </p:cNvPr>
          <p:cNvSpPr/>
          <p:nvPr/>
        </p:nvSpPr>
        <p:spPr>
          <a:xfrm>
            <a:off x="3521192" y="3253754"/>
            <a:ext cx="914400" cy="377547"/>
          </a:xfrm>
          <a:prstGeom prst="rect">
            <a:avLst/>
          </a:prstGeom>
          <a:solidFill>
            <a:srgbClr val="FFFF00"/>
          </a:solid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p:sp>
        <p:nvSpPr>
          <p:cNvPr id="6" name="Rectangle 5">
            <a:extLst>
              <a:ext uri="{FF2B5EF4-FFF2-40B4-BE49-F238E27FC236}">
                <a16:creationId xmlns:a16="http://schemas.microsoft.com/office/drawing/2014/main" id="{5EF9A5D3-CE23-C942-2675-3E9F6633EBBB}"/>
              </a:ext>
            </a:extLst>
          </p:cNvPr>
          <p:cNvSpPr/>
          <p:nvPr/>
        </p:nvSpPr>
        <p:spPr>
          <a:xfrm>
            <a:off x="4860856" y="2859125"/>
            <a:ext cx="914400" cy="377547"/>
          </a:xfrm>
          <a:prstGeom prst="rect">
            <a:avLst/>
          </a:prstGeom>
          <a:solidFill>
            <a:srgbClr val="FFFF00"/>
          </a:solidFill>
          <a:ln w="19050">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40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69EE901B-B09B-D972-96A2-CD006B1A9BB6}"/>
                  </a:ext>
                </a:extLst>
              </p:cNvPr>
              <p:cNvGraphicFramePr>
                <a:graphicFrameLocks noGrp="1"/>
              </p:cNvGraphicFramePr>
              <p:nvPr>
                <p:extLst>
                  <p:ext uri="{D42A27DB-BD31-4B8C-83A1-F6EECF244321}">
                    <p14:modId xmlns:p14="http://schemas.microsoft.com/office/powerpoint/2010/main" val="2000954226"/>
                  </p:ext>
                </p:extLst>
              </p:nvPr>
            </p:nvGraphicFramePr>
            <p:xfrm>
              <a:off x="390456" y="1289181"/>
              <a:ext cx="5717392" cy="2379679"/>
            </p:xfrm>
            <a:graphic>
              <a:graphicData uri="http://schemas.openxmlformats.org/drawingml/2006/table">
                <a:tbl>
                  <a:tblPr firstRow="1" firstCol="1">
                    <a:tableStyleId>{9D7B26C5-4107-4FEC-AEDC-1716B250A1EF}</a:tableStyleId>
                  </a:tblPr>
                  <a:tblGrid>
                    <a:gridCol w="2946400">
                      <a:extLst>
                        <a:ext uri="{9D8B030D-6E8A-4147-A177-3AD203B41FA5}">
                          <a16:colId xmlns:a16="http://schemas.microsoft.com/office/drawing/2014/main" val="1312307130"/>
                        </a:ext>
                      </a:extLst>
                    </a:gridCol>
                    <a:gridCol w="1320800">
                      <a:extLst>
                        <a:ext uri="{9D8B030D-6E8A-4147-A177-3AD203B41FA5}">
                          <a16:colId xmlns:a16="http://schemas.microsoft.com/office/drawing/2014/main" val="1428069799"/>
                        </a:ext>
                      </a:extLst>
                    </a:gridCol>
                    <a:gridCol w="1450192">
                      <a:extLst>
                        <a:ext uri="{9D8B030D-6E8A-4147-A177-3AD203B41FA5}">
                          <a16:colId xmlns:a16="http://schemas.microsoft.com/office/drawing/2014/main" val="2379192700"/>
                        </a:ext>
                      </a:extLst>
                    </a:gridCol>
                  </a:tblGrid>
                  <a:tr h="365760">
                    <a:tc>
                      <a:txBody>
                        <a:bodyPr/>
                        <a:lstStyle/>
                        <a:p>
                          <a:endParaRPr lang="en-US" sz="1600"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Nb</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Nb</a:t>
                          </a:r>
                          <a:r>
                            <a:rPr lang="en-US" sz="1600" baseline="-25000" dirty="0"/>
                            <a:t>3</a:t>
                          </a:r>
                          <a:r>
                            <a:rPr lang="en-US" sz="1600" baseline="0" dirty="0"/>
                            <a:t>Sn</a:t>
                          </a:r>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319127479"/>
                      </a:ext>
                    </a:extLst>
                  </a:tr>
                  <a:tr h="388319">
                    <a:tc>
                      <a:txBody>
                        <a:bodyPr/>
                        <a:lstStyle/>
                        <a:p>
                          <a:r>
                            <a:rPr lang="en-US" sz="1600" dirty="0"/>
                            <a:t>Superheating Field </a:t>
                          </a:r>
                          <a:r>
                            <a:rPr lang="en-US" sz="1600" b="1" dirty="0"/>
                            <a:t>(</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𝑩</m:t>
                                  </m:r>
                                </m:e>
                                <m:sub>
                                  <m:r>
                                    <a:rPr lang="en-US" sz="1600" b="1" i="1" smtClean="0">
                                      <a:latin typeface="Cambria Math" panose="02040503050406030204" pitchFamily="18" charset="0"/>
                                    </a:rPr>
                                    <m:t>𝒔𝒉</m:t>
                                  </m:r>
                                </m:sub>
                              </m:sSub>
                              <m:r>
                                <a:rPr lang="en-US" sz="1600" b="1" smtClean="0">
                                  <a:latin typeface="Cambria Math" panose="02040503050406030204" pitchFamily="18" charset="0"/>
                                </a:rPr>
                                <m:t>)</m:t>
                              </m:r>
                            </m:oMath>
                          </a14:m>
                          <a:endParaRPr lang="en-US" sz="1600" b="1"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240 mT</a:t>
                          </a:r>
                          <a:endParaRPr lang="en-US" sz="1600" kern="1200" dirty="0">
                            <a:solidFill>
                              <a:schemeClr val="tx1"/>
                            </a:solidFill>
                            <a:latin typeface="Arial" panose="020B0604020202020204" pitchFamily="34" charset="0"/>
                            <a:ea typeface="+mn-ea"/>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pPr algn="ctr"/>
                          <a:r>
                            <a:rPr lang="en-US" sz="1600" dirty="0"/>
                            <a:t>420 mT</a:t>
                          </a:r>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18986544"/>
                      </a:ext>
                    </a:extLst>
                  </a:tr>
                  <a:tr h="406400">
                    <a:tc>
                      <a:txBody>
                        <a:bodyPr/>
                        <a:lstStyle/>
                        <a:p>
                          <a:r>
                            <a:rPr lang="en-US" sz="1600" dirty="0"/>
                            <a:t>Max. </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𝐄</m:t>
                                  </m:r>
                                </m:e>
                                <m:sub>
                                  <m:r>
                                    <a:rPr lang="en-US" sz="1600" b="1" i="1" smtClean="0">
                                      <a:latin typeface="Cambria Math" panose="02040503050406030204" pitchFamily="18" charset="0"/>
                                    </a:rPr>
                                    <m:t>𝐚𝐜𝐜</m:t>
                                  </m:r>
                                </m:sub>
                              </m:sSub>
                            </m:oMath>
                          </a14:m>
                          <a:endParaRPr lang="en-US" sz="1600" b="1"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t>55 MV/m</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t>100 MV/m</a:t>
                          </a:r>
                          <a:endParaRPr lang="en-US" sz="1600" dirty="0">
                            <a:latin typeface="Arial" panose="020B0604020202020204" pitchFamily="34" charset="0"/>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820762"/>
                      </a:ext>
                    </a:extLst>
                  </a:tr>
                  <a:tr h="406400">
                    <a:tc>
                      <a:txBody>
                        <a:bodyPr/>
                        <a:lstStyle/>
                        <a:p>
                          <a:r>
                            <a:rPr lang="en-US" sz="1600" dirty="0"/>
                            <a:t>Critical Temperature </a:t>
                          </a:r>
                          <a:r>
                            <a:rPr lang="en-US" sz="1600" b="1" dirty="0"/>
                            <a:t>(</a:t>
                          </a: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𝑻</m:t>
                                  </m:r>
                                </m:e>
                                <m:sub>
                                  <m:r>
                                    <a:rPr lang="en-US" sz="1600" b="1" i="1" smtClean="0">
                                      <a:latin typeface="Cambria Math" panose="02040503050406030204" pitchFamily="18" charset="0"/>
                                    </a:rPr>
                                    <m:t>𝑪</m:t>
                                  </m:r>
                                </m:sub>
                              </m:sSub>
                              <m:r>
                                <a:rPr lang="en-US" sz="1600" b="1" smtClean="0">
                                  <a:latin typeface="Cambria Math" panose="02040503050406030204" pitchFamily="18" charset="0"/>
                                </a:rPr>
                                <m:t>)</m:t>
                              </m:r>
                            </m:oMath>
                          </a14:m>
                          <a:endParaRPr lang="en-US" sz="1600" b="1"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9 K</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18 K</a:t>
                          </a:r>
                          <a:endParaRPr lang="en-US" sz="1600" dirty="0">
                            <a:latin typeface="Arial" panose="020B0604020202020204" pitchFamily="34" charset="0"/>
                            <a:cs typeface="Arial" panose="020B0604020202020204" pitchFamily="34" charset="0"/>
                          </a:endParaRPr>
                        </a:p>
                      </a:txBody>
                      <a:tcPr marL="121920" marR="121920" marT="60960" marB="6096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0196941"/>
                      </a:ext>
                    </a:extLst>
                  </a:tr>
                  <a:tr h="406400">
                    <a:tc>
                      <a:txBody>
                        <a:bodyPr/>
                        <a:lstStyle/>
                        <a:p>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𝐐</m:t>
                                  </m:r>
                                </m:e>
                                <m:sub>
                                  <m:r>
                                    <a:rPr lang="en-US" sz="1600" b="1" i="1" smtClean="0">
                                      <a:latin typeface="Cambria Math" panose="02040503050406030204" pitchFamily="18" charset="0"/>
                                    </a:rPr>
                                    <m:t>𝟎</m:t>
                                  </m:r>
                                </m:sub>
                              </m:sSub>
                            </m:oMath>
                          </a14:m>
                          <a:r>
                            <a:rPr lang="en-US" sz="1600" dirty="0"/>
                            <a:t> at 4.2K</a:t>
                          </a:r>
                          <a:endParaRPr lang="en-US" sz="1600"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US" sz="1600" b="0" smtClean="0">
                                    <a:latin typeface="Cambria Math" panose="02040503050406030204" pitchFamily="18" charset="0"/>
                                  </a:rPr>
                                  <m:t>6 ×</m:t>
                                </m:r>
                                <m:sSup>
                                  <m:sSupPr>
                                    <m:ctrlPr>
                                      <a:rPr lang="en-US" sz="1600" b="0" i="1" smtClean="0">
                                        <a:latin typeface="Cambria Math" panose="02040503050406030204" pitchFamily="18" charset="0"/>
                                      </a:rPr>
                                    </m:ctrlPr>
                                  </m:sSupPr>
                                  <m:e>
                                    <m:r>
                                      <a:rPr lang="en-US" sz="1600" b="0" smtClean="0">
                                        <a:latin typeface="Cambria Math" panose="02040503050406030204" pitchFamily="18" charset="0"/>
                                      </a:rPr>
                                      <m:t>10</m:t>
                                    </m:r>
                                  </m:e>
                                  <m:sup>
                                    <m:r>
                                      <a:rPr lang="en-US" sz="1600" b="0" smtClean="0">
                                        <a:latin typeface="Cambria Math" panose="02040503050406030204" pitchFamily="18" charset="0"/>
                                      </a:rPr>
                                      <m:t>8</m:t>
                                    </m:r>
                                  </m:sup>
                                </m:sSup>
                              </m:oMath>
                            </m:oMathPara>
                          </a14:m>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pPr algn="ctr"/>
                          <a14:m>
                            <m:oMathPara xmlns:m="http://schemas.openxmlformats.org/officeDocument/2006/math">
                              <m:oMathParaPr>
                                <m:jc m:val="centerGroup"/>
                              </m:oMathParaPr>
                              <m:oMath xmlns:m="http://schemas.openxmlformats.org/officeDocument/2006/math">
                                <m:r>
                                  <a:rPr lang="en-US" sz="1600" b="0" smtClean="0">
                                    <a:latin typeface="Cambria Math" panose="02040503050406030204" pitchFamily="18" charset="0"/>
                                  </a:rPr>
                                  <m:t>6 ×</m:t>
                                </m:r>
                                <m:sSup>
                                  <m:sSupPr>
                                    <m:ctrlPr>
                                      <a:rPr lang="en-US" sz="1600" b="0" i="1" smtClean="0">
                                        <a:latin typeface="Cambria Math" panose="02040503050406030204" pitchFamily="18" charset="0"/>
                                      </a:rPr>
                                    </m:ctrlPr>
                                  </m:sSupPr>
                                  <m:e>
                                    <m:r>
                                      <a:rPr lang="en-US" sz="1600" b="0" smtClean="0">
                                        <a:latin typeface="Cambria Math" panose="02040503050406030204" pitchFamily="18" charset="0"/>
                                      </a:rPr>
                                      <m:t>10</m:t>
                                    </m:r>
                                  </m:e>
                                  <m:sup>
                                    <m:r>
                                      <a:rPr lang="en-US" sz="1600" b="0" smtClean="0">
                                        <a:latin typeface="Cambria Math" panose="02040503050406030204" pitchFamily="18" charset="0"/>
                                      </a:rPr>
                                      <m:t>10</m:t>
                                    </m:r>
                                  </m:sup>
                                </m:sSup>
                              </m:oMath>
                            </m:oMathPara>
                          </a14:m>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264148825"/>
                      </a:ext>
                    </a:extLst>
                  </a:tr>
                  <a:tr h="406400">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lang="en-US" sz="1600" b="1" i="1" smtClean="0">
                                      <a:latin typeface="Cambria Math" panose="02040503050406030204" pitchFamily="18" charset="0"/>
                                    </a:rPr>
                                  </m:ctrlPr>
                                </m:sSubPr>
                                <m:e>
                                  <m:r>
                                    <a:rPr lang="en-US" sz="1600" b="1" i="1" smtClean="0">
                                      <a:latin typeface="Cambria Math" panose="02040503050406030204" pitchFamily="18" charset="0"/>
                                    </a:rPr>
                                    <m:t>𝐐</m:t>
                                  </m:r>
                                </m:e>
                                <m:sub>
                                  <m:r>
                                    <a:rPr lang="en-US" sz="1600" b="1" i="1" smtClean="0">
                                      <a:latin typeface="Cambria Math" panose="02040503050406030204" pitchFamily="18" charset="0"/>
                                    </a:rPr>
                                    <m:t>𝟎</m:t>
                                  </m:r>
                                </m:sub>
                              </m:sSub>
                            </m:oMath>
                          </a14:m>
                          <a:r>
                            <a:rPr lang="en-US" sz="1600" dirty="0"/>
                            <a:t> at 2K</a:t>
                          </a:r>
                          <a:endParaRPr lang="en-US" sz="1600"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tcPr>
                    </a:tc>
                    <a:tc>
                      <a:txBody>
                        <a:bodyPr/>
                        <a:lstStyle/>
                        <a:p>
                          <a:pPr algn="ctr"/>
                          <a14:m>
                            <m:oMathPara xmlns:m="http://schemas.openxmlformats.org/officeDocument/2006/math">
                              <m:oMathParaPr>
                                <m:jc m:val="centerGroup"/>
                              </m:oMathParaPr>
                              <m:oMath xmlns:m="http://schemas.openxmlformats.org/officeDocument/2006/math">
                                <m:r>
                                  <a:rPr lang="en-US" sz="1600" b="0" smtClean="0">
                                    <a:latin typeface="Cambria Math" panose="02040503050406030204" pitchFamily="18" charset="0"/>
                                  </a:rPr>
                                  <m:t>3 ×</m:t>
                                </m:r>
                                <m:sSup>
                                  <m:sSupPr>
                                    <m:ctrlPr>
                                      <a:rPr lang="en-US" sz="1600" b="0" i="1" smtClean="0">
                                        <a:latin typeface="Cambria Math" panose="02040503050406030204" pitchFamily="18" charset="0"/>
                                      </a:rPr>
                                    </m:ctrlPr>
                                  </m:sSupPr>
                                  <m:e>
                                    <m:r>
                                      <a:rPr lang="en-US" sz="1600" b="0" smtClean="0">
                                        <a:latin typeface="Cambria Math" panose="02040503050406030204" pitchFamily="18" charset="0"/>
                                      </a:rPr>
                                      <m:t>10</m:t>
                                    </m:r>
                                  </m:e>
                                  <m:sup>
                                    <m:r>
                                      <a:rPr lang="en-US" sz="1600" b="0" smtClean="0">
                                        <a:latin typeface="Cambria Math" panose="02040503050406030204" pitchFamily="18" charset="0"/>
                                      </a:rPr>
                                      <m:t>10</m:t>
                                    </m:r>
                                  </m:sup>
                                </m:sSup>
                              </m:oMath>
                            </m:oMathPara>
                          </a14:m>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pPr algn="ctr"/>
                          <a:r>
                            <a:rPr lang="en-US" sz="1600" b="0" dirty="0"/>
                            <a:t>&gt;</a:t>
                          </a:r>
                          <a14:m>
                            <m:oMath xmlns:m="http://schemas.openxmlformats.org/officeDocument/2006/math">
                              <m:sSup>
                                <m:sSupPr>
                                  <m:ctrlPr>
                                    <a:rPr lang="en-US" sz="1600" b="0" i="1" smtClean="0">
                                      <a:latin typeface="Cambria Math" panose="02040503050406030204" pitchFamily="18" charset="0"/>
                                    </a:rPr>
                                  </m:ctrlPr>
                                </m:sSupPr>
                                <m:e>
                                  <m:r>
                                    <a:rPr lang="en-US" sz="1600" b="0" smtClean="0">
                                      <a:latin typeface="Cambria Math" panose="02040503050406030204" pitchFamily="18" charset="0"/>
                                    </a:rPr>
                                    <m:t>10</m:t>
                                  </m:r>
                                </m:e>
                                <m:sup>
                                  <m:r>
                                    <a:rPr lang="en-US" sz="1600" b="0" smtClean="0">
                                      <a:latin typeface="Cambria Math" panose="02040503050406030204" pitchFamily="18" charset="0"/>
                                    </a:rPr>
                                    <m:t>11</m:t>
                                  </m:r>
                                </m:sup>
                              </m:sSup>
                            </m:oMath>
                          </a14:m>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598098896"/>
                      </a:ext>
                    </a:extLst>
                  </a:tr>
                </a:tbl>
              </a:graphicData>
            </a:graphic>
          </p:graphicFrame>
        </mc:Choice>
        <mc:Fallback xmlns="">
          <p:graphicFrame>
            <p:nvGraphicFramePr>
              <p:cNvPr id="7" name="Table 6">
                <a:extLst>
                  <a:ext uri="{FF2B5EF4-FFF2-40B4-BE49-F238E27FC236}">
                    <a16:creationId xmlns:a16="http://schemas.microsoft.com/office/drawing/2014/main" id="{69EE901B-B09B-D972-96A2-CD006B1A9BB6}"/>
                  </a:ext>
                </a:extLst>
              </p:cNvPr>
              <p:cNvGraphicFramePr>
                <a:graphicFrameLocks noGrp="1"/>
              </p:cNvGraphicFramePr>
              <p:nvPr>
                <p:extLst>
                  <p:ext uri="{D42A27DB-BD31-4B8C-83A1-F6EECF244321}">
                    <p14:modId xmlns:p14="http://schemas.microsoft.com/office/powerpoint/2010/main" val="2000954226"/>
                  </p:ext>
                </p:extLst>
              </p:nvPr>
            </p:nvGraphicFramePr>
            <p:xfrm>
              <a:off x="390456" y="1289181"/>
              <a:ext cx="5717392" cy="2379679"/>
            </p:xfrm>
            <a:graphic>
              <a:graphicData uri="http://schemas.openxmlformats.org/drawingml/2006/table">
                <a:tbl>
                  <a:tblPr firstRow="1" firstCol="1">
                    <a:tableStyleId>{9D7B26C5-4107-4FEC-AEDC-1716B250A1EF}</a:tableStyleId>
                  </a:tblPr>
                  <a:tblGrid>
                    <a:gridCol w="2946400">
                      <a:extLst>
                        <a:ext uri="{9D8B030D-6E8A-4147-A177-3AD203B41FA5}">
                          <a16:colId xmlns:a16="http://schemas.microsoft.com/office/drawing/2014/main" val="1312307130"/>
                        </a:ext>
                      </a:extLst>
                    </a:gridCol>
                    <a:gridCol w="1320800">
                      <a:extLst>
                        <a:ext uri="{9D8B030D-6E8A-4147-A177-3AD203B41FA5}">
                          <a16:colId xmlns:a16="http://schemas.microsoft.com/office/drawing/2014/main" val="1428069799"/>
                        </a:ext>
                      </a:extLst>
                    </a:gridCol>
                    <a:gridCol w="1450192">
                      <a:extLst>
                        <a:ext uri="{9D8B030D-6E8A-4147-A177-3AD203B41FA5}">
                          <a16:colId xmlns:a16="http://schemas.microsoft.com/office/drawing/2014/main" val="2379192700"/>
                        </a:ext>
                      </a:extLst>
                    </a:gridCol>
                  </a:tblGrid>
                  <a:tr h="365760">
                    <a:tc>
                      <a:txBody>
                        <a:bodyPr/>
                        <a:lstStyle/>
                        <a:p>
                          <a:endParaRPr lang="en-US" sz="1600" dirty="0">
                            <a:latin typeface="Arial" panose="020B0604020202020204" pitchFamily="34" charset="0"/>
                            <a:cs typeface="Arial" panose="020B0604020202020204" pitchFamily="34" charset="0"/>
                          </a:endParaRPr>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600" dirty="0"/>
                            <a:t>Nb</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Nb</a:t>
                          </a:r>
                          <a:r>
                            <a:rPr lang="en-US" sz="1600" baseline="-25000" dirty="0"/>
                            <a:t>3</a:t>
                          </a:r>
                          <a:r>
                            <a:rPr lang="en-US" sz="1600" baseline="0" dirty="0"/>
                            <a:t>Sn</a:t>
                          </a:r>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319127479"/>
                      </a:ext>
                    </a:extLst>
                  </a:tr>
                  <a:tr h="388319">
                    <a:tc>
                      <a:txBody>
                        <a:bodyPr/>
                        <a:lstStyle/>
                        <a:p>
                          <a:endParaRPr lang="en-US"/>
                        </a:p>
                      </a:txBody>
                      <a:tcPr marL="121920" marR="121920" marT="60960" marB="60960">
                        <a:lnR w="12700" cap="flat" cmpd="sng" algn="ctr">
                          <a:solidFill>
                            <a:schemeClr val="tx1"/>
                          </a:solidFill>
                          <a:prstDash val="solid"/>
                          <a:round/>
                          <a:headEnd type="none" w="med" len="med"/>
                          <a:tailEnd type="none" w="med" len="med"/>
                        </a:lnR>
                        <a:blipFill>
                          <a:blip r:embed="rId2"/>
                          <a:stretch>
                            <a:fillRect t="-95313" r="-94410" b="-423438"/>
                          </a:stretch>
                        </a:blip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rPr>
                            <a:t>240 mT</a:t>
                          </a:r>
                          <a:endParaRPr lang="en-US" sz="1600" kern="1200" dirty="0">
                            <a:solidFill>
                              <a:schemeClr val="tx1"/>
                            </a:solidFill>
                            <a:latin typeface="Arial" panose="020B0604020202020204" pitchFamily="34" charset="0"/>
                            <a:ea typeface="+mn-ea"/>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tcPr>
                    </a:tc>
                    <a:tc>
                      <a:txBody>
                        <a:bodyPr/>
                        <a:lstStyle/>
                        <a:p>
                          <a:pPr algn="ctr"/>
                          <a:r>
                            <a:rPr lang="en-US" sz="1600" dirty="0"/>
                            <a:t>420 mT</a:t>
                          </a:r>
                          <a:endParaRPr lang="en-US" sz="1600" dirty="0">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018986544"/>
                      </a:ext>
                    </a:extLst>
                  </a:tr>
                  <a:tr h="406400">
                    <a:tc>
                      <a:txBody>
                        <a:bodyPr/>
                        <a:lstStyle/>
                        <a:p>
                          <a:endParaRPr lang="en-US"/>
                        </a:p>
                      </a:txBody>
                      <a:tcPr marL="121920" marR="121920" marT="60960" marB="6096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a:blip r:embed="rId2"/>
                          <a:stretch>
                            <a:fillRect t="-186567" r="-94410" b="-304478"/>
                          </a:stretch>
                        </a:blipFill>
                      </a:tcPr>
                    </a:tc>
                    <a:tc>
                      <a:txBody>
                        <a:bodyPr/>
                        <a:lstStyle/>
                        <a:p>
                          <a:pPr algn="ctr"/>
                          <a:r>
                            <a:rPr lang="en-US" sz="1600" dirty="0"/>
                            <a:t>55 MV/m</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dirty="0"/>
                            <a:t>100 MV/m</a:t>
                          </a:r>
                          <a:endParaRPr lang="en-US" sz="1600" dirty="0">
                            <a:latin typeface="Arial" panose="020B0604020202020204" pitchFamily="34" charset="0"/>
                            <a:cs typeface="Arial" panose="020B0604020202020204" pitchFamily="34" charset="0"/>
                          </a:endParaRPr>
                        </a:p>
                      </a:txBody>
                      <a:tcPr marL="121920" marR="121920" marT="60960" marB="6096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2820762"/>
                      </a:ext>
                    </a:extLst>
                  </a:tr>
                  <a:tr h="406400">
                    <a:tc>
                      <a:txBody>
                        <a:bodyPr/>
                        <a:lstStyle/>
                        <a:p>
                          <a:endParaRPr lang="en-US"/>
                        </a:p>
                      </a:txBody>
                      <a:tcPr marL="121920" marR="121920" marT="60960" marB="609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a:blip r:embed="rId2"/>
                          <a:stretch>
                            <a:fillRect t="-290909" r="-94410" b="-209091"/>
                          </a:stretch>
                        </a:blipFill>
                      </a:tcPr>
                    </a:tc>
                    <a:tc>
                      <a:txBody>
                        <a:bodyPr/>
                        <a:lstStyle/>
                        <a:p>
                          <a:pPr algn="ctr"/>
                          <a:r>
                            <a:rPr lang="en-US" sz="1600" dirty="0"/>
                            <a:t>9 K</a:t>
                          </a:r>
                          <a:endParaRPr lang="en-US" sz="1600" dirty="0">
                            <a:latin typeface="Arial" panose="020B0604020202020204" pitchFamily="34" charset="0"/>
                            <a:cs typeface="Arial" panose="020B0604020202020204" pitchFamily="34" charset="0"/>
                          </a:endParaRPr>
                        </a:p>
                      </a:txBody>
                      <a:tcPr marL="121920" marR="121920" marT="60960" marB="6096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dirty="0"/>
                            <a:t>18 K</a:t>
                          </a:r>
                          <a:endParaRPr lang="en-US" sz="1600" dirty="0">
                            <a:latin typeface="Arial" panose="020B0604020202020204" pitchFamily="34" charset="0"/>
                            <a:cs typeface="Arial" panose="020B0604020202020204" pitchFamily="34" charset="0"/>
                          </a:endParaRPr>
                        </a:p>
                      </a:txBody>
                      <a:tcPr marL="121920" marR="121920" marT="60960" marB="6096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0196941"/>
                      </a:ext>
                    </a:extLst>
                  </a:tr>
                  <a:tr h="406400">
                    <a:tc>
                      <a:txBody>
                        <a:bodyPr/>
                        <a:lstStyle/>
                        <a:p>
                          <a:endParaRPr lang="en-US"/>
                        </a:p>
                      </a:txBody>
                      <a:tcPr marL="121920" marR="121920" marT="60960" marB="60960">
                        <a:lnR w="12700" cap="flat" cmpd="sng" algn="ctr">
                          <a:solidFill>
                            <a:schemeClr val="tx1"/>
                          </a:solidFill>
                          <a:prstDash val="solid"/>
                          <a:round/>
                          <a:headEnd type="none" w="med" len="med"/>
                          <a:tailEnd type="none" w="med" len="med"/>
                        </a:lnR>
                        <a:blipFill>
                          <a:blip r:embed="rId2"/>
                          <a:stretch>
                            <a:fillRect t="-385075" r="-94410" b="-105970"/>
                          </a:stretch>
                        </a:blipFill>
                      </a:tcPr>
                    </a:tc>
                    <a:tc>
                      <a:txBody>
                        <a:bodyPr/>
                        <a:lstStyle/>
                        <a:p>
                          <a:endParaRPr lang="en-US"/>
                        </a:p>
                      </a:txBody>
                      <a:tcPr marL="121920" marR="121920" marT="60960" marB="60960">
                        <a:lnL w="12700" cap="flat" cmpd="sng" algn="ctr">
                          <a:solidFill>
                            <a:schemeClr val="tx1"/>
                          </a:solidFill>
                          <a:prstDash val="solid"/>
                          <a:round/>
                          <a:headEnd type="none" w="med" len="med"/>
                          <a:tailEnd type="none" w="med" len="med"/>
                        </a:lnL>
                        <a:blipFill>
                          <a:blip r:embed="rId2"/>
                          <a:stretch>
                            <a:fillRect l="-222581" t="-385075" r="-110138" b="-105970"/>
                          </a:stretch>
                        </a:blipFill>
                      </a:tcPr>
                    </a:tc>
                    <a:tc>
                      <a:txBody>
                        <a:bodyPr/>
                        <a:lstStyle/>
                        <a:p>
                          <a:endParaRPr lang="en-US"/>
                        </a:p>
                      </a:txBody>
                      <a:tcPr marL="121920" marR="121920" marT="60960" marB="60960">
                        <a:blipFill>
                          <a:blip r:embed="rId2"/>
                          <a:stretch>
                            <a:fillRect l="-294118" t="-385075" r="-420" b="-105970"/>
                          </a:stretch>
                        </a:blipFill>
                      </a:tcPr>
                    </a:tc>
                    <a:extLst>
                      <a:ext uri="{0D108BD9-81ED-4DB2-BD59-A6C34878D82A}">
                        <a16:rowId xmlns:a16="http://schemas.microsoft.com/office/drawing/2014/main" val="3264148825"/>
                      </a:ext>
                    </a:extLst>
                  </a:tr>
                  <a:tr h="406400">
                    <a:tc>
                      <a:txBody>
                        <a:bodyPr/>
                        <a:lstStyle/>
                        <a:p>
                          <a:endParaRPr lang="en-US"/>
                        </a:p>
                      </a:txBody>
                      <a:tcPr marL="121920" marR="121920" marT="60960" marB="60960">
                        <a:lnR w="12700" cap="flat" cmpd="sng" algn="ctr">
                          <a:solidFill>
                            <a:schemeClr val="tx1"/>
                          </a:solidFill>
                          <a:prstDash val="solid"/>
                          <a:round/>
                          <a:headEnd type="none" w="med" len="med"/>
                          <a:tailEnd type="none" w="med" len="med"/>
                        </a:lnR>
                        <a:blipFill>
                          <a:blip r:embed="rId2"/>
                          <a:stretch>
                            <a:fillRect t="-485075" r="-94410" b="-5970"/>
                          </a:stretch>
                        </a:blipFill>
                      </a:tcPr>
                    </a:tc>
                    <a:tc>
                      <a:txBody>
                        <a:bodyPr/>
                        <a:lstStyle/>
                        <a:p>
                          <a:endParaRPr lang="en-US"/>
                        </a:p>
                      </a:txBody>
                      <a:tcPr marL="121920" marR="121920" marT="60960" marB="60960">
                        <a:lnL w="12700" cap="flat" cmpd="sng" algn="ctr">
                          <a:solidFill>
                            <a:schemeClr val="tx1"/>
                          </a:solidFill>
                          <a:prstDash val="solid"/>
                          <a:round/>
                          <a:headEnd type="none" w="med" len="med"/>
                          <a:tailEnd type="none" w="med" len="med"/>
                        </a:lnL>
                        <a:blipFill>
                          <a:blip r:embed="rId2"/>
                          <a:stretch>
                            <a:fillRect l="-222581" t="-485075" r="-110138" b="-5970"/>
                          </a:stretch>
                        </a:blipFill>
                      </a:tcPr>
                    </a:tc>
                    <a:tc>
                      <a:txBody>
                        <a:bodyPr/>
                        <a:lstStyle/>
                        <a:p>
                          <a:endParaRPr lang="en-US"/>
                        </a:p>
                      </a:txBody>
                      <a:tcPr marL="121920" marR="121920" marT="60960" marB="60960">
                        <a:blipFill>
                          <a:blip r:embed="rId2"/>
                          <a:stretch>
                            <a:fillRect l="-294118" t="-485075" r="-420" b="-5970"/>
                          </a:stretch>
                        </a:blipFill>
                      </a:tcPr>
                    </a:tc>
                    <a:extLst>
                      <a:ext uri="{0D108BD9-81ED-4DB2-BD59-A6C34878D82A}">
                        <a16:rowId xmlns:a16="http://schemas.microsoft.com/office/drawing/2014/main" val="1598098896"/>
                      </a:ext>
                    </a:extLst>
                  </a:tr>
                </a:tbl>
              </a:graphicData>
            </a:graphic>
          </p:graphicFrame>
        </mc:Fallback>
      </mc:AlternateContent>
      <p:grpSp>
        <p:nvGrpSpPr>
          <p:cNvPr id="15" name="Group 14"/>
          <p:cNvGrpSpPr/>
          <p:nvPr/>
        </p:nvGrpSpPr>
        <p:grpSpPr>
          <a:xfrm>
            <a:off x="222284" y="1653137"/>
            <a:ext cx="11809565" cy="2472056"/>
            <a:chOff x="222284" y="1116807"/>
            <a:chExt cx="11809565" cy="2472056"/>
          </a:xfrm>
        </p:grpSpPr>
        <p:sp>
          <p:nvSpPr>
            <p:cNvPr id="9" name="TextBox 8">
              <a:extLst>
                <a:ext uri="{FF2B5EF4-FFF2-40B4-BE49-F238E27FC236}">
                  <a16:creationId xmlns:a16="http://schemas.microsoft.com/office/drawing/2014/main" id="{E01B1D5F-4402-89D7-B26B-21889044D6BC}"/>
                </a:ext>
              </a:extLst>
            </p:cNvPr>
            <p:cNvSpPr txBox="1"/>
            <p:nvPr/>
          </p:nvSpPr>
          <p:spPr>
            <a:xfrm>
              <a:off x="222284" y="3190703"/>
              <a:ext cx="4883068" cy="338555"/>
            </a:xfrm>
            <a:prstGeom prst="rect">
              <a:avLst/>
            </a:prstGeom>
            <a:noFill/>
          </p:spPr>
          <p:txBody>
            <a:bodyPr wrap="none" rtlCol="0">
              <a:spAutoFit/>
            </a:bodyPr>
            <a:lstStyle/>
            <a:p>
              <a:r>
                <a:rPr lang="en-US" sz="1600" i="1" kern="0" dirty="0">
                  <a:solidFill>
                    <a:schemeClr val="tx1">
                      <a:lumMod val="65000"/>
                      <a:lumOff val="35000"/>
                    </a:schemeClr>
                  </a:solidFill>
                  <a:latin typeface="Arial" panose="020B0604020202020204" pitchFamily="34" charset="0"/>
                  <a:cs typeface="Arial" panose="020B0604020202020204" pitchFamily="34" charset="0"/>
                </a:rPr>
                <a:t>Q</a:t>
              </a:r>
              <a:r>
                <a:rPr lang="en-US" sz="1600" i="1" kern="0" baseline="-25000" dirty="0">
                  <a:solidFill>
                    <a:schemeClr val="tx1">
                      <a:lumMod val="65000"/>
                      <a:lumOff val="35000"/>
                    </a:schemeClr>
                  </a:solidFill>
                  <a:latin typeface="Arial" panose="020B0604020202020204" pitchFamily="34" charset="0"/>
                  <a:cs typeface="Arial" panose="020B0604020202020204" pitchFamily="34" charset="0"/>
                </a:rPr>
                <a:t>0</a:t>
              </a:r>
              <a:r>
                <a:rPr lang="en-US" sz="1600" i="1" kern="0" dirty="0">
                  <a:solidFill>
                    <a:schemeClr val="tx1">
                      <a:lumMod val="65000"/>
                      <a:lumOff val="35000"/>
                    </a:schemeClr>
                  </a:solidFill>
                  <a:latin typeface="Arial" panose="020B0604020202020204" pitchFamily="34" charset="0"/>
                  <a:cs typeface="Arial" panose="020B0604020202020204" pitchFamily="34" charset="0"/>
                </a:rPr>
                <a:t> given for 1.3 GHz </a:t>
              </a:r>
              <a:r>
                <a:rPr lang="en-US" sz="1600" b="1" i="1" kern="0" dirty="0">
                  <a:solidFill>
                    <a:schemeClr val="tx1">
                      <a:lumMod val="65000"/>
                      <a:lumOff val="35000"/>
                    </a:schemeClr>
                  </a:solidFill>
                  <a:latin typeface="Arial" panose="020B0604020202020204" pitchFamily="34" charset="0"/>
                  <a:cs typeface="Arial" panose="020B0604020202020204" pitchFamily="34" charset="0"/>
                </a:rPr>
                <a:t>single-cell</a:t>
              </a:r>
              <a:r>
                <a:rPr lang="en-US" sz="1600" i="1" kern="0" dirty="0">
                  <a:solidFill>
                    <a:schemeClr val="tx1">
                      <a:lumMod val="65000"/>
                      <a:lumOff val="35000"/>
                    </a:schemeClr>
                  </a:solidFill>
                  <a:latin typeface="Arial" panose="020B0604020202020204" pitchFamily="34" charset="0"/>
                  <a:cs typeface="Arial" panose="020B0604020202020204" pitchFamily="34" charset="0"/>
                </a:rPr>
                <a:t> ILC-shape cavities</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24EEBA07-9BB3-C85B-377A-B2E30A1E347D}"/>
                </a:ext>
              </a:extLst>
            </p:cNvPr>
            <p:cNvGrpSpPr/>
            <p:nvPr/>
          </p:nvGrpSpPr>
          <p:grpSpPr>
            <a:xfrm>
              <a:off x="6143898" y="1116807"/>
              <a:ext cx="5887951" cy="2472056"/>
              <a:chOff x="4696082" y="905259"/>
              <a:chExt cx="4415963" cy="1854042"/>
            </a:xfrm>
          </p:grpSpPr>
          <p:sp>
            <p:nvSpPr>
              <p:cNvPr id="11" name="Right Brace 10">
                <a:extLst>
                  <a:ext uri="{FF2B5EF4-FFF2-40B4-BE49-F238E27FC236}">
                    <a16:creationId xmlns:a16="http://schemas.microsoft.com/office/drawing/2014/main" id="{6232E501-D4C5-2CF2-E75D-DCFC58D1F0B4}"/>
                  </a:ext>
                </a:extLst>
              </p:cNvPr>
              <p:cNvSpPr/>
              <p:nvPr/>
            </p:nvSpPr>
            <p:spPr>
              <a:xfrm>
                <a:off x="4696082" y="943954"/>
                <a:ext cx="419100" cy="52322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2" name="Right Brace 11">
                <a:extLst>
                  <a:ext uri="{FF2B5EF4-FFF2-40B4-BE49-F238E27FC236}">
                    <a16:creationId xmlns:a16="http://schemas.microsoft.com/office/drawing/2014/main" id="{A75D1228-E55A-312C-A6A2-60B0D42DC70F}"/>
                  </a:ext>
                </a:extLst>
              </p:cNvPr>
              <p:cNvSpPr/>
              <p:nvPr/>
            </p:nvSpPr>
            <p:spPr>
              <a:xfrm>
                <a:off x="4696082" y="1547464"/>
                <a:ext cx="419100" cy="80773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13" name="TextBox 12">
                <a:extLst>
                  <a:ext uri="{FF2B5EF4-FFF2-40B4-BE49-F238E27FC236}">
                    <a16:creationId xmlns:a16="http://schemas.microsoft.com/office/drawing/2014/main" id="{7DFA49D9-CCD5-850B-4B98-D1D7A41F5A27}"/>
                  </a:ext>
                </a:extLst>
              </p:cNvPr>
              <p:cNvSpPr txBox="1"/>
              <p:nvPr/>
            </p:nvSpPr>
            <p:spPr>
              <a:xfrm>
                <a:off x="5199985" y="905259"/>
                <a:ext cx="3114203" cy="561596"/>
              </a:xfrm>
              <a:prstGeom prst="rect">
                <a:avLst/>
              </a:prstGeom>
              <a:noFill/>
            </p:spPr>
            <p:txBody>
              <a:bodyPr wrap="square" rtlCol="0">
                <a:spAutoFit/>
              </a:bodyPr>
              <a:lstStyle/>
              <a:p>
                <a:pPr marL="380990" indent="-380990">
                  <a:buFont typeface="Arial" panose="020B0604020202020204" pitchFamily="34" charset="0"/>
                  <a:buChar char="→"/>
                </a:pPr>
                <a:r>
                  <a:rPr lang="en-US" sz="2133" b="1" dirty="0">
                    <a:solidFill>
                      <a:srgbClr val="00B050"/>
                    </a:solidFill>
                    <a:latin typeface="Arial" panose="020B0604020202020204" pitchFamily="34" charset="0"/>
                    <a:cs typeface="Arial" panose="020B0604020202020204" pitchFamily="34" charset="0"/>
                  </a:rPr>
                  <a:t>Higher</a:t>
                </a:r>
                <a:r>
                  <a:rPr lang="en-US" sz="2133" dirty="0">
                    <a:solidFill>
                      <a:srgbClr val="00B050"/>
                    </a:solidFill>
                    <a:latin typeface="Arial" panose="020B0604020202020204" pitchFamily="34" charset="0"/>
                    <a:cs typeface="Arial" panose="020B0604020202020204" pitchFamily="34" charset="0"/>
                  </a:rPr>
                  <a:t> </a:t>
                </a:r>
                <a:r>
                  <a:rPr lang="en-US" sz="2133" b="1" dirty="0">
                    <a:solidFill>
                      <a:srgbClr val="00B050"/>
                    </a:solidFill>
                    <a:latin typeface="Arial" panose="020B0604020202020204" pitchFamily="34" charset="0"/>
                    <a:cs typeface="Arial" panose="020B0604020202020204" pitchFamily="34" charset="0"/>
                  </a:rPr>
                  <a:t>energy gain </a:t>
                </a:r>
              </a:p>
              <a:p>
                <a:pPr marL="990575" lvl="1" indent="-380990">
                  <a:buFont typeface="Arial" panose="020B0604020202020204" pitchFamily="34" charset="0"/>
                  <a:buChar char="→"/>
                </a:pPr>
                <a:r>
                  <a:rPr lang="en-US" sz="2133" b="1" dirty="0">
                    <a:latin typeface="Arial" panose="020B0604020202020204" pitchFamily="34" charset="0"/>
                    <a:cs typeface="Arial" panose="020B0604020202020204" pitchFamily="34" charset="0"/>
                  </a:rPr>
                  <a:t>Shorter </a:t>
                </a:r>
                <a:r>
                  <a:rPr lang="en-US" sz="2133" dirty="0">
                    <a:latin typeface="Arial" panose="020B0604020202020204" pitchFamily="34" charset="0"/>
                    <a:cs typeface="Arial" panose="020B0604020202020204" pitchFamily="34" charset="0"/>
                  </a:rPr>
                  <a:t>accelerators</a:t>
                </a:r>
              </a:p>
            </p:txBody>
          </p:sp>
          <p:sp>
            <p:nvSpPr>
              <p:cNvPr id="14" name="TextBox 13">
                <a:extLst>
                  <a:ext uri="{FF2B5EF4-FFF2-40B4-BE49-F238E27FC236}">
                    <a16:creationId xmlns:a16="http://schemas.microsoft.com/office/drawing/2014/main" id="{D1CC792D-D4B4-CE05-450C-7709D559129C}"/>
                  </a:ext>
                </a:extLst>
              </p:cNvPr>
              <p:cNvSpPr txBox="1"/>
              <p:nvPr/>
            </p:nvSpPr>
            <p:spPr>
              <a:xfrm>
                <a:off x="5199985" y="1459185"/>
                <a:ext cx="3912060" cy="1300116"/>
              </a:xfrm>
              <a:prstGeom prst="rect">
                <a:avLst/>
              </a:prstGeom>
              <a:noFill/>
            </p:spPr>
            <p:txBody>
              <a:bodyPr wrap="square" rtlCol="0">
                <a:spAutoFit/>
              </a:bodyPr>
              <a:lstStyle/>
              <a:p>
                <a:pPr marL="380990" indent="-380990">
                  <a:buFont typeface="Arial" panose="020B0604020202020204" pitchFamily="34" charset="0"/>
                  <a:buChar char="→"/>
                </a:pPr>
                <a:r>
                  <a:rPr lang="en-US" sz="2133" b="1" dirty="0">
                    <a:solidFill>
                      <a:srgbClr val="00B050"/>
                    </a:solidFill>
                    <a:latin typeface="Arial" panose="020B0604020202020204" pitchFamily="34" charset="0"/>
                    <a:cs typeface="Arial" panose="020B0604020202020204" pitchFamily="34" charset="0"/>
                  </a:rPr>
                  <a:t>Lower cooling cost and complexity</a:t>
                </a:r>
              </a:p>
              <a:p>
                <a:pPr marL="990575" lvl="1" indent="-380990">
                  <a:buFont typeface="Arial" panose="020B0604020202020204" pitchFamily="34" charset="0"/>
                  <a:buChar char="→"/>
                </a:pPr>
                <a:r>
                  <a:rPr lang="en-US" sz="2133" b="1" dirty="0">
                    <a:latin typeface="Arial" panose="020B0604020202020204" pitchFamily="34" charset="0"/>
                    <a:cs typeface="Arial" panose="020B0604020202020204" pitchFamily="34" charset="0"/>
                  </a:rPr>
                  <a:t>4.2K operation </a:t>
                </a:r>
                <a:r>
                  <a:rPr lang="en-US" sz="2133" dirty="0">
                    <a:latin typeface="Arial" panose="020B0604020202020204" pitchFamily="34" charset="0"/>
                    <a:cs typeface="Arial" panose="020B0604020202020204" pitchFamily="34" charset="0"/>
                  </a:rPr>
                  <a:t>with </a:t>
                </a:r>
                <a:r>
                  <a:rPr lang="en-US" sz="2133" b="1" dirty="0">
                    <a:latin typeface="Arial" panose="020B0604020202020204" pitchFamily="34" charset="0"/>
                    <a:cs typeface="Arial" panose="020B0604020202020204" pitchFamily="34" charset="0"/>
                  </a:rPr>
                  <a:t>high cryo-efficiency</a:t>
                </a:r>
                <a:r>
                  <a:rPr lang="en-US" sz="2133" dirty="0">
                    <a:latin typeface="Arial" panose="020B0604020202020204" pitchFamily="34" charset="0"/>
                    <a:cs typeface="Arial" panose="020B0604020202020204" pitchFamily="34" charset="0"/>
                  </a:rPr>
                  <a:t> (!!) </a:t>
                </a:r>
              </a:p>
              <a:p>
                <a:pPr marL="990575" lvl="1" indent="-380990">
                  <a:buFont typeface="Arial" panose="020B0604020202020204" pitchFamily="34" charset="0"/>
                  <a:buChar char="→"/>
                </a:pPr>
                <a:r>
                  <a:rPr lang="en-US" sz="2133" dirty="0">
                    <a:latin typeface="Arial" panose="020B0604020202020204" pitchFamily="34" charset="0"/>
                    <a:cs typeface="Arial" panose="020B0604020202020204" pitchFamily="34" charset="0"/>
                  </a:rPr>
                  <a:t>No superfluid helium  </a:t>
                </a:r>
                <a:r>
                  <a:rPr lang="en-US" sz="2133" b="1" dirty="0">
                    <a:latin typeface="Arial" panose="020B0604020202020204" pitchFamily="34" charset="0"/>
                    <a:cs typeface="Arial" panose="020B0604020202020204" pitchFamily="34" charset="0"/>
                  </a:rPr>
                  <a:t> </a:t>
                </a:r>
              </a:p>
              <a:p>
                <a:endParaRPr lang="en-US" sz="2133" b="1" dirty="0">
                  <a:latin typeface="Arial" panose="020B0604020202020204" pitchFamily="34" charset="0"/>
                  <a:cs typeface="Arial" panose="020B0604020202020204" pitchFamily="34" charset="0"/>
                </a:endParaRPr>
              </a:p>
            </p:txBody>
          </p:sp>
        </p:grpSp>
      </p:grpSp>
      <p:sp>
        <p:nvSpPr>
          <p:cNvPr id="16" name="Title 1"/>
          <p:cNvSpPr>
            <a:spLocks noGrp="1"/>
          </p:cNvSpPr>
          <p:nvPr>
            <p:ph type="title"/>
          </p:nvPr>
        </p:nvSpPr>
        <p:spPr>
          <a:xfrm>
            <a:off x="838200" y="88154"/>
            <a:ext cx="10515600" cy="1325563"/>
          </a:xfrm>
        </p:spPr>
        <p:txBody>
          <a:bodyPr/>
          <a:lstStyle/>
          <a:p>
            <a:r>
              <a:rPr lang="en-GB" dirty="0" smtClean="0"/>
              <a:t>Nb</a:t>
            </a:r>
            <a:r>
              <a:rPr lang="en-GB" baseline="-25000" dirty="0" smtClean="0"/>
              <a:t>3</a:t>
            </a:r>
            <a:r>
              <a:rPr lang="en-GB" dirty="0" smtClean="0"/>
              <a:t>Sn potential</a:t>
            </a:r>
            <a:endParaRPr lang="en-GB" dirty="0"/>
          </a:p>
        </p:txBody>
      </p:sp>
      <p:graphicFrame>
        <p:nvGraphicFramePr>
          <p:cNvPr id="17" name="Table 16"/>
          <p:cNvGraphicFramePr>
            <a:graphicFrameLocks noGrp="1"/>
          </p:cNvGraphicFramePr>
          <p:nvPr>
            <p:extLst>
              <p:ext uri="{D42A27DB-BD31-4B8C-83A1-F6EECF244321}">
                <p14:modId xmlns:p14="http://schemas.microsoft.com/office/powerpoint/2010/main" val="3622703943"/>
              </p:ext>
            </p:extLst>
          </p:nvPr>
        </p:nvGraphicFramePr>
        <p:xfrm>
          <a:off x="3287644" y="4183366"/>
          <a:ext cx="8608610" cy="2278780"/>
        </p:xfrm>
        <a:graphic>
          <a:graphicData uri="http://schemas.openxmlformats.org/drawingml/2006/table">
            <a:tbl>
              <a:tblPr firstRow="1" firstCol="1" bandRow="1">
                <a:tableStyleId>{5C22544A-7EE6-4342-B048-85BDC9FD1C3A}</a:tableStyleId>
              </a:tblPr>
              <a:tblGrid>
                <a:gridCol w="3450036">
                  <a:extLst>
                    <a:ext uri="{9D8B030D-6E8A-4147-A177-3AD203B41FA5}">
                      <a16:colId xmlns:a16="http://schemas.microsoft.com/office/drawing/2014/main" val="3389951090"/>
                    </a:ext>
                  </a:extLst>
                </a:gridCol>
                <a:gridCol w="2008493">
                  <a:extLst>
                    <a:ext uri="{9D8B030D-6E8A-4147-A177-3AD203B41FA5}">
                      <a16:colId xmlns:a16="http://schemas.microsoft.com/office/drawing/2014/main" val="3739944637"/>
                    </a:ext>
                  </a:extLst>
                </a:gridCol>
                <a:gridCol w="1141588">
                  <a:extLst>
                    <a:ext uri="{9D8B030D-6E8A-4147-A177-3AD203B41FA5}">
                      <a16:colId xmlns:a16="http://schemas.microsoft.com/office/drawing/2014/main" val="3289750689"/>
                    </a:ext>
                  </a:extLst>
                </a:gridCol>
                <a:gridCol w="2008493">
                  <a:extLst>
                    <a:ext uri="{9D8B030D-6E8A-4147-A177-3AD203B41FA5}">
                      <a16:colId xmlns:a16="http://schemas.microsoft.com/office/drawing/2014/main" val="2129969026"/>
                    </a:ext>
                  </a:extLst>
                </a:gridCol>
              </a:tblGrid>
              <a:tr h="325540">
                <a:tc>
                  <a:txBody>
                    <a:bodyPr/>
                    <a:lstStyle/>
                    <a:p>
                      <a:pPr algn="just">
                        <a:lnSpc>
                          <a:spcPct val="120000"/>
                        </a:lnSpc>
                        <a:spcAft>
                          <a:spcPts val="0"/>
                        </a:spcAft>
                      </a:pPr>
                      <a:r>
                        <a:rPr lang="en-GB" sz="1800">
                          <a:effectLst/>
                        </a:rPr>
                        <a:t>Parameter</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LCLS-II: Bulk-Nb</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TF-SRF</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a:effectLst/>
                        </a:rPr>
                        <a:t>Variance</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4960768"/>
                  </a:ext>
                </a:extLst>
              </a:tr>
              <a:tr h="325540">
                <a:tc>
                  <a:txBody>
                    <a:bodyPr/>
                    <a:lstStyle/>
                    <a:p>
                      <a:pPr algn="just">
                        <a:lnSpc>
                          <a:spcPct val="120000"/>
                        </a:lnSpc>
                        <a:spcAft>
                          <a:spcPts val="0"/>
                        </a:spcAft>
                      </a:pPr>
                      <a:r>
                        <a:rPr lang="en-GB" sz="1800">
                          <a:effectLst/>
                        </a:rPr>
                        <a:t>Frequency (GHz)</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1.3</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1.3</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a:effectLst/>
                        </a:rPr>
                        <a:t>No variance</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7627117"/>
                  </a:ext>
                </a:extLst>
              </a:tr>
              <a:tr h="325540">
                <a:tc>
                  <a:txBody>
                    <a:bodyPr/>
                    <a:lstStyle/>
                    <a:p>
                      <a:pPr algn="just">
                        <a:lnSpc>
                          <a:spcPct val="120000"/>
                        </a:lnSpc>
                        <a:spcAft>
                          <a:spcPts val="0"/>
                        </a:spcAft>
                      </a:pPr>
                      <a:r>
                        <a:rPr lang="en-GB" sz="1800">
                          <a:effectLst/>
                        </a:rPr>
                        <a:t>Gradient (MV/m)</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dirty="0">
                          <a:effectLst/>
                        </a:rPr>
                        <a:t>16</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20</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a:effectLst/>
                        </a:rPr>
                        <a:t>4 MV/m increase</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14239541"/>
                  </a:ext>
                </a:extLst>
              </a:tr>
              <a:tr h="325540">
                <a:tc>
                  <a:txBody>
                    <a:bodyPr/>
                    <a:lstStyle/>
                    <a:p>
                      <a:pPr algn="just">
                        <a:lnSpc>
                          <a:spcPct val="120000"/>
                        </a:lnSpc>
                        <a:spcAft>
                          <a:spcPts val="0"/>
                        </a:spcAft>
                      </a:pPr>
                      <a:r>
                        <a:rPr lang="en-GB" sz="1800">
                          <a:effectLst/>
                        </a:rPr>
                        <a:t>Qo</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2.7 x 10</a:t>
                      </a:r>
                      <a:r>
                        <a:rPr lang="en-GB" sz="1800" baseline="30000">
                          <a:effectLst/>
                        </a:rPr>
                        <a:t>10</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4 x 10</a:t>
                      </a:r>
                      <a:r>
                        <a:rPr lang="en-GB" sz="1800" baseline="30000">
                          <a:effectLst/>
                        </a:rPr>
                        <a:t>10</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a:effectLst/>
                        </a:rPr>
                        <a:t>~35% increase</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9849445"/>
                  </a:ext>
                </a:extLst>
              </a:tr>
              <a:tr h="325540">
                <a:tc>
                  <a:txBody>
                    <a:bodyPr/>
                    <a:lstStyle/>
                    <a:p>
                      <a:pPr algn="just">
                        <a:lnSpc>
                          <a:spcPct val="120000"/>
                        </a:lnSpc>
                        <a:spcAft>
                          <a:spcPts val="0"/>
                        </a:spcAft>
                      </a:pPr>
                      <a:r>
                        <a:rPr lang="en-GB" sz="1800">
                          <a:effectLst/>
                        </a:rPr>
                        <a:t>Temperature (K)</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2</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4.2</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a:effectLst/>
                        </a:rPr>
                        <a:t>&gt;50% increase</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4422138"/>
                  </a:ext>
                </a:extLst>
              </a:tr>
              <a:tr h="325540">
                <a:tc>
                  <a:txBody>
                    <a:bodyPr/>
                    <a:lstStyle/>
                    <a:p>
                      <a:pPr algn="just">
                        <a:lnSpc>
                          <a:spcPct val="120000"/>
                        </a:lnSpc>
                        <a:spcAft>
                          <a:spcPts val="0"/>
                        </a:spcAft>
                      </a:pPr>
                      <a:r>
                        <a:rPr lang="en-GB" sz="1800" dirty="0">
                          <a:effectLst/>
                        </a:rPr>
                        <a:t>Normalised </a:t>
                      </a:r>
                      <a:r>
                        <a:rPr lang="en-GB" sz="1800" dirty="0" err="1">
                          <a:effectLst/>
                        </a:rPr>
                        <a:t>Cryo</a:t>
                      </a:r>
                      <a:r>
                        <a:rPr lang="en-GB" sz="1800" dirty="0">
                          <a:effectLst/>
                        </a:rPr>
                        <a:t> Power</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dirty="0">
                          <a:effectLst/>
                        </a:rPr>
                        <a:t>1</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0.5</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dirty="0">
                          <a:effectLst/>
                        </a:rPr>
                        <a:t>50% reduction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2159651051"/>
                  </a:ext>
                </a:extLst>
              </a:tr>
              <a:tr h="325540">
                <a:tc>
                  <a:txBody>
                    <a:bodyPr/>
                    <a:lstStyle/>
                    <a:p>
                      <a:pPr algn="just">
                        <a:lnSpc>
                          <a:spcPct val="120000"/>
                        </a:lnSpc>
                        <a:spcAft>
                          <a:spcPts val="0"/>
                        </a:spcAft>
                      </a:pPr>
                      <a:r>
                        <a:rPr lang="en-GB" sz="1800">
                          <a:effectLst/>
                        </a:rPr>
                        <a:t>Normalised Linac Active Length</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1</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20000"/>
                        </a:lnSpc>
                        <a:spcAft>
                          <a:spcPts val="0"/>
                        </a:spcAft>
                      </a:pPr>
                      <a:r>
                        <a:rPr lang="en-GB" sz="1800">
                          <a:effectLst/>
                        </a:rPr>
                        <a:t>0.8</a:t>
                      </a:r>
                      <a:endParaRPr lang="en-GB" sz="18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just">
                        <a:lnSpc>
                          <a:spcPct val="120000"/>
                        </a:lnSpc>
                        <a:spcAft>
                          <a:spcPts val="0"/>
                        </a:spcAft>
                      </a:pPr>
                      <a:r>
                        <a:rPr lang="en-GB" sz="1800" dirty="0">
                          <a:effectLst/>
                        </a:rPr>
                        <a:t>20% reduction</a:t>
                      </a:r>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val="1500006290"/>
                  </a:ext>
                </a:extLst>
              </a:tr>
            </a:tbl>
          </a:graphicData>
        </a:graphic>
      </p:graphicFrame>
      <p:sp>
        <p:nvSpPr>
          <p:cNvPr id="18" name="Rectangle 1"/>
          <p:cNvSpPr>
            <a:spLocks noChangeArrowheads="1"/>
          </p:cNvSpPr>
          <p:nvPr/>
        </p:nvSpPr>
        <p:spPr bwMode="auto">
          <a:xfrm>
            <a:off x="3287644" y="4320716"/>
            <a:ext cx="21095764" cy="81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9" name="Rectangle 18"/>
          <p:cNvSpPr/>
          <p:nvPr/>
        </p:nvSpPr>
        <p:spPr>
          <a:xfrm>
            <a:off x="4849433" y="6498619"/>
            <a:ext cx="7182416" cy="286232"/>
          </a:xfrm>
          <a:prstGeom prst="rect">
            <a:avLst/>
          </a:prstGeom>
        </p:spPr>
        <p:txBody>
          <a:bodyPr wrap="square">
            <a:spAutoFit/>
          </a:bodyPr>
          <a:lstStyle/>
          <a:p>
            <a:pPr>
              <a:lnSpc>
                <a:spcPct val="120000"/>
              </a:lnSpc>
              <a:spcAft>
                <a:spcPts val="600"/>
              </a:spcAft>
            </a:pPr>
            <a:r>
              <a:rPr lang="en-GB" sz="1050" dirty="0">
                <a:latin typeface="Arial" panose="020B0604020202020204" pitchFamily="34" charset="0"/>
                <a:ea typeface="Arial" panose="020B0604020202020204" pitchFamily="34" charset="0"/>
                <a:cs typeface="Times New Roman" panose="02020603050405020304" pitchFamily="18" charset="0"/>
              </a:rPr>
              <a:t>L. </a:t>
            </a:r>
            <a:r>
              <a:rPr lang="en-GB" sz="1050" dirty="0" err="1">
                <a:latin typeface="Arial" panose="020B0604020202020204" pitchFamily="34" charset="0"/>
                <a:ea typeface="Arial" panose="020B0604020202020204" pitchFamily="34" charset="0"/>
                <a:cs typeface="Times New Roman" panose="02020603050405020304" pitchFamily="18" charset="0"/>
              </a:rPr>
              <a:t>Shpani</a:t>
            </a:r>
            <a:r>
              <a:rPr lang="en-GB" sz="1050" dirty="0">
                <a:latin typeface="Arial" panose="020B0604020202020204" pitchFamily="34" charset="0"/>
                <a:ea typeface="Arial" panose="020B0604020202020204" pitchFamily="34" charset="0"/>
                <a:cs typeface="Times New Roman" panose="02020603050405020304" pitchFamily="18" charset="0"/>
              </a:rPr>
              <a:t>: </a:t>
            </a:r>
            <a:r>
              <a:rPr lang="en-GB" sz="1050" u="sng" dirty="0">
                <a:solidFill>
                  <a:srgbClr val="0563C1"/>
                </a:solidFill>
                <a:latin typeface="Arial" panose="020B0604020202020204" pitchFamily="34" charset="0"/>
                <a:ea typeface="Arial" panose="020B0604020202020204" pitchFamily="34" charset="0"/>
                <a:cs typeface="Times New Roman" panose="02020603050405020304" pitchFamily="18" charset="0"/>
                <a:hlinkClick r:id="rId3"/>
              </a:rPr>
              <a:t>https://indico.classe.cornell.edu/event/2018/contributions/1854/attachments/1459/1977/ERL_talk.pptx</a:t>
            </a:r>
            <a:endParaRPr lang="en-GB" sz="1050" dirty="0">
              <a:latin typeface="Arial" panose="020B0604020202020204" pitchFamily="34" charset="0"/>
              <a:ea typeface="Arial" panose="020B060402020202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BBAAB195-B577-5546-8349-9DDA93B6129E}" type="slidenum">
              <a:rPr lang="en-US" smtClean="0"/>
              <a:t>6</a:t>
            </a:fld>
            <a:endParaRPr lang="en-US"/>
          </a:p>
        </p:txBody>
      </p:sp>
    </p:spTree>
    <p:extLst>
      <p:ext uri="{BB962C8B-B14F-4D97-AF65-F5344CB8AC3E}">
        <p14:creationId xmlns:p14="http://schemas.microsoft.com/office/powerpoint/2010/main" val="959105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4000" b="-84000"/>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308FC6B-6958-D347-9DED-EFD4E8165F9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173C7AC-17DA-1947-A405-798C58999CB5}"/>
              </a:ext>
            </a:extLst>
          </p:cNvPr>
          <p:cNvSpPr txBox="1"/>
          <p:nvPr/>
        </p:nvSpPr>
        <p:spPr>
          <a:xfrm>
            <a:off x="403341" y="1233205"/>
            <a:ext cx="5250114" cy="2123658"/>
          </a:xfrm>
          <a:prstGeom prst="rect">
            <a:avLst/>
          </a:prstGeom>
          <a:noFill/>
        </p:spPr>
        <p:txBody>
          <a:bodyPr wrap="square" rtlCol="0" anchor="t">
            <a:spAutoFit/>
          </a:bodyPr>
          <a:lstStyle/>
          <a:p>
            <a:r>
              <a:rPr lang="en-US" sz="4400" b="1" spc="-150" dirty="0" smtClean="0">
                <a:solidFill>
                  <a:srgbClr val="FFFFFF"/>
                </a:solidFill>
                <a:latin typeface="Arial" panose="020B0604020202020204" pitchFamily="34" charset="0"/>
                <a:cs typeface="Arial" panose="020B0604020202020204" pitchFamily="34" charset="0"/>
              </a:rPr>
              <a:t>Bulk niobium cavities will become history!</a:t>
            </a:r>
            <a:endParaRPr lang="en-US" sz="4400" b="1" spc="-15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79588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59E85F-170D-B94D-BA35-E3F2E3C164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624146" y="4127252"/>
            <a:ext cx="8567854" cy="2730748"/>
          </a:xfrm>
          <a:prstGeom prst="rect">
            <a:avLst/>
          </a:prstGeom>
        </p:spPr>
      </p:pic>
      <p:sp>
        <p:nvSpPr>
          <p:cNvPr id="8" name="TextBox 7">
            <a:extLst>
              <a:ext uri="{FF2B5EF4-FFF2-40B4-BE49-F238E27FC236}">
                <a16:creationId xmlns:a16="http://schemas.microsoft.com/office/drawing/2014/main" id="{A1A39C34-E01A-FD49-8603-2E8AE6BB5606}"/>
              </a:ext>
            </a:extLst>
          </p:cNvPr>
          <p:cNvSpPr txBox="1"/>
          <p:nvPr/>
        </p:nvSpPr>
        <p:spPr>
          <a:xfrm>
            <a:off x="1266345" y="2160730"/>
            <a:ext cx="8316591" cy="830997"/>
          </a:xfrm>
          <a:prstGeom prst="rect">
            <a:avLst/>
          </a:prstGeom>
          <a:noFill/>
        </p:spPr>
        <p:txBody>
          <a:bodyPr wrap="square" rtlCol="0" anchor="t">
            <a:spAutoFit/>
          </a:bodyPr>
          <a:lstStyle/>
          <a:p>
            <a:r>
              <a:rPr lang="en-US" sz="4800" b="1" spc="-160" dirty="0">
                <a:solidFill>
                  <a:srgbClr val="2E2D62"/>
                </a:solidFill>
                <a:latin typeface="Arial" panose="020B0604020202020204" pitchFamily="34" charset="0"/>
                <a:cs typeface="Arial" panose="020B0604020202020204" pitchFamily="34" charset="0"/>
              </a:rPr>
              <a:t>A path towards the goal  </a:t>
            </a:r>
            <a:endParaRPr lang="en-US" sz="4800" b="1" spc="-150" dirty="0">
              <a:solidFill>
                <a:srgbClr val="00206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1CBAF2C3-EC07-3149-9606-B755707208BA}"/>
              </a:ext>
            </a:extLst>
          </p:cNvPr>
          <p:cNvSpPr/>
          <p:nvPr/>
        </p:nvSpPr>
        <p:spPr>
          <a:xfrm>
            <a:off x="1277496" y="3296255"/>
            <a:ext cx="5745669" cy="461665"/>
          </a:xfrm>
          <a:prstGeom prst="rect">
            <a:avLst/>
          </a:prstGeom>
        </p:spPr>
        <p:txBody>
          <a:bodyPr wrap="square">
            <a:spAutoFit/>
          </a:bodyPr>
          <a:lstStyle/>
          <a:p>
            <a:r>
              <a:rPr lang="en-GB" sz="2400" dirty="0" smtClean="0">
                <a:solidFill>
                  <a:srgbClr val="626262"/>
                </a:solidFill>
                <a:latin typeface="Arial" panose="020B0604020202020204" pitchFamily="34" charset="0"/>
                <a:cs typeface="Arial" panose="020B0604020202020204" pitchFamily="34" charset="0"/>
              </a:rPr>
              <a:t>Superconducting </a:t>
            </a:r>
            <a:r>
              <a:rPr lang="en-GB" sz="2400" dirty="0">
                <a:solidFill>
                  <a:srgbClr val="626262"/>
                </a:solidFill>
                <a:latin typeface="Arial" panose="020B0604020202020204" pitchFamily="34" charset="0"/>
                <a:cs typeface="Arial" panose="020B0604020202020204" pitchFamily="34" charset="0"/>
              </a:rPr>
              <a:t>thin film development </a:t>
            </a:r>
          </a:p>
        </p:txBody>
      </p:sp>
      <p:pic>
        <p:nvPicPr>
          <p:cNvPr id="7" name="Picture 6">
            <a:extLst>
              <a:ext uri="{FF2B5EF4-FFF2-40B4-BE49-F238E27FC236}">
                <a16:creationId xmlns:a16="http://schemas.microsoft.com/office/drawing/2014/main" id="{CE9DA41C-8BD1-2C47-A5C2-2F23DC884D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Tree>
    <p:extLst>
      <p:ext uri="{BB962C8B-B14F-4D97-AF65-F5344CB8AC3E}">
        <p14:creationId xmlns:p14="http://schemas.microsoft.com/office/powerpoint/2010/main" val="31881454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915"/>
            <a:ext cx="8695592" cy="792162"/>
          </a:xfrm>
        </p:spPr>
        <p:txBody>
          <a:bodyPr>
            <a:noAutofit/>
          </a:bodyPr>
          <a:lstStyle/>
          <a:p>
            <a:r>
              <a:rPr lang="en-GB" sz="2800" dirty="0" smtClean="0">
                <a:solidFill>
                  <a:srgbClr val="0070C0"/>
                </a:solidFill>
              </a:rPr>
              <a:t>I.FAST </a:t>
            </a:r>
            <a:r>
              <a:rPr lang="en-GB" sz="2800" dirty="0">
                <a:solidFill>
                  <a:srgbClr val="0070C0"/>
                </a:solidFill>
              </a:rPr>
              <a:t>WP9: Innovative superconducting </a:t>
            </a:r>
            <a:r>
              <a:rPr lang="en-GB" sz="2800" dirty="0" smtClean="0">
                <a:solidFill>
                  <a:srgbClr val="0070C0"/>
                </a:solidFill>
              </a:rPr>
              <a:t>cavities</a:t>
            </a:r>
            <a:endParaRPr lang="en-GB" sz="2800" dirty="0">
              <a:solidFill>
                <a:srgbClr val="0070C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4473106"/>
              </p:ext>
            </p:extLst>
          </p:nvPr>
        </p:nvGraphicFramePr>
        <p:xfrm>
          <a:off x="782516" y="969588"/>
          <a:ext cx="10902462" cy="5482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8080922" y="914032"/>
            <a:ext cx="3672408" cy="1015663"/>
          </a:xfrm>
          <a:prstGeom prst="rect">
            <a:avLst/>
          </a:prstGeom>
          <a:noFill/>
        </p:spPr>
        <p:txBody>
          <a:bodyPr wrap="square" rtlCol="0">
            <a:spAutoFit/>
          </a:bodyPr>
          <a:lstStyle/>
          <a:p>
            <a:pPr algn="r"/>
            <a:r>
              <a:rPr lang="en-GB" sz="2000" dirty="0">
                <a:solidFill>
                  <a:srgbClr val="00B050"/>
                </a:solidFill>
              </a:rPr>
              <a:t>The main emphasis is on applying the result of ARIES to RF cavity deposition and testing</a:t>
            </a:r>
          </a:p>
        </p:txBody>
      </p:sp>
      <p:cxnSp>
        <p:nvCxnSpPr>
          <p:cNvPr id="18" name="Straight Arrow Connector 17"/>
          <p:cNvCxnSpPr/>
          <p:nvPr/>
        </p:nvCxnSpPr>
        <p:spPr>
          <a:xfrm flipH="1">
            <a:off x="8976324" y="1929695"/>
            <a:ext cx="981151" cy="3695089"/>
          </a:xfrm>
          <a:prstGeom prst="straightConnector1">
            <a:avLst/>
          </a:prstGeom>
          <a:ln w="38100">
            <a:solidFill>
              <a:srgbClr val="00B050"/>
            </a:solidFill>
            <a:tailEnd type="triangle"/>
          </a:ln>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2516" y="2521369"/>
            <a:ext cx="1107232" cy="1085108"/>
          </a:xfrm>
          <a:prstGeom prst="rect">
            <a:avLst/>
          </a:prstGeom>
        </p:spPr>
      </p:pic>
      <p:sp>
        <p:nvSpPr>
          <p:cNvPr id="34" name="TextBox 33"/>
          <p:cNvSpPr txBox="1"/>
          <p:nvPr/>
        </p:nvSpPr>
        <p:spPr>
          <a:xfrm>
            <a:off x="714164" y="2308976"/>
            <a:ext cx="999906" cy="246221"/>
          </a:xfrm>
          <a:prstGeom prst="rect">
            <a:avLst/>
          </a:prstGeom>
          <a:noFill/>
        </p:spPr>
        <p:txBody>
          <a:bodyPr wrap="square" rtlCol="0">
            <a:spAutoFit/>
          </a:bodyPr>
          <a:lstStyle/>
          <a:p>
            <a:r>
              <a:rPr lang="en-GB" sz="1000" dirty="0"/>
              <a:t>Film deposition</a:t>
            </a:r>
          </a:p>
        </p:txBody>
      </p:sp>
      <p:pic>
        <p:nvPicPr>
          <p:cNvPr id="35" name="Picture 34"/>
          <p:cNvPicPr/>
          <p:nvPr/>
        </p:nvPicPr>
        <p:blipFill rotWithShape="1">
          <a:blip r:embed="rId9" cstate="print">
            <a:extLst>
              <a:ext uri="{28A0092B-C50C-407E-A947-70E740481C1C}">
                <a14:useLocalDpi xmlns:a14="http://schemas.microsoft.com/office/drawing/2010/main" val="0"/>
              </a:ext>
            </a:extLst>
          </a:blip>
          <a:srcRect t="12869" b="32975"/>
          <a:stretch/>
        </p:blipFill>
        <p:spPr bwMode="auto">
          <a:xfrm>
            <a:off x="1633190" y="4010058"/>
            <a:ext cx="1914304" cy="906665"/>
          </a:xfrm>
          <a:prstGeom prst="rect">
            <a:avLst/>
          </a:prstGeom>
          <a:ln>
            <a:noFill/>
          </a:ln>
          <a:extLst>
            <a:ext uri="{53640926-AAD7-44D8-BBD7-CCE9431645EC}">
              <a14:shadowObscured xmlns:a14="http://schemas.microsoft.com/office/drawing/2010/main"/>
            </a:ext>
          </a:extLst>
        </p:spPr>
      </p:pic>
      <p:sp>
        <p:nvSpPr>
          <p:cNvPr id="36" name="TextBox 35"/>
          <p:cNvSpPr txBox="1"/>
          <p:nvPr/>
        </p:nvSpPr>
        <p:spPr>
          <a:xfrm>
            <a:off x="1521504" y="3785042"/>
            <a:ext cx="1580791" cy="230832"/>
          </a:xfrm>
          <a:prstGeom prst="rect">
            <a:avLst/>
          </a:prstGeom>
          <a:solidFill>
            <a:schemeClr val="bg1"/>
          </a:solidFill>
        </p:spPr>
        <p:txBody>
          <a:bodyPr wrap="square" rtlCol="0">
            <a:spAutoFit/>
          </a:bodyPr>
          <a:lstStyle/>
          <a:p>
            <a:pPr algn="ctr"/>
            <a:r>
              <a:rPr lang="en-GB" sz="900" dirty="0"/>
              <a:t>SEM image of a </a:t>
            </a:r>
            <a:r>
              <a:rPr lang="en-GB" sz="900" dirty="0" err="1"/>
              <a:t>NbN</a:t>
            </a:r>
            <a:r>
              <a:rPr lang="en-GB" sz="900" dirty="0"/>
              <a:t> thin film</a:t>
            </a:r>
          </a:p>
        </p:txBody>
      </p:sp>
      <p:pic>
        <p:nvPicPr>
          <p:cNvPr id="38" name="Grafik 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95800" y="4789271"/>
            <a:ext cx="1172628" cy="1288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Box 39"/>
          <p:cNvSpPr txBox="1"/>
          <p:nvPr/>
        </p:nvSpPr>
        <p:spPr>
          <a:xfrm>
            <a:off x="2512235" y="5097989"/>
            <a:ext cx="1179239" cy="246221"/>
          </a:xfrm>
          <a:prstGeom prst="rect">
            <a:avLst/>
          </a:prstGeom>
          <a:solidFill>
            <a:schemeClr val="bg1"/>
          </a:solidFill>
        </p:spPr>
        <p:txBody>
          <a:bodyPr wrap="square" rtlCol="0">
            <a:spAutoFit/>
          </a:bodyPr>
          <a:lstStyle/>
          <a:p>
            <a:r>
              <a:rPr lang="en-GB" sz="1000" dirty="0"/>
              <a:t>DC magnetisation</a:t>
            </a:r>
          </a:p>
        </p:txBody>
      </p:sp>
      <p:sp>
        <p:nvSpPr>
          <p:cNvPr id="41" name="TextBox 40"/>
          <p:cNvSpPr txBox="1"/>
          <p:nvPr/>
        </p:nvSpPr>
        <p:spPr>
          <a:xfrm>
            <a:off x="4608754" y="4448447"/>
            <a:ext cx="417418" cy="246221"/>
          </a:xfrm>
          <a:prstGeom prst="rect">
            <a:avLst/>
          </a:prstGeom>
          <a:solidFill>
            <a:schemeClr val="bg1"/>
          </a:solidFill>
        </p:spPr>
        <p:txBody>
          <a:bodyPr wrap="square" rtlCol="0">
            <a:spAutoFit/>
          </a:bodyPr>
          <a:lstStyle/>
          <a:p>
            <a:r>
              <a:rPr lang="en-GB" sz="1000" dirty="0"/>
              <a:t>QPR</a:t>
            </a:r>
          </a:p>
        </p:txBody>
      </p:sp>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90745" y="2668553"/>
            <a:ext cx="1875847" cy="937924"/>
          </a:xfrm>
          <a:prstGeom prst="rect">
            <a:avLst/>
          </a:prstGeom>
        </p:spPr>
      </p:pic>
      <p:pic>
        <p:nvPicPr>
          <p:cNvPr id="19"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1138" t="6083" r="7228" b="20913"/>
          <a:stretch/>
        </p:blipFill>
        <p:spPr bwMode="auto">
          <a:xfrm>
            <a:off x="5559051" y="5781884"/>
            <a:ext cx="1190803" cy="54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TextBox 19"/>
          <p:cNvSpPr txBox="1"/>
          <p:nvPr/>
        </p:nvSpPr>
        <p:spPr>
          <a:xfrm>
            <a:off x="5623326" y="5591920"/>
            <a:ext cx="983869" cy="246221"/>
          </a:xfrm>
          <a:prstGeom prst="rect">
            <a:avLst/>
          </a:prstGeom>
          <a:noFill/>
        </p:spPr>
        <p:txBody>
          <a:bodyPr wrap="square" rtlCol="0">
            <a:spAutoFit/>
          </a:bodyPr>
          <a:lstStyle/>
          <a:p>
            <a:r>
              <a:rPr lang="en-GB" sz="1000" dirty="0"/>
              <a:t>Test cavity</a:t>
            </a:r>
          </a:p>
        </p:txBody>
      </p:sp>
      <p:pic>
        <p:nvPicPr>
          <p:cNvPr id="9" name="Picture 8"/>
          <p:cNvPicPr>
            <a:picLocks noChangeAspect="1"/>
          </p:cNvPicPr>
          <p:nvPr/>
        </p:nvPicPr>
        <p:blipFill>
          <a:blip r:embed="rId13"/>
          <a:stretch>
            <a:fillRect/>
          </a:stretch>
        </p:blipFill>
        <p:spPr>
          <a:xfrm>
            <a:off x="2800131" y="5433669"/>
            <a:ext cx="1193506" cy="928655"/>
          </a:xfrm>
          <a:prstGeom prst="rect">
            <a:avLst/>
          </a:prstGeom>
        </p:spPr>
      </p:pic>
      <p:sp>
        <p:nvSpPr>
          <p:cNvPr id="30" name="TextBox 29"/>
          <p:cNvSpPr txBox="1"/>
          <p:nvPr/>
        </p:nvSpPr>
        <p:spPr>
          <a:xfrm>
            <a:off x="9957475" y="2330718"/>
            <a:ext cx="1942389" cy="230832"/>
          </a:xfrm>
          <a:prstGeom prst="rect">
            <a:avLst/>
          </a:prstGeom>
          <a:solidFill>
            <a:schemeClr val="bg1"/>
          </a:solidFill>
        </p:spPr>
        <p:txBody>
          <a:bodyPr wrap="square" rtlCol="0">
            <a:spAutoFit/>
          </a:bodyPr>
          <a:lstStyle/>
          <a:p>
            <a:pPr algn="ctr"/>
            <a:r>
              <a:rPr lang="en-GB" sz="900" dirty="0"/>
              <a:t>1.3 GHz cavity for STF deposition</a:t>
            </a:r>
          </a:p>
        </p:txBody>
      </p:sp>
      <p:sp>
        <p:nvSpPr>
          <p:cNvPr id="4" name="Slide Number Placeholder 3"/>
          <p:cNvSpPr>
            <a:spLocks noGrp="1"/>
          </p:cNvSpPr>
          <p:nvPr>
            <p:ph type="sldNum" sz="quarter" idx="12"/>
          </p:nvPr>
        </p:nvSpPr>
        <p:spPr/>
        <p:txBody>
          <a:bodyPr/>
          <a:lstStyle/>
          <a:p>
            <a:fld id="{BBAAB195-B577-5546-8349-9DDA93B6129E}" type="slidenum">
              <a:rPr lang="en-US" smtClean="0"/>
              <a:t>9</a:t>
            </a:fld>
            <a:endParaRPr lang="en-US"/>
          </a:p>
        </p:txBody>
      </p:sp>
    </p:spTree>
    <p:extLst>
      <p:ext uri="{BB962C8B-B14F-4D97-AF65-F5344CB8AC3E}">
        <p14:creationId xmlns:p14="http://schemas.microsoft.com/office/powerpoint/2010/main" val="2952607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71DD8E53D45640B94C3EEA341FC898" ma:contentTypeVersion="13" ma:contentTypeDescription="Create a new document." ma:contentTypeScope="" ma:versionID="7c56a643f2f19be905bd31ea117c02e7">
  <xsd:schema xmlns:xsd="http://www.w3.org/2001/XMLSchema" xmlns:xs="http://www.w3.org/2001/XMLSchema" xmlns:p="http://schemas.microsoft.com/office/2006/metadata/properties" xmlns:ns3="d2a19b29-982c-440a-8316-c3693e740be0" xmlns:ns4="c123c4a8-0eea-4eb9-95b4-bc136ebf5ed5" targetNamespace="http://schemas.microsoft.com/office/2006/metadata/properties" ma:root="true" ma:fieldsID="3dbd18abae5b82c041ab7bb80a95097e" ns3:_="" ns4:_="">
    <xsd:import namespace="d2a19b29-982c-440a-8316-c3693e740be0"/>
    <xsd:import namespace="c123c4a8-0eea-4eb9-95b4-bc136ebf5ed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a19b29-982c-440a-8316-c3693e740b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123c4a8-0eea-4eb9-95b4-bc136ebf5ed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2.xml><?xml version="1.0" encoding="utf-8"?>
<ds:datastoreItem xmlns:ds="http://schemas.openxmlformats.org/officeDocument/2006/customXml" ds:itemID="{106D3F8C-4209-47FF-A37A-E21247ADC2DB}">
  <ds:schemaRefs>
    <ds:schemaRef ds:uri="http://purl.org/dc/elements/1.1/"/>
    <ds:schemaRef ds:uri="http://purl.org/dc/terms/"/>
    <ds:schemaRef ds:uri="http://schemas.microsoft.com/office/2006/documentManagement/types"/>
    <ds:schemaRef ds:uri="c123c4a8-0eea-4eb9-95b4-bc136ebf5ed5"/>
    <ds:schemaRef ds:uri="http://schemas.microsoft.com/office/infopath/2007/PartnerControls"/>
    <ds:schemaRef ds:uri="http://schemas.microsoft.com/office/2006/metadata/properties"/>
    <ds:schemaRef ds:uri="http://purl.org/dc/dcmitype/"/>
    <ds:schemaRef ds:uri="http://schemas.openxmlformats.org/package/2006/metadata/core-properties"/>
    <ds:schemaRef ds:uri="d2a19b29-982c-440a-8316-c3693e740be0"/>
    <ds:schemaRef ds:uri="http://www.w3.org/XML/1998/namespace"/>
  </ds:schemaRefs>
</ds:datastoreItem>
</file>

<file path=customXml/itemProps3.xml><?xml version="1.0" encoding="utf-8"?>
<ds:datastoreItem xmlns:ds="http://schemas.openxmlformats.org/officeDocument/2006/customXml" ds:itemID="{66722441-1167-4346-AF5E-1D20C00C4A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a19b29-982c-440a-8316-c3693e740be0"/>
    <ds:schemaRef ds:uri="c123c4a8-0eea-4eb9-95b4-bc136ebf5e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4228</TotalTime>
  <Words>1306</Words>
  <Application>Microsoft Office PowerPoint</Application>
  <PresentationFormat>Widescreen</PresentationFormat>
  <Paragraphs>205</Paragraphs>
  <Slides>17</Slides>
  <Notes>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Arial Regular</vt:lpstr>
      <vt:lpstr>Calibri</vt:lpstr>
      <vt:lpstr>Cambria Math</vt:lpstr>
      <vt:lpstr>Times New Roman</vt:lpstr>
      <vt:lpstr>Wingdings</vt:lpstr>
      <vt:lpstr>Font and logo master</vt:lpstr>
      <vt:lpstr>Font WITHOUT logo master</vt:lpstr>
      <vt:lpstr>PowerPoint Presentation</vt:lpstr>
      <vt:lpstr>PowerPoint Presentation</vt:lpstr>
      <vt:lpstr>SRF cavities</vt:lpstr>
      <vt:lpstr>Replacing Nb bulk</vt:lpstr>
      <vt:lpstr>Nb3Sn: A very promising material</vt:lpstr>
      <vt:lpstr>Nb3Sn potential</vt:lpstr>
      <vt:lpstr>PowerPoint Presentation</vt:lpstr>
      <vt:lpstr>PowerPoint Presentation</vt:lpstr>
      <vt:lpstr>I.FAST WP9: Innovative superconducting cavities</vt:lpstr>
      <vt:lpstr>Thin film development</vt:lpstr>
      <vt:lpstr>Thin film Superconducting properties</vt:lpstr>
      <vt:lpstr>Split cavities for thin film testing </vt:lpstr>
      <vt:lpstr>PowerPoint Presentation</vt:lpstr>
      <vt:lpstr>PowerPoint Presentation</vt:lpstr>
      <vt:lpstr>Cavity Testing – the future</vt:lpstr>
      <vt:lpstr>The End Goal….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STFC PowerPoint template - detailed</dc:title>
  <dc:creator>Philip Millard</dc:creator>
  <cp:lastModifiedBy>Andrew Vick</cp:lastModifiedBy>
  <cp:revision>219</cp:revision>
  <cp:lastPrinted>2019-10-02T08:27:37Z</cp:lastPrinted>
  <dcterms:created xsi:type="dcterms:W3CDTF">2019-09-17T08:04:08Z</dcterms:created>
  <dcterms:modified xsi:type="dcterms:W3CDTF">2022-12-12T10:53:11Z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0x010100AE71DD8E53D45640B94C3EEA341FC898</vt:lpwstr>
  </property>
  <property fmtid="{D5CDD505-2E9C-101B-9397-08002B2CF9AE}" pid="3" name="MediaServiceImageTags">
    <vt:lpwstr/>
  </property>
</Properties>
</file>