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698" r:id="rId5"/>
    <p:sldMasterId id="2147483680" r:id="rId6"/>
    <p:sldMasterId id="2147483700" r:id="rId7"/>
    <p:sldMasterId id="2147483681" r:id="rId8"/>
    <p:sldMasterId id="2147483802" r:id="rId9"/>
    <p:sldMasterId id="2147483701" r:id="rId10"/>
    <p:sldMasterId id="2147483814" r:id="rId11"/>
    <p:sldMasterId id="2147483828" r:id="rId12"/>
    <p:sldMasterId id="2147483852" r:id="rId13"/>
    <p:sldMasterId id="2147483864" r:id="rId14"/>
  </p:sldMasterIdLst>
  <p:notesMasterIdLst>
    <p:notesMasterId r:id="rId22"/>
  </p:notesMasterIdLst>
  <p:sldIdLst>
    <p:sldId id="257" r:id="rId15"/>
    <p:sldId id="393" r:id="rId16"/>
    <p:sldId id="444" r:id="rId17"/>
    <p:sldId id="436" r:id="rId18"/>
    <p:sldId id="442" r:id="rId19"/>
    <p:sldId id="445" r:id="rId20"/>
    <p:sldId id="4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F8"/>
    <a:srgbClr val="FF6900"/>
    <a:srgbClr val="2E2D62"/>
    <a:srgbClr val="FFFFFF"/>
    <a:srgbClr val="646464"/>
    <a:srgbClr val="000000"/>
    <a:srgbClr val="F8F8F8"/>
    <a:srgbClr val="F08900"/>
    <a:srgbClr val="003088"/>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62" y="48"/>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dirty="0"/>
          </a:p>
        </p:txBody>
      </p:sp>
    </p:spTree>
    <p:extLst>
      <p:ext uri="{BB962C8B-B14F-4D97-AF65-F5344CB8AC3E}">
        <p14:creationId xmlns:p14="http://schemas.microsoft.com/office/powerpoint/2010/main" val="7926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dirty="0"/>
          </a:p>
        </p:txBody>
      </p:sp>
    </p:spTree>
    <p:extLst>
      <p:ext uri="{BB962C8B-B14F-4D97-AF65-F5344CB8AC3E}">
        <p14:creationId xmlns:p14="http://schemas.microsoft.com/office/powerpoint/2010/main" val="317504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dirty="0"/>
          </a:p>
        </p:txBody>
      </p:sp>
    </p:spTree>
    <p:extLst>
      <p:ext uri="{BB962C8B-B14F-4D97-AF65-F5344CB8AC3E}">
        <p14:creationId xmlns:p14="http://schemas.microsoft.com/office/powerpoint/2010/main" val="356537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dirty="0"/>
          </a:p>
        </p:txBody>
      </p:sp>
    </p:spTree>
    <p:extLst>
      <p:ext uri="{BB962C8B-B14F-4D97-AF65-F5344CB8AC3E}">
        <p14:creationId xmlns:p14="http://schemas.microsoft.com/office/powerpoint/2010/main" val="60957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dirty="0"/>
          </a:p>
        </p:txBody>
      </p:sp>
    </p:spTree>
    <p:extLst>
      <p:ext uri="{BB962C8B-B14F-4D97-AF65-F5344CB8AC3E}">
        <p14:creationId xmlns:p14="http://schemas.microsoft.com/office/powerpoint/2010/main" val="200841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dirty="0"/>
          </a:p>
        </p:txBody>
      </p:sp>
    </p:spTree>
    <p:extLst>
      <p:ext uri="{BB962C8B-B14F-4D97-AF65-F5344CB8AC3E}">
        <p14:creationId xmlns:p14="http://schemas.microsoft.com/office/powerpoint/2010/main" val="108611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dirty="0"/>
          </a:p>
        </p:txBody>
      </p:sp>
    </p:spTree>
    <p:extLst>
      <p:ext uri="{BB962C8B-B14F-4D97-AF65-F5344CB8AC3E}">
        <p14:creationId xmlns:p14="http://schemas.microsoft.com/office/powerpoint/2010/main" val="274322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8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78343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C4103E96-8CDB-4A30-8970-77B8B243A5B6}" type="datetime1">
              <a:rPr lang="en-GB" smtClean="0"/>
              <a:t>02/12/2022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GB" smtClean="0"/>
              <a:t>Ben Shepherd • Sustainable Accelerators • APS April Meeting 2022</a:t>
            </a:r>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080614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73CCA37-6D89-4A3B-B774-9AA02F87BEB6}" type="datetime1">
              <a:rPr lang="en-GB" smtClean="0"/>
              <a:t>02/12/2022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GB" smtClean="0"/>
              <a:t>Ben Shepherd • Sustainable Accelerators • APS April Meeting 2022</a:t>
            </a:r>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83948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D6947F59-55C6-4B03-961E-40D54D5160EB}" type="datetime1">
              <a:rPr lang="en-GB" smtClean="0"/>
              <a:t>02/12/2022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GB" smtClean="0"/>
              <a:t>Ben Shepherd • Sustainable Accelerators • APS April Meeting 2022</a:t>
            </a:r>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5625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95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31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16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1380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466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42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719404" y="1557338"/>
            <a:ext cx="11041227" cy="4968006"/>
          </a:xfrm>
        </p:spPr>
        <p:txBody>
          <a:bodyPr/>
          <a:lstStyle>
            <a:lvl1pPr>
              <a:defRPr sz="1800">
                <a:latin typeface="Calibri" panose="020F0502020204030204" pitchFamily="34" charset="0"/>
                <a:cs typeface="Arial" pitchFamily="34" charset="0"/>
              </a:defRPr>
            </a:lvl1pPr>
            <a:lvl2pPr>
              <a:defRPr sz="1650">
                <a:solidFill>
                  <a:schemeClr val="accent1">
                    <a:lumMod val="50000"/>
                  </a:schemeClr>
                </a:solidFill>
                <a:latin typeface="Calibri" panose="020F0502020204030204" pitchFamily="34" charset="0"/>
                <a:cs typeface="Arial" pitchFamily="34" charset="0"/>
              </a:defRPr>
            </a:lvl2pPr>
            <a:lvl3pPr marL="857250" marR="0" indent="-171450" algn="l" defTabSz="685800" rtl="0" eaLnBrk="0" fontAlgn="base" latinLnBrk="0" hangingPunct="0">
              <a:lnSpc>
                <a:spcPct val="100000"/>
              </a:lnSpc>
              <a:spcBef>
                <a:spcPct val="20000"/>
              </a:spcBef>
              <a:spcAft>
                <a:spcPct val="0"/>
              </a:spcAft>
              <a:buClrTx/>
              <a:buSzTx/>
              <a:buFontTx/>
              <a:buChar char="•"/>
              <a:tabLst/>
              <a:defRPr sz="1500">
                <a:solidFill>
                  <a:schemeClr val="accent2"/>
                </a:solidFill>
                <a:latin typeface="Calibri" panose="020F0502020204030204" pitchFamily="34" charset="0"/>
                <a:cs typeface="Arial" pitchFamily="34" charset="0"/>
              </a:defRPr>
            </a:lvl3pPr>
            <a:lvl4pPr marL="1285875" indent="-257175">
              <a:buNone/>
              <a:defRPr lang="en-GB" altLang="en-US" sz="1500" baseline="0" dirty="0" smtClean="0">
                <a:solidFill>
                  <a:schemeClr val="bg1">
                    <a:lumMod val="50000"/>
                  </a:schemeClr>
                </a:solidFill>
                <a:latin typeface="Calibri" pitchFamily="34" charset="0"/>
                <a:ea typeface="+mn-ea"/>
                <a:cs typeface="Calibri" pitchFamily="34" charset="0"/>
              </a:defRPr>
            </a:lvl4pPr>
          </a:lstStyle>
          <a:p>
            <a:pPr lvl="0"/>
            <a:r>
              <a:rPr lang="en-US"/>
              <a:t>Click to edit Master text styles</a:t>
            </a:r>
          </a:p>
          <a:p>
            <a:pPr lvl="1"/>
            <a:r>
              <a:rPr lang="en-US"/>
              <a:t>Second level</a:t>
            </a:r>
          </a:p>
          <a:p>
            <a:pPr lvl="2"/>
            <a:r>
              <a:rPr lang="en-US"/>
              <a:t>Third level</a:t>
            </a:r>
          </a:p>
          <a:p>
            <a:pPr marL="1200150" marR="0" lvl="3" indent="-171450" algn="l" defTabSz="685800" rtl="0" eaLnBrk="0" fontAlgn="base" latinLnBrk="0" hangingPunct="0">
              <a:lnSpc>
                <a:spcPct val="100000"/>
              </a:lnSpc>
              <a:spcBef>
                <a:spcPct val="20000"/>
              </a:spcBef>
              <a:spcAft>
                <a:spcPct val="0"/>
              </a:spcAft>
              <a:buClrTx/>
              <a:buSzTx/>
              <a:buFontTx/>
              <a:buChar char="–"/>
              <a:tabLst/>
              <a:defRPr/>
            </a:pPr>
            <a:r>
              <a:rPr lang="en-US" altLang="en-US"/>
              <a:t>Fourth level</a:t>
            </a:r>
            <a:endParaRPr lang="en-GB" altLang="en-US"/>
          </a:p>
          <a:p>
            <a:pPr lvl="2"/>
            <a:endParaRPr lang="en-US"/>
          </a:p>
        </p:txBody>
      </p:sp>
      <p:sp>
        <p:nvSpPr>
          <p:cNvPr id="2" name="Title 1"/>
          <p:cNvSpPr>
            <a:spLocks noGrp="1"/>
          </p:cNvSpPr>
          <p:nvPr>
            <p:ph type="title"/>
          </p:nvPr>
        </p:nvSpPr>
        <p:spPr>
          <a:xfrm>
            <a:off x="0" y="2456"/>
            <a:ext cx="12192000" cy="1143000"/>
          </a:xfrm>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2678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64489008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F798377-6F80-4D22-B041-67076F9531EF}" type="datetime1">
              <a:rPr lang="en-US" smtClean="0"/>
              <a:t>12/2/2022</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31363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486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5E0A07B7-DC91-468A-A478-7D0F2D182567}" type="datetime1">
              <a:rPr lang="en-US" smtClean="0"/>
              <a:t>12/2/2022</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286712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BFB04A8-0EAC-4554-9A5F-61E2B6712064}" type="datetime1">
              <a:rPr lang="en-US" smtClean="0"/>
              <a:t>12/2/2022</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94593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F562A69-B86F-4BCD-9817-DE5BEC908F62}" type="datetime1">
              <a:rPr lang="en-US" smtClean="0"/>
              <a:t>12/2/2022</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1675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CD2DE42C-1EAC-4959-A7DA-FCB1B3201EBF}" type="datetime1">
              <a:rPr lang="en-US" smtClean="0"/>
              <a:t>12/2/2022</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547794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2281BA9B-C244-4181-A35B-F010C4A1E96C}" type="datetime1">
              <a:rPr lang="en-US" smtClean="0"/>
              <a:t>12/2/2022</a:t>
            </a:fld>
            <a:endParaRPr lang="en-US" dirty="0"/>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365318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C615C4B2-9E58-4F4A-8E2B-D2662082302C}" type="datetime1">
              <a:rPr lang="en-US" smtClean="0"/>
              <a:t>12/2/2022</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209975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9A89A94A-78AC-4765-B518-39E5AFFD813E}" type="datetime1">
              <a:rPr lang="en-US" smtClean="0"/>
              <a:t>12/2/2022</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172096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A232BCDD-D831-412B-A548-DFB3D1F6BFD2}" type="datetime1">
              <a:rPr lang="en-US" smtClean="0"/>
              <a:t>12/2/2022</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96148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EF8426CE-3546-4E84-BDCF-85AE356DA810}" type="datetime1">
              <a:rPr lang="en-US" smtClean="0"/>
              <a:t>12/2/2022</a:t>
            </a:fld>
            <a:endParaRPr lang="en-US" dirty="0"/>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582137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0F2A7215-AD0D-4EB3-B400-A45893016B55}" type="datetime1">
              <a:rPr lang="en-US" smtClean="0"/>
              <a:t>12/2/2022</a:t>
            </a:fld>
            <a:endParaRPr lang="en-US" dirty="0"/>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49598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13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14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29370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023929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411899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594672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84870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918961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995455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818596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98527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005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749145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600670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364737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817195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4103953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615960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08417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66118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82615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06270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357458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603415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010429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4238760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516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085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082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411162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034825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38334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9910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77467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35727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786471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936416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3603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071394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62934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566885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2023872"/>
            <a:ext cx="9144000" cy="1450848"/>
          </a:xfrm>
        </p:spPr>
        <p:txBody>
          <a:bodyPr anchor="ctr">
            <a:normAutofit/>
          </a:bodyPr>
          <a:lstStyle>
            <a:lvl1pPr algn="l">
              <a:defRPr sz="36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7" name="Picture 6" descr="A picture containing company name&#10;&#10;Description automatically generated">
            <a:extLst>
              <a:ext uri="{FF2B5EF4-FFF2-40B4-BE49-F238E27FC236}">
                <a16:creationId xmlns:a16="http://schemas.microsoft.com/office/drawing/2014/main" id="{D944504C-7841-4947-9FD7-02BD9E0B9F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215030"/>
            <a:ext cx="3615608" cy="1552809"/>
          </a:xfrm>
          <a:prstGeom prst="rect">
            <a:avLst/>
          </a:prstGeom>
        </p:spPr>
      </p:pic>
    </p:spTree>
    <p:extLst>
      <p:ext uri="{BB962C8B-B14F-4D97-AF65-F5344CB8AC3E}">
        <p14:creationId xmlns:p14="http://schemas.microsoft.com/office/powerpoint/2010/main" val="229370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7" name="Picture 6" descr="A picture containing company name&#10;&#10;Description automatically generated">
            <a:extLst>
              <a:ext uri="{FF2B5EF4-FFF2-40B4-BE49-F238E27FC236}">
                <a16:creationId xmlns:a16="http://schemas.microsoft.com/office/drawing/2014/main" id="{4ACA80A6-B85D-43E5-969B-8D37EDA32D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202392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92537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978218"/>
            <a:ext cx="10515600" cy="2852737"/>
          </a:xfrm>
        </p:spPr>
        <p:txBody>
          <a:bodyPr anchor="ctr">
            <a:normAutofit/>
          </a:bodyPr>
          <a:lstStyle>
            <a:lvl1pPr>
              <a:defRPr sz="36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3857943"/>
            <a:ext cx="10515600" cy="1500187"/>
          </a:xfrm>
        </p:spPr>
        <p:txBody>
          <a:bodyPr anchor="ct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7" name="Picture 6" descr="A picture containing company name&#10;&#10;Description automatically generated">
            <a:extLst>
              <a:ext uri="{FF2B5EF4-FFF2-40B4-BE49-F238E27FC236}">
                <a16:creationId xmlns:a16="http://schemas.microsoft.com/office/drawing/2014/main" id="{31A1302A-02B8-4643-865F-86DCFF720D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4118998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58178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58178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8" name="Picture 7" descr="A picture containing company name&#10;&#10;Description automatically generated">
            <a:extLst>
              <a:ext uri="{FF2B5EF4-FFF2-40B4-BE49-F238E27FC236}">
                <a16:creationId xmlns:a16="http://schemas.microsoft.com/office/drawing/2014/main" id="{0CFCBE5C-5E46-4454-8A1A-67B8DFC18A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1594672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93941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5104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334387"/>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5104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334387"/>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10" name="Picture 9" descr="A picture containing company name&#10;&#10;Description automatically generated">
            <a:extLst>
              <a:ext uri="{FF2B5EF4-FFF2-40B4-BE49-F238E27FC236}">
                <a16:creationId xmlns:a16="http://schemas.microsoft.com/office/drawing/2014/main" id="{AD5F3E75-629D-4938-8A6A-CF771E1BA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3848707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6" name="Picture 5" descr="A picture containing company name&#10;&#10;Description automatically generated">
            <a:extLst>
              <a:ext uri="{FF2B5EF4-FFF2-40B4-BE49-F238E27FC236}">
                <a16:creationId xmlns:a16="http://schemas.microsoft.com/office/drawing/2014/main" id="{A71EE7D8-4E85-415D-9846-D46827E9B3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3918961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5" name="Picture 4" descr="A picture containing company name&#10;&#10;Description automatically generated">
            <a:extLst>
              <a:ext uri="{FF2B5EF4-FFF2-40B4-BE49-F238E27FC236}">
                <a16:creationId xmlns:a16="http://schemas.microsoft.com/office/drawing/2014/main" id="{C0D76B54-4C59-4E2F-B15D-E899C6BF93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3995455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t"/>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8" name="Picture 7" descr="A picture containing company name&#10;&#10;Description automatically generated">
            <a:extLst>
              <a:ext uri="{FF2B5EF4-FFF2-40B4-BE49-F238E27FC236}">
                <a16:creationId xmlns:a16="http://schemas.microsoft.com/office/drawing/2014/main" id="{FCB18B1F-E01D-49A9-A84A-9E5F916E44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818596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t"/>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12/2/2022</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pic>
        <p:nvPicPr>
          <p:cNvPr id="8" name="Picture 7" descr="A picture containing company name&#10;&#10;Description automatically generated">
            <a:extLst>
              <a:ext uri="{FF2B5EF4-FFF2-40B4-BE49-F238E27FC236}">
                <a16:creationId xmlns:a16="http://schemas.microsoft.com/office/drawing/2014/main" id="{722CA19A-3ED1-476A-9A2D-14DE6B8040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73" y="5994039"/>
            <a:ext cx="1894439" cy="813612"/>
          </a:xfrm>
          <a:prstGeom prst="rect">
            <a:avLst/>
          </a:prstGeom>
        </p:spPr>
      </p:pic>
    </p:spTree>
    <p:extLst>
      <p:ext uri="{BB962C8B-B14F-4D97-AF65-F5344CB8AC3E}">
        <p14:creationId xmlns:p14="http://schemas.microsoft.com/office/powerpoint/2010/main" val="2985277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A291AC74-BE69-4020-AC83-1FA605B83E29}" type="datetime1">
              <a:rPr lang="en-US" smtClean="0"/>
              <a:t>12/2/2022</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929421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0217CB72-337A-47FB-8845-1025D52FBBA8}" type="datetime1">
              <a:rPr lang="en-US" smtClean="0"/>
              <a:t>12/2/2022</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9141941" y="6356350"/>
            <a:ext cx="2743200" cy="365125"/>
          </a:xfrm>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558234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33FCA299-03AE-4F6A-9FA5-C1CC331DB614}" type="datetime1">
              <a:rPr lang="en-US" smtClean="0"/>
              <a:t>12/2/2022</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420866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588825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CC5D5DBD-F019-4C59-BF41-09BAEBC88A47}" type="datetime1">
              <a:rPr lang="en-US" smtClean="0"/>
              <a:t>12/2/2022</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7313099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5AB024C4-6210-43E5-866C-AC5A74291701}" type="datetime1">
              <a:rPr lang="en-US" smtClean="0"/>
              <a:t>12/2/2022</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9928199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6" name="Date Placeholder 5"/>
          <p:cNvSpPr>
            <a:spLocks noGrp="1"/>
          </p:cNvSpPr>
          <p:nvPr>
            <p:ph type="dt" sz="half" idx="10"/>
          </p:nvPr>
        </p:nvSpPr>
        <p:spPr/>
        <p:txBody>
          <a:bodyPr/>
          <a:lstStyle/>
          <a:p>
            <a:fld id="{B1276684-7730-4B6F-A063-72E64EDCC867}" type="datetime1">
              <a:rPr lang="en-US" smtClean="0"/>
              <a:t>12/2/2022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804366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224A878C-BD9C-42D9-BFB2-60EDFB2B874B}" type="datetime1">
              <a:rPr lang="en-US" smtClean="0"/>
              <a:t>12/2/2022</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034753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7A5331D-90DE-4FD0-832B-CB77ED045E70}" type="datetime1">
              <a:rPr lang="en-US" smtClean="0"/>
              <a:t>12/2/2022</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0789949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50DC690-83C5-4E26-8122-CAB07FA9CB10}" type="datetime1">
              <a:rPr lang="en-US" smtClean="0"/>
              <a:t>12/2/2022</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828135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AA2DF1CB-1FF2-48A7-860F-E1F14D62C3A1}" type="datetime1">
              <a:rPr lang="en-US" smtClean="0"/>
              <a:t>12/2/2022</a:t>
            </a:fld>
            <a:endParaRPr lang="en-US" dirty="0"/>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827561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D1B2AA5E-68B1-40D2-BF7B-AF69E4A01CD3}" type="datetime1">
              <a:rPr lang="en-US" smtClean="0"/>
              <a:t>12/2/2022</a:t>
            </a:fld>
            <a:endParaRPr lang="en-US" dirty="0"/>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9591676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37D3ED-9767-48BF-8875-FE9998499A4D}" type="datetime1">
              <a:rPr lang="en-GB" smtClean="0"/>
              <a:t>02/12/2022</a:t>
            </a:fld>
            <a:endParaRPr lang="en-GB"/>
          </a:p>
        </p:txBody>
      </p:sp>
      <p:sp>
        <p:nvSpPr>
          <p:cNvPr id="5" name="Footer Placeholder 4"/>
          <p:cNvSpPr>
            <a:spLocks noGrp="1"/>
          </p:cNvSpPr>
          <p:nvPr>
            <p:ph type="ftr" sz="quarter" idx="11"/>
          </p:nvPr>
        </p:nvSpPr>
        <p:spPr/>
        <p:txBody>
          <a:bodyPr/>
          <a:lstStyle/>
          <a:p>
            <a:r>
              <a:rPr lang="en-GB" smtClean="0"/>
              <a:t>Ben Shepherd • Sustainable Accelerators • APS April Meeting 2022</a:t>
            </a:r>
            <a:endParaRPr lang="en-GB"/>
          </a:p>
        </p:txBody>
      </p:sp>
      <p:sp>
        <p:nvSpPr>
          <p:cNvPr id="6" name="Slide Number Placeholder 5"/>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22286206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76AA90-0221-41BA-A26E-549CCB142553}" type="datetime1">
              <a:rPr lang="en-GB" smtClean="0"/>
              <a:t>02/12/2022</a:t>
            </a:fld>
            <a:endParaRPr lang="en-GB"/>
          </a:p>
        </p:txBody>
      </p:sp>
      <p:sp>
        <p:nvSpPr>
          <p:cNvPr id="5" name="Footer Placeholder 4"/>
          <p:cNvSpPr>
            <a:spLocks noGrp="1"/>
          </p:cNvSpPr>
          <p:nvPr>
            <p:ph type="ftr" sz="quarter" idx="11"/>
          </p:nvPr>
        </p:nvSpPr>
        <p:spPr/>
        <p:txBody>
          <a:bodyPr/>
          <a:lstStyle/>
          <a:p>
            <a:r>
              <a:rPr lang="en-GB" smtClean="0"/>
              <a:t>Ben Shepherd • Sustainable Accelerators • APS April Meeting 2022</a:t>
            </a:r>
            <a:endParaRPr lang="en-GB"/>
          </a:p>
        </p:txBody>
      </p:sp>
      <p:sp>
        <p:nvSpPr>
          <p:cNvPr id="6" name="Slide Number Placeholder 5"/>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273127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169893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9F3F45-0CBE-4978-811F-519B1AC04A2C}" type="datetime1">
              <a:rPr lang="en-GB" smtClean="0"/>
              <a:t>02/12/2022</a:t>
            </a:fld>
            <a:endParaRPr lang="en-GB"/>
          </a:p>
        </p:txBody>
      </p:sp>
      <p:sp>
        <p:nvSpPr>
          <p:cNvPr id="5" name="Footer Placeholder 4"/>
          <p:cNvSpPr>
            <a:spLocks noGrp="1"/>
          </p:cNvSpPr>
          <p:nvPr>
            <p:ph type="ftr" sz="quarter" idx="11"/>
          </p:nvPr>
        </p:nvSpPr>
        <p:spPr/>
        <p:txBody>
          <a:bodyPr/>
          <a:lstStyle/>
          <a:p>
            <a:r>
              <a:rPr lang="en-GB" smtClean="0"/>
              <a:t>Ben Shepherd • Sustainable Accelerators • APS April Meeting 2022</a:t>
            </a:r>
            <a:endParaRPr lang="en-GB"/>
          </a:p>
        </p:txBody>
      </p:sp>
      <p:sp>
        <p:nvSpPr>
          <p:cNvPr id="6" name="Slide Number Placeholder 5"/>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40466305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5E8005-CD20-49F3-82FA-4C67849225F4}" type="datetime1">
              <a:rPr lang="en-GB" smtClean="0"/>
              <a:t>02/12/2022</a:t>
            </a:fld>
            <a:endParaRPr lang="en-GB"/>
          </a:p>
        </p:txBody>
      </p:sp>
      <p:sp>
        <p:nvSpPr>
          <p:cNvPr id="6" name="Footer Placeholder 5"/>
          <p:cNvSpPr>
            <a:spLocks noGrp="1"/>
          </p:cNvSpPr>
          <p:nvPr>
            <p:ph type="ftr" sz="quarter" idx="11"/>
          </p:nvPr>
        </p:nvSpPr>
        <p:spPr/>
        <p:txBody>
          <a:bodyPr/>
          <a:lstStyle/>
          <a:p>
            <a:r>
              <a:rPr lang="en-GB" smtClean="0"/>
              <a:t>Ben Shepherd • Sustainable Accelerators • APS April Meeting 2022</a:t>
            </a:r>
            <a:endParaRPr lang="en-GB"/>
          </a:p>
        </p:txBody>
      </p:sp>
      <p:sp>
        <p:nvSpPr>
          <p:cNvPr id="7" name="Slide Number Placeholder 6"/>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30693906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28B29C-B988-414C-8A77-D7C843B6C0D4}" type="datetime1">
              <a:rPr lang="en-GB" smtClean="0"/>
              <a:t>02/12/2022</a:t>
            </a:fld>
            <a:endParaRPr lang="en-GB"/>
          </a:p>
        </p:txBody>
      </p:sp>
      <p:sp>
        <p:nvSpPr>
          <p:cNvPr id="8" name="Footer Placeholder 7"/>
          <p:cNvSpPr>
            <a:spLocks noGrp="1"/>
          </p:cNvSpPr>
          <p:nvPr>
            <p:ph type="ftr" sz="quarter" idx="11"/>
          </p:nvPr>
        </p:nvSpPr>
        <p:spPr/>
        <p:txBody>
          <a:bodyPr/>
          <a:lstStyle/>
          <a:p>
            <a:r>
              <a:rPr lang="en-GB" smtClean="0"/>
              <a:t>Ben Shepherd • Sustainable Accelerators • APS April Meeting 2022</a:t>
            </a:r>
            <a:endParaRPr lang="en-GB"/>
          </a:p>
        </p:txBody>
      </p:sp>
      <p:sp>
        <p:nvSpPr>
          <p:cNvPr id="9" name="Slide Number Placeholder 8"/>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3437328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AD63CB-C2E1-418F-821D-81E560DBA309}" type="datetime1">
              <a:rPr lang="en-GB" smtClean="0"/>
              <a:t>02/12/2022</a:t>
            </a:fld>
            <a:endParaRPr lang="en-GB"/>
          </a:p>
        </p:txBody>
      </p:sp>
      <p:sp>
        <p:nvSpPr>
          <p:cNvPr id="4" name="Footer Placeholder 3"/>
          <p:cNvSpPr>
            <a:spLocks noGrp="1"/>
          </p:cNvSpPr>
          <p:nvPr>
            <p:ph type="ftr" sz="quarter" idx="11"/>
          </p:nvPr>
        </p:nvSpPr>
        <p:spPr/>
        <p:txBody>
          <a:bodyPr/>
          <a:lstStyle/>
          <a:p>
            <a:r>
              <a:rPr lang="en-GB" smtClean="0"/>
              <a:t>Ben Shepherd • Sustainable Accelerators • APS April Meeting 2022</a:t>
            </a:r>
            <a:endParaRPr lang="en-GB"/>
          </a:p>
        </p:txBody>
      </p:sp>
      <p:sp>
        <p:nvSpPr>
          <p:cNvPr id="5" name="Slide Number Placeholder 4"/>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19594257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5A3C9-160F-4B2D-9EDD-DDF101C9911B}" type="datetime1">
              <a:rPr lang="en-GB" smtClean="0"/>
              <a:t>02/12/2022</a:t>
            </a:fld>
            <a:endParaRPr lang="en-GB"/>
          </a:p>
        </p:txBody>
      </p:sp>
      <p:sp>
        <p:nvSpPr>
          <p:cNvPr id="3" name="Footer Placeholder 2"/>
          <p:cNvSpPr>
            <a:spLocks noGrp="1"/>
          </p:cNvSpPr>
          <p:nvPr>
            <p:ph type="ftr" sz="quarter" idx="11"/>
          </p:nvPr>
        </p:nvSpPr>
        <p:spPr/>
        <p:txBody>
          <a:bodyPr/>
          <a:lstStyle/>
          <a:p>
            <a:r>
              <a:rPr lang="en-GB" smtClean="0"/>
              <a:t>Ben Shepherd • Sustainable Accelerators • APS April Meeting 2022</a:t>
            </a:r>
            <a:endParaRPr lang="en-GB"/>
          </a:p>
        </p:txBody>
      </p:sp>
      <p:sp>
        <p:nvSpPr>
          <p:cNvPr id="4" name="Slide Number Placeholder 3"/>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2978610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F5D159-BF69-4CAF-88B8-8611FAB079C7}" type="datetime1">
              <a:rPr lang="en-GB" smtClean="0"/>
              <a:t>02/12/2022</a:t>
            </a:fld>
            <a:endParaRPr lang="en-GB"/>
          </a:p>
        </p:txBody>
      </p:sp>
      <p:sp>
        <p:nvSpPr>
          <p:cNvPr id="6" name="Footer Placeholder 5"/>
          <p:cNvSpPr>
            <a:spLocks noGrp="1"/>
          </p:cNvSpPr>
          <p:nvPr>
            <p:ph type="ftr" sz="quarter" idx="11"/>
          </p:nvPr>
        </p:nvSpPr>
        <p:spPr/>
        <p:txBody>
          <a:bodyPr/>
          <a:lstStyle/>
          <a:p>
            <a:r>
              <a:rPr lang="en-GB" smtClean="0"/>
              <a:t>Ben Shepherd • Sustainable Accelerators • APS April Meeting 2022</a:t>
            </a:r>
            <a:endParaRPr lang="en-GB"/>
          </a:p>
        </p:txBody>
      </p:sp>
      <p:sp>
        <p:nvSpPr>
          <p:cNvPr id="7" name="Slide Number Placeholder 6"/>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644194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C8539F-D9CF-4E80-83D1-2556CAFB31FF}" type="datetime1">
              <a:rPr lang="en-GB" smtClean="0"/>
              <a:t>02/12/2022</a:t>
            </a:fld>
            <a:endParaRPr lang="en-GB"/>
          </a:p>
        </p:txBody>
      </p:sp>
      <p:sp>
        <p:nvSpPr>
          <p:cNvPr id="6" name="Footer Placeholder 5"/>
          <p:cNvSpPr>
            <a:spLocks noGrp="1"/>
          </p:cNvSpPr>
          <p:nvPr>
            <p:ph type="ftr" sz="quarter" idx="11"/>
          </p:nvPr>
        </p:nvSpPr>
        <p:spPr/>
        <p:txBody>
          <a:bodyPr/>
          <a:lstStyle/>
          <a:p>
            <a:r>
              <a:rPr lang="en-GB" smtClean="0"/>
              <a:t>Ben Shepherd • Sustainable Accelerators • APS April Meeting 2022</a:t>
            </a:r>
            <a:endParaRPr lang="en-GB"/>
          </a:p>
        </p:txBody>
      </p:sp>
      <p:sp>
        <p:nvSpPr>
          <p:cNvPr id="7" name="Slide Number Placeholder 6"/>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954643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332DDE-9624-45E3-8013-E333621CCBDE}" type="datetime1">
              <a:rPr lang="en-GB" smtClean="0"/>
              <a:t>02/12/2022</a:t>
            </a:fld>
            <a:endParaRPr lang="en-GB"/>
          </a:p>
        </p:txBody>
      </p:sp>
      <p:sp>
        <p:nvSpPr>
          <p:cNvPr id="5" name="Footer Placeholder 4"/>
          <p:cNvSpPr>
            <a:spLocks noGrp="1"/>
          </p:cNvSpPr>
          <p:nvPr>
            <p:ph type="ftr" sz="quarter" idx="11"/>
          </p:nvPr>
        </p:nvSpPr>
        <p:spPr/>
        <p:txBody>
          <a:bodyPr/>
          <a:lstStyle/>
          <a:p>
            <a:r>
              <a:rPr lang="en-GB" smtClean="0"/>
              <a:t>Ben Shepherd • Sustainable Accelerators • APS April Meeting 2022</a:t>
            </a:r>
            <a:endParaRPr lang="en-GB"/>
          </a:p>
        </p:txBody>
      </p:sp>
      <p:sp>
        <p:nvSpPr>
          <p:cNvPr id="6" name="Slide Number Placeholder 5"/>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1142438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63FA3-4E70-4C40-84C3-88E3D0EC9FD0}" type="datetime1">
              <a:rPr lang="en-GB" smtClean="0"/>
              <a:t>02/12/2022</a:t>
            </a:fld>
            <a:endParaRPr lang="en-GB"/>
          </a:p>
        </p:txBody>
      </p:sp>
      <p:sp>
        <p:nvSpPr>
          <p:cNvPr id="5" name="Footer Placeholder 4"/>
          <p:cNvSpPr>
            <a:spLocks noGrp="1"/>
          </p:cNvSpPr>
          <p:nvPr>
            <p:ph type="ftr" sz="quarter" idx="11"/>
          </p:nvPr>
        </p:nvSpPr>
        <p:spPr/>
        <p:txBody>
          <a:bodyPr/>
          <a:lstStyle/>
          <a:p>
            <a:r>
              <a:rPr lang="en-GB" smtClean="0"/>
              <a:t>Ben Shepherd • Sustainable Accelerators • APS April Meeting 2022</a:t>
            </a:r>
            <a:endParaRPr lang="en-GB"/>
          </a:p>
        </p:txBody>
      </p:sp>
      <p:sp>
        <p:nvSpPr>
          <p:cNvPr id="6" name="Slide Number Placeholder 5"/>
          <p:cNvSpPr>
            <a:spLocks noGrp="1"/>
          </p:cNvSpPr>
          <p:nvPr>
            <p:ph type="sldNum" sz="quarter" idx="12"/>
          </p:nvPr>
        </p:nvSpPr>
        <p:spPr/>
        <p:txBody>
          <a:bodyPr/>
          <a:lstStyle/>
          <a:p>
            <a:fld id="{494BA08B-2B8C-4417-A942-27FB41460859}" type="slidenum">
              <a:rPr lang="en-GB" smtClean="0"/>
              <a:t>‹#›</a:t>
            </a:fld>
            <a:endParaRPr lang="en-GB"/>
          </a:p>
        </p:txBody>
      </p:sp>
    </p:spTree>
    <p:extLst>
      <p:ext uri="{BB962C8B-B14F-4D97-AF65-F5344CB8AC3E}">
        <p14:creationId xmlns:p14="http://schemas.microsoft.com/office/powerpoint/2010/main" val="32169357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a:xfrm>
            <a:off x="421145" y="6356350"/>
            <a:ext cx="2743200" cy="365125"/>
          </a:xfrm>
        </p:spPr>
        <p:txBody>
          <a:bodyPr/>
          <a:lstStyle/>
          <a:p>
            <a:fld id="{FCCFC871-B8AF-4E3B-9091-9111EE20E502}" type="datetime1">
              <a:rPr lang="en-GB" smtClean="0"/>
              <a:t>02/12/2022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a:xfrm>
            <a:off x="3621544" y="6356350"/>
            <a:ext cx="5052437" cy="365125"/>
          </a:xfrm>
        </p:spPr>
        <p:txBody>
          <a:bodyPr/>
          <a:lstStyle/>
          <a:p>
            <a:r>
              <a:rPr lang="en-GB" smtClean="0"/>
              <a:t>Ben Shepherd • Sustainable Accelerators • APS April Meeting 2022</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90124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1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image" Target="../media/image5.png"/><Relationship Id="rId5" Type="http://schemas.openxmlformats.org/officeDocument/2006/relationships/theme" Target="../theme/theme11.xml"/><Relationship Id="rId4"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3.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6.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theme" Target="../theme/theme8.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859F6F-E047-894C-BA4C-F3215D885E84}"/>
              </a:ext>
            </a:extLst>
          </p:cNvPr>
          <p:cNvPicPr>
            <a:picLocks noChangeAspect="1"/>
          </p:cNvPicPr>
          <p:nvPr userDrawn="1"/>
        </p:nvPicPr>
        <p:blipFill>
          <a:blip r:embed="rId5"/>
          <a:stretch>
            <a:fillRect/>
          </a:stretch>
        </p:blipFill>
        <p:spPr>
          <a:xfrm>
            <a:off x="246202" y="5687327"/>
            <a:ext cx="2366369" cy="1016293"/>
          </a:xfrm>
          <a:prstGeom prst="rect">
            <a:avLst/>
          </a:prstGeom>
        </p:spPr>
      </p:pic>
    </p:spTree>
    <p:extLst>
      <p:ext uri="{BB962C8B-B14F-4D97-AF65-F5344CB8AC3E}">
        <p14:creationId xmlns:p14="http://schemas.microsoft.com/office/powerpoint/2010/main" val="5548903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89869-DF7D-40DC-9A99-C0E228E6334A}" type="datetime1">
              <a:rPr lang="en-GB" smtClean="0"/>
              <a:t>02/12/2022</a:t>
            </a:fld>
            <a:endParaRPr lang="en-GB"/>
          </a:p>
        </p:txBody>
      </p:sp>
      <p:sp>
        <p:nvSpPr>
          <p:cNvPr id="5" name="Footer Placeholder 4"/>
          <p:cNvSpPr>
            <a:spLocks noGrp="1"/>
          </p:cNvSpPr>
          <p:nvPr>
            <p:ph type="ftr" sz="quarter" idx="3"/>
          </p:nvPr>
        </p:nvSpPr>
        <p:spPr>
          <a:xfrm>
            <a:off x="3474720" y="6356350"/>
            <a:ext cx="52425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Ben Shepherd • Sustainable Accelerators • APS April Meeting 2022</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A08B-2B8C-4417-A942-27FB41460859}" type="slidenum">
              <a:rPr lang="en-GB" smtClean="0"/>
              <a:t>‹#›</a:t>
            </a:fld>
            <a:endParaRPr lang="en-GB"/>
          </a:p>
        </p:txBody>
      </p:sp>
    </p:spTree>
    <p:extLst>
      <p:ext uri="{BB962C8B-B14F-4D97-AF65-F5344CB8AC3E}">
        <p14:creationId xmlns:p14="http://schemas.microsoft.com/office/powerpoint/2010/main" val="295313603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403341" y="345181"/>
            <a:ext cx="11684580" cy="7694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403341" y="1213503"/>
            <a:ext cx="11466767" cy="458880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D77E3-973F-4C57-A862-FCDE331507BD}" type="datetime1">
              <a:rPr lang="en-GB" smtClean="0"/>
              <a:t>02/12/2022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Ben Shepherd • Sustainable Accelerators • APS April Meeting 2022</a:t>
            </a:r>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912690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19929522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fontAlgn="base" latinLnBrk="0" hangingPunct="1">
        <a:lnSpc>
          <a:spcPct val="90000"/>
        </a:lnSpc>
        <a:spcBef>
          <a:spcPts val="1000"/>
        </a:spcBef>
        <a:spcAft>
          <a:spcPts val="1000"/>
        </a:spcAft>
        <a:buClr>
          <a:schemeClr val="tx1"/>
        </a:buClr>
        <a:buFont typeface="Wingdings" pitchFamily="2" charset="2"/>
        <a:buNone/>
        <a:defRPr lang="en-US" sz="3200" b="1" kern="1200" spc="-100" dirty="0" smtClean="0">
          <a:solidFill>
            <a:srgbClr val="1E5DF8"/>
          </a:solidFill>
          <a:latin typeface="Arial" panose="020B0604020202020204" pitchFamily="34" charset="0"/>
          <a:ea typeface="+mn-ea"/>
          <a:cs typeface="Arial" panose="020B0604020202020204" pitchFamily="34" charset="0"/>
        </a:defRPr>
      </a:lvl1pPr>
      <a:lvl2pPr marL="342900" indent="-342900" algn="l" defTabSz="914400" rtl="0" eaLnBrk="1" fontAlgn="base" latinLnBrk="0" hangingPunct="1">
        <a:lnSpc>
          <a:spcPct val="90000"/>
        </a:lnSpc>
        <a:spcBef>
          <a:spcPts val="500"/>
        </a:spcBef>
        <a:buClr>
          <a:schemeClr val="tx1"/>
        </a:buClr>
        <a:buFont typeface="Arial" panose="020B0604020202020204" pitchFamily="34" charset="0"/>
        <a:buChar char="•"/>
        <a:defRPr lang="en-US" sz="2400" kern="1200" dirty="0" smtClean="0">
          <a:solidFill>
            <a:srgbClr val="626262"/>
          </a:solidFill>
          <a:latin typeface="Arial" panose="020B0604020202020204" pitchFamily="34" charset="0"/>
          <a:ea typeface="+mn-ea"/>
          <a:cs typeface="Arial" panose="020B0604020202020204" pitchFamily="34" charset="0"/>
        </a:defRPr>
      </a:lvl2pPr>
      <a:lvl3pPr marL="803275"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3pPr>
      <a:lvl4pPr marL="1162050" indent="-228600" algn="l" defTabSz="914400" rtl="0" eaLnBrk="1" latinLnBrk="0" hangingPunct="1">
        <a:lnSpc>
          <a:spcPct val="90000"/>
        </a:lnSpc>
        <a:spcBef>
          <a:spcPts val="500"/>
        </a:spcBef>
        <a:buClr>
          <a:schemeClr val="tx1"/>
        </a:buClr>
        <a:buFont typeface="Arial" panose="020B0604020202020204" pitchFamily="34" charset="0"/>
        <a:buChar char="•"/>
        <a:tabLst>
          <a:tab pos="1076325" algn="l"/>
        </a:tabLst>
        <a:defRPr sz="1800" kern="1200">
          <a:solidFill>
            <a:schemeClr val="accent4"/>
          </a:solidFill>
          <a:latin typeface="Arial" panose="020B0604020202020204" pitchFamily="34" charset="0"/>
          <a:ea typeface="+mn-ea"/>
          <a:cs typeface="Arial" panose="020B0604020202020204" pitchFamily="34" charset="0"/>
        </a:defRPr>
      </a:lvl4pPr>
      <a:lvl5pPr marL="1520825"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859F6F-E047-894C-BA4C-F3215D885E84}"/>
              </a:ext>
            </a:extLst>
          </p:cNvPr>
          <p:cNvPicPr>
            <a:picLocks noChangeAspect="1"/>
          </p:cNvPicPr>
          <p:nvPr userDrawn="1"/>
        </p:nvPicPr>
        <p:blipFill>
          <a:blip r:embed="rId3"/>
          <a:stretch>
            <a:fillRect/>
          </a:stretch>
        </p:blipFill>
        <p:spPr>
          <a:xfrm>
            <a:off x="246202" y="5687327"/>
            <a:ext cx="2366369" cy="1016293"/>
          </a:xfrm>
          <a:prstGeom prst="rect">
            <a:avLst/>
          </a:prstGeom>
        </p:spPr>
      </p:pic>
    </p:spTree>
    <p:extLst>
      <p:ext uri="{BB962C8B-B14F-4D97-AF65-F5344CB8AC3E}">
        <p14:creationId xmlns:p14="http://schemas.microsoft.com/office/powerpoint/2010/main" val="25112830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12/2/2022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11" name="Picture 10">
            <a:extLst>
              <a:ext uri="{FF2B5EF4-FFF2-40B4-BE49-F238E27FC236}">
                <a16:creationId xmlns:a16="http://schemas.microsoft.com/office/drawing/2014/main" id="{AF859F6F-E047-894C-BA4C-F3215D885E84}"/>
              </a:ext>
            </a:extLst>
          </p:cNvPr>
          <p:cNvPicPr>
            <a:picLocks noChangeAspect="1"/>
          </p:cNvPicPr>
          <p:nvPr userDrawn="1"/>
        </p:nvPicPr>
        <p:blipFill>
          <a:blip r:embed="rId16"/>
          <a:stretch>
            <a:fillRect/>
          </a:stretch>
        </p:blipFill>
        <p:spPr>
          <a:xfrm>
            <a:off x="246202" y="5687327"/>
            <a:ext cx="2366369" cy="1016293"/>
          </a:xfrm>
          <a:prstGeom prst="rect">
            <a:avLst/>
          </a:prstGeom>
        </p:spPr>
      </p:pic>
    </p:spTree>
    <p:extLst>
      <p:ext uri="{BB962C8B-B14F-4D97-AF65-F5344CB8AC3E}">
        <p14:creationId xmlns:p14="http://schemas.microsoft.com/office/powerpoint/2010/main" val="32776690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693" r:id="rId13"/>
    <p:sldLayoutId id="2147483725"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8ED9C-37F4-4578-AC93-CCC77F55151A}" type="datetime1">
              <a:rPr lang="en-US" smtClean="0"/>
              <a:t>12/2/2022</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pic>
        <p:nvPicPr>
          <p:cNvPr id="8" name="Picture 7">
            <a:extLst>
              <a:ext uri="{FF2B5EF4-FFF2-40B4-BE49-F238E27FC236}">
                <a16:creationId xmlns:a16="http://schemas.microsoft.com/office/drawing/2014/main" id="{AF859F6F-E047-894C-BA4C-F3215D885E84}"/>
              </a:ext>
            </a:extLst>
          </p:cNvPr>
          <p:cNvPicPr>
            <a:picLocks noChangeAspect="1"/>
          </p:cNvPicPr>
          <p:nvPr userDrawn="1"/>
        </p:nvPicPr>
        <p:blipFill>
          <a:blip r:embed="rId14"/>
          <a:stretch>
            <a:fillRect/>
          </a:stretch>
        </p:blipFill>
        <p:spPr>
          <a:xfrm>
            <a:off x="246202" y="5687327"/>
            <a:ext cx="2366369" cy="1016293"/>
          </a:xfrm>
          <a:prstGeom prst="rect">
            <a:avLst/>
          </a:prstGeom>
        </p:spPr>
      </p:pic>
    </p:spTree>
    <p:extLst>
      <p:ext uri="{BB962C8B-B14F-4D97-AF65-F5344CB8AC3E}">
        <p14:creationId xmlns:p14="http://schemas.microsoft.com/office/powerpoint/2010/main" val="332990128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pic>
        <p:nvPicPr>
          <p:cNvPr id="8" name="Picture 7">
            <a:extLst>
              <a:ext uri="{FF2B5EF4-FFF2-40B4-BE49-F238E27FC236}">
                <a16:creationId xmlns:a16="http://schemas.microsoft.com/office/drawing/2014/main" id="{AF859F6F-E047-894C-BA4C-F3215D885E84}"/>
              </a:ext>
            </a:extLst>
          </p:cNvPr>
          <p:cNvPicPr>
            <a:picLocks noChangeAspect="1"/>
          </p:cNvPicPr>
          <p:nvPr userDrawn="1"/>
        </p:nvPicPr>
        <p:blipFill>
          <a:blip r:embed="rId14"/>
          <a:stretch>
            <a:fillRect/>
          </a:stretch>
        </p:blipFill>
        <p:spPr>
          <a:xfrm>
            <a:off x="246202" y="5687327"/>
            <a:ext cx="2366369" cy="1016293"/>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418744066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672" r:id="rId12"/>
    <p:sldLayoutId id="2147483790" r:id="rId13"/>
    <p:sldLayoutId id="2147483673"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321393730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6"/>
            <a:ext cx="10515600" cy="8507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497205"/>
            <a:ext cx="10515600" cy="433084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3098243" y="63621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12/2/2022</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6350558" y="6356350"/>
            <a:ext cx="18028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3200" b="1" kern="1200">
          <a:solidFill>
            <a:srgbClr val="2E2D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3F4D9-B66D-402A-9B14-CA90ADA759C6}" type="datetime1">
              <a:rPr lang="en-US" smtClean="0"/>
              <a:t>12/2/2022</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6086474"/>
            <a:ext cx="2111379" cy="539751"/>
          </a:xfrm>
          <a:prstGeom prst="rect">
            <a:avLst/>
          </a:prstGeom>
        </p:spPr>
      </p:pic>
    </p:spTree>
    <p:extLst>
      <p:ext uri="{BB962C8B-B14F-4D97-AF65-F5344CB8AC3E}">
        <p14:creationId xmlns:p14="http://schemas.microsoft.com/office/powerpoint/2010/main" val="8321547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hyperlink" Target="https://www.ukri.org/publications/stfc-strategic-delivery-plan/" TargetMode="Externa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hyperlink" Target="https://www.ukri.org/publications/stfc-strategic-framework-for-future-accelerator-science-and-technology-development/"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B0FE0-A4AF-D848-8925-91A37993D74D}"/>
              </a:ext>
            </a:extLst>
          </p:cNvPr>
          <p:cNvSpPr txBox="1"/>
          <p:nvPr/>
        </p:nvSpPr>
        <p:spPr>
          <a:xfrm>
            <a:off x="479726" y="2689057"/>
            <a:ext cx="6496698" cy="1446550"/>
          </a:xfrm>
          <a:prstGeom prst="rect">
            <a:avLst/>
          </a:prstGeom>
          <a:noFill/>
        </p:spPr>
        <p:txBody>
          <a:bodyPr wrap="square" lIns="91440" tIns="45720" rIns="91440" bIns="45720" rtlCol="0" anchor="t">
            <a:spAutoFit/>
          </a:bodyPr>
          <a:lstStyle/>
          <a:p>
            <a:r>
              <a:rPr lang="en-GB" sz="4400" b="1" spc="-150" smtClean="0">
                <a:solidFill>
                  <a:srgbClr val="002060"/>
                </a:solidFill>
                <a:latin typeface="Arial"/>
                <a:cs typeface="Arial"/>
              </a:rPr>
              <a:t>Centre of Excellence in Sustainable Accelerators</a:t>
            </a:r>
          </a:p>
        </p:txBody>
      </p:sp>
      <p:pic>
        <p:nvPicPr>
          <p:cNvPr id="8" name="Picture 7"/>
          <p:cNvPicPr>
            <a:picLocks noChangeAspect="1"/>
          </p:cNvPicPr>
          <p:nvPr/>
        </p:nvPicPr>
        <p:blipFill>
          <a:blip r:embed="rId4"/>
          <a:stretch>
            <a:fillRect/>
          </a:stretch>
        </p:blipFill>
        <p:spPr>
          <a:xfrm>
            <a:off x="8662605" y="4398095"/>
            <a:ext cx="3529395" cy="2236373"/>
          </a:xfrm>
          <a:prstGeom prst="rect">
            <a:avLst/>
          </a:prstGeom>
        </p:spPr>
      </p:pic>
      <p:sp>
        <p:nvSpPr>
          <p:cNvPr id="11" name="Rectangle 10"/>
          <p:cNvSpPr/>
          <p:nvPr/>
        </p:nvSpPr>
        <p:spPr>
          <a:xfrm>
            <a:off x="5429340" y="282686"/>
            <a:ext cx="6865880" cy="1200321"/>
          </a:xfrm>
          <a:prstGeom prst="rect">
            <a:avLst/>
          </a:prstGeom>
        </p:spPr>
        <p:txBody>
          <a:bodyPr wrap="square" lIns="91432" tIns="45716" rIns="91432" bIns="45716">
            <a:spAutoFit/>
          </a:bodyPr>
          <a:lstStyle/>
          <a:p>
            <a:pPr eaLnBrk="0" fontAlgn="base" hangingPunct="0">
              <a:spcBef>
                <a:spcPct val="0"/>
              </a:spcBef>
              <a:spcAft>
                <a:spcPct val="0"/>
              </a:spcAft>
              <a:defRPr/>
            </a:pPr>
            <a:r>
              <a:rPr lang="en-GB" altLang="en-US" sz="3600" b="1" i="1" dirty="0">
                <a:solidFill>
                  <a:prstClr val="white"/>
                </a:solidFill>
                <a:ea typeface="ヒラギノ角ゴ Pro W3"/>
                <a:cs typeface="Arial" pitchFamily="34" charset="0"/>
              </a:rPr>
              <a:t>Making a brighter future through advanced accelerators</a:t>
            </a:r>
          </a:p>
        </p:txBody>
      </p:sp>
      <p:sp>
        <p:nvSpPr>
          <p:cNvPr id="12" name="Rectangle 11"/>
          <p:cNvSpPr/>
          <p:nvPr/>
        </p:nvSpPr>
        <p:spPr>
          <a:xfrm>
            <a:off x="479726" y="5125331"/>
            <a:ext cx="6496698" cy="1077210"/>
          </a:xfrm>
          <a:prstGeom prst="rect">
            <a:avLst/>
          </a:prstGeom>
        </p:spPr>
        <p:txBody>
          <a:bodyPr wrap="square" lIns="91432" tIns="45716" rIns="91432" bIns="45716" anchor="t">
            <a:spAutoFit/>
          </a:bodyPr>
          <a:lstStyle/>
          <a:p>
            <a:pPr eaLnBrk="0" fontAlgn="base" hangingPunct="0">
              <a:spcBef>
                <a:spcPct val="0"/>
              </a:spcBef>
              <a:spcAft>
                <a:spcPct val="0"/>
              </a:spcAft>
              <a:defRPr/>
            </a:pPr>
            <a:r>
              <a:rPr lang="en-GB" altLang="en-US" sz="3200" b="1" smtClean="0">
                <a:latin typeface="Arial"/>
                <a:ea typeface="ヒラギノ角ゴ Pro W3"/>
                <a:cs typeface="Arial"/>
              </a:rPr>
              <a:t>Jim Clarke</a:t>
            </a:r>
          </a:p>
          <a:p>
            <a:pPr eaLnBrk="0" fontAlgn="base" hangingPunct="0">
              <a:spcBef>
                <a:spcPct val="0"/>
              </a:spcBef>
              <a:spcAft>
                <a:spcPct val="0"/>
              </a:spcAft>
              <a:defRPr/>
            </a:pPr>
            <a:r>
              <a:rPr lang="en-GB" altLang="en-US" sz="3200" b="1" smtClean="0">
                <a:latin typeface="Arial"/>
                <a:ea typeface="ヒラギノ角ゴ Pro W3"/>
                <a:cs typeface="Arial"/>
              </a:rPr>
              <a:t>2</a:t>
            </a:r>
            <a:r>
              <a:rPr lang="en-GB" altLang="en-US" sz="3200" b="1" baseline="30000" smtClean="0">
                <a:latin typeface="Arial"/>
                <a:ea typeface="ヒラギノ角ゴ Pro W3"/>
                <a:cs typeface="Arial"/>
              </a:rPr>
              <a:t>nd</a:t>
            </a:r>
            <a:r>
              <a:rPr lang="en-GB" altLang="en-US" sz="3200" b="1" smtClean="0">
                <a:latin typeface="Arial"/>
                <a:ea typeface="ヒラギノ角ゴ Pro W3"/>
                <a:cs typeface="Arial"/>
              </a:rPr>
              <a:t> December 2022</a:t>
            </a:r>
            <a:endParaRPr lang="en-GB" altLang="en-US" sz="3200" b="1" dirty="0">
              <a:latin typeface="Arial"/>
              <a:ea typeface="ヒラギノ角ゴ Pro W3"/>
              <a:cs typeface="Aria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605" y="2055470"/>
            <a:ext cx="3529394" cy="2080137"/>
          </a:xfrm>
          <a:prstGeom prst="rect">
            <a:avLst/>
          </a:prstGeom>
        </p:spPr>
      </p:pic>
      <p:pic>
        <p:nvPicPr>
          <p:cNvPr id="13" name="Picture 12">
            <a:extLst>
              <a:ext uri="{FF2B5EF4-FFF2-40B4-BE49-F238E27FC236}">
                <a16:creationId xmlns:a16="http://schemas.microsoft.com/office/drawing/2014/main" id="{AF859F6F-E047-894C-BA4C-F3215D885E84}"/>
              </a:ext>
            </a:extLst>
          </p:cNvPr>
          <p:cNvPicPr>
            <a:picLocks noChangeAspect="1"/>
          </p:cNvPicPr>
          <p:nvPr/>
        </p:nvPicPr>
        <p:blipFill>
          <a:blip r:embed="rId6"/>
          <a:stretch>
            <a:fillRect/>
          </a:stretch>
        </p:blipFill>
        <p:spPr>
          <a:xfrm>
            <a:off x="151200" y="140400"/>
            <a:ext cx="3619500" cy="1554480"/>
          </a:xfrm>
          <a:prstGeom prst="rect">
            <a:avLst/>
          </a:prstGeom>
        </p:spPr>
      </p:pic>
    </p:spTree>
    <p:extLst>
      <p:ext uri="{BB962C8B-B14F-4D97-AF65-F5344CB8AC3E}">
        <p14:creationId xmlns:p14="http://schemas.microsoft.com/office/powerpoint/2010/main" val="3224382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0" y="345182"/>
            <a:ext cx="11267960" cy="769441"/>
          </a:xfrm>
          <a:prstGeom prst="rect">
            <a:avLst/>
          </a:prstGeom>
          <a:noFill/>
        </p:spPr>
        <p:txBody>
          <a:bodyPr wrap="square" rtlCol="0" anchor="t">
            <a:spAutoFit/>
          </a:bodyPr>
          <a:lstStyle/>
          <a:p>
            <a:r>
              <a:rPr lang="en-US" sz="4400" b="1" spc="-160" smtClean="0">
                <a:solidFill>
                  <a:srgbClr val="2E2D62"/>
                </a:solidFill>
                <a:latin typeface="Arial" panose="020B0604020202020204" pitchFamily="34" charset="0"/>
                <a:cs typeface="Arial" panose="020B0604020202020204" pitchFamily="34" charset="0"/>
              </a:rPr>
              <a:t>Context</a:t>
            </a:r>
            <a:endParaRPr lang="en-US" sz="4400" b="1" spc="-16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22DBB9-7747-7041-8E78-C517CE8075C9}"/>
              </a:ext>
            </a:extLst>
          </p:cNvPr>
          <p:cNvSpPr/>
          <p:nvPr/>
        </p:nvSpPr>
        <p:spPr>
          <a:xfrm>
            <a:off x="403340" y="1135289"/>
            <a:ext cx="10989590" cy="2246769"/>
          </a:xfrm>
          <a:prstGeom prst="rect">
            <a:avLst/>
          </a:prstGeom>
        </p:spPr>
        <p:txBody>
          <a:bodyPr wrap="square" lIns="91440" tIns="45720" rIns="91440" bIns="45720" anchor="t">
            <a:spAutoFit/>
          </a:bodyPr>
          <a:lstStyle/>
          <a:p>
            <a:r>
              <a:rPr lang="en-GB" sz="2000" b="1" dirty="0" smtClean="0">
                <a:solidFill>
                  <a:srgbClr val="626262"/>
                </a:solidFill>
                <a:latin typeface="Arial"/>
                <a:cs typeface="Arial"/>
              </a:rPr>
              <a:t>Numerous discussions across all parts of STFC concerning our Sustainable Accelerators activities have reaffirmed our own view that this programme must expand and flourish to ensure UKRI’s future accelerator based facilities are as sustainable as possible</a:t>
            </a:r>
          </a:p>
          <a:p>
            <a:pPr marL="342900" indent="-342900">
              <a:buFont typeface="Arial" panose="020B0604020202020204" pitchFamily="34" charset="0"/>
              <a:buChar char="•"/>
            </a:pPr>
            <a:r>
              <a:rPr lang="en-GB" sz="2000" smtClean="0">
                <a:solidFill>
                  <a:srgbClr val="626262"/>
                </a:solidFill>
                <a:latin typeface="Arial"/>
                <a:cs typeface="Arial"/>
              </a:rPr>
              <a:t>Subsequently </a:t>
            </a:r>
            <a:r>
              <a:rPr lang="en-GB" sz="2000" dirty="0" smtClean="0">
                <a:solidFill>
                  <a:srgbClr val="626262"/>
                </a:solidFill>
                <a:latin typeface="Arial"/>
                <a:cs typeface="Arial"/>
              </a:rPr>
              <a:t>the </a:t>
            </a:r>
            <a:r>
              <a:rPr lang="en-GB" sz="2000" b="1" dirty="0" smtClean="0">
                <a:solidFill>
                  <a:srgbClr val="1E5DF8"/>
                </a:solidFill>
                <a:latin typeface="Arial"/>
                <a:cs typeface="Arial"/>
              </a:rPr>
              <a:t>2022-2025 STFC Strategic Delivery Plan </a:t>
            </a:r>
            <a:r>
              <a:rPr lang="en-GB" sz="2000" dirty="0" smtClean="0">
                <a:solidFill>
                  <a:srgbClr val="626262"/>
                </a:solidFill>
                <a:latin typeface="Arial"/>
                <a:cs typeface="Arial"/>
              </a:rPr>
              <a:t>has actioned us to </a:t>
            </a:r>
            <a:r>
              <a:rPr lang="en-GB" sz="2000" b="1" dirty="0" smtClean="0">
                <a:solidFill>
                  <a:srgbClr val="1E5DF8"/>
                </a:solidFill>
                <a:latin typeface="Arial"/>
                <a:cs typeface="Arial"/>
              </a:rPr>
              <a:t>write the Business Case for CESA</a:t>
            </a:r>
          </a:p>
          <a:p>
            <a:pPr marL="342900" indent="-342900">
              <a:buFont typeface="Arial" panose="020B0604020202020204" pitchFamily="34" charset="0"/>
              <a:buChar char="•"/>
            </a:pPr>
            <a:endParaRPr lang="en-GB" sz="2000" dirty="0" smtClean="0">
              <a:solidFill>
                <a:srgbClr val="626262"/>
              </a:solidFill>
              <a:latin typeface="Arial"/>
              <a:cs typeface="Arial"/>
            </a:endParaRPr>
          </a:p>
          <a:p>
            <a:pPr marL="342900" indent="-342900">
              <a:buFont typeface="Arial" panose="020B0604020202020204" pitchFamily="34" charset="0"/>
              <a:buChar char="•"/>
            </a:pPr>
            <a:endParaRPr lang="en-GB" sz="2000" dirty="0" smtClean="0">
              <a:solidFill>
                <a:srgbClr val="626262"/>
              </a:solidFill>
              <a:latin typeface="Arial"/>
              <a:cs typeface="Arial"/>
            </a:endParaRPr>
          </a:p>
        </p:txBody>
      </p:sp>
      <p:pic>
        <p:nvPicPr>
          <p:cNvPr id="2" name="Picture 1"/>
          <p:cNvPicPr>
            <a:picLocks noChangeAspect="1"/>
          </p:cNvPicPr>
          <p:nvPr/>
        </p:nvPicPr>
        <p:blipFill>
          <a:blip r:embed="rId3"/>
          <a:stretch>
            <a:fillRect/>
          </a:stretch>
        </p:blipFill>
        <p:spPr>
          <a:xfrm>
            <a:off x="7480216" y="2522402"/>
            <a:ext cx="4251137" cy="4176989"/>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2203946" y="2826113"/>
            <a:ext cx="3475665" cy="2457450"/>
          </a:xfrm>
          <a:prstGeom prst="rect">
            <a:avLst/>
          </a:prstGeom>
          <a:ln w="19050">
            <a:solidFill>
              <a:schemeClr val="tx1"/>
            </a:solidFill>
          </a:ln>
        </p:spPr>
      </p:pic>
      <p:sp>
        <p:nvSpPr>
          <p:cNvPr id="4" name="Rectangle 3"/>
          <p:cNvSpPr/>
          <p:nvPr/>
        </p:nvSpPr>
        <p:spPr>
          <a:xfrm>
            <a:off x="1586626" y="5388935"/>
            <a:ext cx="4812408" cy="307777"/>
          </a:xfrm>
          <a:prstGeom prst="rect">
            <a:avLst/>
          </a:prstGeom>
        </p:spPr>
        <p:txBody>
          <a:bodyPr wrap="none">
            <a:spAutoFit/>
          </a:bodyPr>
          <a:lstStyle/>
          <a:p>
            <a:r>
              <a:rPr lang="en-GB" sz="1400">
                <a:hlinkClick r:id="rId5"/>
              </a:rPr>
              <a:t>https://www.ukri.org/publications/stfc-strategic-delivery-plan</a:t>
            </a:r>
            <a:r>
              <a:rPr lang="en-GB" sz="1400" smtClean="0">
                <a:hlinkClick r:id="rId5"/>
              </a:rPr>
              <a:t>/</a:t>
            </a:r>
            <a:r>
              <a:rPr lang="en-GB" sz="1400" smtClean="0"/>
              <a:t> </a:t>
            </a:r>
            <a:endParaRPr lang="en-GB" sz="1400"/>
          </a:p>
        </p:txBody>
      </p:sp>
    </p:spTree>
    <p:extLst>
      <p:ext uri="{BB962C8B-B14F-4D97-AF65-F5344CB8AC3E}">
        <p14:creationId xmlns:p14="http://schemas.microsoft.com/office/powerpoint/2010/main" val="102064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0" y="345182"/>
            <a:ext cx="11267960" cy="769441"/>
          </a:xfrm>
          <a:prstGeom prst="rect">
            <a:avLst/>
          </a:prstGeom>
          <a:noFill/>
        </p:spPr>
        <p:txBody>
          <a:bodyPr wrap="square" rtlCol="0" anchor="t">
            <a:spAutoFit/>
          </a:bodyPr>
          <a:lstStyle/>
          <a:p>
            <a:r>
              <a:rPr lang="en-US" sz="4400" b="1" spc="-160" dirty="0" smtClean="0">
                <a:solidFill>
                  <a:srgbClr val="2E2D62"/>
                </a:solidFill>
                <a:latin typeface="Arial" panose="020B0604020202020204" pitchFamily="34" charset="0"/>
                <a:cs typeface="Arial" panose="020B0604020202020204" pitchFamily="34" charset="0"/>
              </a:rPr>
              <a:t>STFC’s Strategy for Accelerators</a:t>
            </a:r>
            <a:endParaRPr lang="en-US" sz="4400" b="1" spc="-16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22DBB9-7747-7041-8E78-C517CE8075C9}"/>
              </a:ext>
            </a:extLst>
          </p:cNvPr>
          <p:cNvSpPr/>
          <p:nvPr/>
        </p:nvSpPr>
        <p:spPr>
          <a:xfrm>
            <a:off x="403340" y="1135289"/>
            <a:ext cx="10989590" cy="1938992"/>
          </a:xfrm>
          <a:prstGeom prst="rect">
            <a:avLst/>
          </a:prstGeom>
        </p:spPr>
        <p:txBody>
          <a:bodyPr wrap="square" lIns="91440" tIns="45720" rIns="91440" bIns="45720" anchor="t">
            <a:spAutoFit/>
          </a:bodyPr>
          <a:lstStyle/>
          <a:p>
            <a:r>
              <a:rPr lang="en-GB" sz="2000" b="1" dirty="0">
                <a:solidFill>
                  <a:srgbClr val="626262"/>
                </a:solidFill>
                <a:latin typeface="Arial"/>
                <a:cs typeface="Arial"/>
              </a:rPr>
              <a:t>STFC has very recently published </a:t>
            </a:r>
            <a:r>
              <a:rPr lang="en-GB" sz="2000" b="1" dirty="0" smtClean="0">
                <a:solidFill>
                  <a:srgbClr val="626262"/>
                </a:solidFill>
                <a:latin typeface="Arial"/>
                <a:cs typeface="Arial"/>
              </a:rPr>
              <a:t>it’s </a:t>
            </a:r>
            <a:r>
              <a:rPr lang="en-GB" sz="2000" b="1" dirty="0">
                <a:solidFill>
                  <a:srgbClr val="1E5DF8"/>
                </a:solidFill>
                <a:latin typeface="Arial"/>
                <a:cs typeface="Arial"/>
              </a:rPr>
              <a:t>Strategic Framework for Future Accelerator Science and Technology Development</a:t>
            </a:r>
          </a:p>
          <a:p>
            <a:pPr marL="342900" indent="-342900">
              <a:buFont typeface="Arial" panose="020B0604020202020204" pitchFamily="34" charset="0"/>
              <a:buChar char="•"/>
            </a:pPr>
            <a:r>
              <a:rPr lang="en-GB" sz="2000" dirty="0" smtClean="0">
                <a:solidFill>
                  <a:srgbClr val="626262"/>
                </a:solidFill>
                <a:latin typeface="Arial"/>
                <a:cs typeface="Arial"/>
              </a:rPr>
              <a:t>Sustainability is a major thread running through the document – ‘sustainability’ is mentioned 15 times in only 16 pages!</a:t>
            </a:r>
          </a:p>
          <a:p>
            <a:pPr marL="342900" indent="-342900">
              <a:buFont typeface="Arial" panose="020B0604020202020204" pitchFamily="34" charset="0"/>
              <a:buChar char="•"/>
            </a:pPr>
            <a:r>
              <a:rPr lang="en-GB" sz="2000" smtClean="0">
                <a:solidFill>
                  <a:srgbClr val="626262"/>
                </a:solidFill>
                <a:latin typeface="Arial"/>
                <a:cs typeface="Arial"/>
              </a:rPr>
              <a:t>The STFC strategy supports the </a:t>
            </a:r>
            <a:r>
              <a:rPr lang="en-GB" sz="2000" b="1" smtClean="0">
                <a:solidFill>
                  <a:srgbClr val="626262"/>
                </a:solidFill>
                <a:latin typeface="Arial"/>
                <a:cs typeface="Arial"/>
              </a:rPr>
              <a:t>ESPP Accelerator R&amp;D Roadmap </a:t>
            </a:r>
            <a:r>
              <a:rPr lang="en-GB" sz="2000" smtClean="0">
                <a:solidFill>
                  <a:srgbClr val="626262"/>
                </a:solidFill>
                <a:latin typeface="Arial"/>
                <a:cs typeface="Arial"/>
              </a:rPr>
              <a:t>which is similarly motivated by future sustainability</a:t>
            </a:r>
            <a:endParaRPr lang="en-GB" sz="2000" dirty="0" smtClean="0">
              <a:solidFill>
                <a:srgbClr val="626262"/>
              </a:solidFill>
              <a:latin typeface="Arial"/>
              <a:cs typeface="Arial"/>
            </a:endParaRPr>
          </a:p>
        </p:txBody>
      </p:sp>
      <p:pic>
        <p:nvPicPr>
          <p:cNvPr id="5" name="Picture 4"/>
          <p:cNvPicPr>
            <a:picLocks noChangeAspect="1"/>
          </p:cNvPicPr>
          <p:nvPr/>
        </p:nvPicPr>
        <p:blipFill>
          <a:blip r:embed="rId3"/>
          <a:stretch>
            <a:fillRect/>
          </a:stretch>
        </p:blipFill>
        <p:spPr>
          <a:xfrm>
            <a:off x="5716868" y="3043597"/>
            <a:ext cx="5585630" cy="1037402"/>
          </a:xfrm>
          <a:prstGeom prst="rect">
            <a:avLst/>
          </a:prstGeom>
        </p:spPr>
      </p:pic>
      <p:pic>
        <p:nvPicPr>
          <p:cNvPr id="8" name="Picture 7"/>
          <p:cNvPicPr>
            <a:picLocks noChangeAspect="1"/>
          </p:cNvPicPr>
          <p:nvPr/>
        </p:nvPicPr>
        <p:blipFill>
          <a:blip r:embed="rId4"/>
          <a:stretch>
            <a:fillRect/>
          </a:stretch>
        </p:blipFill>
        <p:spPr>
          <a:xfrm>
            <a:off x="403341" y="3249700"/>
            <a:ext cx="4981460" cy="2436523"/>
          </a:xfrm>
          <a:prstGeom prst="rect">
            <a:avLst/>
          </a:prstGeom>
        </p:spPr>
      </p:pic>
      <p:pic>
        <p:nvPicPr>
          <p:cNvPr id="9" name="Picture 8"/>
          <p:cNvPicPr>
            <a:picLocks noChangeAspect="1"/>
          </p:cNvPicPr>
          <p:nvPr/>
        </p:nvPicPr>
        <p:blipFill>
          <a:blip r:embed="rId5"/>
          <a:stretch>
            <a:fillRect/>
          </a:stretch>
        </p:blipFill>
        <p:spPr>
          <a:xfrm>
            <a:off x="5494804" y="4080999"/>
            <a:ext cx="5470957" cy="773924"/>
          </a:xfrm>
          <a:prstGeom prst="rect">
            <a:avLst/>
          </a:prstGeom>
        </p:spPr>
      </p:pic>
      <p:pic>
        <p:nvPicPr>
          <p:cNvPr id="10" name="Picture 9"/>
          <p:cNvPicPr>
            <a:picLocks noChangeAspect="1"/>
          </p:cNvPicPr>
          <p:nvPr/>
        </p:nvPicPr>
        <p:blipFill>
          <a:blip r:embed="rId6"/>
          <a:stretch>
            <a:fillRect/>
          </a:stretch>
        </p:blipFill>
        <p:spPr>
          <a:xfrm>
            <a:off x="10505200" y="4591050"/>
            <a:ext cx="1560537" cy="2204490"/>
          </a:xfrm>
          <a:prstGeom prst="rect">
            <a:avLst/>
          </a:prstGeom>
          <a:ln w="19050">
            <a:solidFill>
              <a:schemeClr val="tx1"/>
            </a:solidFill>
          </a:ln>
        </p:spPr>
      </p:pic>
      <p:sp>
        <p:nvSpPr>
          <p:cNvPr id="11" name="Rectangle 10"/>
          <p:cNvSpPr/>
          <p:nvPr/>
        </p:nvSpPr>
        <p:spPr>
          <a:xfrm>
            <a:off x="4412944" y="6094566"/>
            <a:ext cx="6096000" cy="584775"/>
          </a:xfrm>
          <a:prstGeom prst="rect">
            <a:avLst/>
          </a:prstGeom>
        </p:spPr>
        <p:txBody>
          <a:bodyPr>
            <a:spAutoFit/>
          </a:bodyPr>
          <a:lstStyle/>
          <a:p>
            <a:r>
              <a:rPr lang="en-GB" sz="1600" u="sng" dirty="0">
                <a:solidFill>
                  <a:srgbClr val="FF595B"/>
                </a:solidFill>
                <a:latin typeface="Arial" panose="020B0604020202020204" pitchFamily="34" charset="0"/>
                <a:hlinkClick r:id="rId7"/>
              </a:rPr>
              <a:t>https://www.ukri.org/publications/stfc-strategic-framework-for-future-accelerator-science-and-technology-development/</a:t>
            </a:r>
            <a:r>
              <a:rPr lang="en-GB" sz="1600" dirty="0">
                <a:solidFill>
                  <a:srgbClr val="000000"/>
                </a:solidFill>
                <a:latin typeface="Arial" panose="020B0604020202020204" pitchFamily="34" charset="0"/>
              </a:rPr>
              <a:t>  </a:t>
            </a:r>
            <a:endParaRPr lang="en-GB" sz="1600" dirty="0"/>
          </a:p>
        </p:txBody>
      </p:sp>
    </p:spTree>
    <p:extLst>
      <p:ext uri="{BB962C8B-B14F-4D97-AF65-F5344CB8AC3E}">
        <p14:creationId xmlns:p14="http://schemas.microsoft.com/office/powerpoint/2010/main" val="3475087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0" y="345182"/>
            <a:ext cx="11267960" cy="769441"/>
          </a:xfrm>
          <a:prstGeom prst="rect">
            <a:avLst/>
          </a:prstGeom>
          <a:noFill/>
        </p:spPr>
        <p:txBody>
          <a:bodyPr wrap="square" rtlCol="0" anchor="t">
            <a:spAutoFit/>
          </a:bodyPr>
          <a:lstStyle/>
          <a:p>
            <a:r>
              <a:rPr lang="en-US" sz="4400" b="1" spc="-160" smtClean="0">
                <a:solidFill>
                  <a:srgbClr val="2E2D62"/>
                </a:solidFill>
                <a:latin typeface="Arial" panose="020B0604020202020204" pitchFamily="34" charset="0"/>
                <a:cs typeface="Arial" panose="020B0604020202020204" pitchFamily="34" charset="0"/>
              </a:rPr>
              <a:t>CESA – The Motivation and Benefits</a:t>
            </a:r>
            <a:endParaRPr lang="en-US" sz="4400" b="1" spc="-16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22DBB9-7747-7041-8E78-C517CE8075C9}"/>
              </a:ext>
            </a:extLst>
          </p:cNvPr>
          <p:cNvSpPr/>
          <p:nvPr/>
        </p:nvSpPr>
        <p:spPr>
          <a:xfrm>
            <a:off x="403340" y="1135289"/>
            <a:ext cx="10989590" cy="34163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smtClean="0">
                <a:solidFill>
                  <a:srgbClr val="1E5DF8"/>
                </a:solidFill>
                <a:latin typeface="Arial"/>
                <a:cs typeface="Arial"/>
              </a:rPr>
              <a:t>Our motivation is to seize the opportunity and take the UK’s strong position in sustainable accelerator technologies and take it to the next level</a:t>
            </a:r>
          </a:p>
          <a:p>
            <a:pPr marL="342900" indent="-342900">
              <a:buFont typeface="Arial" panose="020B0604020202020204" pitchFamily="34" charset="0"/>
              <a:buChar char="•"/>
            </a:pPr>
            <a:r>
              <a:rPr lang="en-GB" sz="2400" dirty="0" smtClean="0">
                <a:solidFill>
                  <a:srgbClr val="626262"/>
                </a:solidFill>
                <a:latin typeface="Arial"/>
                <a:cs typeface="Arial"/>
              </a:rPr>
              <a:t>To make the UK the ‘go to’ place for the global accelerator community when they are building sustainability into their new and existing accelerator facilities</a:t>
            </a:r>
          </a:p>
          <a:p>
            <a:pPr marL="342900" indent="-342900">
              <a:buFont typeface="Arial" panose="020B0604020202020204" pitchFamily="34" charset="0"/>
              <a:buChar char="•"/>
            </a:pPr>
            <a:r>
              <a:rPr lang="en-GB" sz="2400" dirty="0" smtClean="0">
                <a:solidFill>
                  <a:srgbClr val="626262"/>
                </a:solidFill>
                <a:latin typeface="Arial"/>
                <a:cs typeface="Arial"/>
              </a:rPr>
              <a:t>To achieve this aim and take our R&amp;D to the next level we need a significant increase in resources and the physical space to carry out the R&amp;D – this is CESA</a:t>
            </a:r>
            <a:endParaRPr lang="en-GB" sz="2400" dirty="0">
              <a:solidFill>
                <a:srgbClr val="626262"/>
              </a:solidFill>
              <a:latin typeface="Arial"/>
              <a:cs typeface="Arial"/>
            </a:endParaRPr>
          </a:p>
          <a:p>
            <a:pPr marL="342900" indent="-342900">
              <a:buFont typeface="Arial" panose="020B0604020202020204" pitchFamily="34" charset="0"/>
              <a:buChar char="•"/>
            </a:pPr>
            <a:endParaRPr lang="en-GB" sz="2400" dirty="0">
              <a:solidFill>
                <a:srgbClr val="626262"/>
              </a:solidFill>
              <a:latin typeface="Arial"/>
              <a:cs typeface="Arial"/>
            </a:endParaRPr>
          </a:p>
          <a:p>
            <a:pPr marL="342900" indent="-342900">
              <a:buFont typeface="Arial" panose="020B0604020202020204" pitchFamily="34" charset="0"/>
              <a:buChar char="•"/>
            </a:pPr>
            <a:endParaRPr lang="en-GB" sz="2400" dirty="0">
              <a:solidFill>
                <a:srgbClr val="626262"/>
              </a:solidFill>
              <a:latin typeface="Arial"/>
              <a:cs typeface="Arial"/>
            </a:endParaRPr>
          </a:p>
        </p:txBody>
      </p:sp>
    </p:spTree>
    <p:extLst>
      <p:ext uri="{BB962C8B-B14F-4D97-AF65-F5344CB8AC3E}">
        <p14:creationId xmlns:p14="http://schemas.microsoft.com/office/powerpoint/2010/main" val="202592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0" y="345182"/>
            <a:ext cx="11267960" cy="769441"/>
          </a:xfrm>
          <a:prstGeom prst="rect">
            <a:avLst/>
          </a:prstGeom>
          <a:noFill/>
        </p:spPr>
        <p:txBody>
          <a:bodyPr wrap="square" rtlCol="0" anchor="t">
            <a:spAutoFit/>
          </a:bodyPr>
          <a:lstStyle/>
          <a:p>
            <a:r>
              <a:rPr lang="en-US" sz="4400" b="1" spc="-160" smtClean="0">
                <a:solidFill>
                  <a:srgbClr val="2E2D62"/>
                </a:solidFill>
                <a:latin typeface="Arial" panose="020B0604020202020204" pitchFamily="34" charset="0"/>
                <a:cs typeface="Arial" panose="020B0604020202020204" pitchFamily="34" charset="0"/>
              </a:rPr>
              <a:t>CESA – The Options</a:t>
            </a:r>
            <a:endParaRPr lang="en-US" sz="4400" b="1" spc="-16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22DBB9-7747-7041-8E78-C517CE8075C9}"/>
              </a:ext>
            </a:extLst>
          </p:cNvPr>
          <p:cNvSpPr/>
          <p:nvPr/>
        </p:nvSpPr>
        <p:spPr>
          <a:xfrm>
            <a:off x="403340" y="1135289"/>
            <a:ext cx="10989590" cy="452431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solidFill>
                  <a:srgbClr val="1E5DF8"/>
                </a:solidFill>
                <a:latin typeface="Arial"/>
                <a:cs typeface="Arial"/>
              </a:rPr>
              <a:t>T</a:t>
            </a:r>
            <a:r>
              <a:rPr lang="en-GB" sz="2400" dirty="0" smtClean="0">
                <a:solidFill>
                  <a:srgbClr val="1E5DF8"/>
                </a:solidFill>
                <a:latin typeface="Arial"/>
                <a:cs typeface="Arial"/>
              </a:rPr>
              <a:t>here are several options for CESA which need to be assessed as part of the Business Case, some of which are:</a:t>
            </a:r>
          </a:p>
          <a:p>
            <a:pPr marL="800100" lvl="1" indent="-342900">
              <a:buFont typeface="Arial" panose="020B0604020202020204" pitchFamily="34" charset="0"/>
              <a:buChar char="•"/>
            </a:pPr>
            <a:r>
              <a:rPr lang="en-GB" sz="2400" dirty="0" smtClean="0">
                <a:solidFill>
                  <a:srgbClr val="626262"/>
                </a:solidFill>
                <a:latin typeface="Arial"/>
                <a:cs typeface="Arial"/>
              </a:rPr>
              <a:t>A ‘</a:t>
            </a:r>
            <a:r>
              <a:rPr lang="en-GB" sz="2400" b="1" dirty="0" smtClean="0">
                <a:solidFill>
                  <a:srgbClr val="626262"/>
                </a:solidFill>
                <a:latin typeface="Arial"/>
                <a:cs typeface="Arial"/>
              </a:rPr>
              <a:t>virtual</a:t>
            </a:r>
            <a:r>
              <a:rPr lang="en-GB" sz="2400" dirty="0" smtClean="0">
                <a:solidFill>
                  <a:srgbClr val="626262"/>
                </a:solidFill>
                <a:latin typeface="Arial"/>
                <a:cs typeface="Arial"/>
              </a:rPr>
              <a:t>’ centre, which brings all relevant STFC-funded R&amp;D under one banner</a:t>
            </a:r>
          </a:p>
          <a:p>
            <a:pPr marL="800100" lvl="1" indent="-342900">
              <a:buFont typeface="Arial" panose="020B0604020202020204" pitchFamily="34" charset="0"/>
              <a:buChar char="•"/>
            </a:pPr>
            <a:r>
              <a:rPr lang="en-GB" sz="2400" dirty="0" smtClean="0">
                <a:solidFill>
                  <a:srgbClr val="626262"/>
                </a:solidFill>
                <a:latin typeface="Arial"/>
                <a:cs typeface="Arial"/>
              </a:rPr>
              <a:t>A ‘</a:t>
            </a:r>
            <a:r>
              <a:rPr lang="en-GB" sz="2400" b="1" dirty="0" smtClean="0">
                <a:solidFill>
                  <a:srgbClr val="626262"/>
                </a:solidFill>
                <a:latin typeface="Arial"/>
                <a:cs typeface="Arial"/>
              </a:rPr>
              <a:t>hub and spoke</a:t>
            </a:r>
            <a:r>
              <a:rPr lang="en-GB" sz="2400" dirty="0" smtClean="0">
                <a:solidFill>
                  <a:srgbClr val="626262"/>
                </a:solidFill>
                <a:latin typeface="Arial"/>
                <a:cs typeface="Arial"/>
              </a:rPr>
              <a:t>’ centre, with a physical centre of mass at one location complemented by activities elsewhere</a:t>
            </a:r>
          </a:p>
          <a:p>
            <a:pPr marL="800100" lvl="1" indent="-342900">
              <a:buFont typeface="Arial" panose="020B0604020202020204" pitchFamily="34" charset="0"/>
              <a:buChar char="•"/>
            </a:pPr>
            <a:r>
              <a:rPr lang="en-GB" sz="2400" dirty="0" smtClean="0">
                <a:solidFill>
                  <a:srgbClr val="626262"/>
                </a:solidFill>
                <a:latin typeface="Arial"/>
                <a:cs typeface="Arial"/>
              </a:rPr>
              <a:t>A ‘</a:t>
            </a:r>
            <a:r>
              <a:rPr lang="en-GB" sz="2400" b="1" dirty="0" smtClean="0">
                <a:solidFill>
                  <a:srgbClr val="626262"/>
                </a:solidFill>
                <a:latin typeface="Arial"/>
                <a:cs typeface="Arial"/>
              </a:rPr>
              <a:t>single site</a:t>
            </a:r>
            <a:r>
              <a:rPr lang="en-GB" sz="2400" dirty="0" smtClean="0">
                <a:solidFill>
                  <a:srgbClr val="626262"/>
                </a:solidFill>
                <a:latin typeface="Arial"/>
                <a:cs typeface="Arial"/>
              </a:rPr>
              <a:t>’ centre, with the majority of activities taking place at one site with off-site activities </a:t>
            </a:r>
            <a:r>
              <a:rPr lang="en-GB" sz="2400" smtClean="0">
                <a:solidFill>
                  <a:srgbClr val="626262"/>
                </a:solidFill>
                <a:latin typeface="Arial"/>
                <a:cs typeface="Arial"/>
              </a:rPr>
              <a:t>sitting either inside </a:t>
            </a:r>
            <a:r>
              <a:rPr lang="en-GB" sz="2400" dirty="0" smtClean="0">
                <a:solidFill>
                  <a:srgbClr val="626262"/>
                </a:solidFill>
                <a:latin typeface="Arial"/>
                <a:cs typeface="Arial"/>
              </a:rPr>
              <a:t>or outside the centre</a:t>
            </a:r>
          </a:p>
          <a:p>
            <a:pPr marL="800100" lvl="1" indent="-342900">
              <a:buFont typeface="Arial" panose="020B0604020202020204" pitchFamily="34" charset="0"/>
              <a:buChar char="•"/>
            </a:pPr>
            <a:r>
              <a:rPr lang="en-GB" sz="2400" dirty="0" smtClean="0">
                <a:solidFill>
                  <a:srgbClr val="626262"/>
                </a:solidFill>
                <a:latin typeface="Arial"/>
                <a:cs typeface="Arial"/>
              </a:rPr>
              <a:t>A ‘</a:t>
            </a:r>
            <a:r>
              <a:rPr lang="en-GB" sz="2400" b="1" dirty="0" smtClean="0">
                <a:solidFill>
                  <a:srgbClr val="626262"/>
                </a:solidFill>
                <a:latin typeface="Arial"/>
                <a:cs typeface="Arial"/>
              </a:rPr>
              <a:t>single building</a:t>
            </a:r>
            <a:r>
              <a:rPr lang="en-GB" sz="2400" dirty="0" smtClean="0">
                <a:solidFill>
                  <a:srgbClr val="626262"/>
                </a:solidFill>
                <a:latin typeface="Arial"/>
                <a:cs typeface="Arial"/>
              </a:rPr>
              <a:t>’ centre, with the majority of activities in one building </a:t>
            </a:r>
            <a:r>
              <a:rPr lang="en-GB" sz="2400" dirty="0">
                <a:solidFill>
                  <a:srgbClr val="626262"/>
                </a:solidFill>
                <a:latin typeface="Arial"/>
                <a:cs typeface="Arial"/>
              </a:rPr>
              <a:t>with off-site activities </a:t>
            </a:r>
            <a:r>
              <a:rPr lang="en-GB" sz="2400">
                <a:solidFill>
                  <a:srgbClr val="626262"/>
                </a:solidFill>
                <a:latin typeface="Arial"/>
                <a:cs typeface="Arial"/>
              </a:rPr>
              <a:t>sitting </a:t>
            </a:r>
            <a:r>
              <a:rPr lang="en-GB" sz="2400" smtClean="0">
                <a:solidFill>
                  <a:srgbClr val="626262"/>
                </a:solidFill>
                <a:latin typeface="Arial"/>
                <a:cs typeface="Arial"/>
              </a:rPr>
              <a:t>either inside </a:t>
            </a:r>
            <a:r>
              <a:rPr lang="en-GB" sz="2400" dirty="0" smtClean="0">
                <a:solidFill>
                  <a:srgbClr val="626262"/>
                </a:solidFill>
                <a:latin typeface="Arial"/>
                <a:cs typeface="Arial"/>
              </a:rPr>
              <a:t>or outside </a:t>
            </a:r>
            <a:r>
              <a:rPr lang="en-GB" sz="2400" dirty="0">
                <a:solidFill>
                  <a:srgbClr val="626262"/>
                </a:solidFill>
                <a:latin typeface="Arial"/>
                <a:cs typeface="Arial"/>
              </a:rPr>
              <a:t>the </a:t>
            </a:r>
            <a:r>
              <a:rPr lang="en-GB" sz="2400" dirty="0" smtClean="0">
                <a:solidFill>
                  <a:srgbClr val="626262"/>
                </a:solidFill>
                <a:latin typeface="Arial"/>
                <a:cs typeface="Arial"/>
              </a:rPr>
              <a:t>centre</a:t>
            </a:r>
          </a:p>
          <a:p>
            <a:pPr marL="800100" lvl="1" indent="-342900">
              <a:buFont typeface="Arial" panose="020B0604020202020204" pitchFamily="34" charset="0"/>
              <a:buChar char="•"/>
            </a:pPr>
            <a:r>
              <a:rPr lang="en-GB" sz="2400" dirty="0" smtClean="0">
                <a:solidFill>
                  <a:srgbClr val="626262"/>
                </a:solidFill>
                <a:latin typeface="Arial"/>
                <a:cs typeface="Arial"/>
              </a:rPr>
              <a:t>And so on…</a:t>
            </a:r>
            <a:endParaRPr lang="en-GB" sz="2400" dirty="0">
              <a:solidFill>
                <a:srgbClr val="626262"/>
              </a:solidFill>
              <a:latin typeface="Arial"/>
              <a:cs typeface="Arial"/>
            </a:endParaRPr>
          </a:p>
          <a:p>
            <a:pPr lvl="1"/>
            <a:endParaRPr lang="en-GB" sz="2400" dirty="0" smtClean="0">
              <a:solidFill>
                <a:srgbClr val="626262"/>
              </a:solidFill>
              <a:latin typeface="Arial"/>
              <a:cs typeface="Arial"/>
            </a:endParaRPr>
          </a:p>
        </p:txBody>
      </p:sp>
    </p:spTree>
    <p:extLst>
      <p:ext uri="{BB962C8B-B14F-4D97-AF65-F5344CB8AC3E}">
        <p14:creationId xmlns:p14="http://schemas.microsoft.com/office/powerpoint/2010/main" val="129780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0" y="345182"/>
            <a:ext cx="11267960" cy="769441"/>
          </a:xfrm>
          <a:prstGeom prst="rect">
            <a:avLst/>
          </a:prstGeom>
          <a:noFill/>
        </p:spPr>
        <p:txBody>
          <a:bodyPr wrap="square" rtlCol="0" anchor="t">
            <a:spAutoFit/>
          </a:bodyPr>
          <a:lstStyle/>
          <a:p>
            <a:r>
              <a:rPr lang="en-US" sz="4400" b="1" spc="-160" dirty="0" smtClean="0">
                <a:solidFill>
                  <a:srgbClr val="2E2D62"/>
                </a:solidFill>
                <a:latin typeface="Arial" panose="020B0604020202020204" pitchFamily="34" charset="0"/>
                <a:cs typeface="Arial" panose="020B0604020202020204" pitchFamily="34" charset="0"/>
              </a:rPr>
              <a:t>CESA – Next Steps</a:t>
            </a:r>
            <a:endParaRPr lang="en-US" sz="4400" b="1" spc="-16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22DBB9-7747-7041-8E78-C517CE8075C9}"/>
              </a:ext>
            </a:extLst>
          </p:cNvPr>
          <p:cNvSpPr/>
          <p:nvPr/>
        </p:nvSpPr>
        <p:spPr>
          <a:xfrm>
            <a:off x="403340" y="1135289"/>
            <a:ext cx="10989590" cy="452431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smtClean="0">
                <a:solidFill>
                  <a:srgbClr val="1E5DF8"/>
                </a:solidFill>
                <a:latin typeface="Arial"/>
                <a:cs typeface="Arial"/>
              </a:rPr>
              <a:t>ASTeC is leading the development of the Business Case</a:t>
            </a:r>
          </a:p>
          <a:p>
            <a:pPr marL="342900" indent="-342900">
              <a:buFont typeface="Arial" panose="020B0604020202020204" pitchFamily="34" charset="0"/>
              <a:buChar char="•"/>
            </a:pPr>
            <a:r>
              <a:rPr lang="en-GB" sz="2400" dirty="0" smtClean="0">
                <a:solidFill>
                  <a:srgbClr val="626262"/>
                </a:solidFill>
                <a:latin typeface="Arial"/>
                <a:cs typeface="Arial"/>
              </a:rPr>
              <a:t>This will start in earnest after today’s workshop, taking on board the feedback received, and building the collaboration</a:t>
            </a:r>
          </a:p>
          <a:p>
            <a:pPr marL="342900" indent="-342900">
              <a:buFont typeface="Arial" panose="020B0604020202020204" pitchFamily="34" charset="0"/>
              <a:buChar char="•"/>
            </a:pPr>
            <a:r>
              <a:rPr lang="en-GB" sz="2400" dirty="0" smtClean="0">
                <a:solidFill>
                  <a:srgbClr val="626262"/>
                </a:solidFill>
                <a:latin typeface="Arial"/>
                <a:cs typeface="Arial"/>
              </a:rPr>
              <a:t>We have agreed to take our initial proposal through the </a:t>
            </a:r>
            <a:r>
              <a:rPr lang="en-GB" sz="2400" b="1" dirty="0" smtClean="0">
                <a:solidFill>
                  <a:srgbClr val="626262"/>
                </a:solidFill>
                <a:latin typeface="Arial"/>
                <a:cs typeface="Arial"/>
              </a:rPr>
              <a:t>STFC Visions process early in 2023</a:t>
            </a:r>
          </a:p>
          <a:p>
            <a:pPr marL="342900" indent="-342900">
              <a:buFont typeface="Arial" panose="020B0604020202020204" pitchFamily="34" charset="0"/>
              <a:buChar char="•"/>
            </a:pPr>
            <a:r>
              <a:rPr lang="en-GB" sz="2400" dirty="0" smtClean="0">
                <a:solidFill>
                  <a:srgbClr val="626262"/>
                </a:solidFill>
                <a:latin typeface="Arial"/>
                <a:cs typeface="Arial"/>
              </a:rPr>
              <a:t>We will then iterate the case, taking on board the feedback received</a:t>
            </a:r>
          </a:p>
          <a:p>
            <a:pPr marL="342900" indent="-342900">
              <a:buFont typeface="Arial" panose="020B0604020202020204" pitchFamily="34" charset="0"/>
              <a:buChar char="•"/>
            </a:pPr>
            <a:r>
              <a:rPr lang="en-GB" sz="2400" dirty="0" smtClean="0">
                <a:solidFill>
                  <a:srgbClr val="626262"/>
                </a:solidFill>
                <a:latin typeface="Arial"/>
                <a:cs typeface="Arial"/>
              </a:rPr>
              <a:t>We will likely go through STFC Visions a second time with our </a:t>
            </a:r>
            <a:r>
              <a:rPr lang="en-GB" sz="2400" b="1" dirty="0" smtClean="0">
                <a:solidFill>
                  <a:srgbClr val="626262"/>
                </a:solidFill>
                <a:latin typeface="Arial"/>
                <a:cs typeface="Arial"/>
              </a:rPr>
              <a:t>full proposal late in 2023</a:t>
            </a:r>
          </a:p>
          <a:p>
            <a:pPr marL="342900" indent="-342900">
              <a:buFont typeface="Arial" panose="020B0604020202020204" pitchFamily="34" charset="0"/>
              <a:buChar char="•"/>
            </a:pPr>
            <a:endParaRPr lang="en-GB" sz="2400" dirty="0">
              <a:solidFill>
                <a:srgbClr val="626262"/>
              </a:solidFill>
              <a:latin typeface="Arial"/>
              <a:cs typeface="Arial"/>
            </a:endParaRPr>
          </a:p>
          <a:p>
            <a:pPr marL="342900" indent="-342900">
              <a:buFont typeface="Arial" panose="020B0604020202020204" pitchFamily="34" charset="0"/>
              <a:buChar char="•"/>
            </a:pPr>
            <a:r>
              <a:rPr lang="en-GB" sz="2400" dirty="0" smtClean="0">
                <a:solidFill>
                  <a:srgbClr val="1E5DF8"/>
                </a:solidFill>
                <a:latin typeface="Arial"/>
                <a:cs typeface="Arial"/>
              </a:rPr>
              <a:t>The route to </a:t>
            </a:r>
            <a:r>
              <a:rPr lang="en-GB" sz="2400" smtClean="0">
                <a:solidFill>
                  <a:srgbClr val="1E5DF8"/>
                </a:solidFill>
                <a:latin typeface="Arial"/>
                <a:cs typeface="Arial"/>
              </a:rPr>
              <a:t>funding (nor the scale) is </a:t>
            </a:r>
            <a:r>
              <a:rPr lang="en-GB" sz="2400" dirty="0" smtClean="0">
                <a:solidFill>
                  <a:srgbClr val="1E5DF8"/>
                </a:solidFill>
                <a:latin typeface="Arial"/>
                <a:cs typeface="Arial"/>
              </a:rPr>
              <a:t>not clear yet – possibly UKRI Infrastructure or a specific NetZero fund</a:t>
            </a:r>
          </a:p>
          <a:p>
            <a:pPr marL="342900" indent="-342900">
              <a:buFont typeface="Arial" panose="020B0604020202020204" pitchFamily="34" charset="0"/>
              <a:buChar char="•"/>
            </a:pPr>
            <a:r>
              <a:rPr lang="en-GB" sz="2400" dirty="0" smtClean="0">
                <a:solidFill>
                  <a:srgbClr val="626262"/>
                </a:solidFill>
                <a:latin typeface="Arial"/>
                <a:cs typeface="Arial"/>
              </a:rPr>
              <a:t>If the case is compelling then funds will follow !</a:t>
            </a:r>
          </a:p>
        </p:txBody>
      </p:sp>
    </p:spTree>
    <p:extLst>
      <p:ext uri="{BB962C8B-B14F-4D97-AF65-F5344CB8AC3E}">
        <p14:creationId xmlns:p14="http://schemas.microsoft.com/office/powerpoint/2010/main" val="23073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0" y="345182"/>
            <a:ext cx="11267960" cy="769441"/>
          </a:xfrm>
          <a:prstGeom prst="rect">
            <a:avLst/>
          </a:prstGeom>
          <a:noFill/>
        </p:spPr>
        <p:txBody>
          <a:bodyPr wrap="square" rtlCol="0" anchor="t">
            <a:spAutoFit/>
          </a:bodyPr>
          <a:lstStyle/>
          <a:p>
            <a:r>
              <a:rPr lang="en-US" sz="4400" b="1" spc="-160" smtClean="0">
                <a:solidFill>
                  <a:srgbClr val="2E2D62"/>
                </a:solidFill>
                <a:latin typeface="Arial" panose="020B0604020202020204" pitchFamily="34" charset="0"/>
                <a:cs typeface="Arial" panose="020B0604020202020204" pitchFamily="34" charset="0"/>
              </a:rPr>
              <a:t>Discuss !</a:t>
            </a:r>
            <a:endParaRPr lang="en-US" sz="4400" b="1" spc="-16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86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STFC_master_template_Nov19" id="{C9FAEF9E-AD80-4F4A-8096-C34B4118809A}" vid="{524020A1-F3B2-4788-B71D-1AD9467E0C92}"/>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2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STFC_master_template_Nov19" id="{3A936423-45A7-4A6A-B540-2B98053127A0}" vid="{98ED170D-EBB1-40C3-9A38-21C35FB3D609}"/>
    </a:ext>
  </a:extLst>
</a:theme>
</file>

<file path=ppt/theme/theme8.xml><?xml version="1.0" encoding="utf-8"?>
<a:theme xmlns:a="http://schemas.openxmlformats.org/drawingml/2006/main" name="Font and logo master">
  <a:themeElements>
    <a:clrScheme name="UKRI-STFC">
      <a:dk1>
        <a:srgbClr val="2E2D62"/>
      </a:dk1>
      <a:lt1>
        <a:srgbClr val="FFFFFF"/>
      </a:lt1>
      <a:dk2>
        <a:srgbClr val="C13D33"/>
      </a:dk2>
      <a:lt2>
        <a:srgbClr val="FFFFFF"/>
      </a:lt2>
      <a:accent1>
        <a:srgbClr val="D77900"/>
      </a:accent1>
      <a:accent2>
        <a:srgbClr val="3E863E"/>
      </a:accent2>
      <a:accent3>
        <a:srgbClr val="005E54"/>
      </a:accent3>
      <a:accent4>
        <a:srgbClr val="16978A"/>
      </a:accent4>
      <a:accent5>
        <a:srgbClr val="008AAD"/>
      </a:accent5>
      <a:accent6>
        <a:srgbClr val="003088"/>
      </a:accent6>
      <a:hlink>
        <a:srgbClr val="8A1A9B"/>
      </a:hlink>
      <a:folHlink>
        <a:srgbClr val="923D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A89D99AE5C3244B06DA219CECCBBAB" ma:contentTypeVersion="14" ma:contentTypeDescription="Create a new document." ma:contentTypeScope="" ma:versionID="2211fefab3d0dc1cf0be99589ca9520e">
  <xsd:schema xmlns:xsd="http://www.w3.org/2001/XMLSchema" xmlns:xs="http://www.w3.org/2001/XMLSchema" xmlns:p="http://schemas.microsoft.com/office/2006/metadata/properties" xmlns:ns3="3305b838-c34c-4bc5-a224-1b5d53e55c3e" xmlns:ns4="84730ed7-a781-4356-b830-974a94e07814" targetNamespace="http://schemas.microsoft.com/office/2006/metadata/properties" ma:root="true" ma:fieldsID="fe7f78921c1cb8a9e0bc8510cd05f956" ns3:_="" ns4:_="">
    <xsd:import namespace="3305b838-c34c-4bc5-a224-1b5d53e55c3e"/>
    <xsd:import namespace="84730ed7-a781-4356-b830-974a94e078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5b838-c34c-4bc5-a224-1b5d53e55c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730ed7-a781-4356-b830-974a94e078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14043F-25CE-433B-B00F-49A83AB93018}">
  <ds:schemaRefs>
    <ds:schemaRef ds:uri="http://schemas.microsoft.com/sharepoint/v3/contenttype/forms"/>
  </ds:schemaRefs>
</ds:datastoreItem>
</file>

<file path=customXml/itemProps2.xml><?xml version="1.0" encoding="utf-8"?>
<ds:datastoreItem xmlns:ds="http://schemas.openxmlformats.org/officeDocument/2006/customXml" ds:itemID="{1286C31D-94DB-4E96-A537-76703D71578C}">
  <ds:schemaRefs>
    <ds:schemaRef ds:uri="http://schemas.microsoft.com/office/2006/documentManagement/types"/>
    <ds:schemaRef ds:uri="http://purl.org/dc/terms/"/>
    <ds:schemaRef ds:uri="http://purl.org/dc/elements/1.1/"/>
    <ds:schemaRef ds:uri="http://schemas.microsoft.com/office/2006/metadata/properties"/>
    <ds:schemaRef ds:uri="84730ed7-a781-4356-b830-974a94e07814"/>
    <ds:schemaRef ds:uri="3305b838-c34c-4bc5-a224-1b5d53e55c3e"/>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47C1834-0F30-4D9C-86E5-08C70111C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5b838-c34c-4bc5-a224-1b5d53e55c3e"/>
    <ds:schemaRef ds:uri="84730ed7-a781-4356-b830-974a94e078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6774</TotalTime>
  <Words>467</Words>
  <Application>Microsoft Office PowerPoint</Application>
  <PresentationFormat>Widescreen</PresentationFormat>
  <Paragraphs>41</Paragraphs>
  <Slides>7</Slides>
  <Notes>7</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7</vt:i4>
      </vt:variant>
    </vt:vector>
  </HeadingPairs>
  <TitlesOfParts>
    <vt:vector size="23" baseType="lpstr">
      <vt:lpstr>Arial</vt:lpstr>
      <vt:lpstr>Calibri</vt:lpstr>
      <vt:lpstr>Calibri Light</vt:lpstr>
      <vt:lpstr>Wingdings</vt:lpstr>
      <vt:lpstr>ヒラギノ角ゴ Pro W3</vt:lpstr>
      <vt:lpstr>Office Theme</vt:lpstr>
      <vt:lpstr>MASTER 2 WHITE</vt:lpstr>
      <vt:lpstr>3_Office Theme</vt:lpstr>
      <vt:lpstr>Font and logo master</vt:lpstr>
      <vt:lpstr>Font and logo master</vt:lpstr>
      <vt:lpstr>Font and logo master</vt:lpstr>
      <vt:lpstr>Font and logo master</vt:lpstr>
      <vt:lpstr>Font and logo master</vt:lpstr>
      <vt:lpstr>1_Font and logo master</vt:lpstr>
      <vt:lpstr>2_Office Theme</vt:lpstr>
      <vt:lpstr>2_Font and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Clarke, Jim (STFC,DL,AST)</cp:lastModifiedBy>
  <cp:revision>160</cp:revision>
  <cp:lastPrinted>2019-10-02T08:27:37Z</cp:lastPrinted>
  <dcterms:created xsi:type="dcterms:W3CDTF">2019-09-17T08:04:08Z</dcterms:created>
  <dcterms:modified xsi:type="dcterms:W3CDTF">2022-12-02T14:30:24Z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0x01010078A89D99AE5C3244B06DA219CECCBBAB</vt:lpwstr>
  </property>
</Properties>
</file>