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92" r:id="rId1"/>
    <p:sldMasterId id="2147483712" r:id="rId2"/>
  </p:sldMasterIdLst>
  <p:notesMasterIdLst>
    <p:notesMasterId r:id="rId40"/>
  </p:notesMasterIdLst>
  <p:handoutMasterIdLst>
    <p:handoutMasterId r:id="rId41"/>
  </p:handoutMasterIdLst>
  <p:sldIdLst>
    <p:sldId id="4028" r:id="rId3"/>
    <p:sldId id="4048" r:id="rId4"/>
    <p:sldId id="4057" r:id="rId5"/>
    <p:sldId id="4042" r:id="rId6"/>
    <p:sldId id="4055" r:id="rId7"/>
    <p:sldId id="4049" r:id="rId8"/>
    <p:sldId id="4050" r:id="rId9"/>
    <p:sldId id="284" r:id="rId10"/>
    <p:sldId id="4018" r:id="rId11"/>
    <p:sldId id="2664" r:id="rId12"/>
    <p:sldId id="2673" r:id="rId13"/>
    <p:sldId id="4026" r:id="rId14"/>
    <p:sldId id="4045" r:id="rId15"/>
    <p:sldId id="4022" r:id="rId16"/>
    <p:sldId id="4047" r:id="rId17"/>
    <p:sldId id="4008" r:id="rId18"/>
    <p:sldId id="4056" r:id="rId19"/>
    <p:sldId id="4024" r:id="rId20"/>
    <p:sldId id="4058" r:id="rId21"/>
    <p:sldId id="4029" r:id="rId22"/>
    <p:sldId id="4033" r:id="rId23"/>
    <p:sldId id="4030" r:id="rId24"/>
    <p:sldId id="4031" r:id="rId25"/>
    <p:sldId id="4016" r:id="rId26"/>
    <p:sldId id="4032" r:id="rId27"/>
    <p:sldId id="4041" r:id="rId28"/>
    <p:sldId id="4059" r:id="rId29"/>
    <p:sldId id="4014" r:id="rId30"/>
    <p:sldId id="4034" r:id="rId31"/>
    <p:sldId id="4052" r:id="rId32"/>
    <p:sldId id="4051" r:id="rId33"/>
    <p:sldId id="4054" r:id="rId34"/>
    <p:sldId id="4060" r:id="rId35"/>
    <p:sldId id="270" r:id="rId36"/>
    <p:sldId id="2623" r:id="rId37"/>
    <p:sldId id="311" r:id="rId38"/>
    <p:sldId id="4021" r:id="rId39"/>
  </p:sldIdLst>
  <p:sldSz cx="12192000" cy="6858000"/>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7" userDrawn="1">
          <p15:clr>
            <a:srgbClr val="A4A3A4"/>
          </p15:clr>
        </p15:guide>
        <p15:guide id="2" pos="7015" userDrawn="1">
          <p15:clr>
            <a:srgbClr val="A4A3A4"/>
          </p15:clr>
        </p15:guide>
        <p15:guide id="3" pos="66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1F"/>
    <a:srgbClr val="FEFCDE"/>
    <a:srgbClr val="FFFF66"/>
    <a:srgbClr val="FF3300"/>
    <a:srgbClr val="E6E6E6"/>
    <a:srgbClr val="F207CA"/>
    <a:srgbClr val="0FE6F8"/>
    <a:srgbClr val="253366"/>
    <a:srgbClr val="FBEA1C"/>
    <a:srgbClr val="B30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4291" autoAdjust="0"/>
  </p:normalViewPr>
  <p:slideViewPr>
    <p:cSldViewPr snapToObjects="1" showGuides="1">
      <p:cViewPr varScale="1">
        <p:scale>
          <a:sx n="65" d="100"/>
          <a:sy n="65" d="100"/>
        </p:scale>
        <p:origin x="936" y="44"/>
      </p:cViewPr>
      <p:guideLst>
        <p:guide orient="horz" pos="3067"/>
        <p:guide pos="7015"/>
        <p:guide pos="665"/>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showGuides="1">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428C6C0-723B-1144-B0BB-13233DB680E2}" type="datetimeFigureOut">
              <a:rPr lang="fr-FR" smtClean="0"/>
              <a:pPr/>
              <a:t>28/11/2022</a:t>
            </a:fld>
            <a:endParaRPr lang="en-GB"/>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A649DF4-BFDC-CE44-88D7-285A08214489}" type="slidenum">
              <a:rPr lang="en-GB" smtClean="0"/>
              <a:pPr/>
              <a:t>‹Nr.›</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3625803-7089-5846-80C7-3D9AC85D7E45}" type="datetimeFigureOut">
              <a:rPr lang="fr-FR" smtClean="0"/>
              <a:pPr/>
              <a:t>28/11/2022</a:t>
            </a:fld>
            <a:endParaRPr lang="en-GB"/>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0F73C1-2BD6-684E-AA1B-49165E0DF4BD}" type="slidenum">
              <a:rPr lang="en-GB" smtClean="0"/>
              <a:pPr/>
              <a:t>‹Nr.›</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9</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36</a:t>
            </a:fld>
            <a:endParaRPr lang="de-DE"/>
          </a:p>
        </p:txBody>
      </p:sp>
    </p:spTree>
    <p:extLst>
      <p:ext uri="{BB962C8B-B14F-4D97-AF65-F5344CB8AC3E}">
        <p14:creationId xmlns:p14="http://schemas.microsoft.com/office/powerpoint/2010/main" val="32813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37</a:t>
            </a:fld>
            <a:endParaRPr lang="de-DE"/>
          </a:p>
        </p:txBody>
      </p:sp>
    </p:spTree>
    <p:extLst>
      <p:ext uri="{BB962C8B-B14F-4D97-AF65-F5344CB8AC3E}">
        <p14:creationId xmlns:p14="http://schemas.microsoft.com/office/powerpoint/2010/main" val="309767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a:extLst>
              <a:ext uri="{FF2B5EF4-FFF2-40B4-BE49-F238E27FC236}">
                <a16:creationId xmlns:a16="http://schemas.microsoft.com/office/drawing/2014/main" id="{E964FAE4-20BE-4DCA-97BF-FE281866DCFF}"/>
              </a:ext>
            </a:extLst>
          </p:cNvPr>
          <p:cNvSpPr txBox="1"/>
          <p:nvPr/>
        </p:nvSpPr>
        <p:spPr>
          <a:xfrm>
            <a:off x="4336921" y="10251618"/>
            <a:ext cx="3325121" cy="539193"/>
          </a:xfrm>
          <a:prstGeom prst="rect">
            <a:avLst/>
          </a:prstGeom>
          <a:noFill/>
          <a:ln cap="flat">
            <a:noFill/>
          </a:ln>
        </p:spPr>
        <p:txBody>
          <a:bodyPr vert="horz" wrap="square" lIns="0" tIns="0" rIns="0" bIns="0" anchor="b" anchorCtr="0" compatLnSpc="1">
            <a:noAutofit/>
          </a:bodyPr>
          <a:lstStyle/>
          <a:p>
            <a:pPr algn="r" defTabSz="924458" hangingPunct="0">
              <a:defRPr sz="1800" b="0" i="0" u="none" strike="noStrike" kern="0" cap="none" spc="0" baseline="0">
                <a:solidFill>
                  <a:srgbClr val="000000"/>
                </a:solidFill>
                <a:uFillTx/>
              </a:defRPr>
            </a:pPr>
            <a:fld id="{9EDF6936-5ADE-4082-BDB4-AC3F21F8A643}" type="slidenum">
              <a:pPr algn="r" defTabSz="924458" hangingPunct="0">
                <a:defRPr sz="1800" b="0" i="0" u="none" strike="noStrike" kern="0" cap="none" spc="0" baseline="0">
                  <a:solidFill>
                    <a:srgbClr val="000000"/>
                  </a:solidFill>
                  <a:uFillTx/>
                </a:defRPr>
              </a:pPr>
              <a:t>10</a:t>
            </a:fld>
            <a:endParaRPr lang="de-DE" sz="1400">
              <a:solidFill>
                <a:srgbClr val="000000"/>
              </a:solidFill>
              <a:latin typeface="Liberation Serif" pitchFamily="18"/>
              <a:ea typeface="Segoe UI" pitchFamily="2"/>
              <a:cs typeface="Tahoma" pitchFamily="2"/>
            </a:endParaRPr>
          </a:p>
        </p:txBody>
      </p:sp>
      <p:sp>
        <p:nvSpPr>
          <p:cNvPr id="3" name="Folienbildplatzhalter 1">
            <a:extLst>
              <a:ext uri="{FF2B5EF4-FFF2-40B4-BE49-F238E27FC236}">
                <a16:creationId xmlns:a16="http://schemas.microsoft.com/office/drawing/2014/main" id="{886613AD-6D22-4832-92C9-53CE4F746C51}"/>
              </a:ext>
            </a:extLst>
          </p:cNvPr>
          <p:cNvSpPr>
            <a:spLocks noGrp="1" noRot="1" noChangeAspect="1"/>
          </p:cNvSpPr>
          <p:nvPr>
            <p:ph type="sldImg"/>
          </p:nvPr>
        </p:nvSpPr>
        <p:spPr>
          <a:xfrm>
            <a:off x="236538" y="820738"/>
            <a:ext cx="7189787" cy="4044950"/>
          </a:xfrm>
          <a:solidFill>
            <a:srgbClr val="729FCF"/>
          </a:solidFill>
          <a:ln w="25402">
            <a:solidFill>
              <a:srgbClr val="3465A4"/>
            </a:solidFill>
            <a:prstDash val="solid"/>
          </a:ln>
        </p:spPr>
      </p:sp>
      <p:sp>
        <p:nvSpPr>
          <p:cNvPr id="4" name="Notizenplatzhalter 2">
            <a:extLst>
              <a:ext uri="{FF2B5EF4-FFF2-40B4-BE49-F238E27FC236}">
                <a16:creationId xmlns:a16="http://schemas.microsoft.com/office/drawing/2014/main" id="{D5F279F4-AC06-4AF5-A857-CD1B8DBB5C10}"/>
              </a:ext>
            </a:extLst>
          </p:cNvPr>
          <p:cNvSpPr txBox="1">
            <a:spLocks noGrp="1"/>
          </p:cNvSpPr>
          <p:nvPr>
            <p:ph type="body" sz="quarter" idx="1"/>
          </p:nvPr>
        </p:nvSpPr>
        <p:spPr/>
        <p:txBody>
          <a:bodyPr>
            <a:normAutofit fontScale="70000" lnSpcReduction="20000"/>
          </a:bodyPr>
          <a:lstStyle/>
          <a:p>
            <a:endParaRPr lang="en-US" dirty="0"/>
          </a:p>
          <a:p>
            <a:endParaRPr lang="en-US" dirty="0"/>
          </a:p>
          <a:p>
            <a:endParaRPr lang="en-US" dirty="0"/>
          </a:p>
          <a:p>
            <a:r>
              <a:rPr lang="en-US" dirty="0"/>
              <a:t>Life cycle analysis or life cycle assessment -&gt; Construction - Operation - Dismantling. </a:t>
            </a:r>
          </a:p>
          <a:p>
            <a:endParaRPr lang="en-US" dirty="0"/>
          </a:p>
          <a:p>
            <a:r>
              <a:rPr lang="en-US" dirty="0"/>
              <a:t>All environmental impacts caused by a product are considered.</a:t>
            </a:r>
          </a:p>
          <a:p>
            <a:endParaRPr lang="en-US" dirty="0"/>
          </a:p>
          <a:p>
            <a:r>
              <a:rPr lang="en-US" dirty="0"/>
              <a:t>We have: </a:t>
            </a:r>
          </a:p>
          <a:p>
            <a:pPr marL="171450" indent="-171450">
              <a:buFont typeface="Arial" panose="020B0604020202020204" pitchFamily="34" charset="0"/>
              <a:buChar char="•"/>
            </a:pPr>
            <a:r>
              <a:rPr lang="en-US" dirty="0"/>
              <a:t>Inventory - Identification and quantification of required resources and environmental impacts.</a:t>
            </a:r>
          </a:p>
          <a:p>
            <a:pPr marL="171450" indent="-171450">
              <a:buFont typeface="Arial" panose="020B0604020202020204" pitchFamily="34" charset="0"/>
              <a:buChar char="•"/>
            </a:pPr>
            <a:r>
              <a:rPr lang="en-US" dirty="0"/>
              <a:t>Impact Assessment -&gt; Quantitative evaluation of the environmental impact.</a:t>
            </a:r>
          </a:p>
          <a:p>
            <a:pPr marL="171450" indent="-171450">
              <a:buFont typeface="Arial" panose="020B0604020202020204" pitchFamily="34" charset="0"/>
              <a:buChar char="•"/>
            </a:pPr>
            <a:r>
              <a:rPr lang="en-US" dirty="0"/>
              <a:t>Interpretation phase -&gt; Combining and linking the stages of the Life Cycle Assessment -&gt; Decision support</a:t>
            </a:r>
          </a:p>
          <a:p>
            <a:endParaRPr lang="en-US" dirty="0"/>
          </a:p>
          <a:p>
            <a:endParaRPr lang="en-US" dirty="0"/>
          </a:p>
          <a:p>
            <a:r>
              <a:rPr lang="en-US" dirty="0"/>
              <a:t>Cost analysis</a:t>
            </a:r>
          </a:p>
          <a:p>
            <a:pPr marL="171450" indent="-171450">
              <a:buFont typeface="Arial" panose="020B0604020202020204" pitchFamily="34" charset="0"/>
              <a:buChar char="•"/>
            </a:pPr>
            <a:r>
              <a:rPr lang="en-US" dirty="0"/>
              <a:t>Lower operating costs justify higher investment costs, not to mention decommissioning costs </a:t>
            </a:r>
          </a:p>
          <a:p>
            <a:pPr marL="171450" indent="-171450">
              <a:buFont typeface="Arial" panose="020B0604020202020204" pitchFamily="34" charset="0"/>
              <a:buChar char="•"/>
            </a:pPr>
            <a:r>
              <a:rPr lang="en-US" dirty="0"/>
              <a:t>Loss of high value materials is not only an environmental problem, but also an economic one.</a:t>
            </a:r>
          </a:p>
          <a:p>
            <a:endParaRPr lang="de-DE" dirty="0"/>
          </a:p>
          <a:p>
            <a:r>
              <a:rPr lang="de-DE" dirty="0"/>
              <a:t>---------------------------------------------------</a:t>
            </a:r>
          </a:p>
          <a:p>
            <a:endParaRPr lang="de-DE" dirty="0"/>
          </a:p>
          <a:p>
            <a:r>
              <a:rPr lang="de-DE" dirty="0"/>
              <a:t>Lebenszyklus-Analyse oder Ökobilanzierung -&gt; Bau - Betrieb - Rückbau </a:t>
            </a:r>
          </a:p>
          <a:p>
            <a:endParaRPr lang="de-DE" dirty="0"/>
          </a:p>
          <a:p>
            <a:r>
              <a:rPr lang="de-DE" dirty="0"/>
              <a:t>Es werden sämtliche Umwelteinwirkungen betrachtet, die ein Produkt verursacht.</a:t>
            </a:r>
          </a:p>
          <a:p>
            <a:endParaRPr lang="de-DE" dirty="0"/>
          </a:p>
          <a:p>
            <a:r>
              <a:rPr lang="de-DE" dirty="0"/>
              <a:t>Wir haben: </a:t>
            </a:r>
          </a:p>
          <a:p>
            <a:r>
              <a:rPr lang="de-DE" dirty="0" err="1"/>
              <a:t>Inventory</a:t>
            </a:r>
            <a:r>
              <a:rPr lang="de-DE" dirty="0"/>
              <a:t> – Identifizierung und Quantifizierung der benötigten Ressourcen und der Umweltwirkungen</a:t>
            </a:r>
          </a:p>
          <a:p>
            <a:r>
              <a:rPr lang="de-DE" dirty="0"/>
              <a:t>Impact Assessment – Folgenabschätzung -&gt; Quantitative Bewertung der Umweltauswirkungen.</a:t>
            </a:r>
          </a:p>
          <a:p>
            <a:r>
              <a:rPr lang="de-DE" dirty="0"/>
              <a:t>Interpretation </a:t>
            </a:r>
            <a:r>
              <a:rPr lang="de-DE" dirty="0" err="1"/>
              <a:t>phase</a:t>
            </a:r>
            <a:r>
              <a:rPr lang="de-DE" dirty="0"/>
              <a:t> -&gt; Kombination und Verbindung der Stufen der </a:t>
            </a:r>
            <a:r>
              <a:rPr lang="de-DE" dirty="0" err="1"/>
              <a:t>Ököbilanz</a:t>
            </a:r>
            <a:r>
              <a:rPr lang="de-DE" dirty="0"/>
              <a:t> -&gt; Entscheidungshilfe</a:t>
            </a:r>
          </a:p>
          <a:p>
            <a:endParaRPr lang="de-DE" dirty="0"/>
          </a:p>
          <a:p>
            <a:endParaRPr lang="de-DE" dirty="0"/>
          </a:p>
          <a:p>
            <a:r>
              <a:rPr lang="de-DE" dirty="0"/>
              <a:t>Kostenanalyse</a:t>
            </a:r>
          </a:p>
          <a:p>
            <a:endParaRPr lang="de-DE" dirty="0"/>
          </a:p>
          <a:p>
            <a:pPr marL="171450" indent="-171450">
              <a:buFont typeface="Arial" panose="020B0604020202020204" pitchFamily="34" charset="0"/>
              <a:buChar char="•"/>
            </a:pPr>
            <a:r>
              <a:rPr lang="de-DE" dirty="0"/>
              <a:t>Geringere Betriebskosten rechtfertigen höhere Investitionskosten, nicht zu vergessen die Kosten für die Stilllegung </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Der Verlust hochwertiger Materialien ist nicht nur ein ökologisches, sondern auch ein ökonomisches Problem.</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Hintergrund: Phasen Lebenszyklusanalyse: Sachbilanz, Zieldefinition, Wirkungsabschätzung, Interpretation</a:t>
            </a:r>
            <a:endParaRPr lang="en-US" dirty="0"/>
          </a:p>
        </p:txBody>
      </p:sp>
    </p:spTree>
    <p:extLst>
      <p:ext uri="{BB962C8B-B14F-4D97-AF65-F5344CB8AC3E}">
        <p14:creationId xmlns:p14="http://schemas.microsoft.com/office/powerpoint/2010/main" val="3280125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E7B5255-5329-45F9-87F3-A2F9FB4734DF}" type="slidenum">
              <a:rPr lang="de-DE" smtClean="0"/>
              <a:t>11</a:t>
            </a:fld>
            <a:endParaRPr lang="de-DE"/>
          </a:p>
        </p:txBody>
      </p:sp>
    </p:spTree>
    <p:extLst>
      <p:ext uri="{BB962C8B-B14F-4D97-AF65-F5344CB8AC3E}">
        <p14:creationId xmlns:p14="http://schemas.microsoft.com/office/powerpoint/2010/main" val="88890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16</a:t>
            </a:fld>
            <a:endParaRPr lang="de-DE"/>
          </a:p>
        </p:txBody>
      </p:sp>
    </p:spTree>
    <p:extLst>
      <p:ext uri="{BB962C8B-B14F-4D97-AF65-F5344CB8AC3E}">
        <p14:creationId xmlns:p14="http://schemas.microsoft.com/office/powerpoint/2010/main" val="216948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90F73C1-2BD6-684E-AA1B-49165E0DF4BD}" type="slidenum">
              <a:rPr lang="en-GB" smtClean="0"/>
              <a:pPr/>
              <a:t>22</a:t>
            </a:fld>
            <a:endParaRPr lang="en-GB"/>
          </a:p>
        </p:txBody>
      </p:sp>
    </p:spTree>
    <p:extLst>
      <p:ext uri="{BB962C8B-B14F-4D97-AF65-F5344CB8AC3E}">
        <p14:creationId xmlns:p14="http://schemas.microsoft.com/office/powerpoint/2010/main" val="166223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57225" y="1795463"/>
            <a:ext cx="8616950" cy="484663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24</a:t>
            </a:fld>
            <a:endParaRPr lang="de-DE"/>
          </a:p>
        </p:txBody>
      </p:sp>
    </p:spTree>
    <p:extLst>
      <p:ext uri="{BB962C8B-B14F-4D97-AF65-F5344CB8AC3E}">
        <p14:creationId xmlns:p14="http://schemas.microsoft.com/office/powerpoint/2010/main" val="173440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27</a:t>
            </a:fld>
            <a:endParaRPr lang="de-DE"/>
          </a:p>
        </p:txBody>
      </p:sp>
    </p:spTree>
    <p:extLst>
      <p:ext uri="{BB962C8B-B14F-4D97-AF65-F5344CB8AC3E}">
        <p14:creationId xmlns:p14="http://schemas.microsoft.com/office/powerpoint/2010/main" val="8142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28</a:t>
            </a:fld>
            <a:endParaRPr lang="de-DE"/>
          </a:p>
        </p:txBody>
      </p:sp>
    </p:spTree>
    <p:extLst>
      <p:ext uri="{BB962C8B-B14F-4D97-AF65-F5344CB8AC3E}">
        <p14:creationId xmlns:p14="http://schemas.microsoft.com/office/powerpoint/2010/main" val="94234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0" y="1150938"/>
            <a:ext cx="5524500" cy="31083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34</a:t>
            </a:fld>
            <a:endParaRPr lang="de-DE"/>
          </a:p>
        </p:txBody>
      </p:sp>
    </p:spTree>
    <p:extLst>
      <p:ext uri="{BB962C8B-B14F-4D97-AF65-F5344CB8AC3E}">
        <p14:creationId xmlns:p14="http://schemas.microsoft.com/office/powerpoint/2010/main" val="35857732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0"/>
            <a:ext cx="12240000" cy="6879819"/>
          </a:xfrm>
          <a:prstGeom prst="rect">
            <a:avLst/>
          </a:prstGeom>
        </p:spPr>
      </p:pic>
      <p:sp>
        <p:nvSpPr>
          <p:cNvPr id="12" name="Espace réservé du texte 11"/>
          <p:cNvSpPr>
            <a:spLocks noGrp="1"/>
          </p:cNvSpPr>
          <p:nvPr>
            <p:ph type="body" sz="quarter" idx="13" hasCustomPrompt="1"/>
          </p:nvPr>
        </p:nvSpPr>
        <p:spPr>
          <a:xfrm>
            <a:off x="1066432" y="1997805"/>
            <a:ext cx="7402857" cy="1236236"/>
          </a:xfrm>
          <a:prstGeom prst="rect">
            <a:avLst/>
          </a:prstGeom>
        </p:spPr>
        <p:txBody>
          <a:bodyPr vert="horz" wrap="square" lIns="0" tIns="0" rIns="0" bIns="0" anchor="ctr">
            <a:spAutoFit/>
          </a:bodyPr>
          <a:lstStyle>
            <a:lvl1pPr algn="l">
              <a:buFontTx/>
              <a:buNone/>
              <a:defRPr sz="4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1066432" y="4275445"/>
            <a:ext cx="7402857" cy="378210"/>
          </a:xfrm>
          <a:prstGeom prst="rect">
            <a:avLst/>
          </a:prstGeom>
        </p:spPr>
        <p:txBody>
          <a:bodyPr vert="horz" lIns="0" tIns="0" rIns="0" bIns="0" anchor="ctr">
            <a:normAutofit/>
          </a:bodyPr>
          <a:lstStyle>
            <a:lvl1pPr algn="l">
              <a:buNone/>
              <a:defRPr sz="2000" baseline="0">
                <a:solidFill>
                  <a:schemeClr val="accent5"/>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1066432" y="3547178"/>
            <a:ext cx="7402857" cy="533110"/>
          </a:xfrm>
          <a:prstGeom prst="rect">
            <a:avLst/>
          </a:prstGeom>
        </p:spPr>
        <p:txBody>
          <a:bodyPr vert="horz" lIns="0" tIns="0" rIns="0" bIns="0" anchor="ctr"/>
          <a:lstStyle>
            <a:lvl1pPr algn="l">
              <a:buFontTx/>
              <a:buNone/>
              <a:defRPr sz="3000" b="0">
                <a:solidFill>
                  <a:schemeClr val="accent5"/>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3752" y="5419756"/>
            <a:ext cx="1562400" cy="89126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70134" y="558385"/>
            <a:ext cx="648072" cy="432048"/>
          </a:xfrm>
          <a:prstGeom prst="rect">
            <a:avLst/>
          </a:prstGeom>
        </p:spPr>
      </p:pic>
      <p:sp>
        <p:nvSpPr>
          <p:cNvPr id="10" name="Rectangle 9"/>
          <p:cNvSpPr/>
          <p:nvPr userDrawn="1"/>
        </p:nvSpPr>
        <p:spPr>
          <a:xfrm>
            <a:off x="1790214" y="612826"/>
            <a:ext cx="9346346" cy="323165"/>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7006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3" name="Content Placeholder 2"/>
          <p:cNvSpPr>
            <a:spLocks noGrp="1"/>
          </p:cNvSpPr>
          <p:nvPr>
            <p:ph idx="1"/>
          </p:nvPr>
        </p:nvSpPr>
        <p:spPr/>
        <p:txBody>
          <a:bodyPr/>
          <a:lstStyle/>
          <a:p>
            <a:pPr lvl="0"/>
            <a:r>
              <a:rPr lang="de-DE" noProof="0"/>
              <a:t>Textmasterformat bearbeiten</a:t>
            </a:r>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Tree>
    <p:extLst>
      <p:ext uri="{BB962C8B-B14F-4D97-AF65-F5344CB8AC3E}">
        <p14:creationId xmlns:p14="http://schemas.microsoft.com/office/powerpoint/2010/main" val="122978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de-DE" noProof="0"/>
              <a:t>Textmasterformat bearbeiten</a:t>
            </a:r>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6" name="Content Placeholder 2"/>
          <p:cNvSpPr>
            <a:spLocks noGrp="1"/>
          </p:cNvSpPr>
          <p:nvPr>
            <p:ph idx="14"/>
          </p:nvPr>
        </p:nvSpPr>
        <p:spPr>
          <a:xfrm>
            <a:off x="6167439" y="1406427"/>
            <a:ext cx="5616574" cy="5010249"/>
          </a:xfrm>
        </p:spPr>
        <p:txBody>
          <a:bodyPr/>
          <a:lstStyle/>
          <a:p>
            <a:pPr lvl="0"/>
            <a:r>
              <a:rPr lang="de-DE" noProof="0"/>
              <a:t>Textmasterformat bearbeiten</a:t>
            </a:r>
          </a:p>
        </p:txBody>
      </p:sp>
    </p:spTree>
    <p:extLst>
      <p:ext uri="{BB962C8B-B14F-4D97-AF65-F5344CB8AC3E}">
        <p14:creationId xmlns:p14="http://schemas.microsoft.com/office/powerpoint/2010/main" val="3428936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de-DE" noProof="0"/>
              <a:t>Textmasterformat bearbeiten</a:t>
            </a:r>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6" name="Content Placeholder 2"/>
          <p:cNvSpPr>
            <a:spLocks noGrp="1"/>
          </p:cNvSpPr>
          <p:nvPr>
            <p:ph idx="14"/>
          </p:nvPr>
        </p:nvSpPr>
        <p:spPr>
          <a:xfrm>
            <a:off x="4259263" y="1406427"/>
            <a:ext cx="3673475" cy="5010249"/>
          </a:xfrm>
        </p:spPr>
        <p:txBody>
          <a:bodyPr/>
          <a:lstStyle/>
          <a:p>
            <a:pPr lvl="0"/>
            <a:r>
              <a:rPr lang="de-DE" noProof="0"/>
              <a:t>Textmasterformat bearbeiten</a:t>
            </a:r>
          </a:p>
        </p:txBody>
      </p:sp>
      <p:sp>
        <p:nvSpPr>
          <p:cNvPr id="7" name="Content Placeholder 2"/>
          <p:cNvSpPr>
            <a:spLocks noGrp="1"/>
          </p:cNvSpPr>
          <p:nvPr>
            <p:ph idx="15"/>
          </p:nvPr>
        </p:nvSpPr>
        <p:spPr>
          <a:xfrm>
            <a:off x="8075612" y="1406427"/>
            <a:ext cx="3708399" cy="5010249"/>
          </a:xfrm>
        </p:spPr>
        <p:txBody>
          <a:bodyPr/>
          <a:lstStyle/>
          <a:p>
            <a:pPr lvl="0"/>
            <a:r>
              <a:rPr lang="de-DE" noProof="0"/>
              <a:t>Textmasterformat bearbeiten</a:t>
            </a:r>
          </a:p>
        </p:txBody>
      </p:sp>
    </p:spTree>
    <p:extLst>
      <p:ext uri="{BB962C8B-B14F-4D97-AF65-F5344CB8AC3E}">
        <p14:creationId xmlns:p14="http://schemas.microsoft.com/office/powerpoint/2010/main" val="1023062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4274444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Textmasterformat bearbeiten</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184119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1085994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Textmasterformat bearbeiten</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1038487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9" y="1406427"/>
            <a:ext cx="3708400"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9" y="3963533"/>
            <a:ext cx="3708400"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194964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168894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119078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 y="0"/>
            <a:ext cx="12240000" cy="6879819"/>
          </a:xfrm>
          <a:prstGeom prst="rect">
            <a:avLst/>
          </a:prstGeom>
        </p:spPr>
      </p:pic>
      <p:sp>
        <p:nvSpPr>
          <p:cNvPr id="11" name="Rectangle 10"/>
          <p:cNvSpPr/>
          <p:nvPr userDrawn="1"/>
        </p:nvSpPr>
        <p:spPr>
          <a:xfrm>
            <a:off x="0" y="0"/>
            <a:ext cx="12240000" cy="6879600"/>
          </a:xfrm>
          <a:prstGeom prst="rect">
            <a:avLst/>
          </a:prstGeom>
          <a:blipFill dpi="0" rotWithShape="1">
            <a:blip r:embed="rId3" cstate="email">
              <a:alphaModFix amt="20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4787" y="556840"/>
            <a:ext cx="2131621" cy="121597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64867" y="5816297"/>
            <a:ext cx="648072" cy="432048"/>
          </a:xfrm>
          <a:prstGeom prst="rect">
            <a:avLst/>
          </a:prstGeom>
        </p:spPr>
      </p:pic>
      <p:sp>
        <p:nvSpPr>
          <p:cNvPr id="10" name="Rectangle 9"/>
          <p:cNvSpPr/>
          <p:nvPr userDrawn="1"/>
        </p:nvSpPr>
        <p:spPr>
          <a:xfrm>
            <a:off x="1784947" y="5755322"/>
            <a:ext cx="5031133" cy="553998"/>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42645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a:t>| xxxxx | Sustainability at DESY | xxx2022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280390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4" name="Footer Placeholder 3"/>
          <p:cNvSpPr>
            <a:spLocks noGrp="1"/>
          </p:cNvSpPr>
          <p:nvPr>
            <p:ph type="ftr" sz="quarter" idx="11"/>
          </p:nvPr>
        </p:nvSpPr>
        <p:spPr/>
        <p:txBody>
          <a:bodyPr/>
          <a:lstStyle/>
          <a:p>
            <a:r>
              <a:rPr lang="en-US" noProof="0"/>
              <a:t>| xxxxx | Sustainability at DESY | xxx2022</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Tree>
    <p:extLst>
      <p:ext uri="{BB962C8B-B14F-4D97-AF65-F5344CB8AC3E}">
        <p14:creationId xmlns:p14="http://schemas.microsoft.com/office/powerpoint/2010/main" val="3146421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 xxxxx | Sustainability at DESY | xxx2022</a:t>
            </a:r>
            <a:endParaRPr lang="en-US" noProof="0" dirty="0"/>
          </a:p>
        </p:txBody>
      </p:sp>
    </p:spTree>
    <p:extLst>
      <p:ext uri="{BB962C8B-B14F-4D97-AF65-F5344CB8AC3E}">
        <p14:creationId xmlns:p14="http://schemas.microsoft.com/office/powerpoint/2010/main" val="2859041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de-DE"/>
              <a:t>Textmasterformat bearbeiten</a:t>
            </a:r>
          </a:p>
        </p:txBody>
      </p:sp>
    </p:spTree>
    <p:extLst>
      <p:ext uri="{BB962C8B-B14F-4D97-AF65-F5344CB8AC3E}">
        <p14:creationId xmlns:p14="http://schemas.microsoft.com/office/powerpoint/2010/main" val="3629402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en-US"/>
              <a:t>15.06.2022</a:t>
            </a:r>
            <a:endParaRPr lang="de-DE"/>
          </a:p>
        </p:txBody>
      </p:sp>
      <p:sp>
        <p:nvSpPr>
          <p:cNvPr id="5" name="Slide Number Placeholder 4"/>
          <p:cNvSpPr>
            <a:spLocks noGrp="1"/>
          </p:cNvSpPr>
          <p:nvPr>
            <p:ph type="sldNum" sz="quarter" idx="12"/>
          </p:nvPr>
        </p:nvSpPr>
        <p:spPr/>
        <p:txBody>
          <a:bodyPr/>
          <a:lstStyle/>
          <a:p>
            <a:fld id="{EDD48603-1CCB-4F74-A2D9-0766A0D13D7C}" type="slidenum">
              <a:rPr lang="de-DE" smtClean="0"/>
              <a:t>‹Nr.›</a:t>
            </a:fld>
            <a:endParaRPr lang="de-DE"/>
          </a:p>
        </p:txBody>
      </p:sp>
    </p:spTree>
    <p:extLst>
      <p:ext uri="{BB962C8B-B14F-4D97-AF65-F5344CB8AC3E}">
        <p14:creationId xmlns:p14="http://schemas.microsoft.com/office/powerpoint/2010/main" val="116134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p:nvPr>
        </p:nvSpPr>
        <p:spPr>
          <a:xfrm>
            <a:off x="838200" y="1825625"/>
            <a:ext cx="10515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r>
              <a:rPr lang="en-US"/>
              <a:t>| xxxxx | Sustainability at DESY | xxx2022</a:t>
            </a:r>
            <a:endParaRPr lang="en-US" dirty="0"/>
          </a:p>
        </p:txBody>
      </p:sp>
      <p:sp>
        <p:nvSpPr>
          <p:cNvPr id="11"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‹Nr.›</a:t>
            </a:fld>
            <a:endParaRPr lang="en-US"/>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576564" y="3261320"/>
            <a:ext cx="6895511" cy="33536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45560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 Caption">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75520" y="1268760"/>
            <a:ext cx="9361040" cy="3912840"/>
          </a:xfrm>
        </p:spPr>
        <p:txBody>
          <a:bodyPr>
            <a:normAutofit/>
          </a:bodyPr>
          <a:lstStyle>
            <a:lvl1pPr marL="0" indent="0">
              <a:buNone/>
              <a:defRPr sz="3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Espace réservé du texte 3"/>
          <p:cNvSpPr>
            <a:spLocks noGrp="1"/>
          </p:cNvSpPr>
          <p:nvPr>
            <p:ph type="body" sz="half" idx="2" hasCustomPrompt="1"/>
          </p:nvPr>
        </p:nvSpPr>
        <p:spPr>
          <a:xfrm>
            <a:off x="1069048" y="5390488"/>
            <a:ext cx="6629333" cy="195262"/>
          </a:xfrm>
        </p:spPr>
        <p:txBody>
          <a:bodyPr anchor="ctr"/>
          <a:lstStyle>
            <a:lvl1pPr marL="0" indent="0">
              <a:buNone/>
              <a:defRPr sz="1400"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Click to </a:t>
            </a:r>
            <a:r>
              <a:rPr lang="fr-FR" dirty="0" err="1"/>
              <a:t>add</a:t>
            </a:r>
            <a:r>
              <a:rPr lang="fr-FR" dirty="0"/>
              <a:t> </a:t>
            </a:r>
            <a:r>
              <a:rPr lang="fr-FR" dirty="0" err="1"/>
              <a:t>caption</a:t>
            </a:r>
            <a:endParaRPr lang="fr-FR" dirty="0"/>
          </a:p>
        </p:txBody>
      </p:sp>
      <p:sp>
        <p:nvSpPr>
          <p:cNvPr id="13" name="Titre 1"/>
          <p:cNvSpPr>
            <a:spLocks noGrp="1"/>
          </p:cNvSpPr>
          <p:nvPr>
            <p:ph type="title" hasCustomPrompt="1"/>
          </p:nvPr>
        </p:nvSpPr>
        <p:spPr>
          <a:xfrm>
            <a:off x="1069049" y="555625"/>
            <a:ext cx="10067512" cy="561974"/>
          </a:xfrm>
        </p:spPr>
        <p:txBody>
          <a:bodyPr/>
          <a:lstStyle>
            <a:lvl1pPr>
              <a:defRPr/>
            </a:lvl1pPr>
          </a:lstStyle>
          <a:p>
            <a:r>
              <a:rPr lang="fr-FR" dirty="0"/>
              <a:t>Click to </a:t>
            </a:r>
            <a:r>
              <a:rPr lang="fr-FR" dirty="0" err="1"/>
              <a:t>add</a:t>
            </a:r>
            <a:r>
              <a:rPr lang="fr-FR" dirty="0"/>
              <a:t> </a:t>
            </a:r>
            <a:r>
              <a:rPr lang="fr-FR" dirty="0" err="1"/>
              <a:t>title</a:t>
            </a:r>
            <a:endParaRPr lang="en-GB" dirty="0"/>
          </a:p>
        </p:txBody>
      </p:sp>
      <p:sp>
        <p:nvSpPr>
          <p:cNvPr id="16"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r>
              <a:rPr lang="en-US"/>
              <a:t>| xxxxx | Sustainability at DESY | xxx2022</a:t>
            </a:r>
            <a:endParaRPr lang="en-US" dirty="0"/>
          </a:p>
        </p:txBody>
      </p:sp>
      <p:sp>
        <p:nvSpPr>
          <p:cNvPr id="17"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‹Nr.›</a:t>
            </a:fld>
            <a:endParaRPr lang="en-US"/>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123035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r>
              <a:rPr lang="en-US"/>
              <a:t>| xxxxx | Sustainability at DESY | xxx2022</a:t>
            </a:r>
            <a:endParaRPr lang="en-US" dirty="0"/>
          </a:p>
        </p:txBody>
      </p:sp>
      <p:sp>
        <p:nvSpPr>
          <p:cNvPr id="7"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‹Nr.›</a:t>
            </a:fld>
            <a:endParaRPr lang="en-US"/>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8576564" y="3261320"/>
            <a:ext cx="6895511" cy="335360"/>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766496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de-DE" noProof="0"/>
              <a:t>Titelmasterformat durch Klicken bearbeiten</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Formatvorlage des Untertitelmasters durch Klicken bearbeiten</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de-DE" noProof="0"/>
              <a:t>Textmasterformat bearbeiten</a:t>
            </a:r>
          </a:p>
        </p:txBody>
      </p:sp>
      <p:pic>
        <p:nvPicPr>
          <p:cNvPr id="9" name="Grafik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333698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de-DE" noProof="0"/>
              <a:t>Bild durch Klicken auf Symbol hinzufügen</a:t>
            </a:r>
            <a:endParaRPr lang="en-US" noProof="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de-DE" noProof="0"/>
              <a:t>Titelmasterformat durch Klicken bearbeiten</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Formatvorlage des Untertitelmasters durch Klicken bearbeiten</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de-DE" noProof="0"/>
              <a:t>Textmasterformat bearbeiten</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68" y="6261914"/>
            <a:ext cx="2168482" cy="160615"/>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586033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de-DE" noProof="0"/>
              <a:t>Titelmasterformat durch Klicken bearbeiten</a:t>
            </a:r>
            <a:endParaRPr lang="en-US" noProof="0" dirty="0"/>
          </a:p>
        </p:txBody>
      </p:sp>
    </p:spTree>
    <p:extLst>
      <p:ext uri="{BB962C8B-B14F-4D97-AF65-F5344CB8AC3E}">
        <p14:creationId xmlns:p14="http://schemas.microsoft.com/office/powerpoint/2010/main" val="174653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de-DE" noProof="0"/>
              <a:t>Titelmasterformat durch Klicken bearbeiten</a:t>
            </a:r>
            <a:endParaRPr lang="en-US" noProof="0" dirty="0"/>
          </a:p>
        </p:txBody>
      </p:sp>
    </p:spTree>
    <p:extLst>
      <p:ext uri="{BB962C8B-B14F-4D97-AF65-F5344CB8AC3E}">
        <p14:creationId xmlns:p14="http://schemas.microsoft.com/office/powerpoint/2010/main" val="830075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image" Target="../media/image9.emf"/><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Montserrat" panose="00000500000000000000" pitchFamily="2" charset="0"/>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ontserrat" panose="00000500000000000000" pitchFamily="2" charset="0"/>
              </a:defRPr>
            </a:lvl1pPr>
          </a:lstStyle>
          <a:p>
            <a:r>
              <a:rPr lang="en-US"/>
              <a:t>| xxxxx | Sustainability at DESY | xxx2022</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Montserrat" panose="00000500000000000000" pitchFamily="2" charset="0"/>
              </a:defRPr>
            </a:lvl1pPr>
          </a:lstStyle>
          <a:p>
            <a:fld id="{F7A1A58B-7BA1-7E42-8231-6D1CB1C760B1}" type="slidenum">
              <a:rPr lang="en-US" smtClean="0"/>
              <a:pPr/>
              <a:t>‹Nr.›</a:t>
            </a:fld>
            <a:endParaRPr lang="en-US"/>
          </a:p>
        </p:txBody>
      </p:sp>
    </p:spTree>
    <p:extLst>
      <p:ext uri="{BB962C8B-B14F-4D97-AF65-F5344CB8AC3E}">
        <p14:creationId xmlns:p14="http://schemas.microsoft.com/office/powerpoint/2010/main" val="947968824"/>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694" r:id="rId3"/>
    <p:sldLayoutId id="2147483710" r:id="rId4"/>
    <p:sldLayoutId id="2147483699" r:id="rId5"/>
  </p:sldLayoutIdLst>
  <p:hf sldNum="0" hdr="0" dt="0"/>
  <p:txStyles>
    <p:titleStyle>
      <a:lvl1pPr algn="l" defTabSz="914400" rtl="0" eaLnBrk="1" latinLnBrk="0" hangingPunct="1">
        <a:lnSpc>
          <a:spcPct val="90000"/>
        </a:lnSpc>
        <a:spcBef>
          <a:spcPct val="0"/>
        </a:spcBef>
        <a:buNone/>
        <a:defRPr sz="4000" kern="1200">
          <a:solidFill>
            <a:schemeClr val="accent5"/>
          </a:solidFill>
          <a:latin typeface="Montserrat ExtraBold" panose="00000900000000000000" pitchFamily="2"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9157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a:t>| xxxxx | Sustainability at DESY | xxx2022</a:t>
            </a:r>
            <a:endParaRPr lang="en-US" dirty="0"/>
          </a:p>
        </p:txBody>
      </p:sp>
      <p:sp>
        <p:nvSpPr>
          <p:cNvPr id="14" name="Textfeld 13"/>
          <p:cNvSpPr txBox="1"/>
          <p:nvPr/>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‹Nr.›</a:t>
            </a:fld>
            <a:endParaRPr lang="en-US" sz="1000" b="1" noProof="0" dirty="0"/>
          </a:p>
        </p:txBody>
      </p:sp>
      <p:pic>
        <p:nvPicPr>
          <p:cNvPr id="10" name="Grafik 9">
            <a:extLst>
              <a:ext uri="{FF2B5EF4-FFF2-40B4-BE49-F238E27FC236}">
                <a16:creationId xmlns:a16="http://schemas.microsoft.com/office/drawing/2014/main" id="{A7829311-53B7-4C59-9288-3343CCC381F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03112" y="6614019"/>
            <a:ext cx="325552" cy="100639"/>
          </a:xfrm>
          <a:prstGeom prst="rect">
            <a:avLst/>
          </a:prstGeom>
        </p:spPr>
      </p:pic>
    </p:spTree>
    <p:extLst>
      <p:ext uri="{BB962C8B-B14F-4D97-AF65-F5344CB8AC3E}">
        <p14:creationId xmlns:p14="http://schemas.microsoft.com/office/powerpoint/2010/main" val="51247745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12.jpg"/><Relationship Id="rId3" Type="http://schemas.openxmlformats.org/officeDocument/2006/relationships/image" Target="../media/image26.jpg"/><Relationship Id="rId7" Type="http://schemas.openxmlformats.org/officeDocument/2006/relationships/image" Target="../media/image29.jpg"/><Relationship Id="rId12" Type="http://schemas.openxmlformats.org/officeDocument/2006/relationships/hyperlink" Target="http://creativecommons.org/licenses/by-nc-sa/3.0/de/"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png"/><Relationship Id="rId11" Type="http://schemas.openxmlformats.org/officeDocument/2006/relationships/hyperlink" Target="https://www.mineralienatlas.de/lexikon/index.php/UserHomepage?memberid=10001" TargetMode="External"/><Relationship Id="rId5" Type="http://schemas.openxmlformats.org/officeDocument/2006/relationships/image" Target="../media/image27.png"/><Relationship Id="rId10" Type="http://schemas.openxmlformats.org/officeDocument/2006/relationships/hyperlink" Target="http://www.chinahush.com/2009/10/21/amazing-pictures-pollution-in-" TargetMode="External"/><Relationship Id="rId4" Type="http://schemas.openxmlformats.org/officeDocument/2006/relationships/hyperlink" Target="https://indico.desy.de/event/35655/" TargetMode="External"/><Relationship Id="rId9" Type="http://schemas.openxmlformats.org/officeDocument/2006/relationships/image" Target="../media/image31.jpg"/><Relationship Id="rId14"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4.xml"/><Relationship Id="rId5" Type="http://schemas.openxmlformats.org/officeDocument/2006/relationships/image" Target="../media/image12.jp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jpg"/><Relationship Id="rId1" Type="http://schemas.openxmlformats.org/officeDocument/2006/relationships/slideLayout" Target="../slideLayouts/slideLayout24.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www.carbonfootprint.com/" TargetMode="External"/><Relationship Id="rId5" Type="http://schemas.openxmlformats.org/officeDocument/2006/relationships/image" Target="../media/image47.png"/><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2.jp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3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indico.desy.de/event/35655/"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hyperlink" Target="https://kleinmanenergy.upenn.edu/research/publications/rare-earth-elements-a-resource-constraint-of-the-energy-transition/" TargetMode="External"/><Relationship Id="rId4" Type="http://schemas.openxmlformats.org/officeDocument/2006/relationships/image" Target="../media/image56.png"/><Relationship Id="rId9" Type="http://schemas.openxmlformats.org/officeDocument/2006/relationships/image" Target="../media/image32.jp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92B20-3A75-4F0A-86D9-142263AEB859}"/>
              </a:ext>
            </a:extLst>
          </p:cNvPr>
          <p:cNvSpPr>
            <a:spLocks noGrp="1"/>
          </p:cNvSpPr>
          <p:nvPr>
            <p:ph type="ctrTitle"/>
          </p:nvPr>
        </p:nvSpPr>
        <p:spPr>
          <a:xfrm>
            <a:off x="407988" y="1429730"/>
            <a:ext cx="11376025" cy="1855254"/>
          </a:xfrm>
        </p:spPr>
        <p:txBody>
          <a:bodyPr/>
          <a:lstStyle/>
          <a:p>
            <a:pPr algn="ctr"/>
            <a:r>
              <a:rPr lang="en-US" dirty="0"/>
              <a:t>Approach to sustainability at DESY</a:t>
            </a:r>
            <a:endParaRPr lang="de-DE" dirty="0"/>
          </a:p>
        </p:txBody>
      </p:sp>
      <p:sp>
        <p:nvSpPr>
          <p:cNvPr id="3" name="Untertitel 2">
            <a:extLst>
              <a:ext uri="{FF2B5EF4-FFF2-40B4-BE49-F238E27FC236}">
                <a16:creationId xmlns:a16="http://schemas.microsoft.com/office/drawing/2014/main" id="{4B0241F8-E18B-4FB2-BF4F-CDDBB16CE906}"/>
              </a:ext>
            </a:extLst>
          </p:cNvPr>
          <p:cNvSpPr>
            <a:spLocks noGrp="1"/>
          </p:cNvSpPr>
          <p:nvPr>
            <p:ph type="subTitle" idx="1"/>
          </p:nvPr>
        </p:nvSpPr>
        <p:spPr>
          <a:xfrm>
            <a:off x="407987" y="3415381"/>
            <a:ext cx="11376025" cy="1525787"/>
          </a:xfrm>
        </p:spPr>
        <p:txBody>
          <a:bodyPr/>
          <a:lstStyle/>
          <a:p>
            <a:pPr algn="ctr"/>
            <a:r>
              <a:rPr lang="de-DE" dirty="0"/>
              <a:t>A </a:t>
            </a:r>
            <a:r>
              <a:rPr lang="de-DE" dirty="0" err="1"/>
              <a:t>sustainable</a:t>
            </a:r>
            <a:r>
              <a:rPr lang="de-DE" dirty="0"/>
              <a:t> </a:t>
            </a:r>
            <a:r>
              <a:rPr lang="de-DE" dirty="0" err="1"/>
              <a:t>accelerator</a:t>
            </a:r>
            <a:r>
              <a:rPr lang="de-DE" dirty="0"/>
              <a:t> and high </a:t>
            </a:r>
            <a:r>
              <a:rPr lang="de-DE" dirty="0" err="1"/>
              <a:t>research</a:t>
            </a:r>
            <a:r>
              <a:rPr lang="de-DE" dirty="0"/>
              <a:t> </a:t>
            </a:r>
            <a:r>
              <a:rPr lang="de-DE" dirty="0" err="1"/>
              <a:t>performance</a:t>
            </a:r>
            <a:r>
              <a:rPr lang="de-DE" dirty="0"/>
              <a:t>? </a:t>
            </a:r>
            <a:r>
              <a:rPr lang="de-DE" dirty="0" err="1"/>
              <a:t>How</a:t>
            </a:r>
            <a:r>
              <a:rPr lang="de-DE" dirty="0"/>
              <a:t> </a:t>
            </a:r>
            <a:r>
              <a:rPr lang="de-DE" dirty="0" err="1"/>
              <a:t>can</a:t>
            </a:r>
            <a:r>
              <a:rPr lang="de-DE" dirty="0"/>
              <a:t> </a:t>
            </a:r>
            <a:r>
              <a:rPr lang="de-DE" dirty="0" err="1"/>
              <a:t>we</a:t>
            </a:r>
            <a:r>
              <a:rPr lang="de-DE" dirty="0"/>
              <a:t> manage </a:t>
            </a:r>
            <a:r>
              <a:rPr lang="de-DE" dirty="0" err="1"/>
              <a:t>it</a:t>
            </a:r>
            <a:r>
              <a:rPr lang="de-DE" dirty="0"/>
              <a:t>?</a:t>
            </a:r>
          </a:p>
          <a:p>
            <a:pPr algn="ctr"/>
            <a:r>
              <a:rPr lang="de-DE" dirty="0" err="1"/>
              <a:t>Concepts</a:t>
            </a:r>
            <a:r>
              <a:rPr lang="de-DE" dirty="0"/>
              <a:t> and </a:t>
            </a:r>
            <a:r>
              <a:rPr lang="de-DE" dirty="0" err="1"/>
              <a:t>first</a:t>
            </a:r>
            <a:r>
              <a:rPr lang="de-DE" dirty="0"/>
              <a:t> </a:t>
            </a:r>
            <a:r>
              <a:rPr lang="de-DE" dirty="0" err="1"/>
              <a:t>steps</a:t>
            </a:r>
            <a:r>
              <a:rPr lang="de-DE" dirty="0"/>
              <a:t> </a:t>
            </a:r>
            <a:r>
              <a:rPr lang="de-DE" dirty="0" err="1"/>
              <a:t>taken</a:t>
            </a:r>
            <a:r>
              <a:rPr lang="de-DE" dirty="0"/>
              <a:t> </a:t>
            </a:r>
          </a:p>
        </p:txBody>
      </p:sp>
      <p:sp>
        <p:nvSpPr>
          <p:cNvPr id="4" name="Textplatzhalter 3">
            <a:extLst>
              <a:ext uri="{FF2B5EF4-FFF2-40B4-BE49-F238E27FC236}">
                <a16:creationId xmlns:a16="http://schemas.microsoft.com/office/drawing/2014/main" id="{6F2C6E68-54CD-491F-9101-286206691855}"/>
              </a:ext>
            </a:extLst>
          </p:cNvPr>
          <p:cNvSpPr>
            <a:spLocks noGrp="1"/>
          </p:cNvSpPr>
          <p:nvPr>
            <p:ph type="body" sz="quarter" idx="10"/>
          </p:nvPr>
        </p:nvSpPr>
        <p:spPr>
          <a:xfrm>
            <a:off x="414396" y="5176899"/>
            <a:ext cx="11369549" cy="700373"/>
          </a:xfrm>
        </p:spPr>
        <p:txBody>
          <a:bodyPr/>
          <a:lstStyle/>
          <a:p>
            <a:r>
              <a:rPr lang="de-DE" dirty="0"/>
              <a:t>Andrea Klumpp</a:t>
            </a:r>
          </a:p>
          <a:p>
            <a:r>
              <a:rPr lang="de-DE" dirty="0" err="1"/>
              <a:t>Daresbury</a:t>
            </a:r>
            <a:r>
              <a:rPr lang="de-DE" dirty="0"/>
              <a:t> 02.12.2022</a:t>
            </a:r>
          </a:p>
        </p:txBody>
      </p:sp>
      <p:pic>
        <p:nvPicPr>
          <p:cNvPr id="6" name="Grafik 5">
            <a:extLst>
              <a:ext uri="{FF2B5EF4-FFF2-40B4-BE49-F238E27FC236}">
                <a16:creationId xmlns:a16="http://schemas.microsoft.com/office/drawing/2014/main" id="{582E6DA4-D18C-4DC3-90F9-D36CE1F56F71}"/>
              </a:ext>
            </a:extLst>
          </p:cNvPr>
          <p:cNvPicPr>
            <a:picLocks noChangeAspect="1"/>
          </p:cNvPicPr>
          <p:nvPr/>
        </p:nvPicPr>
        <p:blipFill>
          <a:blip r:embed="rId2"/>
          <a:stretch>
            <a:fillRect/>
          </a:stretch>
        </p:blipFill>
        <p:spPr>
          <a:xfrm>
            <a:off x="11159309" y="59756"/>
            <a:ext cx="1034381" cy="776956"/>
          </a:xfrm>
          <a:prstGeom prst="rect">
            <a:avLst/>
          </a:prstGeom>
        </p:spPr>
      </p:pic>
    </p:spTree>
    <p:extLst>
      <p:ext uri="{BB962C8B-B14F-4D97-AF65-F5344CB8AC3E}">
        <p14:creationId xmlns:p14="http://schemas.microsoft.com/office/powerpoint/2010/main" val="132383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48A98-4E0F-48BC-9137-E55E696DCC1A}"/>
              </a:ext>
            </a:extLst>
          </p:cNvPr>
          <p:cNvSpPr txBox="1">
            <a:spLocks noGrp="1"/>
          </p:cNvSpPr>
          <p:nvPr>
            <p:ph type="title" idx="4294967295"/>
          </p:nvPr>
        </p:nvSpPr>
        <p:spPr>
          <a:xfrm>
            <a:off x="407877" y="349556"/>
            <a:ext cx="11375638" cy="450716"/>
          </a:xfrm>
        </p:spPr>
        <p:txBody>
          <a:bodyPr lIns="0" tIns="0" rIns="0" bIns="0" anchor="t">
            <a:noAutofit/>
          </a:bodyPr>
          <a:lstStyle/>
          <a:p>
            <a:pPr lvl="0"/>
            <a:r>
              <a:rPr lang="en-GB" sz="3000" dirty="0">
                <a:highlight>
                  <a:scrgbClr r="0" g="0" b="0">
                    <a:alpha val="0"/>
                  </a:scrgbClr>
                </a:highlight>
                <a:ea typeface="Microsoft YaHei" pitchFamily="2"/>
                <a:cs typeface="Calibri" pitchFamily="34"/>
              </a:rPr>
              <a:t>Sustainable construction </a:t>
            </a:r>
            <a:r>
              <a:rPr lang="en-GB" sz="3000" b="0" dirty="0">
                <a:solidFill>
                  <a:schemeClr val="bg1"/>
                </a:solidFill>
                <a:highlight>
                  <a:scrgbClr r="0" g="0" b="0">
                    <a:alpha val="0"/>
                  </a:scrgbClr>
                </a:highlight>
                <a:latin typeface="DesySans Office Cn Medium" pitchFamily="34"/>
                <a:ea typeface="Microsoft YaHei" pitchFamily="2"/>
                <a:cs typeface="Calibri" pitchFamily="34"/>
              </a:rPr>
              <a:t>and operation</a:t>
            </a:r>
          </a:p>
        </p:txBody>
      </p:sp>
      <p:sp>
        <p:nvSpPr>
          <p:cNvPr id="4" name="Textplatzhalter 3">
            <a:extLst>
              <a:ext uri="{FF2B5EF4-FFF2-40B4-BE49-F238E27FC236}">
                <a16:creationId xmlns:a16="http://schemas.microsoft.com/office/drawing/2014/main" id="{A02AEDC6-1F6F-4BC3-A260-70D16DA1630C}"/>
              </a:ext>
            </a:extLst>
          </p:cNvPr>
          <p:cNvSpPr txBox="1">
            <a:spLocks noGrp="1"/>
          </p:cNvSpPr>
          <p:nvPr>
            <p:ph type="body" idx="4294967295"/>
          </p:nvPr>
        </p:nvSpPr>
        <p:spPr>
          <a:xfrm>
            <a:off x="407877" y="817555"/>
            <a:ext cx="11375638" cy="378717"/>
          </a:xfrm>
        </p:spPr>
        <p:txBody>
          <a:bodyPr lIns="0" tIns="0" rIns="0" bIns="0">
            <a:noAutofit/>
          </a:bodyPr>
          <a:lstStyle/>
          <a:p>
            <a:pPr marL="0" lvl="0" indent="0">
              <a:lnSpc>
                <a:spcPct val="110000"/>
              </a:lnSpc>
              <a:spcBef>
                <a:spcPts val="0"/>
              </a:spcBef>
              <a:buNone/>
              <a:tabLst>
                <a:tab pos="0" algn="l"/>
              </a:tabLst>
            </a:pPr>
            <a:r>
              <a:rPr lang="en-US" sz="1800" b="1" dirty="0">
                <a:solidFill>
                  <a:schemeClr val="accent2"/>
                </a:solidFill>
                <a:highlight>
                  <a:scrgbClr r="0" g="0" b="0">
                    <a:alpha val="0"/>
                  </a:scrgbClr>
                </a:highlight>
                <a:latin typeface="+mj-lt"/>
                <a:ea typeface="Microsoft YaHei" pitchFamily="2"/>
                <a:cs typeface="Calibri" pitchFamily="34"/>
              </a:rPr>
              <a:t>Life Cycle Assessment (LCA)</a:t>
            </a:r>
          </a:p>
        </p:txBody>
      </p:sp>
      <p:pic>
        <p:nvPicPr>
          <p:cNvPr id="7" name="Grafik 7">
            <a:extLst>
              <a:ext uri="{FF2B5EF4-FFF2-40B4-BE49-F238E27FC236}">
                <a16:creationId xmlns:a16="http://schemas.microsoft.com/office/drawing/2014/main" id="{8BED31B3-6E66-4862-944C-5B0878461725}"/>
              </a:ext>
            </a:extLst>
          </p:cNvPr>
          <p:cNvPicPr>
            <a:picLocks noChangeAspect="1"/>
          </p:cNvPicPr>
          <p:nvPr/>
        </p:nvPicPr>
        <p:blipFill>
          <a:blip r:embed="rId3">
            <a:lum/>
            <a:alphaModFix/>
          </a:blip>
          <a:srcRect/>
          <a:stretch>
            <a:fillRect/>
          </a:stretch>
        </p:blipFill>
        <p:spPr>
          <a:xfrm>
            <a:off x="10209596" y="403195"/>
            <a:ext cx="1587242" cy="578156"/>
          </a:xfrm>
          <a:prstGeom prst="rect">
            <a:avLst/>
          </a:prstGeom>
          <a:noFill/>
          <a:ln cap="flat">
            <a:noFill/>
          </a:ln>
        </p:spPr>
      </p:pic>
      <p:sp>
        <p:nvSpPr>
          <p:cNvPr id="5" name="Textfeld 4">
            <a:extLst>
              <a:ext uri="{FF2B5EF4-FFF2-40B4-BE49-F238E27FC236}">
                <a16:creationId xmlns:a16="http://schemas.microsoft.com/office/drawing/2014/main" id="{40CF0FFF-8CE1-4A9A-BEB7-F54D5E2DEA77}"/>
              </a:ext>
            </a:extLst>
          </p:cNvPr>
          <p:cNvSpPr txBox="1"/>
          <p:nvPr/>
        </p:nvSpPr>
        <p:spPr>
          <a:xfrm>
            <a:off x="1551648" y="1340768"/>
            <a:ext cx="4400336" cy="4996240"/>
          </a:xfrm>
          <a:prstGeom prst="rect">
            <a:avLst/>
          </a:prstGeom>
          <a:noFill/>
        </p:spPr>
        <p:txBody>
          <a:bodyPr wrap="square" rtlCol="0">
            <a:spAutoFit/>
          </a:bodyPr>
          <a:lstStyle/>
          <a:p>
            <a:pPr marL="742950" lvl="1" indent="-285750">
              <a:spcAft>
                <a:spcPts val="800"/>
              </a:spcAft>
              <a:buFont typeface="Arial" panose="020B0604020202020204" pitchFamily="34" charset="0"/>
              <a:buChar char="•"/>
            </a:pPr>
            <a:r>
              <a:rPr lang="en-US" sz="1600" dirty="0"/>
              <a:t>consider entire life meaning: </a:t>
            </a:r>
            <a:br>
              <a:rPr lang="en-US" sz="1600" dirty="0"/>
            </a:br>
            <a:br>
              <a:rPr lang="en-US" sz="1600" dirty="0"/>
            </a:br>
            <a:r>
              <a:rPr lang="en-US" sz="1600" b="1" dirty="0"/>
              <a:t>from the cradle to </a:t>
            </a:r>
            <a:r>
              <a:rPr lang="en-US" sz="1600" b="1"/>
              <a:t>the cradle/grave </a:t>
            </a:r>
            <a:br>
              <a:rPr lang="en-US" sz="1600" b="1" dirty="0"/>
            </a:br>
            <a:endParaRPr lang="en-US" sz="1600" b="1" dirty="0"/>
          </a:p>
          <a:p>
            <a:pPr marL="742950" lvl="1" indent="-285750">
              <a:spcAft>
                <a:spcPts val="800"/>
              </a:spcAft>
              <a:buFont typeface="Arial" panose="020B0604020202020204" pitchFamily="34" charset="0"/>
              <a:buChar char="•"/>
            </a:pPr>
            <a:r>
              <a:rPr lang="de-DE" sz="1600" dirty="0"/>
              <a:t>LCA </a:t>
            </a:r>
            <a:r>
              <a:rPr lang="de-DE" sz="1600" dirty="0" err="1"/>
              <a:t>contains</a:t>
            </a:r>
            <a:r>
              <a:rPr lang="de-DE" sz="1600" dirty="0"/>
              <a:t>:</a:t>
            </a:r>
          </a:p>
          <a:p>
            <a:pPr marL="1200150" lvl="2" indent="-285750">
              <a:spcAft>
                <a:spcPts val="800"/>
              </a:spcAft>
              <a:buFont typeface="Arial" panose="020B0604020202020204" pitchFamily="34" charset="0"/>
              <a:buChar char="•"/>
            </a:pPr>
            <a:r>
              <a:rPr lang="de-DE" sz="1600" dirty="0"/>
              <a:t>Life Cycle </a:t>
            </a:r>
            <a:r>
              <a:rPr lang="de-DE" sz="1600" dirty="0" err="1"/>
              <a:t>Inventory</a:t>
            </a:r>
            <a:r>
              <a:rPr lang="de-DE" sz="1600" dirty="0"/>
              <a:t> (LCI)</a:t>
            </a:r>
          </a:p>
          <a:p>
            <a:pPr marL="1200150" lvl="2" indent="-285750">
              <a:spcAft>
                <a:spcPts val="800"/>
              </a:spcAft>
              <a:buFont typeface="Arial" panose="020B0604020202020204" pitchFamily="34" charset="0"/>
              <a:buChar char="•"/>
            </a:pPr>
            <a:r>
              <a:rPr lang="en-US" sz="1600" dirty="0"/>
              <a:t>Life Cycle Impact Assessment (LCIA)</a:t>
            </a:r>
          </a:p>
          <a:p>
            <a:pPr marL="1200150" lvl="2" indent="-285750">
              <a:spcAft>
                <a:spcPts val="800"/>
              </a:spcAft>
              <a:buFont typeface="Arial" panose="020B0604020202020204" pitchFamily="34" charset="0"/>
              <a:buChar char="•"/>
            </a:pPr>
            <a:r>
              <a:rPr lang="de-DE" sz="1600" dirty="0"/>
              <a:t>Life Cycle Interpretation </a:t>
            </a:r>
            <a:r>
              <a:rPr lang="de-DE" sz="1600" dirty="0" err="1"/>
              <a:t>phase</a:t>
            </a:r>
            <a:br>
              <a:rPr lang="de-DE" sz="1600" dirty="0"/>
            </a:br>
            <a:endParaRPr lang="de-DE" sz="1600" dirty="0"/>
          </a:p>
          <a:p>
            <a:pPr marL="742950" lvl="1" indent="-285750">
              <a:spcAft>
                <a:spcPts val="800"/>
              </a:spcAft>
              <a:buFont typeface="Arial" panose="020B0604020202020204" pitchFamily="34" charset="0"/>
              <a:buChar char="•"/>
            </a:pPr>
            <a:r>
              <a:rPr lang="en-US" sz="1600" dirty="0"/>
              <a:t>Cost analysis</a:t>
            </a:r>
          </a:p>
          <a:p>
            <a:pPr marL="1200150" lvl="2" indent="-285750">
              <a:spcAft>
                <a:spcPts val="800"/>
              </a:spcAft>
              <a:buFont typeface="Arial" panose="020B0604020202020204" pitchFamily="34" charset="0"/>
              <a:buChar char="•"/>
            </a:pPr>
            <a:r>
              <a:rPr lang="en-GB" sz="1600" dirty="0"/>
              <a:t>lower operation cost justify higher investment cost, not to forget costs for decommissioning </a:t>
            </a:r>
            <a:endParaRPr lang="en-US" sz="1600" dirty="0"/>
          </a:p>
          <a:p>
            <a:pPr marL="1200150" lvl="2" indent="-285750">
              <a:spcAft>
                <a:spcPts val="800"/>
              </a:spcAft>
              <a:buFont typeface="Arial" panose="020B0604020202020204" pitchFamily="34" charset="0"/>
              <a:buChar char="•"/>
            </a:pPr>
            <a:r>
              <a:rPr lang="en-US" sz="1600" dirty="0"/>
              <a:t>to lose high level materials is not only an ecological but also an economical problem</a:t>
            </a:r>
          </a:p>
        </p:txBody>
      </p:sp>
      <p:sp>
        <p:nvSpPr>
          <p:cNvPr id="8" name="Inhaltsplatzhalter 4">
            <a:extLst>
              <a:ext uri="{FF2B5EF4-FFF2-40B4-BE49-F238E27FC236}">
                <a16:creationId xmlns:a16="http://schemas.microsoft.com/office/drawing/2014/main" id="{3F3F510A-1189-4F1B-9C0B-7D81C779BBA8}"/>
              </a:ext>
            </a:extLst>
          </p:cNvPr>
          <p:cNvSpPr txBox="1">
            <a:spLocks/>
          </p:cNvSpPr>
          <p:nvPr/>
        </p:nvSpPr>
        <p:spPr>
          <a:xfrm>
            <a:off x="8117294" y="5239012"/>
            <a:ext cx="3989059" cy="378717"/>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tab pos="361950" algn="l"/>
              </a:tabLst>
              <a:defRPr/>
            </a:pPr>
            <a:r>
              <a:rPr kumimoji="0" lang="en-US" sz="900" b="1" i="0" u="none" strike="noStrike" kern="1200" cap="none" spc="0" normalizeH="0" baseline="0" noProof="0" dirty="0">
                <a:ln>
                  <a:noFill/>
                </a:ln>
                <a:solidFill>
                  <a:prstClr val="black"/>
                </a:solidFill>
                <a:effectLst/>
                <a:uLnTx/>
                <a:uFillTx/>
                <a:latin typeface="Arial"/>
                <a:ea typeface="+mn-ea"/>
                <a:cs typeface="+mn-cs"/>
              </a:rPr>
              <a:t>Example: Content of a </a:t>
            </a:r>
            <a:r>
              <a:rPr kumimoji="0" lang="en-US" sz="900" b="0" i="0" u="none" strike="noStrike" kern="1200" cap="none" spc="0" normalizeH="0" baseline="0" noProof="0" dirty="0">
                <a:ln>
                  <a:noFill/>
                </a:ln>
                <a:solidFill>
                  <a:prstClr val="black"/>
                </a:solidFill>
                <a:effectLst/>
                <a:uLnTx/>
                <a:uFillTx/>
                <a:latin typeface="Arial"/>
                <a:ea typeface="+mn-ea"/>
                <a:cs typeface="+mn-cs"/>
              </a:rPr>
              <a:t>Life Cycle Inventory</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tab pos="361950" algn="l"/>
              </a:tabLst>
              <a:defRPr/>
            </a:pPr>
            <a:r>
              <a:rPr lang="en-US" sz="900" dirty="0">
                <a:solidFill>
                  <a:prstClr val="black"/>
                </a:solidFill>
              </a:rPr>
              <a:t>Source: https://eplca.jrc.ec.europa.eu/lifecycleassessment.html</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361950" marR="0" lvl="0" indent="-361950" algn="r"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endParaRPr kumimoji="0" lang="de-DE"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 name="Grafik 8">
            <a:extLst>
              <a:ext uri="{FF2B5EF4-FFF2-40B4-BE49-F238E27FC236}">
                <a16:creationId xmlns:a16="http://schemas.microsoft.com/office/drawing/2014/main" id="{A422B597-FAC2-49FF-A50C-763CD99CD68E}"/>
              </a:ext>
            </a:extLst>
          </p:cNvPr>
          <p:cNvPicPr>
            <a:picLocks noChangeAspect="1"/>
          </p:cNvPicPr>
          <p:nvPr/>
        </p:nvPicPr>
        <p:blipFill rotWithShape="1">
          <a:blip r:embed="rId4"/>
          <a:srcRect l="3697" t="7416" r="3865" b="2017"/>
          <a:stretch/>
        </p:blipFill>
        <p:spPr>
          <a:xfrm>
            <a:off x="6012473" y="1667124"/>
            <a:ext cx="2027743" cy="3456000"/>
          </a:xfrm>
          <a:prstGeom prst="rect">
            <a:avLst/>
          </a:prstGeom>
        </p:spPr>
      </p:pic>
      <p:pic>
        <p:nvPicPr>
          <p:cNvPr id="3" name="Grafik 2">
            <a:extLst>
              <a:ext uri="{FF2B5EF4-FFF2-40B4-BE49-F238E27FC236}">
                <a16:creationId xmlns:a16="http://schemas.microsoft.com/office/drawing/2014/main" id="{81700EC7-8BB0-4048-9E44-8C8ACFD54C19}"/>
              </a:ext>
            </a:extLst>
          </p:cNvPr>
          <p:cNvPicPr>
            <a:picLocks noChangeAspect="1"/>
          </p:cNvPicPr>
          <p:nvPr/>
        </p:nvPicPr>
        <p:blipFill rotWithShape="1">
          <a:blip r:embed="rId5"/>
          <a:srcRect l="535" t="866" r="535" b="866"/>
          <a:stretch/>
        </p:blipFill>
        <p:spPr>
          <a:xfrm>
            <a:off x="8070310" y="1695924"/>
            <a:ext cx="4002354" cy="3402000"/>
          </a:xfrm>
          <a:prstGeom prst="rect">
            <a:avLst/>
          </a:prstGeom>
          <a:ln w="15875">
            <a:solidFill>
              <a:schemeClr val="bg2">
                <a:lumMod val="75000"/>
              </a:schemeClr>
            </a:solidFill>
          </a:ln>
        </p:spPr>
      </p:pic>
      <p:sp>
        <p:nvSpPr>
          <p:cNvPr id="10" name="Rechteck 9">
            <a:extLst>
              <a:ext uri="{FF2B5EF4-FFF2-40B4-BE49-F238E27FC236}">
                <a16:creationId xmlns:a16="http://schemas.microsoft.com/office/drawing/2014/main" id="{E611AED7-ED3D-4E22-B311-E4CD7D97850A}"/>
              </a:ext>
            </a:extLst>
          </p:cNvPr>
          <p:cNvSpPr/>
          <p:nvPr/>
        </p:nvSpPr>
        <p:spPr>
          <a:xfrm>
            <a:off x="5940465" y="1352732"/>
            <a:ext cx="2027743" cy="335156"/>
          </a:xfrm>
          <a:prstGeom prst="rect">
            <a:avLst/>
          </a:prstGeom>
        </p:spPr>
        <p:txBody>
          <a:bodyPr wrap="square">
            <a:spAutoFit/>
          </a:bodyPr>
          <a:lstStyle/>
          <a:p>
            <a:pPr marL="0" lvl="2">
              <a:lnSpc>
                <a:spcPct val="150000"/>
              </a:lnSpc>
            </a:pPr>
            <a:r>
              <a:rPr lang="de-DE" sz="1200" dirty="0"/>
              <a:t>Life Cycle </a:t>
            </a:r>
            <a:r>
              <a:rPr lang="de-DE" sz="1200" dirty="0" err="1"/>
              <a:t>Inventory</a:t>
            </a:r>
            <a:r>
              <a:rPr lang="de-DE" sz="1200" dirty="0"/>
              <a:t> (LCI)</a:t>
            </a:r>
          </a:p>
        </p:txBody>
      </p:sp>
      <p:sp>
        <p:nvSpPr>
          <p:cNvPr id="11" name="Rechteck 10">
            <a:extLst>
              <a:ext uri="{FF2B5EF4-FFF2-40B4-BE49-F238E27FC236}">
                <a16:creationId xmlns:a16="http://schemas.microsoft.com/office/drawing/2014/main" id="{E5E59A96-EB02-45EC-BB7D-013C3F35292B}"/>
              </a:ext>
            </a:extLst>
          </p:cNvPr>
          <p:cNvSpPr/>
          <p:nvPr/>
        </p:nvSpPr>
        <p:spPr>
          <a:xfrm>
            <a:off x="7968208" y="1340768"/>
            <a:ext cx="2736304" cy="335156"/>
          </a:xfrm>
          <a:prstGeom prst="rect">
            <a:avLst/>
          </a:prstGeom>
        </p:spPr>
        <p:txBody>
          <a:bodyPr wrap="square">
            <a:spAutoFit/>
          </a:bodyPr>
          <a:lstStyle/>
          <a:p>
            <a:pPr marL="0" lvl="2">
              <a:lnSpc>
                <a:spcPct val="150000"/>
              </a:lnSpc>
            </a:pPr>
            <a:r>
              <a:rPr lang="en-US" sz="1200" dirty="0"/>
              <a:t>Life Cycle Impact Assessment (LCIA)</a:t>
            </a:r>
          </a:p>
        </p:txBody>
      </p:sp>
      <p:sp>
        <p:nvSpPr>
          <p:cNvPr id="13" name="Textfeld 12">
            <a:extLst>
              <a:ext uri="{FF2B5EF4-FFF2-40B4-BE49-F238E27FC236}">
                <a16:creationId xmlns:a16="http://schemas.microsoft.com/office/drawing/2014/main" id="{9ACFF2B4-64C2-4775-BC5E-AEEA75085C7F}"/>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4" name="Fußzeilenplatzhalter 2">
            <a:extLst>
              <a:ext uri="{FF2B5EF4-FFF2-40B4-BE49-F238E27FC236}">
                <a16:creationId xmlns:a16="http://schemas.microsoft.com/office/drawing/2014/main" id="{E758BFC2-B3AB-493C-A622-7854EB53A31A}"/>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19757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C1330DC-C244-4071-8CF8-55269C13A332}"/>
              </a:ext>
            </a:extLst>
          </p:cNvPr>
          <p:cNvPicPr>
            <a:picLocks noChangeAspect="1"/>
          </p:cNvPicPr>
          <p:nvPr/>
        </p:nvPicPr>
        <p:blipFill>
          <a:blip r:embed="rId3"/>
          <a:stretch>
            <a:fillRect/>
          </a:stretch>
        </p:blipFill>
        <p:spPr>
          <a:xfrm>
            <a:off x="1454098" y="1504908"/>
            <a:ext cx="5803068" cy="4404738"/>
          </a:xfrm>
          <a:prstGeom prst="rect">
            <a:avLst/>
          </a:prstGeom>
        </p:spPr>
      </p:pic>
      <p:sp>
        <p:nvSpPr>
          <p:cNvPr id="6" name="Textplatzhalter 7">
            <a:extLst>
              <a:ext uri="{FF2B5EF4-FFF2-40B4-BE49-F238E27FC236}">
                <a16:creationId xmlns:a16="http://schemas.microsoft.com/office/drawing/2014/main" id="{162CEF90-DFA2-4FD1-87B0-42FEC8006299}"/>
              </a:ext>
            </a:extLst>
          </p:cNvPr>
          <p:cNvSpPr txBox="1">
            <a:spLocks/>
          </p:cNvSpPr>
          <p:nvPr/>
        </p:nvSpPr>
        <p:spPr>
          <a:xfrm>
            <a:off x="-658209" y="4212812"/>
            <a:ext cx="4392488" cy="2088232"/>
          </a:xfrm>
          <a:prstGeom prst="rect">
            <a:avLst/>
          </a:prstGeom>
        </p:spPr>
        <p:txBody>
          <a:bodyPr vert="horz" lIns="0" tIns="0" rIns="0" bIns="0" numCol="1"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8953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11620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438275" indent="-276225"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p>
        </p:txBody>
      </p:sp>
      <p:sp>
        <p:nvSpPr>
          <p:cNvPr id="13" name="Textplatzhalter 3">
            <a:extLst>
              <a:ext uri="{FF2B5EF4-FFF2-40B4-BE49-F238E27FC236}">
                <a16:creationId xmlns:a16="http://schemas.microsoft.com/office/drawing/2014/main" id="{9B29D834-87CB-4ACB-ADB8-E2C30354A005}"/>
              </a:ext>
            </a:extLst>
          </p:cNvPr>
          <p:cNvSpPr>
            <a:spLocks noGrp="1"/>
          </p:cNvSpPr>
          <p:nvPr>
            <p:ph type="body" sz="quarter" idx="13"/>
          </p:nvPr>
        </p:nvSpPr>
        <p:spPr>
          <a:xfrm>
            <a:off x="408607" y="845900"/>
            <a:ext cx="11376025" cy="379252"/>
          </a:xfrm>
        </p:spPr>
        <p:txBody>
          <a:bodyPr/>
          <a:lstStyle/>
          <a:p>
            <a:r>
              <a:rPr lang="en-US" dirty="0"/>
              <a:t>LCA for building</a:t>
            </a:r>
            <a:endParaRPr lang="de-DE" dirty="0"/>
          </a:p>
        </p:txBody>
      </p:sp>
      <p:sp>
        <p:nvSpPr>
          <p:cNvPr id="17" name="Titel 1">
            <a:extLst>
              <a:ext uri="{FF2B5EF4-FFF2-40B4-BE49-F238E27FC236}">
                <a16:creationId xmlns:a16="http://schemas.microsoft.com/office/drawing/2014/main" id="{A4A2C3EA-D910-48C0-848A-A012A6050D2C}"/>
              </a:ext>
            </a:extLst>
          </p:cNvPr>
          <p:cNvSpPr>
            <a:spLocks noGrp="1"/>
          </p:cNvSpPr>
          <p:nvPr>
            <p:ph type="title"/>
          </p:nvPr>
        </p:nvSpPr>
        <p:spPr>
          <a:xfrm>
            <a:off x="407988" y="349611"/>
            <a:ext cx="11376024" cy="451098"/>
          </a:xfrm>
        </p:spPr>
        <p:txBody>
          <a:bodyPr/>
          <a:lstStyle/>
          <a:p>
            <a:r>
              <a:rPr lang="en-US" dirty="0"/>
              <a:t>Civil Construction</a:t>
            </a:r>
          </a:p>
        </p:txBody>
      </p:sp>
      <p:pic>
        <p:nvPicPr>
          <p:cNvPr id="22" name="Grafik 21">
            <a:extLst>
              <a:ext uri="{FF2B5EF4-FFF2-40B4-BE49-F238E27FC236}">
                <a16:creationId xmlns:a16="http://schemas.microsoft.com/office/drawing/2014/main" id="{0FF572D7-C8A8-4E86-ABC4-B5360C24BA4F}"/>
              </a:ext>
            </a:extLst>
          </p:cNvPr>
          <p:cNvPicPr>
            <a:picLocks noChangeAspect="1"/>
          </p:cNvPicPr>
          <p:nvPr/>
        </p:nvPicPr>
        <p:blipFill>
          <a:blip r:embed="rId4"/>
          <a:stretch>
            <a:fillRect/>
          </a:stretch>
        </p:blipFill>
        <p:spPr>
          <a:xfrm>
            <a:off x="11159309" y="59756"/>
            <a:ext cx="1034381" cy="776956"/>
          </a:xfrm>
          <a:prstGeom prst="rect">
            <a:avLst/>
          </a:prstGeom>
        </p:spPr>
      </p:pic>
      <p:sp>
        <p:nvSpPr>
          <p:cNvPr id="23" name="Textfeld 22">
            <a:extLst>
              <a:ext uri="{FF2B5EF4-FFF2-40B4-BE49-F238E27FC236}">
                <a16:creationId xmlns:a16="http://schemas.microsoft.com/office/drawing/2014/main" id="{6E9F9C96-278C-42EB-B078-5C04DB5B5CFA}"/>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b="1" dirty="0" err="1"/>
              <a:t>Civil</a:t>
            </a:r>
            <a:r>
              <a:rPr lang="de-DE" sz="1200" b="1" dirty="0"/>
              <a:t> </a:t>
            </a:r>
            <a:r>
              <a:rPr lang="de-DE" sz="1200" b="1" dirty="0" err="1"/>
              <a:t>construction</a:t>
            </a:r>
            <a:endParaRPr lang="de-DE" sz="1200" b="1"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2" name="Textfeld 1">
            <a:extLst>
              <a:ext uri="{FF2B5EF4-FFF2-40B4-BE49-F238E27FC236}">
                <a16:creationId xmlns:a16="http://schemas.microsoft.com/office/drawing/2014/main" id="{2C71B183-0EAE-483C-93E9-A56631CE75EB}"/>
              </a:ext>
            </a:extLst>
          </p:cNvPr>
          <p:cNvSpPr txBox="1"/>
          <p:nvPr/>
        </p:nvSpPr>
        <p:spPr>
          <a:xfrm>
            <a:off x="7382709" y="1772816"/>
            <a:ext cx="4545939" cy="2800767"/>
          </a:xfrm>
          <a:prstGeom prst="rect">
            <a:avLst/>
          </a:prstGeom>
          <a:noFill/>
        </p:spPr>
        <p:txBody>
          <a:bodyPr wrap="square" rtlCol="0">
            <a:spAutoFit/>
          </a:bodyPr>
          <a:lstStyle/>
          <a:p>
            <a:r>
              <a:rPr lang="de-DE" sz="1600" dirty="0"/>
              <a:t>National </a:t>
            </a:r>
            <a:r>
              <a:rPr lang="de-DE" sz="1600" dirty="0" err="1"/>
              <a:t>certification</a:t>
            </a:r>
            <a:r>
              <a:rPr lang="de-DE" sz="1600" dirty="0"/>
              <a:t> </a:t>
            </a:r>
            <a:r>
              <a:rPr lang="de-DE" sz="1600" dirty="0" err="1"/>
              <a:t>system</a:t>
            </a:r>
            <a:r>
              <a:rPr lang="de-DE" sz="1600" dirty="0"/>
              <a:t> </a:t>
            </a:r>
            <a:r>
              <a:rPr lang="de-DE" sz="1600" dirty="0" err="1"/>
              <a:t>for</a:t>
            </a:r>
            <a:r>
              <a:rPr lang="de-DE" sz="1600" dirty="0"/>
              <a:t> </a:t>
            </a:r>
            <a:r>
              <a:rPr lang="de-DE" sz="1600" dirty="0" err="1"/>
              <a:t>sustainable</a:t>
            </a:r>
            <a:r>
              <a:rPr lang="de-DE" sz="1600" dirty="0"/>
              <a:t> </a:t>
            </a:r>
            <a:r>
              <a:rPr lang="de-DE" sz="1600" dirty="0" err="1"/>
              <a:t>building</a:t>
            </a:r>
            <a:r>
              <a:rPr lang="de-DE" sz="1600" dirty="0"/>
              <a:t> (BNB):</a:t>
            </a:r>
          </a:p>
          <a:p>
            <a:endParaRPr lang="de-DE" sz="1600" dirty="0"/>
          </a:p>
          <a:p>
            <a:pPr marL="285750" indent="-285750">
              <a:buFont typeface="Arial" panose="020B0604020202020204" pitchFamily="34" charset="0"/>
              <a:buChar char="•"/>
            </a:pPr>
            <a:r>
              <a:rPr lang="de-DE" sz="1600" dirty="0" err="1"/>
              <a:t>consideration</a:t>
            </a:r>
            <a:r>
              <a:rPr lang="de-DE" sz="1600" dirty="0"/>
              <a:t> </a:t>
            </a:r>
            <a:r>
              <a:rPr lang="de-DE" sz="1600" dirty="0" err="1"/>
              <a:t>of</a:t>
            </a:r>
            <a:r>
              <a:rPr lang="de-DE" sz="1600" dirty="0"/>
              <a:t> </a:t>
            </a:r>
            <a:r>
              <a:rPr lang="de-DE" sz="1600" dirty="0" err="1"/>
              <a:t>the</a:t>
            </a:r>
            <a:r>
              <a:rPr lang="de-DE" sz="1600" dirty="0"/>
              <a:t> </a:t>
            </a:r>
            <a:r>
              <a:rPr lang="de-DE" sz="1600" dirty="0" err="1"/>
              <a:t>whole</a:t>
            </a:r>
            <a:r>
              <a:rPr lang="de-DE" sz="1600" dirty="0"/>
              <a:t> </a:t>
            </a:r>
            <a:r>
              <a:rPr lang="de-DE" sz="1600" dirty="0" err="1"/>
              <a:t>life</a:t>
            </a:r>
            <a:r>
              <a:rPr lang="de-DE" sz="1600" dirty="0"/>
              <a:t> </a:t>
            </a:r>
            <a:r>
              <a:rPr lang="de-DE" sz="1600" dirty="0" err="1"/>
              <a:t>cycle</a:t>
            </a:r>
            <a:r>
              <a:rPr lang="de-DE" sz="1600" dirty="0"/>
              <a:t> </a:t>
            </a:r>
            <a:r>
              <a:rPr lang="de-DE" sz="1600" dirty="0" err="1"/>
              <a:t>of</a:t>
            </a:r>
            <a:r>
              <a:rPr lang="de-DE" sz="1600" dirty="0"/>
              <a:t> </a:t>
            </a:r>
            <a:r>
              <a:rPr lang="de-DE" sz="1600" dirty="0" err="1"/>
              <a:t>the</a:t>
            </a:r>
            <a:r>
              <a:rPr lang="de-DE" sz="1600" dirty="0"/>
              <a:t> </a:t>
            </a:r>
            <a:r>
              <a:rPr lang="de-DE" sz="1600" dirty="0" err="1"/>
              <a:t>building</a:t>
            </a:r>
            <a:r>
              <a:rPr lang="de-DE" sz="1600" dirty="0"/>
              <a:t>  (LCA)</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ecological</a:t>
            </a:r>
            <a:r>
              <a:rPr lang="de-DE" sz="1600" dirty="0"/>
              <a:t>, </a:t>
            </a:r>
            <a:r>
              <a:rPr lang="de-DE" sz="1600" dirty="0" err="1"/>
              <a:t>economic</a:t>
            </a:r>
            <a:r>
              <a:rPr lang="de-DE" sz="1600" dirty="0"/>
              <a:t>, </a:t>
            </a:r>
            <a:r>
              <a:rPr lang="de-DE" sz="1600" dirty="0" err="1"/>
              <a:t>socio-cultural</a:t>
            </a:r>
            <a:r>
              <a:rPr lang="de-DE" sz="1600" dirty="0"/>
              <a:t> and </a:t>
            </a:r>
            <a:r>
              <a:rPr lang="de-DE" sz="1600" dirty="0" err="1"/>
              <a:t>technical</a:t>
            </a:r>
            <a:r>
              <a:rPr lang="de-DE" sz="1600" dirty="0"/>
              <a:t> </a:t>
            </a:r>
            <a:r>
              <a:rPr lang="de-DE" sz="1600" dirty="0" err="1"/>
              <a:t>qualities</a:t>
            </a:r>
            <a:r>
              <a:rPr lang="de-DE" sz="1600" dirty="0"/>
              <a:t> </a:t>
            </a:r>
            <a:r>
              <a:rPr lang="de-DE" sz="1600" dirty="0" err="1"/>
              <a:t>are</a:t>
            </a:r>
            <a:r>
              <a:rPr lang="de-DE" sz="1600" dirty="0"/>
              <a:t> </a:t>
            </a:r>
            <a:r>
              <a:rPr lang="de-DE" sz="1600" dirty="0" err="1"/>
              <a:t>rated</a:t>
            </a:r>
            <a:r>
              <a:rPr lang="de-DE" sz="1600" dirty="0"/>
              <a:t> </a:t>
            </a:r>
            <a:r>
              <a:rPr lang="de-DE" sz="1600" dirty="0" err="1"/>
              <a:t>equally</a:t>
            </a:r>
            <a:r>
              <a:rPr lang="de-DE" sz="1600" dirty="0"/>
              <a:t>  </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end </a:t>
            </a:r>
            <a:r>
              <a:rPr lang="de-DE" sz="1600" dirty="0" err="1"/>
              <a:t>of</a:t>
            </a:r>
            <a:r>
              <a:rPr lang="de-DE" sz="1600" dirty="0"/>
              <a:t> </a:t>
            </a:r>
            <a:r>
              <a:rPr lang="de-DE" sz="1600" dirty="0" err="1"/>
              <a:t>life</a:t>
            </a:r>
            <a:r>
              <a:rPr lang="de-DE" sz="1600" dirty="0"/>
              <a:t> and </a:t>
            </a:r>
            <a:r>
              <a:rPr lang="de-DE" sz="1600" dirty="0" err="1"/>
              <a:t>recycling</a:t>
            </a:r>
            <a:r>
              <a:rPr lang="de-DE" sz="1600" dirty="0"/>
              <a:t> </a:t>
            </a:r>
            <a:r>
              <a:rPr lang="de-DE" sz="1600" dirty="0" err="1"/>
              <a:t>are</a:t>
            </a:r>
            <a:r>
              <a:rPr lang="de-DE" sz="1600" dirty="0"/>
              <a:t> </a:t>
            </a:r>
            <a:r>
              <a:rPr lang="de-DE" sz="1600" dirty="0" err="1"/>
              <a:t>included</a:t>
            </a:r>
            <a:endParaRPr lang="de-DE" sz="1600" dirty="0"/>
          </a:p>
          <a:p>
            <a:endParaRPr lang="de-DE" sz="1600" dirty="0"/>
          </a:p>
        </p:txBody>
      </p:sp>
      <p:sp>
        <p:nvSpPr>
          <p:cNvPr id="10" name="Fußzeilenplatzhalter 2">
            <a:extLst>
              <a:ext uri="{FF2B5EF4-FFF2-40B4-BE49-F238E27FC236}">
                <a16:creationId xmlns:a16="http://schemas.microsoft.com/office/drawing/2014/main" id="{ED38ECBE-1B12-44D7-B105-52A2CBDC0827}"/>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977355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a:extLst>
              <a:ext uri="{FF2B5EF4-FFF2-40B4-BE49-F238E27FC236}">
                <a16:creationId xmlns:a16="http://schemas.microsoft.com/office/drawing/2014/main" id="{0942144D-B6CF-487D-ADAD-A0CA7A4728A0}"/>
              </a:ext>
            </a:extLst>
          </p:cNvPr>
          <p:cNvGrpSpPr>
            <a:grpSpLocks noChangeAspect="1"/>
          </p:cNvGrpSpPr>
          <p:nvPr/>
        </p:nvGrpSpPr>
        <p:grpSpPr bwMode="auto">
          <a:xfrm>
            <a:off x="1410202" y="620688"/>
            <a:ext cx="5693910" cy="5430264"/>
            <a:chOff x="2954" y="1588"/>
            <a:chExt cx="1447" cy="1380"/>
          </a:xfrm>
        </p:grpSpPr>
        <p:pic>
          <p:nvPicPr>
            <p:cNvPr id="10" name="Picture 5">
              <a:extLst>
                <a:ext uri="{FF2B5EF4-FFF2-40B4-BE49-F238E27FC236}">
                  <a16:creationId xmlns:a16="http://schemas.microsoft.com/office/drawing/2014/main" id="{AA0C0214-1DEE-4C55-B166-C8ECCCC5D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 y="1822"/>
              <a:ext cx="1124" cy="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3">
              <a:extLst>
                <a:ext uri="{FF2B5EF4-FFF2-40B4-BE49-F238E27FC236}">
                  <a16:creationId xmlns:a16="http://schemas.microsoft.com/office/drawing/2014/main" id="{8007CD12-C924-4A74-85FA-6E1293BFA50F}"/>
                </a:ext>
              </a:extLst>
            </p:cNvPr>
            <p:cNvSpPr>
              <a:spLocks noChangeAspect="1" noChangeArrowheads="1" noTextEdit="1"/>
            </p:cNvSpPr>
            <p:nvPr/>
          </p:nvSpPr>
          <p:spPr bwMode="auto">
            <a:xfrm>
              <a:off x="3279" y="1588"/>
              <a:ext cx="1122"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33" name="Rechteck 32">
            <a:extLst>
              <a:ext uri="{FF2B5EF4-FFF2-40B4-BE49-F238E27FC236}">
                <a16:creationId xmlns:a16="http://schemas.microsoft.com/office/drawing/2014/main" id="{8EFCDFD3-9F85-4B5A-BB04-6AD5CE9FA900}"/>
              </a:ext>
            </a:extLst>
          </p:cNvPr>
          <p:cNvSpPr/>
          <p:nvPr/>
        </p:nvSpPr>
        <p:spPr>
          <a:xfrm>
            <a:off x="3453081" y="2949917"/>
            <a:ext cx="426307" cy="38199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8" name="Textfeld 17">
            <a:extLst>
              <a:ext uri="{FF2B5EF4-FFF2-40B4-BE49-F238E27FC236}">
                <a16:creationId xmlns:a16="http://schemas.microsoft.com/office/drawing/2014/main" id="{BD4431CF-2A45-43D2-BAD8-36D7E676D31F}"/>
              </a:ext>
            </a:extLst>
          </p:cNvPr>
          <p:cNvSpPr txBox="1"/>
          <p:nvPr/>
        </p:nvSpPr>
        <p:spPr>
          <a:xfrm>
            <a:off x="1567912" y="6104909"/>
            <a:ext cx="5320176" cy="492443"/>
          </a:xfrm>
          <a:prstGeom prst="rect">
            <a:avLst/>
          </a:prstGeom>
          <a:noFill/>
        </p:spPr>
        <p:txBody>
          <a:bodyPr wrap="square" rtlCol="0">
            <a:spAutoFit/>
          </a:bodyPr>
          <a:lstStyle/>
          <a:p>
            <a:r>
              <a:rPr lang="de-DE" sz="800" dirty="0" err="1"/>
              <a:t>Heijungs</a:t>
            </a:r>
            <a:r>
              <a:rPr lang="de-DE" sz="800" dirty="0"/>
              <a:t> R., </a:t>
            </a:r>
            <a:r>
              <a:rPr lang="de-DE" sz="800" dirty="0" err="1"/>
              <a:t>Huppes</a:t>
            </a:r>
            <a:r>
              <a:rPr lang="de-DE" sz="800" dirty="0"/>
              <a:t> G., </a:t>
            </a:r>
            <a:r>
              <a:rPr lang="de-DE" sz="800" dirty="0" err="1"/>
              <a:t>Guinèe</a:t>
            </a:r>
            <a:r>
              <a:rPr lang="de-DE" sz="800" dirty="0"/>
              <a:t> J.</a:t>
            </a:r>
          </a:p>
          <a:p>
            <a:r>
              <a:rPr lang="de-DE" sz="800" dirty="0"/>
              <a:t>A </a:t>
            </a:r>
            <a:r>
              <a:rPr lang="de-DE" sz="800" dirty="0" err="1"/>
              <a:t>scientific</a:t>
            </a:r>
            <a:r>
              <a:rPr lang="de-DE" sz="800" dirty="0"/>
              <a:t> </a:t>
            </a:r>
            <a:r>
              <a:rPr lang="de-DE" sz="800" dirty="0" err="1"/>
              <a:t>framework</a:t>
            </a:r>
            <a:r>
              <a:rPr lang="de-DE" sz="800" dirty="0"/>
              <a:t> </a:t>
            </a:r>
            <a:r>
              <a:rPr lang="de-DE" sz="800" dirty="0" err="1"/>
              <a:t>for</a:t>
            </a:r>
            <a:r>
              <a:rPr lang="de-DE" sz="800" dirty="0"/>
              <a:t> LCA. </a:t>
            </a:r>
            <a:r>
              <a:rPr lang="de-DE" sz="800" dirty="0" err="1"/>
              <a:t>Deliverable</a:t>
            </a:r>
            <a:r>
              <a:rPr lang="de-DE" sz="800" dirty="0"/>
              <a:t> (</a:t>
            </a:r>
            <a:r>
              <a:rPr lang="de-DE" sz="800" dirty="0" err="1"/>
              <a:t>D15</a:t>
            </a:r>
            <a:r>
              <a:rPr lang="de-DE" sz="800" dirty="0"/>
              <a:t>) </a:t>
            </a:r>
            <a:r>
              <a:rPr lang="de-DE" sz="800" dirty="0" err="1"/>
              <a:t>of</a:t>
            </a:r>
            <a:r>
              <a:rPr lang="de-DE" sz="800" dirty="0"/>
              <a:t> </a:t>
            </a:r>
            <a:r>
              <a:rPr lang="de-DE" sz="800" dirty="0" err="1"/>
              <a:t>work</a:t>
            </a:r>
            <a:r>
              <a:rPr lang="de-DE" sz="800" dirty="0"/>
              <a:t> </a:t>
            </a:r>
            <a:r>
              <a:rPr lang="de-DE" sz="800" dirty="0" err="1"/>
              <a:t>package</a:t>
            </a:r>
            <a:r>
              <a:rPr lang="de-DE" sz="800" dirty="0"/>
              <a:t> 2 (WP2)</a:t>
            </a:r>
          </a:p>
          <a:p>
            <a:r>
              <a:rPr lang="de-DE" sz="800" dirty="0"/>
              <a:t>CALCAS </a:t>
            </a:r>
            <a:r>
              <a:rPr lang="de-DE" sz="800" dirty="0" err="1"/>
              <a:t>project</a:t>
            </a:r>
            <a:r>
              <a:rPr lang="de-DE" sz="800" dirty="0"/>
              <a:t>. ENEA, 2009</a:t>
            </a:r>
            <a:r>
              <a:rPr lang="de-DE" sz="1000" dirty="0"/>
              <a:t>.</a:t>
            </a:r>
          </a:p>
        </p:txBody>
      </p:sp>
      <p:sp>
        <p:nvSpPr>
          <p:cNvPr id="2" name="Textfeld 1">
            <a:extLst>
              <a:ext uri="{FF2B5EF4-FFF2-40B4-BE49-F238E27FC236}">
                <a16:creationId xmlns:a16="http://schemas.microsoft.com/office/drawing/2014/main" id="{1CFC6326-B032-4E4E-9011-7816B0B111B7}"/>
              </a:ext>
            </a:extLst>
          </p:cNvPr>
          <p:cNvSpPr txBox="1"/>
          <p:nvPr/>
        </p:nvSpPr>
        <p:spPr>
          <a:xfrm>
            <a:off x="2819986" y="5156712"/>
            <a:ext cx="1527601" cy="338554"/>
          </a:xfrm>
          <a:prstGeom prst="rect">
            <a:avLst/>
          </a:prstGeom>
          <a:solidFill>
            <a:schemeClr val="bg1"/>
          </a:solidFill>
        </p:spPr>
        <p:txBody>
          <a:bodyPr wrap="square" rtlCol="0">
            <a:spAutoFit/>
          </a:bodyPr>
          <a:lstStyle/>
          <a:p>
            <a:pPr algn="ctr"/>
            <a:r>
              <a:rPr lang="de-DE" sz="1600" dirty="0"/>
              <a:t>Interpretation</a:t>
            </a:r>
          </a:p>
        </p:txBody>
      </p:sp>
      <p:sp>
        <p:nvSpPr>
          <p:cNvPr id="3" name="Textfeld 2">
            <a:extLst>
              <a:ext uri="{FF2B5EF4-FFF2-40B4-BE49-F238E27FC236}">
                <a16:creationId xmlns:a16="http://schemas.microsoft.com/office/drawing/2014/main" id="{AA3A38DB-F3C6-4A29-839F-8982646F8EEB}"/>
              </a:ext>
            </a:extLst>
          </p:cNvPr>
          <p:cNvSpPr txBox="1"/>
          <p:nvPr/>
        </p:nvSpPr>
        <p:spPr>
          <a:xfrm>
            <a:off x="3108018" y="3403499"/>
            <a:ext cx="1224136" cy="338554"/>
          </a:xfrm>
          <a:prstGeom prst="rect">
            <a:avLst/>
          </a:prstGeom>
          <a:solidFill>
            <a:schemeClr val="bg1"/>
          </a:solidFill>
        </p:spPr>
        <p:txBody>
          <a:bodyPr wrap="square" rtlCol="0">
            <a:spAutoFit/>
          </a:bodyPr>
          <a:lstStyle/>
          <a:p>
            <a:r>
              <a:rPr lang="de-DE" sz="1600" dirty="0"/>
              <a:t>Modeling</a:t>
            </a:r>
          </a:p>
        </p:txBody>
      </p:sp>
      <p:sp>
        <p:nvSpPr>
          <p:cNvPr id="5" name="Textfeld 4">
            <a:extLst>
              <a:ext uri="{FF2B5EF4-FFF2-40B4-BE49-F238E27FC236}">
                <a16:creationId xmlns:a16="http://schemas.microsoft.com/office/drawing/2014/main" id="{5F266DC9-4FD0-4577-988D-ADD6EF5B82B9}"/>
              </a:ext>
            </a:extLst>
          </p:cNvPr>
          <p:cNvSpPr txBox="1"/>
          <p:nvPr/>
        </p:nvSpPr>
        <p:spPr>
          <a:xfrm>
            <a:off x="1934952" y="3781506"/>
            <a:ext cx="1162498" cy="584775"/>
          </a:xfrm>
          <a:prstGeom prst="rect">
            <a:avLst/>
          </a:prstGeom>
          <a:solidFill>
            <a:schemeClr val="bg1"/>
          </a:solidFill>
        </p:spPr>
        <p:txBody>
          <a:bodyPr wrap="none" rtlCol="0">
            <a:spAutoFit/>
          </a:bodyPr>
          <a:lstStyle/>
          <a:p>
            <a:r>
              <a:rPr lang="de-DE" sz="1600" dirty="0" err="1"/>
              <a:t>Empirical</a:t>
            </a:r>
            <a:endParaRPr lang="de-DE" sz="1600" dirty="0"/>
          </a:p>
          <a:p>
            <a:r>
              <a:rPr lang="de-DE" sz="1600" dirty="0" err="1"/>
              <a:t>knowledge</a:t>
            </a:r>
            <a:endParaRPr lang="de-DE" sz="1600" dirty="0"/>
          </a:p>
        </p:txBody>
      </p:sp>
      <p:sp>
        <p:nvSpPr>
          <p:cNvPr id="19" name="Textfeld 18">
            <a:extLst>
              <a:ext uri="{FF2B5EF4-FFF2-40B4-BE49-F238E27FC236}">
                <a16:creationId xmlns:a16="http://schemas.microsoft.com/office/drawing/2014/main" id="{E9672957-EA25-4B8A-A4AB-603983521774}"/>
              </a:ext>
            </a:extLst>
          </p:cNvPr>
          <p:cNvSpPr txBox="1"/>
          <p:nvPr/>
        </p:nvSpPr>
        <p:spPr>
          <a:xfrm>
            <a:off x="4132197" y="3805350"/>
            <a:ext cx="1224136" cy="584775"/>
          </a:xfrm>
          <a:prstGeom prst="rect">
            <a:avLst/>
          </a:prstGeom>
          <a:solidFill>
            <a:schemeClr val="bg1"/>
          </a:solidFill>
        </p:spPr>
        <p:txBody>
          <a:bodyPr wrap="square" rtlCol="0">
            <a:spAutoFit/>
          </a:bodyPr>
          <a:lstStyle/>
          <a:p>
            <a:r>
              <a:rPr lang="de-DE" sz="1600" dirty="0"/>
              <a:t>Normative </a:t>
            </a:r>
            <a:r>
              <a:rPr lang="de-DE" sz="1600" dirty="0" err="1"/>
              <a:t>positions</a:t>
            </a:r>
            <a:endParaRPr lang="de-DE" sz="1600" dirty="0"/>
          </a:p>
        </p:txBody>
      </p:sp>
      <p:sp>
        <p:nvSpPr>
          <p:cNvPr id="24" name="Rechteck 23">
            <a:extLst>
              <a:ext uri="{FF2B5EF4-FFF2-40B4-BE49-F238E27FC236}">
                <a16:creationId xmlns:a16="http://schemas.microsoft.com/office/drawing/2014/main" id="{03DCA560-382B-4B12-9F97-8C702B1AF9E1}"/>
              </a:ext>
            </a:extLst>
          </p:cNvPr>
          <p:cNvSpPr/>
          <p:nvPr/>
        </p:nvSpPr>
        <p:spPr>
          <a:xfrm>
            <a:off x="1723799" y="4372506"/>
            <a:ext cx="3688475" cy="896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cxnSp>
        <p:nvCxnSpPr>
          <p:cNvPr id="26" name="Gerader Verbinder 25">
            <a:extLst>
              <a:ext uri="{FF2B5EF4-FFF2-40B4-BE49-F238E27FC236}">
                <a16:creationId xmlns:a16="http://schemas.microsoft.com/office/drawing/2014/main" id="{E6A38906-0636-4977-9A5B-B1A473C6BF44}"/>
              </a:ext>
            </a:extLst>
          </p:cNvPr>
          <p:cNvCxnSpPr>
            <a:cxnSpLocks/>
          </p:cNvCxnSpPr>
          <p:nvPr/>
        </p:nvCxnSpPr>
        <p:spPr>
          <a:xfrm flipV="1">
            <a:off x="1777788" y="4360056"/>
            <a:ext cx="3634486" cy="176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3404C11E-9CE2-4C1F-B3F3-5C226EB012FA}"/>
              </a:ext>
            </a:extLst>
          </p:cNvPr>
          <p:cNvSpPr txBox="1"/>
          <p:nvPr/>
        </p:nvSpPr>
        <p:spPr>
          <a:xfrm>
            <a:off x="3108018" y="1941853"/>
            <a:ext cx="1154514" cy="954107"/>
          </a:xfrm>
          <a:prstGeom prst="rect">
            <a:avLst/>
          </a:prstGeom>
          <a:solidFill>
            <a:schemeClr val="bg1"/>
          </a:solidFill>
        </p:spPr>
        <p:txBody>
          <a:bodyPr wrap="square" rtlCol="0">
            <a:spAutoFit/>
          </a:bodyPr>
          <a:lstStyle/>
          <a:p>
            <a:r>
              <a:rPr lang="de-DE" sz="1600" dirty="0"/>
              <a:t>Goal and</a:t>
            </a:r>
          </a:p>
          <a:p>
            <a:pPr algn="ctr"/>
            <a:r>
              <a:rPr lang="de-DE" sz="1600" dirty="0" err="1"/>
              <a:t>scope</a:t>
            </a:r>
            <a:endParaRPr lang="de-DE" sz="1600" dirty="0"/>
          </a:p>
          <a:p>
            <a:r>
              <a:rPr lang="de-DE" sz="1600" dirty="0"/>
              <a:t>Definition</a:t>
            </a:r>
          </a:p>
          <a:p>
            <a:endParaRPr lang="de-DE" sz="800" dirty="0"/>
          </a:p>
        </p:txBody>
      </p:sp>
      <p:sp>
        <p:nvSpPr>
          <p:cNvPr id="31" name="Pfeil: nach unten 30">
            <a:extLst>
              <a:ext uri="{FF2B5EF4-FFF2-40B4-BE49-F238E27FC236}">
                <a16:creationId xmlns:a16="http://schemas.microsoft.com/office/drawing/2014/main" id="{DB7461D5-9BA4-4E7C-81D4-AECC64A97D56}"/>
              </a:ext>
            </a:extLst>
          </p:cNvPr>
          <p:cNvSpPr/>
          <p:nvPr/>
        </p:nvSpPr>
        <p:spPr>
          <a:xfrm>
            <a:off x="3547319" y="3039550"/>
            <a:ext cx="237832" cy="2864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EF36A33D-583C-4AE8-9AAB-0D68C56ADBEC}"/>
              </a:ext>
            </a:extLst>
          </p:cNvPr>
          <p:cNvSpPr/>
          <p:nvPr/>
        </p:nvSpPr>
        <p:spPr>
          <a:xfrm>
            <a:off x="3710375" y="4595696"/>
            <a:ext cx="117723" cy="1067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32" name="Pfeil: nach unten 31">
            <a:extLst>
              <a:ext uri="{FF2B5EF4-FFF2-40B4-BE49-F238E27FC236}">
                <a16:creationId xmlns:a16="http://schemas.microsoft.com/office/drawing/2014/main" id="{CEC5E29C-4158-46BA-83D7-AEAB48B5138A}"/>
              </a:ext>
            </a:extLst>
          </p:cNvPr>
          <p:cNvSpPr/>
          <p:nvPr/>
        </p:nvSpPr>
        <p:spPr>
          <a:xfrm>
            <a:off x="3522379" y="4410676"/>
            <a:ext cx="237832" cy="2864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itel 1">
            <a:extLst>
              <a:ext uri="{FF2B5EF4-FFF2-40B4-BE49-F238E27FC236}">
                <a16:creationId xmlns:a16="http://schemas.microsoft.com/office/drawing/2014/main" id="{06FA5B22-9EA5-44F5-97F0-366C776F3D2C}"/>
              </a:ext>
            </a:extLst>
          </p:cNvPr>
          <p:cNvSpPr>
            <a:spLocks noGrp="1"/>
          </p:cNvSpPr>
          <p:nvPr>
            <p:ph type="title"/>
          </p:nvPr>
        </p:nvSpPr>
        <p:spPr>
          <a:xfrm>
            <a:off x="191344" y="188640"/>
            <a:ext cx="11809312" cy="451098"/>
          </a:xfrm>
        </p:spPr>
        <p:txBody>
          <a:bodyPr/>
          <a:lstStyle/>
          <a:p>
            <a:pPr algn="ctr"/>
            <a:r>
              <a:rPr lang="en-US" dirty="0"/>
              <a:t>Systematical validation of sustainability for technical components</a:t>
            </a:r>
            <a:r>
              <a:rPr lang="en-US" dirty="0">
                <a:solidFill>
                  <a:schemeClr val="bg1"/>
                </a:solidFill>
              </a:rPr>
              <a:t> on the example of magnets</a:t>
            </a:r>
          </a:p>
        </p:txBody>
      </p:sp>
      <p:sp>
        <p:nvSpPr>
          <p:cNvPr id="37" name="Textplatzhalter 3">
            <a:extLst>
              <a:ext uri="{FF2B5EF4-FFF2-40B4-BE49-F238E27FC236}">
                <a16:creationId xmlns:a16="http://schemas.microsoft.com/office/drawing/2014/main" id="{A50601A8-E226-4EC3-9AFB-62CA18F14FD2}"/>
              </a:ext>
            </a:extLst>
          </p:cNvPr>
          <p:cNvSpPr>
            <a:spLocks noGrp="1"/>
          </p:cNvSpPr>
          <p:nvPr>
            <p:ph type="body" sz="quarter" idx="13"/>
          </p:nvPr>
        </p:nvSpPr>
        <p:spPr>
          <a:xfrm>
            <a:off x="1644068" y="1240815"/>
            <a:ext cx="10310869" cy="379252"/>
          </a:xfrm>
        </p:spPr>
        <p:txBody>
          <a:bodyPr/>
          <a:lstStyle/>
          <a:p>
            <a:r>
              <a:rPr lang="de-DE" sz="2400" dirty="0"/>
              <a:t>LCA </a:t>
            </a:r>
            <a:r>
              <a:rPr lang="de-DE" sz="2400" dirty="0" err="1"/>
              <a:t>framework</a:t>
            </a:r>
            <a:r>
              <a:rPr lang="de-DE" sz="2400" dirty="0"/>
              <a:t>:			   </a:t>
            </a:r>
            <a:r>
              <a:rPr lang="de-DE" sz="2400" dirty="0">
                <a:solidFill>
                  <a:schemeClr val="bg1"/>
                </a:solidFill>
              </a:rPr>
              <a:t> LCA </a:t>
            </a:r>
            <a:r>
              <a:rPr lang="de-DE" sz="2400" dirty="0" err="1">
                <a:solidFill>
                  <a:schemeClr val="bg1"/>
                </a:solidFill>
              </a:rPr>
              <a:t>for</a:t>
            </a:r>
            <a:r>
              <a:rPr lang="de-DE" sz="2400" dirty="0">
                <a:solidFill>
                  <a:schemeClr val="bg1"/>
                </a:solidFill>
              </a:rPr>
              <a:t> </a:t>
            </a:r>
            <a:r>
              <a:rPr lang="de-DE" sz="2400" dirty="0" err="1">
                <a:solidFill>
                  <a:schemeClr val="bg1"/>
                </a:solidFill>
              </a:rPr>
              <a:t>magnets</a:t>
            </a:r>
            <a:r>
              <a:rPr lang="de-DE" sz="2400" dirty="0">
                <a:solidFill>
                  <a:schemeClr val="bg1"/>
                </a:solidFill>
              </a:rPr>
              <a:t>:</a:t>
            </a:r>
          </a:p>
        </p:txBody>
      </p:sp>
      <p:sp>
        <p:nvSpPr>
          <p:cNvPr id="42" name="Rechteck 41">
            <a:extLst>
              <a:ext uri="{FF2B5EF4-FFF2-40B4-BE49-F238E27FC236}">
                <a16:creationId xmlns:a16="http://schemas.microsoft.com/office/drawing/2014/main" id="{BB16D56E-547E-4C28-8D48-C9C0A0020791}"/>
              </a:ext>
            </a:extLst>
          </p:cNvPr>
          <p:cNvSpPr/>
          <p:nvPr/>
        </p:nvSpPr>
        <p:spPr>
          <a:xfrm>
            <a:off x="5389414" y="4305232"/>
            <a:ext cx="45719" cy="10354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pic>
        <p:nvPicPr>
          <p:cNvPr id="27" name="Grafik 26">
            <a:extLst>
              <a:ext uri="{FF2B5EF4-FFF2-40B4-BE49-F238E27FC236}">
                <a16:creationId xmlns:a16="http://schemas.microsoft.com/office/drawing/2014/main" id="{70B2862B-47F5-4CAC-A025-6A1F32CF1574}"/>
              </a:ext>
            </a:extLst>
          </p:cNvPr>
          <p:cNvPicPr>
            <a:picLocks noChangeAspect="1"/>
          </p:cNvPicPr>
          <p:nvPr/>
        </p:nvPicPr>
        <p:blipFill>
          <a:blip r:embed="rId3"/>
          <a:stretch>
            <a:fillRect/>
          </a:stretch>
        </p:blipFill>
        <p:spPr>
          <a:xfrm>
            <a:off x="11159309" y="59756"/>
            <a:ext cx="1034381" cy="776956"/>
          </a:xfrm>
          <a:prstGeom prst="rect">
            <a:avLst/>
          </a:prstGeom>
        </p:spPr>
      </p:pic>
      <p:sp>
        <p:nvSpPr>
          <p:cNvPr id="35" name="Textfeld 34">
            <a:extLst>
              <a:ext uri="{FF2B5EF4-FFF2-40B4-BE49-F238E27FC236}">
                <a16:creationId xmlns:a16="http://schemas.microsoft.com/office/drawing/2014/main" id="{9E2AA39A-8F52-44AA-B214-8FC633ADCD8A}"/>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b="1" dirty="0"/>
              <a:t>LCA </a:t>
            </a:r>
            <a:r>
              <a:rPr lang="de-DE" sz="1200" b="1" dirty="0" err="1"/>
              <a:t>for</a:t>
            </a:r>
            <a:r>
              <a:rPr lang="de-DE" sz="1200" b="1" dirty="0"/>
              <a:t> </a:t>
            </a:r>
            <a:r>
              <a:rPr lang="de-DE" sz="1200" b="1" dirty="0" err="1"/>
              <a:t>technical</a:t>
            </a:r>
            <a:r>
              <a:rPr lang="de-DE" sz="1200" b="1" dirty="0"/>
              <a:t> </a:t>
            </a:r>
            <a:r>
              <a:rPr lang="de-DE" sz="1200" b="1" dirty="0" err="1"/>
              <a:t>components</a:t>
            </a:r>
            <a:endParaRPr lang="de-DE" sz="1200" b="1"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23" name="Fußzeilenplatzhalter 2">
            <a:extLst>
              <a:ext uri="{FF2B5EF4-FFF2-40B4-BE49-F238E27FC236}">
                <a16:creationId xmlns:a16="http://schemas.microsoft.com/office/drawing/2014/main" id="{B4532817-C936-45FC-B888-E87429E852DC}"/>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1392771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a:extLst>
              <a:ext uri="{FF2B5EF4-FFF2-40B4-BE49-F238E27FC236}">
                <a16:creationId xmlns:a16="http://schemas.microsoft.com/office/drawing/2014/main" id="{0942144D-B6CF-487D-ADAD-A0CA7A4728A0}"/>
              </a:ext>
            </a:extLst>
          </p:cNvPr>
          <p:cNvGrpSpPr>
            <a:grpSpLocks noChangeAspect="1"/>
          </p:cNvGrpSpPr>
          <p:nvPr/>
        </p:nvGrpSpPr>
        <p:grpSpPr bwMode="auto">
          <a:xfrm>
            <a:off x="1410202" y="620688"/>
            <a:ext cx="5693910" cy="5430264"/>
            <a:chOff x="2954" y="1588"/>
            <a:chExt cx="1447" cy="1380"/>
          </a:xfrm>
        </p:grpSpPr>
        <p:pic>
          <p:nvPicPr>
            <p:cNvPr id="10" name="Picture 5">
              <a:extLst>
                <a:ext uri="{FF2B5EF4-FFF2-40B4-BE49-F238E27FC236}">
                  <a16:creationId xmlns:a16="http://schemas.microsoft.com/office/drawing/2014/main" id="{AA0C0214-1DEE-4C55-B166-C8ECCCC5D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 y="1822"/>
              <a:ext cx="1124" cy="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3">
              <a:extLst>
                <a:ext uri="{FF2B5EF4-FFF2-40B4-BE49-F238E27FC236}">
                  <a16:creationId xmlns:a16="http://schemas.microsoft.com/office/drawing/2014/main" id="{8007CD12-C924-4A74-85FA-6E1293BFA50F}"/>
                </a:ext>
              </a:extLst>
            </p:cNvPr>
            <p:cNvSpPr>
              <a:spLocks noChangeAspect="1" noChangeArrowheads="1" noTextEdit="1"/>
            </p:cNvSpPr>
            <p:nvPr/>
          </p:nvSpPr>
          <p:spPr bwMode="auto">
            <a:xfrm>
              <a:off x="3279" y="1588"/>
              <a:ext cx="1122"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33" name="Rechteck 32">
            <a:extLst>
              <a:ext uri="{FF2B5EF4-FFF2-40B4-BE49-F238E27FC236}">
                <a16:creationId xmlns:a16="http://schemas.microsoft.com/office/drawing/2014/main" id="{8EFCDFD3-9F85-4B5A-BB04-6AD5CE9FA900}"/>
              </a:ext>
            </a:extLst>
          </p:cNvPr>
          <p:cNvSpPr/>
          <p:nvPr/>
        </p:nvSpPr>
        <p:spPr>
          <a:xfrm>
            <a:off x="3453081" y="2949917"/>
            <a:ext cx="426307" cy="38199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1" name="Textfeld 10">
            <a:extLst>
              <a:ext uri="{FF2B5EF4-FFF2-40B4-BE49-F238E27FC236}">
                <a16:creationId xmlns:a16="http://schemas.microsoft.com/office/drawing/2014/main" id="{AD63C193-82D5-4604-82C2-C27C5728C1F6}"/>
              </a:ext>
            </a:extLst>
          </p:cNvPr>
          <p:cNvSpPr txBox="1"/>
          <p:nvPr/>
        </p:nvSpPr>
        <p:spPr>
          <a:xfrm>
            <a:off x="6012982" y="1700808"/>
            <a:ext cx="5699642" cy="4248469"/>
          </a:xfrm>
          <a:prstGeom prst="rect">
            <a:avLst/>
          </a:prstGeom>
          <a:noFill/>
          <a:ln w="28575">
            <a:solidFill>
              <a:schemeClr val="tx1"/>
            </a:solidFill>
          </a:ln>
        </p:spPr>
        <p:txBody>
          <a:bodyPr wrap="square" rtlCol="0">
            <a:spAutoFit/>
          </a:bodyPr>
          <a:lstStyle/>
          <a:p>
            <a:endParaRPr lang="de-DE" dirty="0"/>
          </a:p>
        </p:txBody>
      </p:sp>
      <p:sp>
        <p:nvSpPr>
          <p:cNvPr id="12" name="Textfeld 11">
            <a:extLst>
              <a:ext uri="{FF2B5EF4-FFF2-40B4-BE49-F238E27FC236}">
                <a16:creationId xmlns:a16="http://schemas.microsoft.com/office/drawing/2014/main" id="{F7EF9E96-0CF5-453C-9165-5EE939047587}"/>
              </a:ext>
            </a:extLst>
          </p:cNvPr>
          <p:cNvSpPr txBox="1"/>
          <p:nvPr/>
        </p:nvSpPr>
        <p:spPr>
          <a:xfrm>
            <a:off x="6277142" y="1991742"/>
            <a:ext cx="5262880" cy="1077218"/>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de-DE" sz="1600" dirty="0" err="1"/>
              <a:t>energy</a:t>
            </a:r>
            <a:r>
              <a:rPr lang="de-DE" sz="1600" dirty="0"/>
              <a:t> </a:t>
            </a:r>
            <a:r>
              <a:rPr lang="de-DE" sz="1600" dirty="0" err="1"/>
              <a:t>consumption</a:t>
            </a:r>
            <a:r>
              <a:rPr lang="de-DE" sz="1600" dirty="0"/>
              <a:t>/ CO</a:t>
            </a:r>
            <a:r>
              <a:rPr lang="de-DE" sz="1600" baseline="-25000" dirty="0"/>
              <a:t>2 </a:t>
            </a:r>
            <a:r>
              <a:rPr lang="de-DE" sz="1600" dirty="0" err="1"/>
              <a:t>footprint</a:t>
            </a:r>
            <a:endParaRPr lang="de-DE" sz="1600" dirty="0"/>
          </a:p>
          <a:p>
            <a:pPr marL="285750" indent="-285750">
              <a:buFont typeface="Arial" panose="020B0604020202020204" pitchFamily="34" charset="0"/>
              <a:buChar char="•"/>
            </a:pPr>
            <a:r>
              <a:rPr lang="de-DE" sz="1600" dirty="0" err="1"/>
              <a:t>socio-economic</a:t>
            </a:r>
            <a:r>
              <a:rPr lang="de-DE" sz="1600" dirty="0"/>
              <a:t> </a:t>
            </a:r>
            <a:r>
              <a:rPr lang="de-DE" sz="1600" dirty="0" err="1"/>
              <a:t>impact</a:t>
            </a:r>
            <a:endParaRPr lang="de-DE" sz="1600" dirty="0"/>
          </a:p>
          <a:p>
            <a:pPr marL="285750" indent="-285750">
              <a:buFont typeface="Arial" panose="020B0604020202020204" pitchFamily="34" charset="0"/>
              <a:buChar char="•"/>
            </a:pPr>
            <a:r>
              <a:rPr lang="de-DE" sz="1600" dirty="0" err="1"/>
              <a:t>recycling</a:t>
            </a:r>
            <a:endParaRPr lang="de-DE" sz="1600" dirty="0"/>
          </a:p>
          <a:p>
            <a:pPr marL="285750" indent="-285750">
              <a:buFont typeface="Arial" panose="020B0604020202020204" pitchFamily="34" charset="0"/>
              <a:buChar char="•"/>
            </a:pPr>
            <a:r>
              <a:rPr lang="de-DE" sz="1600" dirty="0" err="1"/>
              <a:t>comparismen</a:t>
            </a:r>
            <a:r>
              <a:rPr lang="de-DE" sz="1600" dirty="0"/>
              <a:t> </a:t>
            </a:r>
            <a:r>
              <a:rPr lang="de-DE" sz="1600" dirty="0" err="1"/>
              <a:t>of</a:t>
            </a:r>
            <a:r>
              <a:rPr lang="de-DE" sz="1600" dirty="0"/>
              <a:t> permanent and </a:t>
            </a:r>
            <a:r>
              <a:rPr lang="de-DE" sz="1600" dirty="0" err="1"/>
              <a:t>electro</a:t>
            </a:r>
            <a:r>
              <a:rPr lang="de-DE" sz="1600" dirty="0"/>
              <a:t> </a:t>
            </a:r>
            <a:r>
              <a:rPr lang="de-DE" sz="1600" dirty="0" err="1"/>
              <a:t>magnets</a:t>
            </a:r>
            <a:endParaRPr lang="de-DE" sz="1600" dirty="0"/>
          </a:p>
        </p:txBody>
      </p:sp>
      <p:sp>
        <p:nvSpPr>
          <p:cNvPr id="13" name="Textfeld 12">
            <a:extLst>
              <a:ext uri="{FF2B5EF4-FFF2-40B4-BE49-F238E27FC236}">
                <a16:creationId xmlns:a16="http://schemas.microsoft.com/office/drawing/2014/main" id="{AED2F95F-32B8-4BAB-AD2D-4B98454DD5D4}"/>
              </a:ext>
            </a:extLst>
          </p:cNvPr>
          <p:cNvSpPr txBox="1"/>
          <p:nvPr/>
        </p:nvSpPr>
        <p:spPr>
          <a:xfrm>
            <a:off x="6287302" y="3468653"/>
            <a:ext cx="5252720" cy="1323439"/>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de-DE" sz="1600" dirty="0" err="1"/>
              <a:t>research</a:t>
            </a:r>
            <a:r>
              <a:rPr lang="de-DE" sz="1600" dirty="0"/>
              <a:t> </a:t>
            </a:r>
            <a:r>
              <a:rPr lang="de-DE" sz="1600" dirty="0" err="1"/>
              <a:t>to</a:t>
            </a:r>
            <a:r>
              <a:rPr lang="de-DE" sz="1600" dirty="0"/>
              <a:t> </a:t>
            </a:r>
            <a:r>
              <a:rPr lang="de-DE" sz="1600" dirty="0" err="1"/>
              <a:t>the</a:t>
            </a:r>
            <a:r>
              <a:rPr lang="de-DE" sz="1600" dirty="0"/>
              <a:t> </a:t>
            </a:r>
            <a:r>
              <a:rPr lang="de-DE" sz="1600" dirty="0" err="1"/>
              <a:t>socio-economic</a:t>
            </a:r>
            <a:r>
              <a:rPr lang="de-DE" sz="1600" dirty="0"/>
              <a:t> </a:t>
            </a:r>
            <a:r>
              <a:rPr lang="de-DE" sz="1600" dirty="0" err="1"/>
              <a:t>impact</a:t>
            </a:r>
            <a:r>
              <a:rPr lang="de-DE" sz="1600" dirty="0"/>
              <a:t> </a:t>
            </a:r>
            <a:r>
              <a:rPr lang="de-DE" sz="1600" dirty="0" err="1"/>
              <a:t>of</a:t>
            </a:r>
            <a:r>
              <a:rPr lang="de-DE" sz="1600" dirty="0"/>
              <a:t> </a:t>
            </a:r>
            <a:r>
              <a:rPr lang="de-DE" sz="1600" dirty="0" err="1"/>
              <a:t>mining</a:t>
            </a:r>
            <a:r>
              <a:rPr lang="de-DE" sz="1600" dirty="0"/>
              <a:t> and </a:t>
            </a:r>
            <a:r>
              <a:rPr lang="de-DE" sz="1600" dirty="0" err="1"/>
              <a:t>processing</a:t>
            </a:r>
            <a:r>
              <a:rPr lang="de-DE" sz="1600" dirty="0"/>
              <a:t> </a:t>
            </a:r>
            <a:r>
              <a:rPr lang="de-DE" sz="1600" dirty="0" err="1"/>
              <a:t>of</a:t>
            </a:r>
            <a:r>
              <a:rPr lang="de-DE" sz="1600" dirty="0"/>
              <a:t> </a:t>
            </a:r>
            <a:r>
              <a:rPr lang="de-DE" sz="1600" dirty="0" err="1"/>
              <a:t>the</a:t>
            </a:r>
            <a:r>
              <a:rPr lang="de-DE" sz="1600" dirty="0"/>
              <a:t> </a:t>
            </a:r>
            <a:r>
              <a:rPr lang="de-DE" sz="1600" dirty="0" err="1"/>
              <a:t>required</a:t>
            </a:r>
            <a:r>
              <a:rPr lang="de-DE" sz="1600" dirty="0"/>
              <a:t> material (Rare Earth)</a:t>
            </a:r>
          </a:p>
          <a:p>
            <a:pPr marL="285750" indent="-285750">
              <a:buFont typeface="Arial" panose="020B0604020202020204" pitchFamily="34" charset="0"/>
              <a:buChar char="•"/>
            </a:pPr>
            <a:r>
              <a:rPr lang="de-DE" sz="1600" dirty="0" err="1"/>
              <a:t>calculations</a:t>
            </a:r>
            <a:r>
              <a:rPr lang="de-DE" sz="1600" dirty="0"/>
              <a:t> </a:t>
            </a:r>
            <a:r>
              <a:rPr lang="de-DE" sz="1600" dirty="0" err="1"/>
              <a:t>of</a:t>
            </a:r>
            <a:r>
              <a:rPr lang="de-DE" sz="1600" dirty="0"/>
              <a:t> </a:t>
            </a:r>
            <a:r>
              <a:rPr lang="de-DE" sz="1600" dirty="0" err="1"/>
              <a:t>the</a:t>
            </a:r>
            <a:r>
              <a:rPr lang="de-DE" sz="1600" dirty="0"/>
              <a:t> </a:t>
            </a:r>
            <a:r>
              <a:rPr lang="de-DE" sz="1600" dirty="0" err="1"/>
              <a:t>energy</a:t>
            </a:r>
            <a:r>
              <a:rPr lang="de-DE" sz="1600" dirty="0"/>
              <a:t> </a:t>
            </a:r>
            <a:r>
              <a:rPr lang="de-DE" sz="1600" dirty="0" err="1"/>
              <a:t>consumption</a:t>
            </a:r>
            <a:endParaRPr lang="de-DE" sz="1600" dirty="0"/>
          </a:p>
          <a:p>
            <a:pPr marL="285750" indent="-285750">
              <a:buFont typeface="Arial" panose="020B0604020202020204" pitchFamily="34" charset="0"/>
              <a:buChar char="•"/>
            </a:pPr>
            <a:r>
              <a:rPr lang="de-DE" sz="1600" dirty="0" err="1"/>
              <a:t>workshop</a:t>
            </a:r>
            <a:br>
              <a:rPr lang="de-DE" sz="1600" dirty="0"/>
            </a:br>
            <a:r>
              <a:rPr lang="de-DE" sz="1600" dirty="0"/>
              <a:t>(</a:t>
            </a:r>
            <a:r>
              <a:rPr lang="de-DE" sz="1600" dirty="0" err="1"/>
              <a:t>certification</a:t>
            </a:r>
            <a:r>
              <a:rPr lang="de-DE" sz="1600" dirty="0"/>
              <a:t> and recycling- Rare </a:t>
            </a:r>
            <a:r>
              <a:rPr lang="de-DE" sz="1600" dirty="0" err="1"/>
              <a:t>Earths</a:t>
            </a:r>
            <a:r>
              <a:rPr lang="de-DE" sz="1600" dirty="0"/>
              <a:t>)</a:t>
            </a:r>
          </a:p>
        </p:txBody>
      </p:sp>
      <p:sp>
        <p:nvSpPr>
          <p:cNvPr id="14" name="Pfeil: nach unten 13">
            <a:extLst>
              <a:ext uri="{FF2B5EF4-FFF2-40B4-BE49-F238E27FC236}">
                <a16:creationId xmlns:a16="http://schemas.microsoft.com/office/drawing/2014/main" id="{35E65453-B7C4-45E9-808E-18B2EE34C9D1}"/>
              </a:ext>
            </a:extLst>
          </p:cNvPr>
          <p:cNvSpPr/>
          <p:nvPr/>
        </p:nvSpPr>
        <p:spPr>
          <a:xfrm>
            <a:off x="8819813" y="3150042"/>
            <a:ext cx="237832" cy="2864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21AF0FB1-D795-49F4-A988-2A0041F49991}"/>
              </a:ext>
            </a:extLst>
          </p:cNvPr>
          <p:cNvSpPr txBox="1"/>
          <p:nvPr/>
        </p:nvSpPr>
        <p:spPr>
          <a:xfrm>
            <a:off x="6313209" y="5383275"/>
            <a:ext cx="5100320" cy="338554"/>
          </a:xfrm>
          <a:prstGeom prst="rect">
            <a:avLst/>
          </a:prstGeom>
          <a:noFill/>
          <a:ln w="28575">
            <a:solidFill>
              <a:schemeClr val="tx1"/>
            </a:solidFill>
          </a:ln>
        </p:spPr>
        <p:txBody>
          <a:bodyPr wrap="square" rtlCol="0">
            <a:spAutoFit/>
          </a:bodyPr>
          <a:lstStyle/>
          <a:p>
            <a:r>
              <a:rPr lang="de-DE" sz="1600" dirty="0" err="1"/>
              <a:t>Decision</a:t>
            </a:r>
            <a:r>
              <a:rPr lang="de-DE" sz="1600" dirty="0"/>
              <a:t>: </a:t>
            </a:r>
            <a:r>
              <a:rPr lang="de-DE" sz="1600" dirty="0" err="1"/>
              <a:t>electro</a:t>
            </a:r>
            <a:r>
              <a:rPr lang="de-DE" sz="1600" dirty="0"/>
              <a:t> </a:t>
            </a:r>
            <a:r>
              <a:rPr lang="de-DE" sz="1600" dirty="0" err="1"/>
              <a:t>or</a:t>
            </a:r>
            <a:r>
              <a:rPr lang="de-DE" sz="1600" dirty="0"/>
              <a:t> permanent </a:t>
            </a:r>
            <a:r>
              <a:rPr lang="de-DE" sz="1600" dirty="0" err="1"/>
              <a:t>magnets</a:t>
            </a:r>
            <a:endParaRPr lang="de-DE" sz="1600" dirty="0"/>
          </a:p>
        </p:txBody>
      </p:sp>
      <p:sp>
        <p:nvSpPr>
          <p:cNvPr id="17" name="Pfeil: nach unten 16">
            <a:extLst>
              <a:ext uri="{FF2B5EF4-FFF2-40B4-BE49-F238E27FC236}">
                <a16:creationId xmlns:a16="http://schemas.microsoft.com/office/drawing/2014/main" id="{C289B80B-28C9-40B5-B8E6-17591A2C7B2F}"/>
              </a:ext>
            </a:extLst>
          </p:cNvPr>
          <p:cNvSpPr/>
          <p:nvPr/>
        </p:nvSpPr>
        <p:spPr>
          <a:xfrm>
            <a:off x="8819813" y="4941168"/>
            <a:ext cx="237832" cy="2864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D4431CF-2A45-43D2-BAD8-36D7E676D31F}"/>
              </a:ext>
            </a:extLst>
          </p:cNvPr>
          <p:cNvSpPr txBox="1"/>
          <p:nvPr/>
        </p:nvSpPr>
        <p:spPr>
          <a:xfrm>
            <a:off x="1567912" y="6104909"/>
            <a:ext cx="5320176" cy="492443"/>
          </a:xfrm>
          <a:prstGeom prst="rect">
            <a:avLst/>
          </a:prstGeom>
          <a:noFill/>
        </p:spPr>
        <p:txBody>
          <a:bodyPr wrap="square" rtlCol="0">
            <a:spAutoFit/>
          </a:bodyPr>
          <a:lstStyle/>
          <a:p>
            <a:r>
              <a:rPr lang="de-DE" sz="800" dirty="0" err="1"/>
              <a:t>Heijungs</a:t>
            </a:r>
            <a:r>
              <a:rPr lang="de-DE" sz="800" dirty="0"/>
              <a:t> R., </a:t>
            </a:r>
            <a:r>
              <a:rPr lang="de-DE" sz="800" dirty="0" err="1"/>
              <a:t>Huppes</a:t>
            </a:r>
            <a:r>
              <a:rPr lang="de-DE" sz="800" dirty="0"/>
              <a:t> G., </a:t>
            </a:r>
            <a:r>
              <a:rPr lang="de-DE" sz="800" dirty="0" err="1"/>
              <a:t>Guinèe</a:t>
            </a:r>
            <a:r>
              <a:rPr lang="de-DE" sz="800" dirty="0"/>
              <a:t> J.</a:t>
            </a:r>
          </a:p>
          <a:p>
            <a:r>
              <a:rPr lang="de-DE" sz="800" dirty="0"/>
              <a:t>A </a:t>
            </a:r>
            <a:r>
              <a:rPr lang="de-DE" sz="800" dirty="0" err="1"/>
              <a:t>scientific</a:t>
            </a:r>
            <a:r>
              <a:rPr lang="de-DE" sz="800" dirty="0"/>
              <a:t> </a:t>
            </a:r>
            <a:r>
              <a:rPr lang="de-DE" sz="800" dirty="0" err="1"/>
              <a:t>framework</a:t>
            </a:r>
            <a:r>
              <a:rPr lang="de-DE" sz="800" dirty="0"/>
              <a:t> </a:t>
            </a:r>
            <a:r>
              <a:rPr lang="de-DE" sz="800" dirty="0" err="1"/>
              <a:t>for</a:t>
            </a:r>
            <a:r>
              <a:rPr lang="de-DE" sz="800" dirty="0"/>
              <a:t> LCA. </a:t>
            </a:r>
            <a:r>
              <a:rPr lang="de-DE" sz="800" dirty="0" err="1"/>
              <a:t>Deliverable</a:t>
            </a:r>
            <a:r>
              <a:rPr lang="de-DE" sz="800" dirty="0"/>
              <a:t> (</a:t>
            </a:r>
            <a:r>
              <a:rPr lang="de-DE" sz="800" dirty="0" err="1"/>
              <a:t>D15</a:t>
            </a:r>
            <a:r>
              <a:rPr lang="de-DE" sz="800" dirty="0"/>
              <a:t>) </a:t>
            </a:r>
            <a:r>
              <a:rPr lang="de-DE" sz="800" dirty="0" err="1"/>
              <a:t>of</a:t>
            </a:r>
            <a:r>
              <a:rPr lang="de-DE" sz="800" dirty="0"/>
              <a:t> </a:t>
            </a:r>
            <a:r>
              <a:rPr lang="de-DE" sz="800" dirty="0" err="1"/>
              <a:t>work</a:t>
            </a:r>
            <a:r>
              <a:rPr lang="de-DE" sz="800" dirty="0"/>
              <a:t> </a:t>
            </a:r>
            <a:r>
              <a:rPr lang="de-DE" sz="800" dirty="0" err="1"/>
              <a:t>package</a:t>
            </a:r>
            <a:r>
              <a:rPr lang="de-DE" sz="800" dirty="0"/>
              <a:t> 2 (WP2)</a:t>
            </a:r>
          </a:p>
          <a:p>
            <a:r>
              <a:rPr lang="de-DE" sz="800" dirty="0"/>
              <a:t>CALCAS </a:t>
            </a:r>
            <a:r>
              <a:rPr lang="de-DE" sz="800" dirty="0" err="1"/>
              <a:t>project</a:t>
            </a:r>
            <a:r>
              <a:rPr lang="de-DE" sz="800" dirty="0"/>
              <a:t>. ENEA, 2009</a:t>
            </a:r>
            <a:r>
              <a:rPr lang="de-DE" sz="1000" dirty="0"/>
              <a:t>.</a:t>
            </a:r>
          </a:p>
        </p:txBody>
      </p:sp>
      <p:sp>
        <p:nvSpPr>
          <p:cNvPr id="2" name="Textfeld 1">
            <a:extLst>
              <a:ext uri="{FF2B5EF4-FFF2-40B4-BE49-F238E27FC236}">
                <a16:creationId xmlns:a16="http://schemas.microsoft.com/office/drawing/2014/main" id="{1CFC6326-B032-4E4E-9011-7816B0B111B7}"/>
              </a:ext>
            </a:extLst>
          </p:cNvPr>
          <p:cNvSpPr txBox="1"/>
          <p:nvPr/>
        </p:nvSpPr>
        <p:spPr>
          <a:xfrm>
            <a:off x="2819986" y="5156712"/>
            <a:ext cx="1527601" cy="338554"/>
          </a:xfrm>
          <a:prstGeom prst="rect">
            <a:avLst/>
          </a:prstGeom>
          <a:solidFill>
            <a:schemeClr val="bg1"/>
          </a:solidFill>
        </p:spPr>
        <p:txBody>
          <a:bodyPr wrap="square" rtlCol="0">
            <a:spAutoFit/>
          </a:bodyPr>
          <a:lstStyle/>
          <a:p>
            <a:pPr algn="ctr"/>
            <a:r>
              <a:rPr lang="de-DE" sz="1600" dirty="0"/>
              <a:t>Interpretation</a:t>
            </a:r>
          </a:p>
        </p:txBody>
      </p:sp>
      <p:sp>
        <p:nvSpPr>
          <p:cNvPr id="3" name="Textfeld 2">
            <a:extLst>
              <a:ext uri="{FF2B5EF4-FFF2-40B4-BE49-F238E27FC236}">
                <a16:creationId xmlns:a16="http://schemas.microsoft.com/office/drawing/2014/main" id="{AA3A38DB-F3C6-4A29-839F-8982646F8EEB}"/>
              </a:ext>
            </a:extLst>
          </p:cNvPr>
          <p:cNvSpPr txBox="1"/>
          <p:nvPr/>
        </p:nvSpPr>
        <p:spPr>
          <a:xfrm>
            <a:off x="3108018" y="3403499"/>
            <a:ext cx="1224136" cy="338554"/>
          </a:xfrm>
          <a:prstGeom prst="rect">
            <a:avLst/>
          </a:prstGeom>
          <a:solidFill>
            <a:schemeClr val="bg1"/>
          </a:solidFill>
        </p:spPr>
        <p:txBody>
          <a:bodyPr wrap="square" rtlCol="0">
            <a:spAutoFit/>
          </a:bodyPr>
          <a:lstStyle/>
          <a:p>
            <a:r>
              <a:rPr lang="de-DE" sz="1600" dirty="0"/>
              <a:t>Modeling</a:t>
            </a:r>
          </a:p>
        </p:txBody>
      </p:sp>
      <p:sp>
        <p:nvSpPr>
          <p:cNvPr id="5" name="Textfeld 4">
            <a:extLst>
              <a:ext uri="{FF2B5EF4-FFF2-40B4-BE49-F238E27FC236}">
                <a16:creationId xmlns:a16="http://schemas.microsoft.com/office/drawing/2014/main" id="{5F266DC9-4FD0-4577-988D-ADD6EF5B82B9}"/>
              </a:ext>
            </a:extLst>
          </p:cNvPr>
          <p:cNvSpPr txBox="1"/>
          <p:nvPr/>
        </p:nvSpPr>
        <p:spPr>
          <a:xfrm>
            <a:off x="1934952" y="3781506"/>
            <a:ext cx="1162498" cy="584775"/>
          </a:xfrm>
          <a:prstGeom prst="rect">
            <a:avLst/>
          </a:prstGeom>
          <a:solidFill>
            <a:schemeClr val="bg1"/>
          </a:solidFill>
        </p:spPr>
        <p:txBody>
          <a:bodyPr wrap="none" rtlCol="0">
            <a:spAutoFit/>
          </a:bodyPr>
          <a:lstStyle/>
          <a:p>
            <a:r>
              <a:rPr lang="de-DE" sz="1600" dirty="0" err="1"/>
              <a:t>Empirical</a:t>
            </a:r>
            <a:endParaRPr lang="de-DE" sz="1600" dirty="0"/>
          </a:p>
          <a:p>
            <a:r>
              <a:rPr lang="de-DE" sz="1600" dirty="0" err="1"/>
              <a:t>knowledge</a:t>
            </a:r>
            <a:endParaRPr lang="de-DE" sz="1600" dirty="0"/>
          </a:p>
        </p:txBody>
      </p:sp>
      <p:sp>
        <p:nvSpPr>
          <p:cNvPr id="19" name="Textfeld 18">
            <a:extLst>
              <a:ext uri="{FF2B5EF4-FFF2-40B4-BE49-F238E27FC236}">
                <a16:creationId xmlns:a16="http://schemas.microsoft.com/office/drawing/2014/main" id="{E9672957-EA25-4B8A-A4AB-603983521774}"/>
              </a:ext>
            </a:extLst>
          </p:cNvPr>
          <p:cNvSpPr txBox="1"/>
          <p:nvPr/>
        </p:nvSpPr>
        <p:spPr>
          <a:xfrm>
            <a:off x="4132197" y="3805350"/>
            <a:ext cx="1224136" cy="584775"/>
          </a:xfrm>
          <a:prstGeom prst="rect">
            <a:avLst/>
          </a:prstGeom>
          <a:solidFill>
            <a:schemeClr val="bg1"/>
          </a:solidFill>
        </p:spPr>
        <p:txBody>
          <a:bodyPr wrap="square" rtlCol="0">
            <a:spAutoFit/>
          </a:bodyPr>
          <a:lstStyle/>
          <a:p>
            <a:r>
              <a:rPr lang="de-DE" sz="1600" dirty="0"/>
              <a:t>Normative </a:t>
            </a:r>
            <a:r>
              <a:rPr lang="de-DE" sz="1600" dirty="0" err="1"/>
              <a:t>positions</a:t>
            </a:r>
            <a:endParaRPr lang="de-DE" sz="1600" dirty="0"/>
          </a:p>
        </p:txBody>
      </p:sp>
      <p:sp>
        <p:nvSpPr>
          <p:cNvPr id="24" name="Rechteck 23">
            <a:extLst>
              <a:ext uri="{FF2B5EF4-FFF2-40B4-BE49-F238E27FC236}">
                <a16:creationId xmlns:a16="http://schemas.microsoft.com/office/drawing/2014/main" id="{03DCA560-382B-4B12-9F97-8C702B1AF9E1}"/>
              </a:ext>
            </a:extLst>
          </p:cNvPr>
          <p:cNvSpPr/>
          <p:nvPr/>
        </p:nvSpPr>
        <p:spPr>
          <a:xfrm>
            <a:off x="1723799" y="4372506"/>
            <a:ext cx="3688475" cy="896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cxnSp>
        <p:nvCxnSpPr>
          <p:cNvPr id="26" name="Gerader Verbinder 25">
            <a:extLst>
              <a:ext uri="{FF2B5EF4-FFF2-40B4-BE49-F238E27FC236}">
                <a16:creationId xmlns:a16="http://schemas.microsoft.com/office/drawing/2014/main" id="{E6A38906-0636-4977-9A5B-B1A473C6BF44}"/>
              </a:ext>
            </a:extLst>
          </p:cNvPr>
          <p:cNvCxnSpPr>
            <a:cxnSpLocks/>
          </p:cNvCxnSpPr>
          <p:nvPr/>
        </p:nvCxnSpPr>
        <p:spPr>
          <a:xfrm flipV="1">
            <a:off x="1777788" y="4360056"/>
            <a:ext cx="3634486" cy="176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3404C11E-9CE2-4C1F-B3F3-5C226EB012FA}"/>
              </a:ext>
            </a:extLst>
          </p:cNvPr>
          <p:cNvSpPr txBox="1"/>
          <p:nvPr/>
        </p:nvSpPr>
        <p:spPr>
          <a:xfrm>
            <a:off x="3108018" y="1941853"/>
            <a:ext cx="1154514" cy="954107"/>
          </a:xfrm>
          <a:prstGeom prst="rect">
            <a:avLst/>
          </a:prstGeom>
          <a:solidFill>
            <a:schemeClr val="bg1"/>
          </a:solidFill>
        </p:spPr>
        <p:txBody>
          <a:bodyPr wrap="square" rtlCol="0">
            <a:spAutoFit/>
          </a:bodyPr>
          <a:lstStyle/>
          <a:p>
            <a:r>
              <a:rPr lang="de-DE" sz="1600" dirty="0"/>
              <a:t>Goal and</a:t>
            </a:r>
          </a:p>
          <a:p>
            <a:pPr algn="ctr"/>
            <a:r>
              <a:rPr lang="de-DE" sz="1600" dirty="0" err="1"/>
              <a:t>scope</a:t>
            </a:r>
            <a:endParaRPr lang="de-DE" sz="1600" dirty="0"/>
          </a:p>
          <a:p>
            <a:r>
              <a:rPr lang="de-DE" sz="1600" dirty="0"/>
              <a:t>Definition</a:t>
            </a:r>
          </a:p>
          <a:p>
            <a:endParaRPr lang="de-DE" sz="800" dirty="0"/>
          </a:p>
        </p:txBody>
      </p:sp>
      <p:sp>
        <p:nvSpPr>
          <p:cNvPr id="31" name="Pfeil: nach unten 30">
            <a:extLst>
              <a:ext uri="{FF2B5EF4-FFF2-40B4-BE49-F238E27FC236}">
                <a16:creationId xmlns:a16="http://schemas.microsoft.com/office/drawing/2014/main" id="{DB7461D5-9BA4-4E7C-81D4-AECC64A97D56}"/>
              </a:ext>
            </a:extLst>
          </p:cNvPr>
          <p:cNvSpPr/>
          <p:nvPr/>
        </p:nvSpPr>
        <p:spPr>
          <a:xfrm>
            <a:off x="3547319" y="3039550"/>
            <a:ext cx="237832" cy="2864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EF36A33D-583C-4AE8-9AAB-0D68C56ADBEC}"/>
              </a:ext>
            </a:extLst>
          </p:cNvPr>
          <p:cNvSpPr/>
          <p:nvPr/>
        </p:nvSpPr>
        <p:spPr>
          <a:xfrm>
            <a:off x="3710375" y="4595696"/>
            <a:ext cx="117723" cy="1067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32" name="Pfeil: nach unten 31">
            <a:extLst>
              <a:ext uri="{FF2B5EF4-FFF2-40B4-BE49-F238E27FC236}">
                <a16:creationId xmlns:a16="http://schemas.microsoft.com/office/drawing/2014/main" id="{CEC5E29C-4158-46BA-83D7-AEAB48B5138A}"/>
              </a:ext>
            </a:extLst>
          </p:cNvPr>
          <p:cNvSpPr/>
          <p:nvPr/>
        </p:nvSpPr>
        <p:spPr>
          <a:xfrm>
            <a:off x="3522379" y="4410676"/>
            <a:ext cx="237832" cy="2864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itel 1">
            <a:extLst>
              <a:ext uri="{FF2B5EF4-FFF2-40B4-BE49-F238E27FC236}">
                <a16:creationId xmlns:a16="http://schemas.microsoft.com/office/drawing/2014/main" id="{06FA5B22-9EA5-44F5-97F0-366C776F3D2C}"/>
              </a:ext>
            </a:extLst>
          </p:cNvPr>
          <p:cNvSpPr>
            <a:spLocks noGrp="1"/>
          </p:cNvSpPr>
          <p:nvPr>
            <p:ph type="title"/>
          </p:nvPr>
        </p:nvSpPr>
        <p:spPr>
          <a:xfrm>
            <a:off x="191344" y="188640"/>
            <a:ext cx="11809312" cy="451098"/>
          </a:xfrm>
        </p:spPr>
        <p:txBody>
          <a:bodyPr/>
          <a:lstStyle/>
          <a:p>
            <a:pPr algn="ctr"/>
            <a:r>
              <a:rPr lang="en-US" dirty="0"/>
              <a:t>Systematical validation of sustainability for technical components on the example of magnets</a:t>
            </a:r>
          </a:p>
        </p:txBody>
      </p:sp>
      <p:sp>
        <p:nvSpPr>
          <p:cNvPr id="37" name="Textplatzhalter 3">
            <a:extLst>
              <a:ext uri="{FF2B5EF4-FFF2-40B4-BE49-F238E27FC236}">
                <a16:creationId xmlns:a16="http://schemas.microsoft.com/office/drawing/2014/main" id="{A50601A8-E226-4EC3-9AFB-62CA18F14FD2}"/>
              </a:ext>
            </a:extLst>
          </p:cNvPr>
          <p:cNvSpPr>
            <a:spLocks noGrp="1"/>
          </p:cNvSpPr>
          <p:nvPr>
            <p:ph type="body" sz="quarter" idx="13"/>
          </p:nvPr>
        </p:nvSpPr>
        <p:spPr>
          <a:xfrm>
            <a:off x="1644068" y="1240815"/>
            <a:ext cx="10310869" cy="379252"/>
          </a:xfrm>
        </p:spPr>
        <p:txBody>
          <a:bodyPr/>
          <a:lstStyle/>
          <a:p>
            <a:r>
              <a:rPr lang="de-DE" sz="2400" dirty="0"/>
              <a:t>LCA </a:t>
            </a:r>
            <a:r>
              <a:rPr lang="de-DE" sz="2400" dirty="0" err="1"/>
              <a:t>framework</a:t>
            </a:r>
            <a:r>
              <a:rPr lang="de-DE" sz="2400" dirty="0"/>
              <a:t>:			    LCA </a:t>
            </a:r>
            <a:r>
              <a:rPr lang="de-DE" sz="2400" dirty="0" err="1"/>
              <a:t>for</a:t>
            </a:r>
            <a:r>
              <a:rPr lang="de-DE" sz="2400" dirty="0"/>
              <a:t> </a:t>
            </a:r>
            <a:r>
              <a:rPr lang="de-DE" sz="2400" dirty="0" err="1"/>
              <a:t>magnets</a:t>
            </a:r>
            <a:r>
              <a:rPr lang="de-DE" sz="2400" dirty="0"/>
              <a:t>:</a:t>
            </a:r>
          </a:p>
        </p:txBody>
      </p:sp>
      <p:sp>
        <p:nvSpPr>
          <p:cNvPr id="42" name="Rechteck 41">
            <a:extLst>
              <a:ext uri="{FF2B5EF4-FFF2-40B4-BE49-F238E27FC236}">
                <a16:creationId xmlns:a16="http://schemas.microsoft.com/office/drawing/2014/main" id="{BB16D56E-547E-4C28-8D48-C9C0A0020791}"/>
              </a:ext>
            </a:extLst>
          </p:cNvPr>
          <p:cNvSpPr/>
          <p:nvPr/>
        </p:nvSpPr>
        <p:spPr>
          <a:xfrm>
            <a:off x="5389414" y="4305232"/>
            <a:ext cx="45719" cy="10354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pic>
        <p:nvPicPr>
          <p:cNvPr id="27" name="Grafik 26">
            <a:extLst>
              <a:ext uri="{FF2B5EF4-FFF2-40B4-BE49-F238E27FC236}">
                <a16:creationId xmlns:a16="http://schemas.microsoft.com/office/drawing/2014/main" id="{70B2862B-47F5-4CAC-A025-6A1F32CF1574}"/>
              </a:ext>
            </a:extLst>
          </p:cNvPr>
          <p:cNvPicPr>
            <a:picLocks noChangeAspect="1"/>
          </p:cNvPicPr>
          <p:nvPr/>
        </p:nvPicPr>
        <p:blipFill>
          <a:blip r:embed="rId3"/>
          <a:stretch>
            <a:fillRect/>
          </a:stretch>
        </p:blipFill>
        <p:spPr>
          <a:xfrm>
            <a:off x="11159309" y="59756"/>
            <a:ext cx="1034381" cy="776956"/>
          </a:xfrm>
          <a:prstGeom prst="rect">
            <a:avLst/>
          </a:prstGeom>
        </p:spPr>
      </p:pic>
      <p:sp>
        <p:nvSpPr>
          <p:cNvPr id="35" name="Textfeld 34">
            <a:extLst>
              <a:ext uri="{FF2B5EF4-FFF2-40B4-BE49-F238E27FC236}">
                <a16:creationId xmlns:a16="http://schemas.microsoft.com/office/drawing/2014/main" id="{7ED7E817-E315-47B8-9228-6DC5779B72D6}"/>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b="1" dirty="0"/>
              <a:t>LCA </a:t>
            </a:r>
            <a:r>
              <a:rPr lang="de-DE" sz="1200" b="1" dirty="0" err="1"/>
              <a:t>for</a:t>
            </a:r>
            <a:r>
              <a:rPr lang="de-DE" sz="1200" b="1" dirty="0"/>
              <a:t> </a:t>
            </a:r>
            <a:r>
              <a:rPr lang="de-DE" sz="1200" b="1" dirty="0" err="1"/>
              <a:t>technical</a:t>
            </a:r>
            <a:r>
              <a:rPr lang="de-DE" sz="1200" b="1" dirty="0"/>
              <a:t> </a:t>
            </a:r>
            <a:r>
              <a:rPr lang="de-DE" sz="1200" b="1" dirty="0" err="1"/>
              <a:t>components</a:t>
            </a:r>
            <a:endParaRPr lang="de-DE" sz="1200" b="1"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38" name="Fußzeilenplatzhalter 2">
            <a:extLst>
              <a:ext uri="{FF2B5EF4-FFF2-40B4-BE49-F238E27FC236}">
                <a16:creationId xmlns:a16="http://schemas.microsoft.com/office/drawing/2014/main" id="{20B8759F-9A8D-490E-87FF-C70B6A2DE3F3}"/>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452999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68E79-3E7B-4B8E-B4A0-EE0947DB811C}"/>
              </a:ext>
            </a:extLst>
          </p:cNvPr>
          <p:cNvSpPr>
            <a:spLocks noGrp="1"/>
          </p:cNvSpPr>
          <p:nvPr>
            <p:ph type="title"/>
          </p:nvPr>
        </p:nvSpPr>
        <p:spPr>
          <a:xfrm>
            <a:off x="407988" y="349611"/>
            <a:ext cx="11376024" cy="451098"/>
          </a:xfrm>
        </p:spPr>
        <p:txBody>
          <a:bodyPr/>
          <a:lstStyle/>
          <a:p>
            <a:r>
              <a:rPr lang="de-DE" dirty="0"/>
              <a:t>Electro vs. Permanent </a:t>
            </a:r>
            <a:r>
              <a:rPr lang="de-DE" dirty="0" err="1"/>
              <a:t>magnets</a:t>
            </a:r>
            <a:r>
              <a:rPr lang="de-DE" dirty="0"/>
              <a:t> </a:t>
            </a:r>
          </a:p>
        </p:txBody>
      </p:sp>
      <p:sp>
        <p:nvSpPr>
          <p:cNvPr id="5" name="Textplatzhalter 4">
            <a:extLst>
              <a:ext uri="{FF2B5EF4-FFF2-40B4-BE49-F238E27FC236}">
                <a16:creationId xmlns:a16="http://schemas.microsoft.com/office/drawing/2014/main" id="{97AB8941-1943-4E44-93DD-E289A349A754}"/>
              </a:ext>
            </a:extLst>
          </p:cNvPr>
          <p:cNvSpPr>
            <a:spLocks noGrp="1"/>
          </p:cNvSpPr>
          <p:nvPr>
            <p:ph type="body" sz="quarter" idx="13"/>
          </p:nvPr>
        </p:nvSpPr>
        <p:spPr/>
        <p:txBody>
          <a:bodyPr/>
          <a:lstStyle/>
          <a:p>
            <a:r>
              <a:rPr lang="de-DE" dirty="0"/>
              <a:t> </a:t>
            </a:r>
            <a:r>
              <a:rPr lang="de-DE" dirty="0" err="1"/>
              <a:t>Discussion</a:t>
            </a:r>
            <a:r>
              <a:rPr lang="de-DE" dirty="0"/>
              <a:t> </a:t>
            </a:r>
            <a:r>
              <a:rPr lang="de-DE" dirty="0" err="1"/>
              <a:t>for</a:t>
            </a:r>
            <a:r>
              <a:rPr lang="de-DE" dirty="0"/>
              <a:t> </a:t>
            </a:r>
            <a:r>
              <a:rPr lang="de-DE" dirty="0" err="1"/>
              <a:t>deflection</a:t>
            </a:r>
            <a:r>
              <a:rPr lang="de-DE" dirty="0"/>
              <a:t> </a:t>
            </a:r>
            <a:r>
              <a:rPr lang="de-DE" dirty="0" err="1"/>
              <a:t>magnets</a:t>
            </a:r>
            <a:r>
              <a:rPr lang="de-DE" dirty="0"/>
              <a:t> at PETRA IV</a:t>
            </a:r>
          </a:p>
        </p:txBody>
      </p:sp>
      <p:sp>
        <p:nvSpPr>
          <p:cNvPr id="12" name="Textfeld 11">
            <a:extLst>
              <a:ext uri="{FF2B5EF4-FFF2-40B4-BE49-F238E27FC236}">
                <a16:creationId xmlns:a16="http://schemas.microsoft.com/office/drawing/2014/main" id="{E4B2CA03-0021-44C2-A4C7-FB3B46A9CC2D}"/>
              </a:ext>
            </a:extLst>
          </p:cNvPr>
          <p:cNvSpPr txBox="1"/>
          <p:nvPr/>
        </p:nvSpPr>
        <p:spPr>
          <a:xfrm>
            <a:off x="2495600" y="1627471"/>
            <a:ext cx="8809146" cy="5016758"/>
          </a:xfrm>
          <a:prstGeom prst="rect">
            <a:avLst/>
          </a:prstGeom>
          <a:noFill/>
        </p:spPr>
        <p:txBody>
          <a:bodyPr wrap="square" rtlCol="0">
            <a:spAutoFit/>
          </a:bodyPr>
          <a:lstStyle/>
          <a:p>
            <a:r>
              <a:rPr lang="de-DE" sz="1600" dirty="0"/>
              <a:t>				Electromagnets				Permanentmagnets </a:t>
            </a:r>
          </a:p>
          <a:p>
            <a:endParaRPr lang="de-DE" sz="1600" dirty="0"/>
          </a:p>
          <a:p>
            <a:r>
              <a:rPr lang="de-DE" sz="1600" dirty="0"/>
              <a:t>Material			Copper, Iron, </a:t>
            </a:r>
            <a:r>
              <a:rPr lang="de-DE" sz="1600" dirty="0" err="1"/>
              <a:t>Epoxy</a:t>
            </a:r>
            <a:r>
              <a:rPr lang="de-DE" sz="1600" dirty="0"/>
              <a:t>,			</a:t>
            </a:r>
            <a:r>
              <a:rPr lang="de-DE" sz="1600" dirty="0" err="1"/>
              <a:t>sinter</a:t>
            </a:r>
            <a:r>
              <a:rPr lang="de-DE" sz="1600" dirty="0"/>
              <a:t> material Samarium/Cobalt, </a:t>
            </a:r>
          </a:p>
          <a:p>
            <a:r>
              <a:rPr lang="de-DE" sz="1600" dirty="0"/>
              <a:t>				</a:t>
            </a:r>
            <a:r>
              <a:rPr lang="de-DE" sz="1600" dirty="0" err="1"/>
              <a:t>alloy</a:t>
            </a:r>
            <a:r>
              <a:rPr lang="de-DE" sz="1600" dirty="0"/>
              <a:t> Cobalt/Iron				Iron, Aluminium </a:t>
            </a:r>
          </a:p>
          <a:p>
            <a:endParaRPr lang="de-DE" sz="1600" dirty="0"/>
          </a:p>
          <a:p>
            <a:endParaRPr lang="de-DE" sz="1600" dirty="0"/>
          </a:p>
          <a:p>
            <a:r>
              <a:rPr lang="de-DE" sz="1600" dirty="0"/>
              <a:t>Life span			40-50 </a:t>
            </a:r>
            <a:r>
              <a:rPr lang="de-DE" sz="1600" dirty="0" err="1"/>
              <a:t>years</a:t>
            </a:r>
            <a:r>
              <a:rPr lang="de-DE" sz="1600" dirty="0"/>
              <a:t>					20-30 </a:t>
            </a:r>
            <a:r>
              <a:rPr lang="de-DE" sz="1600" dirty="0" err="1"/>
              <a:t>years</a:t>
            </a:r>
            <a:r>
              <a:rPr lang="de-DE" sz="1600" dirty="0"/>
              <a:t>?</a:t>
            </a:r>
          </a:p>
          <a:p>
            <a:endParaRPr lang="de-DE" sz="1600" dirty="0"/>
          </a:p>
          <a:p>
            <a:endParaRPr lang="de-DE" sz="1600" dirty="0"/>
          </a:p>
          <a:p>
            <a:r>
              <a:rPr lang="de-DE" sz="1600" dirty="0"/>
              <a:t>Recycling			</a:t>
            </a:r>
            <a:r>
              <a:rPr lang="de-DE" sz="1600" dirty="0" err="1"/>
              <a:t>Epoxy</a:t>
            </a:r>
            <a:r>
              <a:rPr lang="de-DE" sz="1600" dirty="0"/>
              <a:t>: </a:t>
            </a:r>
            <a:r>
              <a:rPr lang="de-DE" sz="1600" dirty="0" err="1"/>
              <a:t>burn</a:t>
            </a:r>
            <a:r>
              <a:rPr lang="de-DE" sz="1600" dirty="0"/>
              <a:t> off 				Aluminium and Iron </a:t>
            </a:r>
            <a:r>
              <a:rPr lang="de-DE" sz="1600" dirty="0" err="1"/>
              <a:t>can</a:t>
            </a:r>
            <a:r>
              <a:rPr lang="de-DE" sz="1600" dirty="0"/>
              <a:t> </a:t>
            </a:r>
            <a:r>
              <a:rPr lang="de-DE" sz="1600" dirty="0" err="1"/>
              <a:t>be</a:t>
            </a:r>
            <a:r>
              <a:rPr lang="de-DE" sz="1600" dirty="0"/>
              <a:t> </a:t>
            </a:r>
            <a:r>
              <a:rPr lang="de-DE" sz="1600" dirty="0" err="1"/>
              <a:t>recycled</a:t>
            </a:r>
            <a:endParaRPr lang="de-DE" sz="1600" dirty="0"/>
          </a:p>
          <a:p>
            <a:r>
              <a:rPr lang="de-DE" sz="1600" dirty="0"/>
              <a:t>				Copper and Iron </a:t>
            </a:r>
            <a:r>
              <a:rPr lang="de-DE" sz="1600" dirty="0" err="1"/>
              <a:t>can</a:t>
            </a:r>
            <a:r>
              <a:rPr lang="de-DE" sz="1600" dirty="0"/>
              <a:t> </a:t>
            </a:r>
            <a:r>
              <a:rPr lang="de-DE" sz="1600" dirty="0" err="1"/>
              <a:t>be</a:t>
            </a:r>
            <a:r>
              <a:rPr lang="de-DE" sz="1600" dirty="0"/>
              <a:t>			10-20% </a:t>
            </a:r>
            <a:r>
              <a:rPr lang="de-DE" sz="1600" dirty="0" err="1"/>
              <a:t>magnetic</a:t>
            </a:r>
            <a:r>
              <a:rPr lang="de-DE" sz="1600" dirty="0"/>
              <a:t> material ???</a:t>
            </a:r>
          </a:p>
          <a:p>
            <a:r>
              <a:rPr lang="de-DE" sz="1600" dirty="0"/>
              <a:t>				</a:t>
            </a:r>
            <a:r>
              <a:rPr lang="de-DE" sz="1600" dirty="0" err="1"/>
              <a:t>recycled</a:t>
            </a:r>
            <a:endParaRPr lang="de-DE" sz="1600" dirty="0"/>
          </a:p>
          <a:p>
            <a:endParaRPr lang="de-DE" sz="1600" dirty="0"/>
          </a:p>
          <a:p>
            <a:endParaRPr lang="de-DE" sz="1600" dirty="0"/>
          </a:p>
          <a:p>
            <a:r>
              <a:rPr lang="de-DE" sz="1600" dirty="0"/>
              <a:t>Energy/Power</a:t>
            </a:r>
          </a:p>
          <a:p>
            <a:r>
              <a:rPr lang="de-DE" sz="1600" dirty="0" err="1"/>
              <a:t>consumption</a:t>
            </a:r>
            <a:r>
              <a:rPr lang="de-DE" sz="1600" dirty="0"/>
              <a:t> 		</a:t>
            </a:r>
            <a:r>
              <a:rPr lang="de-DE" sz="1600" dirty="0" err="1"/>
              <a:t>approx</a:t>
            </a:r>
            <a:r>
              <a:rPr lang="de-DE" sz="1600" dirty="0"/>
              <a:t>. 1.6 MW				</a:t>
            </a:r>
            <a:r>
              <a:rPr lang="de-DE" sz="1600" dirty="0" err="1"/>
              <a:t>cooling</a:t>
            </a:r>
            <a:r>
              <a:rPr lang="de-DE" sz="1600" dirty="0"/>
              <a:t> and </a:t>
            </a:r>
            <a:r>
              <a:rPr lang="de-DE" sz="1600" dirty="0" err="1"/>
              <a:t>heating</a:t>
            </a:r>
            <a:r>
              <a:rPr lang="de-DE" sz="1600" dirty="0"/>
              <a:t> </a:t>
            </a:r>
            <a:r>
              <a:rPr lang="de-DE" sz="1600" dirty="0" err="1"/>
              <a:t>of</a:t>
            </a:r>
            <a:r>
              <a:rPr lang="de-DE" sz="1600" dirty="0"/>
              <a:t> </a:t>
            </a:r>
            <a:r>
              <a:rPr lang="de-DE" sz="1600" dirty="0" err="1"/>
              <a:t>the</a:t>
            </a:r>
            <a:endParaRPr lang="de-DE" sz="1600" dirty="0"/>
          </a:p>
          <a:p>
            <a:r>
              <a:rPr lang="de-DE" sz="1600" dirty="0" err="1"/>
              <a:t>during</a:t>
            </a:r>
            <a:r>
              <a:rPr lang="de-DE" sz="1600" dirty="0"/>
              <a:t> </a:t>
            </a:r>
            <a:r>
              <a:rPr lang="de-DE" sz="1600" dirty="0" err="1"/>
              <a:t>operation</a:t>
            </a:r>
            <a:r>
              <a:rPr lang="de-DE" sz="1600" dirty="0"/>
              <a:t>	</a:t>
            </a:r>
            <a:r>
              <a:rPr lang="de-DE" sz="1000" dirty="0"/>
              <a:t>(</a:t>
            </a:r>
            <a:r>
              <a:rPr lang="de-DE" sz="1000" dirty="0" err="1"/>
              <a:t>for</a:t>
            </a:r>
            <a:r>
              <a:rPr lang="de-DE" sz="1000" dirty="0"/>
              <a:t> 6000 </a:t>
            </a:r>
            <a:r>
              <a:rPr lang="de-DE" sz="1000" dirty="0" err="1"/>
              <a:t>hours</a:t>
            </a:r>
            <a:r>
              <a:rPr lang="de-DE" sz="1000" dirty="0"/>
              <a:t> </a:t>
            </a:r>
            <a:r>
              <a:rPr lang="de-DE" sz="1000" dirty="0" err="1"/>
              <a:t>operation</a:t>
            </a:r>
            <a:r>
              <a:rPr lang="de-DE" sz="1000" dirty="0"/>
              <a:t>  time 				</a:t>
            </a:r>
            <a:r>
              <a:rPr lang="de-DE" sz="1600" dirty="0" err="1"/>
              <a:t>tunnel</a:t>
            </a:r>
            <a:endParaRPr lang="de-DE" sz="1600" dirty="0"/>
          </a:p>
          <a:p>
            <a:r>
              <a:rPr lang="de-DE" sz="1000" dirty="0"/>
              <a:t>				        per </a:t>
            </a:r>
            <a:r>
              <a:rPr lang="de-DE" sz="1000" dirty="0" err="1"/>
              <a:t>year</a:t>
            </a:r>
            <a:r>
              <a:rPr lang="de-DE" sz="1000" dirty="0"/>
              <a:t>: </a:t>
            </a:r>
            <a:r>
              <a:rPr lang="de-DE" sz="1000" b="1" dirty="0" err="1"/>
              <a:t>9.6GWh</a:t>
            </a:r>
            <a:r>
              <a:rPr lang="de-DE" sz="1000" dirty="0"/>
              <a:t>)</a:t>
            </a:r>
          </a:p>
          <a:p>
            <a:endParaRPr lang="de-DE" sz="1600" dirty="0"/>
          </a:p>
          <a:p>
            <a:r>
              <a:rPr lang="de-DE" sz="1600" dirty="0"/>
              <a:t>	</a:t>
            </a:r>
          </a:p>
        </p:txBody>
      </p:sp>
      <p:pic>
        <p:nvPicPr>
          <p:cNvPr id="9" name="Grafik 8">
            <a:extLst>
              <a:ext uri="{FF2B5EF4-FFF2-40B4-BE49-F238E27FC236}">
                <a16:creationId xmlns:a16="http://schemas.microsoft.com/office/drawing/2014/main" id="{1529A678-B06C-4179-8722-33ABD685D4A9}"/>
              </a:ext>
            </a:extLst>
          </p:cNvPr>
          <p:cNvPicPr>
            <a:picLocks noChangeAspect="1"/>
          </p:cNvPicPr>
          <p:nvPr/>
        </p:nvPicPr>
        <p:blipFill>
          <a:blip r:embed="rId2"/>
          <a:stretch>
            <a:fillRect/>
          </a:stretch>
        </p:blipFill>
        <p:spPr>
          <a:xfrm>
            <a:off x="11159309" y="59756"/>
            <a:ext cx="1034381" cy="776956"/>
          </a:xfrm>
          <a:prstGeom prst="rect">
            <a:avLst/>
          </a:prstGeom>
        </p:spPr>
      </p:pic>
      <p:sp>
        <p:nvSpPr>
          <p:cNvPr id="3" name="Ellipse 2">
            <a:extLst>
              <a:ext uri="{FF2B5EF4-FFF2-40B4-BE49-F238E27FC236}">
                <a16:creationId xmlns:a16="http://schemas.microsoft.com/office/drawing/2014/main" id="{D561764A-5720-437A-846E-450654ECC5AE}"/>
              </a:ext>
            </a:extLst>
          </p:cNvPr>
          <p:cNvSpPr/>
          <p:nvPr/>
        </p:nvSpPr>
        <p:spPr>
          <a:xfrm>
            <a:off x="4198946" y="5137980"/>
            <a:ext cx="2088232" cy="95531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5" name="Textfeld 14">
            <a:extLst>
              <a:ext uri="{FF2B5EF4-FFF2-40B4-BE49-F238E27FC236}">
                <a16:creationId xmlns:a16="http://schemas.microsoft.com/office/drawing/2014/main" id="{D428ADF2-C131-400C-B305-EEBCDD93E6EA}"/>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b="1" dirty="0"/>
              <a:t>LCA </a:t>
            </a:r>
            <a:r>
              <a:rPr lang="de-DE" sz="1200" b="1" dirty="0" err="1"/>
              <a:t>for</a:t>
            </a:r>
            <a:r>
              <a:rPr lang="de-DE" sz="1200" b="1" dirty="0"/>
              <a:t> </a:t>
            </a:r>
            <a:r>
              <a:rPr lang="de-DE" sz="1200" b="1" dirty="0" err="1"/>
              <a:t>technical</a:t>
            </a:r>
            <a:r>
              <a:rPr lang="de-DE" sz="1200" b="1" dirty="0"/>
              <a:t> </a:t>
            </a:r>
            <a:r>
              <a:rPr lang="de-DE" sz="1200" b="1" dirty="0" err="1"/>
              <a:t>components</a:t>
            </a:r>
            <a:endParaRPr lang="de-DE" sz="1200" b="1"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0" name="Fußzeilenplatzhalter 2">
            <a:extLst>
              <a:ext uri="{FF2B5EF4-FFF2-40B4-BE49-F238E27FC236}">
                <a16:creationId xmlns:a16="http://schemas.microsoft.com/office/drawing/2014/main" id="{170B485D-F53F-4AA1-A71A-F6699EF0343E}"/>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73910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68E79-3E7B-4B8E-B4A0-EE0947DB811C}"/>
              </a:ext>
            </a:extLst>
          </p:cNvPr>
          <p:cNvSpPr>
            <a:spLocks noGrp="1"/>
          </p:cNvSpPr>
          <p:nvPr>
            <p:ph type="title"/>
          </p:nvPr>
        </p:nvSpPr>
        <p:spPr/>
        <p:txBody>
          <a:bodyPr/>
          <a:lstStyle/>
          <a:p>
            <a:r>
              <a:rPr lang="de-DE" dirty="0"/>
              <a:t>Electro vs. Permanent </a:t>
            </a:r>
            <a:r>
              <a:rPr lang="de-DE" dirty="0" err="1"/>
              <a:t>magnets</a:t>
            </a:r>
            <a:r>
              <a:rPr lang="de-DE" dirty="0"/>
              <a:t> </a:t>
            </a:r>
          </a:p>
        </p:txBody>
      </p:sp>
      <p:sp>
        <p:nvSpPr>
          <p:cNvPr id="5" name="Textplatzhalter 4">
            <a:extLst>
              <a:ext uri="{FF2B5EF4-FFF2-40B4-BE49-F238E27FC236}">
                <a16:creationId xmlns:a16="http://schemas.microsoft.com/office/drawing/2014/main" id="{97AB8941-1943-4E44-93DD-E289A349A754}"/>
              </a:ext>
            </a:extLst>
          </p:cNvPr>
          <p:cNvSpPr>
            <a:spLocks noGrp="1"/>
          </p:cNvSpPr>
          <p:nvPr>
            <p:ph type="body" sz="quarter" idx="13"/>
          </p:nvPr>
        </p:nvSpPr>
        <p:spPr/>
        <p:txBody>
          <a:bodyPr/>
          <a:lstStyle/>
          <a:p>
            <a:r>
              <a:rPr lang="de-DE" dirty="0"/>
              <a:t> </a:t>
            </a:r>
            <a:r>
              <a:rPr lang="de-DE" dirty="0" err="1"/>
              <a:t>Discussion</a:t>
            </a:r>
            <a:r>
              <a:rPr lang="de-DE" dirty="0"/>
              <a:t> </a:t>
            </a:r>
            <a:r>
              <a:rPr lang="de-DE" dirty="0" err="1"/>
              <a:t>for</a:t>
            </a:r>
            <a:r>
              <a:rPr lang="de-DE" dirty="0"/>
              <a:t> </a:t>
            </a:r>
            <a:r>
              <a:rPr lang="de-DE" dirty="0" err="1"/>
              <a:t>deflection</a:t>
            </a:r>
            <a:r>
              <a:rPr lang="de-DE" dirty="0"/>
              <a:t> </a:t>
            </a:r>
            <a:r>
              <a:rPr lang="de-DE" dirty="0" err="1"/>
              <a:t>magnets</a:t>
            </a:r>
            <a:r>
              <a:rPr lang="de-DE" dirty="0"/>
              <a:t> at PETRA IV</a:t>
            </a:r>
          </a:p>
        </p:txBody>
      </p:sp>
      <p:sp>
        <p:nvSpPr>
          <p:cNvPr id="12" name="Textfeld 11">
            <a:extLst>
              <a:ext uri="{FF2B5EF4-FFF2-40B4-BE49-F238E27FC236}">
                <a16:creationId xmlns:a16="http://schemas.microsoft.com/office/drawing/2014/main" id="{E4B2CA03-0021-44C2-A4C7-FB3B46A9CC2D}"/>
              </a:ext>
            </a:extLst>
          </p:cNvPr>
          <p:cNvSpPr txBox="1"/>
          <p:nvPr/>
        </p:nvSpPr>
        <p:spPr>
          <a:xfrm>
            <a:off x="2495600" y="1627471"/>
            <a:ext cx="8809146" cy="5016758"/>
          </a:xfrm>
          <a:prstGeom prst="rect">
            <a:avLst/>
          </a:prstGeom>
          <a:noFill/>
        </p:spPr>
        <p:txBody>
          <a:bodyPr wrap="square" rtlCol="0">
            <a:spAutoFit/>
          </a:bodyPr>
          <a:lstStyle/>
          <a:p>
            <a:r>
              <a:rPr lang="de-DE" sz="1600" dirty="0"/>
              <a:t>				Electromagnets				Permanentmagnets </a:t>
            </a:r>
          </a:p>
          <a:p>
            <a:endParaRPr lang="de-DE" sz="1600" dirty="0"/>
          </a:p>
          <a:p>
            <a:r>
              <a:rPr lang="de-DE" sz="1600" dirty="0"/>
              <a:t>Material			Copper, Iron, </a:t>
            </a:r>
            <a:r>
              <a:rPr lang="de-DE" sz="1600" dirty="0" err="1"/>
              <a:t>Epoxy</a:t>
            </a:r>
            <a:r>
              <a:rPr lang="de-DE" sz="1600" dirty="0"/>
              <a:t>,			</a:t>
            </a:r>
            <a:r>
              <a:rPr lang="de-DE" sz="1600" dirty="0" err="1"/>
              <a:t>sinter</a:t>
            </a:r>
            <a:r>
              <a:rPr lang="de-DE" sz="1600" dirty="0"/>
              <a:t> material Samarium/Cobalt, </a:t>
            </a:r>
          </a:p>
          <a:p>
            <a:r>
              <a:rPr lang="de-DE" sz="1600" dirty="0"/>
              <a:t>				</a:t>
            </a:r>
            <a:r>
              <a:rPr lang="de-DE" sz="1600" dirty="0" err="1"/>
              <a:t>alloy</a:t>
            </a:r>
            <a:r>
              <a:rPr lang="de-DE" sz="1600" dirty="0"/>
              <a:t> Cobalt/Iron				Iron, </a:t>
            </a:r>
            <a:r>
              <a:rPr lang="de-DE" sz="1600" dirty="0" err="1"/>
              <a:t>Aluminum</a:t>
            </a:r>
            <a:r>
              <a:rPr lang="de-DE" sz="1600" dirty="0"/>
              <a:t> </a:t>
            </a:r>
          </a:p>
          <a:p>
            <a:endParaRPr lang="de-DE" sz="1600" dirty="0"/>
          </a:p>
          <a:p>
            <a:endParaRPr lang="de-DE" sz="1600" dirty="0"/>
          </a:p>
          <a:p>
            <a:r>
              <a:rPr lang="de-DE" sz="1600" dirty="0"/>
              <a:t>Life span			40-50 </a:t>
            </a:r>
            <a:r>
              <a:rPr lang="de-DE" sz="1600" dirty="0" err="1"/>
              <a:t>years</a:t>
            </a:r>
            <a:r>
              <a:rPr lang="de-DE" sz="1600" dirty="0"/>
              <a:t>					20-30 </a:t>
            </a:r>
            <a:r>
              <a:rPr lang="de-DE" sz="1600" dirty="0" err="1"/>
              <a:t>years</a:t>
            </a:r>
            <a:r>
              <a:rPr lang="de-DE" sz="1600" dirty="0"/>
              <a:t>?</a:t>
            </a:r>
          </a:p>
          <a:p>
            <a:endParaRPr lang="de-DE" sz="1600" dirty="0"/>
          </a:p>
          <a:p>
            <a:endParaRPr lang="de-DE" sz="1600" dirty="0"/>
          </a:p>
          <a:p>
            <a:r>
              <a:rPr lang="de-DE" sz="1600" dirty="0"/>
              <a:t>Recycling			</a:t>
            </a:r>
            <a:r>
              <a:rPr lang="de-DE" sz="1600" dirty="0" err="1"/>
              <a:t>Epoxy</a:t>
            </a:r>
            <a:r>
              <a:rPr lang="de-DE" sz="1600" dirty="0"/>
              <a:t>: </a:t>
            </a:r>
            <a:r>
              <a:rPr lang="de-DE" sz="1600" dirty="0" err="1"/>
              <a:t>burn</a:t>
            </a:r>
            <a:r>
              <a:rPr lang="de-DE" sz="1600" dirty="0"/>
              <a:t> off 				Aluminium and Iron </a:t>
            </a:r>
            <a:r>
              <a:rPr lang="de-DE" sz="1600" dirty="0" err="1"/>
              <a:t>can</a:t>
            </a:r>
            <a:r>
              <a:rPr lang="de-DE" sz="1600" dirty="0"/>
              <a:t> </a:t>
            </a:r>
            <a:r>
              <a:rPr lang="de-DE" sz="1600" dirty="0" err="1"/>
              <a:t>be</a:t>
            </a:r>
            <a:r>
              <a:rPr lang="de-DE" sz="1600" dirty="0"/>
              <a:t> </a:t>
            </a:r>
            <a:r>
              <a:rPr lang="de-DE" sz="1600" dirty="0" err="1"/>
              <a:t>recycled</a:t>
            </a:r>
            <a:endParaRPr lang="de-DE" sz="1600" dirty="0"/>
          </a:p>
          <a:p>
            <a:r>
              <a:rPr lang="de-DE" sz="1600" dirty="0"/>
              <a:t>				Copper and Iron </a:t>
            </a:r>
            <a:r>
              <a:rPr lang="de-DE" sz="1600" dirty="0" err="1"/>
              <a:t>can</a:t>
            </a:r>
            <a:r>
              <a:rPr lang="de-DE" sz="1600" dirty="0"/>
              <a:t> </a:t>
            </a:r>
            <a:r>
              <a:rPr lang="de-DE" sz="1600" dirty="0" err="1"/>
              <a:t>be</a:t>
            </a:r>
            <a:r>
              <a:rPr lang="de-DE" sz="1600" dirty="0"/>
              <a:t>			10-20% </a:t>
            </a:r>
            <a:r>
              <a:rPr lang="de-DE" sz="1600" dirty="0" err="1"/>
              <a:t>magnetic</a:t>
            </a:r>
            <a:r>
              <a:rPr lang="de-DE" sz="1600" dirty="0"/>
              <a:t> material ???</a:t>
            </a:r>
          </a:p>
          <a:p>
            <a:r>
              <a:rPr lang="de-DE" sz="1600" dirty="0"/>
              <a:t>				</a:t>
            </a:r>
            <a:r>
              <a:rPr lang="de-DE" sz="1600" dirty="0" err="1"/>
              <a:t>recycled</a:t>
            </a:r>
            <a:endParaRPr lang="de-DE" sz="1600" dirty="0"/>
          </a:p>
          <a:p>
            <a:endParaRPr lang="de-DE" sz="1600" dirty="0"/>
          </a:p>
          <a:p>
            <a:endParaRPr lang="de-DE" sz="1600" dirty="0"/>
          </a:p>
          <a:p>
            <a:r>
              <a:rPr lang="de-DE" sz="1600" dirty="0"/>
              <a:t>Energy/Power</a:t>
            </a:r>
          </a:p>
          <a:p>
            <a:r>
              <a:rPr lang="de-DE" sz="1600" dirty="0" err="1"/>
              <a:t>consumption</a:t>
            </a:r>
            <a:r>
              <a:rPr lang="de-DE" sz="1600" dirty="0"/>
              <a:t> 		</a:t>
            </a:r>
            <a:r>
              <a:rPr lang="de-DE" sz="1600" dirty="0" err="1"/>
              <a:t>approx</a:t>
            </a:r>
            <a:r>
              <a:rPr lang="de-DE" sz="1600" dirty="0"/>
              <a:t>. 1.6 MW				</a:t>
            </a:r>
            <a:r>
              <a:rPr lang="de-DE" sz="1600" dirty="0" err="1"/>
              <a:t>cooling</a:t>
            </a:r>
            <a:r>
              <a:rPr lang="de-DE" sz="1600" dirty="0"/>
              <a:t> and </a:t>
            </a:r>
            <a:r>
              <a:rPr lang="de-DE" sz="1600" dirty="0" err="1"/>
              <a:t>heating</a:t>
            </a:r>
            <a:r>
              <a:rPr lang="de-DE" sz="1600" dirty="0"/>
              <a:t> </a:t>
            </a:r>
            <a:r>
              <a:rPr lang="de-DE" sz="1600" dirty="0" err="1"/>
              <a:t>of</a:t>
            </a:r>
            <a:r>
              <a:rPr lang="de-DE" sz="1600" dirty="0"/>
              <a:t> </a:t>
            </a:r>
            <a:r>
              <a:rPr lang="de-DE" sz="1600" dirty="0" err="1"/>
              <a:t>the</a:t>
            </a:r>
            <a:endParaRPr lang="de-DE" sz="1600" dirty="0"/>
          </a:p>
          <a:p>
            <a:r>
              <a:rPr lang="de-DE" sz="1600" dirty="0" err="1"/>
              <a:t>during</a:t>
            </a:r>
            <a:r>
              <a:rPr lang="de-DE" sz="1600" dirty="0"/>
              <a:t> </a:t>
            </a:r>
            <a:r>
              <a:rPr lang="de-DE" sz="1600" dirty="0" err="1"/>
              <a:t>operation</a:t>
            </a:r>
            <a:r>
              <a:rPr lang="de-DE" sz="1600" dirty="0"/>
              <a:t>	</a:t>
            </a:r>
            <a:r>
              <a:rPr lang="de-DE" sz="1000" dirty="0"/>
              <a:t>(</a:t>
            </a:r>
            <a:r>
              <a:rPr lang="de-DE" sz="1000" dirty="0" err="1"/>
              <a:t>for</a:t>
            </a:r>
            <a:r>
              <a:rPr lang="de-DE" sz="1000" dirty="0"/>
              <a:t> 6000 </a:t>
            </a:r>
            <a:r>
              <a:rPr lang="de-DE" sz="1000" dirty="0" err="1"/>
              <a:t>hours</a:t>
            </a:r>
            <a:r>
              <a:rPr lang="de-DE" sz="1000" dirty="0"/>
              <a:t> </a:t>
            </a:r>
            <a:r>
              <a:rPr lang="de-DE" sz="1000" dirty="0" err="1"/>
              <a:t>operation</a:t>
            </a:r>
            <a:r>
              <a:rPr lang="de-DE" sz="1000" dirty="0"/>
              <a:t>  time 				</a:t>
            </a:r>
            <a:r>
              <a:rPr lang="de-DE" sz="1600" i="1" dirty="0" err="1"/>
              <a:t>tunnel</a:t>
            </a:r>
            <a:endParaRPr lang="de-DE" sz="1600" i="1" dirty="0"/>
          </a:p>
          <a:p>
            <a:r>
              <a:rPr lang="de-DE" sz="1000" dirty="0"/>
              <a:t>				        per </a:t>
            </a:r>
            <a:r>
              <a:rPr lang="de-DE" sz="1000" dirty="0" err="1"/>
              <a:t>year</a:t>
            </a:r>
            <a:r>
              <a:rPr lang="de-DE" sz="1000" dirty="0"/>
              <a:t>: </a:t>
            </a:r>
            <a:r>
              <a:rPr lang="de-DE" sz="1000" b="1" dirty="0" err="1"/>
              <a:t>9.6GWh</a:t>
            </a:r>
            <a:r>
              <a:rPr lang="de-DE" sz="1000" dirty="0"/>
              <a:t>)</a:t>
            </a:r>
          </a:p>
          <a:p>
            <a:endParaRPr lang="de-DE" sz="1600" dirty="0"/>
          </a:p>
          <a:p>
            <a:r>
              <a:rPr lang="de-DE" sz="1600" dirty="0"/>
              <a:t>	</a:t>
            </a:r>
          </a:p>
        </p:txBody>
      </p:sp>
      <p:pic>
        <p:nvPicPr>
          <p:cNvPr id="9" name="Grafik 8">
            <a:extLst>
              <a:ext uri="{FF2B5EF4-FFF2-40B4-BE49-F238E27FC236}">
                <a16:creationId xmlns:a16="http://schemas.microsoft.com/office/drawing/2014/main" id="{1529A678-B06C-4179-8722-33ABD685D4A9}"/>
              </a:ext>
            </a:extLst>
          </p:cNvPr>
          <p:cNvPicPr>
            <a:picLocks noChangeAspect="1"/>
          </p:cNvPicPr>
          <p:nvPr/>
        </p:nvPicPr>
        <p:blipFill>
          <a:blip r:embed="rId2"/>
          <a:stretch>
            <a:fillRect/>
          </a:stretch>
        </p:blipFill>
        <p:spPr>
          <a:xfrm>
            <a:off x="11159309" y="59756"/>
            <a:ext cx="1034381" cy="776956"/>
          </a:xfrm>
          <a:prstGeom prst="rect">
            <a:avLst/>
          </a:prstGeom>
        </p:spPr>
      </p:pic>
      <p:sp>
        <p:nvSpPr>
          <p:cNvPr id="3" name="Ellipse 2">
            <a:extLst>
              <a:ext uri="{FF2B5EF4-FFF2-40B4-BE49-F238E27FC236}">
                <a16:creationId xmlns:a16="http://schemas.microsoft.com/office/drawing/2014/main" id="{D561764A-5720-437A-846E-450654ECC5AE}"/>
              </a:ext>
            </a:extLst>
          </p:cNvPr>
          <p:cNvSpPr/>
          <p:nvPr/>
        </p:nvSpPr>
        <p:spPr>
          <a:xfrm>
            <a:off x="4198946" y="5137980"/>
            <a:ext cx="2088232" cy="95531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3" name="Textfeld 12">
            <a:extLst>
              <a:ext uri="{FF2B5EF4-FFF2-40B4-BE49-F238E27FC236}">
                <a16:creationId xmlns:a16="http://schemas.microsoft.com/office/drawing/2014/main" id="{1CA2B31E-E422-40EE-85DA-62B72762F9CD}"/>
              </a:ext>
            </a:extLst>
          </p:cNvPr>
          <p:cNvSpPr txBox="1"/>
          <p:nvPr/>
        </p:nvSpPr>
        <p:spPr>
          <a:xfrm rot="1434689">
            <a:off x="8928268" y="667402"/>
            <a:ext cx="2160240" cy="1261884"/>
          </a:xfrm>
          <a:prstGeom prst="rect">
            <a:avLst/>
          </a:prstGeom>
          <a:noFill/>
        </p:spPr>
        <p:txBody>
          <a:bodyPr wrap="square" rtlCol="0">
            <a:spAutoFit/>
          </a:bodyPr>
          <a:lstStyle/>
          <a:p>
            <a:pPr algn="ctr"/>
            <a:r>
              <a:rPr lang="de-DE" sz="4400" b="1" dirty="0" err="1">
                <a:solidFill>
                  <a:schemeClr val="accent2"/>
                </a:solidFill>
              </a:rPr>
              <a:t>Draft</a:t>
            </a:r>
            <a:endParaRPr lang="de-DE" sz="4400" b="1" dirty="0">
              <a:solidFill>
                <a:schemeClr val="accent2"/>
              </a:solidFill>
            </a:endParaRPr>
          </a:p>
          <a:p>
            <a:pPr algn="ctr"/>
            <a:r>
              <a:rPr lang="de-DE" sz="1600" dirty="0"/>
              <a:t>Open </a:t>
            </a:r>
            <a:r>
              <a:rPr lang="de-DE" sz="1600" dirty="0" err="1"/>
              <a:t>for</a:t>
            </a:r>
            <a:r>
              <a:rPr lang="de-DE" sz="1600" dirty="0"/>
              <a:t> </a:t>
            </a:r>
            <a:r>
              <a:rPr lang="de-DE" sz="1600" dirty="0" err="1"/>
              <a:t>inspirations</a:t>
            </a:r>
            <a:r>
              <a:rPr lang="de-DE" sz="1600" dirty="0"/>
              <a:t> and </a:t>
            </a:r>
            <a:r>
              <a:rPr lang="de-DE" sz="1600" dirty="0" err="1"/>
              <a:t>hints</a:t>
            </a:r>
            <a:endParaRPr lang="de-DE" sz="1600" dirty="0"/>
          </a:p>
        </p:txBody>
      </p:sp>
      <p:sp>
        <p:nvSpPr>
          <p:cNvPr id="14" name="Ellipse 13">
            <a:extLst>
              <a:ext uri="{FF2B5EF4-FFF2-40B4-BE49-F238E27FC236}">
                <a16:creationId xmlns:a16="http://schemas.microsoft.com/office/drawing/2014/main" id="{21966F4D-F7CE-40AF-8C9D-3E8F71773847}"/>
              </a:ext>
            </a:extLst>
          </p:cNvPr>
          <p:cNvSpPr/>
          <p:nvPr/>
        </p:nvSpPr>
        <p:spPr>
          <a:xfrm rot="1434689">
            <a:off x="8712244" y="667402"/>
            <a:ext cx="2664296" cy="126188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5" name="Textfeld 14">
            <a:extLst>
              <a:ext uri="{FF2B5EF4-FFF2-40B4-BE49-F238E27FC236}">
                <a16:creationId xmlns:a16="http://schemas.microsoft.com/office/drawing/2014/main" id="{3BD3C2D4-3723-41CA-BB49-67ACFBFE6D4F}"/>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b="1" dirty="0"/>
              <a:t>LCA </a:t>
            </a:r>
            <a:r>
              <a:rPr lang="de-DE" sz="1200" b="1" dirty="0" err="1"/>
              <a:t>for</a:t>
            </a:r>
            <a:r>
              <a:rPr lang="de-DE" sz="1200" b="1" dirty="0"/>
              <a:t> </a:t>
            </a:r>
            <a:r>
              <a:rPr lang="de-DE" sz="1200" b="1" dirty="0" err="1"/>
              <a:t>technical</a:t>
            </a:r>
            <a:r>
              <a:rPr lang="de-DE" sz="1200" b="1" dirty="0"/>
              <a:t> </a:t>
            </a:r>
            <a:r>
              <a:rPr lang="de-DE" sz="1200" b="1" dirty="0" err="1"/>
              <a:t>components</a:t>
            </a:r>
            <a:endParaRPr lang="de-DE" sz="1200" b="1"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1" name="Fußzeilenplatzhalter 2">
            <a:extLst>
              <a:ext uri="{FF2B5EF4-FFF2-40B4-BE49-F238E27FC236}">
                <a16:creationId xmlns:a16="http://schemas.microsoft.com/office/drawing/2014/main" id="{1F420142-DEF3-4B42-A63F-19F1F5F3144A}"/>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419357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2C8E038-3248-48D2-84A7-E1C980DCDA3D}"/>
              </a:ext>
            </a:extLst>
          </p:cNvPr>
          <p:cNvPicPr>
            <a:picLocks noChangeAspect="1"/>
          </p:cNvPicPr>
          <p:nvPr/>
        </p:nvPicPr>
        <p:blipFill>
          <a:blip r:embed="rId3"/>
          <a:stretch>
            <a:fillRect/>
          </a:stretch>
        </p:blipFill>
        <p:spPr>
          <a:xfrm>
            <a:off x="7176120" y="3278615"/>
            <a:ext cx="2355709" cy="1574479"/>
          </a:xfrm>
          <a:prstGeom prst="rect">
            <a:avLst/>
          </a:prstGeom>
        </p:spPr>
      </p:pic>
      <p:sp>
        <p:nvSpPr>
          <p:cNvPr id="2" name="Titel 1"/>
          <p:cNvSpPr>
            <a:spLocks noGrp="1"/>
          </p:cNvSpPr>
          <p:nvPr>
            <p:ph type="title"/>
          </p:nvPr>
        </p:nvSpPr>
        <p:spPr/>
        <p:txBody>
          <a:bodyPr/>
          <a:lstStyle/>
          <a:p>
            <a:r>
              <a:rPr lang="de-DE" dirty="0"/>
              <a:t>PETRA IV Critical Materials </a:t>
            </a:r>
          </a:p>
        </p:txBody>
      </p:sp>
      <p:sp>
        <p:nvSpPr>
          <p:cNvPr id="19" name="Textplatzhalter 3">
            <a:extLst>
              <a:ext uri="{FF2B5EF4-FFF2-40B4-BE49-F238E27FC236}">
                <a16:creationId xmlns:a16="http://schemas.microsoft.com/office/drawing/2014/main" id="{05A27CB0-88D4-4B35-AD13-6AEFE2F5B25B}"/>
              </a:ext>
            </a:extLst>
          </p:cNvPr>
          <p:cNvSpPr txBox="1">
            <a:spLocks/>
          </p:cNvSpPr>
          <p:nvPr/>
        </p:nvSpPr>
        <p:spPr>
          <a:xfrm>
            <a:off x="407988" y="817500"/>
            <a:ext cx="7992268" cy="379252"/>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tabLst>
                <a:tab pos="361950" algn="l"/>
              </a:tabLst>
              <a:defRPr sz="1800" b="1" kern="1200">
                <a:solidFill>
                  <a:schemeClr val="accent2"/>
                </a:solidFill>
                <a:latin typeface="+mn-lt"/>
                <a:ea typeface="+mn-ea"/>
                <a:cs typeface="+mn-cs"/>
              </a:defRPr>
            </a:lvl1pPr>
            <a:lvl2pPr marL="266700" indent="0" algn="l" defTabSz="914400" rtl="0" eaLnBrk="1" latinLnBrk="0" hangingPunct="1">
              <a:lnSpc>
                <a:spcPct val="11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2pPr>
            <a:lvl3pPr marL="8953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11620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438275" indent="-276225"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Permanent Magnets </a:t>
            </a:r>
            <a:r>
              <a:rPr lang="en-US" dirty="0"/>
              <a:t>and the </a:t>
            </a:r>
            <a:r>
              <a:rPr lang="de-DE" dirty="0"/>
              <a:t>Rare Earth Problem</a:t>
            </a:r>
          </a:p>
        </p:txBody>
      </p:sp>
      <p:sp>
        <p:nvSpPr>
          <p:cNvPr id="16" name="Inhaltsplatzhalter 4">
            <a:extLst>
              <a:ext uri="{FF2B5EF4-FFF2-40B4-BE49-F238E27FC236}">
                <a16:creationId xmlns:a16="http://schemas.microsoft.com/office/drawing/2014/main" id="{C7B103C7-4FA3-4874-8AAB-357F02DE04DC}"/>
              </a:ext>
            </a:extLst>
          </p:cNvPr>
          <p:cNvSpPr>
            <a:spLocks noGrp="1"/>
          </p:cNvSpPr>
          <p:nvPr>
            <p:ph idx="1"/>
          </p:nvPr>
        </p:nvSpPr>
        <p:spPr>
          <a:xfrm>
            <a:off x="1529918" y="1257924"/>
            <a:ext cx="5541517" cy="4691356"/>
          </a:xfrm>
        </p:spPr>
        <p:txBody>
          <a:bodyPr/>
          <a:lstStyle/>
          <a:p>
            <a:pPr marL="95250" indent="0">
              <a:spcAft>
                <a:spcPts val="600"/>
              </a:spcAft>
              <a:buNone/>
            </a:pPr>
            <a:r>
              <a:rPr lang="en-US" sz="1600" b="1" dirty="0"/>
              <a:t>Problem:</a:t>
            </a:r>
            <a:r>
              <a:rPr lang="en-US" sz="1600" dirty="0"/>
              <a:t>  </a:t>
            </a:r>
          </a:p>
          <a:p>
            <a:pPr marL="381000" indent="-285750">
              <a:spcAft>
                <a:spcPts val="600"/>
              </a:spcAft>
            </a:pPr>
            <a:r>
              <a:rPr lang="en-US" sz="1600" dirty="0"/>
              <a:t>rare earths are mined and processed under destructive social and environmental conditions</a:t>
            </a:r>
          </a:p>
          <a:p>
            <a:pPr marL="381000" indent="-285750">
              <a:spcAft>
                <a:spcPts val="600"/>
              </a:spcAft>
            </a:pPr>
            <a:r>
              <a:rPr lang="en-US" sz="1600" dirty="0"/>
              <a:t>no alternative sources or certified mining and processing available</a:t>
            </a:r>
          </a:p>
          <a:p>
            <a:pPr marL="381000" indent="-285750">
              <a:spcAft>
                <a:spcPts val="600"/>
              </a:spcAft>
            </a:pPr>
            <a:r>
              <a:rPr lang="en-US" sz="1600" dirty="0"/>
              <a:t>so far no sufficient progress on recycling of old PM</a:t>
            </a:r>
          </a:p>
          <a:p>
            <a:pPr marL="0" indent="0">
              <a:spcAft>
                <a:spcPts val="600"/>
              </a:spcAft>
              <a:buNone/>
            </a:pPr>
            <a:r>
              <a:rPr lang="en-US" sz="1600" b="1" dirty="0"/>
              <a:t>How  to solve:</a:t>
            </a:r>
          </a:p>
          <a:p>
            <a:pPr lvl="0">
              <a:lnSpc>
                <a:spcPct val="100000"/>
              </a:lnSpc>
              <a:spcAft>
                <a:spcPts val="600"/>
              </a:spcAft>
            </a:pPr>
            <a:r>
              <a:rPr lang="en-US" sz="1600" dirty="0"/>
              <a:t>combine science, industry and NGO forces to tackle problem</a:t>
            </a:r>
          </a:p>
          <a:p>
            <a:pPr lvl="0">
              <a:lnSpc>
                <a:spcPct val="100000"/>
              </a:lnSpc>
              <a:spcAft>
                <a:spcPts val="600"/>
              </a:spcAft>
            </a:pPr>
            <a:r>
              <a:rPr lang="en-US" sz="1600" dirty="0"/>
              <a:t>find best practice for recycling of these materials</a:t>
            </a:r>
            <a:endParaRPr lang="de-DE" sz="1600" dirty="0"/>
          </a:p>
          <a:p>
            <a:pPr>
              <a:lnSpc>
                <a:spcPct val="100000"/>
              </a:lnSpc>
              <a:spcAft>
                <a:spcPts val="600"/>
              </a:spcAft>
            </a:pPr>
            <a:r>
              <a:rPr lang="en-US" sz="1600" dirty="0"/>
              <a:t>implement life cycle management already in planning phase of new RIs</a:t>
            </a:r>
            <a:endParaRPr lang="de-DE" sz="1600" dirty="0"/>
          </a:p>
          <a:p>
            <a:pPr>
              <a:lnSpc>
                <a:spcPct val="100000"/>
              </a:lnSpc>
              <a:spcAft>
                <a:spcPts val="600"/>
              </a:spcAft>
            </a:pPr>
            <a:r>
              <a:rPr lang="en-US" sz="1600" dirty="0"/>
              <a:t>support development of certification system for mining and processing of critical materials</a:t>
            </a:r>
          </a:p>
          <a:p>
            <a:pPr marL="0" indent="0">
              <a:buNone/>
            </a:pPr>
            <a:r>
              <a:rPr lang="en-US" b="1" dirty="0"/>
              <a:t>	Workshop at DESY </a:t>
            </a:r>
            <a:r>
              <a:rPr lang="en-US" b="1" dirty="0" err="1"/>
              <a:t>6</a:t>
            </a:r>
            <a:r>
              <a:rPr lang="en-US" b="1" baseline="30000" dirty="0" err="1"/>
              <a:t>th</a:t>
            </a:r>
            <a:r>
              <a:rPr lang="en-US" b="1" dirty="0" err="1"/>
              <a:t>-8</a:t>
            </a:r>
            <a:r>
              <a:rPr lang="en-US" b="1" baseline="30000" dirty="0" err="1"/>
              <a:t>th</a:t>
            </a:r>
            <a:r>
              <a:rPr lang="en-US" b="1" dirty="0"/>
              <a:t> February 2023</a:t>
            </a:r>
            <a:br>
              <a:rPr lang="en-US" dirty="0"/>
            </a:br>
            <a:r>
              <a:rPr lang="en-US" dirty="0"/>
              <a:t>	</a:t>
            </a:r>
            <a:r>
              <a:rPr lang="de-DE" u="sng" dirty="0">
                <a:solidFill>
                  <a:schemeClr val="accent1">
                    <a:lumMod val="75000"/>
                  </a:schemeClr>
                </a:solidFill>
                <a:hlinkClick r:id="rId4">
                  <a:extLst>
                    <a:ext uri="{A12FA001-AC4F-418D-AE19-62706E023703}">
                      <ahyp:hlinkClr xmlns:ahyp="http://schemas.microsoft.com/office/drawing/2018/hyperlinkcolor" val="tx"/>
                    </a:ext>
                  </a:extLst>
                </a:hlinkClick>
              </a:rPr>
              <a:t>https://</a:t>
            </a:r>
            <a:r>
              <a:rPr lang="de-DE" u="sng" dirty="0" err="1">
                <a:solidFill>
                  <a:schemeClr val="accent1">
                    <a:lumMod val="75000"/>
                  </a:schemeClr>
                </a:solidFill>
                <a:hlinkClick r:id="rId4">
                  <a:extLst>
                    <a:ext uri="{A12FA001-AC4F-418D-AE19-62706E023703}">
                      <ahyp:hlinkClr xmlns:ahyp="http://schemas.microsoft.com/office/drawing/2018/hyperlinkcolor" val="tx"/>
                    </a:ext>
                  </a:extLst>
                </a:hlinkClick>
              </a:rPr>
              <a:t>indico.desy.de</a:t>
            </a:r>
            <a:r>
              <a:rPr lang="de-DE" u="sng" dirty="0">
                <a:solidFill>
                  <a:schemeClr val="accent1">
                    <a:lumMod val="75000"/>
                  </a:schemeClr>
                </a:solidFill>
                <a:hlinkClick r:id="rId4">
                  <a:extLst>
                    <a:ext uri="{A12FA001-AC4F-418D-AE19-62706E023703}">
                      <ahyp:hlinkClr xmlns:ahyp="http://schemas.microsoft.com/office/drawing/2018/hyperlinkcolor" val="tx"/>
                    </a:ext>
                  </a:extLst>
                </a:hlinkClick>
              </a:rPr>
              <a:t>/</a:t>
            </a:r>
            <a:r>
              <a:rPr lang="de-DE" u="sng" dirty="0" err="1">
                <a:solidFill>
                  <a:schemeClr val="accent1">
                    <a:lumMod val="75000"/>
                  </a:schemeClr>
                </a:solidFill>
                <a:hlinkClick r:id="rId4">
                  <a:extLst>
                    <a:ext uri="{A12FA001-AC4F-418D-AE19-62706E023703}">
                      <ahyp:hlinkClr xmlns:ahyp="http://schemas.microsoft.com/office/drawing/2018/hyperlinkcolor" val="tx"/>
                    </a:ext>
                  </a:extLst>
                </a:hlinkClick>
              </a:rPr>
              <a:t>event</a:t>
            </a:r>
            <a:r>
              <a:rPr lang="de-DE" u="sng" dirty="0">
                <a:solidFill>
                  <a:schemeClr val="accent1">
                    <a:lumMod val="75000"/>
                  </a:schemeClr>
                </a:solidFill>
                <a:hlinkClick r:id="rId4">
                  <a:extLst>
                    <a:ext uri="{A12FA001-AC4F-418D-AE19-62706E023703}">
                      <ahyp:hlinkClr xmlns:ahyp="http://schemas.microsoft.com/office/drawing/2018/hyperlinkcolor" val="tx"/>
                    </a:ext>
                  </a:extLst>
                </a:hlinkClick>
              </a:rPr>
              <a:t>/35655/</a:t>
            </a:r>
            <a:r>
              <a:rPr lang="de-DE" u="sng" dirty="0">
                <a:solidFill>
                  <a:schemeClr val="accent1">
                    <a:lumMod val="75000"/>
                  </a:schemeClr>
                </a:solidFill>
              </a:rPr>
              <a:t> </a:t>
            </a:r>
            <a:br>
              <a:rPr lang="de-DE" u="sng" dirty="0">
                <a:solidFill>
                  <a:schemeClr val="accent1">
                    <a:lumMod val="75000"/>
                  </a:schemeClr>
                </a:solidFill>
              </a:rPr>
            </a:br>
            <a:r>
              <a:rPr lang="en-US" sz="800" i="1" dirty="0"/>
              <a:t>“</a:t>
            </a:r>
            <a:br>
              <a:rPr lang="en-US" sz="800" i="1" dirty="0"/>
            </a:br>
            <a:r>
              <a:rPr lang="en-US" sz="800" i="1" dirty="0"/>
              <a:t>              This project has received funding from the European Union’s Horizon 2020 research</a:t>
            </a:r>
            <a:br>
              <a:rPr lang="en-US" sz="800" i="1" dirty="0"/>
            </a:br>
            <a:r>
              <a:rPr lang="en-US" sz="800" i="1" dirty="0"/>
              <a:t>	 and innovation </a:t>
            </a:r>
            <a:r>
              <a:rPr lang="en-US" sz="800" i="1" dirty="0" err="1"/>
              <a:t>programme</a:t>
            </a:r>
            <a:r>
              <a:rPr lang="en-US" sz="800" i="1" dirty="0"/>
              <a:t> under grant agreement No 101004730”.</a:t>
            </a:r>
            <a:endParaRPr lang="de-DE" sz="800" dirty="0"/>
          </a:p>
          <a:p>
            <a:pPr lvl="1">
              <a:spcAft>
                <a:spcPts val="600"/>
              </a:spcAft>
            </a:pPr>
            <a:endParaRPr lang="en-US" dirty="0"/>
          </a:p>
        </p:txBody>
      </p:sp>
      <p:pic>
        <p:nvPicPr>
          <p:cNvPr id="4" name="Grafik 3">
            <a:extLst>
              <a:ext uri="{FF2B5EF4-FFF2-40B4-BE49-F238E27FC236}">
                <a16:creationId xmlns:a16="http://schemas.microsoft.com/office/drawing/2014/main" id="{3927E6AE-7743-4A21-9DFB-5D1EC441D7CB}"/>
              </a:ext>
            </a:extLst>
          </p:cNvPr>
          <p:cNvPicPr>
            <a:picLocks noChangeAspect="1"/>
          </p:cNvPicPr>
          <p:nvPr/>
        </p:nvPicPr>
        <p:blipFill>
          <a:blip r:embed="rId5"/>
          <a:stretch>
            <a:fillRect/>
          </a:stretch>
        </p:blipFill>
        <p:spPr>
          <a:xfrm>
            <a:off x="7492895" y="162045"/>
            <a:ext cx="1483425" cy="818683"/>
          </a:xfrm>
          <a:prstGeom prst="rect">
            <a:avLst/>
          </a:prstGeom>
        </p:spPr>
      </p:pic>
      <p:pic>
        <p:nvPicPr>
          <p:cNvPr id="5" name="Grafik 4">
            <a:extLst>
              <a:ext uri="{FF2B5EF4-FFF2-40B4-BE49-F238E27FC236}">
                <a16:creationId xmlns:a16="http://schemas.microsoft.com/office/drawing/2014/main" id="{6CE0AA31-B80F-46ED-9D02-A2F6260DE60D}"/>
              </a:ext>
            </a:extLst>
          </p:cNvPr>
          <p:cNvPicPr>
            <a:picLocks noChangeAspect="1"/>
          </p:cNvPicPr>
          <p:nvPr/>
        </p:nvPicPr>
        <p:blipFill>
          <a:blip r:embed="rId6"/>
          <a:stretch>
            <a:fillRect/>
          </a:stretch>
        </p:blipFill>
        <p:spPr>
          <a:xfrm>
            <a:off x="9043037" y="116632"/>
            <a:ext cx="1949507" cy="777392"/>
          </a:xfrm>
          <a:prstGeom prst="rect">
            <a:avLst/>
          </a:prstGeom>
        </p:spPr>
      </p:pic>
      <p:pic>
        <p:nvPicPr>
          <p:cNvPr id="20" name="Grafik 19">
            <a:extLst>
              <a:ext uri="{FF2B5EF4-FFF2-40B4-BE49-F238E27FC236}">
                <a16:creationId xmlns:a16="http://schemas.microsoft.com/office/drawing/2014/main" id="{527C0467-A855-4C31-BCCC-8C4FDBAC705C}"/>
              </a:ext>
            </a:extLst>
          </p:cNvPr>
          <p:cNvPicPr>
            <a:picLocks noChangeAspect="1"/>
          </p:cNvPicPr>
          <p:nvPr/>
        </p:nvPicPr>
        <p:blipFill>
          <a:blip r:embed="rId7"/>
          <a:stretch>
            <a:fillRect/>
          </a:stretch>
        </p:blipFill>
        <p:spPr>
          <a:xfrm>
            <a:off x="9486604" y="3275286"/>
            <a:ext cx="2490676" cy="1809897"/>
          </a:xfrm>
          <a:prstGeom prst="rect">
            <a:avLst/>
          </a:prstGeom>
        </p:spPr>
      </p:pic>
      <p:pic>
        <p:nvPicPr>
          <p:cNvPr id="21" name="Grafik 20">
            <a:extLst>
              <a:ext uri="{FF2B5EF4-FFF2-40B4-BE49-F238E27FC236}">
                <a16:creationId xmlns:a16="http://schemas.microsoft.com/office/drawing/2014/main" id="{DBBC2839-AFF4-4CB5-AE2B-0C7E5DDA240E}"/>
              </a:ext>
            </a:extLst>
          </p:cNvPr>
          <p:cNvPicPr>
            <a:picLocks noChangeAspect="1"/>
          </p:cNvPicPr>
          <p:nvPr/>
        </p:nvPicPr>
        <p:blipFill>
          <a:blip r:embed="rId8"/>
          <a:stretch>
            <a:fillRect/>
          </a:stretch>
        </p:blipFill>
        <p:spPr>
          <a:xfrm>
            <a:off x="9145224" y="1717656"/>
            <a:ext cx="2832056" cy="1557631"/>
          </a:xfrm>
          <a:prstGeom prst="rect">
            <a:avLst/>
          </a:prstGeom>
        </p:spPr>
      </p:pic>
      <p:pic>
        <p:nvPicPr>
          <p:cNvPr id="14" name="Grafik 13">
            <a:extLst>
              <a:ext uri="{FF2B5EF4-FFF2-40B4-BE49-F238E27FC236}">
                <a16:creationId xmlns:a16="http://schemas.microsoft.com/office/drawing/2014/main" id="{A01D579B-CAD1-4179-9C50-6570D52C69B3}"/>
              </a:ext>
            </a:extLst>
          </p:cNvPr>
          <p:cNvPicPr>
            <a:picLocks noChangeAspect="1"/>
          </p:cNvPicPr>
          <p:nvPr/>
        </p:nvPicPr>
        <p:blipFill>
          <a:blip r:embed="rId9"/>
          <a:stretch>
            <a:fillRect/>
          </a:stretch>
        </p:blipFill>
        <p:spPr>
          <a:xfrm>
            <a:off x="7183754" y="1717656"/>
            <a:ext cx="2315398" cy="1557631"/>
          </a:xfrm>
          <a:prstGeom prst="rect">
            <a:avLst/>
          </a:prstGeom>
        </p:spPr>
      </p:pic>
      <p:sp>
        <p:nvSpPr>
          <p:cNvPr id="18" name="Rechteck 17">
            <a:extLst>
              <a:ext uri="{FF2B5EF4-FFF2-40B4-BE49-F238E27FC236}">
                <a16:creationId xmlns:a16="http://schemas.microsoft.com/office/drawing/2014/main" id="{4DD517AE-2317-45E0-9627-4801BCFD97F1}"/>
              </a:ext>
            </a:extLst>
          </p:cNvPr>
          <p:cNvSpPr/>
          <p:nvPr/>
        </p:nvSpPr>
        <p:spPr>
          <a:xfrm>
            <a:off x="9343616" y="4853094"/>
            <a:ext cx="2699908" cy="37610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3" name="Textfeld 22">
            <a:extLst>
              <a:ext uri="{FF2B5EF4-FFF2-40B4-BE49-F238E27FC236}">
                <a16:creationId xmlns:a16="http://schemas.microsoft.com/office/drawing/2014/main" id="{0FCCDC64-62C8-48B7-BAEB-9D7DE99C1C72}"/>
              </a:ext>
            </a:extLst>
          </p:cNvPr>
          <p:cNvSpPr txBox="1"/>
          <p:nvPr/>
        </p:nvSpPr>
        <p:spPr>
          <a:xfrm>
            <a:off x="7104112" y="4955684"/>
            <a:ext cx="5087888" cy="1569660"/>
          </a:xfrm>
          <a:prstGeom prst="rect">
            <a:avLst/>
          </a:prstGeom>
          <a:noFill/>
        </p:spPr>
        <p:txBody>
          <a:bodyPr wrap="square" rtlCol="0">
            <a:spAutoFit/>
          </a:bodyPr>
          <a:lstStyle/>
          <a:p>
            <a:r>
              <a:rPr lang="de-DE" sz="800" dirty="0"/>
              <a:t>a) </a:t>
            </a:r>
            <a:r>
              <a:rPr lang="de-DE" sz="800" b="1" dirty="0"/>
              <a:t>Private, illegal </a:t>
            </a:r>
            <a:r>
              <a:rPr lang="de-DE" sz="800" b="1" dirty="0" err="1"/>
              <a:t>minning</a:t>
            </a:r>
            <a:r>
              <a:rPr lang="de-DE" sz="800" b="1" dirty="0"/>
              <a:t> in China</a:t>
            </a:r>
            <a:r>
              <a:rPr lang="de-DE" sz="800" dirty="0"/>
              <a:t>; </a:t>
            </a:r>
            <a:r>
              <a:rPr lang="de-DE" sz="800" dirty="0">
                <a:hlinkClick r:id="rId10"/>
              </a:rPr>
              <a:t>http://</a:t>
            </a:r>
            <a:r>
              <a:rPr lang="de-DE" sz="800" dirty="0" err="1">
                <a:hlinkClick r:id="rId10"/>
              </a:rPr>
              <a:t>www.chinahush.com</a:t>
            </a:r>
            <a:r>
              <a:rPr lang="de-DE" sz="800" dirty="0">
                <a:hlinkClick r:id="rId10"/>
              </a:rPr>
              <a:t>/2009/10/21/</a:t>
            </a:r>
            <a:r>
              <a:rPr lang="de-DE" sz="800" dirty="0" err="1">
                <a:hlinkClick r:id="rId10"/>
              </a:rPr>
              <a:t>amazing</a:t>
            </a:r>
            <a:r>
              <a:rPr lang="de-DE" sz="800" dirty="0">
                <a:hlinkClick r:id="rId10"/>
              </a:rPr>
              <a:t>-pictures-pollution-in-</a:t>
            </a:r>
            <a:r>
              <a:rPr lang="de-DE" sz="800" dirty="0"/>
              <a:t>   </a:t>
            </a:r>
            <a:br>
              <a:rPr lang="de-DE" sz="800" dirty="0"/>
            </a:br>
            <a:r>
              <a:rPr lang="de-DE" sz="800" dirty="0"/>
              <a:t>    </a:t>
            </a:r>
            <a:r>
              <a:rPr lang="de-DE" sz="800" dirty="0" err="1"/>
              <a:t>china</a:t>
            </a:r>
            <a:r>
              <a:rPr lang="de-DE" sz="800" dirty="0"/>
              <a:t>/; 2009 - 2011 </a:t>
            </a:r>
            <a:r>
              <a:rPr lang="de-DE" sz="800" dirty="0" err="1"/>
              <a:t>ChinaHush</a:t>
            </a:r>
            <a:r>
              <a:rPr lang="de-DE" sz="800" dirty="0"/>
              <a:t> </a:t>
            </a:r>
            <a:r>
              <a:rPr lang="de-DE" sz="800" dirty="0" err="1"/>
              <a:t>is</a:t>
            </a:r>
            <a:r>
              <a:rPr lang="de-DE" sz="800" dirty="0"/>
              <a:t> </a:t>
            </a:r>
            <a:r>
              <a:rPr lang="de-DE" sz="800" dirty="0" err="1"/>
              <a:t>licensed</a:t>
            </a:r>
            <a:r>
              <a:rPr lang="de-DE" sz="800" dirty="0"/>
              <a:t> </a:t>
            </a:r>
            <a:r>
              <a:rPr lang="de-DE" sz="800" dirty="0" err="1"/>
              <a:t>under</a:t>
            </a:r>
            <a:r>
              <a:rPr lang="de-DE" sz="800" dirty="0"/>
              <a:t> a Creative Commons License </a:t>
            </a:r>
            <a:r>
              <a:rPr lang="de-DE" sz="800" i="1" dirty="0"/>
              <a:t>Copyright: </a:t>
            </a:r>
            <a:r>
              <a:rPr lang="de-DE" sz="800" dirty="0"/>
              <a:t>Lu </a:t>
            </a:r>
            <a:r>
              <a:rPr lang="de-DE" sz="800" dirty="0" err="1"/>
              <a:t>Guang</a:t>
            </a:r>
            <a:r>
              <a:rPr lang="de-DE" sz="800" dirty="0"/>
              <a:t>; </a:t>
            </a:r>
            <a:br>
              <a:rPr lang="de-DE" sz="800" dirty="0"/>
            </a:br>
            <a:r>
              <a:rPr lang="de-DE" sz="800" dirty="0"/>
              <a:t>b) </a:t>
            </a:r>
            <a:r>
              <a:rPr lang="de-DE" sz="800" b="1" dirty="0" err="1"/>
              <a:t>air</a:t>
            </a:r>
            <a:r>
              <a:rPr lang="de-DE" sz="800" b="1" dirty="0"/>
              <a:t> </a:t>
            </a:r>
            <a:r>
              <a:rPr lang="de-DE" sz="800" b="1" dirty="0" err="1"/>
              <a:t>pollution</a:t>
            </a:r>
            <a:r>
              <a:rPr lang="de-DE" sz="800" b="1" dirty="0"/>
              <a:t> </a:t>
            </a:r>
            <a:r>
              <a:rPr lang="de-DE" sz="800" b="1" dirty="0" err="1"/>
              <a:t>by</a:t>
            </a:r>
            <a:r>
              <a:rPr lang="de-DE" sz="800" b="1" dirty="0"/>
              <a:t> heavy </a:t>
            </a:r>
            <a:r>
              <a:rPr lang="de-DE" sz="800" b="1" dirty="0" err="1"/>
              <a:t>industries</a:t>
            </a:r>
            <a:r>
              <a:rPr lang="de-DE" sz="800" dirty="0"/>
              <a:t>; Quelle: china-digital-times </a:t>
            </a:r>
            <a:r>
              <a:rPr lang="de-DE" sz="800" i="1" dirty="0"/>
              <a:t>Copyright: </a:t>
            </a:r>
            <a:r>
              <a:rPr lang="de-DE" sz="800" dirty="0" err="1"/>
              <a:t>My</a:t>
            </a:r>
            <a:r>
              <a:rPr lang="de-DE" sz="800" dirty="0"/>
              <a:t> </a:t>
            </a:r>
            <a:r>
              <a:rPr lang="de-DE" sz="800" dirty="0" err="1"/>
              <a:t>Essentia</a:t>
            </a:r>
            <a:r>
              <a:rPr lang="de-DE" sz="800" dirty="0"/>
              <a:t> </a:t>
            </a:r>
            <a:r>
              <a:rPr lang="de-DE" sz="800" dirty="0" err="1"/>
              <a:t>com</a:t>
            </a:r>
            <a:r>
              <a:rPr lang="de-DE" sz="800" dirty="0"/>
              <a:t> </a:t>
            </a:r>
            <a:r>
              <a:rPr lang="de-DE" sz="800" dirty="0" err="1"/>
              <a:t>blog</a:t>
            </a:r>
            <a:r>
              <a:rPr lang="de-DE" sz="800" dirty="0"/>
              <a:t>; </a:t>
            </a:r>
            <a:br>
              <a:rPr lang="de-DE" sz="800" dirty="0"/>
            </a:br>
            <a:r>
              <a:rPr lang="de-DE" sz="800" dirty="0"/>
              <a:t>c) </a:t>
            </a:r>
            <a:r>
              <a:rPr lang="de-DE" sz="800" b="1" dirty="0"/>
              <a:t>In-Situ-</a:t>
            </a:r>
            <a:r>
              <a:rPr lang="de-DE" sz="800" b="1" dirty="0" err="1"/>
              <a:t>Leaching</a:t>
            </a:r>
            <a:r>
              <a:rPr lang="de-DE" sz="800" dirty="0"/>
              <a:t>; Quelle: Web-Page Bellona</a:t>
            </a:r>
            <a:br>
              <a:rPr lang="de-DE" sz="800" dirty="0"/>
            </a:br>
            <a:r>
              <a:rPr lang="de-DE" sz="800" dirty="0"/>
              <a:t>    </a:t>
            </a:r>
            <a:r>
              <a:rPr lang="de-DE" sz="800" i="1" dirty="0"/>
              <a:t>Copyright: </a:t>
            </a:r>
            <a:r>
              <a:rPr lang="de-DE" sz="800" dirty="0"/>
              <a:t>Andrej </a:t>
            </a:r>
            <a:r>
              <a:rPr lang="de-DE" sz="800" dirty="0" err="1"/>
              <a:t>Ozharovsky</a:t>
            </a:r>
            <a:r>
              <a:rPr lang="de-DE" sz="800" dirty="0"/>
              <a:t>; </a:t>
            </a:r>
            <a:br>
              <a:rPr lang="de-DE" sz="800" dirty="0"/>
            </a:br>
            <a:r>
              <a:rPr lang="de-DE" sz="800" i="1" dirty="0"/>
              <a:t>d) </a:t>
            </a:r>
            <a:r>
              <a:rPr lang="de-DE" sz="800" b="1" dirty="0"/>
              <a:t>Entrance </a:t>
            </a:r>
            <a:r>
              <a:rPr lang="de-DE" sz="800" b="1" dirty="0" err="1"/>
              <a:t>to</a:t>
            </a:r>
            <a:r>
              <a:rPr lang="de-DE" sz="800" b="1" dirty="0"/>
              <a:t> </a:t>
            </a:r>
            <a:r>
              <a:rPr lang="de-DE" sz="800" b="1" dirty="0" err="1"/>
              <a:t>waste</a:t>
            </a:r>
            <a:r>
              <a:rPr lang="de-DE" sz="800" b="1" dirty="0"/>
              <a:t> </a:t>
            </a:r>
            <a:r>
              <a:rPr lang="de-DE" sz="800" b="1" dirty="0" err="1"/>
              <a:t>disposal</a:t>
            </a:r>
            <a:r>
              <a:rPr lang="de-DE" sz="800" b="1" dirty="0"/>
              <a:t> </a:t>
            </a:r>
            <a:r>
              <a:rPr lang="de-DE" sz="800" b="1" dirty="0" err="1"/>
              <a:t>for</a:t>
            </a:r>
            <a:r>
              <a:rPr lang="de-DE" sz="800" b="1" dirty="0"/>
              <a:t> </a:t>
            </a:r>
            <a:r>
              <a:rPr lang="de-DE" sz="800" b="1" dirty="0" err="1"/>
              <a:t>radioactive</a:t>
            </a:r>
            <a:r>
              <a:rPr lang="de-DE" sz="800" b="1" dirty="0"/>
              <a:t> </a:t>
            </a:r>
            <a:r>
              <a:rPr lang="de-DE" sz="800" b="1" dirty="0" err="1"/>
              <a:t>waste</a:t>
            </a:r>
            <a:r>
              <a:rPr lang="de-DE" sz="800" b="1" dirty="0"/>
              <a:t> </a:t>
            </a:r>
            <a:r>
              <a:rPr lang="de-DE" sz="800" b="1" dirty="0" err="1"/>
              <a:t>from</a:t>
            </a:r>
            <a:r>
              <a:rPr lang="de-DE" sz="800" b="1" dirty="0"/>
              <a:t> REE </a:t>
            </a:r>
            <a:r>
              <a:rPr lang="de-DE" sz="800" b="1" dirty="0" err="1"/>
              <a:t>production</a:t>
            </a:r>
            <a:r>
              <a:rPr lang="de-DE" sz="800" b="1" dirty="0"/>
              <a:t> in </a:t>
            </a:r>
            <a:r>
              <a:rPr lang="de-DE" sz="800" b="1" dirty="0" err="1"/>
              <a:t>Bukit</a:t>
            </a:r>
            <a:r>
              <a:rPr lang="de-DE" sz="800" b="1" dirty="0"/>
              <a:t> </a:t>
            </a:r>
            <a:r>
              <a:rPr lang="de-DE" sz="800" b="1" dirty="0" err="1"/>
              <a:t>Merah</a:t>
            </a:r>
            <a:r>
              <a:rPr lang="de-DE" sz="800" dirty="0"/>
              <a:t> </a:t>
            </a:r>
            <a:br>
              <a:rPr lang="de-DE" sz="800" dirty="0"/>
            </a:br>
            <a:r>
              <a:rPr lang="de-DE" sz="800" dirty="0"/>
              <a:t>    in </a:t>
            </a:r>
            <a:r>
              <a:rPr lang="de-DE" sz="800" dirty="0" err="1"/>
              <a:t>Kledang</a:t>
            </a:r>
            <a:r>
              <a:rPr lang="de-DE" sz="800" dirty="0"/>
              <a:t> </a:t>
            </a:r>
            <a:r>
              <a:rPr lang="de-DE" sz="800" dirty="0" err="1"/>
              <a:t>mountains</a:t>
            </a:r>
            <a:r>
              <a:rPr lang="de-DE" sz="800" dirty="0"/>
              <a:t>; </a:t>
            </a:r>
            <a:r>
              <a:rPr lang="de-DE" sz="800" dirty="0" err="1"/>
              <a:t>built</a:t>
            </a:r>
            <a:r>
              <a:rPr lang="de-DE" sz="800" dirty="0"/>
              <a:t> </a:t>
            </a:r>
            <a:r>
              <a:rPr lang="de-DE" sz="800" dirty="0" err="1"/>
              <a:t>for</a:t>
            </a:r>
            <a:r>
              <a:rPr lang="de-DE" sz="800" dirty="0"/>
              <a:t> 20 </a:t>
            </a:r>
            <a:r>
              <a:rPr lang="de-DE" sz="800" dirty="0" err="1"/>
              <a:t>years</a:t>
            </a:r>
            <a:r>
              <a:rPr lang="de-DE" sz="800" dirty="0"/>
              <a:t> </a:t>
            </a:r>
            <a:r>
              <a:rPr lang="de-DE" sz="800" dirty="0" err="1"/>
              <a:t>storage</a:t>
            </a:r>
            <a:r>
              <a:rPr lang="de-DE" sz="800" dirty="0"/>
              <a:t> </a:t>
            </a:r>
            <a:r>
              <a:rPr lang="de-DE" sz="800" dirty="0" err="1"/>
              <a:t>of</a:t>
            </a:r>
            <a:r>
              <a:rPr lang="de-DE" sz="800" dirty="0"/>
              <a:t>  </a:t>
            </a:r>
            <a:r>
              <a:rPr lang="de-DE" sz="800" dirty="0" err="1"/>
              <a:t>radioactive</a:t>
            </a:r>
            <a:r>
              <a:rPr lang="de-DE" sz="800" dirty="0"/>
              <a:t> </a:t>
            </a:r>
            <a:r>
              <a:rPr lang="de-DE" sz="800" dirty="0" err="1"/>
              <a:t>waste</a:t>
            </a:r>
            <a:r>
              <a:rPr lang="de-DE" sz="800" dirty="0"/>
              <a:t> (14 </a:t>
            </a:r>
            <a:r>
              <a:rPr lang="de-DE" sz="800" dirty="0" err="1"/>
              <a:t>Mrd</a:t>
            </a:r>
            <a:r>
              <a:rPr lang="de-DE" sz="800" dirty="0"/>
              <a:t> </a:t>
            </a:r>
            <a:r>
              <a:rPr lang="de-DE" sz="800" dirty="0" err="1"/>
              <a:t>years</a:t>
            </a:r>
            <a:r>
              <a:rPr lang="de-DE" sz="800" dirty="0"/>
              <a:t> </a:t>
            </a:r>
            <a:r>
              <a:rPr lang="de-DE" sz="800" dirty="0" err="1"/>
              <a:t>radioactive</a:t>
            </a:r>
            <a:br>
              <a:rPr lang="de-DE" sz="800" dirty="0"/>
            </a:br>
            <a:r>
              <a:rPr lang="de-DE" sz="800" dirty="0"/>
              <a:t>    half-</a:t>
            </a:r>
            <a:r>
              <a:rPr lang="de-DE" sz="800" dirty="0" err="1"/>
              <a:t>life</a:t>
            </a:r>
            <a:r>
              <a:rPr lang="de-DE" sz="800" dirty="0"/>
              <a:t>); 1985 </a:t>
            </a:r>
            <a:r>
              <a:rPr lang="de-DE" sz="800" i="1" dirty="0"/>
              <a:t>Copyright: </a:t>
            </a:r>
            <a:r>
              <a:rPr lang="de-DE" sz="800" dirty="0"/>
              <a:t>Consumer </a:t>
            </a:r>
            <a:r>
              <a:rPr lang="de-DE" sz="800" dirty="0" err="1"/>
              <a:t>Assciation</a:t>
            </a:r>
            <a:r>
              <a:rPr lang="de-DE" sz="800" dirty="0"/>
              <a:t> Penang</a:t>
            </a:r>
          </a:p>
          <a:p>
            <a:endParaRPr lang="de-DE" sz="800" dirty="0"/>
          </a:p>
          <a:p>
            <a:r>
              <a:rPr lang="de-DE" sz="800" i="1" dirty="0"/>
              <a:t>Beitrag: </a:t>
            </a:r>
            <a:r>
              <a:rPr lang="de-DE" sz="800" dirty="0" err="1">
                <a:hlinkClick r:id="rId11"/>
              </a:rPr>
              <a:t>Collector</a:t>
            </a:r>
            <a:endParaRPr lang="de-DE" sz="800" dirty="0"/>
          </a:p>
          <a:p>
            <a:r>
              <a:rPr lang="de-DE" sz="800" i="1" dirty="0"/>
              <a:t>Lizenz: </a:t>
            </a:r>
            <a:r>
              <a:rPr lang="de-DE" sz="800" dirty="0">
                <a:hlinkClick r:id="rId12" tooltip="Sie dürfen:&#10;&#10;- das Werk bzw. den Inhalt vervielfältigen, verbreiten und öffentlich zugänglich machen&#10;&#10;- Abwandlungen und Bearbeitungen des Werkes bzw. Inhaltes anfertigen&#10;&#10;Zu den folgenden Bedingungen:&#10;&#10;- Namensnennung - Sie müssen den Namen des Autors/Rechteinhabers in der von ihm festgelegten Weise nennen.&#10;&#10;- Keine kommerzielle Nutzung - Dieses Werk bzw. dieser Inhalt darf nicht für kommerzielle Zwecke verwendet werden.&#10;&#10;- Weitergabe unter gleichen Bedingungen — Wenn Sie das lizenzierte Werk bzw. den lizenzierten Inhalt bearbeiten oder in anderer Weise erkennbar als Grundlage für eigenes Schaffen verwenden, dürfen Sie die daraufhin neu entstandenen Werke bzw. Inhalte nur unter Verwendung von Lizenzbedingungen weitergeben, die mit denen dieses Lizenzvertrages identisch oder vergleichbar sind."/>
              </a:rPr>
              <a:t>Creative Commons (CC-BY-NC-SA) </a:t>
            </a:r>
            <a:r>
              <a:rPr lang="de-DE" sz="800" dirty="0" err="1">
                <a:hlinkClick r:id="rId12" tooltip="Sie dürfen:&#10;&#10;- das Werk bzw. den Inhalt vervielfältigen, verbreiten und öffentlich zugänglich machen&#10;&#10;- Abwandlungen und Bearbeitungen des Werkes bzw. Inhaltes anfertigen&#10;&#10;Zu den folgenden Bedingungen:&#10;&#10;- Namensnennung - Sie müssen den Namen des Autors/Rechteinhabers in der von ihm festgelegten Weise nennen.&#10;&#10;- Keine kommerzielle Nutzung - Dieses Werk bzw. dieser Inhalt darf nicht für kommerzielle Zwecke verwendet werden.&#10;&#10;- Weitergabe unter gleichen Bedingungen — Wenn Sie das lizenzierte Werk bzw. den lizenzierten Inhalt bearbeiten oder in anderer Weise erkennbar als Grundlage für eigenes Schaffen verwenden, dürfen Sie die daraufhin neu entstandenen Werke bzw. Inhalte nur unter Verwendung von Lizenzbedingungen weitergeben, die mit denen dieses Lizenzvertrages identisch oder vergleichbar sind."/>
              </a:rPr>
              <a:t>V.3.0</a:t>
            </a:r>
            <a:endParaRPr lang="de-DE" sz="800" dirty="0"/>
          </a:p>
          <a:p>
            <a:endParaRPr lang="de-DE" sz="800" dirty="0"/>
          </a:p>
        </p:txBody>
      </p:sp>
      <p:sp>
        <p:nvSpPr>
          <p:cNvPr id="24" name="Textfeld 23">
            <a:extLst>
              <a:ext uri="{FF2B5EF4-FFF2-40B4-BE49-F238E27FC236}">
                <a16:creationId xmlns:a16="http://schemas.microsoft.com/office/drawing/2014/main" id="{BC2067E3-5112-4849-9EA9-376587649A16}"/>
              </a:ext>
            </a:extLst>
          </p:cNvPr>
          <p:cNvSpPr txBox="1"/>
          <p:nvPr/>
        </p:nvSpPr>
        <p:spPr>
          <a:xfrm>
            <a:off x="7176120" y="1717656"/>
            <a:ext cx="288032" cy="215444"/>
          </a:xfrm>
          <a:prstGeom prst="rect">
            <a:avLst/>
          </a:prstGeom>
          <a:noFill/>
        </p:spPr>
        <p:txBody>
          <a:bodyPr wrap="square" rtlCol="0">
            <a:spAutoFit/>
          </a:bodyPr>
          <a:lstStyle/>
          <a:p>
            <a:r>
              <a:rPr lang="de-DE" sz="800" dirty="0">
                <a:solidFill>
                  <a:srgbClr val="FEFCDE"/>
                </a:solidFill>
              </a:rPr>
              <a:t>a)</a:t>
            </a:r>
          </a:p>
        </p:txBody>
      </p:sp>
      <p:sp>
        <p:nvSpPr>
          <p:cNvPr id="25" name="Textfeld 24">
            <a:extLst>
              <a:ext uri="{FF2B5EF4-FFF2-40B4-BE49-F238E27FC236}">
                <a16:creationId xmlns:a16="http://schemas.microsoft.com/office/drawing/2014/main" id="{96E51A4A-ADA3-44A1-92C3-D5D3FB49D3F8}"/>
              </a:ext>
            </a:extLst>
          </p:cNvPr>
          <p:cNvSpPr txBox="1"/>
          <p:nvPr/>
        </p:nvSpPr>
        <p:spPr>
          <a:xfrm>
            <a:off x="9492411" y="1763596"/>
            <a:ext cx="288032" cy="215444"/>
          </a:xfrm>
          <a:prstGeom prst="rect">
            <a:avLst/>
          </a:prstGeom>
          <a:noFill/>
        </p:spPr>
        <p:txBody>
          <a:bodyPr wrap="square" rtlCol="0">
            <a:spAutoFit/>
          </a:bodyPr>
          <a:lstStyle/>
          <a:p>
            <a:r>
              <a:rPr lang="de-DE" sz="800" dirty="0">
                <a:solidFill>
                  <a:srgbClr val="FEFCDE"/>
                </a:solidFill>
              </a:rPr>
              <a:t>b)</a:t>
            </a:r>
          </a:p>
        </p:txBody>
      </p:sp>
      <p:sp>
        <p:nvSpPr>
          <p:cNvPr id="26" name="Textfeld 25">
            <a:extLst>
              <a:ext uri="{FF2B5EF4-FFF2-40B4-BE49-F238E27FC236}">
                <a16:creationId xmlns:a16="http://schemas.microsoft.com/office/drawing/2014/main" id="{00847DBE-E90D-40AA-868D-292BB00B14C6}"/>
              </a:ext>
            </a:extLst>
          </p:cNvPr>
          <p:cNvSpPr txBox="1"/>
          <p:nvPr/>
        </p:nvSpPr>
        <p:spPr>
          <a:xfrm>
            <a:off x="7184504" y="3351091"/>
            <a:ext cx="288032" cy="215444"/>
          </a:xfrm>
          <a:prstGeom prst="rect">
            <a:avLst/>
          </a:prstGeom>
          <a:noFill/>
        </p:spPr>
        <p:txBody>
          <a:bodyPr wrap="square" rtlCol="0">
            <a:spAutoFit/>
          </a:bodyPr>
          <a:lstStyle/>
          <a:p>
            <a:r>
              <a:rPr lang="de-DE" sz="800" dirty="0">
                <a:solidFill>
                  <a:srgbClr val="FEFCDE"/>
                </a:solidFill>
              </a:rPr>
              <a:t>c)</a:t>
            </a:r>
          </a:p>
        </p:txBody>
      </p:sp>
      <p:sp>
        <p:nvSpPr>
          <p:cNvPr id="27" name="Textfeld 26">
            <a:extLst>
              <a:ext uri="{FF2B5EF4-FFF2-40B4-BE49-F238E27FC236}">
                <a16:creationId xmlns:a16="http://schemas.microsoft.com/office/drawing/2014/main" id="{5211781E-1CCA-45D8-B80E-40C390985B47}"/>
              </a:ext>
            </a:extLst>
          </p:cNvPr>
          <p:cNvSpPr txBox="1"/>
          <p:nvPr/>
        </p:nvSpPr>
        <p:spPr>
          <a:xfrm>
            <a:off x="9492411" y="3367270"/>
            <a:ext cx="288032" cy="215444"/>
          </a:xfrm>
          <a:prstGeom prst="rect">
            <a:avLst/>
          </a:prstGeom>
          <a:noFill/>
        </p:spPr>
        <p:txBody>
          <a:bodyPr wrap="square" rtlCol="0">
            <a:spAutoFit/>
          </a:bodyPr>
          <a:lstStyle/>
          <a:p>
            <a:r>
              <a:rPr lang="de-DE" sz="800" dirty="0"/>
              <a:t>d)</a:t>
            </a:r>
          </a:p>
        </p:txBody>
      </p:sp>
      <p:pic>
        <p:nvPicPr>
          <p:cNvPr id="28" name="Grafik 27">
            <a:extLst>
              <a:ext uri="{FF2B5EF4-FFF2-40B4-BE49-F238E27FC236}">
                <a16:creationId xmlns:a16="http://schemas.microsoft.com/office/drawing/2014/main" id="{C6DBF809-8841-442D-A909-B1CF452A00B7}"/>
              </a:ext>
            </a:extLst>
          </p:cNvPr>
          <p:cNvPicPr>
            <a:picLocks noChangeAspect="1"/>
          </p:cNvPicPr>
          <p:nvPr/>
        </p:nvPicPr>
        <p:blipFill>
          <a:blip r:embed="rId13"/>
          <a:stretch>
            <a:fillRect/>
          </a:stretch>
        </p:blipFill>
        <p:spPr>
          <a:xfrm>
            <a:off x="11159309" y="59756"/>
            <a:ext cx="1034381" cy="776956"/>
          </a:xfrm>
          <a:prstGeom prst="rect">
            <a:avLst/>
          </a:prstGeom>
        </p:spPr>
      </p:pic>
      <p:sp>
        <p:nvSpPr>
          <p:cNvPr id="30" name="Textfeld 29">
            <a:extLst>
              <a:ext uri="{FF2B5EF4-FFF2-40B4-BE49-F238E27FC236}">
                <a16:creationId xmlns:a16="http://schemas.microsoft.com/office/drawing/2014/main" id="{76B061F8-D293-4C57-BB3A-77D64AFB6E35}"/>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b="1" dirty="0"/>
              <a:t>LCA </a:t>
            </a:r>
            <a:r>
              <a:rPr lang="de-DE" sz="1200" b="1" dirty="0" err="1"/>
              <a:t>for</a:t>
            </a:r>
            <a:r>
              <a:rPr lang="de-DE" sz="1200" b="1" dirty="0"/>
              <a:t> </a:t>
            </a:r>
            <a:r>
              <a:rPr lang="de-DE" sz="1200" b="1" dirty="0" err="1"/>
              <a:t>technical</a:t>
            </a:r>
            <a:r>
              <a:rPr lang="de-DE" sz="1200" b="1" dirty="0"/>
              <a:t> </a:t>
            </a:r>
            <a:r>
              <a:rPr lang="de-DE" sz="1200" b="1" dirty="0" err="1"/>
              <a:t>components</a:t>
            </a:r>
            <a:endParaRPr lang="de-DE" sz="1200" b="1"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pic>
        <p:nvPicPr>
          <p:cNvPr id="29" name="Grafik 28">
            <a:extLst>
              <a:ext uri="{FF2B5EF4-FFF2-40B4-BE49-F238E27FC236}">
                <a16:creationId xmlns:a16="http://schemas.microsoft.com/office/drawing/2014/main" id="{992D5C92-6831-4571-BA0A-BC20E17754F5}"/>
              </a:ext>
            </a:extLst>
          </p:cNvPr>
          <p:cNvPicPr>
            <a:picLocks noChangeAspect="1"/>
          </p:cNvPicPr>
          <p:nvPr/>
        </p:nvPicPr>
        <p:blipFill>
          <a:blip r:embed="rId14"/>
          <a:stretch>
            <a:fillRect/>
          </a:stretch>
        </p:blipFill>
        <p:spPr>
          <a:xfrm>
            <a:off x="5780787" y="5815770"/>
            <a:ext cx="1152128" cy="855867"/>
          </a:xfrm>
          <a:prstGeom prst="rect">
            <a:avLst/>
          </a:prstGeom>
        </p:spPr>
      </p:pic>
      <p:sp>
        <p:nvSpPr>
          <p:cNvPr id="31" name="Fußzeilenplatzhalter 2">
            <a:extLst>
              <a:ext uri="{FF2B5EF4-FFF2-40B4-BE49-F238E27FC236}">
                <a16:creationId xmlns:a16="http://schemas.microsoft.com/office/drawing/2014/main" id="{5385E1A9-DFA4-4362-9524-A6CA8B6797B2}"/>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404277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FF644-343D-4A9C-9F2E-EEB4D473415C}"/>
              </a:ext>
            </a:extLst>
          </p:cNvPr>
          <p:cNvSpPr>
            <a:spLocks noGrp="1"/>
          </p:cNvSpPr>
          <p:nvPr>
            <p:ph type="title"/>
          </p:nvPr>
        </p:nvSpPr>
        <p:spPr/>
        <p:txBody>
          <a:bodyPr/>
          <a:lstStyle/>
          <a:p>
            <a:r>
              <a:rPr lang="de-DE" dirty="0" err="1"/>
              <a:t>Sustainability</a:t>
            </a:r>
            <a:r>
              <a:rPr lang="de-DE" dirty="0"/>
              <a:t> at </a:t>
            </a:r>
            <a:r>
              <a:rPr lang="de-DE" dirty="0" err="1"/>
              <a:t>work</a:t>
            </a:r>
            <a:endParaRPr lang="de-DE" dirty="0"/>
          </a:p>
        </p:txBody>
      </p:sp>
      <p:sp>
        <p:nvSpPr>
          <p:cNvPr id="3" name="Inhaltsplatzhalter 2">
            <a:extLst>
              <a:ext uri="{FF2B5EF4-FFF2-40B4-BE49-F238E27FC236}">
                <a16:creationId xmlns:a16="http://schemas.microsoft.com/office/drawing/2014/main" id="{3ECDE042-C68F-4867-BECD-8BD7977F27B6}"/>
              </a:ext>
            </a:extLst>
          </p:cNvPr>
          <p:cNvSpPr>
            <a:spLocks noGrp="1"/>
          </p:cNvSpPr>
          <p:nvPr>
            <p:ph idx="1"/>
          </p:nvPr>
        </p:nvSpPr>
        <p:spPr>
          <a:xfrm>
            <a:off x="1847528" y="1406427"/>
            <a:ext cx="9361040" cy="5010249"/>
          </a:xfrm>
        </p:spPr>
        <p:txBody>
          <a:bodyPr/>
          <a:lstStyle/>
          <a:p>
            <a:r>
              <a:rPr lang="de-DE" dirty="0" err="1"/>
              <a:t>technical</a:t>
            </a:r>
            <a:r>
              <a:rPr lang="de-DE" dirty="0"/>
              <a:t> </a:t>
            </a:r>
            <a:r>
              <a:rPr lang="de-DE" dirty="0" err="1"/>
              <a:t>components</a:t>
            </a:r>
            <a:r>
              <a:rPr lang="de-DE" dirty="0"/>
              <a:t> </a:t>
            </a:r>
            <a:r>
              <a:rPr lang="de-DE" dirty="0" err="1"/>
              <a:t>with</a:t>
            </a:r>
            <a:r>
              <a:rPr lang="de-DE" dirty="0"/>
              <a:t> </a:t>
            </a:r>
            <a:r>
              <a:rPr lang="de-DE" dirty="0" err="1"/>
              <a:t>less</a:t>
            </a:r>
            <a:r>
              <a:rPr lang="de-DE" dirty="0"/>
              <a:t> power </a:t>
            </a:r>
            <a:r>
              <a:rPr lang="de-DE" dirty="0" err="1"/>
              <a:t>consumption</a:t>
            </a:r>
            <a:r>
              <a:rPr lang="de-DE" dirty="0"/>
              <a:t> (</a:t>
            </a:r>
            <a:r>
              <a:rPr lang="de-DE" dirty="0" err="1"/>
              <a:t>eg</a:t>
            </a:r>
            <a:r>
              <a:rPr lang="de-DE" dirty="0"/>
              <a:t>. permanent </a:t>
            </a:r>
            <a:r>
              <a:rPr lang="de-DE" dirty="0" err="1"/>
              <a:t>magnets</a:t>
            </a:r>
            <a:r>
              <a:rPr lang="de-DE" dirty="0"/>
              <a:t>)</a:t>
            </a:r>
          </a:p>
          <a:p>
            <a:r>
              <a:rPr lang="de-DE" dirty="0" err="1"/>
              <a:t>reduction</a:t>
            </a:r>
            <a:r>
              <a:rPr lang="de-DE" dirty="0"/>
              <a:t> </a:t>
            </a:r>
            <a:r>
              <a:rPr lang="de-DE" dirty="0" err="1"/>
              <a:t>of</a:t>
            </a:r>
            <a:r>
              <a:rPr lang="de-DE" dirty="0"/>
              <a:t> </a:t>
            </a:r>
            <a:r>
              <a:rPr lang="de-DE" dirty="0" err="1"/>
              <a:t>redundancies</a:t>
            </a:r>
            <a:endParaRPr lang="de-DE" dirty="0"/>
          </a:p>
          <a:p>
            <a:r>
              <a:rPr lang="de-DE" b="1" dirty="0" err="1"/>
              <a:t>optimization</a:t>
            </a:r>
            <a:r>
              <a:rPr lang="de-DE" b="1" dirty="0"/>
              <a:t> </a:t>
            </a:r>
            <a:r>
              <a:rPr lang="de-DE" b="1" dirty="0" err="1"/>
              <a:t>of</a:t>
            </a:r>
            <a:r>
              <a:rPr lang="de-DE" b="1" dirty="0"/>
              <a:t> </a:t>
            </a:r>
            <a:r>
              <a:rPr lang="de-DE" b="1" dirty="0" err="1"/>
              <a:t>operation</a:t>
            </a:r>
            <a:r>
              <a:rPr lang="de-DE" b="1" dirty="0"/>
              <a:t> </a:t>
            </a:r>
            <a:r>
              <a:rPr lang="de-DE" b="1" dirty="0" err="1"/>
              <a:t>parameters</a:t>
            </a:r>
            <a:endParaRPr lang="de-DE" b="1" dirty="0"/>
          </a:p>
          <a:p>
            <a:r>
              <a:rPr lang="de-DE" dirty="0" err="1"/>
              <a:t>discussions</a:t>
            </a:r>
            <a:r>
              <a:rPr lang="de-DE" dirty="0"/>
              <a:t> </a:t>
            </a:r>
            <a:r>
              <a:rPr lang="de-DE" dirty="0" err="1"/>
              <a:t>for</a:t>
            </a:r>
            <a:r>
              <a:rPr lang="de-DE" dirty="0"/>
              <a:t> </a:t>
            </a:r>
            <a:r>
              <a:rPr lang="de-DE" dirty="0" err="1"/>
              <a:t>cooling</a:t>
            </a:r>
            <a:r>
              <a:rPr lang="de-DE" dirty="0"/>
              <a:t> </a:t>
            </a:r>
            <a:r>
              <a:rPr lang="de-DE" dirty="0" err="1"/>
              <a:t>agents</a:t>
            </a:r>
            <a:endParaRPr lang="de-DE" dirty="0"/>
          </a:p>
          <a:p>
            <a:r>
              <a:rPr lang="de-DE" b="1" dirty="0" err="1"/>
              <a:t>waste</a:t>
            </a:r>
            <a:r>
              <a:rPr lang="de-DE" b="1" dirty="0"/>
              <a:t> </a:t>
            </a:r>
            <a:r>
              <a:rPr lang="de-DE" b="1" dirty="0" err="1"/>
              <a:t>heat</a:t>
            </a:r>
            <a:endParaRPr lang="de-DE" b="1" dirty="0"/>
          </a:p>
          <a:p>
            <a:r>
              <a:rPr lang="de-DE" b="1" dirty="0" err="1"/>
              <a:t>reliability</a:t>
            </a:r>
            <a:endParaRPr lang="de-DE" b="1" dirty="0"/>
          </a:p>
          <a:p>
            <a:r>
              <a:rPr lang="de-DE" b="1" dirty="0" err="1"/>
              <a:t>efficient</a:t>
            </a:r>
            <a:r>
              <a:rPr lang="de-DE" b="1" dirty="0"/>
              <a:t> </a:t>
            </a:r>
            <a:r>
              <a:rPr lang="de-DE" b="1" dirty="0" err="1"/>
              <a:t>use</a:t>
            </a:r>
            <a:r>
              <a:rPr lang="de-DE" b="1" dirty="0"/>
              <a:t> </a:t>
            </a:r>
            <a:r>
              <a:rPr lang="de-DE" b="1" dirty="0" err="1"/>
              <a:t>of</a:t>
            </a:r>
            <a:r>
              <a:rPr lang="de-DE" b="1" dirty="0"/>
              <a:t> </a:t>
            </a:r>
            <a:r>
              <a:rPr lang="de-DE" b="1" dirty="0" err="1"/>
              <a:t>beamtime</a:t>
            </a:r>
            <a:endParaRPr lang="de-DE" b="1" dirty="0"/>
          </a:p>
          <a:p>
            <a:r>
              <a:rPr lang="de-DE" b="1" dirty="0" err="1"/>
              <a:t>reduction</a:t>
            </a:r>
            <a:r>
              <a:rPr lang="de-DE" b="1" dirty="0"/>
              <a:t> </a:t>
            </a:r>
            <a:r>
              <a:rPr lang="de-DE" b="1" dirty="0" err="1"/>
              <a:t>of</a:t>
            </a:r>
            <a:r>
              <a:rPr lang="de-DE" b="1" dirty="0"/>
              <a:t> </a:t>
            </a:r>
            <a:r>
              <a:rPr lang="de-DE" b="1" dirty="0" err="1"/>
              <a:t>traveling</a:t>
            </a:r>
            <a:endParaRPr lang="de-DE" b="1" dirty="0"/>
          </a:p>
          <a:p>
            <a:endParaRPr lang="de-DE" dirty="0"/>
          </a:p>
        </p:txBody>
      </p:sp>
      <p:sp>
        <p:nvSpPr>
          <p:cNvPr id="6" name="Textfeld 5">
            <a:extLst>
              <a:ext uri="{FF2B5EF4-FFF2-40B4-BE49-F238E27FC236}">
                <a16:creationId xmlns:a16="http://schemas.microsoft.com/office/drawing/2014/main" id="{F64391BF-3696-46B7-9861-6C18B1496E01}"/>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7" name="Fußzeilenplatzhalter 2">
            <a:extLst>
              <a:ext uri="{FF2B5EF4-FFF2-40B4-BE49-F238E27FC236}">
                <a16:creationId xmlns:a16="http://schemas.microsoft.com/office/drawing/2014/main" id="{63C280D2-5F26-44BC-9C64-8DC020EE5CCF}"/>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1550411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6219D-F375-4EB2-813E-3C1F9E34B14C}"/>
              </a:ext>
            </a:extLst>
          </p:cNvPr>
          <p:cNvSpPr>
            <a:spLocks noGrp="1"/>
          </p:cNvSpPr>
          <p:nvPr>
            <p:ph type="title"/>
          </p:nvPr>
        </p:nvSpPr>
        <p:spPr/>
        <p:txBody>
          <a:bodyPr/>
          <a:lstStyle/>
          <a:p>
            <a:r>
              <a:rPr lang="de-DE" dirty="0"/>
              <a:t>Tunnel </a:t>
            </a:r>
            <a:r>
              <a:rPr lang="de-DE" dirty="0" err="1"/>
              <a:t>temperature</a:t>
            </a:r>
            <a:endParaRPr lang="de-DE" dirty="0"/>
          </a:p>
        </p:txBody>
      </p:sp>
      <p:sp>
        <p:nvSpPr>
          <p:cNvPr id="3" name="Inhaltsplatzhalter 2">
            <a:extLst>
              <a:ext uri="{FF2B5EF4-FFF2-40B4-BE49-F238E27FC236}">
                <a16:creationId xmlns:a16="http://schemas.microsoft.com/office/drawing/2014/main" id="{F666329B-1E30-4751-9441-F3936381EBA7}"/>
              </a:ext>
            </a:extLst>
          </p:cNvPr>
          <p:cNvSpPr>
            <a:spLocks noGrp="1"/>
          </p:cNvSpPr>
          <p:nvPr>
            <p:ph idx="1"/>
          </p:nvPr>
        </p:nvSpPr>
        <p:spPr>
          <a:xfrm>
            <a:off x="1735448" y="1988840"/>
            <a:ext cx="10079881" cy="3822773"/>
          </a:xfrm>
        </p:spPr>
        <p:txBody>
          <a:bodyPr/>
          <a:lstStyle/>
          <a:p>
            <a:r>
              <a:rPr lang="de-DE" dirty="0" err="1"/>
              <a:t>status</a:t>
            </a:r>
            <a:r>
              <a:rPr lang="de-DE" dirty="0"/>
              <a:t> quo in PETRA III ( </a:t>
            </a:r>
            <a:r>
              <a:rPr lang="de-DE" dirty="0" err="1"/>
              <a:t>inhomogenous</a:t>
            </a:r>
            <a:r>
              <a:rPr lang="de-DE" dirty="0"/>
              <a:t> </a:t>
            </a:r>
            <a:r>
              <a:rPr lang="de-DE" dirty="0" err="1"/>
              <a:t>tunnel</a:t>
            </a:r>
            <a:r>
              <a:rPr lang="de-DE" dirty="0"/>
              <a:t> </a:t>
            </a:r>
            <a:r>
              <a:rPr lang="de-DE" dirty="0" err="1"/>
              <a:t>enviroment</a:t>
            </a:r>
            <a:r>
              <a:rPr lang="de-DE" dirty="0"/>
              <a:t>) </a:t>
            </a:r>
          </a:p>
          <a:p>
            <a:r>
              <a:rPr lang="de-DE" dirty="0"/>
              <a:t>3 dimensional </a:t>
            </a:r>
            <a:r>
              <a:rPr lang="de-DE" dirty="0" err="1"/>
              <a:t>calculations</a:t>
            </a:r>
            <a:r>
              <a:rPr lang="de-DE" dirty="0"/>
              <a:t> </a:t>
            </a:r>
            <a:r>
              <a:rPr lang="de-DE" dirty="0" err="1"/>
              <a:t>of</a:t>
            </a:r>
            <a:r>
              <a:rPr lang="de-DE" dirty="0"/>
              <a:t> </a:t>
            </a:r>
            <a:r>
              <a:rPr lang="de-DE" dirty="0" err="1"/>
              <a:t>tunnel</a:t>
            </a:r>
            <a:r>
              <a:rPr lang="de-DE" dirty="0"/>
              <a:t> </a:t>
            </a:r>
            <a:r>
              <a:rPr lang="de-DE" dirty="0" err="1"/>
              <a:t>heat</a:t>
            </a:r>
            <a:r>
              <a:rPr lang="de-DE" dirty="0"/>
              <a:t> </a:t>
            </a:r>
            <a:r>
              <a:rPr lang="de-DE" dirty="0" err="1"/>
              <a:t>distribution</a:t>
            </a:r>
            <a:r>
              <a:rPr lang="de-DE" dirty="0"/>
              <a:t> and </a:t>
            </a:r>
            <a:r>
              <a:rPr lang="de-DE" dirty="0" err="1"/>
              <a:t>optimization</a:t>
            </a:r>
            <a:r>
              <a:rPr lang="de-DE" dirty="0"/>
              <a:t> </a:t>
            </a:r>
            <a:r>
              <a:rPr lang="de-DE" dirty="0" err="1"/>
              <a:t>of</a:t>
            </a:r>
            <a:r>
              <a:rPr lang="de-DE" dirty="0"/>
              <a:t> </a:t>
            </a:r>
            <a:r>
              <a:rPr lang="de-DE" dirty="0" err="1"/>
              <a:t>cooling</a:t>
            </a:r>
            <a:r>
              <a:rPr lang="de-DE" dirty="0"/>
              <a:t> </a:t>
            </a:r>
            <a:r>
              <a:rPr lang="de-DE" dirty="0" err="1"/>
              <a:t>system</a:t>
            </a:r>
            <a:endParaRPr lang="de-DE" dirty="0"/>
          </a:p>
          <a:p>
            <a:r>
              <a:rPr lang="de-DE" dirty="0"/>
              <a:t>optimal </a:t>
            </a:r>
            <a:r>
              <a:rPr lang="de-DE" dirty="0" err="1"/>
              <a:t>distribution</a:t>
            </a:r>
            <a:r>
              <a:rPr lang="de-DE" dirty="0"/>
              <a:t> </a:t>
            </a:r>
            <a:r>
              <a:rPr lang="de-DE" dirty="0" err="1"/>
              <a:t>of</a:t>
            </a:r>
            <a:r>
              <a:rPr lang="de-DE" dirty="0"/>
              <a:t> </a:t>
            </a:r>
            <a:r>
              <a:rPr lang="de-DE" dirty="0" err="1"/>
              <a:t>cooling</a:t>
            </a:r>
            <a:r>
              <a:rPr lang="de-DE" dirty="0"/>
              <a:t> </a:t>
            </a:r>
            <a:r>
              <a:rPr lang="de-DE" dirty="0" err="1"/>
              <a:t>devices</a:t>
            </a:r>
            <a:r>
              <a:rPr lang="de-DE" dirty="0"/>
              <a:t>?</a:t>
            </a:r>
          </a:p>
          <a:p>
            <a:r>
              <a:rPr lang="de-DE" dirty="0" err="1"/>
              <a:t>finding</a:t>
            </a:r>
            <a:r>
              <a:rPr lang="de-DE" dirty="0"/>
              <a:t> </a:t>
            </a:r>
            <a:r>
              <a:rPr lang="de-DE" dirty="0" err="1"/>
              <a:t>the</a:t>
            </a:r>
            <a:r>
              <a:rPr lang="de-DE" dirty="0"/>
              <a:t> optimal </a:t>
            </a:r>
            <a:r>
              <a:rPr lang="de-DE" dirty="0" err="1"/>
              <a:t>operation</a:t>
            </a:r>
            <a:r>
              <a:rPr lang="de-DE" dirty="0"/>
              <a:t> </a:t>
            </a:r>
            <a:r>
              <a:rPr lang="de-DE" dirty="0" err="1"/>
              <a:t>temperature</a:t>
            </a:r>
            <a:r>
              <a:rPr lang="de-DE" dirty="0"/>
              <a:t> in </a:t>
            </a:r>
            <a:r>
              <a:rPr lang="de-DE" dirty="0" err="1"/>
              <a:t>the</a:t>
            </a:r>
            <a:r>
              <a:rPr lang="de-DE" dirty="0"/>
              <a:t> </a:t>
            </a:r>
            <a:r>
              <a:rPr lang="de-DE" dirty="0" err="1"/>
              <a:t>tunnel</a:t>
            </a:r>
            <a:r>
              <a:rPr lang="de-DE" dirty="0"/>
              <a:t> and </a:t>
            </a:r>
            <a:r>
              <a:rPr lang="de-DE" dirty="0" err="1"/>
              <a:t>temperature</a:t>
            </a:r>
            <a:r>
              <a:rPr lang="de-DE" dirty="0"/>
              <a:t> </a:t>
            </a:r>
            <a:r>
              <a:rPr lang="de-DE" dirty="0" err="1"/>
              <a:t>of</a:t>
            </a:r>
            <a:r>
              <a:rPr lang="de-DE" dirty="0"/>
              <a:t> </a:t>
            </a:r>
            <a:r>
              <a:rPr lang="de-DE" dirty="0" err="1"/>
              <a:t>cooling</a:t>
            </a:r>
            <a:r>
              <a:rPr lang="de-DE" dirty="0"/>
              <a:t> </a:t>
            </a:r>
            <a:r>
              <a:rPr lang="de-DE" dirty="0" err="1"/>
              <a:t>water</a:t>
            </a:r>
            <a:r>
              <a:rPr lang="de-DE" dirty="0"/>
              <a:t> and </a:t>
            </a:r>
            <a:r>
              <a:rPr lang="de-DE" dirty="0" err="1"/>
              <a:t>air</a:t>
            </a:r>
            <a:endParaRPr lang="de-DE" dirty="0"/>
          </a:p>
          <a:p>
            <a:r>
              <a:rPr lang="de-DE" dirty="0"/>
              <a:t>optimal Shutdown </a:t>
            </a:r>
            <a:r>
              <a:rPr lang="de-DE" dirty="0" err="1"/>
              <a:t>terms</a:t>
            </a:r>
            <a:endParaRPr lang="de-DE" dirty="0"/>
          </a:p>
        </p:txBody>
      </p:sp>
      <p:sp>
        <p:nvSpPr>
          <p:cNvPr id="5" name="Textplatzhalter 4">
            <a:extLst>
              <a:ext uri="{FF2B5EF4-FFF2-40B4-BE49-F238E27FC236}">
                <a16:creationId xmlns:a16="http://schemas.microsoft.com/office/drawing/2014/main" id="{25EA85A8-3DD7-4C2D-A132-0FC8DDECD639}"/>
              </a:ext>
            </a:extLst>
          </p:cNvPr>
          <p:cNvSpPr>
            <a:spLocks noGrp="1"/>
          </p:cNvSpPr>
          <p:nvPr>
            <p:ph type="body" sz="quarter" idx="13"/>
          </p:nvPr>
        </p:nvSpPr>
        <p:spPr/>
        <p:txBody>
          <a:bodyPr/>
          <a:lstStyle/>
          <a:p>
            <a:r>
              <a:rPr lang="de-DE" dirty="0"/>
              <a:t>Problem: </a:t>
            </a:r>
            <a:r>
              <a:rPr lang="de-DE" dirty="0" err="1"/>
              <a:t>technical</a:t>
            </a:r>
            <a:r>
              <a:rPr lang="de-DE" dirty="0"/>
              <a:t> </a:t>
            </a:r>
            <a:r>
              <a:rPr lang="de-DE" dirty="0" err="1"/>
              <a:t>components</a:t>
            </a:r>
            <a:r>
              <a:rPr lang="de-DE" dirty="0"/>
              <a:t> </a:t>
            </a:r>
            <a:r>
              <a:rPr lang="de-DE" dirty="0" err="1"/>
              <a:t>produce</a:t>
            </a:r>
            <a:r>
              <a:rPr lang="de-DE" dirty="0"/>
              <a:t> </a:t>
            </a:r>
            <a:r>
              <a:rPr lang="de-DE" dirty="0" err="1"/>
              <a:t>heat</a:t>
            </a:r>
            <a:r>
              <a:rPr lang="de-DE" dirty="0"/>
              <a:t> but </a:t>
            </a:r>
            <a:r>
              <a:rPr lang="de-DE" dirty="0" err="1"/>
              <a:t>need</a:t>
            </a:r>
            <a:r>
              <a:rPr lang="de-DE" dirty="0"/>
              <a:t> </a:t>
            </a:r>
            <a:r>
              <a:rPr lang="de-DE" dirty="0" err="1"/>
              <a:t>constant</a:t>
            </a:r>
            <a:r>
              <a:rPr lang="de-DE" dirty="0"/>
              <a:t> </a:t>
            </a:r>
            <a:r>
              <a:rPr lang="de-DE" dirty="0" err="1"/>
              <a:t>temperature</a:t>
            </a:r>
            <a:r>
              <a:rPr lang="de-DE" dirty="0"/>
              <a:t>  </a:t>
            </a:r>
          </a:p>
        </p:txBody>
      </p:sp>
      <p:pic>
        <p:nvPicPr>
          <p:cNvPr id="6" name="Grafik 5">
            <a:extLst>
              <a:ext uri="{FF2B5EF4-FFF2-40B4-BE49-F238E27FC236}">
                <a16:creationId xmlns:a16="http://schemas.microsoft.com/office/drawing/2014/main" id="{C29F7963-F1F4-4664-9351-1EF699791CD4}"/>
              </a:ext>
            </a:extLst>
          </p:cNvPr>
          <p:cNvPicPr>
            <a:picLocks noChangeAspect="1"/>
          </p:cNvPicPr>
          <p:nvPr/>
        </p:nvPicPr>
        <p:blipFill>
          <a:blip r:embed="rId2"/>
          <a:stretch>
            <a:fillRect/>
          </a:stretch>
        </p:blipFill>
        <p:spPr>
          <a:xfrm>
            <a:off x="11159309" y="59756"/>
            <a:ext cx="1034381" cy="776956"/>
          </a:xfrm>
          <a:prstGeom prst="rect">
            <a:avLst/>
          </a:prstGeom>
        </p:spPr>
      </p:pic>
      <p:sp>
        <p:nvSpPr>
          <p:cNvPr id="8" name="Textfeld 7">
            <a:extLst>
              <a:ext uri="{FF2B5EF4-FFF2-40B4-BE49-F238E27FC236}">
                <a16:creationId xmlns:a16="http://schemas.microsoft.com/office/drawing/2014/main" id="{BA39044F-2347-4F8C-A631-2F5670BE1988}"/>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b="1"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9" name="Fußzeilenplatzhalter 2">
            <a:extLst>
              <a:ext uri="{FF2B5EF4-FFF2-40B4-BE49-F238E27FC236}">
                <a16:creationId xmlns:a16="http://schemas.microsoft.com/office/drawing/2014/main" id="{927C43AB-9F8A-4265-9CFF-25BCED1A8BE6}"/>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725895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6D4D04-7A81-4011-AEB3-013536FE7A82}"/>
              </a:ext>
            </a:extLst>
          </p:cNvPr>
          <p:cNvSpPr>
            <a:spLocks noGrp="1"/>
          </p:cNvSpPr>
          <p:nvPr>
            <p:ph type="title"/>
          </p:nvPr>
        </p:nvSpPr>
        <p:spPr/>
        <p:txBody>
          <a:bodyPr/>
          <a:lstStyle/>
          <a:p>
            <a:r>
              <a:rPr lang="en-US" dirty="0"/>
              <a:t>Heritage from PETRA I</a:t>
            </a:r>
            <a:endParaRPr lang="de-DE" dirty="0"/>
          </a:p>
        </p:txBody>
      </p:sp>
      <p:sp>
        <p:nvSpPr>
          <p:cNvPr id="3" name="Inhaltsplatzhalter 2">
            <a:extLst>
              <a:ext uri="{FF2B5EF4-FFF2-40B4-BE49-F238E27FC236}">
                <a16:creationId xmlns:a16="http://schemas.microsoft.com/office/drawing/2014/main" id="{473B9AC5-820C-4EC1-B214-391E3400767A}"/>
              </a:ext>
            </a:extLst>
          </p:cNvPr>
          <p:cNvSpPr>
            <a:spLocks noGrp="1"/>
          </p:cNvSpPr>
          <p:nvPr>
            <p:ph idx="1"/>
          </p:nvPr>
        </p:nvSpPr>
        <p:spPr>
          <a:xfrm>
            <a:off x="7014411" y="1953454"/>
            <a:ext cx="4656328" cy="3462733"/>
          </a:xfrm>
        </p:spPr>
        <p:txBody>
          <a:bodyPr/>
          <a:lstStyle/>
          <a:p>
            <a:pPr marL="0" indent="0">
              <a:buNone/>
            </a:pPr>
            <a:r>
              <a:rPr lang="en-US" sz="1600" b="1" dirty="0"/>
              <a:t>PETRA IV Tunnel </a:t>
            </a:r>
          </a:p>
          <a:p>
            <a:pPr marL="0" indent="0">
              <a:buNone/>
            </a:pPr>
            <a:r>
              <a:rPr lang="en-US" sz="1600" dirty="0"/>
              <a:t>outside the experimental halls the old PETRA I tunnel will be reused</a:t>
            </a:r>
          </a:p>
          <a:p>
            <a:r>
              <a:rPr lang="en-US" sz="1600" dirty="0"/>
              <a:t>6 old sections, 100 – 300 m long, in total ~1 km</a:t>
            </a:r>
          </a:p>
          <a:p>
            <a:r>
              <a:rPr lang="en-US" sz="1600" dirty="0"/>
              <a:t>the old sections of the tunnel are below streets, buildings, a park.</a:t>
            </a:r>
          </a:p>
          <a:p>
            <a:r>
              <a:rPr lang="en-US" sz="1600" dirty="0"/>
              <a:t>the tunnel is covered by 3 – 10 m of soil</a:t>
            </a:r>
            <a:r>
              <a:rPr lang="en-US" dirty="0"/>
              <a:t>.</a:t>
            </a:r>
          </a:p>
          <a:p>
            <a:pPr marL="0" indent="0">
              <a:buNone/>
            </a:pPr>
            <a:endParaRPr lang="de-DE" dirty="0"/>
          </a:p>
        </p:txBody>
      </p:sp>
      <p:sp>
        <p:nvSpPr>
          <p:cNvPr id="5" name="Textplatzhalter 4">
            <a:extLst>
              <a:ext uri="{FF2B5EF4-FFF2-40B4-BE49-F238E27FC236}">
                <a16:creationId xmlns:a16="http://schemas.microsoft.com/office/drawing/2014/main" id="{5E8533C5-4831-45C1-AC5E-269EBECFBE59}"/>
              </a:ext>
            </a:extLst>
          </p:cNvPr>
          <p:cNvSpPr>
            <a:spLocks noGrp="1"/>
          </p:cNvSpPr>
          <p:nvPr>
            <p:ph type="body" sz="quarter" idx="13"/>
          </p:nvPr>
        </p:nvSpPr>
        <p:spPr/>
        <p:txBody>
          <a:bodyPr/>
          <a:lstStyle/>
          <a:p>
            <a:r>
              <a:rPr lang="en-US" dirty="0"/>
              <a:t>PETRA I Tunnel reused for PETRA IV</a:t>
            </a:r>
          </a:p>
          <a:p>
            <a:endParaRPr lang="de-DE" dirty="0"/>
          </a:p>
        </p:txBody>
      </p:sp>
      <p:sp>
        <p:nvSpPr>
          <p:cNvPr id="6" name="Textfeld 5">
            <a:extLst>
              <a:ext uri="{FF2B5EF4-FFF2-40B4-BE49-F238E27FC236}">
                <a16:creationId xmlns:a16="http://schemas.microsoft.com/office/drawing/2014/main" id="{2856E2F1-4277-480A-8DD1-BECD6D457DC0}"/>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b="1"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pic>
        <p:nvPicPr>
          <p:cNvPr id="7" name="Grafik 6">
            <a:extLst>
              <a:ext uri="{FF2B5EF4-FFF2-40B4-BE49-F238E27FC236}">
                <a16:creationId xmlns:a16="http://schemas.microsoft.com/office/drawing/2014/main" id="{F730D86E-145F-42D6-B9B8-47620AD18AD9}"/>
              </a:ext>
            </a:extLst>
          </p:cNvPr>
          <p:cNvPicPr>
            <a:picLocks noChangeAspect="1"/>
          </p:cNvPicPr>
          <p:nvPr/>
        </p:nvPicPr>
        <p:blipFill>
          <a:blip r:embed="rId2"/>
          <a:stretch>
            <a:fillRect/>
          </a:stretch>
        </p:blipFill>
        <p:spPr>
          <a:xfrm>
            <a:off x="11159309" y="59756"/>
            <a:ext cx="1034381" cy="776956"/>
          </a:xfrm>
          <a:prstGeom prst="rect">
            <a:avLst/>
          </a:prstGeom>
        </p:spPr>
      </p:pic>
      <p:pic>
        <p:nvPicPr>
          <p:cNvPr id="8" name="Grafik 7">
            <a:extLst>
              <a:ext uri="{FF2B5EF4-FFF2-40B4-BE49-F238E27FC236}">
                <a16:creationId xmlns:a16="http://schemas.microsoft.com/office/drawing/2014/main" id="{4A7A5A79-54A1-45D0-9477-C6846554E8E9}"/>
              </a:ext>
            </a:extLst>
          </p:cNvPr>
          <p:cNvPicPr>
            <a:picLocks noChangeAspect="1"/>
          </p:cNvPicPr>
          <p:nvPr/>
        </p:nvPicPr>
        <p:blipFill rotWithShape="1">
          <a:blip r:embed="rId3"/>
          <a:srcRect l="32589" t="9452" r="195" b="262"/>
          <a:stretch/>
        </p:blipFill>
        <p:spPr>
          <a:xfrm>
            <a:off x="1871720" y="1340768"/>
            <a:ext cx="4656328" cy="4376439"/>
          </a:xfrm>
          <a:prstGeom prst="rect">
            <a:avLst/>
          </a:prstGeom>
        </p:spPr>
      </p:pic>
      <p:pic>
        <p:nvPicPr>
          <p:cNvPr id="9" name="Grafik 8">
            <a:extLst>
              <a:ext uri="{FF2B5EF4-FFF2-40B4-BE49-F238E27FC236}">
                <a16:creationId xmlns:a16="http://schemas.microsoft.com/office/drawing/2014/main" id="{4F7B7A7B-73D3-4D53-A74D-4A40D6BA53A5}"/>
              </a:ext>
            </a:extLst>
          </p:cNvPr>
          <p:cNvPicPr>
            <a:picLocks noChangeAspect="1"/>
          </p:cNvPicPr>
          <p:nvPr/>
        </p:nvPicPr>
        <p:blipFill>
          <a:blip r:embed="rId4"/>
          <a:stretch>
            <a:fillRect/>
          </a:stretch>
        </p:blipFill>
        <p:spPr>
          <a:xfrm>
            <a:off x="1799712" y="1786902"/>
            <a:ext cx="993734" cy="3426249"/>
          </a:xfrm>
          <a:prstGeom prst="rect">
            <a:avLst/>
          </a:prstGeom>
        </p:spPr>
      </p:pic>
      <p:sp>
        <p:nvSpPr>
          <p:cNvPr id="10" name="Oval 39">
            <a:extLst>
              <a:ext uri="{FF2B5EF4-FFF2-40B4-BE49-F238E27FC236}">
                <a16:creationId xmlns:a16="http://schemas.microsoft.com/office/drawing/2014/main" id="{F2A2AEF2-1060-4CB9-947C-09D5CC79C5A1}"/>
              </a:ext>
            </a:extLst>
          </p:cNvPr>
          <p:cNvSpPr>
            <a:spLocks noChangeArrowheads="1"/>
          </p:cNvSpPr>
          <p:nvPr/>
        </p:nvSpPr>
        <p:spPr bwMode="auto">
          <a:xfrm>
            <a:off x="2016629" y="1395461"/>
            <a:ext cx="4319587" cy="42497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de-DE">
              <a:effectLst>
                <a:outerShdw blurRad="38100" dist="38100" dir="2700000" algn="tl">
                  <a:srgbClr val="000000">
                    <a:alpha val="43137"/>
                  </a:srgbClr>
                </a:outerShdw>
              </a:effectLst>
            </a:endParaRPr>
          </a:p>
        </p:txBody>
      </p:sp>
      <p:sp>
        <p:nvSpPr>
          <p:cNvPr id="11" name="Fußzeilenplatzhalter 2">
            <a:extLst>
              <a:ext uri="{FF2B5EF4-FFF2-40B4-BE49-F238E27FC236}">
                <a16:creationId xmlns:a16="http://schemas.microsoft.com/office/drawing/2014/main" id="{86581966-A7B6-426F-A4E1-DB2EF3054BD8}"/>
              </a:ext>
            </a:extLst>
          </p:cNvPr>
          <p:cNvSpPr txBox="1">
            <a:spLocks/>
          </p:cNvSpPr>
          <p:nvPr/>
        </p:nvSpPr>
        <p:spPr>
          <a:xfrm>
            <a:off x="9624392" y="6532930"/>
            <a:ext cx="3279814" cy="186841"/>
          </a:xfrm>
          <a:prstGeom prst="rect">
            <a:avLst/>
          </a:prstGeom>
        </p:spPr>
        <p:txBody>
          <a:bodyPr vert="horz" lIns="0" tIns="0" rIns="0" bIns="0" rtlCol="0" anchor="t" anchorCtr="0">
            <a:noAutofit/>
          </a:bodyPr>
          <a:lstStyle>
            <a:defPPr>
              <a:defRPr lang="fr-FR"/>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a:t>
            </a:r>
            <a:r>
              <a:rPr lang="en-US" sz="800" dirty="0" err="1"/>
              <a:t>Temp.Calc.Kickoff</a:t>
            </a:r>
            <a:r>
              <a:rPr lang="en-US" sz="800" dirty="0"/>
              <a:t>| PETRA IV </a:t>
            </a:r>
          </a:p>
          <a:p>
            <a:r>
              <a:rPr lang="en-US" sz="800" dirty="0"/>
              <a:t>Michael Bieler</a:t>
            </a:r>
          </a:p>
        </p:txBody>
      </p:sp>
      <p:sp>
        <p:nvSpPr>
          <p:cNvPr id="12" name="Fußzeilenplatzhalter 2">
            <a:extLst>
              <a:ext uri="{FF2B5EF4-FFF2-40B4-BE49-F238E27FC236}">
                <a16:creationId xmlns:a16="http://schemas.microsoft.com/office/drawing/2014/main" id="{6C623329-52B3-45FE-BA08-265D3CDF1479}"/>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53802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mn-lt"/>
                <a:cs typeface="Calibri" panose="020F0502020204030204" pitchFamily="34" charset="0"/>
              </a:rPr>
              <a:t>What is Sustainability at DESY</a:t>
            </a:r>
          </a:p>
        </p:txBody>
      </p:sp>
      <p:sp>
        <p:nvSpPr>
          <p:cNvPr id="3" name="Fußzeilenplatzhalter 2"/>
          <p:cNvSpPr>
            <a:spLocks noGrp="1"/>
          </p:cNvSpPr>
          <p:nvPr>
            <p:ph type="ftr" sz="quarter" idx="11"/>
          </p:nvPr>
        </p:nvSpPr>
        <p:spPr/>
        <p:txBody>
          <a:bodyPr/>
          <a:lstStyle/>
          <a:p>
            <a:r>
              <a:rPr lang="en-US" dirty="0"/>
              <a:t>| Andrea Klumpp| Sustainability at DESY |02/12/2022</a:t>
            </a:r>
          </a:p>
        </p:txBody>
      </p:sp>
      <p:sp>
        <p:nvSpPr>
          <p:cNvPr id="4" name="Textplatzhalter 3"/>
          <p:cNvSpPr>
            <a:spLocks noGrp="1"/>
          </p:cNvSpPr>
          <p:nvPr>
            <p:ph type="body" sz="quarter" idx="13"/>
          </p:nvPr>
        </p:nvSpPr>
        <p:spPr>
          <a:xfrm>
            <a:off x="407987" y="817500"/>
            <a:ext cx="11376025" cy="379252"/>
          </a:xfrm>
        </p:spPr>
        <p:txBody>
          <a:bodyPr/>
          <a:lstStyle/>
          <a:p>
            <a:r>
              <a:rPr lang="en-US" dirty="0">
                <a:cs typeface="Calibri" panose="020F0502020204030204" pitchFamily="34" charset="0"/>
              </a:rPr>
              <a:t>Broad approach with focus on energy efficiency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8185" y="1916832"/>
            <a:ext cx="4248472" cy="356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69" y="1890527"/>
            <a:ext cx="3552825" cy="2428875"/>
          </a:xfrm>
          <a:prstGeom prst="rect">
            <a:avLst/>
          </a:prstGeom>
          <a:solidFill>
            <a:schemeClr val="bg1">
              <a:lumMod val="95000"/>
            </a:schemeClr>
          </a:solidFill>
          <a:ln>
            <a:noFill/>
          </a:ln>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620688"/>
            <a:ext cx="313372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504" y="4221088"/>
            <a:ext cx="24765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248" y="2708920"/>
            <a:ext cx="32289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0618" y="4941168"/>
            <a:ext cx="46767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a:extLst>
              <a:ext uri="{FF2B5EF4-FFF2-40B4-BE49-F238E27FC236}">
                <a16:creationId xmlns:a16="http://schemas.microsoft.com/office/drawing/2014/main" id="{9F9DA7CD-B91E-447D-B01D-803798023062}"/>
              </a:ext>
            </a:extLst>
          </p:cNvPr>
          <p:cNvPicPr>
            <a:picLocks noChangeAspect="1"/>
          </p:cNvPicPr>
          <p:nvPr/>
        </p:nvPicPr>
        <p:blipFill>
          <a:blip r:embed="rId8"/>
          <a:stretch>
            <a:fillRect/>
          </a:stretch>
        </p:blipFill>
        <p:spPr>
          <a:xfrm>
            <a:off x="11159309" y="59756"/>
            <a:ext cx="1034381" cy="776956"/>
          </a:xfrm>
          <a:prstGeom prst="rect">
            <a:avLst/>
          </a:prstGeom>
        </p:spPr>
      </p:pic>
      <p:sp>
        <p:nvSpPr>
          <p:cNvPr id="6" name="Textfeld 5">
            <a:extLst>
              <a:ext uri="{FF2B5EF4-FFF2-40B4-BE49-F238E27FC236}">
                <a16:creationId xmlns:a16="http://schemas.microsoft.com/office/drawing/2014/main" id="{AA88A867-082F-48DD-A5C8-84BFC65CA225}"/>
              </a:ext>
            </a:extLst>
          </p:cNvPr>
          <p:cNvSpPr txBox="1"/>
          <p:nvPr/>
        </p:nvSpPr>
        <p:spPr>
          <a:xfrm>
            <a:off x="199578" y="1802949"/>
            <a:ext cx="3441206" cy="2431435"/>
          </a:xfrm>
          <a:prstGeom prst="rect">
            <a:avLst/>
          </a:prstGeom>
          <a:solidFill>
            <a:schemeClr val="bg1"/>
          </a:solidFill>
        </p:spPr>
        <p:txBody>
          <a:bodyPr wrap="square" rtlCol="0">
            <a:spAutoFit/>
          </a:bodyPr>
          <a:lstStyle/>
          <a:p>
            <a:r>
              <a:rPr lang="de-DE" sz="2000" dirty="0"/>
              <a:t>Science</a:t>
            </a:r>
          </a:p>
          <a:p>
            <a:endParaRPr lang="de-DE" sz="800" dirty="0"/>
          </a:p>
          <a:p>
            <a:pPr marL="285750" indent="-285750">
              <a:buFont typeface="Wingdings" panose="05000000000000000000" pitchFamily="2" charset="2"/>
              <a:buChar char="Ø"/>
            </a:pPr>
            <a:r>
              <a:rPr lang="de-DE" dirty="0" err="1"/>
              <a:t>science</a:t>
            </a:r>
            <a:r>
              <a:rPr lang="de-DE" dirty="0"/>
              <a:t> </a:t>
            </a:r>
            <a:r>
              <a:rPr lang="de-DE" dirty="0" err="1"/>
              <a:t>case</a:t>
            </a:r>
            <a:r>
              <a:rPr lang="de-DE" dirty="0"/>
              <a:t> </a:t>
            </a:r>
            <a:r>
              <a:rPr lang="de-DE" dirty="0" err="1"/>
              <a:t>supports</a:t>
            </a:r>
            <a:r>
              <a:rPr lang="de-DE" dirty="0"/>
              <a:t> </a:t>
            </a:r>
            <a:r>
              <a:rPr lang="de-DE" dirty="0" err="1"/>
              <a:t>sustainability</a:t>
            </a:r>
            <a:r>
              <a:rPr lang="de-DE" dirty="0"/>
              <a:t> </a:t>
            </a:r>
            <a:r>
              <a:rPr lang="de-DE" dirty="0" err="1"/>
              <a:t>goals</a:t>
            </a:r>
            <a:br>
              <a:rPr lang="de-DE" sz="800" dirty="0"/>
            </a:br>
            <a:endParaRPr lang="de-DE" sz="800" dirty="0"/>
          </a:p>
          <a:p>
            <a:pPr marL="285750" indent="-285750">
              <a:buFont typeface="Wingdings" panose="05000000000000000000" pitchFamily="2" charset="2"/>
              <a:buChar char="Ø"/>
            </a:pPr>
            <a:r>
              <a:rPr lang="de-DE" dirty="0"/>
              <a:t>high </a:t>
            </a:r>
            <a:r>
              <a:rPr lang="de-DE" dirty="0" err="1"/>
              <a:t>number</a:t>
            </a:r>
            <a:r>
              <a:rPr lang="de-DE" dirty="0"/>
              <a:t> </a:t>
            </a:r>
            <a:r>
              <a:rPr lang="de-DE" dirty="0" err="1"/>
              <a:t>of</a:t>
            </a:r>
            <a:r>
              <a:rPr lang="de-DE" dirty="0"/>
              <a:t> </a:t>
            </a:r>
            <a:r>
              <a:rPr lang="de-DE" dirty="0" err="1"/>
              <a:t>beamlines</a:t>
            </a:r>
            <a:br>
              <a:rPr lang="de-DE" sz="800" dirty="0"/>
            </a:br>
            <a:endParaRPr lang="de-DE" sz="800" dirty="0"/>
          </a:p>
          <a:p>
            <a:pPr marL="285750" indent="-285750">
              <a:buFont typeface="Wingdings" panose="05000000000000000000" pitchFamily="2" charset="2"/>
              <a:buChar char="Ø"/>
            </a:pPr>
            <a:r>
              <a:rPr lang="de-DE" dirty="0" err="1"/>
              <a:t>innovation</a:t>
            </a:r>
            <a:r>
              <a:rPr lang="de-DE" dirty="0"/>
              <a:t> and </a:t>
            </a:r>
            <a:r>
              <a:rPr lang="de-DE" dirty="0" err="1"/>
              <a:t>technology</a:t>
            </a:r>
            <a:r>
              <a:rPr lang="de-DE" dirty="0"/>
              <a:t> </a:t>
            </a:r>
            <a:r>
              <a:rPr lang="de-DE" dirty="0" err="1"/>
              <a:t>transfer</a:t>
            </a:r>
            <a:endParaRPr lang="de-DE" dirty="0"/>
          </a:p>
          <a:p>
            <a:pPr marL="285750" indent="-285750">
              <a:buFont typeface="Wingdings" panose="05000000000000000000" pitchFamily="2" charset="2"/>
              <a:buChar char="Ø"/>
            </a:pPr>
            <a:endParaRPr lang="de-DE" dirty="0"/>
          </a:p>
        </p:txBody>
      </p:sp>
      <p:sp>
        <p:nvSpPr>
          <p:cNvPr id="20" name="Rechteck 19">
            <a:extLst>
              <a:ext uri="{FF2B5EF4-FFF2-40B4-BE49-F238E27FC236}">
                <a16:creationId xmlns:a16="http://schemas.microsoft.com/office/drawing/2014/main" id="{4985B7E9-EE59-4378-BF80-E81AF2948914}"/>
              </a:ext>
            </a:extLst>
          </p:cNvPr>
          <p:cNvSpPr/>
          <p:nvPr/>
        </p:nvSpPr>
        <p:spPr>
          <a:xfrm>
            <a:off x="282440" y="2276872"/>
            <a:ext cx="196935" cy="12961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cxnSp>
        <p:nvCxnSpPr>
          <p:cNvPr id="8" name="Gerader Verbinder 7">
            <a:extLst>
              <a:ext uri="{FF2B5EF4-FFF2-40B4-BE49-F238E27FC236}">
                <a16:creationId xmlns:a16="http://schemas.microsoft.com/office/drawing/2014/main" id="{63378B34-8A44-4656-BE0C-E4F7B60A8BDA}"/>
              </a:ext>
            </a:extLst>
          </p:cNvPr>
          <p:cNvCxnSpPr>
            <a:cxnSpLocks/>
          </p:cNvCxnSpPr>
          <p:nvPr/>
        </p:nvCxnSpPr>
        <p:spPr>
          <a:xfrm flipH="1" flipV="1">
            <a:off x="335361" y="2363639"/>
            <a:ext cx="89322" cy="5030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600BC44-CD27-4851-BCD9-4195CBAB8D90}"/>
              </a:ext>
            </a:extLst>
          </p:cNvPr>
          <p:cNvCxnSpPr>
            <a:cxnSpLocks/>
          </p:cNvCxnSpPr>
          <p:nvPr/>
        </p:nvCxnSpPr>
        <p:spPr>
          <a:xfrm flipH="1">
            <a:off x="335361" y="2413943"/>
            <a:ext cx="89322" cy="496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73406173-9253-41CE-8AF4-328795014A16}"/>
              </a:ext>
            </a:extLst>
          </p:cNvPr>
          <p:cNvCxnSpPr>
            <a:cxnSpLocks/>
          </p:cNvCxnSpPr>
          <p:nvPr/>
        </p:nvCxnSpPr>
        <p:spPr>
          <a:xfrm flipH="1" flipV="1">
            <a:off x="335360" y="3041039"/>
            <a:ext cx="89322" cy="5030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8D07658E-3BE5-4606-8CF4-4BB5A6F39417}"/>
              </a:ext>
            </a:extLst>
          </p:cNvPr>
          <p:cNvCxnSpPr>
            <a:cxnSpLocks/>
          </p:cNvCxnSpPr>
          <p:nvPr/>
        </p:nvCxnSpPr>
        <p:spPr>
          <a:xfrm flipH="1">
            <a:off x="335360" y="3091343"/>
            <a:ext cx="89322" cy="496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D704D214-D3A1-4AC1-A6CD-93BECE9AD8CA}"/>
              </a:ext>
            </a:extLst>
          </p:cNvPr>
          <p:cNvCxnSpPr>
            <a:cxnSpLocks/>
          </p:cNvCxnSpPr>
          <p:nvPr/>
        </p:nvCxnSpPr>
        <p:spPr>
          <a:xfrm flipH="1" flipV="1">
            <a:off x="335360" y="3429612"/>
            <a:ext cx="89322" cy="5030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CE0E7630-FBE6-4451-956C-03756DDF54EB}"/>
              </a:ext>
            </a:extLst>
          </p:cNvPr>
          <p:cNvCxnSpPr>
            <a:cxnSpLocks/>
          </p:cNvCxnSpPr>
          <p:nvPr/>
        </p:nvCxnSpPr>
        <p:spPr>
          <a:xfrm flipH="1">
            <a:off x="335360" y="3479916"/>
            <a:ext cx="89322" cy="496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46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2119970-D763-461F-911E-17E83A976A3A}"/>
              </a:ext>
            </a:extLst>
          </p:cNvPr>
          <p:cNvSpPr>
            <a:spLocks noGrp="1"/>
          </p:cNvSpPr>
          <p:nvPr>
            <p:ph type="title"/>
          </p:nvPr>
        </p:nvSpPr>
        <p:spPr>
          <a:xfrm>
            <a:off x="407988" y="349611"/>
            <a:ext cx="11376024" cy="451098"/>
          </a:xfrm>
        </p:spPr>
        <p:txBody>
          <a:bodyPr/>
          <a:lstStyle/>
          <a:p>
            <a:r>
              <a:rPr lang="en-US" dirty="0"/>
              <a:t>Tunnel Temperature PETRA III</a:t>
            </a:r>
          </a:p>
        </p:txBody>
      </p:sp>
      <p:sp>
        <p:nvSpPr>
          <p:cNvPr id="7" name="Fußzeilenplatzhalter 2">
            <a:extLst>
              <a:ext uri="{FF2B5EF4-FFF2-40B4-BE49-F238E27FC236}">
                <a16:creationId xmlns:a16="http://schemas.microsoft.com/office/drawing/2014/main" id="{8E953B03-55BA-434E-BAAD-E99B1F27D666}"/>
              </a:ext>
            </a:extLst>
          </p:cNvPr>
          <p:cNvSpPr txBox="1">
            <a:spLocks/>
          </p:cNvSpPr>
          <p:nvPr/>
        </p:nvSpPr>
        <p:spPr>
          <a:xfrm>
            <a:off x="9120336" y="6385807"/>
            <a:ext cx="1800200" cy="283554"/>
          </a:xfrm>
          <a:prstGeom prst="rect">
            <a:avLst/>
          </a:prstGeom>
        </p:spPr>
        <p:txBody>
          <a:bodyPr vert="horz" lIns="0" tIns="0" rIns="0" bIns="0" rtlCol="0" anchor="t" anchorCtr="0">
            <a:noAutofit/>
          </a:bodyPr>
          <a:lstStyle>
            <a:defPPr>
              <a:defRPr lang="fr-FR"/>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t>
            </a:r>
            <a:r>
              <a:rPr lang="en-US" dirty="0" err="1"/>
              <a:t>Temp.Calc.Kickoff</a:t>
            </a:r>
            <a:r>
              <a:rPr lang="en-US" dirty="0"/>
              <a:t>| PETRA IV WP 1.12 - Michael Bieler</a:t>
            </a:r>
          </a:p>
        </p:txBody>
      </p:sp>
      <p:sp>
        <p:nvSpPr>
          <p:cNvPr id="8" name="Textplatzhalter 3">
            <a:extLst>
              <a:ext uri="{FF2B5EF4-FFF2-40B4-BE49-F238E27FC236}">
                <a16:creationId xmlns:a16="http://schemas.microsoft.com/office/drawing/2014/main" id="{77545554-8DF9-4F31-897D-F83BAB2A13EB}"/>
              </a:ext>
            </a:extLst>
          </p:cNvPr>
          <p:cNvSpPr>
            <a:spLocks noGrp="1"/>
          </p:cNvSpPr>
          <p:nvPr>
            <p:ph type="body" sz="quarter" idx="13"/>
          </p:nvPr>
        </p:nvSpPr>
        <p:spPr>
          <a:xfrm>
            <a:off x="407987" y="817500"/>
            <a:ext cx="11376025" cy="379252"/>
          </a:xfrm>
        </p:spPr>
        <p:txBody>
          <a:bodyPr/>
          <a:lstStyle/>
          <a:p>
            <a:r>
              <a:rPr lang="en-US" dirty="0"/>
              <a:t>Heated and unheated sections</a:t>
            </a:r>
          </a:p>
        </p:txBody>
      </p:sp>
      <p:sp>
        <p:nvSpPr>
          <p:cNvPr id="9" name="Textplatzhalter 8">
            <a:extLst>
              <a:ext uri="{FF2B5EF4-FFF2-40B4-BE49-F238E27FC236}">
                <a16:creationId xmlns:a16="http://schemas.microsoft.com/office/drawing/2014/main" id="{021A3606-27AC-45E3-AA4D-E9C18C07FE3F}"/>
              </a:ext>
            </a:extLst>
          </p:cNvPr>
          <p:cNvSpPr txBox="1">
            <a:spLocks/>
          </p:cNvSpPr>
          <p:nvPr/>
        </p:nvSpPr>
        <p:spPr>
          <a:xfrm>
            <a:off x="7392144" y="1391746"/>
            <a:ext cx="4896544" cy="5010249"/>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Tunnel Climatization today:</a:t>
            </a:r>
          </a:p>
          <a:p>
            <a:r>
              <a:rPr lang="en-US" sz="1600" dirty="0"/>
              <a:t>air (25º C) blown in every 300/600 m</a:t>
            </a:r>
          </a:p>
          <a:p>
            <a:r>
              <a:rPr lang="en-US" sz="1600" dirty="0"/>
              <a:t>cooling water inlet: 25º C</a:t>
            </a:r>
          </a:p>
          <a:p>
            <a:pPr marL="0" indent="0">
              <a:buFont typeface="Arial" panose="020B0604020202020204" pitchFamily="34" charset="0"/>
              <a:buNone/>
            </a:pPr>
            <a:endParaRPr lang="en-US" sz="1600" b="1" dirty="0"/>
          </a:p>
          <a:p>
            <a:pPr marL="0" indent="0">
              <a:buFont typeface="Arial" panose="020B0604020202020204" pitchFamily="34" charset="0"/>
              <a:buNone/>
            </a:pPr>
            <a:r>
              <a:rPr lang="en-US" sz="1600" b="1" dirty="0"/>
              <a:t>Temperature over one year</a:t>
            </a:r>
          </a:p>
          <a:p>
            <a:r>
              <a:rPr lang="en-US" sz="1600" dirty="0"/>
              <a:t>Temperature difference between</a:t>
            </a:r>
            <a:br>
              <a:rPr lang="en-US" sz="1600" dirty="0"/>
            </a:br>
            <a:r>
              <a:rPr lang="en-US" sz="1600" dirty="0"/>
              <a:t> positions </a:t>
            </a:r>
            <a:r>
              <a:rPr lang="en-US" sz="1600" b="1" dirty="0"/>
              <a:t>up to </a:t>
            </a:r>
            <a:r>
              <a:rPr lang="en-US" sz="1600" b="1" dirty="0" err="1"/>
              <a:t>5°C</a:t>
            </a:r>
            <a:endParaRPr lang="en-US" sz="1600" b="1" dirty="0"/>
          </a:p>
          <a:p>
            <a:r>
              <a:rPr lang="en-US" sz="1600" dirty="0"/>
              <a:t>operating schedule of PETRA clearly visible</a:t>
            </a:r>
          </a:p>
          <a:p>
            <a:r>
              <a:rPr lang="en-US" sz="1600" dirty="0"/>
              <a:t>summer and winter time visible</a:t>
            </a:r>
          </a:p>
          <a:p>
            <a:pPr marL="0" indent="0">
              <a:buFont typeface="Arial" panose="020B0604020202020204" pitchFamily="34" charset="0"/>
              <a:buNone/>
            </a:pPr>
            <a:r>
              <a:rPr lang="en-US" dirty="0"/>
              <a:t> </a:t>
            </a:r>
          </a:p>
        </p:txBody>
      </p:sp>
      <p:pic>
        <p:nvPicPr>
          <p:cNvPr id="10" name="Grafik 9">
            <a:extLst>
              <a:ext uri="{FF2B5EF4-FFF2-40B4-BE49-F238E27FC236}">
                <a16:creationId xmlns:a16="http://schemas.microsoft.com/office/drawing/2014/main" id="{AA8DDEDD-9195-4518-BC0A-F745D305A8CD}"/>
              </a:ext>
            </a:extLst>
          </p:cNvPr>
          <p:cNvPicPr>
            <a:picLocks noChangeAspect="1"/>
          </p:cNvPicPr>
          <p:nvPr/>
        </p:nvPicPr>
        <p:blipFill rotWithShape="1">
          <a:blip r:embed="rId2"/>
          <a:srcRect l="16115" t="13121" r="11946" b="46236"/>
          <a:stretch/>
        </p:blipFill>
        <p:spPr>
          <a:xfrm>
            <a:off x="1631504" y="1268760"/>
            <a:ext cx="5333031" cy="4472632"/>
          </a:xfrm>
          <a:prstGeom prst="rect">
            <a:avLst/>
          </a:prstGeom>
        </p:spPr>
      </p:pic>
      <p:sp>
        <p:nvSpPr>
          <p:cNvPr id="11" name="Textfeld 10">
            <a:extLst>
              <a:ext uri="{FF2B5EF4-FFF2-40B4-BE49-F238E27FC236}">
                <a16:creationId xmlns:a16="http://schemas.microsoft.com/office/drawing/2014/main" id="{C6E2923B-84E6-4778-BFDE-48C5524DA41D}"/>
              </a:ext>
            </a:extLst>
          </p:cNvPr>
          <p:cNvSpPr txBox="1"/>
          <p:nvPr/>
        </p:nvSpPr>
        <p:spPr>
          <a:xfrm rot="16200000">
            <a:off x="1095854" y="3382370"/>
            <a:ext cx="990977" cy="261610"/>
          </a:xfrm>
          <a:prstGeom prst="rect">
            <a:avLst/>
          </a:prstGeom>
          <a:noFill/>
        </p:spPr>
        <p:txBody>
          <a:bodyPr wrap="none" rtlCol="0">
            <a:spAutoFit/>
          </a:bodyPr>
          <a:lstStyle/>
          <a:p>
            <a:r>
              <a:rPr lang="en-US" sz="1100" dirty="0"/>
              <a:t>Temperature</a:t>
            </a:r>
          </a:p>
        </p:txBody>
      </p:sp>
      <p:pic>
        <p:nvPicPr>
          <p:cNvPr id="14" name="Grafik 13">
            <a:extLst>
              <a:ext uri="{FF2B5EF4-FFF2-40B4-BE49-F238E27FC236}">
                <a16:creationId xmlns:a16="http://schemas.microsoft.com/office/drawing/2014/main" id="{2D34E5AE-94C8-49C2-A457-CC4A59A9E763}"/>
              </a:ext>
            </a:extLst>
          </p:cNvPr>
          <p:cNvPicPr>
            <a:picLocks noChangeAspect="1"/>
          </p:cNvPicPr>
          <p:nvPr/>
        </p:nvPicPr>
        <p:blipFill>
          <a:blip r:embed="rId3"/>
          <a:stretch>
            <a:fillRect/>
          </a:stretch>
        </p:blipFill>
        <p:spPr>
          <a:xfrm>
            <a:off x="11159309" y="59756"/>
            <a:ext cx="1034381" cy="776956"/>
          </a:xfrm>
          <a:prstGeom prst="rect">
            <a:avLst/>
          </a:prstGeom>
        </p:spPr>
      </p:pic>
      <p:sp>
        <p:nvSpPr>
          <p:cNvPr id="13" name="Textfeld 12">
            <a:extLst>
              <a:ext uri="{FF2B5EF4-FFF2-40B4-BE49-F238E27FC236}">
                <a16:creationId xmlns:a16="http://schemas.microsoft.com/office/drawing/2014/main" id="{649672B5-67C5-4BE3-A98E-3327F9EBA148}"/>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b="1"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2" name="Rechteck 1">
            <a:extLst>
              <a:ext uri="{FF2B5EF4-FFF2-40B4-BE49-F238E27FC236}">
                <a16:creationId xmlns:a16="http://schemas.microsoft.com/office/drawing/2014/main" id="{041AA916-EA42-49CF-8631-E74AC43CBD9B}"/>
              </a:ext>
            </a:extLst>
          </p:cNvPr>
          <p:cNvSpPr/>
          <p:nvPr/>
        </p:nvSpPr>
        <p:spPr>
          <a:xfrm>
            <a:off x="1521554" y="5739475"/>
            <a:ext cx="6096000" cy="646331"/>
          </a:xfrm>
          <a:prstGeom prst="rect">
            <a:avLst/>
          </a:prstGeom>
        </p:spPr>
        <p:txBody>
          <a:bodyPr>
            <a:spAutoFit/>
          </a:bodyPr>
          <a:lstStyle/>
          <a:p>
            <a:r>
              <a:rPr lang="en-US" sz="1200" dirty="0"/>
              <a:t>Black curve, 26º – 31º C: Concrete floor, OR59, air temperature regulated (30º C)</a:t>
            </a:r>
          </a:p>
          <a:p>
            <a:r>
              <a:rPr lang="en-US" sz="1200" dirty="0"/>
              <a:t>Red curve, 23º – 34º C: Concrete floor, SOR87, air temperature unregulated</a:t>
            </a:r>
          </a:p>
          <a:p>
            <a:r>
              <a:rPr lang="en-US" sz="1200" dirty="0"/>
              <a:t>Blue curve, 23º – 36º C: Air temperature, SOR85, air temperature unregulated</a:t>
            </a:r>
          </a:p>
        </p:txBody>
      </p:sp>
      <p:sp>
        <p:nvSpPr>
          <p:cNvPr id="12" name="Fußzeilenplatzhalter 2">
            <a:extLst>
              <a:ext uri="{FF2B5EF4-FFF2-40B4-BE49-F238E27FC236}">
                <a16:creationId xmlns:a16="http://schemas.microsoft.com/office/drawing/2014/main" id="{75C3B361-49DC-474A-95A9-2850C9A55AAD}"/>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870445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A45FD-49AC-4A03-9073-3ED344C58585}"/>
              </a:ext>
            </a:extLst>
          </p:cNvPr>
          <p:cNvSpPr>
            <a:spLocks noGrp="1"/>
          </p:cNvSpPr>
          <p:nvPr>
            <p:ph type="title"/>
          </p:nvPr>
        </p:nvSpPr>
        <p:spPr/>
        <p:txBody>
          <a:bodyPr/>
          <a:lstStyle/>
          <a:p>
            <a:r>
              <a:rPr lang="de-DE" dirty="0" err="1"/>
              <a:t>3D</a:t>
            </a:r>
            <a:r>
              <a:rPr lang="de-DE" dirty="0"/>
              <a:t> </a:t>
            </a:r>
            <a:r>
              <a:rPr lang="de-DE" dirty="0" err="1"/>
              <a:t>calculation</a:t>
            </a:r>
            <a:r>
              <a:rPr lang="de-DE" dirty="0"/>
              <a:t> </a:t>
            </a:r>
            <a:r>
              <a:rPr lang="de-DE" dirty="0" err="1"/>
              <a:t>of</a:t>
            </a:r>
            <a:r>
              <a:rPr lang="de-DE" dirty="0"/>
              <a:t> </a:t>
            </a:r>
            <a:r>
              <a:rPr lang="de-DE" dirty="0" err="1"/>
              <a:t>the</a:t>
            </a:r>
            <a:r>
              <a:rPr lang="de-DE" dirty="0"/>
              <a:t> </a:t>
            </a:r>
            <a:r>
              <a:rPr lang="de-DE" dirty="0" err="1"/>
              <a:t>tunnel</a:t>
            </a:r>
            <a:r>
              <a:rPr lang="de-DE" dirty="0"/>
              <a:t> </a:t>
            </a:r>
            <a:r>
              <a:rPr lang="de-DE" dirty="0" err="1"/>
              <a:t>air</a:t>
            </a:r>
            <a:r>
              <a:rPr lang="de-DE" dirty="0"/>
              <a:t> and </a:t>
            </a:r>
            <a:r>
              <a:rPr lang="de-DE" dirty="0" err="1"/>
              <a:t>heat</a:t>
            </a:r>
            <a:r>
              <a:rPr lang="de-DE" dirty="0"/>
              <a:t> </a:t>
            </a:r>
            <a:r>
              <a:rPr lang="de-DE" dirty="0" err="1"/>
              <a:t>flows</a:t>
            </a:r>
            <a:r>
              <a:rPr lang="de-DE" dirty="0"/>
              <a:t> </a:t>
            </a:r>
          </a:p>
        </p:txBody>
      </p:sp>
      <p:sp>
        <p:nvSpPr>
          <p:cNvPr id="3" name="Inhaltsplatzhalter 2">
            <a:extLst>
              <a:ext uri="{FF2B5EF4-FFF2-40B4-BE49-F238E27FC236}">
                <a16:creationId xmlns:a16="http://schemas.microsoft.com/office/drawing/2014/main" id="{53D63A7F-BB25-4A6E-AC82-F1765ED56E0C}"/>
              </a:ext>
            </a:extLst>
          </p:cNvPr>
          <p:cNvSpPr>
            <a:spLocks noGrp="1"/>
          </p:cNvSpPr>
          <p:nvPr>
            <p:ph idx="1"/>
          </p:nvPr>
        </p:nvSpPr>
        <p:spPr>
          <a:xfrm>
            <a:off x="1646815" y="1435464"/>
            <a:ext cx="4737218" cy="5010249"/>
          </a:xfrm>
        </p:spPr>
        <p:txBody>
          <a:bodyPr/>
          <a:lstStyle/>
          <a:p>
            <a:r>
              <a:rPr lang="de-DE" sz="1600" b="1" dirty="0"/>
              <a:t>Digital Twin </a:t>
            </a:r>
            <a:r>
              <a:rPr lang="de-DE" sz="1600" dirty="0" err="1"/>
              <a:t>of</a:t>
            </a:r>
            <a:r>
              <a:rPr lang="de-DE" sz="1600" dirty="0"/>
              <a:t> </a:t>
            </a:r>
            <a:r>
              <a:rPr lang="de-DE" sz="1600" dirty="0" err="1"/>
              <a:t>the</a:t>
            </a:r>
            <a:r>
              <a:rPr lang="de-DE" sz="1600" dirty="0"/>
              <a:t> </a:t>
            </a:r>
            <a:r>
              <a:rPr lang="de-DE" sz="1600" dirty="0" err="1"/>
              <a:t>tunnel</a:t>
            </a:r>
            <a:r>
              <a:rPr lang="de-DE" sz="1600" dirty="0"/>
              <a:t> in CAD (not </a:t>
            </a:r>
            <a:r>
              <a:rPr lang="de-DE" sz="1600" dirty="0" err="1"/>
              <a:t>yet</a:t>
            </a:r>
            <a:r>
              <a:rPr lang="de-DE" sz="1600" dirty="0"/>
              <a:t> </a:t>
            </a:r>
            <a:r>
              <a:rPr lang="de-DE" sz="1600" dirty="0" err="1"/>
              <a:t>completed</a:t>
            </a:r>
            <a:r>
              <a:rPr lang="de-DE" sz="1600" dirty="0"/>
              <a:t>)</a:t>
            </a:r>
            <a:br>
              <a:rPr lang="de-DE" sz="1600" dirty="0"/>
            </a:br>
            <a:r>
              <a:rPr lang="en-US" sz="1600" dirty="0"/>
              <a:t>Single parts can be selected and hidden</a:t>
            </a:r>
            <a:br>
              <a:rPr lang="en-US" sz="1600" dirty="0"/>
            </a:br>
            <a:r>
              <a:rPr lang="en-US" sz="1600" dirty="0"/>
              <a:t>It can be rotated etc.</a:t>
            </a:r>
          </a:p>
          <a:p>
            <a:r>
              <a:rPr lang="en-US" sz="1600" dirty="0"/>
              <a:t>a list with all consumer of electricity with their </a:t>
            </a:r>
            <a:r>
              <a:rPr lang="de-DE" sz="1600" dirty="0" err="1"/>
              <a:t>heat</a:t>
            </a:r>
            <a:r>
              <a:rPr lang="de-DE" sz="1600" dirty="0"/>
              <a:t> </a:t>
            </a:r>
            <a:r>
              <a:rPr lang="de-DE" sz="1600" dirty="0" err="1"/>
              <a:t>input</a:t>
            </a:r>
            <a:r>
              <a:rPr lang="en-US" sz="1600" dirty="0"/>
              <a:t> </a:t>
            </a:r>
            <a:br>
              <a:rPr lang="en-US" sz="1600" dirty="0"/>
            </a:br>
            <a:r>
              <a:rPr lang="en-US" sz="1600" dirty="0"/>
              <a:t>(called </a:t>
            </a:r>
            <a:r>
              <a:rPr lang="en-US" sz="1600" b="1" dirty="0" err="1"/>
              <a:t>Stromkreisliste</a:t>
            </a:r>
            <a:r>
              <a:rPr lang="en-US" sz="1600" dirty="0"/>
              <a:t>)</a:t>
            </a:r>
          </a:p>
          <a:p>
            <a:r>
              <a:rPr lang="de-DE" sz="1600" dirty="0" err="1"/>
              <a:t>including</a:t>
            </a:r>
            <a:r>
              <a:rPr lang="de-DE" sz="1600" dirty="0"/>
              <a:t> </a:t>
            </a:r>
            <a:r>
              <a:rPr lang="de-DE" sz="1600" dirty="0" err="1"/>
              <a:t>the</a:t>
            </a:r>
            <a:r>
              <a:rPr lang="de-DE" sz="1600" dirty="0"/>
              <a:t> </a:t>
            </a:r>
            <a:r>
              <a:rPr lang="de-DE" sz="1600" dirty="0" err="1"/>
              <a:t>cooling</a:t>
            </a:r>
            <a:r>
              <a:rPr lang="de-DE" sz="1600" dirty="0"/>
              <a:t> </a:t>
            </a:r>
            <a:r>
              <a:rPr lang="de-DE" sz="1600" dirty="0" err="1"/>
              <a:t>capacity</a:t>
            </a:r>
            <a:r>
              <a:rPr lang="de-DE" sz="1600" dirty="0"/>
              <a:t> and </a:t>
            </a:r>
            <a:r>
              <a:rPr lang="de-DE" sz="1600" dirty="0" err="1"/>
              <a:t>the</a:t>
            </a:r>
            <a:r>
              <a:rPr lang="de-DE" sz="1600" dirty="0"/>
              <a:t> </a:t>
            </a:r>
            <a:r>
              <a:rPr lang="de-DE" sz="1600" dirty="0" err="1"/>
              <a:t>position</a:t>
            </a:r>
            <a:br>
              <a:rPr lang="de-DE" sz="1600" dirty="0"/>
            </a:br>
            <a:r>
              <a:rPr lang="de-DE" sz="1600" dirty="0" err="1"/>
              <a:t>of</a:t>
            </a:r>
            <a:r>
              <a:rPr lang="de-DE" sz="1600" dirty="0"/>
              <a:t> </a:t>
            </a:r>
            <a:r>
              <a:rPr lang="de-DE" sz="1600" dirty="0" err="1"/>
              <a:t>air</a:t>
            </a:r>
            <a:r>
              <a:rPr lang="de-DE" sz="1600" dirty="0"/>
              <a:t> </a:t>
            </a:r>
            <a:r>
              <a:rPr lang="de-DE" sz="1600" dirty="0" err="1"/>
              <a:t>conditioners</a:t>
            </a:r>
            <a:r>
              <a:rPr lang="de-DE" sz="1600" dirty="0"/>
              <a:t> </a:t>
            </a:r>
          </a:p>
          <a:p>
            <a:r>
              <a:rPr lang="de-DE" sz="1600" b="1" dirty="0"/>
              <a:t>Fluid </a:t>
            </a:r>
            <a:r>
              <a:rPr lang="de-DE" sz="1600" b="1" dirty="0" err="1"/>
              <a:t>dynamical</a:t>
            </a:r>
            <a:r>
              <a:rPr lang="de-DE" sz="1600" b="1" dirty="0"/>
              <a:t> </a:t>
            </a:r>
            <a:r>
              <a:rPr lang="de-DE" sz="1600" b="1" dirty="0" err="1"/>
              <a:t>simulations</a:t>
            </a:r>
            <a:r>
              <a:rPr lang="de-DE" sz="1600" b="1" dirty="0"/>
              <a:t>:</a:t>
            </a:r>
          </a:p>
          <a:p>
            <a:pPr lvl="1">
              <a:buFont typeface="Symbol" panose="05050102010706020507" pitchFamily="18" charset="2"/>
              <a:buChar char="-"/>
            </a:pPr>
            <a:r>
              <a:rPr lang="de-DE" sz="1400" dirty="0" err="1"/>
              <a:t>heat</a:t>
            </a:r>
            <a:r>
              <a:rPr lang="de-DE" sz="1400" dirty="0"/>
              <a:t> </a:t>
            </a:r>
            <a:r>
              <a:rPr lang="de-DE" sz="1400" dirty="0" err="1"/>
              <a:t>distribution</a:t>
            </a:r>
            <a:r>
              <a:rPr lang="de-DE" sz="1400" dirty="0"/>
              <a:t> also </a:t>
            </a:r>
            <a:r>
              <a:rPr lang="de-DE" sz="1400" dirty="0" err="1"/>
              <a:t>for</a:t>
            </a:r>
            <a:r>
              <a:rPr lang="de-DE" sz="1400" dirty="0"/>
              <a:t> </a:t>
            </a:r>
            <a:r>
              <a:rPr lang="de-DE" sz="1400" dirty="0" err="1"/>
              <a:t>corners</a:t>
            </a:r>
            <a:r>
              <a:rPr lang="de-DE" sz="1400" dirty="0"/>
              <a:t> and </a:t>
            </a:r>
            <a:r>
              <a:rPr lang="de-DE" sz="1400" dirty="0" err="1"/>
              <a:t>hidden</a:t>
            </a:r>
            <a:r>
              <a:rPr lang="de-DE" sz="1400" dirty="0"/>
              <a:t> </a:t>
            </a:r>
            <a:r>
              <a:rPr lang="de-DE" sz="1400" dirty="0" err="1"/>
              <a:t>places</a:t>
            </a:r>
            <a:r>
              <a:rPr lang="de-DE" sz="1400" dirty="0"/>
              <a:t> </a:t>
            </a:r>
          </a:p>
          <a:p>
            <a:pPr lvl="1">
              <a:buFont typeface="Symbol" panose="05050102010706020507" pitchFamily="18" charset="2"/>
              <a:buChar char="-"/>
            </a:pPr>
            <a:r>
              <a:rPr lang="de-DE" sz="1400" dirty="0" err="1"/>
              <a:t>optimization</a:t>
            </a:r>
            <a:r>
              <a:rPr lang="de-DE" sz="1400" dirty="0"/>
              <a:t> </a:t>
            </a:r>
            <a:r>
              <a:rPr lang="de-DE" sz="1400" dirty="0" err="1"/>
              <a:t>for</a:t>
            </a:r>
            <a:r>
              <a:rPr lang="de-DE" sz="1400" dirty="0"/>
              <a:t> </a:t>
            </a:r>
            <a:r>
              <a:rPr lang="de-DE" sz="1400" dirty="0" err="1"/>
              <a:t>cooling</a:t>
            </a:r>
            <a:r>
              <a:rPr lang="de-DE" sz="1400" dirty="0"/>
              <a:t> and </a:t>
            </a:r>
            <a:r>
              <a:rPr lang="de-DE" sz="1400" dirty="0" err="1"/>
              <a:t>heating</a:t>
            </a:r>
            <a:r>
              <a:rPr lang="de-DE" sz="1400" dirty="0"/>
              <a:t> (in </a:t>
            </a:r>
            <a:r>
              <a:rPr lang="de-DE" sz="1400" dirty="0" err="1"/>
              <a:t>shutdowns</a:t>
            </a:r>
            <a:r>
              <a:rPr lang="de-DE" sz="1400" dirty="0"/>
              <a:t>)</a:t>
            </a:r>
          </a:p>
          <a:p>
            <a:pPr lvl="1">
              <a:buFont typeface="Symbol" panose="05050102010706020507" pitchFamily="18" charset="2"/>
              <a:buChar char="-"/>
            </a:pPr>
            <a:r>
              <a:rPr lang="de-DE" sz="1400" dirty="0" err="1"/>
              <a:t>optimization</a:t>
            </a:r>
            <a:r>
              <a:rPr lang="de-DE" sz="1400" dirty="0"/>
              <a:t> </a:t>
            </a:r>
            <a:r>
              <a:rPr lang="de-DE" sz="1400" dirty="0" err="1"/>
              <a:t>of</a:t>
            </a:r>
            <a:r>
              <a:rPr lang="de-DE" sz="1400" dirty="0"/>
              <a:t> </a:t>
            </a:r>
            <a:r>
              <a:rPr lang="de-DE" sz="1400" dirty="0" err="1"/>
              <a:t>cabeling</a:t>
            </a:r>
            <a:endParaRPr lang="de-DE" sz="1400" dirty="0"/>
          </a:p>
        </p:txBody>
      </p:sp>
      <p:pic>
        <p:nvPicPr>
          <p:cNvPr id="6" name="Picture 2">
            <a:extLst>
              <a:ext uri="{FF2B5EF4-FFF2-40B4-BE49-F238E27FC236}">
                <a16:creationId xmlns:a16="http://schemas.microsoft.com/office/drawing/2014/main" id="{53153C37-6C37-460C-8676-DB3EC8F40945}"/>
              </a:ext>
            </a:extLst>
          </p:cNvPr>
          <p:cNvPicPr>
            <a:picLocks noChangeAspect="1"/>
          </p:cNvPicPr>
          <p:nvPr/>
        </p:nvPicPr>
        <p:blipFill>
          <a:blip r:embed="rId2"/>
          <a:stretch>
            <a:fillRect/>
          </a:stretch>
        </p:blipFill>
        <p:spPr>
          <a:xfrm>
            <a:off x="6600056" y="1664805"/>
            <a:ext cx="4979804" cy="2560254"/>
          </a:xfrm>
          <a:prstGeom prst="rect">
            <a:avLst/>
          </a:prstGeom>
        </p:spPr>
      </p:pic>
      <p:sp>
        <p:nvSpPr>
          <p:cNvPr id="7" name="Textfeld 6">
            <a:extLst>
              <a:ext uri="{FF2B5EF4-FFF2-40B4-BE49-F238E27FC236}">
                <a16:creationId xmlns:a16="http://schemas.microsoft.com/office/drawing/2014/main" id="{270202B5-1F43-49EF-AA05-F5E9830DB670}"/>
              </a:ext>
            </a:extLst>
          </p:cNvPr>
          <p:cNvSpPr txBox="1"/>
          <p:nvPr/>
        </p:nvSpPr>
        <p:spPr>
          <a:xfrm>
            <a:off x="10356448" y="4360483"/>
            <a:ext cx="1018227" cy="215444"/>
          </a:xfrm>
          <a:prstGeom prst="rect">
            <a:avLst/>
          </a:prstGeom>
          <a:noFill/>
        </p:spPr>
        <p:txBody>
          <a:bodyPr wrap="none" rtlCol="0">
            <a:spAutoFit/>
          </a:bodyPr>
          <a:lstStyle/>
          <a:p>
            <a:r>
              <a:rPr lang="de-DE" sz="800" dirty="0"/>
              <a:t>(Cedric Kula TAC)</a:t>
            </a:r>
          </a:p>
        </p:txBody>
      </p:sp>
      <p:sp>
        <p:nvSpPr>
          <p:cNvPr id="8" name="Textplatzhalter 4">
            <a:extLst>
              <a:ext uri="{FF2B5EF4-FFF2-40B4-BE49-F238E27FC236}">
                <a16:creationId xmlns:a16="http://schemas.microsoft.com/office/drawing/2014/main" id="{A55847D3-276F-4B6F-B711-448FC1C5AEA6}"/>
              </a:ext>
            </a:extLst>
          </p:cNvPr>
          <p:cNvSpPr>
            <a:spLocks noGrp="1"/>
          </p:cNvSpPr>
          <p:nvPr>
            <p:ph type="body" sz="quarter" idx="13"/>
          </p:nvPr>
        </p:nvSpPr>
        <p:spPr>
          <a:xfrm>
            <a:off x="407988" y="817500"/>
            <a:ext cx="11376024" cy="379252"/>
          </a:xfrm>
        </p:spPr>
        <p:txBody>
          <a:bodyPr/>
          <a:lstStyle/>
          <a:p>
            <a:r>
              <a:rPr lang="de-DE" dirty="0" err="1"/>
              <a:t>Cooperation</a:t>
            </a:r>
            <a:r>
              <a:rPr lang="de-DE" dirty="0"/>
              <a:t> </a:t>
            </a:r>
            <a:r>
              <a:rPr lang="de-DE" dirty="0" err="1"/>
              <a:t>with</a:t>
            </a:r>
            <a:r>
              <a:rPr lang="de-DE" dirty="0"/>
              <a:t> Fraunhofer Magdeburg </a:t>
            </a:r>
            <a:r>
              <a:rPr lang="de-DE" dirty="0" err="1"/>
              <a:t>for</a:t>
            </a:r>
            <a:r>
              <a:rPr lang="de-DE" dirty="0"/>
              <a:t> a CFD- </a:t>
            </a:r>
            <a:r>
              <a:rPr lang="de-DE" dirty="0" err="1"/>
              <a:t>simulation</a:t>
            </a:r>
            <a:r>
              <a:rPr lang="de-DE" dirty="0"/>
              <a:t> (fluid </a:t>
            </a:r>
            <a:r>
              <a:rPr lang="de-DE" dirty="0" err="1"/>
              <a:t>dynamic</a:t>
            </a:r>
            <a:r>
              <a:rPr lang="de-DE" dirty="0"/>
              <a:t>) </a:t>
            </a:r>
          </a:p>
        </p:txBody>
      </p:sp>
      <p:pic>
        <p:nvPicPr>
          <p:cNvPr id="10" name="Grafik 9">
            <a:extLst>
              <a:ext uri="{FF2B5EF4-FFF2-40B4-BE49-F238E27FC236}">
                <a16:creationId xmlns:a16="http://schemas.microsoft.com/office/drawing/2014/main" id="{341E81E8-C343-4216-A66E-DA0BB0DEC684}"/>
              </a:ext>
            </a:extLst>
          </p:cNvPr>
          <p:cNvPicPr>
            <a:picLocks noChangeAspect="1"/>
          </p:cNvPicPr>
          <p:nvPr/>
        </p:nvPicPr>
        <p:blipFill>
          <a:blip r:embed="rId3"/>
          <a:stretch>
            <a:fillRect/>
          </a:stretch>
        </p:blipFill>
        <p:spPr>
          <a:xfrm>
            <a:off x="6600056" y="4338720"/>
            <a:ext cx="3494906" cy="2164888"/>
          </a:xfrm>
          <a:prstGeom prst="rect">
            <a:avLst/>
          </a:prstGeom>
        </p:spPr>
      </p:pic>
      <p:sp>
        <p:nvSpPr>
          <p:cNvPr id="11" name="Textfeld 10">
            <a:extLst>
              <a:ext uri="{FF2B5EF4-FFF2-40B4-BE49-F238E27FC236}">
                <a16:creationId xmlns:a16="http://schemas.microsoft.com/office/drawing/2014/main" id="{D83B693B-10F3-4BBC-B709-7BC4309E3942}"/>
              </a:ext>
            </a:extLst>
          </p:cNvPr>
          <p:cNvSpPr txBox="1"/>
          <p:nvPr/>
        </p:nvSpPr>
        <p:spPr>
          <a:xfrm>
            <a:off x="10220222" y="5968322"/>
            <a:ext cx="1407758" cy="523220"/>
          </a:xfrm>
          <a:prstGeom prst="rect">
            <a:avLst/>
          </a:prstGeom>
          <a:noFill/>
        </p:spPr>
        <p:txBody>
          <a:bodyPr wrap="none" rtlCol="0">
            <a:spAutoFit/>
          </a:bodyPr>
          <a:lstStyle/>
          <a:p>
            <a:r>
              <a:rPr lang="de-DE" sz="1000" dirty="0" err="1"/>
              <a:t>screenshot</a:t>
            </a:r>
            <a:r>
              <a:rPr lang="de-DE" sz="1000" dirty="0"/>
              <a:t> </a:t>
            </a:r>
            <a:r>
              <a:rPr lang="de-DE" sz="1000" dirty="0" err="1"/>
              <a:t>of</a:t>
            </a:r>
            <a:r>
              <a:rPr lang="de-DE" sz="1000" dirty="0"/>
              <a:t> </a:t>
            </a:r>
            <a:r>
              <a:rPr lang="de-DE" sz="1000" dirty="0" err="1"/>
              <a:t>the</a:t>
            </a:r>
            <a:r>
              <a:rPr lang="de-DE" sz="1000" dirty="0"/>
              <a:t> </a:t>
            </a:r>
            <a:r>
              <a:rPr lang="de-DE" sz="1000" dirty="0" err="1"/>
              <a:t>app</a:t>
            </a:r>
            <a:endParaRPr lang="de-DE" sz="1000" dirty="0"/>
          </a:p>
          <a:p>
            <a:r>
              <a:rPr lang="de-DE" sz="1000" dirty="0"/>
              <a:t> and </a:t>
            </a:r>
            <a:r>
              <a:rPr lang="de-DE" sz="1000" dirty="0" err="1"/>
              <a:t>first</a:t>
            </a:r>
            <a:r>
              <a:rPr lang="de-DE" sz="1000" dirty="0"/>
              <a:t> </a:t>
            </a:r>
            <a:r>
              <a:rPr lang="de-DE" sz="1000" dirty="0" err="1"/>
              <a:t>test</a:t>
            </a:r>
            <a:r>
              <a:rPr lang="de-DE" sz="1000" dirty="0"/>
              <a:t> </a:t>
            </a:r>
            <a:r>
              <a:rPr lang="de-DE" sz="1000" dirty="0" err="1"/>
              <a:t>results</a:t>
            </a:r>
            <a:endParaRPr lang="de-DE" sz="800" dirty="0"/>
          </a:p>
          <a:p>
            <a:r>
              <a:rPr lang="de-DE" sz="800" dirty="0"/>
              <a:t>(R. Zimmermann)</a:t>
            </a:r>
          </a:p>
        </p:txBody>
      </p:sp>
      <p:pic>
        <p:nvPicPr>
          <p:cNvPr id="12" name="Grafik 11">
            <a:extLst>
              <a:ext uri="{FF2B5EF4-FFF2-40B4-BE49-F238E27FC236}">
                <a16:creationId xmlns:a16="http://schemas.microsoft.com/office/drawing/2014/main" id="{2776F19A-4ACE-4DA4-9893-5069E8304BD4}"/>
              </a:ext>
            </a:extLst>
          </p:cNvPr>
          <p:cNvPicPr>
            <a:picLocks noChangeAspect="1"/>
          </p:cNvPicPr>
          <p:nvPr/>
        </p:nvPicPr>
        <p:blipFill>
          <a:blip r:embed="rId4"/>
          <a:stretch>
            <a:fillRect/>
          </a:stretch>
        </p:blipFill>
        <p:spPr>
          <a:xfrm>
            <a:off x="11159309" y="59756"/>
            <a:ext cx="1034381" cy="776956"/>
          </a:xfrm>
          <a:prstGeom prst="rect">
            <a:avLst/>
          </a:prstGeom>
        </p:spPr>
      </p:pic>
      <p:sp>
        <p:nvSpPr>
          <p:cNvPr id="14" name="Textfeld 13">
            <a:extLst>
              <a:ext uri="{FF2B5EF4-FFF2-40B4-BE49-F238E27FC236}">
                <a16:creationId xmlns:a16="http://schemas.microsoft.com/office/drawing/2014/main" id="{80196A20-DCD9-494E-A8F0-5AF405ECE070}"/>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b="1"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3" name="Fußzeilenplatzhalter 2">
            <a:extLst>
              <a:ext uri="{FF2B5EF4-FFF2-40B4-BE49-F238E27FC236}">
                <a16:creationId xmlns:a16="http://schemas.microsoft.com/office/drawing/2014/main" id="{CE64B792-95B3-45D5-9C5A-8F8E48DCF14E}"/>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924995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1F5C4-AE04-4C11-B816-DA2BF01FC4D6}"/>
              </a:ext>
            </a:extLst>
          </p:cNvPr>
          <p:cNvSpPr>
            <a:spLocks noGrp="1"/>
          </p:cNvSpPr>
          <p:nvPr>
            <p:ph type="title"/>
          </p:nvPr>
        </p:nvSpPr>
        <p:spPr>
          <a:xfrm>
            <a:off x="407988" y="601638"/>
            <a:ext cx="11376024" cy="451098"/>
          </a:xfrm>
        </p:spPr>
        <p:txBody>
          <a:bodyPr/>
          <a:lstStyle/>
          <a:p>
            <a:r>
              <a:rPr lang="de-DE" dirty="0"/>
              <a:t>Energy </a:t>
            </a:r>
            <a:r>
              <a:rPr lang="de-DE" dirty="0" err="1"/>
              <a:t>consumption</a:t>
            </a:r>
            <a:r>
              <a:rPr lang="de-DE" dirty="0"/>
              <a:t> </a:t>
            </a:r>
            <a:r>
              <a:rPr lang="de-DE" dirty="0" err="1"/>
              <a:t>for</a:t>
            </a:r>
            <a:r>
              <a:rPr lang="de-DE" dirty="0"/>
              <a:t> different </a:t>
            </a:r>
            <a:r>
              <a:rPr lang="de-DE" dirty="0" err="1"/>
              <a:t>tunnel</a:t>
            </a:r>
            <a:r>
              <a:rPr lang="de-DE" dirty="0"/>
              <a:t> </a:t>
            </a:r>
            <a:r>
              <a:rPr lang="de-DE" dirty="0" err="1"/>
              <a:t>temperatures</a:t>
            </a:r>
            <a:endParaRPr lang="de-DE" dirty="0"/>
          </a:p>
        </p:txBody>
      </p:sp>
      <p:pic>
        <p:nvPicPr>
          <p:cNvPr id="11" name="Inhaltsplatzhalter 10">
            <a:extLst>
              <a:ext uri="{FF2B5EF4-FFF2-40B4-BE49-F238E27FC236}">
                <a16:creationId xmlns:a16="http://schemas.microsoft.com/office/drawing/2014/main" id="{88BB5DE7-F687-422E-9477-1C4AFE7B0584}"/>
              </a:ext>
            </a:extLst>
          </p:cNvPr>
          <p:cNvPicPr>
            <a:picLocks noGrp="1" noChangeAspect="1"/>
          </p:cNvPicPr>
          <p:nvPr>
            <p:ph idx="1"/>
          </p:nvPr>
        </p:nvPicPr>
        <p:blipFill>
          <a:blip r:embed="rId3"/>
          <a:stretch>
            <a:fillRect/>
          </a:stretch>
        </p:blipFill>
        <p:spPr>
          <a:xfrm>
            <a:off x="2063552" y="1439461"/>
            <a:ext cx="7132524" cy="3979077"/>
          </a:xfrm>
        </p:spPr>
      </p:pic>
      <p:sp>
        <p:nvSpPr>
          <p:cNvPr id="12" name="Textfeld 11">
            <a:extLst>
              <a:ext uri="{FF2B5EF4-FFF2-40B4-BE49-F238E27FC236}">
                <a16:creationId xmlns:a16="http://schemas.microsoft.com/office/drawing/2014/main" id="{3281DC52-AEF5-4B67-ADA7-BD56A0E8CC51}"/>
              </a:ext>
            </a:extLst>
          </p:cNvPr>
          <p:cNvSpPr txBox="1"/>
          <p:nvPr/>
        </p:nvSpPr>
        <p:spPr>
          <a:xfrm>
            <a:off x="9336360" y="1869012"/>
            <a:ext cx="2447652" cy="2554545"/>
          </a:xfrm>
          <a:prstGeom prst="rect">
            <a:avLst/>
          </a:prstGeom>
          <a:noFill/>
        </p:spPr>
        <p:txBody>
          <a:bodyPr wrap="square" rtlCol="0">
            <a:spAutoFit/>
          </a:bodyPr>
          <a:lstStyle/>
          <a:p>
            <a:r>
              <a:rPr lang="de-DE" sz="1600" dirty="0" err="1"/>
              <a:t>including</a:t>
            </a:r>
            <a:r>
              <a:rPr lang="de-DE" sz="1600" dirty="0"/>
              <a:t> </a:t>
            </a:r>
            <a:r>
              <a:rPr lang="de-DE" sz="1600" dirty="0" err="1"/>
              <a:t>shutdowns</a:t>
            </a:r>
            <a:r>
              <a:rPr lang="de-DE" sz="1600" dirty="0"/>
              <a:t>, </a:t>
            </a:r>
            <a:r>
              <a:rPr lang="de-DE" sz="1600" dirty="0" err="1"/>
              <a:t>when</a:t>
            </a:r>
            <a:r>
              <a:rPr lang="de-DE" sz="1600" dirty="0"/>
              <a:t> </a:t>
            </a:r>
            <a:r>
              <a:rPr lang="de-DE" sz="1600" dirty="0" err="1"/>
              <a:t>we</a:t>
            </a:r>
            <a:r>
              <a:rPr lang="de-DE" sz="1600" dirty="0"/>
              <a:t> </a:t>
            </a:r>
            <a:r>
              <a:rPr lang="de-DE" sz="1600" dirty="0" err="1"/>
              <a:t>have</a:t>
            </a:r>
            <a:r>
              <a:rPr lang="de-DE" sz="1600" dirty="0"/>
              <a:t> </a:t>
            </a:r>
            <a:r>
              <a:rPr lang="de-DE" sz="1600" dirty="0" err="1"/>
              <a:t>to</a:t>
            </a:r>
            <a:r>
              <a:rPr lang="de-DE" sz="1600" dirty="0"/>
              <a:t> </a:t>
            </a:r>
            <a:r>
              <a:rPr lang="de-DE" sz="1600" dirty="0" err="1"/>
              <a:t>heat</a:t>
            </a:r>
            <a:r>
              <a:rPr lang="de-DE" sz="1600" dirty="0"/>
              <a:t> </a:t>
            </a:r>
            <a:r>
              <a:rPr lang="de-DE" sz="1600" dirty="0" err="1"/>
              <a:t>for</a:t>
            </a:r>
            <a:r>
              <a:rPr lang="de-DE" sz="1600" dirty="0"/>
              <a:t> a </a:t>
            </a:r>
            <a:r>
              <a:rPr lang="de-DE" sz="1600" dirty="0" err="1"/>
              <a:t>constant</a:t>
            </a:r>
            <a:r>
              <a:rPr lang="de-DE" sz="1600" dirty="0"/>
              <a:t> </a:t>
            </a:r>
            <a:r>
              <a:rPr lang="de-DE" sz="1600" dirty="0" err="1"/>
              <a:t>temperature</a:t>
            </a:r>
            <a:r>
              <a:rPr lang="de-DE" sz="1600" dirty="0"/>
              <a:t>.</a:t>
            </a:r>
          </a:p>
          <a:p>
            <a:endParaRPr lang="de-DE" sz="1600" dirty="0"/>
          </a:p>
          <a:p>
            <a:r>
              <a:rPr lang="de-DE" sz="1600" b="1" dirty="0"/>
              <a:t>optimal </a:t>
            </a:r>
            <a:r>
              <a:rPr lang="de-DE" sz="1600" b="1" dirty="0" err="1"/>
              <a:t>temperature</a:t>
            </a:r>
            <a:r>
              <a:rPr lang="de-DE" sz="1600" b="1" dirty="0"/>
              <a:t> in </a:t>
            </a:r>
            <a:r>
              <a:rPr lang="de-DE" sz="1600" b="1" dirty="0" err="1"/>
              <a:t>the</a:t>
            </a:r>
            <a:r>
              <a:rPr lang="de-DE" sz="1600" b="1" dirty="0"/>
              <a:t> </a:t>
            </a:r>
            <a:r>
              <a:rPr lang="de-DE" sz="1600" b="1" dirty="0" err="1"/>
              <a:t>tunnel</a:t>
            </a:r>
            <a:r>
              <a:rPr lang="de-DE" sz="1600" b="1" dirty="0"/>
              <a:t> </a:t>
            </a:r>
            <a:r>
              <a:rPr lang="de-DE" sz="1600" b="1" dirty="0" err="1"/>
              <a:t>are</a:t>
            </a:r>
            <a:r>
              <a:rPr lang="de-DE" sz="1600" b="1" dirty="0"/>
              <a:t>:</a:t>
            </a:r>
            <a:br>
              <a:rPr lang="de-DE" sz="1600" b="1" dirty="0"/>
            </a:br>
            <a:endParaRPr lang="de-DE" sz="1600" b="1" dirty="0"/>
          </a:p>
          <a:p>
            <a:r>
              <a:rPr lang="de-DE" sz="1600" b="1" dirty="0" err="1"/>
              <a:t>Water</a:t>
            </a:r>
            <a:r>
              <a:rPr lang="de-DE" sz="1600" b="1" dirty="0"/>
              <a:t>: 	</a:t>
            </a:r>
            <a:r>
              <a:rPr lang="de-DE" sz="1600" b="1" dirty="0" err="1"/>
              <a:t>30°C</a:t>
            </a:r>
            <a:endParaRPr lang="de-DE" sz="1600" b="1" dirty="0"/>
          </a:p>
          <a:p>
            <a:r>
              <a:rPr lang="de-DE" sz="1600" b="1" dirty="0"/>
              <a:t>Air: 		</a:t>
            </a:r>
            <a:r>
              <a:rPr lang="de-DE" sz="1600" b="1" dirty="0" err="1"/>
              <a:t>25°C</a:t>
            </a:r>
            <a:r>
              <a:rPr lang="de-DE" sz="1600" b="1" dirty="0"/>
              <a:t> </a:t>
            </a:r>
          </a:p>
        </p:txBody>
      </p:sp>
      <p:sp>
        <p:nvSpPr>
          <p:cNvPr id="3" name="Textfeld 2">
            <a:extLst>
              <a:ext uri="{FF2B5EF4-FFF2-40B4-BE49-F238E27FC236}">
                <a16:creationId xmlns:a16="http://schemas.microsoft.com/office/drawing/2014/main" id="{16ECD3CE-E516-4D0E-BF0D-BF03B9D161F0}"/>
              </a:ext>
            </a:extLst>
          </p:cNvPr>
          <p:cNvSpPr txBox="1"/>
          <p:nvPr/>
        </p:nvSpPr>
        <p:spPr>
          <a:xfrm>
            <a:off x="1996915" y="5043516"/>
            <a:ext cx="7224142" cy="892552"/>
          </a:xfrm>
          <a:prstGeom prst="rect">
            <a:avLst/>
          </a:prstGeom>
          <a:solidFill>
            <a:schemeClr val="bg1"/>
          </a:solidFill>
        </p:spPr>
        <p:txBody>
          <a:bodyPr wrap="square" rtlCol="0">
            <a:spAutoFit/>
          </a:bodyPr>
          <a:lstStyle/>
          <a:p>
            <a:r>
              <a:rPr lang="de-DE" sz="1400" dirty="0"/>
              <a:t>Primary </a:t>
            </a:r>
            <a:r>
              <a:rPr lang="de-DE" sz="1400" dirty="0" err="1"/>
              <a:t>energy</a:t>
            </a:r>
            <a:r>
              <a:rPr lang="de-DE" sz="1400" dirty="0"/>
              <a:t> </a:t>
            </a:r>
            <a:r>
              <a:rPr lang="de-DE" sz="1400" dirty="0" err="1"/>
              <a:t>consumption</a:t>
            </a:r>
            <a:r>
              <a:rPr lang="de-DE" sz="1400" dirty="0"/>
              <a:t> and CO</a:t>
            </a:r>
            <a:r>
              <a:rPr lang="de-DE" sz="1400" baseline="-25000" dirty="0"/>
              <a:t>2</a:t>
            </a:r>
            <a:r>
              <a:rPr lang="de-DE" sz="1400" dirty="0"/>
              <a:t> </a:t>
            </a:r>
            <a:r>
              <a:rPr lang="de-DE" sz="1400" dirty="0" err="1"/>
              <a:t>emission</a:t>
            </a:r>
            <a:r>
              <a:rPr lang="de-DE" sz="1400" dirty="0"/>
              <a:t> </a:t>
            </a:r>
            <a:r>
              <a:rPr lang="de-DE" sz="1400" dirty="0" err="1"/>
              <a:t>for</a:t>
            </a:r>
            <a:r>
              <a:rPr lang="de-DE" sz="1400" dirty="0"/>
              <a:t> different </a:t>
            </a:r>
            <a:r>
              <a:rPr lang="de-DE" sz="1400" dirty="0" err="1"/>
              <a:t>tunnel</a:t>
            </a:r>
            <a:r>
              <a:rPr lang="de-DE" sz="1400" dirty="0"/>
              <a:t> </a:t>
            </a:r>
            <a:r>
              <a:rPr lang="de-DE" sz="1400" dirty="0" err="1"/>
              <a:t>temperatures</a:t>
            </a:r>
            <a:r>
              <a:rPr lang="de-DE" sz="1400" dirty="0"/>
              <a:t> and </a:t>
            </a:r>
            <a:r>
              <a:rPr lang="de-DE" sz="1400" dirty="0" err="1"/>
              <a:t>cooling</a:t>
            </a:r>
            <a:r>
              <a:rPr lang="de-DE" sz="1400" dirty="0"/>
              <a:t> </a:t>
            </a:r>
            <a:r>
              <a:rPr lang="de-DE" sz="1400" dirty="0" err="1"/>
              <a:t>water</a:t>
            </a:r>
            <a:r>
              <a:rPr lang="de-DE" sz="1400" dirty="0"/>
              <a:t> </a:t>
            </a:r>
            <a:r>
              <a:rPr lang="de-DE" sz="1400" dirty="0" err="1"/>
              <a:t>inlet</a:t>
            </a:r>
            <a:r>
              <a:rPr lang="de-DE" sz="1400" dirty="0"/>
              <a:t> </a:t>
            </a:r>
            <a:r>
              <a:rPr lang="de-DE" sz="1400" dirty="0" err="1"/>
              <a:t>temperatures</a:t>
            </a:r>
            <a:r>
              <a:rPr lang="de-DE" sz="1400" dirty="0"/>
              <a:t> </a:t>
            </a:r>
            <a:r>
              <a:rPr lang="de-DE" sz="1400" dirty="0" err="1"/>
              <a:t>with</a:t>
            </a:r>
            <a:r>
              <a:rPr lang="de-DE" sz="1400" dirty="0"/>
              <a:t> </a:t>
            </a:r>
            <a:r>
              <a:rPr lang="de-DE" sz="1400" dirty="0" err="1"/>
              <a:t>reference</a:t>
            </a:r>
            <a:r>
              <a:rPr lang="de-DE" sz="1400" dirty="0"/>
              <a:t> PETRA IV </a:t>
            </a:r>
            <a:r>
              <a:rPr lang="de-DE" sz="1400" dirty="0" err="1"/>
              <a:t>operation</a:t>
            </a:r>
            <a:r>
              <a:rPr lang="de-DE" sz="1400" dirty="0"/>
              <a:t> </a:t>
            </a:r>
          </a:p>
          <a:p>
            <a:r>
              <a:rPr lang="de-DE" sz="1000" dirty="0"/>
              <a:t>(T. Warnecke „</a:t>
            </a:r>
            <a:r>
              <a:rPr lang="en-US" sz="1000" dirty="0"/>
              <a:t>Report on thermal parameters of PETRA IV”)</a:t>
            </a:r>
          </a:p>
          <a:p>
            <a:endParaRPr lang="de-DE" sz="1400" dirty="0"/>
          </a:p>
        </p:txBody>
      </p:sp>
      <p:pic>
        <p:nvPicPr>
          <p:cNvPr id="7" name="Grafik 6">
            <a:extLst>
              <a:ext uri="{FF2B5EF4-FFF2-40B4-BE49-F238E27FC236}">
                <a16:creationId xmlns:a16="http://schemas.microsoft.com/office/drawing/2014/main" id="{81CCB9E5-BB7B-4B69-8A76-4C14628413C5}"/>
              </a:ext>
            </a:extLst>
          </p:cNvPr>
          <p:cNvPicPr>
            <a:picLocks noChangeAspect="1"/>
          </p:cNvPicPr>
          <p:nvPr/>
        </p:nvPicPr>
        <p:blipFill>
          <a:blip r:embed="rId4"/>
          <a:stretch>
            <a:fillRect/>
          </a:stretch>
        </p:blipFill>
        <p:spPr>
          <a:xfrm>
            <a:off x="11159309" y="59756"/>
            <a:ext cx="1034381" cy="776956"/>
          </a:xfrm>
          <a:prstGeom prst="rect">
            <a:avLst/>
          </a:prstGeom>
        </p:spPr>
      </p:pic>
      <p:sp>
        <p:nvSpPr>
          <p:cNvPr id="9" name="Textfeld 8">
            <a:extLst>
              <a:ext uri="{FF2B5EF4-FFF2-40B4-BE49-F238E27FC236}">
                <a16:creationId xmlns:a16="http://schemas.microsoft.com/office/drawing/2014/main" id="{7A6CCA05-EBBC-4DB9-BD00-8704E8A3ADF1}"/>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b="1"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0" name="Fußzeilenplatzhalter 2">
            <a:extLst>
              <a:ext uri="{FF2B5EF4-FFF2-40B4-BE49-F238E27FC236}">
                <a16:creationId xmlns:a16="http://schemas.microsoft.com/office/drawing/2014/main" id="{14003144-B21D-44CE-B27E-04B63E772C3D}"/>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35097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9BEB4-0F14-46ED-8B92-0E34E72F6EF5}"/>
              </a:ext>
            </a:extLst>
          </p:cNvPr>
          <p:cNvSpPr>
            <a:spLocks noGrp="1"/>
          </p:cNvSpPr>
          <p:nvPr>
            <p:ph type="title"/>
          </p:nvPr>
        </p:nvSpPr>
        <p:spPr>
          <a:xfrm>
            <a:off x="407988" y="575160"/>
            <a:ext cx="11376024" cy="451098"/>
          </a:xfrm>
        </p:spPr>
        <p:txBody>
          <a:bodyPr/>
          <a:lstStyle/>
          <a:p>
            <a:r>
              <a:rPr lang="de-DE" dirty="0" err="1"/>
              <a:t>Temperature</a:t>
            </a:r>
            <a:r>
              <a:rPr lang="de-DE" dirty="0"/>
              <a:t> </a:t>
            </a:r>
            <a:r>
              <a:rPr lang="de-DE" dirty="0" err="1"/>
              <a:t>vs</a:t>
            </a:r>
            <a:r>
              <a:rPr lang="de-DE" dirty="0"/>
              <a:t> </a:t>
            </a:r>
            <a:r>
              <a:rPr lang="de-DE" dirty="0" err="1"/>
              <a:t>operation</a:t>
            </a:r>
            <a:r>
              <a:rPr lang="de-DE" dirty="0"/>
              <a:t> </a:t>
            </a:r>
            <a:r>
              <a:rPr lang="de-DE" dirty="0" err="1"/>
              <a:t>mode</a:t>
            </a:r>
            <a:endParaRPr lang="de-DE" dirty="0"/>
          </a:p>
        </p:txBody>
      </p:sp>
      <p:pic>
        <p:nvPicPr>
          <p:cNvPr id="7" name="Inhaltsplatzhalter 6">
            <a:extLst>
              <a:ext uri="{FF2B5EF4-FFF2-40B4-BE49-F238E27FC236}">
                <a16:creationId xmlns:a16="http://schemas.microsoft.com/office/drawing/2014/main" id="{759BBC59-F887-41C9-8737-FF49F2F58A60}"/>
              </a:ext>
            </a:extLst>
          </p:cNvPr>
          <p:cNvPicPr>
            <a:picLocks noGrp="1" noChangeAspect="1"/>
          </p:cNvPicPr>
          <p:nvPr>
            <p:ph idx="1"/>
          </p:nvPr>
        </p:nvPicPr>
        <p:blipFill>
          <a:blip r:embed="rId2"/>
          <a:stretch>
            <a:fillRect/>
          </a:stretch>
        </p:blipFill>
        <p:spPr>
          <a:xfrm>
            <a:off x="1703512" y="1446595"/>
            <a:ext cx="7979486" cy="4002369"/>
          </a:xfrm>
        </p:spPr>
      </p:pic>
      <p:sp>
        <p:nvSpPr>
          <p:cNvPr id="8" name="Textfeld 7">
            <a:extLst>
              <a:ext uri="{FF2B5EF4-FFF2-40B4-BE49-F238E27FC236}">
                <a16:creationId xmlns:a16="http://schemas.microsoft.com/office/drawing/2014/main" id="{86DE7CC4-3E74-458B-AB3C-22150CD66232}"/>
              </a:ext>
            </a:extLst>
          </p:cNvPr>
          <p:cNvSpPr txBox="1"/>
          <p:nvPr/>
        </p:nvSpPr>
        <p:spPr>
          <a:xfrm>
            <a:off x="8472264" y="1053839"/>
            <a:ext cx="4032448" cy="738664"/>
          </a:xfrm>
          <a:prstGeom prst="rect">
            <a:avLst/>
          </a:prstGeom>
          <a:noFill/>
        </p:spPr>
        <p:txBody>
          <a:bodyPr wrap="square" rtlCol="0">
            <a:spAutoFit/>
          </a:bodyPr>
          <a:lstStyle/>
          <a:p>
            <a:r>
              <a:rPr lang="en-US" sz="1400" dirty="0"/>
              <a:t>operation mode	1: beam time</a:t>
            </a:r>
            <a:br>
              <a:rPr lang="en-US" sz="1400" dirty="0"/>
            </a:br>
            <a:r>
              <a:rPr lang="en-US" sz="1400" dirty="0"/>
              <a:t>	  		2: machine studies</a:t>
            </a:r>
          </a:p>
          <a:p>
            <a:r>
              <a:rPr lang="en-US" sz="1400" dirty="0"/>
              <a:t> 			0: shutdown</a:t>
            </a:r>
            <a:endParaRPr lang="de-DE" sz="1400" dirty="0" err="1"/>
          </a:p>
        </p:txBody>
      </p:sp>
      <p:sp>
        <p:nvSpPr>
          <p:cNvPr id="3" name="Textfeld 2">
            <a:extLst>
              <a:ext uri="{FF2B5EF4-FFF2-40B4-BE49-F238E27FC236}">
                <a16:creationId xmlns:a16="http://schemas.microsoft.com/office/drawing/2014/main" id="{8C148DC3-7269-4B7F-92FF-0D5B06DF6F31}"/>
              </a:ext>
            </a:extLst>
          </p:cNvPr>
          <p:cNvSpPr txBox="1"/>
          <p:nvPr/>
        </p:nvSpPr>
        <p:spPr>
          <a:xfrm>
            <a:off x="1727168" y="5249044"/>
            <a:ext cx="6912768" cy="738664"/>
          </a:xfrm>
          <a:prstGeom prst="rect">
            <a:avLst/>
          </a:prstGeom>
          <a:solidFill>
            <a:schemeClr val="bg1"/>
          </a:solidFill>
        </p:spPr>
        <p:txBody>
          <a:bodyPr wrap="square" rtlCol="0">
            <a:spAutoFit/>
          </a:bodyPr>
          <a:lstStyle/>
          <a:p>
            <a:r>
              <a:rPr lang="de-DE" sz="1600" dirty="0"/>
              <a:t>Reference and alternative </a:t>
            </a:r>
            <a:r>
              <a:rPr lang="de-DE" sz="1600" dirty="0" err="1"/>
              <a:t>operation</a:t>
            </a:r>
            <a:r>
              <a:rPr lang="de-DE" sz="1600" dirty="0"/>
              <a:t> </a:t>
            </a:r>
            <a:r>
              <a:rPr lang="de-DE" sz="1600" dirty="0" err="1"/>
              <a:t>schedule</a:t>
            </a:r>
            <a:r>
              <a:rPr lang="de-DE" sz="1600" dirty="0"/>
              <a:t> and </a:t>
            </a:r>
            <a:r>
              <a:rPr lang="de-DE" sz="1600" dirty="0" err="1"/>
              <a:t>outdoor</a:t>
            </a:r>
            <a:r>
              <a:rPr lang="de-DE" sz="1600" dirty="0"/>
              <a:t> </a:t>
            </a:r>
            <a:r>
              <a:rPr lang="de-DE" sz="1600" dirty="0" err="1"/>
              <a:t>air</a:t>
            </a:r>
            <a:r>
              <a:rPr lang="de-DE" sz="1600" dirty="0"/>
              <a:t> </a:t>
            </a:r>
            <a:r>
              <a:rPr lang="de-DE" sz="1600" dirty="0" err="1"/>
              <a:t>temperature</a:t>
            </a:r>
            <a:endParaRPr lang="de-DE" sz="1600" dirty="0"/>
          </a:p>
          <a:p>
            <a:r>
              <a:rPr lang="de-DE" sz="1000" dirty="0"/>
              <a:t>(T. Warnecke „</a:t>
            </a:r>
            <a:r>
              <a:rPr lang="en-US" sz="1000" dirty="0"/>
              <a:t>Report on thermal parameters of PETRA IV”)</a:t>
            </a:r>
          </a:p>
          <a:p>
            <a:endParaRPr lang="de-DE" sz="1600" dirty="0" err="1"/>
          </a:p>
        </p:txBody>
      </p:sp>
      <p:pic>
        <p:nvPicPr>
          <p:cNvPr id="9" name="Grafik 8">
            <a:extLst>
              <a:ext uri="{FF2B5EF4-FFF2-40B4-BE49-F238E27FC236}">
                <a16:creationId xmlns:a16="http://schemas.microsoft.com/office/drawing/2014/main" id="{F6D9C8BA-FB87-45AC-B276-C6ADD7EF538A}"/>
              </a:ext>
            </a:extLst>
          </p:cNvPr>
          <p:cNvPicPr>
            <a:picLocks noChangeAspect="1"/>
          </p:cNvPicPr>
          <p:nvPr/>
        </p:nvPicPr>
        <p:blipFill>
          <a:blip r:embed="rId3"/>
          <a:stretch>
            <a:fillRect/>
          </a:stretch>
        </p:blipFill>
        <p:spPr>
          <a:xfrm>
            <a:off x="11159309" y="59756"/>
            <a:ext cx="1034381" cy="776956"/>
          </a:xfrm>
          <a:prstGeom prst="rect">
            <a:avLst/>
          </a:prstGeom>
        </p:spPr>
      </p:pic>
      <p:sp>
        <p:nvSpPr>
          <p:cNvPr id="11" name="Textfeld 10">
            <a:extLst>
              <a:ext uri="{FF2B5EF4-FFF2-40B4-BE49-F238E27FC236}">
                <a16:creationId xmlns:a16="http://schemas.microsoft.com/office/drawing/2014/main" id="{9BC7D6D9-6AB4-4267-84D4-44324D916D64}"/>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b="1"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2" name="Fußzeilenplatzhalter 2">
            <a:extLst>
              <a:ext uri="{FF2B5EF4-FFF2-40B4-BE49-F238E27FC236}">
                <a16:creationId xmlns:a16="http://schemas.microsoft.com/office/drawing/2014/main" id="{FA5F97AB-7AC2-4DAA-899A-D392A48AC94B}"/>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99743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0BE6438-21B2-48D7-905A-D13C884C551E}"/>
              </a:ext>
            </a:extLst>
          </p:cNvPr>
          <p:cNvPicPr>
            <a:picLocks noChangeAspect="1"/>
          </p:cNvPicPr>
          <p:nvPr/>
        </p:nvPicPr>
        <p:blipFill>
          <a:blip r:embed="rId3"/>
          <a:stretch>
            <a:fillRect/>
          </a:stretch>
        </p:blipFill>
        <p:spPr>
          <a:xfrm>
            <a:off x="5879976" y="1473774"/>
            <a:ext cx="6264696" cy="4763537"/>
          </a:xfrm>
          <a:prstGeom prst="rect">
            <a:avLst/>
          </a:prstGeom>
        </p:spPr>
      </p:pic>
      <p:sp>
        <p:nvSpPr>
          <p:cNvPr id="2" name="Titel 1"/>
          <p:cNvSpPr>
            <a:spLocks noGrp="1"/>
          </p:cNvSpPr>
          <p:nvPr>
            <p:ph type="title"/>
          </p:nvPr>
        </p:nvSpPr>
        <p:spPr/>
        <p:txBody>
          <a:bodyPr/>
          <a:lstStyle/>
          <a:p>
            <a:r>
              <a:rPr lang="de-DE" dirty="0"/>
              <a:t>Waste Heat </a:t>
            </a:r>
            <a:r>
              <a:rPr lang="de-DE" dirty="0" err="1"/>
              <a:t>Usage</a:t>
            </a:r>
            <a:r>
              <a:rPr lang="de-DE" dirty="0"/>
              <a:t> </a:t>
            </a:r>
          </a:p>
        </p:txBody>
      </p:sp>
      <p:sp>
        <p:nvSpPr>
          <p:cNvPr id="8" name="Textplatzhalter 7"/>
          <p:cNvSpPr>
            <a:spLocks noGrp="1"/>
          </p:cNvSpPr>
          <p:nvPr>
            <p:ph idx="1"/>
          </p:nvPr>
        </p:nvSpPr>
        <p:spPr>
          <a:xfrm>
            <a:off x="1521554" y="1484784"/>
            <a:ext cx="4285795" cy="5040560"/>
          </a:xfrm>
        </p:spPr>
        <p:txBody>
          <a:bodyPr/>
          <a:lstStyle/>
          <a:p>
            <a:pPr>
              <a:lnSpc>
                <a:spcPct val="100000"/>
              </a:lnSpc>
              <a:spcAft>
                <a:spcPts val="600"/>
              </a:spcAft>
            </a:pPr>
            <a:r>
              <a:rPr lang="en-US" sz="1600" dirty="0"/>
              <a:t>currently heating is DESYs 3rd biggest CO</a:t>
            </a:r>
            <a:r>
              <a:rPr lang="en-US" sz="1600" baseline="-25000" dirty="0"/>
              <a:t>2</a:t>
            </a:r>
            <a:r>
              <a:rPr lang="en-US" sz="1600" dirty="0"/>
              <a:t> emission source</a:t>
            </a:r>
          </a:p>
          <a:p>
            <a:pPr>
              <a:lnSpc>
                <a:spcPct val="100000"/>
              </a:lnSpc>
              <a:spcAft>
                <a:spcPts val="600"/>
              </a:spcAft>
            </a:pPr>
            <a:r>
              <a:rPr lang="en-US" sz="1600" dirty="0"/>
              <a:t>project with University of applied science in Hamburg (HAW) to identify potential</a:t>
            </a:r>
          </a:p>
          <a:p>
            <a:pPr>
              <a:lnSpc>
                <a:spcPct val="100000"/>
              </a:lnSpc>
              <a:spcAft>
                <a:spcPts val="600"/>
              </a:spcAft>
            </a:pPr>
            <a:r>
              <a:rPr lang="en-US" sz="1600" dirty="0"/>
              <a:t>result</a:t>
            </a:r>
            <a:r>
              <a:rPr lang="de-DE" sz="1600" dirty="0"/>
              <a:t>: </a:t>
            </a:r>
            <a:r>
              <a:rPr lang="en-US" sz="1600" dirty="0"/>
              <a:t>129 GWh/y of waste heat available at a temperature level of 30°C - </a:t>
            </a:r>
            <a:r>
              <a:rPr lang="en-US" sz="1600" dirty="0" err="1"/>
              <a:t>40°C</a:t>
            </a:r>
            <a:endParaRPr lang="en-US" sz="1600" dirty="0"/>
          </a:p>
          <a:p>
            <a:pPr>
              <a:lnSpc>
                <a:spcPct val="100000"/>
              </a:lnSpc>
              <a:spcAft>
                <a:spcPts val="600"/>
              </a:spcAft>
            </a:pPr>
            <a:r>
              <a:rPr lang="en-US" sz="1600" dirty="0"/>
              <a:t>possible CO</a:t>
            </a:r>
            <a:r>
              <a:rPr lang="en-US" sz="1600" baseline="-25000" dirty="0"/>
              <a:t>2</a:t>
            </a:r>
            <a:r>
              <a:rPr lang="en-US" sz="1600" dirty="0"/>
              <a:t> savings at DESY campus of about 4.000 tons/y</a:t>
            </a:r>
          </a:p>
          <a:p>
            <a:pPr>
              <a:lnSpc>
                <a:spcPct val="100000"/>
              </a:lnSpc>
              <a:spcAft>
                <a:spcPts val="600"/>
              </a:spcAft>
            </a:pPr>
            <a:r>
              <a:rPr lang="en-US" sz="1600" dirty="0"/>
              <a:t>surplus can be used in neighborhood; if we get the 129GWh in use saving will be up to 40.000 tons CO</a:t>
            </a:r>
            <a:r>
              <a:rPr lang="en-US" sz="1600" baseline="-25000" dirty="0"/>
              <a:t>2</a:t>
            </a:r>
            <a:r>
              <a:rPr lang="en-US" sz="1600" dirty="0"/>
              <a:t>/y</a:t>
            </a:r>
          </a:p>
          <a:p>
            <a:pPr marL="0" indent="0">
              <a:lnSpc>
                <a:spcPct val="100000"/>
              </a:lnSpc>
              <a:spcAft>
                <a:spcPts val="600"/>
              </a:spcAft>
              <a:buNone/>
            </a:pPr>
            <a:endParaRPr lang="de-DE" sz="1600" dirty="0"/>
          </a:p>
        </p:txBody>
      </p:sp>
      <p:sp>
        <p:nvSpPr>
          <p:cNvPr id="4" name="Textplatzhalter 3"/>
          <p:cNvSpPr>
            <a:spLocks noGrp="1"/>
          </p:cNvSpPr>
          <p:nvPr>
            <p:ph type="body" sz="quarter" idx="13"/>
          </p:nvPr>
        </p:nvSpPr>
        <p:spPr/>
        <p:txBody>
          <a:bodyPr/>
          <a:lstStyle/>
          <a:p>
            <a:r>
              <a:rPr lang="de-DE" dirty="0"/>
              <a:t>Potential at DESY Campus in Hamburg</a:t>
            </a:r>
          </a:p>
        </p:txBody>
      </p:sp>
      <p:pic>
        <p:nvPicPr>
          <p:cNvPr id="10" name="Grafik 9">
            <a:extLst>
              <a:ext uri="{FF2B5EF4-FFF2-40B4-BE49-F238E27FC236}">
                <a16:creationId xmlns:a16="http://schemas.microsoft.com/office/drawing/2014/main" id="{1C32097E-5036-46D2-B3F7-45F7EC96BF78}"/>
              </a:ext>
            </a:extLst>
          </p:cNvPr>
          <p:cNvPicPr>
            <a:picLocks noChangeAspect="1"/>
          </p:cNvPicPr>
          <p:nvPr/>
        </p:nvPicPr>
        <p:blipFill>
          <a:blip r:embed="rId4"/>
          <a:stretch>
            <a:fillRect/>
          </a:stretch>
        </p:blipFill>
        <p:spPr>
          <a:xfrm>
            <a:off x="11159309" y="59756"/>
            <a:ext cx="1034381" cy="776956"/>
          </a:xfrm>
          <a:prstGeom prst="rect">
            <a:avLst/>
          </a:prstGeom>
        </p:spPr>
      </p:pic>
      <p:sp>
        <p:nvSpPr>
          <p:cNvPr id="12" name="Textfeld 11">
            <a:extLst>
              <a:ext uri="{FF2B5EF4-FFF2-40B4-BE49-F238E27FC236}">
                <a16:creationId xmlns:a16="http://schemas.microsoft.com/office/drawing/2014/main" id="{CD9FFF08-57FB-4149-B35D-3BBCD6E98926}"/>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b="1" dirty="0"/>
          </a:p>
          <a:p>
            <a:r>
              <a:rPr lang="de-DE" sz="1200" b="1"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1" name="Fußzeilenplatzhalter 2">
            <a:extLst>
              <a:ext uri="{FF2B5EF4-FFF2-40B4-BE49-F238E27FC236}">
                <a16:creationId xmlns:a16="http://schemas.microsoft.com/office/drawing/2014/main" id="{07834648-BF50-4A2F-9AD6-C89FEA84DFC9}"/>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431550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709E8-632B-5FCD-4BB6-FA5E666C7279}"/>
              </a:ext>
            </a:extLst>
          </p:cNvPr>
          <p:cNvSpPr>
            <a:spLocks noGrp="1"/>
          </p:cNvSpPr>
          <p:nvPr>
            <p:ph type="title"/>
          </p:nvPr>
        </p:nvSpPr>
        <p:spPr>
          <a:xfrm>
            <a:off x="407988" y="286603"/>
            <a:ext cx="10747692" cy="694125"/>
          </a:xfrm>
        </p:spPr>
        <p:txBody>
          <a:bodyPr>
            <a:normAutofit/>
          </a:bodyPr>
          <a:lstStyle/>
          <a:p>
            <a:r>
              <a:rPr lang="de-DE" dirty="0" err="1"/>
              <a:t>Reliability</a:t>
            </a:r>
            <a:r>
              <a:rPr lang="de-DE" dirty="0"/>
              <a:t> in </a:t>
            </a:r>
            <a:r>
              <a:rPr lang="de-DE" dirty="0" err="1"/>
              <a:t>operation</a:t>
            </a:r>
            <a:endParaRPr lang="de-DE" dirty="0"/>
          </a:p>
        </p:txBody>
      </p:sp>
      <p:sp>
        <p:nvSpPr>
          <p:cNvPr id="3" name="Datumsplatzhalter 2">
            <a:extLst>
              <a:ext uri="{FF2B5EF4-FFF2-40B4-BE49-F238E27FC236}">
                <a16:creationId xmlns:a16="http://schemas.microsoft.com/office/drawing/2014/main" id="{5A5F2859-4D42-D50A-DC93-171360B9818F}"/>
              </a:ext>
            </a:extLst>
          </p:cNvPr>
          <p:cNvSpPr>
            <a:spLocks noGrp="1"/>
          </p:cNvSpPr>
          <p:nvPr>
            <p:ph type="dt" sz="half" idx="10"/>
          </p:nvPr>
        </p:nvSpPr>
        <p:spPr/>
        <p:txBody>
          <a:bodyPr/>
          <a:lstStyle/>
          <a:p>
            <a:r>
              <a:rPr lang="en-US"/>
              <a:t>15.06.2022</a:t>
            </a:r>
            <a:endParaRPr lang="de-DE" dirty="0"/>
          </a:p>
        </p:txBody>
      </p:sp>
      <p:sp>
        <p:nvSpPr>
          <p:cNvPr id="5" name="Textplatzhalter 3">
            <a:extLst>
              <a:ext uri="{FF2B5EF4-FFF2-40B4-BE49-F238E27FC236}">
                <a16:creationId xmlns:a16="http://schemas.microsoft.com/office/drawing/2014/main" id="{47C5380A-B4A7-4659-AFA9-67B7F79AC53C}"/>
              </a:ext>
            </a:extLst>
          </p:cNvPr>
          <p:cNvSpPr txBox="1">
            <a:spLocks/>
          </p:cNvSpPr>
          <p:nvPr/>
        </p:nvSpPr>
        <p:spPr>
          <a:xfrm>
            <a:off x="1590035" y="997673"/>
            <a:ext cx="11280130" cy="36004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b="1" dirty="0">
                <a:solidFill>
                  <a:schemeClr val="accent2"/>
                </a:solidFill>
              </a:rPr>
              <a:t>Use of Robotics &amp; Telepresence of Experts:</a:t>
            </a:r>
          </a:p>
          <a:p>
            <a:r>
              <a:rPr lang="en-US" sz="1800" b="1" dirty="0">
                <a:solidFill>
                  <a:schemeClr val="accent2"/>
                </a:solidFill>
              </a:rPr>
              <a:t> </a:t>
            </a:r>
            <a:r>
              <a:rPr lang="en-GB" sz="1800" b="1" dirty="0">
                <a:solidFill>
                  <a:schemeClr val="accent2"/>
                </a:solidFill>
              </a:rPr>
              <a:t>A possible way out to avoid operation interruptions that require people on site</a:t>
            </a:r>
          </a:p>
        </p:txBody>
      </p:sp>
      <p:pic>
        <p:nvPicPr>
          <p:cNvPr id="6" name="Picture 5">
            <a:extLst>
              <a:ext uri="{FF2B5EF4-FFF2-40B4-BE49-F238E27FC236}">
                <a16:creationId xmlns:a16="http://schemas.microsoft.com/office/drawing/2014/main" id="{9DE9F30B-BF5F-4C91-80F8-A3251BE07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232" y="2204863"/>
            <a:ext cx="2674772" cy="3565883"/>
          </a:xfrm>
          <a:prstGeom prst="rect">
            <a:avLst/>
          </a:prstGeom>
        </p:spPr>
      </p:pic>
      <p:pic>
        <p:nvPicPr>
          <p:cNvPr id="7" name="Picture 6">
            <a:extLst>
              <a:ext uri="{FF2B5EF4-FFF2-40B4-BE49-F238E27FC236}">
                <a16:creationId xmlns:a16="http://schemas.microsoft.com/office/drawing/2014/main" id="{0FB8862D-1429-43D7-9FA2-F0ACEEA40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824" y="2204863"/>
            <a:ext cx="2674773" cy="3565884"/>
          </a:xfrm>
          <a:prstGeom prst="rect">
            <a:avLst/>
          </a:prstGeom>
        </p:spPr>
      </p:pic>
      <p:sp>
        <p:nvSpPr>
          <p:cNvPr id="8" name="TextBox 7">
            <a:extLst>
              <a:ext uri="{FF2B5EF4-FFF2-40B4-BE49-F238E27FC236}">
                <a16:creationId xmlns:a16="http://schemas.microsoft.com/office/drawing/2014/main" id="{7920633D-9CFD-4A82-BB51-80B40B72B900}"/>
              </a:ext>
            </a:extLst>
          </p:cNvPr>
          <p:cNvSpPr txBox="1"/>
          <p:nvPr/>
        </p:nvSpPr>
        <p:spPr>
          <a:xfrm>
            <a:off x="1559496" y="5888298"/>
            <a:ext cx="1512168" cy="338554"/>
          </a:xfrm>
          <a:prstGeom prst="rect">
            <a:avLst/>
          </a:prstGeom>
          <a:noFill/>
        </p:spPr>
        <p:txBody>
          <a:bodyPr wrap="square" rtlCol="0">
            <a:spAutoFit/>
          </a:bodyPr>
          <a:lstStyle/>
          <a:p>
            <a:r>
              <a:rPr lang="en-US" sz="1600" dirty="0"/>
              <a:t>MARWIN2</a:t>
            </a:r>
            <a:endParaRPr lang="en-GB" sz="1600" dirty="0" err="1"/>
          </a:p>
        </p:txBody>
      </p:sp>
      <p:sp>
        <p:nvSpPr>
          <p:cNvPr id="9" name="TextBox 8">
            <a:extLst>
              <a:ext uri="{FF2B5EF4-FFF2-40B4-BE49-F238E27FC236}">
                <a16:creationId xmlns:a16="http://schemas.microsoft.com/office/drawing/2014/main" id="{05684C2B-3A64-446A-9BB4-5EBFE9A4CF4D}"/>
              </a:ext>
            </a:extLst>
          </p:cNvPr>
          <p:cNvSpPr txBox="1"/>
          <p:nvPr/>
        </p:nvSpPr>
        <p:spPr>
          <a:xfrm>
            <a:off x="4837422" y="5871421"/>
            <a:ext cx="1512168" cy="338554"/>
          </a:xfrm>
          <a:prstGeom prst="rect">
            <a:avLst/>
          </a:prstGeom>
          <a:noFill/>
        </p:spPr>
        <p:txBody>
          <a:bodyPr wrap="square" rtlCol="0">
            <a:spAutoFit/>
          </a:bodyPr>
          <a:lstStyle/>
          <a:p>
            <a:r>
              <a:rPr lang="en-US" sz="1600" dirty="0"/>
              <a:t>MARWIN3</a:t>
            </a:r>
            <a:endParaRPr lang="en-GB" sz="1600" dirty="0" err="1"/>
          </a:p>
        </p:txBody>
      </p:sp>
      <p:sp>
        <p:nvSpPr>
          <p:cNvPr id="10" name="TextBox 9">
            <a:extLst>
              <a:ext uri="{FF2B5EF4-FFF2-40B4-BE49-F238E27FC236}">
                <a16:creationId xmlns:a16="http://schemas.microsoft.com/office/drawing/2014/main" id="{3A65FD9D-B815-4D71-9E03-1D00B75AF155}"/>
              </a:ext>
            </a:extLst>
          </p:cNvPr>
          <p:cNvSpPr txBox="1"/>
          <p:nvPr/>
        </p:nvSpPr>
        <p:spPr>
          <a:xfrm>
            <a:off x="7464152" y="1974230"/>
            <a:ext cx="4324112" cy="1138773"/>
          </a:xfrm>
          <a:prstGeom prst="rect">
            <a:avLst/>
          </a:prstGeom>
          <a:noFill/>
        </p:spPr>
        <p:txBody>
          <a:bodyPr wrap="square" rtlCol="0">
            <a:spAutoFit/>
          </a:bodyPr>
          <a:lstStyle/>
          <a:p>
            <a:r>
              <a:rPr lang="en-US" sz="1600" b="1" dirty="0"/>
              <a:t>MARWIN: </a:t>
            </a:r>
            <a:r>
              <a:rPr lang="en-US" sz="1600" dirty="0"/>
              <a:t>Mobile Autonomous Robot for Maintenance and Inspection</a:t>
            </a:r>
          </a:p>
          <a:p>
            <a:endParaRPr lang="en-US" sz="400" dirty="0"/>
          </a:p>
          <a:p>
            <a:pPr marL="285750" indent="-285750">
              <a:buFont typeface="Arial" panose="020B0604020202020204" pitchFamily="34" charset="0"/>
              <a:buChar char="•"/>
            </a:pPr>
            <a:r>
              <a:rPr lang="en-US" sz="1600" dirty="0"/>
              <a:t>routinely used for radiation measurements with the EuXFEL accelerator switched on</a:t>
            </a:r>
          </a:p>
        </p:txBody>
      </p:sp>
      <p:sp>
        <p:nvSpPr>
          <p:cNvPr id="11" name="TextBox 10">
            <a:extLst>
              <a:ext uri="{FF2B5EF4-FFF2-40B4-BE49-F238E27FC236}">
                <a16:creationId xmlns:a16="http://schemas.microsoft.com/office/drawing/2014/main" id="{9CA60DE7-B658-4477-BAC6-6D1F31C4D245}"/>
              </a:ext>
            </a:extLst>
          </p:cNvPr>
          <p:cNvSpPr txBox="1"/>
          <p:nvPr/>
        </p:nvSpPr>
        <p:spPr>
          <a:xfrm>
            <a:off x="7464152" y="3440026"/>
            <a:ext cx="4560124" cy="2616101"/>
          </a:xfrm>
          <a:prstGeom prst="rect">
            <a:avLst/>
          </a:prstGeom>
          <a:noFill/>
        </p:spPr>
        <p:txBody>
          <a:bodyPr wrap="square" rtlCol="0">
            <a:spAutoFit/>
          </a:bodyPr>
          <a:lstStyle/>
          <a:p>
            <a:r>
              <a:rPr lang="en-US" sz="1600" b="1" dirty="0"/>
              <a:t>Project Proposal RobotiX: </a:t>
            </a:r>
            <a:r>
              <a:rPr lang="en-US" sz="1600" dirty="0"/>
              <a:t>Robotics and Immersive User Experience</a:t>
            </a:r>
          </a:p>
          <a:p>
            <a:endParaRPr lang="en-US" sz="400" dirty="0"/>
          </a:p>
          <a:p>
            <a:pPr marL="285750" indent="-285750">
              <a:buFont typeface="Arial" panose="020B0604020202020204" pitchFamily="34" charset="0"/>
              <a:buChar char="•"/>
            </a:pPr>
            <a:r>
              <a:rPr lang="en-US" sz="1600" dirty="0"/>
              <a:t>versatile platform based on MARWIN3 that provides</a:t>
            </a:r>
          </a:p>
          <a:p>
            <a:pPr marL="742950" lvl="1" indent="-285750">
              <a:buFont typeface="Arial" panose="020B0604020202020204" pitchFamily="34" charset="0"/>
              <a:buChar char="•"/>
            </a:pPr>
            <a:r>
              <a:rPr lang="en-US" sz="1600" dirty="0"/>
              <a:t>multiple sensors</a:t>
            </a:r>
          </a:p>
          <a:p>
            <a:pPr marL="742950" lvl="1" indent="-285750">
              <a:buFont typeface="Arial" panose="020B0604020202020204" pitchFamily="34" charset="0"/>
              <a:buChar char="•"/>
            </a:pPr>
            <a:r>
              <a:rPr lang="en-US" sz="1600" dirty="0"/>
              <a:t>multi-axis manipulators</a:t>
            </a:r>
          </a:p>
          <a:p>
            <a:pPr marL="285750" indent="-285750">
              <a:buFont typeface="Arial" panose="020B0604020202020204" pitchFamily="34" charset="0"/>
              <a:buChar char="•"/>
            </a:pPr>
            <a:r>
              <a:rPr lang="en-US" sz="1600" dirty="0"/>
              <a:t>immersive remote control interface using mixed reality technologies</a:t>
            </a:r>
          </a:p>
          <a:p>
            <a:pPr marL="285750" indent="-285750">
              <a:buFont typeface="Arial" panose="020B0604020202020204" pitchFamily="34" charset="0"/>
              <a:buChar char="•"/>
            </a:pPr>
            <a:r>
              <a:rPr lang="en-US" sz="1600" dirty="0"/>
              <a:t>project partners: Hochschule21, HAW, UHH, DESY</a:t>
            </a:r>
            <a:endParaRPr lang="en-GB" sz="1600" dirty="0"/>
          </a:p>
        </p:txBody>
      </p:sp>
      <p:sp>
        <p:nvSpPr>
          <p:cNvPr id="12" name="Slide Number Placeholder 11">
            <a:extLst>
              <a:ext uri="{FF2B5EF4-FFF2-40B4-BE49-F238E27FC236}">
                <a16:creationId xmlns:a16="http://schemas.microsoft.com/office/drawing/2014/main" id="{44FDE07C-5869-43A4-80A4-B3D4B80AA899}"/>
              </a:ext>
            </a:extLst>
          </p:cNvPr>
          <p:cNvSpPr>
            <a:spLocks noGrp="1"/>
          </p:cNvSpPr>
          <p:nvPr>
            <p:ph type="sldNum" sz="quarter" idx="12"/>
          </p:nvPr>
        </p:nvSpPr>
        <p:spPr/>
        <p:txBody>
          <a:bodyPr/>
          <a:lstStyle/>
          <a:p>
            <a:fld id="{EDD48603-1CCB-4F74-A2D9-0766A0D13D7C}" type="slidenum">
              <a:rPr lang="de-DE" smtClean="0"/>
              <a:t>25</a:t>
            </a:fld>
            <a:endParaRPr lang="de-DE"/>
          </a:p>
        </p:txBody>
      </p:sp>
      <p:pic>
        <p:nvPicPr>
          <p:cNvPr id="13" name="Grafik 12">
            <a:extLst>
              <a:ext uri="{FF2B5EF4-FFF2-40B4-BE49-F238E27FC236}">
                <a16:creationId xmlns:a16="http://schemas.microsoft.com/office/drawing/2014/main" id="{321F62D2-EE8C-4B28-AE16-BC635E7F228F}"/>
              </a:ext>
            </a:extLst>
          </p:cNvPr>
          <p:cNvPicPr>
            <a:picLocks noChangeAspect="1"/>
          </p:cNvPicPr>
          <p:nvPr/>
        </p:nvPicPr>
        <p:blipFill>
          <a:blip r:embed="rId4"/>
          <a:stretch>
            <a:fillRect/>
          </a:stretch>
        </p:blipFill>
        <p:spPr>
          <a:xfrm>
            <a:off x="8239094" y="6040698"/>
            <a:ext cx="2609434" cy="525710"/>
          </a:xfrm>
          <a:prstGeom prst="rect">
            <a:avLst/>
          </a:prstGeom>
        </p:spPr>
      </p:pic>
      <p:sp>
        <p:nvSpPr>
          <p:cNvPr id="14" name="Rechteck 13">
            <a:extLst>
              <a:ext uri="{FF2B5EF4-FFF2-40B4-BE49-F238E27FC236}">
                <a16:creationId xmlns:a16="http://schemas.microsoft.com/office/drawing/2014/main" id="{5A488681-B330-443C-9D41-BB8DA78AD8FC}"/>
              </a:ext>
            </a:extLst>
          </p:cNvPr>
          <p:cNvSpPr/>
          <p:nvPr/>
        </p:nvSpPr>
        <p:spPr>
          <a:xfrm>
            <a:off x="0" y="18669"/>
            <a:ext cx="1271464" cy="24197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pic>
        <p:nvPicPr>
          <p:cNvPr id="15" name="Grafik 14">
            <a:extLst>
              <a:ext uri="{FF2B5EF4-FFF2-40B4-BE49-F238E27FC236}">
                <a16:creationId xmlns:a16="http://schemas.microsoft.com/office/drawing/2014/main" id="{C5D66056-7A74-4FB8-A57D-47563A37CD4A}"/>
              </a:ext>
            </a:extLst>
          </p:cNvPr>
          <p:cNvPicPr>
            <a:picLocks noChangeAspect="1"/>
          </p:cNvPicPr>
          <p:nvPr/>
        </p:nvPicPr>
        <p:blipFill>
          <a:blip r:embed="rId5"/>
          <a:stretch>
            <a:fillRect/>
          </a:stretch>
        </p:blipFill>
        <p:spPr>
          <a:xfrm>
            <a:off x="11159309" y="59756"/>
            <a:ext cx="1034381" cy="776956"/>
          </a:xfrm>
          <a:prstGeom prst="rect">
            <a:avLst/>
          </a:prstGeom>
        </p:spPr>
      </p:pic>
      <p:sp>
        <p:nvSpPr>
          <p:cNvPr id="4" name="Rechteck 3">
            <a:extLst>
              <a:ext uri="{FF2B5EF4-FFF2-40B4-BE49-F238E27FC236}">
                <a16:creationId xmlns:a16="http://schemas.microsoft.com/office/drawing/2014/main" id="{6A136400-9451-4D6C-BA4C-0F5E7BF85A48}"/>
              </a:ext>
            </a:extLst>
          </p:cNvPr>
          <p:cNvSpPr/>
          <p:nvPr/>
        </p:nvSpPr>
        <p:spPr>
          <a:xfrm>
            <a:off x="10874708" y="6051677"/>
            <a:ext cx="1026243" cy="215444"/>
          </a:xfrm>
          <a:prstGeom prst="rect">
            <a:avLst/>
          </a:prstGeom>
        </p:spPr>
        <p:txBody>
          <a:bodyPr wrap="none">
            <a:spAutoFit/>
          </a:bodyPr>
          <a:lstStyle/>
          <a:p>
            <a:r>
              <a:rPr lang="en-US" sz="800" dirty="0"/>
              <a:t>(Reinhard Bacher)</a:t>
            </a:r>
          </a:p>
        </p:txBody>
      </p:sp>
      <p:sp>
        <p:nvSpPr>
          <p:cNvPr id="17" name="Textfeld 16">
            <a:extLst>
              <a:ext uri="{FF2B5EF4-FFF2-40B4-BE49-F238E27FC236}">
                <a16:creationId xmlns:a16="http://schemas.microsoft.com/office/drawing/2014/main" id="{8EA37E88-B76C-42F4-B399-5DCC20FC86C0}"/>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b="1"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20" name="Fußzeilenplatzhalter 2">
            <a:extLst>
              <a:ext uri="{FF2B5EF4-FFF2-40B4-BE49-F238E27FC236}">
                <a16:creationId xmlns:a16="http://schemas.microsoft.com/office/drawing/2014/main" id="{2615D2A9-7386-4D25-83A2-6B81F16F2111}"/>
              </a:ext>
            </a:extLst>
          </p:cNvPr>
          <p:cNvSpPr txBox="1">
            <a:spLocks/>
          </p:cNvSpPr>
          <p:nvPr/>
        </p:nvSpPr>
        <p:spPr>
          <a:xfrm>
            <a:off x="791578" y="6525344"/>
            <a:ext cx="9948937" cy="186841"/>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 Andrea Klumpp| Sustainability at DESY |02/12/2022</a:t>
            </a:r>
          </a:p>
        </p:txBody>
      </p:sp>
    </p:spTree>
    <p:extLst>
      <p:ext uri="{BB962C8B-B14F-4D97-AF65-F5344CB8AC3E}">
        <p14:creationId xmlns:p14="http://schemas.microsoft.com/office/powerpoint/2010/main" val="1322658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7E664-3AFD-4D95-8AE4-7C18784A3C71}"/>
              </a:ext>
            </a:extLst>
          </p:cNvPr>
          <p:cNvSpPr>
            <a:spLocks noGrp="1"/>
          </p:cNvSpPr>
          <p:nvPr>
            <p:ph type="title"/>
          </p:nvPr>
        </p:nvSpPr>
        <p:spPr>
          <a:xfrm>
            <a:off x="341492" y="815614"/>
            <a:ext cx="11376024" cy="451098"/>
          </a:xfrm>
        </p:spPr>
        <p:txBody>
          <a:bodyPr/>
          <a:lstStyle/>
          <a:p>
            <a:r>
              <a:rPr lang="en-US" sz="1800" dirty="0" err="1">
                <a:solidFill>
                  <a:schemeClr val="accent2"/>
                </a:solidFill>
              </a:rPr>
              <a:t>HiPhax</a:t>
            </a:r>
            <a:r>
              <a:rPr lang="en-US" sz="1800" dirty="0">
                <a:solidFill>
                  <a:schemeClr val="accent2"/>
                </a:solidFill>
              </a:rPr>
              <a:t>: Highly automated pharmaceutical screening beamline for room temperature measurements</a:t>
            </a:r>
            <a:br>
              <a:rPr lang="en-US" sz="1800" i="1" dirty="0">
                <a:solidFill>
                  <a:schemeClr val="accent2"/>
                </a:solidFill>
              </a:rPr>
            </a:br>
            <a:endParaRPr lang="de-DE" sz="1800" dirty="0">
              <a:solidFill>
                <a:schemeClr val="accent2"/>
              </a:solidFill>
            </a:endParaRPr>
          </a:p>
        </p:txBody>
      </p:sp>
      <p:pic>
        <p:nvPicPr>
          <p:cNvPr id="3" name="Grafik 2">
            <a:extLst>
              <a:ext uri="{FF2B5EF4-FFF2-40B4-BE49-F238E27FC236}">
                <a16:creationId xmlns:a16="http://schemas.microsoft.com/office/drawing/2014/main" id="{869AEAEF-0C2A-4F3F-BE17-6042AC5B416A}"/>
              </a:ext>
            </a:extLst>
          </p:cNvPr>
          <p:cNvPicPr>
            <a:picLocks noChangeAspect="1"/>
          </p:cNvPicPr>
          <p:nvPr/>
        </p:nvPicPr>
        <p:blipFill>
          <a:blip r:embed="rId2"/>
          <a:stretch>
            <a:fillRect/>
          </a:stretch>
        </p:blipFill>
        <p:spPr>
          <a:xfrm>
            <a:off x="11159309" y="59756"/>
            <a:ext cx="1034381" cy="776956"/>
          </a:xfrm>
          <a:prstGeom prst="rect">
            <a:avLst/>
          </a:prstGeom>
        </p:spPr>
      </p:pic>
      <p:sp>
        <p:nvSpPr>
          <p:cNvPr id="5" name="Textfeld 4">
            <a:extLst>
              <a:ext uri="{FF2B5EF4-FFF2-40B4-BE49-F238E27FC236}">
                <a16:creationId xmlns:a16="http://schemas.microsoft.com/office/drawing/2014/main" id="{314580B4-0C84-4913-8227-827A187981C6}"/>
              </a:ext>
            </a:extLst>
          </p:cNvPr>
          <p:cNvSpPr txBox="1"/>
          <p:nvPr/>
        </p:nvSpPr>
        <p:spPr>
          <a:xfrm>
            <a:off x="1943099" y="1582090"/>
            <a:ext cx="4206805" cy="4190891"/>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de-DE" sz="1600" dirty="0" err="1"/>
              <a:t>designed</a:t>
            </a:r>
            <a:r>
              <a:rPr lang="de-DE" sz="1600" dirty="0"/>
              <a:t> </a:t>
            </a:r>
            <a:r>
              <a:rPr lang="de-DE" sz="1600" dirty="0" err="1"/>
              <a:t>for</a:t>
            </a:r>
            <a:r>
              <a:rPr lang="de-DE" sz="1600" dirty="0"/>
              <a:t> high-</a:t>
            </a:r>
            <a:r>
              <a:rPr lang="de-DE" sz="1600" dirty="0" err="1"/>
              <a:t>throughput</a:t>
            </a:r>
            <a:r>
              <a:rPr lang="de-DE" sz="1600" dirty="0"/>
              <a:t> </a:t>
            </a:r>
            <a:r>
              <a:rPr lang="de-DE" sz="1600" dirty="0" err="1"/>
              <a:t>pharmaceutical</a:t>
            </a:r>
            <a:r>
              <a:rPr lang="de-DE" sz="1600" dirty="0"/>
              <a:t> </a:t>
            </a:r>
            <a:r>
              <a:rPr lang="de-DE" sz="1600" dirty="0" err="1"/>
              <a:t>screening</a:t>
            </a:r>
            <a:r>
              <a:rPr lang="de-DE" sz="1600" dirty="0"/>
              <a:t> at </a:t>
            </a:r>
            <a:r>
              <a:rPr lang="de-DE" sz="1600" dirty="0" err="1"/>
              <a:t>cryogenic</a:t>
            </a:r>
            <a:r>
              <a:rPr lang="de-DE" sz="1600" dirty="0"/>
              <a:t> </a:t>
            </a:r>
            <a:r>
              <a:rPr lang="de-DE" sz="1600" dirty="0" err="1"/>
              <a:t>temperatures</a:t>
            </a:r>
            <a:r>
              <a:rPr lang="de-DE" sz="1600" dirty="0"/>
              <a:t> and </a:t>
            </a:r>
            <a:r>
              <a:rPr lang="de-DE" sz="1600" dirty="0" err="1"/>
              <a:t>room</a:t>
            </a:r>
            <a:r>
              <a:rPr lang="de-DE" sz="1600" dirty="0"/>
              <a:t> </a:t>
            </a:r>
            <a:r>
              <a:rPr lang="de-DE" sz="1600" dirty="0" err="1"/>
              <a:t>temperature</a:t>
            </a:r>
            <a:endParaRPr lang="de-DE" sz="1600" dirty="0"/>
          </a:p>
          <a:p>
            <a:pPr marL="285750" indent="-285750">
              <a:spcAft>
                <a:spcPts val="1000"/>
              </a:spcAft>
              <a:buFont typeface="Arial" panose="020B0604020202020204" pitchFamily="34" charset="0"/>
              <a:buChar char="•"/>
            </a:pPr>
            <a:r>
              <a:rPr lang="de-DE" sz="1600" dirty="0"/>
              <a:t>&gt;1000 </a:t>
            </a:r>
            <a:r>
              <a:rPr lang="de-DE" sz="1600" dirty="0" err="1"/>
              <a:t>samples</a:t>
            </a:r>
            <a:r>
              <a:rPr lang="de-DE" sz="1600" dirty="0"/>
              <a:t>/24 h</a:t>
            </a:r>
          </a:p>
          <a:p>
            <a:pPr marL="285750" indent="-285750">
              <a:spcAft>
                <a:spcPts val="1000"/>
              </a:spcAft>
              <a:buFont typeface="Arial" panose="020B0604020202020204" pitchFamily="34" charset="0"/>
              <a:buChar char="•"/>
            </a:pPr>
            <a:r>
              <a:rPr lang="de-DE" sz="1600" dirty="0" err="1"/>
              <a:t>goal</a:t>
            </a:r>
            <a:r>
              <a:rPr lang="de-DE" sz="1600" dirty="0"/>
              <a:t>: Fully </a:t>
            </a:r>
            <a:r>
              <a:rPr lang="de-DE" sz="1600" dirty="0" err="1"/>
              <a:t>automatic</a:t>
            </a:r>
            <a:r>
              <a:rPr lang="de-DE" sz="1600" dirty="0"/>
              <a:t>, AI- supported </a:t>
            </a:r>
            <a:r>
              <a:rPr lang="de-DE" sz="1600" dirty="0" err="1"/>
              <a:t>data</a:t>
            </a:r>
            <a:r>
              <a:rPr lang="de-DE" sz="1600" dirty="0"/>
              <a:t> </a:t>
            </a:r>
            <a:r>
              <a:rPr lang="de-DE" sz="1600" dirty="0" err="1"/>
              <a:t>collection</a:t>
            </a:r>
            <a:endParaRPr lang="de-DE" sz="1600" dirty="0"/>
          </a:p>
          <a:p>
            <a:pPr marL="285750" indent="-285750">
              <a:spcAft>
                <a:spcPts val="1000"/>
              </a:spcAft>
              <a:buFont typeface="Arial" panose="020B0604020202020204" pitchFamily="34" charset="0"/>
              <a:buChar char="•"/>
            </a:pPr>
            <a:r>
              <a:rPr lang="de-DE" sz="1600" dirty="0" err="1"/>
              <a:t>multicrystal</a:t>
            </a:r>
            <a:r>
              <a:rPr lang="de-DE" sz="1600" dirty="0"/>
              <a:t> </a:t>
            </a:r>
            <a:r>
              <a:rPr lang="de-DE" sz="1600" dirty="0" err="1"/>
              <a:t>samples</a:t>
            </a:r>
            <a:r>
              <a:rPr lang="de-DE" sz="1600" dirty="0"/>
              <a:t> </a:t>
            </a:r>
            <a:r>
              <a:rPr lang="de-DE" sz="1600" dirty="0" err="1"/>
              <a:t>holders</a:t>
            </a:r>
            <a:r>
              <a:rPr lang="de-DE" sz="1600" dirty="0"/>
              <a:t> (Si-chips) </a:t>
            </a:r>
            <a:r>
              <a:rPr lang="de-DE" sz="1600" dirty="0" err="1"/>
              <a:t>for</a:t>
            </a:r>
            <a:r>
              <a:rPr lang="de-DE" sz="1600" dirty="0"/>
              <a:t> </a:t>
            </a:r>
            <a:r>
              <a:rPr lang="de-DE" sz="1600" dirty="0" err="1"/>
              <a:t>highest</a:t>
            </a:r>
            <a:r>
              <a:rPr lang="de-DE" sz="1600" dirty="0"/>
              <a:t> </a:t>
            </a:r>
            <a:r>
              <a:rPr lang="de-DE" sz="1600" dirty="0" err="1"/>
              <a:t>throughput</a:t>
            </a:r>
            <a:endParaRPr lang="de-DE" sz="1600" dirty="0"/>
          </a:p>
          <a:p>
            <a:pPr marL="285750" indent="-285750">
              <a:spcAft>
                <a:spcPts val="1000"/>
              </a:spcAft>
              <a:buFont typeface="Arial" panose="020B0604020202020204" pitchFamily="34" charset="0"/>
              <a:buChar char="•"/>
            </a:pPr>
            <a:r>
              <a:rPr lang="de-DE" sz="1600" dirty="0" err="1"/>
              <a:t>robotic</a:t>
            </a:r>
            <a:r>
              <a:rPr lang="de-DE" sz="1600" dirty="0"/>
              <a:t> </a:t>
            </a:r>
            <a:r>
              <a:rPr lang="de-DE" sz="1600" dirty="0" err="1"/>
              <a:t>exchange</a:t>
            </a:r>
            <a:r>
              <a:rPr lang="de-DE" sz="1600" dirty="0"/>
              <a:t> </a:t>
            </a:r>
            <a:r>
              <a:rPr lang="de-DE" sz="1600" dirty="0" err="1"/>
              <a:t>of</a:t>
            </a:r>
            <a:r>
              <a:rPr lang="de-DE" sz="1600" dirty="0"/>
              <a:t> </a:t>
            </a:r>
            <a:r>
              <a:rPr lang="de-DE" sz="1600" dirty="0" err="1"/>
              <a:t>chips</a:t>
            </a:r>
            <a:endParaRPr lang="de-DE" sz="1600" dirty="0"/>
          </a:p>
          <a:p>
            <a:pPr marL="285750" indent="-285750">
              <a:spcAft>
                <a:spcPts val="1000"/>
              </a:spcAft>
              <a:buFont typeface="Arial" panose="020B0604020202020204" pitchFamily="34" charset="0"/>
              <a:buChar char="•"/>
            </a:pPr>
            <a:r>
              <a:rPr lang="de-DE" sz="1600" dirty="0" err="1"/>
              <a:t>hotel</a:t>
            </a:r>
            <a:r>
              <a:rPr lang="de-DE" sz="1600" dirty="0"/>
              <a:t> </a:t>
            </a:r>
            <a:r>
              <a:rPr lang="de-DE" sz="1600" dirty="0" err="1"/>
              <a:t>for</a:t>
            </a:r>
            <a:r>
              <a:rPr lang="de-DE" sz="1600" dirty="0"/>
              <a:t> </a:t>
            </a:r>
            <a:r>
              <a:rPr lang="de-DE" sz="1600" dirty="0" err="1"/>
              <a:t>chip</a:t>
            </a:r>
            <a:r>
              <a:rPr lang="de-DE" sz="1600" dirty="0"/>
              <a:t> </a:t>
            </a:r>
            <a:r>
              <a:rPr lang="de-DE" sz="1600" dirty="0" err="1"/>
              <a:t>storage</a:t>
            </a:r>
            <a:r>
              <a:rPr lang="de-DE" sz="1600" dirty="0"/>
              <a:t> </a:t>
            </a:r>
          </a:p>
          <a:p>
            <a:pPr marL="285750" indent="-285750">
              <a:spcAft>
                <a:spcPts val="1000"/>
              </a:spcAft>
              <a:buFont typeface="Arial" panose="020B0604020202020204" pitchFamily="34" charset="0"/>
              <a:buChar char="•"/>
            </a:pPr>
            <a:r>
              <a:rPr lang="de-DE" sz="1600" dirty="0"/>
              <a:t>sample </a:t>
            </a:r>
            <a:r>
              <a:rPr lang="de-DE" sz="1600" dirty="0" err="1"/>
              <a:t>delivery</a:t>
            </a:r>
            <a:r>
              <a:rPr lang="de-DE" sz="1600" dirty="0"/>
              <a:t> </a:t>
            </a:r>
            <a:r>
              <a:rPr lang="de-DE" sz="1600" dirty="0" err="1"/>
              <a:t>format</a:t>
            </a:r>
            <a:r>
              <a:rPr lang="de-DE" sz="1600" dirty="0"/>
              <a:t> </a:t>
            </a:r>
            <a:r>
              <a:rPr lang="de-DE" sz="1600" dirty="0" err="1"/>
              <a:t>compatible</a:t>
            </a:r>
            <a:r>
              <a:rPr lang="de-DE" sz="1600" dirty="0"/>
              <a:t> </a:t>
            </a:r>
            <a:r>
              <a:rPr lang="de-DE" sz="1600" dirty="0" err="1"/>
              <a:t>with</a:t>
            </a:r>
            <a:r>
              <a:rPr lang="de-DE" sz="1600" dirty="0"/>
              <a:t> </a:t>
            </a:r>
            <a:r>
              <a:rPr lang="de-DE" sz="1600" dirty="0" err="1"/>
              <a:t>installation</a:t>
            </a:r>
            <a:r>
              <a:rPr lang="de-DE" sz="1600" dirty="0"/>
              <a:t> at SPB/SFX at </a:t>
            </a:r>
            <a:r>
              <a:rPr lang="de-DE" sz="1600" dirty="0" err="1"/>
              <a:t>EuXFEL</a:t>
            </a:r>
            <a:endParaRPr lang="de-DE" sz="1600" dirty="0"/>
          </a:p>
          <a:p>
            <a:pPr marL="285750" indent="-285750">
              <a:spcAft>
                <a:spcPts val="1000"/>
              </a:spcAft>
              <a:buFont typeface="Arial" panose="020B0604020202020204" pitchFamily="34" charset="0"/>
              <a:buChar char="•"/>
            </a:pPr>
            <a:endParaRPr lang="de-DE" sz="1600" dirty="0"/>
          </a:p>
        </p:txBody>
      </p:sp>
      <p:pic>
        <p:nvPicPr>
          <p:cNvPr id="6" name="Picture 2" descr="page1image2583024944">
            <a:extLst>
              <a:ext uri="{FF2B5EF4-FFF2-40B4-BE49-F238E27FC236}">
                <a16:creationId xmlns:a16="http://schemas.microsoft.com/office/drawing/2014/main" id="{37DD1B96-8514-421A-8DDF-9D4476547D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3670" y="6213127"/>
            <a:ext cx="1413317" cy="421634"/>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1AC0B8A9-2FFB-4616-A9BB-5329FE8908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44072" y="1315128"/>
            <a:ext cx="5185459" cy="3889094"/>
          </a:xfrm>
          <a:prstGeom prst="rect">
            <a:avLst/>
          </a:prstGeom>
        </p:spPr>
      </p:pic>
      <p:sp>
        <p:nvSpPr>
          <p:cNvPr id="8" name="Textfeld 7">
            <a:extLst>
              <a:ext uri="{FF2B5EF4-FFF2-40B4-BE49-F238E27FC236}">
                <a16:creationId xmlns:a16="http://schemas.microsoft.com/office/drawing/2014/main" id="{2D712F75-6662-41DE-A0C2-825AD36CDBC6}"/>
              </a:ext>
            </a:extLst>
          </p:cNvPr>
          <p:cNvSpPr txBox="1"/>
          <p:nvPr/>
        </p:nvSpPr>
        <p:spPr>
          <a:xfrm>
            <a:off x="6724473" y="5229200"/>
            <a:ext cx="5419587" cy="923330"/>
          </a:xfrm>
          <a:prstGeom prst="rect">
            <a:avLst/>
          </a:prstGeom>
          <a:noFill/>
        </p:spPr>
        <p:txBody>
          <a:bodyPr wrap="square" rtlCol="0">
            <a:spAutoFit/>
          </a:bodyPr>
          <a:lstStyle/>
          <a:p>
            <a:r>
              <a:rPr lang="de-DE" dirty="0"/>
              <a:t>First </a:t>
            </a:r>
            <a:r>
              <a:rPr lang="de-DE" dirty="0" err="1"/>
              <a:t>successful</a:t>
            </a:r>
            <a:r>
              <a:rPr lang="de-DE" dirty="0"/>
              <a:t> </a:t>
            </a:r>
            <a:r>
              <a:rPr lang="de-DE" dirty="0" err="1"/>
              <a:t>test</a:t>
            </a:r>
            <a:r>
              <a:rPr lang="de-DE" dirty="0"/>
              <a:t> </a:t>
            </a:r>
            <a:r>
              <a:rPr lang="de-DE" dirty="0" err="1"/>
              <a:t>experiments</a:t>
            </a:r>
            <a:r>
              <a:rPr lang="de-DE" dirty="0"/>
              <a:t> in June/</a:t>
            </a:r>
            <a:r>
              <a:rPr lang="de-DE" dirty="0" err="1"/>
              <a:t>July</a:t>
            </a:r>
            <a:r>
              <a:rPr lang="de-DE" dirty="0"/>
              <a:t> 2022 at </a:t>
            </a:r>
            <a:r>
              <a:rPr lang="de-DE" dirty="0" err="1"/>
              <a:t>beamline</a:t>
            </a:r>
            <a:r>
              <a:rPr lang="de-DE" dirty="0"/>
              <a:t> P09 at PETRA III</a:t>
            </a:r>
          </a:p>
          <a:p>
            <a:endParaRPr lang="de-DE" dirty="0"/>
          </a:p>
        </p:txBody>
      </p:sp>
      <p:sp>
        <p:nvSpPr>
          <p:cNvPr id="9" name="Textfeld 8">
            <a:extLst>
              <a:ext uri="{FF2B5EF4-FFF2-40B4-BE49-F238E27FC236}">
                <a16:creationId xmlns:a16="http://schemas.microsoft.com/office/drawing/2014/main" id="{314EA042-11A0-4F68-8F95-32C2188996F5}"/>
              </a:ext>
            </a:extLst>
          </p:cNvPr>
          <p:cNvSpPr txBox="1"/>
          <p:nvPr/>
        </p:nvSpPr>
        <p:spPr>
          <a:xfrm>
            <a:off x="4833899" y="5985603"/>
            <a:ext cx="2089771" cy="646331"/>
          </a:xfrm>
          <a:prstGeom prst="rect">
            <a:avLst/>
          </a:prstGeom>
          <a:noFill/>
        </p:spPr>
        <p:txBody>
          <a:bodyPr wrap="square" rtlCol="0">
            <a:spAutoFit/>
          </a:bodyPr>
          <a:lstStyle/>
          <a:p>
            <a:r>
              <a:rPr lang="de-DE" sz="1200" dirty="0"/>
              <a:t>Hardware </a:t>
            </a:r>
            <a:r>
              <a:rPr lang="de-DE" sz="1200" dirty="0" err="1"/>
              <a:t>installation</a:t>
            </a:r>
            <a:r>
              <a:rPr lang="de-DE" sz="1200" dirty="0"/>
              <a:t> </a:t>
            </a:r>
            <a:r>
              <a:rPr lang="de-DE" sz="1200" dirty="0" err="1"/>
              <a:t>of</a:t>
            </a:r>
            <a:r>
              <a:rPr lang="de-DE" sz="1200" dirty="0"/>
              <a:t> </a:t>
            </a:r>
            <a:r>
              <a:rPr lang="de-DE" sz="1200" dirty="0" err="1"/>
              <a:t>automatic</a:t>
            </a:r>
            <a:r>
              <a:rPr lang="de-DE" sz="1200" dirty="0"/>
              <a:t> sample </a:t>
            </a:r>
            <a:r>
              <a:rPr lang="de-DE" sz="1200" dirty="0" err="1"/>
              <a:t>changer</a:t>
            </a:r>
            <a:r>
              <a:rPr lang="de-DE" sz="1200" dirty="0"/>
              <a:t>:</a:t>
            </a:r>
            <a:br>
              <a:rPr lang="de-DE" sz="1200" dirty="0"/>
            </a:br>
            <a:r>
              <a:rPr lang="de-DE" sz="1200" dirty="0"/>
              <a:t>HIR3X </a:t>
            </a:r>
            <a:r>
              <a:rPr lang="de-DE" sz="1200" dirty="0" err="1"/>
              <a:t>milestone</a:t>
            </a:r>
            <a:r>
              <a:rPr lang="de-DE" sz="1200" dirty="0"/>
              <a:t> M1.1</a:t>
            </a:r>
          </a:p>
        </p:txBody>
      </p:sp>
      <p:pic>
        <p:nvPicPr>
          <p:cNvPr id="10" name="Picture 1" descr="page1image2583024736">
            <a:extLst>
              <a:ext uri="{FF2B5EF4-FFF2-40B4-BE49-F238E27FC236}">
                <a16:creationId xmlns:a16="http://schemas.microsoft.com/office/drawing/2014/main" id="{C37838D3-4DC8-4F11-9202-C06FD46759D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31154" y="6165304"/>
            <a:ext cx="1413318" cy="439226"/>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C42B35BF-175B-46BF-B96F-5B4C2A59CDF3}"/>
              </a:ext>
            </a:extLst>
          </p:cNvPr>
          <p:cNvSpPr/>
          <p:nvPr/>
        </p:nvSpPr>
        <p:spPr>
          <a:xfrm>
            <a:off x="10704512" y="5847174"/>
            <a:ext cx="1531188" cy="338554"/>
          </a:xfrm>
          <a:prstGeom prst="rect">
            <a:avLst/>
          </a:prstGeom>
        </p:spPr>
        <p:txBody>
          <a:bodyPr wrap="none">
            <a:spAutoFit/>
          </a:bodyPr>
          <a:lstStyle/>
          <a:p>
            <a:r>
              <a:rPr lang="de-DE" sz="800" dirty="0"/>
              <a:t>(</a:t>
            </a:r>
            <a:r>
              <a:rPr lang="en-GB" sz="800" dirty="0"/>
              <a:t>Alke Meents ,</a:t>
            </a:r>
            <a:r>
              <a:rPr lang="de-DE" sz="800" dirty="0"/>
              <a:t>Pontus Fischer</a:t>
            </a:r>
          </a:p>
          <a:p>
            <a:r>
              <a:rPr lang="en-GB" sz="800" dirty="0"/>
              <a:t>Massive X-ray screening </a:t>
            </a:r>
            <a:r>
              <a:rPr lang="de-DE" sz="800" dirty="0"/>
              <a:t>)</a:t>
            </a:r>
          </a:p>
        </p:txBody>
      </p:sp>
      <p:sp>
        <p:nvSpPr>
          <p:cNvPr id="12" name="Footer Placeholder 3">
            <a:extLst>
              <a:ext uri="{FF2B5EF4-FFF2-40B4-BE49-F238E27FC236}">
                <a16:creationId xmlns:a16="http://schemas.microsoft.com/office/drawing/2014/main" id="{3821E1BD-BA93-48C8-B05C-AFF2229918B3}"/>
              </a:ext>
            </a:extLst>
          </p:cNvPr>
          <p:cNvSpPr txBox="1">
            <a:spLocks/>
          </p:cNvSpPr>
          <p:nvPr/>
        </p:nvSpPr>
        <p:spPr>
          <a:xfrm>
            <a:off x="1989842" y="6580801"/>
            <a:ext cx="4633130" cy="186841"/>
          </a:xfr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Textfeld 12">
            <a:extLst>
              <a:ext uri="{FF2B5EF4-FFF2-40B4-BE49-F238E27FC236}">
                <a16:creationId xmlns:a16="http://schemas.microsoft.com/office/drawing/2014/main" id="{D9FEF7C3-B98D-49A4-99FA-73046F3D1EBB}"/>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b="1"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4" name="Titel 1">
            <a:extLst>
              <a:ext uri="{FF2B5EF4-FFF2-40B4-BE49-F238E27FC236}">
                <a16:creationId xmlns:a16="http://schemas.microsoft.com/office/drawing/2014/main" id="{3573AA79-4906-4504-B33B-1898A30FB01F}"/>
              </a:ext>
            </a:extLst>
          </p:cNvPr>
          <p:cNvSpPr txBox="1">
            <a:spLocks/>
          </p:cNvSpPr>
          <p:nvPr/>
        </p:nvSpPr>
        <p:spPr>
          <a:xfrm>
            <a:off x="407988" y="349611"/>
            <a:ext cx="11376024" cy="4510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de-DE" dirty="0" err="1"/>
              <a:t>Efficient</a:t>
            </a:r>
            <a:r>
              <a:rPr lang="de-DE" dirty="0"/>
              <a:t> </a:t>
            </a:r>
            <a:r>
              <a:rPr lang="de-DE" dirty="0" err="1"/>
              <a:t>use</a:t>
            </a:r>
            <a:r>
              <a:rPr lang="de-DE" dirty="0"/>
              <a:t> </a:t>
            </a:r>
            <a:r>
              <a:rPr lang="de-DE" dirty="0" err="1"/>
              <a:t>of</a:t>
            </a:r>
            <a:r>
              <a:rPr lang="de-DE" dirty="0"/>
              <a:t> </a:t>
            </a:r>
            <a:r>
              <a:rPr lang="de-DE" dirty="0" err="1"/>
              <a:t>beamtime</a:t>
            </a:r>
            <a:r>
              <a:rPr lang="de-DE" dirty="0"/>
              <a:t> - </a:t>
            </a:r>
            <a:r>
              <a:rPr lang="de-DE" dirty="0" err="1"/>
              <a:t>every</a:t>
            </a:r>
            <a:r>
              <a:rPr lang="de-DE" dirty="0"/>
              <a:t> </a:t>
            </a:r>
            <a:r>
              <a:rPr lang="de-DE" dirty="0" err="1"/>
              <a:t>photon</a:t>
            </a:r>
            <a:r>
              <a:rPr lang="de-DE" dirty="0"/>
              <a:t> </a:t>
            </a:r>
            <a:r>
              <a:rPr lang="de-DE" dirty="0" err="1"/>
              <a:t>counts</a:t>
            </a:r>
            <a:endParaRPr lang="de-DE" dirty="0"/>
          </a:p>
        </p:txBody>
      </p:sp>
      <p:sp>
        <p:nvSpPr>
          <p:cNvPr id="15" name="Fußzeilenplatzhalter 2">
            <a:extLst>
              <a:ext uri="{FF2B5EF4-FFF2-40B4-BE49-F238E27FC236}">
                <a16:creationId xmlns:a16="http://schemas.microsoft.com/office/drawing/2014/main" id="{032DC8B5-714D-45B5-9D31-AD6DF339DB12}"/>
              </a:ext>
            </a:extLst>
          </p:cNvPr>
          <p:cNvSpPr txBox="1">
            <a:spLocks/>
          </p:cNvSpPr>
          <p:nvPr/>
        </p:nvSpPr>
        <p:spPr>
          <a:xfrm>
            <a:off x="791578" y="6525344"/>
            <a:ext cx="9948937" cy="186841"/>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 Andrea Klumpp| Sustainability at DESY |02/12/2022</a:t>
            </a:r>
          </a:p>
        </p:txBody>
      </p:sp>
    </p:spTree>
    <p:extLst>
      <p:ext uri="{BB962C8B-B14F-4D97-AF65-F5344CB8AC3E}">
        <p14:creationId xmlns:p14="http://schemas.microsoft.com/office/powerpoint/2010/main" val="821850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Calibri" panose="020F0502020204030204" pitchFamily="34" charset="0"/>
                <a:cs typeface="Calibri" panose="020F0502020204030204" pitchFamily="34" charset="0"/>
              </a:rPr>
              <a:t>PETRA IV – Remote Access – High-throughput MX</a:t>
            </a:r>
            <a:endParaRPr lang="de-DE" dirty="0"/>
          </a:p>
        </p:txBody>
      </p:sp>
      <p:pic>
        <p:nvPicPr>
          <p:cNvPr id="17" name="Grafik 16">
            <a:extLst>
              <a:ext uri="{FF2B5EF4-FFF2-40B4-BE49-F238E27FC236}">
                <a16:creationId xmlns:a16="http://schemas.microsoft.com/office/drawing/2014/main" id="{F71F5E31-7B23-448D-BCA1-3356AA5977FC}"/>
              </a:ext>
            </a:extLst>
          </p:cNvPr>
          <p:cNvPicPr>
            <a:picLocks noChangeAspect="1"/>
          </p:cNvPicPr>
          <p:nvPr/>
        </p:nvPicPr>
        <p:blipFill>
          <a:blip r:embed="rId3"/>
          <a:stretch>
            <a:fillRect/>
          </a:stretch>
        </p:blipFill>
        <p:spPr>
          <a:xfrm>
            <a:off x="9048328" y="116632"/>
            <a:ext cx="1949507" cy="777392"/>
          </a:xfrm>
          <a:prstGeom prst="rect">
            <a:avLst/>
          </a:prstGeom>
        </p:spPr>
      </p:pic>
      <p:sp>
        <p:nvSpPr>
          <p:cNvPr id="19" name="Textplatzhalter 3">
            <a:extLst>
              <a:ext uri="{FF2B5EF4-FFF2-40B4-BE49-F238E27FC236}">
                <a16:creationId xmlns:a16="http://schemas.microsoft.com/office/drawing/2014/main" id="{F1B8C79E-C2B7-4365-BAA4-E9950CFB2FE5}"/>
              </a:ext>
            </a:extLst>
          </p:cNvPr>
          <p:cNvSpPr txBox="1">
            <a:spLocks/>
          </p:cNvSpPr>
          <p:nvPr/>
        </p:nvSpPr>
        <p:spPr>
          <a:xfrm>
            <a:off x="407987" y="908720"/>
            <a:ext cx="10332527" cy="379252"/>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tabLst>
                <a:tab pos="361950" algn="l"/>
              </a:tabLst>
              <a:defRPr sz="1800" b="1" kern="1200">
                <a:solidFill>
                  <a:schemeClr val="accent2"/>
                </a:solidFill>
                <a:latin typeface="+mn-lt"/>
                <a:ea typeface="+mn-ea"/>
                <a:cs typeface="+mn-cs"/>
              </a:defRPr>
            </a:lvl1pPr>
            <a:lvl2pPr marL="266700" indent="0" algn="l" defTabSz="914400" rtl="0" eaLnBrk="1" latinLnBrk="0" hangingPunct="1">
              <a:lnSpc>
                <a:spcPct val="11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2pPr>
            <a:lvl3pPr marL="8953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11620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438275" indent="-276225"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PETRA IV </a:t>
            </a:r>
            <a:r>
              <a:rPr lang="en-US" dirty="0"/>
              <a:t>will enable remote access for mature and highly standardized X-ray techniques</a:t>
            </a:r>
          </a:p>
        </p:txBody>
      </p:sp>
      <p:pic>
        <p:nvPicPr>
          <p:cNvPr id="8" name="Grafik 7">
            <a:extLst>
              <a:ext uri="{FF2B5EF4-FFF2-40B4-BE49-F238E27FC236}">
                <a16:creationId xmlns:a16="http://schemas.microsoft.com/office/drawing/2014/main" id="{B73F3547-50CF-47B9-A879-6CBD907427B1}"/>
              </a:ext>
            </a:extLst>
          </p:cNvPr>
          <p:cNvPicPr>
            <a:picLocks noChangeAspect="1"/>
          </p:cNvPicPr>
          <p:nvPr/>
        </p:nvPicPr>
        <p:blipFill>
          <a:blip r:embed="rId4"/>
          <a:stretch>
            <a:fillRect/>
          </a:stretch>
        </p:blipFill>
        <p:spPr>
          <a:xfrm>
            <a:off x="11159309" y="59756"/>
            <a:ext cx="1034381" cy="776956"/>
          </a:xfrm>
          <a:prstGeom prst="rect">
            <a:avLst/>
          </a:prstGeom>
        </p:spPr>
      </p:pic>
      <p:pic>
        <p:nvPicPr>
          <p:cNvPr id="5" name="Picture 4">
            <a:extLst>
              <a:ext uri="{FF2B5EF4-FFF2-40B4-BE49-F238E27FC236}">
                <a16:creationId xmlns:a16="http://schemas.microsoft.com/office/drawing/2014/main" id="{9BBD3CA0-709B-49E6-9CBF-2C9A8F5D28A3}"/>
              </a:ext>
            </a:extLst>
          </p:cNvPr>
          <p:cNvPicPr>
            <a:picLocks noChangeAspect="1"/>
          </p:cNvPicPr>
          <p:nvPr/>
        </p:nvPicPr>
        <p:blipFill>
          <a:blip r:embed="rId5"/>
          <a:stretch>
            <a:fillRect/>
          </a:stretch>
        </p:blipFill>
        <p:spPr>
          <a:xfrm>
            <a:off x="7071080" y="1907050"/>
            <a:ext cx="4569536" cy="3028646"/>
          </a:xfrm>
          <a:prstGeom prst="rect">
            <a:avLst/>
          </a:prstGeom>
        </p:spPr>
      </p:pic>
      <p:sp>
        <p:nvSpPr>
          <p:cNvPr id="6" name="Rectangle 5">
            <a:extLst>
              <a:ext uri="{FF2B5EF4-FFF2-40B4-BE49-F238E27FC236}">
                <a16:creationId xmlns:a16="http://schemas.microsoft.com/office/drawing/2014/main" id="{C53C93E6-BB1D-4D7E-B38F-6506E381A2E0}"/>
              </a:ext>
            </a:extLst>
          </p:cNvPr>
          <p:cNvSpPr/>
          <p:nvPr/>
        </p:nvSpPr>
        <p:spPr>
          <a:xfrm>
            <a:off x="7305569" y="5042675"/>
            <a:ext cx="4464496" cy="461665"/>
          </a:xfrm>
          <a:prstGeom prst="rect">
            <a:avLst/>
          </a:prstGeom>
        </p:spPr>
        <p:txBody>
          <a:bodyPr wrap="square">
            <a:spAutoFit/>
          </a:bodyPr>
          <a:lstStyle/>
          <a:p>
            <a:r>
              <a:rPr lang="en-GB" sz="1200" dirty="0"/>
              <a:t>The technical equipment at PETRA III’s P11 beamline includes a robotic arm that can execute fully automated sample changes</a:t>
            </a:r>
          </a:p>
        </p:txBody>
      </p:sp>
      <p:sp>
        <p:nvSpPr>
          <p:cNvPr id="10" name="Rectangle 9">
            <a:extLst>
              <a:ext uri="{FF2B5EF4-FFF2-40B4-BE49-F238E27FC236}">
                <a16:creationId xmlns:a16="http://schemas.microsoft.com/office/drawing/2014/main" id="{DD6F1D9A-E72D-42C9-9E2A-8ADF91F785AF}"/>
              </a:ext>
            </a:extLst>
          </p:cNvPr>
          <p:cNvSpPr/>
          <p:nvPr/>
        </p:nvSpPr>
        <p:spPr>
          <a:xfrm>
            <a:off x="1649735" y="4325126"/>
            <a:ext cx="4516333" cy="677108"/>
          </a:xfrm>
          <a:prstGeom prst="rect">
            <a:avLst/>
          </a:prstGeom>
        </p:spPr>
        <p:txBody>
          <a:bodyPr wrap="square">
            <a:spAutoFit/>
          </a:bodyPr>
          <a:lstStyle/>
          <a:p>
            <a:pPr marL="285750" indent="-285750">
              <a:spcBef>
                <a:spcPts val="600"/>
              </a:spcBef>
              <a:spcAft>
                <a:spcPts val="600"/>
              </a:spcAft>
              <a:buFontTx/>
              <a:buChar char="-"/>
            </a:pPr>
            <a:endParaRPr lang="en-US" sz="1400" dirty="0"/>
          </a:p>
          <a:p>
            <a:pPr>
              <a:spcBef>
                <a:spcPts val="600"/>
              </a:spcBef>
              <a:spcAft>
                <a:spcPts val="600"/>
              </a:spcAft>
            </a:pPr>
            <a:endParaRPr lang="en-US" sz="1400" dirty="0"/>
          </a:p>
        </p:txBody>
      </p:sp>
      <p:sp>
        <p:nvSpPr>
          <p:cNvPr id="11" name="Textfeld 10">
            <a:extLst>
              <a:ext uri="{FF2B5EF4-FFF2-40B4-BE49-F238E27FC236}">
                <a16:creationId xmlns:a16="http://schemas.microsoft.com/office/drawing/2014/main" id="{15A493E5-5218-4F0B-8836-744E641BE8AA}"/>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b="1"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2" name="Rechteck 11">
            <a:extLst>
              <a:ext uri="{FF2B5EF4-FFF2-40B4-BE49-F238E27FC236}">
                <a16:creationId xmlns:a16="http://schemas.microsoft.com/office/drawing/2014/main" id="{119D330F-5F2E-4810-BD37-7C2D057BE417}"/>
              </a:ext>
            </a:extLst>
          </p:cNvPr>
          <p:cNvSpPr/>
          <p:nvPr/>
        </p:nvSpPr>
        <p:spPr>
          <a:xfrm>
            <a:off x="1535773" y="1660957"/>
            <a:ext cx="6096000" cy="4985980"/>
          </a:xfrm>
          <a:prstGeom prst="rect">
            <a:avLst/>
          </a:prstGeom>
        </p:spPr>
        <p:txBody>
          <a:bodyPr>
            <a:spAutoFit/>
          </a:bodyPr>
          <a:lstStyle/>
          <a:p>
            <a:r>
              <a:rPr lang="de-DE" sz="1600" dirty="0"/>
              <a:t>Prime </a:t>
            </a:r>
            <a:r>
              <a:rPr lang="de-DE" sz="1600" dirty="0" err="1"/>
              <a:t>example</a:t>
            </a:r>
            <a:r>
              <a:rPr lang="de-DE" sz="1600" dirty="0"/>
              <a:t> </a:t>
            </a:r>
            <a:r>
              <a:rPr lang="de-DE" sz="1600" dirty="0" err="1"/>
              <a:t>P11</a:t>
            </a:r>
            <a:r>
              <a:rPr lang="de-DE" sz="1600" dirty="0"/>
              <a:t> </a:t>
            </a:r>
            <a:r>
              <a:rPr lang="de-DE" sz="1600" dirty="0" err="1"/>
              <a:t>beamline</a:t>
            </a:r>
            <a:r>
              <a:rPr lang="de-DE" sz="1600" dirty="0"/>
              <a:t> PETRA III:</a:t>
            </a:r>
          </a:p>
          <a:p>
            <a:endParaRPr lang="de-DE" sz="1600" dirty="0"/>
          </a:p>
          <a:p>
            <a:pPr marL="285750" indent="-285750">
              <a:buFont typeface="Arial" panose="020B0604020202020204" pitchFamily="34" charset="0"/>
              <a:buChar char="•"/>
            </a:pPr>
            <a:r>
              <a:rPr lang="de-DE" sz="1600" dirty="0" err="1"/>
              <a:t>experienced</a:t>
            </a:r>
            <a:r>
              <a:rPr lang="de-DE" sz="1600" dirty="0"/>
              <a:t> </a:t>
            </a:r>
            <a:r>
              <a:rPr lang="de-DE" sz="1600" dirty="0" err="1"/>
              <a:t>users</a:t>
            </a:r>
            <a:r>
              <a:rPr lang="de-DE" sz="1600" dirty="0"/>
              <a:t> </a:t>
            </a:r>
            <a:r>
              <a:rPr lang="de-DE" sz="1600" dirty="0" err="1"/>
              <a:t>have</a:t>
            </a:r>
            <a:r>
              <a:rPr lang="de-DE" sz="1600" dirty="0"/>
              <a:t> </a:t>
            </a:r>
            <a:r>
              <a:rPr lang="de-DE" sz="1600" dirty="0" err="1"/>
              <a:t>the</a:t>
            </a:r>
            <a:r>
              <a:rPr lang="de-DE" sz="1600" dirty="0"/>
              <a:t> </a:t>
            </a:r>
            <a:r>
              <a:rPr lang="de-DE" sz="1600" dirty="0" err="1"/>
              <a:t>possibility</a:t>
            </a:r>
            <a:r>
              <a:rPr lang="de-DE" sz="1600" dirty="0"/>
              <a:t> </a:t>
            </a:r>
            <a:r>
              <a:rPr lang="de-DE" sz="1600" dirty="0" err="1"/>
              <a:t>to</a:t>
            </a:r>
            <a:br>
              <a:rPr lang="de-DE" sz="1600" dirty="0"/>
            </a:br>
            <a:r>
              <a:rPr lang="de-DE" sz="1600" dirty="0" err="1"/>
              <a:t>collect</a:t>
            </a:r>
            <a:r>
              <a:rPr lang="de-DE" sz="1600" dirty="0"/>
              <a:t> </a:t>
            </a:r>
            <a:r>
              <a:rPr lang="de-DE" sz="1600" dirty="0" err="1"/>
              <a:t>data</a:t>
            </a:r>
            <a:r>
              <a:rPr lang="de-DE" sz="1600" dirty="0"/>
              <a:t> </a:t>
            </a:r>
            <a:r>
              <a:rPr lang="de-DE" sz="1600" dirty="0" err="1"/>
              <a:t>remotely</a:t>
            </a:r>
            <a:br>
              <a:rPr lang="de-DE" sz="1600" dirty="0"/>
            </a:br>
            <a:endParaRPr lang="de-DE" sz="1600" dirty="0"/>
          </a:p>
          <a:p>
            <a:pPr marL="742950" lvl="1" indent="-285750">
              <a:buFont typeface="Symbol" panose="05050102010706020507" pitchFamily="18" charset="2"/>
              <a:buChar char="-"/>
            </a:pPr>
            <a:r>
              <a:rPr lang="de-DE" sz="1600" dirty="0" err="1"/>
              <a:t>no</a:t>
            </a:r>
            <a:r>
              <a:rPr lang="de-DE" sz="1600" dirty="0"/>
              <a:t> </a:t>
            </a:r>
            <a:r>
              <a:rPr lang="de-DE" sz="1600" dirty="0" err="1"/>
              <a:t>travel</a:t>
            </a:r>
            <a:r>
              <a:rPr lang="de-DE" sz="1600" dirty="0"/>
              <a:t> </a:t>
            </a:r>
            <a:r>
              <a:rPr lang="de-DE" sz="1600" dirty="0" err="1"/>
              <a:t>of</a:t>
            </a:r>
            <a:r>
              <a:rPr lang="de-DE" sz="1600" dirty="0"/>
              <a:t> </a:t>
            </a:r>
            <a:r>
              <a:rPr lang="de-DE" sz="1600" dirty="0" err="1"/>
              <a:t>persons</a:t>
            </a:r>
            <a:r>
              <a:rPr lang="de-DE" sz="1600" dirty="0"/>
              <a:t>, just </a:t>
            </a:r>
            <a:r>
              <a:rPr lang="de-DE" sz="1600" dirty="0" err="1"/>
              <a:t>sending</a:t>
            </a:r>
            <a:r>
              <a:rPr lang="de-DE" sz="1600" dirty="0"/>
              <a:t> </a:t>
            </a:r>
            <a:r>
              <a:rPr lang="de-DE" sz="1600" dirty="0" err="1"/>
              <a:t>samples</a:t>
            </a:r>
            <a:endParaRPr lang="de-DE" sz="1600" dirty="0"/>
          </a:p>
          <a:p>
            <a:pPr marL="742950" lvl="1" indent="-285750">
              <a:buFont typeface="Symbol" panose="05050102010706020507" pitchFamily="18" charset="2"/>
              <a:buChar char="-"/>
            </a:pPr>
            <a:r>
              <a:rPr lang="de-DE" sz="1600" dirty="0" err="1"/>
              <a:t>access</a:t>
            </a:r>
            <a:r>
              <a:rPr lang="de-DE" sz="1600" dirty="0"/>
              <a:t> via remote </a:t>
            </a:r>
            <a:r>
              <a:rPr lang="de-DE" sz="1600" dirty="0" err="1"/>
              <a:t>session</a:t>
            </a:r>
            <a:r>
              <a:rPr lang="de-DE" sz="1600" dirty="0"/>
              <a:t> </a:t>
            </a:r>
            <a:r>
              <a:rPr lang="de-DE" sz="1600" dirty="0" err="1"/>
              <a:t>from</a:t>
            </a:r>
            <a:r>
              <a:rPr lang="de-DE" sz="1600" dirty="0"/>
              <a:t> </a:t>
            </a:r>
            <a:r>
              <a:rPr lang="de-DE" sz="1600" dirty="0" err="1"/>
              <a:t>internet</a:t>
            </a:r>
            <a:r>
              <a:rPr lang="de-DE" sz="1600" dirty="0"/>
              <a:t> </a:t>
            </a:r>
            <a:r>
              <a:rPr lang="de-DE" sz="1600" dirty="0" err="1"/>
              <a:t>browser</a:t>
            </a:r>
            <a:endParaRPr lang="de-DE" sz="1600" dirty="0"/>
          </a:p>
          <a:p>
            <a:pPr marL="742950" lvl="1" indent="-285750">
              <a:buFont typeface="Symbol" panose="05050102010706020507" pitchFamily="18" charset="2"/>
              <a:buChar char="-"/>
            </a:pPr>
            <a:r>
              <a:rPr lang="de-DE" sz="1600" dirty="0" err="1"/>
              <a:t>guidelines</a:t>
            </a:r>
            <a:r>
              <a:rPr lang="de-DE" sz="1600" dirty="0"/>
              <a:t> </a:t>
            </a:r>
            <a:r>
              <a:rPr lang="de-DE" sz="1600" dirty="0" err="1"/>
              <a:t>for</a:t>
            </a:r>
            <a:r>
              <a:rPr lang="de-DE" sz="1600" dirty="0"/>
              <a:t> remote </a:t>
            </a:r>
            <a:r>
              <a:rPr lang="de-DE" sz="1600" dirty="0" err="1"/>
              <a:t>access</a:t>
            </a:r>
            <a:r>
              <a:rPr lang="de-DE" sz="1600" dirty="0"/>
              <a:t> (</a:t>
            </a:r>
            <a:r>
              <a:rPr lang="de-DE" sz="1600" dirty="0" err="1"/>
              <a:t>safety</a:t>
            </a:r>
            <a:r>
              <a:rPr lang="de-DE" sz="1600" dirty="0"/>
              <a:t> </a:t>
            </a:r>
            <a:r>
              <a:rPr lang="de-DE" sz="1600" dirty="0" err="1"/>
              <a:t>aspect</a:t>
            </a:r>
            <a:r>
              <a:rPr lang="de-DE" sz="1600" dirty="0"/>
              <a:t>)</a:t>
            </a:r>
          </a:p>
          <a:p>
            <a:pPr marL="742950" lvl="1" indent="-285750">
              <a:buFont typeface="Symbol" panose="05050102010706020507" pitchFamily="18" charset="2"/>
              <a:buChar char="-"/>
            </a:pPr>
            <a:r>
              <a:rPr lang="de-DE" sz="1600" dirty="0" err="1"/>
              <a:t>need</a:t>
            </a:r>
            <a:r>
              <a:rPr lang="de-DE" sz="1600" dirty="0"/>
              <a:t> </a:t>
            </a:r>
            <a:r>
              <a:rPr lang="de-DE" sz="1600" dirty="0" err="1"/>
              <a:t>to</a:t>
            </a:r>
            <a:r>
              <a:rPr lang="de-DE" sz="1600" dirty="0"/>
              <a:t> </a:t>
            </a:r>
            <a:r>
              <a:rPr lang="de-DE" sz="1600" dirty="0" err="1"/>
              <a:t>register</a:t>
            </a:r>
            <a:r>
              <a:rPr lang="de-DE" sz="1600" dirty="0"/>
              <a:t> </a:t>
            </a:r>
            <a:r>
              <a:rPr lang="de-DE" sz="1600" dirty="0" err="1"/>
              <a:t>for</a:t>
            </a:r>
            <a:r>
              <a:rPr lang="de-DE" sz="1600" dirty="0"/>
              <a:t> </a:t>
            </a:r>
            <a:r>
              <a:rPr lang="de-DE" sz="1600" dirty="0" err="1"/>
              <a:t>access</a:t>
            </a:r>
            <a:endParaRPr lang="de-DE" sz="1600" dirty="0"/>
          </a:p>
          <a:p>
            <a:pPr marL="742950" lvl="1" indent="-285750">
              <a:buFont typeface="Symbol" panose="05050102010706020507" pitchFamily="18" charset="2"/>
              <a:buChar char="-"/>
            </a:pPr>
            <a:endParaRPr lang="de-DE" sz="1600" dirty="0"/>
          </a:p>
          <a:p>
            <a:r>
              <a:rPr lang="de-DE" sz="1600" dirty="0" err="1"/>
              <a:t>If</a:t>
            </a:r>
            <a:r>
              <a:rPr lang="de-DE" sz="1600" dirty="0"/>
              <a:t> all </a:t>
            </a:r>
            <a:r>
              <a:rPr lang="de-DE" sz="1600" dirty="0" err="1"/>
              <a:t>scheduled</a:t>
            </a:r>
            <a:r>
              <a:rPr lang="de-DE" sz="1600" dirty="0"/>
              <a:t> </a:t>
            </a:r>
            <a:r>
              <a:rPr lang="de-DE" sz="1600" dirty="0" err="1"/>
              <a:t>beamtimes</a:t>
            </a:r>
            <a:r>
              <a:rPr lang="de-DE" sz="1600" dirty="0"/>
              <a:t> </a:t>
            </a:r>
            <a:r>
              <a:rPr lang="de-DE" sz="1600" dirty="0" err="1"/>
              <a:t>would</a:t>
            </a:r>
            <a:r>
              <a:rPr lang="de-DE" sz="1600" dirty="0"/>
              <a:t> </a:t>
            </a:r>
            <a:r>
              <a:rPr lang="de-DE" sz="1600" dirty="0" err="1"/>
              <a:t>be</a:t>
            </a:r>
            <a:r>
              <a:rPr lang="de-DE" sz="1600" dirty="0"/>
              <a:t> remote (</a:t>
            </a:r>
            <a:r>
              <a:rPr lang="de-DE" sz="1600" dirty="0" err="1"/>
              <a:t>example</a:t>
            </a:r>
            <a:r>
              <a:rPr lang="de-DE" sz="1600" dirty="0"/>
              <a:t>):</a:t>
            </a:r>
            <a:br>
              <a:rPr lang="de-DE" sz="1600" dirty="0"/>
            </a:br>
            <a:endParaRPr lang="de-DE" sz="1600" dirty="0"/>
          </a:p>
          <a:p>
            <a:pPr marL="285750" indent="-285750">
              <a:buFont typeface="Arial" panose="020B0604020202020204" pitchFamily="34" charset="0"/>
              <a:buChar char="•"/>
            </a:pPr>
            <a:r>
              <a:rPr lang="de-DE" sz="1600" dirty="0" err="1"/>
              <a:t>users</a:t>
            </a:r>
            <a:r>
              <a:rPr lang="de-DE" sz="1600" dirty="0"/>
              <a:t> just </a:t>
            </a:r>
            <a:r>
              <a:rPr lang="de-DE" sz="1600" dirty="0" err="1"/>
              <a:t>from</a:t>
            </a:r>
            <a:r>
              <a:rPr lang="de-DE" sz="1600" dirty="0"/>
              <a:t> EU (</a:t>
            </a:r>
            <a:r>
              <a:rPr lang="de-DE" sz="1600" dirty="0" err="1"/>
              <a:t>only</a:t>
            </a:r>
            <a:r>
              <a:rPr lang="de-DE" sz="1600" dirty="0"/>
              <a:t> </a:t>
            </a:r>
            <a:r>
              <a:rPr lang="de-DE" sz="1600" dirty="0" err="1"/>
              <a:t>single</a:t>
            </a:r>
            <a:r>
              <a:rPr lang="de-DE" sz="1600" dirty="0"/>
              <a:t> </a:t>
            </a:r>
            <a:r>
              <a:rPr lang="de-DE" sz="1600" dirty="0" err="1"/>
              <a:t>P11</a:t>
            </a:r>
            <a:r>
              <a:rPr lang="de-DE" sz="1600" dirty="0"/>
              <a:t> </a:t>
            </a:r>
            <a:r>
              <a:rPr lang="de-DE" sz="1600" dirty="0" err="1"/>
              <a:t>beamline</a:t>
            </a:r>
            <a:r>
              <a:rPr lang="de-DE" sz="1600" dirty="0"/>
              <a:t>)</a:t>
            </a:r>
            <a:br>
              <a:rPr lang="de-DE" sz="1600" dirty="0"/>
            </a:br>
            <a:endParaRPr lang="de-DE" sz="1600" dirty="0"/>
          </a:p>
          <a:p>
            <a:pPr marL="285750" indent="-285750">
              <a:buFont typeface="Arial" panose="020B0604020202020204" pitchFamily="34" charset="0"/>
              <a:buChar char="•"/>
            </a:pPr>
            <a:r>
              <a:rPr lang="de-DE" sz="1600" dirty="0"/>
              <a:t>ca. 17 </a:t>
            </a:r>
            <a:r>
              <a:rPr lang="de-DE" sz="1600" dirty="0" err="1"/>
              <a:t>tons</a:t>
            </a:r>
            <a:r>
              <a:rPr lang="de-DE" sz="1600" dirty="0"/>
              <a:t> CO</a:t>
            </a:r>
            <a:r>
              <a:rPr lang="de-DE" sz="1600" baseline="-25000" dirty="0"/>
              <a:t>2</a:t>
            </a:r>
            <a:r>
              <a:rPr lang="de-DE" sz="1600" dirty="0"/>
              <a:t> </a:t>
            </a:r>
            <a:r>
              <a:rPr lang="de-DE" sz="1600" dirty="0" err="1"/>
              <a:t>savings</a:t>
            </a:r>
            <a:r>
              <a:rPr lang="de-DE" sz="1600" dirty="0"/>
              <a:t> </a:t>
            </a:r>
            <a:r>
              <a:rPr lang="de-DE" sz="1600" dirty="0" err="1"/>
              <a:t>from</a:t>
            </a:r>
            <a:r>
              <a:rPr lang="de-DE" sz="1600" dirty="0"/>
              <a:t> </a:t>
            </a:r>
            <a:r>
              <a:rPr lang="de-DE" sz="1600" dirty="0" err="1"/>
              <a:t>flight</a:t>
            </a:r>
            <a:r>
              <a:rPr lang="de-DE" sz="1600" dirty="0"/>
              <a:t> </a:t>
            </a:r>
            <a:r>
              <a:rPr lang="de-DE" sz="1600" dirty="0" err="1"/>
              <a:t>travels</a:t>
            </a:r>
            <a:r>
              <a:rPr lang="de-DE" sz="1600" dirty="0"/>
              <a:t> / </a:t>
            </a:r>
            <a:r>
              <a:rPr lang="de-DE" sz="1600" dirty="0" err="1"/>
              <a:t>year</a:t>
            </a:r>
            <a:r>
              <a:rPr lang="de-DE" sz="1600" dirty="0"/>
              <a:t> </a:t>
            </a:r>
            <a:r>
              <a:rPr lang="de-DE" sz="1200" dirty="0"/>
              <a:t>(</a:t>
            </a:r>
            <a:r>
              <a:rPr lang="de-DE" sz="1200" dirty="0">
                <a:hlinkClick r:id="rId6"/>
              </a:rPr>
              <a:t>https://</a:t>
            </a:r>
            <a:r>
              <a:rPr lang="de-DE" sz="1200" dirty="0" err="1">
                <a:hlinkClick r:id="rId6"/>
              </a:rPr>
              <a:t>www.carbonfootprint.com</a:t>
            </a:r>
            <a:r>
              <a:rPr lang="de-DE" sz="1200" dirty="0"/>
              <a:t>)</a:t>
            </a:r>
            <a:br>
              <a:rPr lang="de-DE" sz="1200" dirty="0"/>
            </a:br>
            <a:endParaRPr lang="de-DE" sz="1200" dirty="0"/>
          </a:p>
          <a:p>
            <a:endParaRPr lang="de-DE" dirty="0"/>
          </a:p>
          <a:p>
            <a:endParaRPr lang="de-DE" dirty="0"/>
          </a:p>
          <a:p>
            <a:endParaRPr lang="de-DE" dirty="0"/>
          </a:p>
        </p:txBody>
      </p:sp>
      <p:sp>
        <p:nvSpPr>
          <p:cNvPr id="4" name="Rechteck 3">
            <a:extLst>
              <a:ext uri="{FF2B5EF4-FFF2-40B4-BE49-F238E27FC236}">
                <a16:creationId xmlns:a16="http://schemas.microsoft.com/office/drawing/2014/main" id="{182BE2C0-EB5D-4C9F-80E5-8CF7A49361D6}"/>
              </a:ext>
            </a:extLst>
          </p:cNvPr>
          <p:cNvSpPr/>
          <p:nvPr/>
        </p:nvSpPr>
        <p:spPr>
          <a:xfrm>
            <a:off x="10375272" y="5571889"/>
            <a:ext cx="1409360" cy="246221"/>
          </a:xfrm>
          <a:prstGeom prst="rect">
            <a:avLst/>
          </a:prstGeom>
        </p:spPr>
        <p:txBody>
          <a:bodyPr wrap="none">
            <a:spAutoFit/>
          </a:bodyPr>
          <a:lstStyle/>
          <a:p>
            <a:r>
              <a:rPr lang="de-DE" sz="1000" dirty="0"/>
              <a:t>(Johanna </a:t>
            </a:r>
            <a:r>
              <a:rPr lang="de-DE" sz="1000" dirty="0" err="1"/>
              <a:t>Hakanpää</a:t>
            </a:r>
            <a:r>
              <a:rPr lang="de-DE" sz="1000" dirty="0"/>
              <a:t>) </a:t>
            </a:r>
          </a:p>
        </p:txBody>
      </p:sp>
      <p:sp>
        <p:nvSpPr>
          <p:cNvPr id="13" name="Fußzeilenplatzhalter 2">
            <a:extLst>
              <a:ext uri="{FF2B5EF4-FFF2-40B4-BE49-F238E27FC236}">
                <a16:creationId xmlns:a16="http://schemas.microsoft.com/office/drawing/2014/main" id="{F46E119D-4E2A-4674-8619-25BF9767C7E8}"/>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54018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Calibri" panose="020F0502020204030204" pitchFamily="34" charset="0"/>
                <a:cs typeface="Calibri" panose="020F0502020204030204" pitchFamily="34" charset="0"/>
              </a:rPr>
              <a:t>PETRA IV – Research for Sustainability</a:t>
            </a:r>
            <a:endParaRPr lang="de-DE" dirty="0"/>
          </a:p>
        </p:txBody>
      </p:sp>
      <p:pic>
        <p:nvPicPr>
          <p:cNvPr id="17" name="Grafik 16">
            <a:extLst>
              <a:ext uri="{FF2B5EF4-FFF2-40B4-BE49-F238E27FC236}">
                <a16:creationId xmlns:a16="http://schemas.microsoft.com/office/drawing/2014/main" id="{F71F5E31-7B23-448D-BCA1-3356AA5977FC}"/>
              </a:ext>
            </a:extLst>
          </p:cNvPr>
          <p:cNvPicPr>
            <a:picLocks noChangeAspect="1"/>
          </p:cNvPicPr>
          <p:nvPr/>
        </p:nvPicPr>
        <p:blipFill>
          <a:blip r:embed="rId3"/>
          <a:stretch>
            <a:fillRect/>
          </a:stretch>
        </p:blipFill>
        <p:spPr>
          <a:xfrm>
            <a:off x="9048328" y="116632"/>
            <a:ext cx="1949507" cy="777392"/>
          </a:xfrm>
          <a:prstGeom prst="rect">
            <a:avLst/>
          </a:prstGeom>
        </p:spPr>
      </p:pic>
      <p:sp>
        <p:nvSpPr>
          <p:cNvPr id="19" name="Textplatzhalter 3">
            <a:extLst>
              <a:ext uri="{FF2B5EF4-FFF2-40B4-BE49-F238E27FC236}">
                <a16:creationId xmlns:a16="http://schemas.microsoft.com/office/drawing/2014/main" id="{F1B8C79E-C2B7-4365-BAA4-E9950CFB2FE5}"/>
              </a:ext>
            </a:extLst>
          </p:cNvPr>
          <p:cNvSpPr txBox="1">
            <a:spLocks/>
          </p:cNvSpPr>
          <p:nvPr/>
        </p:nvSpPr>
        <p:spPr>
          <a:xfrm>
            <a:off x="407987" y="908720"/>
            <a:ext cx="10332527" cy="379252"/>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tabLst>
                <a:tab pos="361950" algn="l"/>
              </a:tabLst>
              <a:defRPr sz="1800" b="1" kern="1200">
                <a:solidFill>
                  <a:schemeClr val="accent2"/>
                </a:solidFill>
                <a:latin typeface="+mn-lt"/>
                <a:ea typeface="+mn-ea"/>
                <a:cs typeface="+mn-cs"/>
              </a:defRPr>
            </a:lvl1pPr>
            <a:lvl2pPr marL="266700" indent="0" algn="l" defTabSz="914400" rtl="0" eaLnBrk="1" latinLnBrk="0" hangingPunct="1">
              <a:lnSpc>
                <a:spcPct val="11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2pPr>
            <a:lvl3pPr marL="8953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11620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438275" indent="-276225"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PETRA IV </a:t>
            </a:r>
            <a:r>
              <a:rPr lang="en-US" dirty="0"/>
              <a:t>enables research to tackle sustainability challenges and develop global solutions</a:t>
            </a:r>
          </a:p>
        </p:txBody>
      </p:sp>
      <p:pic>
        <p:nvPicPr>
          <p:cNvPr id="4" name="Grafik 3">
            <a:extLst>
              <a:ext uri="{FF2B5EF4-FFF2-40B4-BE49-F238E27FC236}">
                <a16:creationId xmlns:a16="http://schemas.microsoft.com/office/drawing/2014/main" id="{0FE167FD-BECF-4CB6-BAEA-4708296EA44A}"/>
              </a:ext>
            </a:extLst>
          </p:cNvPr>
          <p:cNvPicPr>
            <a:picLocks noChangeAspect="1"/>
          </p:cNvPicPr>
          <p:nvPr/>
        </p:nvPicPr>
        <p:blipFill>
          <a:blip r:embed="rId4"/>
          <a:stretch>
            <a:fillRect/>
          </a:stretch>
        </p:blipFill>
        <p:spPr>
          <a:xfrm>
            <a:off x="2408607" y="1299026"/>
            <a:ext cx="8295905" cy="5171073"/>
          </a:xfrm>
          <a:prstGeom prst="rect">
            <a:avLst/>
          </a:prstGeom>
        </p:spPr>
      </p:pic>
      <p:pic>
        <p:nvPicPr>
          <p:cNvPr id="8" name="Grafik 7">
            <a:extLst>
              <a:ext uri="{FF2B5EF4-FFF2-40B4-BE49-F238E27FC236}">
                <a16:creationId xmlns:a16="http://schemas.microsoft.com/office/drawing/2014/main" id="{B73F3547-50CF-47B9-A879-6CBD907427B1}"/>
              </a:ext>
            </a:extLst>
          </p:cNvPr>
          <p:cNvPicPr>
            <a:picLocks noChangeAspect="1"/>
          </p:cNvPicPr>
          <p:nvPr/>
        </p:nvPicPr>
        <p:blipFill>
          <a:blip r:embed="rId5"/>
          <a:stretch>
            <a:fillRect/>
          </a:stretch>
        </p:blipFill>
        <p:spPr>
          <a:xfrm>
            <a:off x="11159309" y="59756"/>
            <a:ext cx="1034381" cy="776956"/>
          </a:xfrm>
          <a:prstGeom prst="rect">
            <a:avLst/>
          </a:prstGeom>
        </p:spPr>
      </p:pic>
      <p:sp>
        <p:nvSpPr>
          <p:cNvPr id="10" name="Textfeld 9">
            <a:extLst>
              <a:ext uri="{FF2B5EF4-FFF2-40B4-BE49-F238E27FC236}">
                <a16:creationId xmlns:a16="http://schemas.microsoft.com/office/drawing/2014/main" id="{14E4C4AF-B989-4778-893F-FA499E87A9D5}"/>
              </a:ext>
            </a:extLst>
          </p:cNvPr>
          <p:cNvSpPr txBox="1"/>
          <p:nvPr/>
        </p:nvSpPr>
        <p:spPr>
          <a:xfrm>
            <a:off x="-24681" y="1290240"/>
            <a:ext cx="1546235" cy="4339650"/>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b="1" dirty="0">
                <a:solidFill>
                  <a:srgbClr val="F18F1F"/>
                </a:solidFill>
              </a:rPr>
              <a:t>Finale</a:t>
            </a:r>
          </a:p>
          <a:p>
            <a:endParaRPr lang="de-DE" sz="1200" b="1" dirty="0"/>
          </a:p>
          <a:p>
            <a:r>
              <a:rPr lang="de-DE" sz="1200" b="1" dirty="0"/>
              <a:t>Research</a:t>
            </a:r>
          </a:p>
          <a:p>
            <a:endParaRPr lang="de-DE" sz="1200" dirty="0"/>
          </a:p>
          <a:p>
            <a:endParaRPr lang="de-DE" sz="1200" dirty="0"/>
          </a:p>
        </p:txBody>
      </p:sp>
      <p:sp>
        <p:nvSpPr>
          <p:cNvPr id="9" name="Fußzeilenplatzhalter 2">
            <a:extLst>
              <a:ext uri="{FF2B5EF4-FFF2-40B4-BE49-F238E27FC236}">
                <a16:creationId xmlns:a16="http://schemas.microsoft.com/office/drawing/2014/main" id="{42775648-CEFB-421F-B49B-E41EA6BACD8A}"/>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793774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CBBB6-4382-4EBA-8F2B-9DD4A4FEA529}"/>
              </a:ext>
            </a:extLst>
          </p:cNvPr>
          <p:cNvSpPr>
            <a:spLocks noGrp="1"/>
          </p:cNvSpPr>
          <p:nvPr>
            <p:ph type="title"/>
          </p:nvPr>
        </p:nvSpPr>
        <p:spPr>
          <a:xfrm>
            <a:off x="407988" y="349611"/>
            <a:ext cx="11376024" cy="451098"/>
          </a:xfrm>
        </p:spPr>
        <p:txBody>
          <a:bodyPr/>
          <a:lstStyle/>
          <a:p>
            <a:r>
              <a:rPr lang="de-DE" dirty="0"/>
              <a:t>A </a:t>
            </a:r>
            <a:r>
              <a:rPr lang="de-DE" dirty="0" err="1"/>
              <a:t>sustainable</a:t>
            </a:r>
            <a:r>
              <a:rPr lang="de-DE" dirty="0"/>
              <a:t> </a:t>
            </a:r>
            <a:r>
              <a:rPr lang="de-DE" dirty="0" err="1"/>
              <a:t>accelerator</a:t>
            </a:r>
            <a:r>
              <a:rPr lang="de-DE" dirty="0"/>
              <a:t> </a:t>
            </a:r>
          </a:p>
        </p:txBody>
      </p:sp>
      <p:pic>
        <p:nvPicPr>
          <p:cNvPr id="5" name="Grafik 4">
            <a:extLst>
              <a:ext uri="{FF2B5EF4-FFF2-40B4-BE49-F238E27FC236}">
                <a16:creationId xmlns:a16="http://schemas.microsoft.com/office/drawing/2014/main" id="{6F60132B-022B-4037-9484-81AE165F2AD8}"/>
              </a:ext>
            </a:extLst>
          </p:cNvPr>
          <p:cNvPicPr>
            <a:picLocks noChangeAspect="1"/>
          </p:cNvPicPr>
          <p:nvPr/>
        </p:nvPicPr>
        <p:blipFill>
          <a:blip r:embed="rId2"/>
          <a:stretch>
            <a:fillRect/>
          </a:stretch>
        </p:blipFill>
        <p:spPr>
          <a:xfrm>
            <a:off x="11159309" y="59756"/>
            <a:ext cx="1034381" cy="776956"/>
          </a:xfrm>
          <a:prstGeom prst="rect">
            <a:avLst/>
          </a:prstGeom>
        </p:spPr>
      </p:pic>
      <p:sp>
        <p:nvSpPr>
          <p:cNvPr id="3" name="Textfeld 2">
            <a:extLst>
              <a:ext uri="{FF2B5EF4-FFF2-40B4-BE49-F238E27FC236}">
                <a16:creationId xmlns:a16="http://schemas.microsoft.com/office/drawing/2014/main" id="{56BADDDE-DE7B-41CA-887E-46DE518A1A71}"/>
              </a:ext>
            </a:extLst>
          </p:cNvPr>
          <p:cNvSpPr txBox="1"/>
          <p:nvPr/>
        </p:nvSpPr>
        <p:spPr>
          <a:xfrm>
            <a:off x="3575720" y="1625849"/>
            <a:ext cx="5472608" cy="1077218"/>
          </a:xfrm>
          <a:prstGeom prst="rect">
            <a:avLst/>
          </a:prstGeom>
          <a:noFill/>
        </p:spPr>
        <p:txBody>
          <a:bodyPr wrap="square" rtlCol="0">
            <a:spAutoFit/>
          </a:bodyPr>
          <a:lstStyle/>
          <a:p>
            <a:pPr marL="285750" indent="-285750">
              <a:buFont typeface="Arial" panose="020B0604020202020204" pitchFamily="34" charset="0"/>
              <a:buChar char="•"/>
            </a:pPr>
            <a:r>
              <a:rPr lang="de-DE" sz="1600" dirty="0"/>
              <a:t>Energy </a:t>
            </a:r>
            <a:r>
              <a:rPr lang="de-DE" sz="1600" dirty="0" err="1"/>
              <a:t>monitoring</a:t>
            </a:r>
            <a:endParaRPr lang="de-DE" sz="1600" dirty="0"/>
          </a:p>
          <a:p>
            <a:pPr marL="285750" indent="-285750">
              <a:buFont typeface="Arial" panose="020B0604020202020204" pitchFamily="34" charset="0"/>
              <a:buChar char="•"/>
            </a:pPr>
            <a:r>
              <a:rPr lang="de-DE" sz="1600" dirty="0"/>
              <a:t>LCA</a:t>
            </a:r>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Civil</a:t>
            </a:r>
            <a:r>
              <a:rPr lang="de-DE" sz="1600" dirty="0"/>
              <a:t> </a:t>
            </a:r>
            <a:r>
              <a:rPr lang="de-DE" sz="1600" dirty="0" err="1"/>
              <a:t>constructions</a:t>
            </a:r>
            <a:endParaRPr lang="de-DE" sz="1600" dirty="0"/>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technical</a:t>
            </a:r>
            <a:r>
              <a:rPr lang="de-DE" sz="1600" dirty="0"/>
              <a:t> </a:t>
            </a:r>
            <a:r>
              <a:rPr lang="de-DE" sz="1600" dirty="0" err="1"/>
              <a:t>components</a:t>
            </a:r>
            <a:endParaRPr lang="de-DE" sz="1600" dirty="0"/>
          </a:p>
        </p:txBody>
      </p:sp>
      <p:sp>
        <p:nvSpPr>
          <p:cNvPr id="8" name="Textfeld 7">
            <a:extLst>
              <a:ext uri="{FF2B5EF4-FFF2-40B4-BE49-F238E27FC236}">
                <a16:creationId xmlns:a16="http://schemas.microsoft.com/office/drawing/2014/main" id="{C2047B50-7BFA-4701-8BA4-7E982B8C5DF3}"/>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7" name="Fußzeilenplatzhalter 2">
            <a:extLst>
              <a:ext uri="{FF2B5EF4-FFF2-40B4-BE49-F238E27FC236}">
                <a16:creationId xmlns:a16="http://schemas.microsoft.com/office/drawing/2014/main" id="{4BC84646-E4D5-4AC2-82BF-7797301C2051}"/>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27467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mn-lt"/>
                <a:cs typeface="Calibri" panose="020F0502020204030204" pitchFamily="34" charset="0"/>
              </a:rPr>
              <a:t>What is Sustainability at DESY</a:t>
            </a:r>
          </a:p>
        </p:txBody>
      </p:sp>
      <p:sp>
        <p:nvSpPr>
          <p:cNvPr id="4" name="Textplatzhalter 3"/>
          <p:cNvSpPr>
            <a:spLocks noGrp="1"/>
          </p:cNvSpPr>
          <p:nvPr>
            <p:ph type="body" sz="quarter" idx="13"/>
          </p:nvPr>
        </p:nvSpPr>
        <p:spPr>
          <a:xfrm>
            <a:off x="407987" y="817500"/>
            <a:ext cx="11376025" cy="379252"/>
          </a:xfrm>
        </p:spPr>
        <p:txBody>
          <a:bodyPr/>
          <a:lstStyle/>
          <a:p>
            <a:r>
              <a:rPr lang="en-US" dirty="0">
                <a:cs typeface="Calibri" panose="020F0502020204030204" pitchFamily="34" charset="0"/>
              </a:rPr>
              <a:t>Broad approach with focus on energy efficiency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8185" y="1916832"/>
            <a:ext cx="4248472" cy="356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69" y="1890527"/>
            <a:ext cx="3552825" cy="2428875"/>
          </a:xfrm>
          <a:prstGeom prst="rect">
            <a:avLst/>
          </a:prstGeom>
          <a:solidFill>
            <a:schemeClr val="bg1">
              <a:lumMod val="95000"/>
            </a:schemeClr>
          </a:solidFill>
          <a:ln>
            <a:noFill/>
          </a:ln>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620688"/>
            <a:ext cx="313372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504" y="4221088"/>
            <a:ext cx="24765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248" y="2708920"/>
            <a:ext cx="32289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0618" y="4941168"/>
            <a:ext cx="46767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a:extLst>
              <a:ext uri="{FF2B5EF4-FFF2-40B4-BE49-F238E27FC236}">
                <a16:creationId xmlns:a16="http://schemas.microsoft.com/office/drawing/2014/main" id="{9F9DA7CD-B91E-447D-B01D-803798023062}"/>
              </a:ext>
            </a:extLst>
          </p:cNvPr>
          <p:cNvPicPr>
            <a:picLocks noChangeAspect="1"/>
          </p:cNvPicPr>
          <p:nvPr/>
        </p:nvPicPr>
        <p:blipFill>
          <a:blip r:embed="rId8"/>
          <a:stretch>
            <a:fillRect/>
          </a:stretch>
        </p:blipFill>
        <p:spPr>
          <a:xfrm>
            <a:off x="11159309" y="59756"/>
            <a:ext cx="1034381" cy="776956"/>
          </a:xfrm>
          <a:prstGeom prst="rect">
            <a:avLst/>
          </a:prstGeom>
        </p:spPr>
      </p:pic>
      <p:sp>
        <p:nvSpPr>
          <p:cNvPr id="5" name="Ellipse 4">
            <a:extLst>
              <a:ext uri="{FF2B5EF4-FFF2-40B4-BE49-F238E27FC236}">
                <a16:creationId xmlns:a16="http://schemas.microsoft.com/office/drawing/2014/main" id="{30FC809A-F2CA-48C1-A928-6C62FCA6346E}"/>
              </a:ext>
            </a:extLst>
          </p:cNvPr>
          <p:cNvSpPr/>
          <p:nvPr/>
        </p:nvSpPr>
        <p:spPr>
          <a:xfrm>
            <a:off x="6744072" y="404664"/>
            <a:ext cx="4553321" cy="208823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extfeld 5">
            <a:extLst>
              <a:ext uri="{FF2B5EF4-FFF2-40B4-BE49-F238E27FC236}">
                <a16:creationId xmlns:a16="http://schemas.microsoft.com/office/drawing/2014/main" id="{AA88A867-082F-48DD-A5C8-84BFC65CA225}"/>
              </a:ext>
            </a:extLst>
          </p:cNvPr>
          <p:cNvSpPr txBox="1"/>
          <p:nvPr/>
        </p:nvSpPr>
        <p:spPr>
          <a:xfrm>
            <a:off x="199578" y="1802949"/>
            <a:ext cx="3441206" cy="2431435"/>
          </a:xfrm>
          <a:prstGeom prst="rect">
            <a:avLst/>
          </a:prstGeom>
          <a:solidFill>
            <a:schemeClr val="bg1"/>
          </a:solidFill>
        </p:spPr>
        <p:txBody>
          <a:bodyPr wrap="square" rtlCol="0">
            <a:spAutoFit/>
          </a:bodyPr>
          <a:lstStyle/>
          <a:p>
            <a:r>
              <a:rPr lang="de-DE" sz="2000" dirty="0"/>
              <a:t>Science</a:t>
            </a:r>
          </a:p>
          <a:p>
            <a:endParaRPr lang="de-DE" sz="800" dirty="0"/>
          </a:p>
          <a:p>
            <a:pPr marL="285750" indent="-285750">
              <a:buFont typeface="Wingdings" panose="05000000000000000000" pitchFamily="2" charset="2"/>
              <a:buChar char="Ø"/>
            </a:pPr>
            <a:r>
              <a:rPr lang="de-DE" dirty="0" err="1"/>
              <a:t>science</a:t>
            </a:r>
            <a:r>
              <a:rPr lang="de-DE" dirty="0"/>
              <a:t> </a:t>
            </a:r>
            <a:r>
              <a:rPr lang="de-DE" dirty="0" err="1"/>
              <a:t>case</a:t>
            </a:r>
            <a:r>
              <a:rPr lang="de-DE" dirty="0"/>
              <a:t> </a:t>
            </a:r>
            <a:r>
              <a:rPr lang="de-DE" dirty="0" err="1"/>
              <a:t>supports</a:t>
            </a:r>
            <a:r>
              <a:rPr lang="de-DE" dirty="0"/>
              <a:t> </a:t>
            </a:r>
            <a:r>
              <a:rPr lang="de-DE" dirty="0" err="1"/>
              <a:t>sustainability</a:t>
            </a:r>
            <a:r>
              <a:rPr lang="de-DE" dirty="0"/>
              <a:t> </a:t>
            </a:r>
            <a:r>
              <a:rPr lang="de-DE" dirty="0" err="1"/>
              <a:t>goals</a:t>
            </a:r>
            <a:br>
              <a:rPr lang="de-DE" sz="800" dirty="0"/>
            </a:br>
            <a:endParaRPr lang="de-DE" sz="800" dirty="0"/>
          </a:p>
          <a:p>
            <a:pPr marL="285750" indent="-285750">
              <a:buFont typeface="Wingdings" panose="05000000000000000000" pitchFamily="2" charset="2"/>
              <a:buChar char="Ø"/>
            </a:pPr>
            <a:r>
              <a:rPr lang="de-DE" dirty="0"/>
              <a:t>high </a:t>
            </a:r>
            <a:r>
              <a:rPr lang="de-DE" dirty="0" err="1"/>
              <a:t>number</a:t>
            </a:r>
            <a:r>
              <a:rPr lang="de-DE" dirty="0"/>
              <a:t> </a:t>
            </a:r>
            <a:r>
              <a:rPr lang="de-DE" dirty="0" err="1"/>
              <a:t>of</a:t>
            </a:r>
            <a:r>
              <a:rPr lang="de-DE" dirty="0"/>
              <a:t> </a:t>
            </a:r>
            <a:r>
              <a:rPr lang="de-DE" dirty="0" err="1"/>
              <a:t>beamlines</a:t>
            </a:r>
            <a:br>
              <a:rPr lang="de-DE" sz="800" dirty="0"/>
            </a:br>
            <a:endParaRPr lang="de-DE" sz="800" dirty="0"/>
          </a:p>
          <a:p>
            <a:pPr marL="285750" indent="-285750">
              <a:buFont typeface="Wingdings" panose="05000000000000000000" pitchFamily="2" charset="2"/>
              <a:buChar char="Ø"/>
            </a:pPr>
            <a:r>
              <a:rPr lang="de-DE" dirty="0" err="1"/>
              <a:t>innovation</a:t>
            </a:r>
            <a:r>
              <a:rPr lang="de-DE" dirty="0"/>
              <a:t> and </a:t>
            </a:r>
            <a:r>
              <a:rPr lang="de-DE" dirty="0" err="1"/>
              <a:t>technology</a:t>
            </a:r>
            <a:r>
              <a:rPr lang="de-DE" dirty="0"/>
              <a:t> </a:t>
            </a:r>
            <a:r>
              <a:rPr lang="de-DE" dirty="0" err="1"/>
              <a:t>transfer</a:t>
            </a:r>
            <a:endParaRPr lang="de-DE" dirty="0"/>
          </a:p>
          <a:p>
            <a:pPr marL="285750" indent="-285750">
              <a:buFont typeface="Wingdings" panose="05000000000000000000" pitchFamily="2" charset="2"/>
              <a:buChar char="Ø"/>
            </a:pPr>
            <a:endParaRPr lang="de-DE" dirty="0"/>
          </a:p>
        </p:txBody>
      </p:sp>
      <p:sp>
        <p:nvSpPr>
          <p:cNvPr id="20" name="Rechteck 19">
            <a:extLst>
              <a:ext uri="{FF2B5EF4-FFF2-40B4-BE49-F238E27FC236}">
                <a16:creationId xmlns:a16="http://schemas.microsoft.com/office/drawing/2014/main" id="{4985B7E9-EE59-4378-BF80-E81AF2948914}"/>
              </a:ext>
            </a:extLst>
          </p:cNvPr>
          <p:cNvSpPr/>
          <p:nvPr/>
        </p:nvSpPr>
        <p:spPr>
          <a:xfrm>
            <a:off x="282440" y="2276872"/>
            <a:ext cx="196935" cy="12961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cxnSp>
        <p:nvCxnSpPr>
          <p:cNvPr id="8" name="Gerader Verbinder 7">
            <a:extLst>
              <a:ext uri="{FF2B5EF4-FFF2-40B4-BE49-F238E27FC236}">
                <a16:creationId xmlns:a16="http://schemas.microsoft.com/office/drawing/2014/main" id="{63378B34-8A44-4656-BE0C-E4F7B60A8BDA}"/>
              </a:ext>
            </a:extLst>
          </p:cNvPr>
          <p:cNvCxnSpPr>
            <a:cxnSpLocks/>
          </p:cNvCxnSpPr>
          <p:nvPr/>
        </p:nvCxnSpPr>
        <p:spPr>
          <a:xfrm flipH="1" flipV="1">
            <a:off x="335361" y="2363639"/>
            <a:ext cx="89322" cy="5030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600BC44-CD27-4851-BCD9-4195CBAB8D90}"/>
              </a:ext>
            </a:extLst>
          </p:cNvPr>
          <p:cNvCxnSpPr>
            <a:cxnSpLocks/>
          </p:cNvCxnSpPr>
          <p:nvPr/>
        </p:nvCxnSpPr>
        <p:spPr>
          <a:xfrm flipH="1">
            <a:off x="335361" y="2413943"/>
            <a:ext cx="89322" cy="496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73406173-9253-41CE-8AF4-328795014A16}"/>
              </a:ext>
            </a:extLst>
          </p:cNvPr>
          <p:cNvCxnSpPr>
            <a:cxnSpLocks/>
          </p:cNvCxnSpPr>
          <p:nvPr/>
        </p:nvCxnSpPr>
        <p:spPr>
          <a:xfrm flipH="1" flipV="1">
            <a:off x="335360" y="3041039"/>
            <a:ext cx="89322" cy="5030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8D07658E-3BE5-4606-8CF4-4BB5A6F39417}"/>
              </a:ext>
            </a:extLst>
          </p:cNvPr>
          <p:cNvCxnSpPr>
            <a:cxnSpLocks/>
          </p:cNvCxnSpPr>
          <p:nvPr/>
        </p:nvCxnSpPr>
        <p:spPr>
          <a:xfrm flipH="1">
            <a:off x="335360" y="3091343"/>
            <a:ext cx="89322" cy="496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D704D214-D3A1-4AC1-A6CD-93BECE9AD8CA}"/>
              </a:ext>
            </a:extLst>
          </p:cNvPr>
          <p:cNvCxnSpPr>
            <a:cxnSpLocks/>
          </p:cNvCxnSpPr>
          <p:nvPr/>
        </p:nvCxnSpPr>
        <p:spPr>
          <a:xfrm flipH="1" flipV="1">
            <a:off x="335360" y="3429612"/>
            <a:ext cx="89322" cy="5030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CE0E7630-FBE6-4451-956C-03756DDF54EB}"/>
              </a:ext>
            </a:extLst>
          </p:cNvPr>
          <p:cNvCxnSpPr>
            <a:cxnSpLocks/>
          </p:cNvCxnSpPr>
          <p:nvPr/>
        </p:nvCxnSpPr>
        <p:spPr>
          <a:xfrm flipH="1">
            <a:off x="335360" y="3479916"/>
            <a:ext cx="89322" cy="496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Fußzeilenplatzhalter 2">
            <a:extLst>
              <a:ext uri="{FF2B5EF4-FFF2-40B4-BE49-F238E27FC236}">
                <a16:creationId xmlns:a16="http://schemas.microsoft.com/office/drawing/2014/main" id="{46E8FCA9-A88E-4B14-ADD1-7DEC55DDE972}"/>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182157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CBBB6-4382-4EBA-8F2B-9DD4A4FEA529}"/>
              </a:ext>
            </a:extLst>
          </p:cNvPr>
          <p:cNvSpPr>
            <a:spLocks noGrp="1"/>
          </p:cNvSpPr>
          <p:nvPr>
            <p:ph type="title"/>
          </p:nvPr>
        </p:nvSpPr>
        <p:spPr>
          <a:xfrm>
            <a:off x="407988" y="349611"/>
            <a:ext cx="11376024" cy="451098"/>
          </a:xfrm>
        </p:spPr>
        <p:txBody>
          <a:bodyPr/>
          <a:lstStyle/>
          <a:p>
            <a:r>
              <a:rPr lang="de-DE" dirty="0"/>
              <a:t>A </a:t>
            </a:r>
            <a:r>
              <a:rPr lang="de-DE" dirty="0" err="1"/>
              <a:t>sustainable</a:t>
            </a:r>
            <a:r>
              <a:rPr lang="de-DE" dirty="0"/>
              <a:t> </a:t>
            </a:r>
            <a:r>
              <a:rPr lang="de-DE" dirty="0" err="1"/>
              <a:t>accelerator</a:t>
            </a:r>
            <a:r>
              <a:rPr lang="de-DE" dirty="0"/>
              <a:t> </a:t>
            </a:r>
          </a:p>
        </p:txBody>
      </p:sp>
      <p:pic>
        <p:nvPicPr>
          <p:cNvPr id="5" name="Grafik 4">
            <a:extLst>
              <a:ext uri="{FF2B5EF4-FFF2-40B4-BE49-F238E27FC236}">
                <a16:creationId xmlns:a16="http://schemas.microsoft.com/office/drawing/2014/main" id="{6F60132B-022B-4037-9484-81AE165F2AD8}"/>
              </a:ext>
            </a:extLst>
          </p:cNvPr>
          <p:cNvPicPr>
            <a:picLocks noChangeAspect="1"/>
          </p:cNvPicPr>
          <p:nvPr/>
        </p:nvPicPr>
        <p:blipFill>
          <a:blip r:embed="rId2"/>
          <a:stretch>
            <a:fillRect/>
          </a:stretch>
        </p:blipFill>
        <p:spPr>
          <a:xfrm>
            <a:off x="11159309" y="59756"/>
            <a:ext cx="1034381" cy="776956"/>
          </a:xfrm>
          <a:prstGeom prst="rect">
            <a:avLst/>
          </a:prstGeom>
        </p:spPr>
      </p:pic>
      <p:sp>
        <p:nvSpPr>
          <p:cNvPr id="3" name="Textfeld 2">
            <a:extLst>
              <a:ext uri="{FF2B5EF4-FFF2-40B4-BE49-F238E27FC236}">
                <a16:creationId xmlns:a16="http://schemas.microsoft.com/office/drawing/2014/main" id="{56BADDDE-DE7B-41CA-887E-46DE518A1A71}"/>
              </a:ext>
            </a:extLst>
          </p:cNvPr>
          <p:cNvSpPr txBox="1"/>
          <p:nvPr/>
        </p:nvSpPr>
        <p:spPr>
          <a:xfrm>
            <a:off x="3575720" y="1625849"/>
            <a:ext cx="5472608" cy="2308324"/>
          </a:xfrm>
          <a:prstGeom prst="rect">
            <a:avLst/>
          </a:prstGeom>
          <a:noFill/>
        </p:spPr>
        <p:txBody>
          <a:bodyPr wrap="square" rtlCol="0">
            <a:spAutoFit/>
          </a:bodyPr>
          <a:lstStyle/>
          <a:p>
            <a:pPr marL="285750" indent="-285750">
              <a:buFont typeface="Arial" panose="020B0604020202020204" pitchFamily="34" charset="0"/>
              <a:buChar char="•"/>
            </a:pPr>
            <a:r>
              <a:rPr lang="de-DE" sz="1600" dirty="0"/>
              <a:t>Energy </a:t>
            </a:r>
            <a:r>
              <a:rPr lang="de-DE" sz="1600" dirty="0" err="1"/>
              <a:t>monitoring</a:t>
            </a:r>
            <a:endParaRPr lang="de-DE" sz="1600" dirty="0"/>
          </a:p>
          <a:p>
            <a:pPr marL="285750" indent="-285750">
              <a:buFont typeface="Arial" panose="020B0604020202020204" pitchFamily="34" charset="0"/>
              <a:buChar char="•"/>
            </a:pPr>
            <a:r>
              <a:rPr lang="de-DE" sz="1600" dirty="0"/>
              <a:t>LCA</a:t>
            </a:r>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Civil</a:t>
            </a:r>
            <a:r>
              <a:rPr lang="de-DE" sz="1600" dirty="0"/>
              <a:t> </a:t>
            </a:r>
            <a:r>
              <a:rPr lang="de-DE" sz="1600" dirty="0" err="1"/>
              <a:t>constructions</a:t>
            </a:r>
            <a:endParaRPr lang="de-DE" sz="1600" dirty="0"/>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technical</a:t>
            </a:r>
            <a:r>
              <a:rPr lang="de-DE" sz="1600" dirty="0"/>
              <a:t> </a:t>
            </a:r>
            <a:r>
              <a:rPr lang="de-DE" sz="1600" dirty="0" err="1"/>
              <a:t>components</a:t>
            </a:r>
            <a:br>
              <a:rPr lang="de-DE" sz="1600" dirty="0"/>
            </a:br>
            <a:endParaRPr lang="de-DE" sz="1600" dirty="0"/>
          </a:p>
          <a:p>
            <a:pPr marL="285750" indent="-285750">
              <a:buFont typeface="Arial" panose="020B0604020202020204" pitchFamily="34" charset="0"/>
              <a:buChar char="•"/>
            </a:pPr>
            <a:r>
              <a:rPr lang="de-DE" sz="1600" dirty="0" err="1"/>
              <a:t>Waste</a:t>
            </a:r>
            <a:r>
              <a:rPr lang="de-DE" sz="1600" dirty="0"/>
              <a:t> </a:t>
            </a:r>
            <a:r>
              <a:rPr lang="de-DE" sz="1600" dirty="0" err="1"/>
              <a:t>heat</a:t>
            </a:r>
            <a:r>
              <a:rPr lang="de-DE" sz="1600" dirty="0"/>
              <a:t> </a:t>
            </a:r>
            <a:r>
              <a:rPr lang="de-DE" sz="1600" dirty="0" err="1"/>
              <a:t>usage</a:t>
            </a:r>
            <a:endParaRPr lang="de-DE" sz="1600" dirty="0"/>
          </a:p>
          <a:p>
            <a:pPr marL="285750" indent="-285750">
              <a:buFont typeface="Arial" panose="020B0604020202020204" pitchFamily="34" charset="0"/>
              <a:buChar char="•"/>
            </a:pPr>
            <a:r>
              <a:rPr lang="de-DE" sz="1600" dirty="0"/>
              <a:t>Optimal </a:t>
            </a:r>
            <a:r>
              <a:rPr lang="de-DE" sz="1600" dirty="0" err="1"/>
              <a:t>operation</a:t>
            </a:r>
            <a:r>
              <a:rPr lang="de-DE" sz="1600" dirty="0"/>
              <a:t> </a:t>
            </a:r>
            <a:r>
              <a:rPr lang="de-DE" sz="1600" dirty="0" err="1"/>
              <a:t>parameter</a:t>
            </a:r>
            <a:r>
              <a:rPr lang="de-DE" sz="1600" dirty="0"/>
              <a:t> (</a:t>
            </a:r>
            <a:r>
              <a:rPr lang="de-DE" sz="1600" dirty="0" err="1"/>
              <a:t>eg</a:t>
            </a:r>
            <a:r>
              <a:rPr lang="de-DE" sz="1600" dirty="0"/>
              <a:t>. </a:t>
            </a:r>
            <a:r>
              <a:rPr lang="de-DE" sz="1600" dirty="0" err="1"/>
              <a:t>tunnel</a:t>
            </a:r>
            <a:r>
              <a:rPr lang="de-DE" sz="1600" dirty="0"/>
              <a:t> </a:t>
            </a:r>
            <a:r>
              <a:rPr lang="de-DE" sz="1600" dirty="0" err="1"/>
              <a:t>temperature</a:t>
            </a:r>
            <a:r>
              <a:rPr lang="de-DE" sz="1600" dirty="0"/>
              <a:t>)</a:t>
            </a:r>
          </a:p>
          <a:p>
            <a:pPr marL="285750" indent="-285750">
              <a:buFont typeface="Arial" panose="020B0604020202020204" pitchFamily="34" charset="0"/>
              <a:buChar char="•"/>
            </a:pPr>
            <a:r>
              <a:rPr lang="en-US" sz="1600" dirty="0"/>
              <a:t>Use of Robotics &amp; Telepresence of Experts</a:t>
            </a:r>
          </a:p>
          <a:p>
            <a:pPr marL="285750" indent="-285750">
              <a:buFont typeface="Arial" panose="020B0604020202020204" pitchFamily="34" charset="0"/>
              <a:buChar char="•"/>
            </a:pPr>
            <a:r>
              <a:rPr lang="de-DE" sz="1600" dirty="0"/>
              <a:t>Remote </a:t>
            </a:r>
            <a:r>
              <a:rPr lang="de-DE" sz="1600" dirty="0" err="1"/>
              <a:t>access</a:t>
            </a:r>
            <a:r>
              <a:rPr lang="de-DE" sz="1600" dirty="0"/>
              <a:t> and </a:t>
            </a:r>
            <a:r>
              <a:rPr lang="de-DE" sz="1600" dirty="0" err="1"/>
              <a:t>automated</a:t>
            </a:r>
            <a:r>
              <a:rPr lang="de-DE" sz="1600" dirty="0"/>
              <a:t> </a:t>
            </a:r>
            <a:r>
              <a:rPr lang="de-DE" sz="1600" dirty="0" err="1"/>
              <a:t>beamlines</a:t>
            </a:r>
            <a:endParaRPr lang="de-DE" sz="1600" dirty="0"/>
          </a:p>
        </p:txBody>
      </p:sp>
      <p:sp>
        <p:nvSpPr>
          <p:cNvPr id="8" name="Textfeld 7">
            <a:extLst>
              <a:ext uri="{FF2B5EF4-FFF2-40B4-BE49-F238E27FC236}">
                <a16:creationId xmlns:a16="http://schemas.microsoft.com/office/drawing/2014/main" id="{C2047B50-7BFA-4701-8BA4-7E982B8C5DF3}"/>
              </a:ext>
            </a:extLst>
          </p:cNvPr>
          <p:cNvSpPr txBox="1"/>
          <p:nvPr/>
        </p:nvSpPr>
        <p:spPr>
          <a:xfrm>
            <a:off x="-24681" y="1290240"/>
            <a:ext cx="1546235" cy="4339650"/>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a:p>
            <a:endParaRPr lang="de-DE" sz="1200" dirty="0"/>
          </a:p>
        </p:txBody>
      </p:sp>
      <p:sp>
        <p:nvSpPr>
          <p:cNvPr id="7" name="Fußzeilenplatzhalter 2">
            <a:extLst>
              <a:ext uri="{FF2B5EF4-FFF2-40B4-BE49-F238E27FC236}">
                <a16:creationId xmlns:a16="http://schemas.microsoft.com/office/drawing/2014/main" id="{B9F07A74-F20F-4E6A-9A0E-070812833517}"/>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517724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CBBB6-4382-4EBA-8F2B-9DD4A4FEA529}"/>
              </a:ext>
            </a:extLst>
          </p:cNvPr>
          <p:cNvSpPr>
            <a:spLocks noGrp="1"/>
          </p:cNvSpPr>
          <p:nvPr>
            <p:ph type="title"/>
          </p:nvPr>
        </p:nvSpPr>
        <p:spPr>
          <a:xfrm>
            <a:off x="407988" y="349611"/>
            <a:ext cx="11376024" cy="451098"/>
          </a:xfrm>
        </p:spPr>
        <p:txBody>
          <a:bodyPr/>
          <a:lstStyle/>
          <a:p>
            <a:r>
              <a:rPr lang="de-DE" dirty="0"/>
              <a:t>A </a:t>
            </a:r>
            <a:r>
              <a:rPr lang="de-DE" dirty="0" err="1"/>
              <a:t>sustainable</a:t>
            </a:r>
            <a:r>
              <a:rPr lang="de-DE" dirty="0"/>
              <a:t> </a:t>
            </a:r>
            <a:r>
              <a:rPr lang="de-DE" dirty="0" err="1"/>
              <a:t>accelerator</a:t>
            </a:r>
            <a:r>
              <a:rPr lang="de-DE" dirty="0"/>
              <a:t> </a:t>
            </a:r>
          </a:p>
        </p:txBody>
      </p:sp>
      <p:pic>
        <p:nvPicPr>
          <p:cNvPr id="5" name="Grafik 4">
            <a:extLst>
              <a:ext uri="{FF2B5EF4-FFF2-40B4-BE49-F238E27FC236}">
                <a16:creationId xmlns:a16="http://schemas.microsoft.com/office/drawing/2014/main" id="{6F60132B-022B-4037-9484-81AE165F2AD8}"/>
              </a:ext>
            </a:extLst>
          </p:cNvPr>
          <p:cNvPicPr>
            <a:picLocks noChangeAspect="1"/>
          </p:cNvPicPr>
          <p:nvPr/>
        </p:nvPicPr>
        <p:blipFill>
          <a:blip r:embed="rId2"/>
          <a:stretch>
            <a:fillRect/>
          </a:stretch>
        </p:blipFill>
        <p:spPr>
          <a:xfrm>
            <a:off x="11159309" y="59756"/>
            <a:ext cx="1034381" cy="776956"/>
          </a:xfrm>
          <a:prstGeom prst="rect">
            <a:avLst/>
          </a:prstGeom>
        </p:spPr>
      </p:pic>
      <p:sp>
        <p:nvSpPr>
          <p:cNvPr id="3" name="Textfeld 2">
            <a:extLst>
              <a:ext uri="{FF2B5EF4-FFF2-40B4-BE49-F238E27FC236}">
                <a16:creationId xmlns:a16="http://schemas.microsoft.com/office/drawing/2014/main" id="{56BADDDE-DE7B-41CA-887E-46DE518A1A71}"/>
              </a:ext>
            </a:extLst>
          </p:cNvPr>
          <p:cNvSpPr txBox="1"/>
          <p:nvPr/>
        </p:nvSpPr>
        <p:spPr>
          <a:xfrm>
            <a:off x="3575720" y="1625849"/>
            <a:ext cx="5472608" cy="3046988"/>
          </a:xfrm>
          <a:prstGeom prst="rect">
            <a:avLst/>
          </a:prstGeom>
          <a:noFill/>
        </p:spPr>
        <p:txBody>
          <a:bodyPr wrap="square" rtlCol="0">
            <a:spAutoFit/>
          </a:bodyPr>
          <a:lstStyle/>
          <a:p>
            <a:pPr marL="285750" indent="-285750">
              <a:buFont typeface="Arial" panose="020B0604020202020204" pitchFamily="34" charset="0"/>
              <a:buChar char="•"/>
            </a:pPr>
            <a:r>
              <a:rPr lang="de-DE" sz="1600" dirty="0"/>
              <a:t>Energy </a:t>
            </a:r>
            <a:r>
              <a:rPr lang="de-DE" sz="1600" dirty="0" err="1"/>
              <a:t>monitoring</a:t>
            </a:r>
            <a:endParaRPr lang="de-DE" sz="1600" dirty="0"/>
          </a:p>
          <a:p>
            <a:pPr marL="285750" indent="-285750">
              <a:buFont typeface="Arial" panose="020B0604020202020204" pitchFamily="34" charset="0"/>
              <a:buChar char="•"/>
            </a:pPr>
            <a:r>
              <a:rPr lang="de-DE" sz="1600" dirty="0"/>
              <a:t>LCA</a:t>
            </a:r>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Civil</a:t>
            </a:r>
            <a:r>
              <a:rPr lang="de-DE" sz="1600" dirty="0"/>
              <a:t> </a:t>
            </a:r>
            <a:r>
              <a:rPr lang="de-DE" sz="1600" dirty="0" err="1"/>
              <a:t>constructions</a:t>
            </a:r>
            <a:endParaRPr lang="de-DE" sz="1600" dirty="0"/>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technical</a:t>
            </a:r>
            <a:r>
              <a:rPr lang="de-DE" sz="1600" dirty="0"/>
              <a:t> </a:t>
            </a:r>
            <a:r>
              <a:rPr lang="de-DE" sz="1600" dirty="0" err="1"/>
              <a:t>components</a:t>
            </a:r>
            <a:br>
              <a:rPr lang="de-DE" sz="1600" dirty="0"/>
            </a:br>
            <a:endParaRPr lang="de-DE" sz="1600" dirty="0"/>
          </a:p>
          <a:p>
            <a:pPr marL="285750" indent="-285750">
              <a:buFont typeface="Arial" panose="020B0604020202020204" pitchFamily="34" charset="0"/>
              <a:buChar char="•"/>
            </a:pPr>
            <a:r>
              <a:rPr lang="de-DE" sz="1600" dirty="0" err="1"/>
              <a:t>Waste</a:t>
            </a:r>
            <a:r>
              <a:rPr lang="de-DE" sz="1600" dirty="0"/>
              <a:t> </a:t>
            </a:r>
            <a:r>
              <a:rPr lang="de-DE" sz="1600" dirty="0" err="1"/>
              <a:t>heat</a:t>
            </a:r>
            <a:r>
              <a:rPr lang="de-DE" sz="1600" dirty="0"/>
              <a:t> </a:t>
            </a:r>
            <a:r>
              <a:rPr lang="de-DE" sz="1600" dirty="0" err="1"/>
              <a:t>usage</a:t>
            </a:r>
            <a:endParaRPr lang="de-DE" sz="1600" dirty="0"/>
          </a:p>
          <a:p>
            <a:pPr marL="285750" indent="-285750">
              <a:buFont typeface="Arial" panose="020B0604020202020204" pitchFamily="34" charset="0"/>
              <a:buChar char="•"/>
            </a:pPr>
            <a:r>
              <a:rPr lang="de-DE" sz="1600" dirty="0"/>
              <a:t>Optimal </a:t>
            </a:r>
            <a:r>
              <a:rPr lang="de-DE" sz="1600" dirty="0" err="1"/>
              <a:t>operation</a:t>
            </a:r>
            <a:r>
              <a:rPr lang="de-DE" sz="1600" dirty="0"/>
              <a:t> </a:t>
            </a:r>
            <a:r>
              <a:rPr lang="de-DE" sz="1600" dirty="0" err="1"/>
              <a:t>parameter</a:t>
            </a:r>
            <a:r>
              <a:rPr lang="de-DE" sz="1600" dirty="0"/>
              <a:t> (</a:t>
            </a:r>
            <a:r>
              <a:rPr lang="de-DE" sz="1600" dirty="0" err="1"/>
              <a:t>eg</a:t>
            </a:r>
            <a:r>
              <a:rPr lang="de-DE" sz="1600" dirty="0"/>
              <a:t>. </a:t>
            </a:r>
            <a:r>
              <a:rPr lang="de-DE" sz="1600" dirty="0" err="1"/>
              <a:t>tunnel</a:t>
            </a:r>
            <a:r>
              <a:rPr lang="de-DE" sz="1600" dirty="0"/>
              <a:t> </a:t>
            </a:r>
            <a:r>
              <a:rPr lang="de-DE" sz="1600" dirty="0" err="1"/>
              <a:t>temperature</a:t>
            </a:r>
            <a:r>
              <a:rPr lang="de-DE" sz="1600" dirty="0"/>
              <a:t>)</a:t>
            </a:r>
          </a:p>
          <a:p>
            <a:pPr marL="285750" indent="-285750">
              <a:buFont typeface="Arial" panose="020B0604020202020204" pitchFamily="34" charset="0"/>
              <a:buChar char="•"/>
            </a:pPr>
            <a:r>
              <a:rPr lang="en-US" sz="1600" dirty="0"/>
              <a:t>Use of Robotics &amp; Telepresence of Experts</a:t>
            </a:r>
          </a:p>
          <a:p>
            <a:pPr marL="285750" indent="-285750">
              <a:buFont typeface="Arial" panose="020B0604020202020204" pitchFamily="34" charset="0"/>
              <a:buChar char="•"/>
            </a:pPr>
            <a:r>
              <a:rPr lang="de-DE" sz="1600" dirty="0"/>
              <a:t>Remote </a:t>
            </a:r>
            <a:r>
              <a:rPr lang="de-DE" sz="1600" dirty="0" err="1"/>
              <a:t>access</a:t>
            </a:r>
            <a:r>
              <a:rPr lang="de-DE" sz="1600" dirty="0"/>
              <a:t> and </a:t>
            </a:r>
            <a:r>
              <a:rPr lang="de-DE" sz="1600" dirty="0" err="1"/>
              <a:t>automated</a:t>
            </a:r>
            <a:r>
              <a:rPr lang="de-DE" sz="1600" dirty="0"/>
              <a:t> </a:t>
            </a:r>
            <a:r>
              <a:rPr lang="de-DE" sz="1600" dirty="0" err="1"/>
              <a:t>beamlines</a:t>
            </a:r>
            <a:r>
              <a:rPr lang="de-DE" sz="1600" dirty="0"/>
              <a:t> </a:t>
            </a:r>
            <a:br>
              <a:rPr lang="de-DE" sz="1600" dirty="0"/>
            </a:br>
            <a:endParaRPr lang="de-DE" sz="1600" dirty="0"/>
          </a:p>
          <a:p>
            <a:pPr marL="285750" indent="-285750">
              <a:buFont typeface="Arial" panose="020B0604020202020204" pitchFamily="34" charset="0"/>
              <a:buChar char="•"/>
            </a:pPr>
            <a:r>
              <a:rPr lang="de-DE" sz="1600" dirty="0"/>
              <a:t>Research </a:t>
            </a:r>
            <a:r>
              <a:rPr lang="de-DE" sz="1600" dirty="0" err="1"/>
              <a:t>for</a:t>
            </a:r>
            <a:r>
              <a:rPr lang="de-DE" sz="1600" dirty="0"/>
              <a:t> a </a:t>
            </a:r>
            <a:r>
              <a:rPr lang="de-DE" sz="1600" dirty="0" err="1"/>
              <a:t>sustainable</a:t>
            </a:r>
            <a:r>
              <a:rPr lang="de-DE" sz="1600" dirty="0"/>
              <a:t> </a:t>
            </a:r>
            <a:r>
              <a:rPr lang="de-DE" sz="1600" dirty="0" err="1"/>
              <a:t>future</a:t>
            </a:r>
            <a:endParaRPr lang="de-DE" sz="1600" dirty="0"/>
          </a:p>
          <a:p>
            <a:endParaRPr lang="de-DE" sz="1600" dirty="0" err="1"/>
          </a:p>
        </p:txBody>
      </p:sp>
      <p:sp>
        <p:nvSpPr>
          <p:cNvPr id="8" name="Textfeld 7">
            <a:extLst>
              <a:ext uri="{FF2B5EF4-FFF2-40B4-BE49-F238E27FC236}">
                <a16:creationId xmlns:a16="http://schemas.microsoft.com/office/drawing/2014/main" id="{C2047B50-7BFA-4701-8BA4-7E982B8C5DF3}"/>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b="1" dirty="0">
                <a:solidFill>
                  <a:srgbClr val="F18F1F"/>
                </a:solidFill>
              </a:rPr>
              <a:t>Finale</a:t>
            </a:r>
          </a:p>
          <a:p>
            <a:endParaRPr lang="de-DE" sz="1200" dirty="0"/>
          </a:p>
          <a:p>
            <a:r>
              <a:rPr lang="de-DE" sz="1200" dirty="0"/>
              <a:t>Research</a:t>
            </a:r>
          </a:p>
          <a:p>
            <a:endParaRPr lang="de-DE" sz="1200" dirty="0"/>
          </a:p>
        </p:txBody>
      </p:sp>
      <p:sp>
        <p:nvSpPr>
          <p:cNvPr id="7" name="Fußzeilenplatzhalter 2">
            <a:extLst>
              <a:ext uri="{FF2B5EF4-FFF2-40B4-BE49-F238E27FC236}">
                <a16:creationId xmlns:a16="http://schemas.microsoft.com/office/drawing/2014/main" id="{53FC2103-A866-468B-BBBC-31D3192A00A0}"/>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574879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CBBB6-4382-4EBA-8F2B-9DD4A4FEA529}"/>
              </a:ext>
            </a:extLst>
          </p:cNvPr>
          <p:cNvSpPr>
            <a:spLocks noGrp="1"/>
          </p:cNvSpPr>
          <p:nvPr>
            <p:ph type="title"/>
          </p:nvPr>
        </p:nvSpPr>
        <p:spPr>
          <a:xfrm>
            <a:off x="407988" y="349611"/>
            <a:ext cx="11376024" cy="451098"/>
          </a:xfrm>
        </p:spPr>
        <p:txBody>
          <a:bodyPr/>
          <a:lstStyle/>
          <a:p>
            <a:r>
              <a:rPr lang="de-DE" dirty="0"/>
              <a:t>A </a:t>
            </a:r>
            <a:r>
              <a:rPr lang="de-DE" dirty="0" err="1"/>
              <a:t>sustainable</a:t>
            </a:r>
            <a:r>
              <a:rPr lang="de-DE" dirty="0"/>
              <a:t> </a:t>
            </a:r>
            <a:r>
              <a:rPr lang="de-DE" dirty="0" err="1"/>
              <a:t>accelerator</a:t>
            </a:r>
            <a:r>
              <a:rPr lang="de-DE" dirty="0"/>
              <a:t> </a:t>
            </a:r>
          </a:p>
        </p:txBody>
      </p:sp>
      <p:pic>
        <p:nvPicPr>
          <p:cNvPr id="5" name="Grafik 4">
            <a:extLst>
              <a:ext uri="{FF2B5EF4-FFF2-40B4-BE49-F238E27FC236}">
                <a16:creationId xmlns:a16="http://schemas.microsoft.com/office/drawing/2014/main" id="{6F60132B-022B-4037-9484-81AE165F2AD8}"/>
              </a:ext>
            </a:extLst>
          </p:cNvPr>
          <p:cNvPicPr>
            <a:picLocks noChangeAspect="1"/>
          </p:cNvPicPr>
          <p:nvPr/>
        </p:nvPicPr>
        <p:blipFill>
          <a:blip r:embed="rId2"/>
          <a:stretch>
            <a:fillRect/>
          </a:stretch>
        </p:blipFill>
        <p:spPr>
          <a:xfrm>
            <a:off x="11159309" y="59756"/>
            <a:ext cx="1034381" cy="776956"/>
          </a:xfrm>
          <a:prstGeom prst="rect">
            <a:avLst/>
          </a:prstGeom>
        </p:spPr>
      </p:pic>
      <p:sp>
        <p:nvSpPr>
          <p:cNvPr id="3" name="Textfeld 2">
            <a:extLst>
              <a:ext uri="{FF2B5EF4-FFF2-40B4-BE49-F238E27FC236}">
                <a16:creationId xmlns:a16="http://schemas.microsoft.com/office/drawing/2014/main" id="{56BADDDE-DE7B-41CA-887E-46DE518A1A71}"/>
              </a:ext>
            </a:extLst>
          </p:cNvPr>
          <p:cNvSpPr txBox="1"/>
          <p:nvPr/>
        </p:nvSpPr>
        <p:spPr>
          <a:xfrm>
            <a:off x="3575720" y="1625849"/>
            <a:ext cx="5472608" cy="3785652"/>
          </a:xfrm>
          <a:prstGeom prst="rect">
            <a:avLst/>
          </a:prstGeom>
          <a:noFill/>
        </p:spPr>
        <p:txBody>
          <a:bodyPr wrap="square" rtlCol="0">
            <a:spAutoFit/>
          </a:bodyPr>
          <a:lstStyle/>
          <a:p>
            <a:pPr marL="285750" indent="-285750">
              <a:buFont typeface="Arial" panose="020B0604020202020204" pitchFamily="34" charset="0"/>
              <a:buChar char="•"/>
            </a:pPr>
            <a:r>
              <a:rPr lang="de-DE" sz="1600" dirty="0"/>
              <a:t>Energy </a:t>
            </a:r>
            <a:r>
              <a:rPr lang="de-DE" sz="1600" dirty="0" err="1"/>
              <a:t>monitoring</a:t>
            </a:r>
            <a:endParaRPr lang="de-DE" sz="1600" dirty="0"/>
          </a:p>
          <a:p>
            <a:pPr marL="285750" indent="-285750">
              <a:buFont typeface="Arial" panose="020B0604020202020204" pitchFamily="34" charset="0"/>
              <a:buChar char="•"/>
            </a:pPr>
            <a:r>
              <a:rPr lang="de-DE" sz="1600" dirty="0"/>
              <a:t>LCA</a:t>
            </a:r>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Civil</a:t>
            </a:r>
            <a:r>
              <a:rPr lang="de-DE" sz="1600" dirty="0"/>
              <a:t> </a:t>
            </a:r>
            <a:r>
              <a:rPr lang="de-DE" sz="1600" dirty="0" err="1"/>
              <a:t>constructions</a:t>
            </a:r>
            <a:endParaRPr lang="de-DE" sz="1600" dirty="0"/>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technical</a:t>
            </a:r>
            <a:r>
              <a:rPr lang="de-DE" sz="1600" dirty="0"/>
              <a:t> </a:t>
            </a:r>
            <a:r>
              <a:rPr lang="de-DE" sz="1600" dirty="0" err="1"/>
              <a:t>components</a:t>
            </a:r>
            <a:br>
              <a:rPr lang="de-DE" sz="1600" dirty="0"/>
            </a:br>
            <a:endParaRPr lang="de-DE" sz="1600" dirty="0"/>
          </a:p>
          <a:p>
            <a:pPr marL="285750" indent="-285750">
              <a:buFont typeface="Arial" panose="020B0604020202020204" pitchFamily="34" charset="0"/>
              <a:buChar char="•"/>
            </a:pPr>
            <a:r>
              <a:rPr lang="de-DE" sz="1600" dirty="0" err="1"/>
              <a:t>Waste</a:t>
            </a:r>
            <a:r>
              <a:rPr lang="de-DE" sz="1600" dirty="0"/>
              <a:t> </a:t>
            </a:r>
            <a:r>
              <a:rPr lang="de-DE" sz="1600" dirty="0" err="1"/>
              <a:t>heat</a:t>
            </a:r>
            <a:r>
              <a:rPr lang="de-DE" sz="1600" dirty="0"/>
              <a:t> </a:t>
            </a:r>
            <a:r>
              <a:rPr lang="de-DE" sz="1600" dirty="0" err="1"/>
              <a:t>usage</a:t>
            </a:r>
            <a:endParaRPr lang="de-DE" sz="1600" dirty="0"/>
          </a:p>
          <a:p>
            <a:pPr marL="285750" indent="-285750">
              <a:buFont typeface="Arial" panose="020B0604020202020204" pitchFamily="34" charset="0"/>
              <a:buChar char="•"/>
            </a:pPr>
            <a:r>
              <a:rPr lang="de-DE" sz="1600" dirty="0"/>
              <a:t>Optimal </a:t>
            </a:r>
            <a:r>
              <a:rPr lang="de-DE" sz="1600" dirty="0" err="1"/>
              <a:t>operation</a:t>
            </a:r>
            <a:r>
              <a:rPr lang="de-DE" sz="1600" dirty="0"/>
              <a:t> </a:t>
            </a:r>
            <a:r>
              <a:rPr lang="de-DE" sz="1600" dirty="0" err="1"/>
              <a:t>parameter</a:t>
            </a:r>
            <a:r>
              <a:rPr lang="de-DE" sz="1600" dirty="0"/>
              <a:t> (</a:t>
            </a:r>
            <a:r>
              <a:rPr lang="de-DE" sz="1600" dirty="0" err="1"/>
              <a:t>eg</a:t>
            </a:r>
            <a:r>
              <a:rPr lang="de-DE" sz="1600" dirty="0"/>
              <a:t>. </a:t>
            </a:r>
            <a:r>
              <a:rPr lang="de-DE" sz="1600" dirty="0" err="1"/>
              <a:t>tunnel</a:t>
            </a:r>
            <a:r>
              <a:rPr lang="de-DE" sz="1600" dirty="0"/>
              <a:t> </a:t>
            </a:r>
            <a:r>
              <a:rPr lang="de-DE" sz="1600" dirty="0" err="1"/>
              <a:t>temperature</a:t>
            </a:r>
            <a:r>
              <a:rPr lang="de-DE" sz="1600" dirty="0"/>
              <a:t>)</a:t>
            </a:r>
          </a:p>
          <a:p>
            <a:pPr marL="285750" indent="-285750">
              <a:buFont typeface="Arial" panose="020B0604020202020204" pitchFamily="34" charset="0"/>
              <a:buChar char="•"/>
            </a:pPr>
            <a:r>
              <a:rPr lang="en-US" sz="1600" dirty="0"/>
              <a:t>Use of Robotics &amp; Telepresence of Experts</a:t>
            </a:r>
          </a:p>
          <a:p>
            <a:pPr marL="285750" indent="-285750">
              <a:buFont typeface="Arial" panose="020B0604020202020204" pitchFamily="34" charset="0"/>
              <a:buChar char="•"/>
            </a:pPr>
            <a:r>
              <a:rPr lang="de-DE" sz="1600" dirty="0"/>
              <a:t>Remote </a:t>
            </a:r>
            <a:r>
              <a:rPr lang="de-DE" sz="1600" dirty="0" err="1"/>
              <a:t>access</a:t>
            </a:r>
            <a:r>
              <a:rPr lang="de-DE" sz="1600" dirty="0"/>
              <a:t> and </a:t>
            </a:r>
            <a:r>
              <a:rPr lang="de-DE" sz="1600" dirty="0" err="1"/>
              <a:t>automated</a:t>
            </a:r>
            <a:r>
              <a:rPr lang="de-DE" sz="1600" dirty="0"/>
              <a:t> </a:t>
            </a:r>
            <a:r>
              <a:rPr lang="de-DE" sz="1600" dirty="0" err="1"/>
              <a:t>beamlines</a:t>
            </a:r>
            <a:r>
              <a:rPr lang="de-DE" sz="1600" dirty="0"/>
              <a:t> </a:t>
            </a:r>
            <a:br>
              <a:rPr lang="de-DE" sz="1600" dirty="0"/>
            </a:br>
            <a:endParaRPr lang="de-DE" sz="1600" dirty="0"/>
          </a:p>
          <a:p>
            <a:pPr marL="285750" indent="-285750">
              <a:buFont typeface="Arial" panose="020B0604020202020204" pitchFamily="34" charset="0"/>
              <a:buChar char="•"/>
            </a:pPr>
            <a:r>
              <a:rPr lang="de-DE" sz="1600" dirty="0"/>
              <a:t>Research </a:t>
            </a:r>
            <a:r>
              <a:rPr lang="de-DE" sz="1600" dirty="0" err="1"/>
              <a:t>for</a:t>
            </a:r>
            <a:r>
              <a:rPr lang="de-DE" sz="1600" dirty="0"/>
              <a:t> a </a:t>
            </a:r>
            <a:r>
              <a:rPr lang="de-DE" sz="1600" dirty="0" err="1"/>
              <a:t>sustainable</a:t>
            </a:r>
            <a:r>
              <a:rPr lang="de-DE" sz="1600" dirty="0"/>
              <a:t> </a:t>
            </a:r>
            <a:r>
              <a:rPr lang="de-DE" sz="1600" dirty="0" err="1"/>
              <a:t>future</a:t>
            </a:r>
            <a:endParaRPr lang="de-DE" sz="1600" dirty="0"/>
          </a:p>
          <a:p>
            <a:pPr marL="285750" indent="-285750">
              <a:buFont typeface="Arial" panose="020B0604020202020204" pitchFamily="34" charset="0"/>
              <a:buChar char="•"/>
            </a:pPr>
            <a:r>
              <a:rPr lang="de-DE" sz="1600" dirty="0"/>
              <a:t> </a:t>
            </a:r>
          </a:p>
          <a:p>
            <a:pPr marL="285750" indent="-285750">
              <a:buFont typeface="Arial" panose="020B0604020202020204" pitchFamily="34" charset="0"/>
              <a:buChar char="•"/>
            </a:pPr>
            <a:r>
              <a:rPr lang="de-DE" sz="1600" dirty="0"/>
              <a:t> </a:t>
            </a:r>
          </a:p>
          <a:p>
            <a:pPr algn="ctr"/>
            <a:r>
              <a:rPr lang="de-DE" sz="3200" b="1" dirty="0">
                <a:solidFill>
                  <a:schemeClr val="accent2"/>
                </a:solidFill>
              </a:rPr>
              <a:t>Never </a:t>
            </a:r>
            <a:r>
              <a:rPr lang="de-DE" sz="3200" b="1" dirty="0" err="1">
                <a:solidFill>
                  <a:schemeClr val="accent2"/>
                </a:solidFill>
              </a:rPr>
              <a:t>finished</a:t>
            </a:r>
            <a:r>
              <a:rPr lang="de-DE" sz="3200" b="1" dirty="0">
                <a:solidFill>
                  <a:schemeClr val="accent2"/>
                </a:solidFill>
              </a:rPr>
              <a:t>!</a:t>
            </a:r>
          </a:p>
        </p:txBody>
      </p:sp>
      <p:sp>
        <p:nvSpPr>
          <p:cNvPr id="8" name="Textfeld 7">
            <a:extLst>
              <a:ext uri="{FF2B5EF4-FFF2-40B4-BE49-F238E27FC236}">
                <a16:creationId xmlns:a16="http://schemas.microsoft.com/office/drawing/2014/main" id="{C2047B50-7BFA-4701-8BA4-7E982B8C5DF3}"/>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b="1" dirty="0">
                <a:solidFill>
                  <a:srgbClr val="F18F1F"/>
                </a:solidFill>
              </a:rPr>
              <a:t>Finale</a:t>
            </a:r>
          </a:p>
          <a:p>
            <a:endParaRPr lang="de-DE" sz="1200" dirty="0"/>
          </a:p>
          <a:p>
            <a:r>
              <a:rPr lang="de-DE" sz="1200" dirty="0"/>
              <a:t>Research</a:t>
            </a:r>
          </a:p>
          <a:p>
            <a:endParaRPr lang="de-DE" sz="1200" dirty="0"/>
          </a:p>
        </p:txBody>
      </p:sp>
      <p:sp>
        <p:nvSpPr>
          <p:cNvPr id="7" name="Fußzeilenplatzhalter 2">
            <a:extLst>
              <a:ext uri="{FF2B5EF4-FFF2-40B4-BE49-F238E27FC236}">
                <a16:creationId xmlns:a16="http://schemas.microsoft.com/office/drawing/2014/main" id="{330D360A-FF0E-41D5-87EC-07E6354508E0}"/>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279181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CBBB6-4382-4EBA-8F2B-9DD4A4FEA529}"/>
              </a:ext>
            </a:extLst>
          </p:cNvPr>
          <p:cNvSpPr>
            <a:spLocks noGrp="1"/>
          </p:cNvSpPr>
          <p:nvPr>
            <p:ph type="title"/>
          </p:nvPr>
        </p:nvSpPr>
        <p:spPr>
          <a:xfrm>
            <a:off x="407988" y="349611"/>
            <a:ext cx="11376024" cy="451098"/>
          </a:xfrm>
        </p:spPr>
        <p:txBody>
          <a:bodyPr/>
          <a:lstStyle/>
          <a:p>
            <a:r>
              <a:rPr lang="de-DE" dirty="0"/>
              <a:t>A </a:t>
            </a:r>
            <a:r>
              <a:rPr lang="de-DE" dirty="0" err="1"/>
              <a:t>sustainable</a:t>
            </a:r>
            <a:r>
              <a:rPr lang="de-DE" dirty="0"/>
              <a:t> </a:t>
            </a:r>
            <a:r>
              <a:rPr lang="de-DE" dirty="0" err="1"/>
              <a:t>accelerator</a:t>
            </a:r>
            <a:r>
              <a:rPr lang="de-DE" dirty="0"/>
              <a:t> </a:t>
            </a:r>
          </a:p>
        </p:txBody>
      </p:sp>
      <p:pic>
        <p:nvPicPr>
          <p:cNvPr id="5" name="Grafik 4">
            <a:extLst>
              <a:ext uri="{FF2B5EF4-FFF2-40B4-BE49-F238E27FC236}">
                <a16:creationId xmlns:a16="http://schemas.microsoft.com/office/drawing/2014/main" id="{6F60132B-022B-4037-9484-81AE165F2AD8}"/>
              </a:ext>
            </a:extLst>
          </p:cNvPr>
          <p:cNvPicPr>
            <a:picLocks noChangeAspect="1"/>
          </p:cNvPicPr>
          <p:nvPr/>
        </p:nvPicPr>
        <p:blipFill>
          <a:blip r:embed="rId2"/>
          <a:stretch>
            <a:fillRect/>
          </a:stretch>
        </p:blipFill>
        <p:spPr>
          <a:xfrm>
            <a:off x="11159309" y="59756"/>
            <a:ext cx="1034381" cy="776956"/>
          </a:xfrm>
          <a:prstGeom prst="rect">
            <a:avLst/>
          </a:prstGeom>
        </p:spPr>
      </p:pic>
      <p:sp>
        <p:nvSpPr>
          <p:cNvPr id="3" name="Textfeld 2">
            <a:extLst>
              <a:ext uri="{FF2B5EF4-FFF2-40B4-BE49-F238E27FC236}">
                <a16:creationId xmlns:a16="http://schemas.microsoft.com/office/drawing/2014/main" id="{56BADDDE-DE7B-41CA-887E-46DE518A1A71}"/>
              </a:ext>
            </a:extLst>
          </p:cNvPr>
          <p:cNvSpPr txBox="1"/>
          <p:nvPr/>
        </p:nvSpPr>
        <p:spPr>
          <a:xfrm>
            <a:off x="3575720" y="1625849"/>
            <a:ext cx="5472608" cy="3785652"/>
          </a:xfrm>
          <a:prstGeom prst="rect">
            <a:avLst/>
          </a:prstGeom>
          <a:noFill/>
        </p:spPr>
        <p:txBody>
          <a:bodyPr wrap="square" rtlCol="0">
            <a:spAutoFit/>
          </a:bodyPr>
          <a:lstStyle/>
          <a:p>
            <a:pPr marL="285750" indent="-285750">
              <a:buFont typeface="Arial" panose="020B0604020202020204" pitchFamily="34" charset="0"/>
              <a:buChar char="•"/>
            </a:pPr>
            <a:r>
              <a:rPr lang="de-DE" sz="1600" dirty="0"/>
              <a:t>Energy </a:t>
            </a:r>
            <a:r>
              <a:rPr lang="de-DE" sz="1600" dirty="0" err="1"/>
              <a:t>monitoring</a:t>
            </a:r>
            <a:endParaRPr lang="de-DE" sz="1600" dirty="0"/>
          </a:p>
          <a:p>
            <a:pPr marL="285750" indent="-285750">
              <a:buFont typeface="Arial" panose="020B0604020202020204" pitchFamily="34" charset="0"/>
              <a:buChar char="•"/>
            </a:pPr>
            <a:r>
              <a:rPr lang="de-DE" sz="1600" dirty="0"/>
              <a:t>LCA</a:t>
            </a:r>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Civil</a:t>
            </a:r>
            <a:r>
              <a:rPr lang="de-DE" sz="1600" dirty="0"/>
              <a:t> </a:t>
            </a:r>
            <a:r>
              <a:rPr lang="de-DE" sz="1600" dirty="0" err="1"/>
              <a:t>constructions</a:t>
            </a:r>
            <a:endParaRPr lang="de-DE" sz="1600" dirty="0"/>
          </a:p>
          <a:p>
            <a:pPr marL="742950" lvl="1" indent="-285750">
              <a:buFont typeface="Wingdings" panose="05000000000000000000" pitchFamily="2" charset="2"/>
              <a:buChar char="§"/>
            </a:pPr>
            <a:r>
              <a:rPr lang="de-DE" sz="1600" dirty="0"/>
              <a:t> </a:t>
            </a:r>
            <a:r>
              <a:rPr lang="de-DE" sz="1600" dirty="0" err="1"/>
              <a:t>for</a:t>
            </a:r>
            <a:r>
              <a:rPr lang="de-DE" sz="1600" dirty="0"/>
              <a:t> </a:t>
            </a:r>
            <a:r>
              <a:rPr lang="de-DE" sz="1600" dirty="0" err="1"/>
              <a:t>technical</a:t>
            </a:r>
            <a:r>
              <a:rPr lang="de-DE" sz="1600" dirty="0"/>
              <a:t> </a:t>
            </a:r>
            <a:r>
              <a:rPr lang="de-DE" sz="1600" dirty="0" err="1"/>
              <a:t>components</a:t>
            </a:r>
            <a:br>
              <a:rPr lang="de-DE" sz="1600" dirty="0"/>
            </a:br>
            <a:endParaRPr lang="de-DE" sz="1600" dirty="0"/>
          </a:p>
          <a:p>
            <a:pPr marL="285750" indent="-285750">
              <a:buFont typeface="Arial" panose="020B0604020202020204" pitchFamily="34" charset="0"/>
              <a:buChar char="•"/>
            </a:pPr>
            <a:r>
              <a:rPr lang="de-DE" sz="1600" dirty="0" err="1"/>
              <a:t>Waste</a:t>
            </a:r>
            <a:r>
              <a:rPr lang="de-DE" sz="1600" dirty="0"/>
              <a:t> </a:t>
            </a:r>
            <a:r>
              <a:rPr lang="de-DE" sz="1600" dirty="0" err="1"/>
              <a:t>heat</a:t>
            </a:r>
            <a:r>
              <a:rPr lang="de-DE" sz="1600" dirty="0"/>
              <a:t> </a:t>
            </a:r>
            <a:r>
              <a:rPr lang="de-DE" sz="1600" dirty="0" err="1"/>
              <a:t>usage</a:t>
            </a:r>
            <a:endParaRPr lang="de-DE" sz="1600" dirty="0"/>
          </a:p>
          <a:p>
            <a:pPr marL="285750" indent="-285750">
              <a:buFont typeface="Arial" panose="020B0604020202020204" pitchFamily="34" charset="0"/>
              <a:buChar char="•"/>
            </a:pPr>
            <a:r>
              <a:rPr lang="de-DE" sz="1600" dirty="0"/>
              <a:t>Optimal </a:t>
            </a:r>
            <a:r>
              <a:rPr lang="de-DE" sz="1600" dirty="0" err="1"/>
              <a:t>operation</a:t>
            </a:r>
            <a:r>
              <a:rPr lang="de-DE" sz="1600" dirty="0"/>
              <a:t> </a:t>
            </a:r>
            <a:r>
              <a:rPr lang="de-DE" sz="1600" dirty="0" err="1"/>
              <a:t>parameter</a:t>
            </a:r>
            <a:r>
              <a:rPr lang="de-DE" sz="1600" dirty="0"/>
              <a:t> (</a:t>
            </a:r>
            <a:r>
              <a:rPr lang="de-DE" sz="1600" dirty="0" err="1"/>
              <a:t>eg</a:t>
            </a:r>
            <a:r>
              <a:rPr lang="de-DE" sz="1600" dirty="0"/>
              <a:t>. </a:t>
            </a:r>
            <a:r>
              <a:rPr lang="de-DE" sz="1600" dirty="0" err="1"/>
              <a:t>tunnel</a:t>
            </a:r>
            <a:r>
              <a:rPr lang="de-DE" sz="1600" dirty="0"/>
              <a:t> </a:t>
            </a:r>
            <a:r>
              <a:rPr lang="de-DE" sz="1600" dirty="0" err="1"/>
              <a:t>temperature</a:t>
            </a:r>
            <a:r>
              <a:rPr lang="de-DE" sz="1600" dirty="0"/>
              <a:t>)</a:t>
            </a:r>
          </a:p>
          <a:p>
            <a:pPr marL="285750" indent="-285750">
              <a:buFont typeface="Arial" panose="020B0604020202020204" pitchFamily="34" charset="0"/>
              <a:buChar char="•"/>
            </a:pPr>
            <a:r>
              <a:rPr lang="en-US" sz="1600" dirty="0"/>
              <a:t>Use of Robotics &amp; Telepresence of Experts</a:t>
            </a:r>
          </a:p>
          <a:p>
            <a:pPr marL="285750" indent="-285750">
              <a:buFont typeface="Arial" panose="020B0604020202020204" pitchFamily="34" charset="0"/>
              <a:buChar char="•"/>
            </a:pPr>
            <a:r>
              <a:rPr lang="de-DE" sz="1600" dirty="0"/>
              <a:t>Remote </a:t>
            </a:r>
            <a:r>
              <a:rPr lang="de-DE" sz="1600" dirty="0" err="1"/>
              <a:t>access</a:t>
            </a:r>
            <a:r>
              <a:rPr lang="de-DE" sz="1600" dirty="0"/>
              <a:t> and </a:t>
            </a:r>
            <a:r>
              <a:rPr lang="de-DE" sz="1600" dirty="0" err="1"/>
              <a:t>automated</a:t>
            </a:r>
            <a:r>
              <a:rPr lang="de-DE" sz="1600" dirty="0"/>
              <a:t> </a:t>
            </a:r>
            <a:r>
              <a:rPr lang="de-DE" sz="1600" dirty="0" err="1"/>
              <a:t>beamlines</a:t>
            </a:r>
            <a:r>
              <a:rPr lang="de-DE" sz="1600" dirty="0"/>
              <a:t> </a:t>
            </a:r>
            <a:br>
              <a:rPr lang="de-DE" sz="1600" dirty="0"/>
            </a:br>
            <a:endParaRPr lang="de-DE" sz="1600" dirty="0"/>
          </a:p>
          <a:p>
            <a:pPr marL="285750" indent="-285750">
              <a:buFont typeface="Arial" panose="020B0604020202020204" pitchFamily="34" charset="0"/>
              <a:buChar char="•"/>
            </a:pPr>
            <a:r>
              <a:rPr lang="de-DE" sz="1600" dirty="0"/>
              <a:t>Research </a:t>
            </a:r>
            <a:r>
              <a:rPr lang="de-DE" sz="1600" dirty="0" err="1"/>
              <a:t>for</a:t>
            </a:r>
            <a:r>
              <a:rPr lang="de-DE" sz="1600" dirty="0"/>
              <a:t> a </a:t>
            </a:r>
            <a:r>
              <a:rPr lang="de-DE" sz="1600" dirty="0" err="1"/>
              <a:t>sustainable</a:t>
            </a:r>
            <a:r>
              <a:rPr lang="de-DE" sz="1600" dirty="0"/>
              <a:t> </a:t>
            </a:r>
            <a:r>
              <a:rPr lang="de-DE" sz="1600" dirty="0" err="1"/>
              <a:t>future</a:t>
            </a:r>
            <a:endParaRPr lang="de-DE" sz="1600" dirty="0"/>
          </a:p>
          <a:p>
            <a:pPr marL="285750" indent="-285750">
              <a:buFont typeface="Arial" panose="020B0604020202020204" pitchFamily="34" charset="0"/>
              <a:buChar char="•"/>
            </a:pPr>
            <a:r>
              <a:rPr lang="de-DE" sz="1600" dirty="0"/>
              <a:t> </a:t>
            </a:r>
          </a:p>
          <a:p>
            <a:pPr marL="285750" indent="-285750">
              <a:buFont typeface="Arial" panose="020B0604020202020204" pitchFamily="34" charset="0"/>
              <a:buChar char="•"/>
            </a:pPr>
            <a:r>
              <a:rPr lang="de-DE" sz="1600" dirty="0"/>
              <a:t> </a:t>
            </a:r>
          </a:p>
          <a:p>
            <a:pPr algn="ctr"/>
            <a:r>
              <a:rPr lang="de-DE" sz="3200" b="1" dirty="0">
                <a:solidFill>
                  <a:schemeClr val="accent2"/>
                </a:solidFill>
              </a:rPr>
              <a:t>Never </a:t>
            </a:r>
            <a:r>
              <a:rPr lang="de-DE" sz="3200" b="1" dirty="0" err="1">
                <a:solidFill>
                  <a:schemeClr val="accent2"/>
                </a:solidFill>
              </a:rPr>
              <a:t>finished</a:t>
            </a:r>
            <a:r>
              <a:rPr lang="de-DE" sz="3200" b="1" dirty="0">
                <a:solidFill>
                  <a:schemeClr val="accent2"/>
                </a:solidFill>
              </a:rPr>
              <a:t>!</a:t>
            </a:r>
          </a:p>
        </p:txBody>
      </p:sp>
      <p:sp>
        <p:nvSpPr>
          <p:cNvPr id="8" name="Textfeld 7">
            <a:extLst>
              <a:ext uri="{FF2B5EF4-FFF2-40B4-BE49-F238E27FC236}">
                <a16:creationId xmlns:a16="http://schemas.microsoft.com/office/drawing/2014/main" id="{C2047B50-7BFA-4701-8BA4-7E982B8C5DF3}"/>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b="1" dirty="0">
                <a:solidFill>
                  <a:srgbClr val="F18F1F"/>
                </a:solidFill>
              </a:rPr>
              <a:t>Finale</a:t>
            </a:r>
          </a:p>
          <a:p>
            <a:endParaRPr lang="de-DE" sz="1200" dirty="0"/>
          </a:p>
          <a:p>
            <a:r>
              <a:rPr lang="de-DE" sz="1200" dirty="0"/>
              <a:t>Research</a:t>
            </a:r>
          </a:p>
          <a:p>
            <a:endParaRPr lang="de-DE" sz="1200" dirty="0"/>
          </a:p>
        </p:txBody>
      </p:sp>
      <p:sp>
        <p:nvSpPr>
          <p:cNvPr id="6" name="Textfeld 5">
            <a:extLst>
              <a:ext uri="{FF2B5EF4-FFF2-40B4-BE49-F238E27FC236}">
                <a16:creationId xmlns:a16="http://schemas.microsoft.com/office/drawing/2014/main" id="{76F1B6D1-0316-43BA-8591-8FE5C9BF234B}"/>
              </a:ext>
            </a:extLst>
          </p:cNvPr>
          <p:cNvSpPr txBox="1"/>
          <p:nvPr/>
        </p:nvSpPr>
        <p:spPr>
          <a:xfrm>
            <a:off x="3503712" y="5520570"/>
            <a:ext cx="5872120" cy="584775"/>
          </a:xfrm>
          <a:prstGeom prst="rect">
            <a:avLst/>
          </a:prstGeom>
          <a:noFill/>
        </p:spPr>
        <p:txBody>
          <a:bodyPr wrap="none" rtlCol="0">
            <a:spAutoFit/>
          </a:bodyPr>
          <a:lstStyle/>
          <a:p>
            <a:r>
              <a:rPr lang="de-DE" sz="3200" b="1" dirty="0" err="1">
                <a:solidFill>
                  <a:schemeClr val="accent1"/>
                </a:solidFill>
                <a:effectLst>
                  <a:outerShdw blurRad="38100" dist="38100" dir="2700000" algn="tl">
                    <a:srgbClr val="000000">
                      <a:alpha val="43137"/>
                    </a:srgbClr>
                  </a:outerShdw>
                </a:effectLst>
              </a:rPr>
              <a:t>Thank</a:t>
            </a:r>
            <a:r>
              <a:rPr lang="de-DE" sz="3200" b="1" dirty="0">
                <a:solidFill>
                  <a:schemeClr val="accent1"/>
                </a:solidFill>
                <a:effectLst>
                  <a:outerShdw blurRad="38100" dist="38100" dir="2700000" algn="tl">
                    <a:srgbClr val="000000">
                      <a:alpha val="43137"/>
                    </a:srgbClr>
                  </a:outerShdw>
                </a:effectLst>
              </a:rPr>
              <a:t> </a:t>
            </a:r>
            <a:r>
              <a:rPr lang="de-DE" sz="3200" b="1" dirty="0" err="1">
                <a:solidFill>
                  <a:schemeClr val="accent1"/>
                </a:solidFill>
                <a:effectLst>
                  <a:outerShdw blurRad="38100" dist="38100" dir="2700000" algn="tl">
                    <a:srgbClr val="000000">
                      <a:alpha val="43137"/>
                    </a:srgbClr>
                  </a:outerShdw>
                </a:effectLst>
              </a:rPr>
              <a:t>you</a:t>
            </a:r>
            <a:r>
              <a:rPr lang="de-DE" sz="3200" b="1" dirty="0">
                <a:solidFill>
                  <a:schemeClr val="accent1"/>
                </a:solidFill>
                <a:effectLst>
                  <a:outerShdw blurRad="38100" dist="38100" dir="2700000" algn="tl">
                    <a:srgbClr val="000000">
                      <a:alpha val="43137"/>
                    </a:srgbClr>
                  </a:outerShdw>
                </a:effectLst>
              </a:rPr>
              <a:t> </a:t>
            </a:r>
            <a:r>
              <a:rPr lang="de-DE" sz="3200" b="1" dirty="0" err="1">
                <a:solidFill>
                  <a:schemeClr val="accent1"/>
                </a:solidFill>
                <a:effectLst>
                  <a:outerShdw blurRad="38100" dist="38100" dir="2700000" algn="tl">
                    <a:srgbClr val="000000">
                      <a:alpha val="43137"/>
                    </a:srgbClr>
                  </a:outerShdw>
                </a:effectLst>
              </a:rPr>
              <a:t>for</a:t>
            </a:r>
            <a:r>
              <a:rPr lang="de-DE" sz="3200" b="1" dirty="0">
                <a:solidFill>
                  <a:schemeClr val="accent1"/>
                </a:solidFill>
                <a:effectLst>
                  <a:outerShdw blurRad="38100" dist="38100" dir="2700000" algn="tl">
                    <a:srgbClr val="000000">
                      <a:alpha val="43137"/>
                    </a:srgbClr>
                  </a:outerShdw>
                </a:effectLst>
              </a:rPr>
              <a:t> </a:t>
            </a:r>
            <a:r>
              <a:rPr lang="de-DE" sz="3200" b="1" dirty="0" err="1">
                <a:solidFill>
                  <a:schemeClr val="accent1"/>
                </a:solidFill>
                <a:effectLst>
                  <a:outerShdw blurRad="38100" dist="38100" dir="2700000" algn="tl">
                    <a:srgbClr val="000000">
                      <a:alpha val="43137"/>
                    </a:srgbClr>
                  </a:outerShdw>
                </a:effectLst>
              </a:rPr>
              <a:t>your</a:t>
            </a:r>
            <a:r>
              <a:rPr lang="de-DE" sz="3200" b="1" dirty="0">
                <a:solidFill>
                  <a:schemeClr val="accent1"/>
                </a:solidFill>
                <a:effectLst>
                  <a:outerShdw blurRad="38100" dist="38100" dir="2700000" algn="tl">
                    <a:srgbClr val="000000">
                      <a:alpha val="43137"/>
                    </a:srgbClr>
                  </a:outerShdw>
                </a:effectLst>
              </a:rPr>
              <a:t> </a:t>
            </a:r>
            <a:r>
              <a:rPr lang="de-DE" sz="3200" b="1" dirty="0" err="1">
                <a:solidFill>
                  <a:schemeClr val="accent1"/>
                </a:solidFill>
                <a:effectLst>
                  <a:outerShdw blurRad="38100" dist="38100" dir="2700000" algn="tl">
                    <a:srgbClr val="000000">
                      <a:alpha val="43137"/>
                    </a:srgbClr>
                  </a:outerShdw>
                </a:effectLst>
              </a:rPr>
              <a:t>attention</a:t>
            </a:r>
            <a:r>
              <a:rPr lang="de-DE" sz="3200" b="1" dirty="0">
                <a:solidFill>
                  <a:schemeClr val="accent1"/>
                </a:solidFill>
                <a:effectLst>
                  <a:outerShdw blurRad="38100" dist="38100" dir="2700000" algn="tl">
                    <a:srgbClr val="000000">
                      <a:alpha val="43137"/>
                    </a:srgbClr>
                  </a:outerShdw>
                </a:effectLst>
              </a:rPr>
              <a:t>!</a:t>
            </a:r>
          </a:p>
        </p:txBody>
      </p:sp>
      <p:sp>
        <p:nvSpPr>
          <p:cNvPr id="9" name="Fußzeilenplatzhalter 2">
            <a:extLst>
              <a:ext uri="{FF2B5EF4-FFF2-40B4-BE49-F238E27FC236}">
                <a16:creationId xmlns:a16="http://schemas.microsoft.com/office/drawing/2014/main" id="{31141479-3009-4404-B802-9A5F50123249}"/>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1413782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Sustainability at DESY</a:t>
            </a:r>
          </a:p>
        </p:txBody>
      </p:sp>
      <p:pic>
        <p:nvPicPr>
          <p:cNvPr id="7" name="Inhaltsplatzhalter 6">
            <a:extLst>
              <a:ext uri="{FF2B5EF4-FFF2-40B4-BE49-F238E27FC236}">
                <a16:creationId xmlns:a16="http://schemas.microsoft.com/office/drawing/2014/main" id="{65F2CF79-EAE4-440C-839D-FD8AF8BC3BB8}"/>
              </a:ext>
            </a:extLst>
          </p:cNvPr>
          <p:cNvPicPr>
            <a:picLocks noGrp="1" noChangeAspect="1"/>
          </p:cNvPicPr>
          <p:nvPr>
            <p:ph idx="1"/>
          </p:nvPr>
        </p:nvPicPr>
        <p:blipFill rotWithShape="1">
          <a:blip r:embed="rId3"/>
          <a:srcRect t="10095" b="11586"/>
          <a:stretch/>
        </p:blipFill>
        <p:spPr>
          <a:xfrm>
            <a:off x="416047" y="1161008"/>
            <a:ext cx="3977074" cy="2340000"/>
          </a:xfrm>
          <a:prstGeom prst="rect">
            <a:avLst/>
          </a:prstGeom>
        </p:spPr>
      </p:pic>
      <p:sp>
        <p:nvSpPr>
          <p:cNvPr id="4" name="Textplatzhalter 3"/>
          <p:cNvSpPr>
            <a:spLocks noGrp="1"/>
          </p:cNvSpPr>
          <p:nvPr>
            <p:ph type="body" sz="quarter" idx="13"/>
          </p:nvPr>
        </p:nvSpPr>
        <p:spPr/>
        <p:txBody>
          <a:bodyPr/>
          <a:lstStyle/>
          <a:p>
            <a:r>
              <a:rPr lang="de-DE" dirty="0"/>
              <a:t>Green DESY</a:t>
            </a:r>
          </a:p>
        </p:txBody>
      </p:sp>
      <p:pic>
        <p:nvPicPr>
          <p:cNvPr id="6" name="Grafik 5">
            <a:extLst>
              <a:ext uri="{FF2B5EF4-FFF2-40B4-BE49-F238E27FC236}">
                <a16:creationId xmlns:a16="http://schemas.microsoft.com/office/drawing/2014/main" id="{68BAE6E1-EB16-4769-A99F-511CB7A4E114}"/>
              </a:ext>
            </a:extLst>
          </p:cNvPr>
          <p:cNvPicPr>
            <a:picLocks noChangeAspect="1"/>
          </p:cNvPicPr>
          <p:nvPr/>
        </p:nvPicPr>
        <p:blipFill rotWithShape="1">
          <a:blip r:embed="rId4"/>
          <a:srcRect t="10569" b="11005"/>
          <a:stretch/>
        </p:blipFill>
        <p:spPr>
          <a:xfrm>
            <a:off x="4511824" y="1161008"/>
            <a:ext cx="3977074" cy="2340000"/>
          </a:xfrm>
          <a:prstGeom prst="rect">
            <a:avLst/>
          </a:prstGeom>
        </p:spPr>
      </p:pic>
      <p:sp>
        <p:nvSpPr>
          <p:cNvPr id="12" name="Fußzeilenplatzhalter 2">
            <a:extLst>
              <a:ext uri="{FF2B5EF4-FFF2-40B4-BE49-F238E27FC236}">
                <a16:creationId xmlns:a16="http://schemas.microsoft.com/office/drawing/2014/main" id="{29AB7957-59F8-425D-AEC0-93A44A792792}"/>
              </a:ext>
            </a:extLst>
          </p:cNvPr>
          <p:cNvSpPr txBox="1">
            <a:spLocks/>
          </p:cNvSpPr>
          <p:nvPr/>
        </p:nvSpPr>
        <p:spPr>
          <a:xfrm>
            <a:off x="425663" y="3771989"/>
            <a:ext cx="10936538" cy="2758078"/>
          </a:xfrm>
          <a:prstGeom prst="rect">
            <a:avLst/>
          </a:prstGeom>
        </p:spPr>
        <p:txBody>
          <a:bodyPr vert="horz" lIns="0" tIns="0" rIns="0" bIns="0" rtlCol="0" anchor="t"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1800" b="1" dirty="0"/>
              <a:t>Benefits:</a:t>
            </a:r>
          </a:p>
          <a:p>
            <a:pPr marL="285750" indent="-285750">
              <a:spcAft>
                <a:spcPts val="600"/>
              </a:spcAft>
              <a:buFont typeface="Arial" panose="020B0604020202020204" pitchFamily="34" charset="0"/>
              <a:buChar char="•"/>
            </a:pPr>
            <a:r>
              <a:rPr lang="en-US" sz="1800" dirty="0"/>
              <a:t>more efficient rainwater management through retention by increasing water seepage and evaporation opportunities </a:t>
            </a:r>
          </a:p>
          <a:p>
            <a:pPr marL="285750" indent="-285750">
              <a:spcAft>
                <a:spcPts val="600"/>
              </a:spcAft>
              <a:buFont typeface="Arial" panose="020B0604020202020204" pitchFamily="34" charset="0"/>
              <a:buChar char="•"/>
            </a:pPr>
            <a:r>
              <a:rPr lang="en-US" sz="1800" dirty="0"/>
              <a:t>Healthy microclimate </a:t>
            </a:r>
          </a:p>
          <a:p>
            <a:pPr marL="285750" indent="-285750">
              <a:spcAft>
                <a:spcPts val="600"/>
              </a:spcAft>
              <a:buFont typeface="Arial" panose="020B0604020202020204" pitchFamily="34" charset="0"/>
              <a:buChar char="•"/>
            </a:pPr>
            <a:r>
              <a:rPr lang="en-US" sz="1800" dirty="0"/>
              <a:t>Reduction of the heat island effect (cooling down of the city heat in summer)</a:t>
            </a:r>
          </a:p>
          <a:p>
            <a:pPr marL="285750" indent="-285750">
              <a:spcAft>
                <a:spcPts val="600"/>
              </a:spcAft>
              <a:buFont typeface="Arial" panose="020B0604020202020204" pitchFamily="34" charset="0"/>
              <a:buChar char="•"/>
            </a:pPr>
            <a:r>
              <a:rPr lang="en-US" sz="1800" dirty="0"/>
              <a:t>Air pollution control / Respirable dust absorption</a:t>
            </a:r>
          </a:p>
          <a:p>
            <a:pPr marL="285750" indent="-285750">
              <a:spcAft>
                <a:spcPts val="600"/>
              </a:spcAft>
              <a:buFont typeface="Arial" panose="020B0604020202020204" pitchFamily="34" charset="0"/>
              <a:buChar char="•"/>
            </a:pPr>
            <a:r>
              <a:rPr lang="en-US" sz="1800" dirty="0"/>
              <a:t>Breeding and foraging habitats for birds and insects </a:t>
            </a:r>
          </a:p>
          <a:p>
            <a:pPr marL="285750" indent="-285750">
              <a:spcAft>
                <a:spcPts val="600"/>
              </a:spcAft>
              <a:buFont typeface="Arial" panose="020B0604020202020204" pitchFamily="34" charset="0"/>
              <a:buChar char="•"/>
            </a:pPr>
            <a:r>
              <a:rPr lang="en-US" sz="1800" dirty="0"/>
              <a:t>Contribution to biodiversity</a:t>
            </a:r>
          </a:p>
          <a:p>
            <a:pPr marL="285750" indent="-285750">
              <a:buFont typeface="Arial" panose="020B0604020202020204" pitchFamily="34" charset="0"/>
              <a:buChar char="•"/>
            </a:pPr>
            <a:endParaRPr lang="en-US" sz="1800" dirty="0"/>
          </a:p>
          <a:p>
            <a:pPr marL="171450" indent="-171450">
              <a:buFont typeface="Arial" panose="020B0604020202020204" pitchFamily="34" charset="0"/>
              <a:buChar char="•"/>
            </a:pPr>
            <a:endParaRPr lang="de-DE" dirty="0"/>
          </a:p>
        </p:txBody>
      </p:sp>
      <p:sp>
        <p:nvSpPr>
          <p:cNvPr id="13" name="Fußzeilenplatzhalter 2">
            <a:extLst>
              <a:ext uri="{FF2B5EF4-FFF2-40B4-BE49-F238E27FC236}">
                <a16:creationId xmlns:a16="http://schemas.microsoft.com/office/drawing/2014/main" id="{A19A9431-3206-4A9D-BC3D-962EAF06659F}"/>
              </a:ext>
            </a:extLst>
          </p:cNvPr>
          <p:cNvSpPr txBox="1">
            <a:spLocks/>
          </p:cNvSpPr>
          <p:nvPr/>
        </p:nvSpPr>
        <p:spPr>
          <a:xfrm>
            <a:off x="8617270" y="1628800"/>
            <a:ext cx="3285445" cy="2234609"/>
          </a:xfrm>
          <a:prstGeom prst="rect">
            <a:avLst/>
          </a:prstGeom>
        </p:spPr>
        <p:txBody>
          <a:bodyPr vert="horz" lIns="0" tIns="0" rIns="0" bIns="0" rtlCol="0" anchor="t"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sz="1800" dirty="0"/>
              <a:t>Building 36 – Total area of greening 4,570 m² = half a hectare (roof and 3 walls)</a:t>
            </a:r>
          </a:p>
          <a:p>
            <a:pPr marL="285750" indent="-285750">
              <a:spcAft>
                <a:spcPts val="600"/>
              </a:spcAft>
              <a:buFont typeface="Arial" panose="020B0604020202020204" pitchFamily="34" charset="0"/>
              <a:buChar char="•"/>
            </a:pPr>
            <a:r>
              <a:rPr lang="en-US" sz="1800" dirty="0"/>
              <a:t>Bird's eye view at the beginning and in a few years</a:t>
            </a:r>
            <a:br>
              <a:rPr lang="en-US" sz="1800" dirty="0"/>
            </a:br>
            <a:r>
              <a:rPr lang="en-US" sz="1400" i="1" dirty="0"/>
              <a:t>Draft: L+ Landschaftsarchitekten</a:t>
            </a:r>
            <a:br>
              <a:rPr lang="en-US" sz="1400" i="1" dirty="0"/>
            </a:br>
            <a:r>
              <a:rPr lang="en-US" sz="1400" i="1" dirty="0"/>
              <a:t>Visualization: luminousfields</a:t>
            </a:r>
            <a:endParaRPr lang="en-US" sz="1400" dirty="0"/>
          </a:p>
          <a:p>
            <a:pPr marL="285750" indent="-285750">
              <a:spcAft>
                <a:spcPts val="600"/>
              </a:spcAft>
              <a:buFont typeface="Arial" panose="020B0604020202020204" pitchFamily="34" charset="0"/>
              <a:buChar char="•"/>
            </a:pPr>
            <a:endParaRPr lang="en-US" sz="1800" dirty="0"/>
          </a:p>
          <a:p>
            <a:pPr marL="171450" indent="-171450">
              <a:buFont typeface="Arial" panose="020B0604020202020204" pitchFamily="34" charset="0"/>
              <a:buChar char="•"/>
            </a:pPr>
            <a:endParaRPr lang="de-DE" dirty="0"/>
          </a:p>
        </p:txBody>
      </p:sp>
      <p:pic>
        <p:nvPicPr>
          <p:cNvPr id="9" name="Grafik 8">
            <a:extLst>
              <a:ext uri="{FF2B5EF4-FFF2-40B4-BE49-F238E27FC236}">
                <a16:creationId xmlns:a16="http://schemas.microsoft.com/office/drawing/2014/main" id="{A020D6C8-DEC9-4704-9F98-8813E5989199}"/>
              </a:ext>
            </a:extLst>
          </p:cNvPr>
          <p:cNvPicPr>
            <a:picLocks noChangeAspect="1"/>
          </p:cNvPicPr>
          <p:nvPr/>
        </p:nvPicPr>
        <p:blipFill>
          <a:blip r:embed="rId5"/>
          <a:stretch>
            <a:fillRect/>
          </a:stretch>
        </p:blipFill>
        <p:spPr>
          <a:xfrm>
            <a:off x="9912423" y="122654"/>
            <a:ext cx="2041713" cy="708748"/>
          </a:xfrm>
          <a:prstGeom prst="rect">
            <a:avLst/>
          </a:prstGeom>
        </p:spPr>
      </p:pic>
      <p:sp>
        <p:nvSpPr>
          <p:cNvPr id="10" name="Fußzeilenplatzhalter 2">
            <a:extLst>
              <a:ext uri="{FF2B5EF4-FFF2-40B4-BE49-F238E27FC236}">
                <a16:creationId xmlns:a16="http://schemas.microsoft.com/office/drawing/2014/main" id="{BCE8F333-1287-48F1-A7CF-A27AC041540F}"/>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2784866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5D860-2B41-6C4F-9843-B6EB22689438}"/>
              </a:ext>
            </a:extLst>
          </p:cNvPr>
          <p:cNvSpPr>
            <a:spLocks noGrp="1"/>
          </p:cNvSpPr>
          <p:nvPr>
            <p:ph type="title"/>
          </p:nvPr>
        </p:nvSpPr>
        <p:spPr>
          <a:xfrm>
            <a:off x="408606" y="366402"/>
            <a:ext cx="11808074" cy="451098"/>
          </a:xfrm>
        </p:spPr>
        <p:txBody>
          <a:bodyPr/>
          <a:lstStyle/>
          <a:p>
            <a:r>
              <a:rPr lang="en-US" dirty="0"/>
              <a:t>Sustainability at DESY </a:t>
            </a:r>
          </a:p>
        </p:txBody>
      </p:sp>
      <p:sp>
        <p:nvSpPr>
          <p:cNvPr id="4" name="Text Placeholder 3">
            <a:extLst>
              <a:ext uri="{FF2B5EF4-FFF2-40B4-BE49-F238E27FC236}">
                <a16:creationId xmlns:a16="http://schemas.microsoft.com/office/drawing/2014/main" id="{5F7DB349-555D-C64F-8E0B-BBFF58003E6F}"/>
              </a:ext>
            </a:extLst>
          </p:cNvPr>
          <p:cNvSpPr>
            <a:spLocks noGrp="1"/>
          </p:cNvSpPr>
          <p:nvPr>
            <p:ph type="body" sz="quarter" idx="13"/>
          </p:nvPr>
        </p:nvSpPr>
        <p:spPr>
          <a:xfrm>
            <a:off x="408607" y="817500"/>
            <a:ext cx="11808073" cy="379252"/>
          </a:xfrm>
        </p:spPr>
        <p:txBody>
          <a:bodyPr/>
          <a:lstStyle/>
          <a:p>
            <a:r>
              <a:rPr lang="en-US" dirty="0"/>
              <a:t>Shielding Stone Recycling</a:t>
            </a:r>
          </a:p>
        </p:txBody>
      </p:sp>
      <p:pic>
        <p:nvPicPr>
          <p:cNvPr id="22" name="Grafik 21">
            <a:extLst>
              <a:ext uri="{FF2B5EF4-FFF2-40B4-BE49-F238E27FC236}">
                <a16:creationId xmlns:a16="http://schemas.microsoft.com/office/drawing/2014/main" id="{C1763EAC-B057-46F5-9462-3C1DB7A83AF8}"/>
              </a:ext>
            </a:extLst>
          </p:cNvPr>
          <p:cNvPicPr>
            <a:picLocks noChangeAspect="1"/>
          </p:cNvPicPr>
          <p:nvPr/>
        </p:nvPicPr>
        <p:blipFill>
          <a:blip r:embed="rId2"/>
          <a:stretch>
            <a:fillRect/>
          </a:stretch>
        </p:blipFill>
        <p:spPr>
          <a:xfrm>
            <a:off x="191344" y="2838799"/>
            <a:ext cx="4688593" cy="3371771"/>
          </a:xfrm>
          <a:prstGeom prst="rect">
            <a:avLst/>
          </a:prstGeom>
        </p:spPr>
      </p:pic>
      <p:pic>
        <p:nvPicPr>
          <p:cNvPr id="23" name="Grafik 22">
            <a:extLst>
              <a:ext uri="{FF2B5EF4-FFF2-40B4-BE49-F238E27FC236}">
                <a16:creationId xmlns:a16="http://schemas.microsoft.com/office/drawing/2014/main" id="{B84CCBB0-CC08-41F2-8E73-11CF895CF7FB}"/>
              </a:ext>
            </a:extLst>
          </p:cNvPr>
          <p:cNvPicPr>
            <a:picLocks noChangeAspect="1"/>
          </p:cNvPicPr>
          <p:nvPr/>
        </p:nvPicPr>
        <p:blipFill>
          <a:blip r:embed="rId3"/>
          <a:stretch>
            <a:fillRect/>
          </a:stretch>
        </p:blipFill>
        <p:spPr>
          <a:xfrm>
            <a:off x="6792859" y="2838799"/>
            <a:ext cx="5207797" cy="3371771"/>
          </a:xfrm>
          <a:prstGeom prst="rect">
            <a:avLst/>
          </a:prstGeom>
        </p:spPr>
      </p:pic>
      <p:sp>
        <p:nvSpPr>
          <p:cNvPr id="24" name="Inhaltsplatzhalter 4">
            <a:extLst>
              <a:ext uri="{FF2B5EF4-FFF2-40B4-BE49-F238E27FC236}">
                <a16:creationId xmlns:a16="http://schemas.microsoft.com/office/drawing/2014/main" id="{A6B54E0B-9CE6-4E64-BDCE-351B49E6E491}"/>
              </a:ext>
            </a:extLst>
          </p:cNvPr>
          <p:cNvSpPr txBox="1">
            <a:spLocks/>
          </p:cNvSpPr>
          <p:nvPr/>
        </p:nvSpPr>
        <p:spPr>
          <a:xfrm>
            <a:off x="401465" y="1263619"/>
            <a:ext cx="4037403" cy="1222098"/>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500 old shielding stones (of about 6.000 tons) being shredded and used again for foundation of new buildings on campus</a:t>
            </a:r>
          </a:p>
          <a:p>
            <a:endParaRPr lang="en-US" dirty="0"/>
          </a:p>
        </p:txBody>
      </p:sp>
      <p:pic>
        <p:nvPicPr>
          <p:cNvPr id="25" name="Grafik 24">
            <a:extLst>
              <a:ext uri="{FF2B5EF4-FFF2-40B4-BE49-F238E27FC236}">
                <a16:creationId xmlns:a16="http://schemas.microsoft.com/office/drawing/2014/main" id="{96E372FA-F608-49DA-B6E3-DC156B959772}"/>
              </a:ext>
            </a:extLst>
          </p:cNvPr>
          <p:cNvPicPr>
            <a:picLocks noChangeAspect="1"/>
          </p:cNvPicPr>
          <p:nvPr/>
        </p:nvPicPr>
        <p:blipFill>
          <a:blip r:embed="rId4"/>
          <a:stretch>
            <a:fillRect/>
          </a:stretch>
        </p:blipFill>
        <p:spPr>
          <a:xfrm>
            <a:off x="4583832" y="2838799"/>
            <a:ext cx="2921672" cy="3379470"/>
          </a:xfrm>
          <a:prstGeom prst="rect">
            <a:avLst/>
          </a:prstGeom>
        </p:spPr>
      </p:pic>
      <p:pic>
        <p:nvPicPr>
          <p:cNvPr id="8" name="Grafik 7">
            <a:extLst>
              <a:ext uri="{FF2B5EF4-FFF2-40B4-BE49-F238E27FC236}">
                <a16:creationId xmlns:a16="http://schemas.microsoft.com/office/drawing/2014/main" id="{C0870C9A-2914-438B-95EB-0B8342010BC6}"/>
              </a:ext>
            </a:extLst>
          </p:cNvPr>
          <p:cNvPicPr>
            <a:picLocks noChangeAspect="1"/>
          </p:cNvPicPr>
          <p:nvPr/>
        </p:nvPicPr>
        <p:blipFill>
          <a:blip r:embed="rId5"/>
          <a:stretch>
            <a:fillRect/>
          </a:stretch>
        </p:blipFill>
        <p:spPr>
          <a:xfrm>
            <a:off x="9912423" y="122654"/>
            <a:ext cx="2041713" cy="708748"/>
          </a:xfrm>
          <a:prstGeom prst="rect">
            <a:avLst/>
          </a:prstGeom>
        </p:spPr>
      </p:pic>
      <p:sp>
        <p:nvSpPr>
          <p:cNvPr id="10" name="Fußzeilenplatzhalter 2">
            <a:extLst>
              <a:ext uri="{FF2B5EF4-FFF2-40B4-BE49-F238E27FC236}">
                <a16:creationId xmlns:a16="http://schemas.microsoft.com/office/drawing/2014/main" id="{3F4CDCAA-B855-408B-B54E-51F11B5E3CF6}"/>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1094121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AutoShape 2" descr="Bildergebnis für denise völker desy"/>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AutoShape 4" descr="Bildergebnis für denise völker desy"/>
          <p:cNvSpPr>
            <a:spLocks noChangeAspect="1" noChangeArrowheads="1"/>
          </p:cNvSpPr>
          <p:nvPr/>
        </p:nvSpPr>
        <p:spPr bwMode="auto">
          <a:xfrm>
            <a:off x="307975" y="-7620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itel 1"/>
          <p:cNvSpPr>
            <a:spLocks noGrp="1"/>
          </p:cNvSpPr>
          <p:nvPr>
            <p:ph type="title"/>
          </p:nvPr>
        </p:nvSpPr>
        <p:spPr>
          <a:xfrm>
            <a:off x="407988" y="349611"/>
            <a:ext cx="11376024" cy="451098"/>
          </a:xfrm>
        </p:spPr>
        <p:txBody>
          <a:bodyPr/>
          <a:lstStyle/>
          <a:p>
            <a:r>
              <a:rPr lang="de-DE" dirty="0"/>
              <a:t>Waste Heat Usage 1</a:t>
            </a:r>
          </a:p>
        </p:txBody>
      </p:sp>
      <p:sp>
        <p:nvSpPr>
          <p:cNvPr id="6" name="Textplatzhalter 4"/>
          <p:cNvSpPr>
            <a:spLocks noGrp="1"/>
          </p:cNvSpPr>
          <p:nvPr>
            <p:ph type="body" sz="quarter" idx="13"/>
          </p:nvPr>
        </p:nvSpPr>
        <p:spPr>
          <a:xfrm>
            <a:off x="407988" y="817500"/>
            <a:ext cx="11376024" cy="379252"/>
          </a:xfrm>
        </p:spPr>
        <p:txBody>
          <a:bodyPr/>
          <a:lstStyle/>
          <a:p>
            <a:r>
              <a:rPr lang="en-US" dirty="0"/>
              <a:t>Cryogenic Plant - in use since 2017</a:t>
            </a:r>
          </a:p>
        </p:txBody>
      </p:sp>
      <p:pic>
        <p:nvPicPr>
          <p:cNvPr id="8" name="Picture 2" descr="http://www.desy.de/e409/e116959/e119238/media/7579/Wrmetauscher1_thumbna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818" y="1772817"/>
            <a:ext cx="6314382" cy="3794943"/>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a:xfrm>
            <a:off x="7974320" y="1628800"/>
            <a:ext cx="4026336" cy="4555957"/>
          </a:xfrm>
          <a:prstGeom prst="rect">
            <a:avLst/>
          </a:prstGeom>
          <a:solidFill>
            <a:schemeClr val="bg1"/>
          </a:solidFill>
          <a:ln w="19050">
            <a:solidFill>
              <a:schemeClr val="bg1"/>
            </a:solidFill>
          </a:ln>
        </p:spPr>
        <p:txBody>
          <a:bodyPr wrap="square">
            <a:noAutofit/>
          </a:bodyPr>
          <a:lstStyle/>
          <a:p>
            <a:pPr marL="171450" indent="-171450">
              <a:spcAft>
                <a:spcPts val="600"/>
              </a:spcAft>
              <a:buFont typeface="Arial" panose="020B0604020202020204" pitchFamily="34" charset="0"/>
              <a:buChar char="•"/>
            </a:pPr>
            <a:r>
              <a:rPr lang="en-US" sz="1600" dirty="0">
                <a:solidFill>
                  <a:schemeClr val="tx1">
                    <a:lumMod val="85000"/>
                    <a:lumOff val="15000"/>
                  </a:schemeClr>
                </a:solidFill>
              </a:rPr>
              <a:t>waste heat recovery from cryogenic plant commissioned in June 2017</a:t>
            </a:r>
          </a:p>
          <a:p>
            <a:pPr marL="171450" indent="-171450">
              <a:spcAft>
                <a:spcPts val="600"/>
              </a:spcAft>
              <a:buFont typeface="Arial" panose="020B0604020202020204" pitchFamily="34" charset="0"/>
              <a:buChar char="•"/>
            </a:pPr>
            <a:r>
              <a:rPr lang="en-US" sz="1600" dirty="0">
                <a:solidFill>
                  <a:schemeClr val="tx1">
                    <a:lumMod val="85000"/>
                    <a:lumOff val="15000"/>
                  </a:schemeClr>
                </a:solidFill>
              </a:rPr>
              <a:t>helium cooled down to minus 271 degrees Celsius (2 Kelvin) for operation of the superconducting accelerators</a:t>
            </a:r>
          </a:p>
          <a:p>
            <a:pPr marL="171450" indent="-171450">
              <a:spcAft>
                <a:spcPts val="600"/>
              </a:spcAft>
              <a:buFont typeface="Arial" panose="020B0604020202020204" pitchFamily="34" charset="0"/>
              <a:buChar char="•"/>
            </a:pPr>
            <a:r>
              <a:rPr lang="en-US" sz="1600" dirty="0">
                <a:solidFill>
                  <a:schemeClr val="tx1">
                    <a:lumMod val="85000"/>
                    <a:lumOff val="15000"/>
                  </a:schemeClr>
                </a:solidFill>
              </a:rPr>
              <a:t>process generates waste heat at a temperature of about 70°C</a:t>
            </a:r>
          </a:p>
          <a:p>
            <a:pPr marL="171450" indent="-171450">
              <a:spcAft>
                <a:spcPts val="600"/>
              </a:spcAft>
              <a:buFont typeface="Arial" panose="020B0604020202020204" pitchFamily="34" charset="0"/>
              <a:buChar char="•"/>
            </a:pPr>
            <a:r>
              <a:rPr lang="en-US" sz="1600" dirty="0">
                <a:solidFill>
                  <a:schemeClr val="tx1">
                    <a:lumMod val="85000"/>
                    <a:lumOff val="15000"/>
                  </a:schemeClr>
                </a:solidFill>
              </a:rPr>
              <a:t>two heat exchangers that connect the cooling system of the oil-cooled screw compressors with the local heating network</a:t>
            </a:r>
          </a:p>
          <a:p>
            <a:pPr marL="171450" indent="-171450">
              <a:spcAft>
                <a:spcPts val="600"/>
              </a:spcAft>
              <a:buFont typeface="Arial" panose="020B0604020202020204" pitchFamily="34" charset="0"/>
              <a:buChar char="•"/>
            </a:pPr>
            <a:r>
              <a:rPr lang="en-US" sz="1600" dirty="0">
                <a:solidFill>
                  <a:schemeClr val="tx1">
                    <a:lumMod val="85000"/>
                    <a:lumOff val="15000"/>
                  </a:schemeClr>
                </a:solidFill>
              </a:rPr>
              <a:t>Yearly heat extraction of &gt;10 GWh (gigawatt hours) </a:t>
            </a:r>
          </a:p>
          <a:p>
            <a:pPr marL="171450" indent="-171450">
              <a:spcAft>
                <a:spcPts val="600"/>
              </a:spcAft>
              <a:buFont typeface="Arial" panose="020B0604020202020204" pitchFamily="34" charset="0"/>
              <a:buChar char="•"/>
            </a:pPr>
            <a:r>
              <a:rPr lang="en-US" sz="1600" dirty="0">
                <a:solidFill>
                  <a:schemeClr val="tx1">
                    <a:lumMod val="85000"/>
                    <a:lumOff val="15000"/>
                  </a:schemeClr>
                </a:solidFill>
              </a:rPr>
              <a:t>&gt;1/3 of the total heat demand at DESY</a:t>
            </a:r>
          </a:p>
          <a:p>
            <a:endParaRPr lang="de-DE" sz="1000" dirty="0"/>
          </a:p>
        </p:txBody>
      </p:sp>
      <p:pic>
        <p:nvPicPr>
          <p:cNvPr id="13" name="Grafik 12">
            <a:extLst>
              <a:ext uri="{FF2B5EF4-FFF2-40B4-BE49-F238E27FC236}">
                <a16:creationId xmlns:a16="http://schemas.microsoft.com/office/drawing/2014/main" id="{11F851B1-3C1F-425E-B656-FBCD9BEEA997}"/>
              </a:ext>
            </a:extLst>
          </p:cNvPr>
          <p:cNvPicPr>
            <a:picLocks noChangeAspect="1"/>
          </p:cNvPicPr>
          <p:nvPr/>
        </p:nvPicPr>
        <p:blipFill>
          <a:blip r:embed="rId4"/>
          <a:stretch>
            <a:fillRect/>
          </a:stretch>
        </p:blipFill>
        <p:spPr>
          <a:xfrm>
            <a:off x="11159309" y="59756"/>
            <a:ext cx="1034381" cy="776956"/>
          </a:xfrm>
          <a:prstGeom prst="rect">
            <a:avLst/>
          </a:prstGeom>
        </p:spPr>
      </p:pic>
      <p:sp>
        <p:nvSpPr>
          <p:cNvPr id="14" name="Textfeld 13">
            <a:extLst>
              <a:ext uri="{FF2B5EF4-FFF2-40B4-BE49-F238E27FC236}">
                <a16:creationId xmlns:a16="http://schemas.microsoft.com/office/drawing/2014/main" id="{30AB6ECA-5D2B-4278-8CA6-45CE482E7C6F}"/>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b="1"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1" name="Fußzeilenplatzhalter 2">
            <a:extLst>
              <a:ext uri="{FF2B5EF4-FFF2-40B4-BE49-F238E27FC236}">
                <a16:creationId xmlns:a16="http://schemas.microsoft.com/office/drawing/2014/main" id="{380B7B6E-8450-4F5A-AAB6-5F5C59847C16}"/>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1568367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PETRA IV Critical Materials 2</a:t>
            </a:r>
          </a:p>
        </p:txBody>
      </p:sp>
      <p:sp>
        <p:nvSpPr>
          <p:cNvPr id="19" name="Textplatzhalter 3">
            <a:extLst>
              <a:ext uri="{FF2B5EF4-FFF2-40B4-BE49-F238E27FC236}">
                <a16:creationId xmlns:a16="http://schemas.microsoft.com/office/drawing/2014/main" id="{05A27CB0-88D4-4B35-AD13-6AEFE2F5B25B}"/>
              </a:ext>
            </a:extLst>
          </p:cNvPr>
          <p:cNvSpPr txBox="1">
            <a:spLocks/>
          </p:cNvSpPr>
          <p:nvPr/>
        </p:nvSpPr>
        <p:spPr>
          <a:xfrm>
            <a:off x="407988" y="817500"/>
            <a:ext cx="7992268" cy="379252"/>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tabLst>
                <a:tab pos="361950" algn="l"/>
              </a:tabLst>
              <a:defRPr sz="1800" b="1" kern="1200">
                <a:solidFill>
                  <a:schemeClr val="accent2"/>
                </a:solidFill>
                <a:latin typeface="+mn-lt"/>
                <a:ea typeface="+mn-ea"/>
                <a:cs typeface="+mn-cs"/>
              </a:defRPr>
            </a:lvl1pPr>
            <a:lvl2pPr marL="266700" indent="0" algn="l" defTabSz="914400" rtl="0" eaLnBrk="1" latinLnBrk="0" hangingPunct="1">
              <a:lnSpc>
                <a:spcPct val="11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2pPr>
            <a:lvl3pPr marL="8953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1162050" indent="-266700"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1438275" indent="-276225" algn="l" defTabSz="914400" rtl="0" eaLnBrk="1" latinLnBrk="0" hangingPunct="1">
              <a:lnSpc>
                <a:spcPct val="11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Permanent Magnets and </a:t>
            </a:r>
            <a:r>
              <a:rPr lang="de-DE" dirty="0" err="1"/>
              <a:t>the</a:t>
            </a:r>
            <a:r>
              <a:rPr lang="de-DE" dirty="0"/>
              <a:t> Rare Earth Problem</a:t>
            </a:r>
          </a:p>
        </p:txBody>
      </p:sp>
      <p:sp>
        <p:nvSpPr>
          <p:cNvPr id="16" name="Inhaltsplatzhalter 4">
            <a:extLst>
              <a:ext uri="{FF2B5EF4-FFF2-40B4-BE49-F238E27FC236}">
                <a16:creationId xmlns:a16="http://schemas.microsoft.com/office/drawing/2014/main" id="{C7B103C7-4FA3-4874-8AAB-357F02DE04DC}"/>
              </a:ext>
            </a:extLst>
          </p:cNvPr>
          <p:cNvSpPr>
            <a:spLocks noGrp="1"/>
          </p:cNvSpPr>
          <p:nvPr>
            <p:ph idx="1"/>
          </p:nvPr>
        </p:nvSpPr>
        <p:spPr>
          <a:xfrm>
            <a:off x="1631504" y="1357559"/>
            <a:ext cx="6335752" cy="5167785"/>
          </a:xfrm>
        </p:spPr>
        <p:txBody>
          <a:bodyPr/>
          <a:lstStyle/>
          <a:p>
            <a:pPr marL="0" indent="0">
              <a:lnSpc>
                <a:spcPct val="100000"/>
              </a:lnSpc>
              <a:spcAft>
                <a:spcPts val="600"/>
              </a:spcAft>
              <a:buNone/>
            </a:pPr>
            <a:r>
              <a:rPr lang="en-US" sz="1600" b="1" dirty="0"/>
              <a:t>Possible solutions:</a:t>
            </a:r>
          </a:p>
          <a:p>
            <a:pPr>
              <a:lnSpc>
                <a:spcPct val="100000"/>
              </a:lnSpc>
              <a:spcAft>
                <a:spcPts val="600"/>
              </a:spcAft>
            </a:pPr>
            <a:r>
              <a:rPr lang="en-US" sz="1600" dirty="0"/>
              <a:t>more and better recycling of PM materials to reduce demand for “fresh” material (Economical benefits)</a:t>
            </a:r>
          </a:p>
          <a:p>
            <a:pPr>
              <a:lnSpc>
                <a:spcPct val="100000"/>
              </a:lnSpc>
              <a:spcAft>
                <a:spcPts val="600"/>
              </a:spcAft>
            </a:pPr>
            <a:r>
              <a:rPr lang="en-US" sz="1600" dirty="0"/>
              <a:t>global certification system for mining and processing</a:t>
            </a:r>
          </a:p>
          <a:p>
            <a:pPr marL="0" indent="0">
              <a:lnSpc>
                <a:spcPct val="100000"/>
              </a:lnSpc>
              <a:spcAft>
                <a:spcPts val="600"/>
              </a:spcAft>
              <a:buNone/>
            </a:pPr>
            <a:endParaRPr lang="en-US" sz="1600" dirty="0"/>
          </a:p>
          <a:p>
            <a:pPr marL="0" indent="0">
              <a:lnSpc>
                <a:spcPct val="100000"/>
              </a:lnSpc>
              <a:spcAft>
                <a:spcPts val="600"/>
              </a:spcAft>
              <a:buNone/>
            </a:pPr>
            <a:r>
              <a:rPr lang="en-US" sz="1600" b="1" dirty="0"/>
              <a:t>How:</a:t>
            </a:r>
          </a:p>
          <a:p>
            <a:pPr>
              <a:lnSpc>
                <a:spcPct val="100000"/>
              </a:lnSpc>
              <a:spcAft>
                <a:spcPts val="600"/>
              </a:spcAft>
            </a:pPr>
            <a:r>
              <a:rPr lang="en-US" sz="1600" dirty="0"/>
              <a:t>industry has same challenge ahead (i.e. wind power stations)</a:t>
            </a:r>
          </a:p>
          <a:p>
            <a:pPr lvl="0">
              <a:lnSpc>
                <a:spcPct val="100000"/>
              </a:lnSpc>
              <a:spcAft>
                <a:spcPts val="600"/>
              </a:spcAft>
            </a:pPr>
            <a:r>
              <a:rPr lang="en-US" sz="1600" dirty="0"/>
              <a:t>combine science, industry and NGO forces to tackle problem</a:t>
            </a:r>
          </a:p>
          <a:p>
            <a:pPr lvl="0">
              <a:lnSpc>
                <a:spcPct val="100000"/>
              </a:lnSpc>
              <a:spcAft>
                <a:spcPts val="600"/>
              </a:spcAft>
            </a:pPr>
            <a:r>
              <a:rPr lang="en-US" sz="1600" dirty="0"/>
              <a:t>find best practice for recycling of these materials</a:t>
            </a:r>
            <a:endParaRPr lang="de-DE" sz="1600" dirty="0"/>
          </a:p>
          <a:p>
            <a:pPr>
              <a:lnSpc>
                <a:spcPct val="100000"/>
              </a:lnSpc>
              <a:spcAft>
                <a:spcPts val="600"/>
              </a:spcAft>
            </a:pPr>
            <a:r>
              <a:rPr lang="en-US" sz="1600" dirty="0"/>
              <a:t>implement life cycle management already in planning phase of new RIs</a:t>
            </a:r>
            <a:endParaRPr lang="de-DE" sz="1600" dirty="0"/>
          </a:p>
          <a:p>
            <a:pPr>
              <a:lnSpc>
                <a:spcPct val="100000"/>
              </a:lnSpc>
              <a:spcAft>
                <a:spcPts val="600"/>
              </a:spcAft>
            </a:pPr>
            <a:r>
              <a:rPr lang="en-US" sz="1600" dirty="0"/>
              <a:t>support development of certification system for mining and processing of critical materials</a:t>
            </a:r>
          </a:p>
          <a:p>
            <a:pPr>
              <a:lnSpc>
                <a:spcPct val="100000"/>
              </a:lnSpc>
              <a:spcAft>
                <a:spcPts val="600"/>
              </a:spcAft>
            </a:pPr>
            <a:endParaRPr lang="en-US" sz="1600" dirty="0"/>
          </a:p>
          <a:p>
            <a:r>
              <a:rPr lang="en-US" sz="1600" dirty="0"/>
              <a:t>Workshop at DESY 6</a:t>
            </a:r>
            <a:r>
              <a:rPr lang="en-US" sz="1600" baseline="30000" dirty="0"/>
              <a:t>th</a:t>
            </a:r>
            <a:r>
              <a:rPr lang="en-US" sz="1600" dirty="0"/>
              <a:t>-8</a:t>
            </a:r>
            <a:r>
              <a:rPr lang="en-US" sz="1600" baseline="30000" dirty="0"/>
              <a:t>th</a:t>
            </a:r>
            <a:r>
              <a:rPr lang="en-US" sz="1600" dirty="0"/>
              <a:t> February 2023</a:t>
            </a:r>
            <a:br>
              <a:rPr lang="en-US" sz="1600" dirty="0"/>
            </a:br>
            <a:r>
              <a:rPr lang="de-DE" sz="1600" u="sng" dirty="0">
                <a:solidFill>
                  <a:schemeClr val="accent1">
                    <a:lumMod val="75000"/>
                  </a:schemeClr>
                </a:solidFill>
                <a:hlinkClick r:id="rId3">
                  <a:extLst>
                    <a:ext uri="{A12FA001-AC4F-418D-AE19-62706E023703}">
                      <ahyp:hlinkClr xmlns:ahyp="http://schemas.microsoft.com/office/drawing/2018/hyperlinkcolor" val="tx"/>
                    </a:ext>
                  </a:extLst>
                </a:hlinkClick>
              </a:rPr>
              <a:t>https://</a:t>
            </a:r>
            <a:r>
              <a:rPr lang="de-DE" sz="1600" u="sng" dirty="0" err="1">
                <a:solidFill>
                  <a:schemeClr val="accent1">
                    <a:lumMod val="75000"/>
                  </a:schemeClr>
                </a:solidFill>
                <a:hlinkClick r:id="rId3">
                  <a:extLst>
                    <a:ext uri="{A12FA001-AC4F-418D-AE19-62706E023703}">
                      <ahyp:hlinkClr xmlns:ahyp="http://schemas.microsoft.com/office/drawing/2018/hyperlinkcolor" val="tx"/>
                    </a:ext>
                  </a:extLst>
                </a:hlinkClick>
              </a:rPr>
              <a:t>indico.desy.de</a:t>
            </a:r>
            <a:r>
              <a:rPr lang="de-DE" sz="1600" u="sng" dirty="0">
                <a:solidFill>
                  <a:schemeClr val="accent1">
                    <a:lumMod val="75000"/>
                  </a:schemeClr>
                </a:solidFill>
                <a:hlinkClick r:id="rId3">
                  <a:extLst>
                    <a:ext uri="{A12FA001-AC4F-418D-AE19-62706E023703}">
                      <ahyp:hlinkClr xmlns:ahyp="http://schemas.microsoft.com/office/drawing/2018/hyperlinkcolor" val="tx"/>
                    </a:ext>
                  </a:extLst>
                </a:hlinkClick>
              </a:rPr>
              <a:t>/</a:t>
            </a:r>
            <a:r>
              <a:rPr lang="de-DE" sz="1600" u="sng" dirty="0" err="1">
                <a:solidFill>
                  <a:schemeClr val="accent1">
                    <a:lumMod val="75000"/>
                  </a:schemeClr>
                </a:solidFill>
                <a:hlinkClick r:id="rId3">
                  <a:extLst>
                    <a:ext uri="{A12FA001-AC4F-418D-AE19-62706E023703}">
                      <ahyp:hlinkClr xmlns:ahyp="http://schemas.microsoft.com/office/drawing/2018/hyperlinkcolor" val="tx"/>
                    </a:ext>
                  </a:extLst>
                </a:hlinkClick>
              </a:rPr>
              <a:t>event</a:t>
            </a:r>
            <a:r>
              <a:rPr lang="de-DE" sz="1600" u="sng" dirty="0">
                <a:solidFill>
                  <a:schemeClr val="accent1">
                    <a:lumMod val="75000"/>
                  </a:schemeClr>
                </a:solidFill>
                <a:hlinkClick r:id="rId3">
                  <a:extLst>
                    <a:ext uri="{A12FA001-AC4F-418D-AE19-62706E023703}">
                      <ahyp:hlinkClr xmlns:ahyp="http://schemas.microsoft.com/office/drawing/2018/hyperlinkcolor" val="tx"/>
                    </a:ext>
                  </a:extLst>
                </a:hlinkClick>
              </a:rPr>
              <a:t>/35655/</a:t>
            </a:r>
            <a:r>
              <a:rPr lang="de-DE" sz="1600" u="sng" dirty="0">
                <a:solidFill>
                  <a:schemeClr val="accent1">
                    <a:lumMod val="75000"/>
                  </a:schemeClr>
                </a:solidFill>
              </a:rPr>
              <a:t> </a:t>
            </a:r>
            <a:br>
              <a:rPr lang="de-DE" sz="1600" u="sng" dirty="0">
                <a:solidFill>
                  <a:schemeClr val="accent1">
                    <a:lumMod val="75000"/>
                  </a:schemeClr>
                </a:solidFill>
              </a:rPr>
            </a:br>
            <a:r>
              <a:rPr lang="en-US" sz="800" i="1" dirty="0"/>
              <a:t>“This project has received funding from the European Union’s Horizon 2020 research</a:t>
            </a:r>
            <a:br>
              <a:rPr lang="en-US" sz="800" i="1" dirty="0"/>
            </a:br>
            <a:r>
              <a:rPr lang="en-US" sz="800" i="1" dirty="0"/>
              <a:t> and innovation </a:t>
            </a:r>
            <a:r>
              <a:rPr lang="en-US" sz="800" i="1" dirty="0" err="1"/>
              <a:t>programme</a:t>
            </a:r>
            <a:r>
              <a:rPr lang="en-US" sz="800" i="1" dirty="0"/>
              <a:t> under grant agreement No 101004730”.</a:t>
            </a:r>
            <a:endParaRPr lang="de-DE" sz="800" dirty="0"/>
          </a:p>
        </p:txBody>
      </p:sp>
      <p:pic>
        <p:nvPicPr>
          <p:cNvPr id="8" name="Grafik 7">
            <a:extLst>
              <a:ext uri="{FF2B5EF4-FFF2-40B4-BE49-F238E27FC236}">
                <a16:creationId xmlns:a16="http://schemas.microsoft.com/office/drawing/2014/main" id="{A5FA61E4-A9F7-41D2-888C-ABAA62252E2F}"/>
              </a:ext>
            </a:extLst>
          </p:cNvPr>
          <p:cNvPicPr>
            <a:picLocks noChangeAspect="1"/>
          </p:cNvPicPr>
          <p:nvPr/>
        </p:nvPicPr>
        <p:blipFill>
          <a:blip r:embed="rId4"/>
          <a:stretch>
            <a:fillRect/>
          </a:stretch>
        </p:blipFill>
        <p:spPr>
          <a:xfrm>
            <a:off x="8055558" y="1213542"/>
            <a:ext cx="3873090" cy="4879753"/>
          </a:xfrm>
          <a:prstGeom prst="rect">
            <a:avLst/>
          </a:prstGeom>
        </p:spPr>
      </p:pic>
      <p:sp>
        <p:nvSpPr>
          <p:cNvPr id="9" name="Inhaltsplatzhalter 4">
            <a:extLst>
              <a:ext uri="{FF2B5EF4-FFF2-40B4-BE49-F238E27FC236}">
                <a16:creationId xmlns:a16="http://schemas.microsoft.com/office/drawing/2014/main" id="{DADF356E-AC07-4FED-9DF8-D7295C236AB7}"/>
              </a:ext>
            </a:extLst>
          </p:cNvPr>
          <p:cNvSpPr txBox="1">
            <a:spLocks/>
          </p:cNvSpPr>
          <p:nvPr/>
        </p:nvSpPr>
        <p:spPr>
          <a:xfrm>
            <a:off x="7967256" y="6228628"/>
            <a:ext cx="3913409" cy="525506"/>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1000" dirty="0">
                <a:solidFill>
                  <a:prstClr val="black"/>
                </a:solidFill>
                <a:latin typeface="Arial"/>
              </a:rPr>
              <a:t>Source</a:t>
            </a:r>
            <a:r>
              <a:rPr lang="en-US" sz="1000" dirty="0">
                <a:solidFill>
                  <a:prstClr val="black"/>
                </a:solidFill>
              </a:rPr>
              <a:t>: </a:t>
            </a:r>
            <a:r>
              <a:rPr lang="en-US" sz="1000" dirty="0">
                <a:solidFill>
                  <a:prstClr val="black"/>
                </a:solidFill>
                <a:hlinkClick r:id="rId5"/>
              </a:rPr>
              <a:t>https://kleinmanenergy.upenn.edu/research/publications/rare-earth-elements-a-resource-constraint-of-the-energy-transition/</a:t>
            </a:r>
            <a:r>
              <a:rPr lang="en-US" sz="1000" dirty="0">
                <a:solidFill>
                  <a:prstClr val="black"/>
                </a:solidFill>
              </a:rPr>
              <a:t> </a:t>
            </a:r>
            <a:endParaRPr kumimoji="0" lang="de-DE" sz="1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Grafik 11">
            <a:extLst>
              <a:ext uri="{FF2B5EF4-FFF2-40B4-BE49-F238E27FC236}">
                <a16:creationId xmlns:a16="http://schemas.microsoft.com/office/drawing/2014/main" id="{F2021A55-3060-41C9-AC17-A6AC7FF33C46}"/>
              </a:ext>
            </a:extLst>
          </p:cNvPr>
          <p:cNvPicPr>
            <a:picLocks noChangeAspect="1"/>
          </p:cNvPicPr>
          <p:nvPr/>
        </p:nvPicPr>
        <p:blipFill>
          <a:blip r:embed="rId6"/>
          <a:stretch>
            <a:fillRect/>
          </a:stretch>
        </p:blipFill>
        <p:spPr>
          <a:xfrm>
            <a:off x="9048328" y="116632"/>
            <a:ext cx="1949507" cy="777392"/>
          </a:xfrm>
          <a:prstGeom prst="rect">
            <a:avLst/>
          </a:prstGeom>
        </p:spPr>
      </p:pic>
      <p:pic>
        <p:nvPicPr>
          <p:cNvPr id="13" name="Grafik 12">
            <a:extLst>
              <a:ext uri="{FF2B5EF4-FFF2-40B4-BE49-F238E27FC236}">
                <a16:creationId xmlns:a16="http://schemas.microsoft.com/office/drawing/2014/main" id="{1E15ACBF-CAB6-400F-B680-27D7B722420F}"/>
              </a:ext>
            </a:extLst>
          </p:cNvPr>
          <p:cNvPicPr>
            <a:picLocks noChangeAspect="1"/>
          </p:cNvPicPr>
          <p:nvPr/>
        </p:nvPicPr>
        <p:blipFill>
          <a:blip r:embed="rId7"/>
          <a:stretch>
            <a:fillRect/>
          </a:stretch>
        </p:blipFill>
        <p:spPr>
          <a:xfrm>
            <a:off x="7492895" y="135688"/>
            <a:ext cx="1483425" cy="818683"/>
          </a:xfrm>
          <a:prstGeom prst="rect">
            <a:avLst/>
          </a:prstGeom>
        </p:spPr>
      </p:pic>
      <p:pic>
        <p:nvPicPr>
          <p:cNvPr id="10" name="Grafik 9">
            <a:extLst>
              <a:ext uri="{FF2B5EF4-FFF2-40B4-BE49-F238E27FC236}">
                <a16:creationId xmlns:a16="http://schemas.microsoft.com/office/drawing/2014/main" id="{EE65B4E2-77C8-445E-8777-2ED2CA5654AD}"/>
              </a:ext>
            </a:extLst>
          </p:cNvPr>
          <p:cNvPicPr>
            <a:picLocks noChangeAspect="1"/>
          </p:cNvPicPr>
          <p:nvPr/>
        </p:nvPicPr>
        <p:blipFill>
          <a:blip r:embed="rId8"/>
          <a:stretch>
            <a:fillRect/>
          </a:stretch>
        </p:blipFill>
        <p:spPr>
          <a:xfrm>
            <a:off x="11159309" y="59756"/>
            <a:ext cx="1034381" cy="776956"/>
          </a:xfrm>
          <a:prstGeom prst="rect">
            <a:avLst/>
          </a:prstGeom>
        </p:spPr>
      </p:pic>
      <p:pic>
        <p:nvPicPr>
          <p:cNvPr id="5" name="Grafik 4">
            <a:extLst>
              <a:ext uri="{FF2B5EF4-FFF2-40B4-BE49-F238E27FC236}">
                <a16:creationId xmlns:a16="http://schemas.microsoft.com/office/drawing/2014/main" id="{83A910B4-8238-4544-B8FD-182227ADA5B7}"/>
              </a:ext>
            </a:extLst>
          </p:cNvPr>
          <p:cNvPicPr>
            <a:picLocks noChangeAspect="1"/>
          </p:cNvPicPr>
          <p:nvPr/>
        </p:nvPicPr>
        <p:blipFill>
          <a:blip r:embed="rId9"/>
          <a:stretch>
            <a:fillRect/>
          </a:stretch>
        </p:blipFill>
        <p:spPr>
          <a:xfrm>
            <a:off x="6067191" y="5488020"/>
            <a:ext cx="1296144" cy="962850"/>
          </a:xfrm>
          <a:prstGeom prst="rect">
            <a:avLst/>
          </a:prstGeom>
        </p:spPr>
      </p:pic>
      <p:sp>
        <p:nvSpPr>
          <p:cNvPr id="14" name="Textfeld 13">
            <a:extLst>
              <a:ext uri="{FF2B5EF4-FFF2-40B4-BE49-F238E27FC236}">
                <a16:creationId xmlns:a16="http://schemas.microsoft.com/office/drawing/2014/main" id="{6C496C71-B805-4760-AF8A-D2E6F09DBE53}"/>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b="1" dirty="0"/>
              <a:t>LCA </a:t>
            </a:r>
            <a:r>
              <a:rPr lang="de-DE" sz="1200" b="1" dirty="0" err="1"/>
              <a:t>for</a:t>
            </a:r>
            <a:r>
              <a:rPr lang="de-DE" sz="1200" b="1" dirty="0"/>
              <a:t> </a:t>
            </a:r>
            <a:r>
              <a:rPr lang="de-DE" sz="1200" b="1" dirty="0" err="1"/>
              <a:t>technical</a:t>
            </a:r>
            <a:r>
              <a:rPr lang="de-DE" sz="1200" b="1" dirty="0"/>
              <a:t> </a:t>
            </a:r>
            <a:r>
              <a:rPr lang="de-DE" sz="1200" b="1" dirty="0" err="1"/>
              <a:t>components</a:t>
            </a:r>
            <a:endParaRPr lang="de-DE" sz="1200" b="1"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5" name="Fußzeilenplatzhalter 2">
            <a:extLst>
              <a:ext uri="{FF2B5EF4-FFF2-40B4-BE49-F238E27FC236}">
                <a16:creationId xmlns:a16="http://schemas.microsoft.com/office/drawing/2014/main" id="{361FA5A6-80D4-4AEC-A21A-3A60F5F1FC9B}"/>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640607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leichschenkliges Dreieck 15">
            <a:extLst>
              <a:ext uri="{FF2B5EF4-FFF2-40B4-BE49-F238E27FC236}">
                <a16:creationId xmlns:a16="http://schemas.microsoft.com/office/drawing/2014/main" id="{4EABCD4F-9A30-4978-AF80-0A77C51637FB}"/>
              </a:ext>
            </a:extLst>
          </p:cNvPr>
          <p:cNvSpPr/>
          <p:nvPr/>
        </p:nvSpPr>
        <p:spPr>
          <a:xfrm rot="21395633">
            <a:off x="2423592" y="1090563"/>
            <a:ext cx="7200800" cy="5094193"/>
          </a:xfrm>
          <a:prstGeom prst="triangle">
            <a:avLst>
              <a:gd name="adj" fmla="val 48925"/>
            </a:avLst>
          </a:prstGeom>
          <a:solidFill>
            <a:schemeClr val="bg2">
              <a:lumMod val="20000"/>
              <a:lumOff val="80000"/>
            </a:schemeClr>
          </a:solidFill>
          <a:ln w="9525">
            <a:noFill/>
          </a:ln>
          <a:effectLst>
            <a:glow rad="101600">
              <a:schemeClr val="accent6">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el 1">
            <a:extLst>
              <a:ext uri="{FF2B5EF4-FFF2-40B4-BE49-F238E27FC236}">
                <a16:creationId xmlns:a16="http://schemas.microsoft.com/office/drawing/2014/main" id="{67BF084C-FFCC-451A-9CD0-844B4B545A38}"/>
              </a:ext>
            </a:extLst>
          </p:cNvPr>
          <p:cNvSpPr>
            <a:spLocks noGrp="1"/>
          </p:cNvSpPr>
          <p:nvPr>
            <p:ph type="title"/>
          </p:nvPr>
        </p:nvSpPr>
        <p:spPr/>
        <p:txBody>
          <a:bodyPr/>
          <a:lstStyle/>
          <a:p>
            <a:r>
              <a:rPr lang="de-DE" dirty="0" err="1"/>
              <a:t>Concepts</a:t>
            </a:r>
            <a:r>
              <a:rPr lang="de-DE" dirty="0"/>
              <a:t> </a:t>
            </a:r>
            <a:r>
              <a:rPr lang="de-DE" dirty="0" err="1"/>
              <a:t>presented</a:t>
            </a:r>
            <a:r>
              <a:rPr lang="de-DE" dirty="0"/>
              <a:t> </a:t>
            </a:r>
            <a:r>
              <a:rPr lang="de-DE" dirty="0" err="1"/>
              <a:t>here</a:t>
            </a:r>
            <a:endParaRPr lang="de-DE" dirty="0"/>
          </a:p>
        </p:txBody>
      </p:sp>
      <p:sp>
        <p:nvSpPr>
          <p:cNvPr id="5" name="Textplatzhalter 4">
            <a:extLst>
              <a:ext uri="{FF2B5EF4-FFF2-40B4-BE49-F238E27FC236}">
                <a16:creationId xmlns:a16="http://schemas.microsoft.com/office/drawing/2014/main" id="{C524E8A2-C5B3-44F2-8AE2-A5B54E0B41F5}"/>
              </a:ext>
            </a:extLst>
          </p:cNvPr>
          <p:cNvSpPr>
            <a:spLocks noGrp="1"/>
          </p:cNvSpPr>
          <p:nvPr>
            <p:ph type="body" sz="quarter" idx="13"/>
          </p:nvPr>
        </p:nvSpPr>
        <p:spPr/>
        <p:txBody>
          <a:bodyPr/>
          <a:lstStyle/>
          <a:p>
            <a:r>
              <a:rPr lang="de-DE" dirty="0"/>
              <a:t>Pyramide </a:t>
            </a:r>
            <a:r>
              <a:rPr lang="de-DE" dirty="0" err="1"/>
              <a:t>to</a:t>
            </a:r>
            <a:r>
              <a:rPr lang="de-DE" dirty="0"/>
              <a:t> a </a:t>
            </a:r>
            <a:r>
              <a:rPr lang="de-DE" dirty="0" err="1"/>
              <a:t>sustainable</a:t>
            </a:r>
            <a:r>
              <a:rPr lang="de-DE" dirty="0"/>
              <a:t> DESY</a:t>
            </a:r>
          </a:p>
        </p:txBody>
      </p:sp>
      <p:sp>
        <p:nvSpPr>
          <p:cNvPr id="6" name="Inhaltsplatzhalter 5">
            <a:extLst>
              <a:ext uri="{FF2B5EF4-FFF2-40B4-BE49-F238E27FC236}">
                <a16:creationId xmlns:a16="http://schemas.microsoft.com/office/drawing/2014/main" id="{E5FA4B6C-E12F-40D7-A852-7B9C4CE0A95A}"/>
              </a:ext>
            </a:extLst>
          </p:cNvPr>
          <p:cNvSpPr>
            <a:spLocks noGrp="1"/>
          </p:cNvSpPr>
          <p:nvPr>
            <p:ph idx="14"/>
          </p:nvPr>
        </p:nvSpPr>
        <p:spPr>
          <a:xfrm rot="21393536">
            <a:off x="3080931" y="5523327"/>
            <a:ext cx="2016224" cy="369333"/>
          </a:xfrm>
          <a:noFill/>
          <a:effectLst>
            <a:softEdge rad="31750"/>
          </a:effectLst>
        </p:spPr>
        <p:txBody>
          <a:bodyPr/>
          <a:lstStyle/>
          <a:p>
            <a:pPr marL="0" indent="0" algn="ctr">
              <a:buNone/>
            </a:pPr>
            <a:r>
              <a:rPr lang="de-DE" dirty="0"/>
              <a:t>Energy </a:t>
            </a:r>
            <a:r>
              <a:rPr lang="de-DE" dirty="0" err="1"/>
              <a:t>monitoring</a:t>
            </a:r>
            <a:endParaRPr lang="de-DE" dirty="0"/>
          </a:p>
        </p:txBody>
      </p:sp>
      <p:pic>
        <p:nvPicPr>
          <p:cNvPr id="7" name="Grafik 6">
            <a:extLst>
              <a:ext uri="{FF2B5EF4-FFF2-40B4-BE49-F238E27FC236}">
                <a16:creationId xmlns:a16="http://schemas.microsoft.com/office/drawing/2014/main" id="{12AB539E-2056-4FEE-94E9-8B78306BEF7F}"/>
              </a:ext>
            </a:extLst>
          </p:cNvPr>
          <p:cNvPicPr>
            <a:picLocks noChangeAspect="1"/>
          </p:cNvPicPr>
          <p:nvPr/>
        </p:nvPicPr>
        <p:blipFill>
          <a:blip r:embed="rId2"/>
          <a:stretch>
            <a:fillRect/>
          </a:stretch>
        </p:blipFill>
        <p:spPr>
          <a:xfrm>
            <a:off x="11159309" y="59756"/>
            <a:ext cx="1034381" cy="776956"/>
          </a:xfrm>
          <a:prstGeom prst="rect">
            <a:avLst/>
          </a:prstGeom>
        </p:spPr>
      </p:pic>
      <p:sp>
        <p:nvSpPr>
          <p:cNvPr id="8" name="Textfeld 7">
            <a:extLst>
              <a:ext uri="{FF2B5EF4-FFF2-40B4-BE49-F238E27FC236}">
                <a16:creationId xmlns:a16="http://schemas.microsoft.com/office/drawing/2014/main" id="{110C5F55-2F16-4314-84A8-86E2ED751716}"/>
              </a:ext>
            </a:extLst>
          </p:cNvPr>
          <p:cNvSpPr txBox="1"/>
          <p:nvPr/>
        </p:nvSpPr>
        <p:spPr>
          <a:xfrm rot="21394647">
            <a:off x="7014609" y="5139985"/>
            <a:ext cx="2016224" cy="646331"/>
          </a:xfrm>
          <a:prstGeom prst="rect">
            <a:avLst/>
          </a:prstGeom>
          <a:noFill/>
          <a:effectLst>
            <a:softEdge rad="31750"/>
          </a:effectLst>
        </p:spPr>
        <p:txBody>
          <a:bodyPr wrap="square" rtlCol="0">
            <a:spAutoFit/>
          </a:bodyPr>
          <a:lstStyle/>
          <a:p>
            <a:pPr algn="ctr"/>
            <a:r>
              <a:rPr lang="de-DE" dirty="0"/>
              <a:t>LCA </a:t>
            </a:r>
            <a:r>
              <a:rPr lang="de-DE" dirty="0" err="1"/>
              <a:t>for</a:t>
            </a:r>
            <a:r>
              <a:rPr lang="de-DE" dirty="0"/>
              <a:t> </a:t>
            </a:r>
            <a:r>
              <a:rPr lang="de-DE" dirty="0" err="1"/>
              <a:t>technical</a:t>
            </a:r>
            <a:r>
              <a:rPr lang="de-DE" dirty="0"/>
              <a:t> </a:t>
            </a:r>
            <a:r>
              <a:rPr lang="de-DE" dirty="0" err="1"/>
              <a:t>components</a:t>
            </a:r>
            <a:endParaRPr lang="de-DE" dirty="0"/>
          </a:p>
        </p:txBody>
      </p:sp>
      <p:sp>
        <p:nvSpPr>
          <p:cNvPr id="9" name="Rechteck 8">
            <a:extLst>
              <a:ext uri="{FF2B5EF4-FFF2-40B4-BE49-F238E27FC236}">
                <a16:creationId xmlns:a16="http://schemas.microsoft.com/office/drawing/2014/main" id="{2C808524-4D5F-4C88-85B7-131AA2245947}"/>
              </a:ext>
            </a:extLst>
          </p:cNvPr>
          <p:cNvSpPr/>
          <p:nvPr/>
        </p:nvSpPr>
        <p:spPr>
          <a:xfrm rot="21430824">
            <a:off x="5095805" y="5404144"/>
            <a:ext cx="1928734" cy="369332"/>
          </a:xfrm>
          <a:prstGeom prst="rect">
            <a:avLst/>
          </a:prstGeom>
          <a:noFill/>
          <a:effectLst>
            <a:softEdge rad="31750"/>
          </a:effectLst>
        </p:spPr>
        <p:txBody>
          <a:bodyPr wrap="none">
            <a:spAutoFit/>
          </a:bodyPr>
          <a:lstStyle/>
          <a:p>
            <a:pPr algn="ctr"/>
            <a:r>
              <a:rPr lang="de-DE" dirty="0" err="1"/>
              <a:t>Civil</a:t>
            </a:r>
            <a:r>
              <a:rPr lang="de-DE" dirty="0"/>
              <a:t> </a:t>
            </a:r>
            <a:r>
              <a:rPr lang="de-DE" dirty="0" err="1"/>
              <a:t>construction</a:t>
            </a:r>
            <a:endParaRPr lang="de-DE" dirty="0"/>
          </a:p>
        </p:txBody>
      </p:sp>
      <p:sp>
        <p:nvSpPr>
          <p:cNvPr id="11" name="Rechteck 10">
            <a:extLst>
              <a:ext uri="{FF2B5EF4-FFF2-40B4-BE49-F238E27FC236}">
                <a16:creationId xmlns:a16="http://schemas.microsoft.com/office/drawing/2014/main" id="{6AD45A0C-6864-4F46-A54F-1D34A250569F}"/>
              </a:ext>
            </a:extLst>
          </p:cNvPr>
          <p:cNvSpPr/>
          <p:nvPr/>
        </p:nvSpPr>
        <p:spPr>
          <a:xfrm rot="21391427">
            <a:off x="5225731" y="2489745"/>
            <a:ext cx="1358065" cy="369332"/>
          </a:xfrm>
          <a:prstGeom prst="rect">
            <a:avLst/>
          </a:prstGeom>
          <a:noFill/>
          <a:effectLst>
            <a:softEdge rad="31750"/>
          </a:effectLst>
        </p:spPr>
        <p:txBody>
          <a:bodyPr wrap="none">
            <a:spAutoFit/>
          </a:bodyPr>
          <a:lstStyle/>
          <a:p>
            <a:pPr algn="ctr"/>
            <a:r>
              <a:rPr lang="de-DE" sz="1600" dirty="0"/>
              <a:t> </a:t>
            </a:r>
            <a:r>
              <a:rPr lang="de-DE" dirty="0"/>
              <a:t>Research  </a:t>
            </a:r>
          </a:p>
        </p:txBody>
      </p:sp>
      <p:sp>
        <p:nvSpPr>
          <p:cNvPr id="15" name="Gleichschenkliges Dreieck 14">
            <a:extLst>
              <a:ext uri="{FF2B5EF4-FFF2-40B4-BE49-F238E27FC236}">
                <a16:creationId xmlns:a16="http://schemas.microsoft.com/office/drawing/2014/main" id="{0C3D7892-E0F7-4A78-AA28-A92CFF2E8372}"/>
              </a:ext>
            </a:extLst>
          </p:cNvPr>
          <p:cNvSpPr/>
          <p:nvPr/>
        </p:nvSpPr>
        <p:spPr>
          <a:xfrm rot="2269991" flipH="1">
            <a:off x="3486867" y="519927"/>
            <a:ext cx="1124920" cy="6164273"/>
          </a:xfrm>
          <a:prstGeom prst="triangle">
            <a:avLst>
              <a:gd name="adj" fmla="val 64536"/>
            </a:avLst>
          </a:prstGeom>
          <a:solidFill>
            <a:schemeClr val="bg2">
              <a:lumMod val="20000"/>
              <a:lumOff val="80000"/>
            </a:schemeClr>
          </a:solidFill>
          <a:ln w="9525">
            <a:noFill/>
          </a:ln>
          <a:effectLst>
            <a:glow rad="101600">
              <a:schemeClr val="accent6">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7" name="Textfeld 16">
            <a:extLst>
              <a:ext uri="{FF2B5EF4-FFF2-40B4-BE49-F238E27FC236}">
                <a16:creationId xmlns:a16="http://schemas.microsoft.com/office/drawing/2014/main" id="{EE21AD85-014D-4C26-98FD-E92403709ED4}"/>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9" name="Rechteck 18">
            <a:extLst>
              <a:ext uri="{FF2B5EF4-FFF2-40B4-BE49-F238E27FC236}">
                <a16:creationId xmlns:a16="http://schemas.microsoft.com/office/drawing/2014/main" id="{A9AB249E-B8A2-4358-A1A0-69CCFB7EECA0}"/>
              </a:ext>
            </a:extLst>
          </p:cNvPr>
          <p:cNvSpPr/>
          <p:nvPr/>
        </p:nvSpPr>
        <p:spPr>
          <a:xfrm rot="21412794">
            <a:off x="6096747" y="3905586"/>
            <a:ext cx="1646606" cy="369332"/>
          </a:xfrm>
          <a:prstGeom prst="rect">
            <a:avLst/>
          </a:prstGeom>
          <a:noFill/>
          <a:effectLst>
            <a:softEdge rad="31750"/>
          </a:effectLst>
        </p:spPr>
        <p:txBody>
          <a:bodyPr wrap="none">
            <a:spAutoFit/>
          </a:bodyPr>
          <a:lstStyle/>
          <a:p>
            <a:pPr algn="ctr"/>
            <a:r>
              <a:rPr lang="de-DE" dirty="0"/>
              <a:t>    Operation   </a:t>
            </a:r>
          </a:p>
        </p:txBody>
      </p:sp>
      <p:sp>
        <p:nvSpPr>
          <p:cNvPr id="20" name="Rechteck 19">
            <a:extLst>
              <a:ext uri="{FF2B5EF4-FFF2-40B4-BE49-F238E27FC236}">
                <a16:creationId xmlns:a16="http://schemas.microsoft.com/office/drawing/2014/main" id="{182F03B8-24B2-4273-AFBA-74EDD2F3CB67}"/>
              </a:ext>
            </a:extLst>
          </p:cNvPr>
          <p:cNvSpPr/>
          <p:nvPr/>
        </p:nvSpPr>
        <p:spPr>
          <a:xfrm rot="21412794">
            <a:off x="4208430" y="4024289"/>
            <a:ext cx="1608133" cy="369332"/>
          </a:xfrm>
          <a:prstGeom prst="rect">
            <a:avLst/>
          </a:prstGeom>
          <a:noFill/>
          <a:effectLst>
            <a:softEdge rad="31750"/>
          </a:effectLst>
        </p:spPr>
        <p:txBody>
          <a:bodyPr wrap="none">
            <a:spAutoFit/>
          </a:bodyPr>
          <a:lstStyle/>
          <a:p>
            <a:pPr algn="ctr"/>
            <a:r>
              <a:rPr lang="de-DE" dirty="0"/>
              <a:t> Infrastructure</a:t>
            </a:r>
          </a:p>
        </p:txBody>
      </p:sp>
      <p:sp>
        <p:nvSpPr>
          <p:cNvPr id="18" name="Fußzeilenplatzhalter 2">
            <a:extLst>
              <a:ext uri="{FF2B5EF4-FFF2-40B4-BE49-F238E27FC236}">
                <a16:creationId xmlns:a16="http://schemas.microsoft.com/office/drawing/2014/main" id="{84EC3A0B-9134-4D60-9CFF-6251E2E7F77C}"/>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50885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leichschenkliges Dreieck 15">
            <a:extLst>
              <a:ext uri="{FF2B5EF4-FFF2-40B4-BE49-F238E27FC236}">
                <a16:creationId xmlns:a16="http://schemas.microsoft.com/office/drawing/2014/main" id="{4EABCD4F-9A30-4978-AF80-0A77C51637FB}"/>
              </a:ext>
            </a:extLst>
          </p:cNvPr>
          <p:cNvSpPr/>
          <p:nvPr/>
        </p:nvSpPr>
        <p:spPr>
          <a:xfrm rot="21395633">
            <a:off x="2423592" y="1090563"/>
            <a:ext cx="7200800" cy="5094193"/>
          </a:xfrm>
          <a:prstGeom prst="triangle">
            <a:avLst>
              <a:gd name="adj" fmla="val 48925"/>
            </a:avLst>
          </a:prstGeom>
          <a:solidFill>
            <a:schemeClr val="bg2">
              <a:lumMod val="20000"/>
              <a:lumOff val="80000"/>
            </a:schemeClr>
          </a:solidFill>
          <a:ln w="9525">
            <a:noFill/>
          </a:ln>
          <a:effectLst>
            <a:glow rad="101600">
              <a:schemeClr val="accent6">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el 1">
            <a:extLst>
              <a:ext uri="{FF2B5EF4-FFF2-40B4-BE49-F238E27FC236}">
                <a16:creationId xmlns:a16="http://schemas.microsoft.com/office/drawing/2014/main" id="{67BF084C-FFCC-451A-9CD0-844B4B545A38}"/>
              </a:ext>
            </a:extLst>
          </p:cNvPr>
          <p:cNvSpPr>
            <a:spLocks noGrp="1"/>
          </p:cNvSpPr>
          <p:nvPr>
            <p:ph type="title"/>
          </p:nvPr>
        </p:nvSpPr>
        <p:spPr/>
        <p:txBody>
          <a:bodyPr/>
          <a:lstStyle/>
          <a:p>
            <a:r>
              <a:rPr lang="de-DE" dirty="0" err="1"/>
              <a:t>Concepts</a:t>
            </a:r>
            <a:r>
              <a:rPr lang="de-DE" dirty="0"/>
              <a:t> </a:t>
            </a:r>
            <a:r>
              <a:rPr lang="de-DE" dirty="0" err="1"/>
              <a:t>presented</a:t>
            </a:r>
            <a:r>
              <a:rPr lang="de-DE" dirty="0"/>
              <a:t> </a:t>
            </a:r>
            <a:r>
              <a:rPr lang="de-DE" dirty="0" err="1"/>
              <a:t>here</a:t>
            </a:r>
            <a:endParaRPr lang="de-DE" dirty="0"/>
          </a:p>
        </p:txBody>
      </p:sp>
      <p:sp>
        <p:nvSpPr>
          <p:cNvPr id="5" name="Textplatzhalter 4">
            <a:extLst>
              <a:ext uri="{FF2B5EF4-FFF2-40B4-BE49-F238E27FC236}">
                <a16:creationId xmlns:a16="http://schemas.microsoft.com/office/drawing/2014/main" id="{C524E8A2-C5B3-44F2-8AE2-A5B54E0B41F5}"/>
              </a:ext>
            </a:extLst>
          </p:cNvPr>
          <p:cNvSpPr>
            <a:spLocks noGrp="1"/>
          </p:cNvSpPr>
          <p:nvPr>
            <p:ph type="body" sz="quarter" idx="13"/>
          </p:nvPr>
        </p:nvSpPr>
        <p:spPr/>
        <p:txBody>
          <a:bodyPr/>
          <a:lstStyle/>
          <a:p>
            <a:r>
              <a:rPr lang="de-DE" dirty="0"/>
              <a:t>Pyramide </a:t>
            </a:r>
            <a:r>
              <a:rPr lang="de-DE" dirty="0" err="1"/>
              <a:t>to</a:t>
            </a:r>
            <a:r>
              <a:rPr lang="de-DE" dirty="0"/>
              <a:t> a </a:t>
            </a:r>
            <a:r>
              <a:rPr lang="de-DE" dirty="0" err="1"/>
              <a:t>sustainable</a:t>
            </a:r>
            <a:r>
              <a:rPr lang="de-DE" dirty="0"/>
              <a:t> DESY</a:t>
            </a:r>
          </a:p>
        </p:txBody>
      </p:sp>
      <p:sp>
        <p:nvSpPr>
          <p:cNvPr id="6" name="Inhaltsplatzhalter 5">
            <a:extLst>
              <a:ext uri="{FF2B5EF4-FFF2-40B4-BE49-F238E27FC236}">
                <a16:creationId xmlns:a16="http://schemas.microsoft.com/office/drawing/2014/main" id="{E5FA4B6C-E12F-40D7-A852-7B9C4CE0A95A}"/>
              </a:ext>
            </a:extLst>
          </p:cNvPr>
          <p:cNvSpPr>
            <a:spLocks noGrp="1"/>
          </p:cNvSpPr>
          <p:nvPr>
            <p:ph idx="14"/>
          </p:nvPr>
        </p:nvSpPr>
        <p:spPr>
          <a:xfrm rot="21393536">
            <a:off x="3080931" y="5523327"/>
            <a:ext cx="2016224" cy="369333"/>
          </a:xfrm>
          <a:solidFill>
            <a:srgbClr val="92D050"/>
          </a:solidFill>
          <a:effectLst>
            <a:softEdge rad="31750"/>
          </a:effectLst>
        </p:spPr>
        <p:txBody>
          <a:bodyPr/>
          <a:lstStyle/>
          <a:p>
            <a:pPr marL="0" indent="0" algn="ctr">
              <a:buNone/>
            </a:pPr>
            <a:r>
              <a:rPr lang="de-DE" dirty="0"/>
              <a:t>Energy </a:t>
            </a:r>
            <a:r>
              <a:rPr lang="de-DE" dirty="0" err="1"/>
              <a:t>monitoring</a:t>
            </a:r>
            <a:endParaRPr lang="de-DE" dirty="0"/>
          </a:p>
        </p:txBody>
      </p:sp>
      <p:pic>
        <p:nvPicPr>
          <p:cNvPr id="7" name="Grafik 6">
            <a:extLst>
              <a:ext uri="{FF2B5EF4-FFF2-40B4-BE49-F238E27FC236}">
                <a16:creationId xmlns:a16="http://schemas.microsoft.com/office/drawing/2014/main" id="{12AB539E-2056-4FEE-94E9-8B78306BEF7F}"/>
              </a:ext>
            </a:extLst>
          </p:cNvPr>
          <p:cNvPicPr>
            <a:picLocks noChangeAspect="1"/>
          </p:cNvPicPr>
          <p:nvPr/>
        </p:nvPicPr>
        <p:blipFill>
          <a:blip r:embed="rId2"/>
          <a:stretch>
            <a:fillRect/>
          </a:stretch>
        </p:blipFill>
        <p:spPr>
          <a:xfrm>
            <a:off x="11159309" y="59756"/>
            <a:ext cx="1034381" cy="776956"/>
          </a:xfrm>
          <a:prstGeom prst="rect">
            <a:avLst/>
          </a:prstGeom>
        </p:spPr>
      </p:pic>
      <p:sp>
        <p:nvSpPr>
          <p:cNvPr id="8" name="Textfeld 7">
            <a:extLst>
              <a:ext uri="{FF2B5EF4-FFF2-40B4-BE49-F238E27FC236}">
                <a16:creationId xmlns:a16="http://schemas.microsoft.com/office/drawing/2014/main" id="{110C5F55-2F16-4314-84A8-86E2ED751716}"/>
              </a:ext>
            </a:extLst>
          </p:cNvPr>
          <p:cNvSpPr txBox="1"/>
          <p:nvPr/>
        </p:nvSpPr>
        <p:spPr>
          <a:xfrm rot="21394647">
            <a:off x="7014609" y="5139985"/>
            <a:ext cx="2016224" cy="646331"/>
          </a:xfrm>
          <a:prstGeom prst="rect">
            <a:avLst/>
          </a:prstGeom>
          <a:solidFill>
            <a:srgbClr val="92D050"/>
          </a:solidFill>
          <a:effectLst>
            <a:softEdge rad="31750"/>
          </a:effectLst>
        </p:spPr>
        <p:txBody>
          <a:bodyPr wrap="square" rtlCol="0">
            <a:spAutoFit/>
          </a:bodyPr>
          <a:lstStyle/>
          <a:p>
            <a:pPr algn="ctr"/>
            <a:r>
              <a:rPr lang="de-DE" dirty="0"/>
              <a:t>LCA </a:t>
            </a:r>
            <a:r>
              <a:rPr lang="de-DE" dirty="0" err="1"/>
              <a:t>for</a:t>
            </a:r>
            <a:r>
              <a:rPr lang="de-DE" dirty="0"/>
              <a:t> </a:t>
            </a:r>
            <a:r>
              <a:rPr lang="de-DE" dirty="0" err="1"/>
              <a:t>technical</a:t>
            </a:r>
            <a:r>
              <a:rPr lang="de-DE" dirty="0"/>
              <a:t> </a:t>
            </a:r>
            <a:r>
              <a:rPr lang="de-DE" dirty="0" err="1"/>
              <a:t>components</a:t>
            </a:r>
            <a:endParaRPr lang="de-DE" dirty="0"/>
          </a:p>
        </p:txBody>
      </p:sp>
      <p:sp>
        <p:nvSpPr>
          <p:cNvPr id="9" name="Rechteck 8">
            <a:extLst>
              <a:ext uri="{FF2B5EF4-FFF2-40B4-BE49-F238E27FC236}">
                <a16:creationId xmlns:a16="http://schemas.microsoft.com/office/drawing/2014/main" id="{2C808524-4D5F-4C88-85B7-131AA2245947}"/>
              </a:ext>
            </a:extLst>
          </p:cNvPr>
          <p:cNvSpPr/>
          <p:nvPr/>
        </p:nvSpPr>
        <p:spPr>
          <a:xfrm rot="21430824">
            <a:off x="5095805" y="5404144"/>
            <a:ext cx="1928734" cy="369332"/>
          </a:xfrm>
          <a:prstGeom prst="rect">
            <a:avLst/>
          </a:prstGeom>
          <a:solidFill>
            <a:srgbClr val="92D050"/>
          </a:solidFill>
          <a:effectLst>
            <a:softEdge rad="31750"/>
          </a:effectLst>
        </p:spPr>
        <p:txBody>
          <a:bodyPr wrap="none">
            <a:spAutoFit/>
          </a:bodyPr>
          <a:lstStyle/>
          <a:p>
            <a:pPr algn="ctr"/>
            <a:r>
              <a:rPr lang="de-DE" dirty="0" err="1"/>
              <a:t>Civil</a:t>
            </a:r>
            <a:r>
              <a:rPr lang="de-DE" dirty="0"/>
              <a:t> </a:t>
            </a:r>
            <a:r>
              <a:rPr lang="de-DE" dirty="0" err="1"/>
              <a:t>construction</a:t>
            </a:r>
            <a:endParaRPr lang="de-DE" dirty="0"/>
          </a:p>
        </p:txBody>
      </p:sp>
      <p:sp>
        <p:nvSpPr>
          <p:cNvPr id="15" name="Gleichschenkliges Dreieck 14">
            <a:extLst>
              <a:ext uri="{FF2B5EF4-FFF2-40B4-BE49-F238E27FC236}">
                <a16:creationId xmlns:a16="http://schemas.microsoft.com/office/drawing/2014/main" id="{0C3D7892-E0F7-4A78-AA28-A92CFF2E8372}"/>
              </a:ext>
            </a:extLst>
          </p:cNvPr>
          <p:cNvSpPr/>
          <p:nvPr/>
        </p:nvSpPr>
        <p:spPr>
          <a:xfrm rot="2269991" flipH="1">
            <a:off x="3486867" y="519927"/>
            <a:ext cx="1124920" cy="6164273"/>
          </a:xfrm>
          <a:prstGeom prst="triangle">
            <a:avLst>
              <a:gd name="adj" fmla="val 64536"/>
            </a:avLst>
          </a:prstGeom>
          <a:solidFill>
            <a:schemeClr val="bg2">
              <a:lumMod val="20000"/>
              <a:lumOff val="80000"/>
            </a:schemeClr>
          </a:solidFill>
          <a:ln w="9525">
            <a:noFill/>
          </a:ln>
          <a:effectLst>
            <a:glow rad="101600">
              <a:schemeClr val="accent6">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7" name="Textfeld 16">
            <a:extLst>
              <a:ext uri="{FF2B5EF4-FFF2-40B4-BE49-F238E27FC236}">
                <a16:creationId xmlns:a16="http://schemas.microsoft.com/office/drawing/2014/main" id="{EE21AD85-014D-4C26-98FD-E92403709ED4}"/>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9" name="Rechteck 18">
            <a:extLst>
              <a:ext uri="{FF2B5EF4-FFF2-40B4-BE49-F238E27FC236}">
                <a16:creationId xmlns:a16="http://schemas.microsoft.com/office/drawing/2014/main" id="{59608D4F-C97D-4A63-9B61-63AAEBE36D20}"/>
              </a:ext>
            </a:extLst>
          </p:cNvPr>
          <p:cNvSpPr/>
          <p:nvPr/>
        </p:nvSpPr>
        <p:spPr>
          <a:xfrm rot="21412794">
            <a:off x="6096747" y="3905586"/>
            <a:ext cx="1646606" cy="369332"/>
          </a:xfrm>
          <a:prstGeom prst="rect">
            <a:avLst/>
          </a:prstGeom>
          <a:noFill/>
          <a:effectLst>
            <a:softEdge rad="31750"/>
          </a:effectLst>
        </p:spPr>
        <p:txBody>
          <a:bodyPr wrap="none">
            <a:spAutoFit/>
          </a:bodyPr>
          <a:lstStyle/>
          <a:p>
            <a:pPr algn="ctr"/>
            <a:r>
              <a:rPr lang="de-DE" dirty="0"/>
              <a:t>    Operation   </a:t>
            </a:r>
          </a:p>
        </p:txBody>
      </p:sp>
      <p:sp>
        <p:nvSpPr>
          <p:cNvPr id="20" name="Rechteck 19">
            <a:extLst>
              <a:ext uri="{FF2B5EF4-FFF2-40B4-BE49-F238E27FC236}">
                <a16:creationId xmlns:a16="http://schemas.microsoft.com/office/drawing/2014/main" id="{CAE73561-937C-4256-9B7B-7E8B36FE5B79}"/>
              </a:ext>
            </a:extLst>
          </p:cNvPr>
          <p:cNvSpPr/>
          <p:nvPr/>
        </p:nvSpPr>
        <p:spPr>
          <a:xfrm rot="21412794">
            <a:off x="4208430" y="4024289"/>
            <a:ext cx="1608133" cy="369332"/>
          </a:xfrm>
          <a:prstGeom prst="rect">
            <a:avLst/>
          </a:prstGeom>
          <a:noFill/>
          <a:effectLst>
            <a:softEdge rad="31750"/>
          </a:effectLst>
        </p:spPr>
        <p:txBody>
          <a:bodyPr wrap="none">
            <a:spAutoFit/>
          </a:bodyPr>
          <a:lstStyle/>
          <a:p>
            <a:pPr algn="ctr"/>
            <a:r>
              <a:rPr lang="de-DE" dirty="0"/>
              <a:t> Infrastructure</a:t>
            </a:r>
          </a:p>
        </p:txBody>
      </p:sp>
      <p:sp>
        <p:nvSpPr>
          <p:cNvPr id="18" name="Rechteck 17">
            <a:extLst>
              <a:ext uri="{FF2B5EF4-FFF2-40B4-BE49-F238E27FC236}">
                <a16:creationId xmlns:a16="http://schemas.microsoft.com/office/drawing/2014/main" id="{8EEA7594-B85D-41C8-928D-35A5A69D2FC4}"/>
              </a:ext>
            </a:extLst>
          </p:cNvPr>
          <p:cNvSpPr/>
          <p:nvPr/>
        </p:nvSpPr>
        <p:spPr>
          <a:xfrm rot="21391427">
            <a:off x="5222525" y="2489745"/>
            <a:ext cx="1364477" cy="369332"/>
          </a:xfrm>
          <a:prstGeom prst="rect">
            <a:avLst/>
          </a:prstGeom>
          <a:noFill/>
          <a:effectLst>
            <a:softEdge rad="31750"/>
          </a:effectLst>
        </p:spPr>
        <p:txBody>
          <a:bodyPr wrap="none">
            <a:spAutoFit/>
          </a:bodyPr>
          <a:lstStyle/>
          <a:p>
            <a:pPr algn="ctr"/>
            <a:r>
              <a:rPr lang="de-DE" dirty="0"/>
              <a:t> Research  </a:t>
            </a:r>
          </a:p>
        </p:txBody>
      </p:sp>
      <p:sp>
        <p:nvSpPr>
          <p:cNvPr id="21" name="Fußzeilenplatzhalter 2">
            <a:extLst>
              <a:ext uri="{FF2B5EF4-FFF2-40B4-BE49-F238E27FC236}">
                <a16:creationId xmlns:a16="http://schemas.microsoft.com/office/drawing/2014/main" id="{5B0A9406-CF1E-4DCB-908D-C28A0926EC9E}"/>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420413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leichschenkliges Dreieck 15">
            <a:extLst>
              <a:ext uri="{FF2B5EF4-FFF2-40B4-BE49-F238E27FC236}">
                <a16:creationId xmlns:a16="http://schemas.microsoft.com/office/drawing/2014/main" id="{4EABCD4F-9A30-4978-AF80-0A77C51637FB}"/>
              </a:ext>
            </a:extLst>
          </p:cNvPr>
          <p:cNvSpPr/>
          <p:nvPr/>
        </p:nvSpPr>
        <p:spPr>
          <a:xfrm rot="21395633">
            <a:off x="2423592" y="1090563"/>
            <a:ext cx="7200800" cy="5094193"/>
          </a:xfrm>
          <a:prstGeom prst="triangle">
            <a:avLst>
              <a:gd name="adj" fmla="val 48925"/>
            </a:avLst>
          </a:prstGeom>
          <a:solidFill>
            <a:schemeClr val="bg2">
              <a:lumMod val="20000"/>
              <a:lumOff val="80000"/>
            </a:schemeClr>
          </a:solidFill>
          <a:ln w="9525">
            <a:noFill/>
          </a:ln>
          <a:effectLst>
            <a:glow rad="101600">
              <a:schemeClr val="accent6">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el 1">
            <a:extLst>
              <a:ext uri="{FF2B5EF4-FFF2-40B4-BE49-F238E27FC236}">
                <a16:creationId xmlns:a16="http://schemas.microsoft.com/office/drawing/2014/main" id="{67BF084C-FFCC-451A-9CD0-844B4B545A38}"/>
              </a:ext>
            </a:extLst>
          </p:cNvPr>
          <p:cNvSpPr>
            <a:spLocks noGrp="1"/>
          </p:cNvSpPr>
          <p:nvPr>
            <p:ph type="title"/>
          </p:nvPr>
        </p:nvSpPr>
        <p:spPr/>
        <p:txBody>
          <a:bodyPr/>
          <a:lstStyle/>
          <a:p>
            <a:r>
              <a:rPr lang="de-DE" dirty="0" err="1"/>
              <a:t>Concepts</a:t>
            </a:r>
            <a:r>
              <a:rPr lang="de-DE" dirty="0"/>
              <a:t> </a:t>
            </a:r>
            <a:r>
              <a:rPr lang="de-DE" dirty="0" err="1"/>
              <a:t>presented</a:t>
            </a:r>
            <a:r>
              <a:rPr lang="de-DE" dirty="0"/>
              <a:t> </a:t>
            </a:r>
            <a:r>
              <a:rPr lang="de-DE" dirty="0" err="1"/>
              <a:t>here</a:t>
            </a:r>
            <a:endParaRPr lang="de-DE" dirty="0"/>
          </a:p>
        </p:txBody>
      </p:sp>
      <p:sp>
        <p:nvSpPr>
          <p:cNvPr id="5" name="Textplatzhalter 4">
            <a:extLst>
              <a:ext uri="{FF2B5EF4-FFF2-40B4-BE49-F238E27FC236}">
                <a16:creationId xmlns:a16="http://schemas.microsoft.com/office/drawing/2014/main" id="{C524E8A2-C5B3-44F2-8AE2-A5B54E0B41F5}"/>
              </a:ext>
            </a:extLst>
          </p:cNvPr>
          <p:cNvSpPr>
            <a:spLocks noGrp="1"/>
          </p:cNvSpPr>
          <p:nvPr>
            <p:ph type="body" sz="quarter" idx="13"/>
          </p:nvPr>
        </p:nvSpPr>
        <p:spPr/>
        <p:txBody>
          <a:bodyPr/>
          <a:lstStyle/>
          <a:p>
            <a:r>
              <a:rPr lang="de-DE" dirty="0"/>
              <a:t>Pyramide </a:t>
            </a:r>
            <a:r>
              <a:rPr lang="de-DE" dirty="0" err="1"/>
              <a:t>to</a:t>
            </a:r>
            <a:r>
              <a:rPr lang="de-DE" dirty="0"/>
              <a:t> a </a:t>
            </a:r>
            <a:r>
              <a:rPr lang="de-DE" dirty="0" err="1"/>
              <a:t>sustainable</a:t>
            </a:r>
            <a:r>
              <a:rPr lang="de-DE" dirty="0"/>
              <a:t> DESY</a:t>
            </a:r>
          </a:p>
        </p:txBody>
      </p:sp>
      <p:sp>
        <p:nvSpPr>
          <p:cNvPr id="6" name="Inhaltsplatzhalter 5">
            <a:extLst>
              <a:ext uri="{FF2B5EF4-FFF2-40B4-BE49-F238E27FC236}">
                <a16:creationId xmlns:a16="http://schemas.microsoft.com/office/drawing/2014/main" id="{E5FA4B6C-E12F-40D7-A852-7B9C4CE0A95A}"/>
              </a:ext>
            </a:extLst>
          </p:cNvPr>
          <p:cNvSpPr>
            <a:spLocks noGrp="1"/>
          </p:cNvSpPr>
          <p:nvPr>
            <p:ph idx="14"/>
          </p:nvPr>
        </p:nvSpPr>
        <p:spPr>
          <a:xfrm rot="21393536">
            <a:off x="3080931" y="5523327"/>
            <a:ext cx="2016224" cy="369333"/>
          </a:xfrm>
          <a:solidFill>
            <a:srgbClr val="92D050"/>
          </a:solidFill>
          <a:effectLst>
            <a:softEdge rad="31750"/>
          </a:effectLst>
        </p:spPr>
        <p:txBody>
          <a:bodyPr/>
          <a:lstStyle/>
          <a:p>
            <a:pPr marL="0" indent="0" algn="ctr">
              <a:buNone/>
            </a:pPr>
            <a:r>
              <a:rPr lang="de-DE" dirty="0"/>
              <a:t>Energy </a:t>
            </a:r>
            <a:r>
              <a:rPr lang="de-DE" dirty="0" err="1"/>
              <a:t>monitoring</a:t>
            </a:r>
            <a:endParaRPr lang="de-DE" dirty="0"/>
          </a:p>
        </p:txBody>
      </p:sp>
      <p:pic>
        <p:nvPicPr>
          <p:cNvPr id="7" name="Grafik 6">
            <a:extLst>
              <a:ext uri="{FF2B5EF4-FFF2-40B4-BE49-F238E27FC236}">
                <a16:creationId xmlns:a16="http://schemas.microsoft.com/office/drawing/2014/main" id="{12AB539E-2056-4FEE-94E9-8B78306BEF7F}"/>
              </a:ext>
            </a:extLst>
          </p:cNvPr>
          <p:cNvPicPr>
            <a:picLocks noChangeAspect="1"/>
          </p:cNvPicPr>
          <p:nvPr/>
        </p:nvPicPr>
        <p:blipFill>
          <a:blip r:embed="rId2"/>
          <a:stretch>
            <a:fillRect/>
          </a:stretch>
        </p:blipFill>
        <p:spPr>
          <a:xfrm>
            <a:off x="11159309" y="59756"/>
            <a:ext cx="1034381" cy="776956"/>
          </a:xfrm>
          <a:prstGeom prst="rect">
            <a:avLst/>
          </a:prstGeom>
        </p:spPr>
      </p:pic>
      <p:sp>
        <p:nvSpPr>
          <p:cNvPr id="8" name="Textfeld 7">
            <a:extLst>
              <a:ext uri="{FF2B5EF4-FFF2-40B4-BE49-F238E27FC236}">
                <a16:creationId xmlns:a16="http://schemas.microsoft.com/office/drawing/2014/main" id="{110C5F55-2F16-4314-84A8-86E2ED751716}"/>
              </a:ext>
            </a:extLst>
          </p:cNvPr>
          <p:cNvSpPr txBox="1"/>
          <p:nvPr/>
        </p:nvSpPr>
        <p:spPr>
          <a:xfrm rot="21394647">
            <a:off x="7014609" y="5139985"/>
            <a:ext cx="2016224" cy="646331"/>
          </a:xfrm>
          <a:prstGeom prst="rect">
            <a:avLst/>
          </a:prstGeom>
          <a:solidFill>
            <a:srgbClr val="92D050"/>
          </a:solidFill>
          <a:effectLst>
            <a:softEdge rad="31750"/>
          </a:effectLst>
        </p:spPr>
        <p:txBody>
          <a:bodyPr wrap="square" rtlCol="0">
            <a:spAutoFit/>
          </a:bodyPr>
          <a:lstStyle/>
          <a:p>
            <a:pPr algn="ctr"/>
            <a:r>
              <a:rPr lang="de-DE" dirty="0"/>
              <a:t>LCA </a:t>
            </a:r>
            <a:r>
              <a:rPr lang="de-DE" dirty="0" err="1"/>
              <a:t>for</a:t>
            </a:r>
            <a:r>
              <a:rPr lang="de-DE" dirty="0"/>
              <a:t> </a:t>
            </a:r>
            <a:r>
              <a:rPr lang="de-DE" dirty="0" err="1"/>
              <a:t>technical</a:t>
            </a:r>
            <a:r>
              <a:rPr lang="de-DE" dirty="0"/>
              <a:t> </a:t>
            </a:r>
            <a:r>
              <a:rPr lang="de-DE" dirty="0" err="1"/>
              <a:t>components</a:t>
            </a:r>
            <a:endParaRPr lang="de-DE" dirty="0"/>
          </a:p>
        </p:txBody>
      </p:sp>
      <p:sp>
        <p:nvSpPr>
          <p:cNvPr id="9" name="Rechteck 8">
            <a:extLst>
              <a:ext uri="{FF2B5EF4-FFF2-40B4-BE49-F238E27FC236}">
                <a16:creationId xmlns:a16="http://schemas.microsoft.com/office/drawing/2014/main" id="{2C808524-4D5F-4C88-85B7-131AA2245947}"/>
              </a:ext>
            </a:extLst>
          </p:cNvPr>
          <p:cNvSpPr/>
          <p:nvPr/>
        </p:nvSpPr>
        <p:spPr>
          <a:xfrm rot="21430824">
            <a:off x="5095805" y="5404144"/>
            <a:ext cx="1928734" cy="369332"/>
          </a:xfrm>
          <a:prstGeom prst="rect">
            <a:avLst/>
          </a:prstGeom>
          <a:solidFill>
            <a:srgbClr val="92D050"/>
          </a:solidFill>
          <a:effectLst>
            <a:softEdge rad="31750"/>
          </a:effectLst>
        </p:spPr>
        <p:txBody>
          <a:bodyPr wrap="none">
            <a:spAutoFit/>
          </a:bodyPr>
          <a:lstStyle/>
          <a:p>
            <a:pPr algn="ctr"/>
            <a:r>
              <a:rPr lang="de-DE" dirty="0" err="1"/>
              <a:t>Civil</a:t>
            </a:r>
            <a:r>
              <a:rPr lang="de-DE" dirty="0"/>
              <a:t> </a:t>
            </a:r>
            <a:r>
              <a:rPr lang="de-DE" dirty="0" err="1"/>
              <a:t>construction</a:t>
            </a:r>
            <a:endParaRPr lang="de-DE" dirty="0"/>
          </a:p>
        </p:txBody>
      </p:sp>
      <p:sp>
        <p:nvSpPr>
          <p:cNvPr id="11" name="Rechteck 10">
            <a:extLst>
              <a:ext uri="{FF2B5EF4-FFF2-40B4-BE49-F238E27FC236}">
                <a16:creationId xmlns:a16="http://schemas.microsoft.com/office/drawing/2014/main" id="{6AD45A0C-6864-4F46-A54F-1D34A250569F}"/>
              </a:ext>
            </a:extLst>
          </p:cNvPr>
          <p:cNvSpPr/>
          <p:nvPr/>
        </p:nvSpPr>
        <p:spPr>
          <a:xfrm rot="21391427">
            <a:off x="5222526" y="2489745"/>
            <a:ext cx="1364476" cy="369332"/>
          </a:xfrm>
          <a:prstGeom prst="rect">
            <a:avLst/>
          </a:prstGeom>
          <a:noFill/>
          <a:effectLst>
            <a:softEdge rad="31750"/>
          </a:effectLst>
        </p:spPr>
        <p:txBody>
          <a:bodyPr wrap="none">
            <a:spAutoFit/>
          </a:bodyPr>
          <a:lstStyle/>
          <a:p>
            <a:pPr algn="ctr"/>
            <a:r>
              <a:rPr lang="de-DE" dirty="0"/>
              <a:t> Research  </a:t>
            </a:r>
          </a:p>
        </p:txBody>
      </p:sp>
      <p:sp>
        <p:nvSpPr>
          <p:cNvPr id="15" name="Gleichschenkliges Dreieck 14">
            <a:extLst>
              <a:ext uri="{FF2B5EF4-FFF2-40B4-BE49-F238E27FC236}">
                <a16:creationId xmlns:a16="http://schemas.microsoft.com/office/drawing/2014/main" id="{0C3D7892-E0F7-4A78-AA28-A92CFF2E8372}"/>
              </a:ext>
            </a:extLst>
          </p:cNvPr>
          <p:cNvSpPr/>
          <p:nvPr/>
        </p:nvSpPr>
        <p:spPr>
          <a:xfrm rot="2269991" flipH="1">
            <a:off x="3486867" y="519927"/>
            <a:ext cx="1124920" cy="6164273"/>
          </a:xfrm>
          <a:prstGeom prst="triangle">
            <a:avLst>
              <a:gd name="adj" fmla="val 64536"/>
            </a:avLst>
          </a:prstGeom>
          <a:solidFill>
            <a:schemeClr val="bg2">
              <a:lumMod val="20000"/>
              <a:lumOff val="80000"/>
            </a:schemeClr>
          </a:solidFill>
          <a:ln w="9525">
            <a:noFill/>
          </a:ln>
          <a:effectLst>
            <a:glow rad="101600">
              <a:schemeClr val="accent6">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7" name="Textfeld 16">
            <a:extLst>
              <a:ext uri="{FF2B5EF4-FFF2-40B4-BE49-F238E27FC236}">
                <a16:creationId xmlns:a16="http://schemas.microsoft.com/office/drawing/2014/main" id="{EE21AD85-014D-4C26-98FD-E92403709ED4}"/>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19" name="Rechteck 18">
            <a:extLst>
              <a:ext uri="{FF2B5EF4-FFF2-40B4-BE49-F238E27FC236}">
                <a16:creationId xmlns:a16="http://schemas.microsoft.com/office/drawing/2014/main" id="{D4427FF7-51EC-4C7D-B2D4-F67591955EAF}"/>
              </a:ext>
            </a:extLst>
          </p:cNvPr>
          <p:cNvSpPr/>
          <p:nvPr/>
        </p:nvSpPr>
        <p:spPr>
          <a:xfrm rot="21412794">
            <a:off x="6096747" y="3905586"/>
            <a:ext cx="1646606" cy="369332"/>
          </a:xfrm>
          <a:prstGeom prst="rect">
            <a:avLst/>
          </a:prstGeom>
          <a:solidFill>
            <a:srgbClr val="92D050"/>
          </a:solidFill>
          <a:effectLst>
            <a:softEdge rad="31750"/>
          </a:effectLst>
        </p:spPr>
        <p:txBody>
          <a:bodyPr wrap="none">
            <a:spAutoFit/>
          </a:bodyPr>
          <a:lstStyle/>
          <a:p>
            <a:pPr algn="ctr"/>
            <a:r>
              <a:rPr lang="de-DE" dirty="0"/>
              <a:t>    Operation   </a:t>
            </a:r>
          </a:p>
        </p:txBody>
      </p:sp>
      <p:sp>
        <p:nvSpPr>
          <p:cNvPr id="20" name="Rechteck 19">
            <a:extLst>
              <a:ext uri="{FF2B5EF4-FFF2-40B4-BE49-F238E27FC236}">
                <a16:creationId xmlns:a16="http://schemas.microsoft.com/office/drawing/2014/main" id="{7C85D38B-013E-40C8-AF4E-A577A6B3A6F1}"/>
              </a:ext>
            </a:extLst>
          </p:cNvPr>
          <p:cNvSpPr/>
          <p:nvPr/>
        </p:nvSpPr>
        <p:spPr>
          <a:xfrm rot="21412794">
            <a:off x="4208430" y="4024289"/>
            <a:ext cx="1608133" cy="369332"/>
          </a:xfrm>
          <a:prstGeom prst="rect">
            <a:avLst/>
          </a:prstGeom>
          <a:solidFill>
            <a:srgbClr val="92D050"/>
          </a:solidFill>
          <a:effectLst>
            <a:softEdge rad="31750"/>
          </a:effectLst>
        </p:spPr>
        <p:txBody>
          <a:bodyPr wrap="none">
            <a:spAutoFit/>
          </a:bodyPr>
          <a:lstStyle/>
          <a:p>
            <a:pPr algn="ctr"/>
            <a:r>
              <a:rPr lang="de-DE" dirty="0"/>
              <a:t> Infrastructure</a:t>
            </a:r>
          </a:p>
        </p:txBody>
      </p:sp>
      <p:sp>
        <p:nvSpPr>
          <p:cNvPr id="18" name="Fußzeilenplatzhalter 2">
            <a:extLst>
              <a:ext uri="{FF2B5EF4-FFF2-40B4-BE49-F238E27FC236}">
                <a16:creationId xmlns:a16="http://schemas.microsoft.com/office/drawing/2014/main" id="{CF62EBB0-32F4-4715-A1B8-F056B0BA5190}"/>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433070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leichschenkliges Dreieck 15">
            <a:extLst>
              <a:ext uri="{FF2B5EF4-FFF2-40B4-BE49-F238E27FC236}">
                <a16:creationId xmlns:a16="http://schemas.microsoft.com/office/drawing/2014/main" id="{4EABCD4F-9A30-4978-AF80-0A77C51637FB}"/>
              </a:ext>
            </a:extLst>
          </p:cNvPr>
          <p:cNvSpPr/>
          <p:nvPr/>
        </p:nvSpPr>
        <p:spPr>
          <a:xfrm rot="21395633">
            <a:off x="2423592" y="1090563"/>
            <a:ext cx="7200800" cy="5094193"/>
          </a:xfrm>
          <a:prstGeom prst="triangle">
            <a:avLst>
              <a:gd name="adj" fmla="val 48925"/>
            </a:avLst>
          </a:prstGeom>
          <a:solidFill>
            <a:schemeClr val="bg2">
              <a:lumMod val="20000"/>
              <a:lumOff val="80000"/>
            </a:schemeClr>
          </a:solidFill>
          <a:ln w="9525">
            <a:noFill/>
          </a:ln>
          <a:effectLst>
            <a:glow rad="101600">
              <a:schemeClr val="accent6">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el 1">
            <a:extLst>
              <a:ext uri="{FF2B5EF4-FFF2-40B4-BE49-F238E27FC236}">
                <a16:creationId xmlns:a16="http://schemas.microsoft.com/office/drawing/2014/main" id="{67BF084C-FFCC-451A-9CD0-844B4B545A38}"/>
              </a:ext>
            </a:extLst>
          </p:cNvPr>
          <p:cNvSpPr>
            <a:spLocks noGrp="1"/>
          </p:cNvSpPr>
          <p:nvPr>
            <p:ph type="title"/>
          </p:nvPr>
        </p:nvSpPr>
        <p:spPr/>
        <p:txBody>
          <a:bodyPr/>
          <a:lstStyle/>
          <a:p>
            <a:r>
              <a:rPr lang="de-DE" dirty="0" err="1"/>
              <a:t>Concepts</a:t>
            </a:r>
            <a:r>
              <a:rPr lang="de-DE" dirty="0"/>
              <a:t> </a:t>
            </a:r>
            <a:r>
              <a:rPr lang="de-DE" dirty="0" err="1"/>
              <a:t>presented</a:t>
            </a:r>
            <a:r>
              <a:rPr lang="de-DE" dirty="0"/>
              <a:t> </a:t>
            </a:r>
            <a:r>
              <a:rPr lang="de-DE" dirty="0" err="1"/>
              <a:t>here</a:t>
            </a:r>
            <a:endParaRPr lang="de-DE" dirty="0"/>
          </a:p>
        </p:txBody>
      </p:sp>
      <p:sp>
        <p:nvSpPr>
          <p:cNvPr id="5" name="Textplatzhalter 4">
            <a:extLst>
              <a:ext uri="{FF2B5EF4-FFF2-40B4-BE49-F238E27FC236}">
                <a16:creationId xmlns:a16="http://schemas.microsoft.com/office/drawing/2014/main" id="{C524E8A2-C5B3-44F2-8AE2-A5B54E0B41F5}"/>
              </a:ext>
            </a:extLst>
          </p:cNvPr>
          <p:cNvSpPr>
            <a:spLocks noGrp="1"/>
          </p:cNvSpPr>
          <p:nvPr>
            <p:ph type="body" sz="quarter" idx="13"/>
          </p:nvPr>
        </p:nvSpPr>
        <p:spPr/>
        <p:txBody>
          <a:bodyPr/>
          <a:lstStyle/>
          <a:p>
            <a:r>
              <a:rPr lang="de-DE" dirty="0"/>
              <a:t>Pyramide </a:t>
            </a:r>
            <a:r>
              <a:rPr lang="de-DE" dirty="0" err="1"/>
              <a:t>to</a:t>
            </a:r>
            <a:r>
              <a:rPr lang="de-DE" dirty="0"/>
              <a:t> a </a:t>
            </a:r>
            <a:r>
              <a:rPr lang="de-DE" dirty="0" err="1"/>
              <a:t>sustainable</a:t>
            </a:r>
            <a:r>
              <a:rPr lang="de-DE" dirty="0"/>
              <a:t> DESY</a:t>
            </a:r>
          </a:p>
        </p:txBody>
      </p:sp>
      <p:sp>
        <p:nvSpPr>
          <p:cNvPr id="6" name="Inhaltsplatzhalter 5">
            <a:extLst>
              <a:ext uri="{FF2B5EF4-FFF2-40B4-BE49-F238E27FC236}">
                <a16:creationId xmlns:a16="http://schemas.microsoft.com/office/drawing/2014/main" id="{E5FA4B6C-E12F-40D7-A852-7B9C4CE0A95A}"/>
              </a:ext>
            </a:extLst>
          </p:cNvPr>
          <p:cNvSpPr>
            <a:spLocks noGrp="1"/>
          </p:cNvSpPr>
          <p:nvPr>
            <p:ph idx="14"/>
          </p:nvPr>
        </p:nvSpPr>
        <p:spPr>
          <a:xfrm rot="21393536">
            <a:off x="3080931" y="5523327"/>
            <a:ext cx="2016224" cy="369333"/>
          </a:xfrm>
          <a:solidFill>
            <a:srgbClr val="92D050"/>
          </a:solidFill>
          <a:effectLst>
            <a:softEdge rad="31750"/>
          </a:effectLst>
        </p:spPr>
        <p:txBody>
          <a:bodyPr/>
          <a:lstStyle/>
          <a:p>
            <a:pPr marL="0" indent="0" algn="ctr">
              <a:buNone/>
            </a:pPr>
            <a:r>
              <a:rPr lang="de-DE" dirty="0"/>
              <a:t>Energy </a:t>
            </a:r>
            <a:r>
              <a:rPr lang="de-DE" dirty="0" err="1"/>
              <a:t>monitoring</a:t>
            </a:r>
            <a:endParaRPr lang="de-DE" dirty="0"/>
          </a:p>
        </p:txBody>
      </p:sp>
      <p:pic>
        <p:nvPicPr>
          <p:cNvPr id="7" name="Grafik 6">
            <a:extLst>
              <a:ext uri="{FF2B5EF4-FFF2-40B4-BE49-F238E27FC236}">
                <a16:creationId xmlns:a16="http://schemas.microsoft.com/office/drawing/2014/main" id="{12AB539E-2056-4FEE-94E9-8B78306BEF7F}"/>
              </a:ext>
            </a:extLst>
          </p:cNvPr>
          <p:cNvPicPr>
            <a:picLocks noChangeAspect="1"/>
          </p:cNvPicPr>
          <p:nvPr/>
        </p:nvPicPr>
        <p:blipFill>
          <a:blip r:embed="rId2"/>
          <a:stretch>
            <a:fillRect/>
          </a:stretch>
        </p:blipFill>
        <p:spPr>
          <a:xfrm>
            <a:off x="11159309" y="59756"/>
            <a:ext cx="1034381" cy="776956"/>
          </a:xfrm>
          <a:prstGeom prst="rect">
            <a:avLst/>
          </a:prstGeom>
        </p:spPr>
      </p:pic>
      <p:sp>
        <p:nvSpPr>
          <p:cNvPr id="8" name="Textfeld 7">
            <a:extLst>
              <a:ext uri="{FF2B5EF4-FFF2-40B4-BE49-F238E27FC236}">
                <a16:creationId xmlns:a16="http://schemas.microsoft.com/office/drawing/2014/main" id="{110C5F55-2F16-4314-84A8-86E2ED751716}"/>
              </a:ext>
            </a:extLst>
          </p:cNvPr>
          <p:cNvSpPr txBox="1"/>
          <p:nvPr/>
        </p:nvSpPr>
        <p:spPr>
          <a:xfrm rot="21394647">
            <a:off x="7014609" y="5139985"/>
            <a:ext cx="2016224" cy="646331"/>
          </a:xfrm>
          <a:prstGeom prst="rect">
            <a:avLst/>
          </a:prstGeom>
          <a:solidFill>
            <a:srgbClr val="92D050"/>
          </a:solidFill>
          <a:effectLst>
            <a:softEdge rad="31750"/>
          </a:effectLst>
        </p:spPr>
        <p:txBody>
          <a:bodyPr wrap="square" rtlCol="0">
            <a:spAutoFit/>
          </a:bodyPr>
          <a:lstStyle/>
          <a:p>
            <a:pPr algn="ctr"/>
            <a:r>
              <a:rPr lang="de-DE" dirty="0"/>
              <a:t>LCA </a:t>
            </a:r>
            <a:r>
              <a:rPr lang="de-DE" dirty="0" err="1"/>
              <a:t>for</a:t>
            </a:r>
            <a:r>
              <a:rPr lang="de-DE" dirty="0"/>
              <a:t> </a:t>
            </a:r>
            <a:r>
              <a:rPr lang="de-DE" dirty="0" err="1"/>
              <a:t>technical</a:t>
            </a:r>
            <a:r>
              <a:rPr lang="de-DE" dirty="0"/>
              <a:t> </a:t>
            </a:r>
            <a:r>
              <a:rPr lang="de-DE" dirty="0" err="1"/>
              <a:t>components</a:t>
            </a:r>
            <a:endParaRPr lang="de-DE" dirty="0"/>
          </a:p>
        </p:txBody>
      </p:sp>
      <p:sp>
        <p:nvSpPr>
          <p:cNvPr id="9" name="Rechteck 8">
            <a:extLst>
              <a:ext uri="{FF2B5EF4-FFF2-40B4-BE49-F238E27FC236}">
                <a16:creationId xmlns:a16="http://schemas.microsoft.com/office/drawing/2014/main" id="{2C808524-4D5F-4C88-85B7-131AA2245947}"/>
              </a:ext>
            </a:extLst>
          </p:cNvPr>
          <p:cNvSpPr/>
          <p:nvPr/>
        </p:nvSpPr>
        <p:spPr>
          <a:xfrm rot="21430824">
            <a:off x="5095805" y="5404144"/>
            <a:ext cx="1928734" cy="369332"/>
          </a:xfrm>
          <a:prstGeom prst="rect">
            <a:avLst/>
          </a:prstGeom>
          <a:solidFill>
            <a:srgbClr val="92D050"/>
          </a:solidFill>
          <a:effectLst>
            <a:softEdge rad="31750"/>
          </a:effectLst>
        </p:spPr>
        <p:txBody>
          <a:bodyPr wrap="none">
            <a:spAutoFit/>
          </a:bodyPr>
          <a:lstStyle/>
          <a:p>
            <a:pPr algn="ctr"/>
            <a:r>
              <a:rPr lang="de-DE" dirty="0" err="1"/>
              <a:t>Civil</a:t>
            </a:r>
            <a:r>
              <a:rPr lang="de-DE" dirty="0"/>
              <a:t> </a:t>
            </a:r>
            <a:r>
              <a:rPr lang="de-DE" dirty="0" err="1"/>
              <a:t>construction</a:t>
            </a:r>
            <a:endParaRPr lang="de-DE" dirty="0"/>
          </a:p>
        </p:txBody>
      </p:sp>
      <p:sp>
        <p:nvSpPr>
          <p:cNvPr id="10" name="Rechteck 9">
            <a:extLst>
              <a:ext uri="{FF2B5EF4-FFF2-40B4-BE49-F238E27FC236}">
                <a16:creationId xmlns:a16="http://schemas.microsoft.com/office/drawing/2014/main" id="{A3F7A850-3E4E-483B-8E20-E5BAA247A327}"/>
              </a:ext>
            </a:extLst>
          </p:cNvPr>
          <p:cNvSpPr/>
          <p:nvPr/>
        </p:nvSpPr>
        <p:spPr>
          <a:xfrm rot="21412794">
            <a:off x="6096747" y="3905586"/>
            <a:ext cx="1646606" cy="369332"/>
          </a:xfrm>
          <a:prstGeom prst="rect">
            <a:avLst/>
          </a:prstGeom>
          <a:solidFill>
            <a:srgbClr val="92D050"/>
          </a:solidFill>
          <a:effectLst>
            <a:softEdge rad="31750"/>
          </a:effectLst>
        </p:spPr>
        <p:txBody>
          <a:bodyPr wrap="none">
            <a:spAutoFit/>
          </a:bodyPr>
          <a:lstStyle/>
          <a:p>
            <a:pPr algn="ctr"/>
            <a:r>
              <a:rPr lang="de-DE" dirty="0"/>
              <a:t>    Operation   </a:t>
            </a:r>
          </a:p>
        </p:txBody>
      </p:sp>
      <p:sp>
        <p:nvSpPr>
          <p:cNvPr id="11" name="Rechteck 10">
            <a:extLst>
              <a:ext uri="{FF2B5EF4-FFF2-40B4-BE49-F238E27FC236}">
                <a16:creationId xmlns:a16="http://schemas.microsoft.com/office/drawing/2014/main" id="{6AD45A0C-6864-4F46-A54F-1D34A250569F}"/>
              </a:ext>
            </a:extLst>
          </p:cNvPr>
          <p:cNvSpPr/>
          <p:nvPr/>
        </p:nvSpPr>
        <p:spPr>
          <a:xfrm rot="21391427">
            <a:off x="5222526" y="2489745"/>
            <a:ext cx="1364476" cy="369332"/>
          </a:xfrm>
          <a:prstGeom prst="rect">
            <a:avLst/>
          </a:prstGeom>
          <a:solidFill>
            <a:srgbClr val="92D050"/>
          </a:solidFill>
          <a:effectLst>
            <a:softEdge rad="31750"/>
          </a:effectLst>
        </p:spPr>
        <p:txBody>
          <a:bodyPr wrap="none">
            <a:spAutoFit/>
          </a:bodyPr>
          <a:lstStyle/>
          <a:p>
            <a:pPr algn="ctr"/>
            <a:r>
              <a:rPr lang="de-DE" dirty="0"/>
              <a:t> Research  </a:t>
            </a:r>
          </a:p>
        </p:txBody>
      </p:sp>
      <p:sp>
        <p:nvSpPr>
          <p:cNvPr id="15" name="Gleichschenkliges Dreieck 14">
            <a:extLst>
              <a:ext uri="{FF2B5EF4-FFF2-40B4-BE49-F238E27FC236}">
                <a16:creationId xmlns:a16="http://schemas.microsoft.com/office/drawing/2014/main" id="{0C3D7892-E0F7-4A78-AA28-A92CFF2E8372}"/>
              </a:ext>
            </a:extLst>
          </p:cNvPr>
          <p:cNvSpPr/>
          <p:nvPr/>
        </p:nvSpPr>
        <p:spPr>
          <a:xfrm rot="2269991" flipH="1">
            <a:off x="3486867" y="519927"/>
            <a:ext cx="1124920" cy="6164273"/>
          </a:xfrm>
          <a:prstGeom prst="triangle">
            <a:avLst>
              <a:gd name="adj" fmla="val 64536"/>
            </a:avLst>
          </a:prstGeom>
          <a:solidFill>
            <a:schemeClr val="bg2">
              <a:lumMod val="20000"/>
              <a:lumOff val="80000"/>
            </a:schemeClr>
          </a:solidFill>
          <a:ln w="9525">
            <a:noFill/>
          </a:ln>
          <a:effectLst>
            <a:glow rad="101600">
              <a:schemeClr val="accent6">
                <a:satMod val="175000"/>
                <a:alpha val="40000"/>
              </a:schemeClr>
            </a:glow>
            <a:outerShdw blurRad="44450" dist="27940" dir="5400000" algn="ctr">
              <a:srgbClr val="000000">
                <a:alpha val="32000"/>
              </a:srgbClr>
            </a:outerShdw>
          </a:effectLst>
          <a:scene3d>
            <a:camera prst="orthographicFront"/>
            <a:lightRig rig="balanced" dir="t">
              <a:rot lat="0" lon="0" rev="8700000"/>
            </a:lightRig>
          </a:scene3d>
          <a:sp3d>
            <a:bevelT w="1905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7" name="Textfeld 16">
            <a:extLst>
              <a:ext uri="{FF2B5EF4-FFF2-40B4-BE49-F238E27FC236}">
                <a16:creationId xmlns:a16="http://schemas.microsoft.com/office/drawing/2014/main" id="{EE21AD85-014D-4C26-98FD-E92403709ED4}"/>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dirty="0"/>
              <a:t>Energy </a:t>
            </a:r>
            <a:r>
              <a:rPr lang="de-DE" sz="1200" dirty="0" err="1"/>
              <a:t>monitoring</a:t>
            </a:r>
            <a:endParaRPr lang="de-DE" sz="1200"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b="1" dirty="0">
                <a:solidFill>
                  <a:srgbClr val="F18F1F"/>
                </a:solidFill>
              </a:rPr>
              <a:t>At </a:t>
            </a:r>
            <a:r>
              <a:rPr lang="de-DE" sz="1200" b="1" dirty="0" err="1">
                <a:solidFill>
                  <a:srgbClr val="F18F1F"/>
                </a:solidFill>
              </a:rPr>
              <a:t>work</a:t>
            </a:r>
            <a:endParaRPr lang="de-DE" sz="1200" b="1"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b="1" dirty="0">
                <a:solidFill>
                  <a:srgbClr val="F18F1F"/>
                </a:solidFill>
              </a:rPr>
              <a:t>Finale</a:t>
            </a:r>
          </a:p>
          <a:p>
            <a:endParaRPr lang="de-DE" sz="1200" dirty="0"/>
          </a:p>
          <a:p>
            <a:r>
              <a:rPr lang="de-DE" sz="1200" dirty="0"/>
              <a:t>Research</a:t>
            </a:r>
          </a:p>
          <a:p>
            <a:endParaRPr lang="de-DE" sz="1200" dirty="0"/>
          </a:p>
        </p:txBody>
      </p:sp>
      <p:sp>
        <p:nvSpPr>
          <p:cNvPr id="18" name="Rechteck 17">
            <a:extLst>
              <a:ext uri="{FF2B5EF4-FFF2-40B4-BE49-F238E27FC236}">
                <a16:creationId xmlns:a16="http://schemas.microsoft.com/office/drawing/2014/main" id="{479A76FF-ACA2-4E3A-BACC-668DF41C4079}"/>
              </a:ext>
            </a:extLst>
          </p:cNvPr>
          <p:cNvSpPr/>
          <p:nvPr/>
        </p:nvSpPr>
        <p:spPr>
          <a:xfrm rot="21412794">
            <a:off x="4208430" y="4024289"/>
            <a:ext cx="1608133" cy="369332"/>
          </a:xfrm>
          <a:prstGeom prst="rect">
            <a:avLst/>
          </a:prstGeom>
          <a:solidFill>
            <a:srgbClr val="92D050"/>
          </a:solidFill>
          <a:effectLst>
            <a:softEdge rad="31750"/>
          </a:effectLst>
        </p:spPr>
        <p:txBody>
          <a:bodyPr wrap="none">
            <a:spAutoFit/>
          </a:bodyPr>
          <a:lstStyle/>
          <a:p>
            <a:pPr algn="ctr"/>
            <a:r>
              <a:rPr lang="de-DE" dirty="0"/>
              <a:t> Infrastructure</a:t>
            </a:r>
          </a:p>
        </p:txBody>
      </p:sp>
      <p:sp>
        <p:nvSpPr>
          <p:cNvPr id="19" name="Fußzeilenplatzhalter 2">
            <a:extLst>
              <a:ext uri="{FF2B5EF4-FFF2-40B4-BE49-F238E27FC236}">
                <a16:creationId xmlns:a16="http://schemas.microsoft.com/office/drawing/2014/main" id="{E7758C2A-E690-466F-916F-0B76D39E7357}"/>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146934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8" y="349611"/>
            <a:ext cx="11376024" cy="451098"/>
          </a:xfrm>
        </p:spPr>
        <p:txBody>
          <a:bodyPr/>
          <a:lstStyle/>
          <a:p>
            <a:r>
              <a:rPr lang="en-US" dirty="0"/>
              <a:t>DESY Energy approach</a:t>
            </a:r>
          </a:p>
        </p:txBody>
      </p:sp>
      <p:sp>
        <p:nvSpPr>
          <p:cNvPr id="8" name="Textplatzhalter 7"/>
          <p:cNvSpPr>
            <a:spLocks noGrp="1"/>
          </p:cNvSpPr>
          <p:nvPr>
            <p:ph idx="1"/>
          </p:nvPr>
        </p:nvSpPr>
        <p:spPr>
          <a:xfrm>
            <a:off x="1488110" y="1988840"/>
            <a:ext cx="4175843" cy="2411797"/>
          </a:xfrm>
        </p:spPr>
        <p:txBody>
          <a:bodyPr/>
          <a:lstStyle/>
          <a:p>
            <a:pPr>
              <a:lnSpc>
                <a:spcPct val="100000"/>
              </a:lnSpc>
              <a:spcAft>
                <a:spcPts val="600"/>
              </a:spcAft>
            </a:pPr>
            <a:r>
              <a:rPr lang="en-US" dirty="0"/>
              <a:t>detailed, unified meter marking, centralized data collection and analysis, meters directly connected to database</a:t>
            </a:r>
          </a:p>
          <a:p>
            <a:pPr>
              <a:lnSpc>
                <a:spcPct val="100000"/>
              </a:lnSpc>
              <a:spcAft>
                <a:spcPts val="600"/>
              </a:spcAft>
            </a:pPr>
            <a:r>
              <a:rPr lang="en-US" dirty="0"/>
              <a:t>for Electricity, Water, Heat, Cooling</a:t>
            </a:r>
            <a:br>
              <a:rPr lang="en-US" dirty="0"/>
            </a:br>
            <a:endParaRPr lang="en-US" dirty="0"/>
          </a:p>
          <a:p>
            <a:pPr>
              <a:lnSpc>
                <a:spcPct val="100000"/>
              </a:lnSpc>
              <a:spcAft>
                <a:spcPts val="600"/>
              </a:spcAft>
              <a:buFont typeface="Wingdings"/>
              <a:buChar char="à"/>
            </a:pPr>
            <a:r>
              <a:rPr lang="en-GB" dirty="0"/>
              <a:t>enables for user-based/source-related accounting, identification of efficiency potentials</a:t>
            </a:r>
            <a:r>
              <a:rPr lang="en-US" dirty="0"/>
              <a:t> and therefore more awareness</a:t>
            </a:r>
          </a:p>
          <a:p>
            <a:pPr marL="361950" lvl="1" indent="0">
              <a:buNone/>
            </a:pPr>
            <a:endParaRPr lang="en-US" dirty="0"/>
          </a:p>
        </p:txBody>
      </p:sp>
      <p:sp>
        <p:nvSpPr>
          <p:cNvPr id="4" name="Textplatzhalter 3"/>
          <p:cNvSpPr>
            <a:spLocks noGrp="1"/>
          </p:cNvSpPr>
          <p:nvPr>
            <p:ph type="body" sz="quarter" idx="13"/>
          </p:nvPr>
        </p:nvSpPr>
        <p:spPr/>
        <p:txBody>
          <a:bodyPr/>
          <a:lstStyle/>
          <a:p>
            <a:r>
              <a:rPr lang="en-US" dirty="0"/>
              <a:t>Energy Monitoring System</a:t>
            </a:r>
          </a:p>
        </p:txBody>
      </p:sp>
      <p:pic>
        <p:nvPicPr>
          <p:cNvPr id="9" name="Grafik 8">
            <a:extLst>
              <a:ext uri="{FF2B5EF4-FFF2-40B4-BE49-F238E27FC236}">
                <a16:creationId xmlns:a16="http://schemas.microsoft.com/office/drawing/2014/main" id="{6F1C37AF-A5C7-4627-B2DD-980DA552DF2C}"/>
              </a:ext>
            </a:extLst>
          </p:cNvPr>
          <p:cNvPicPr>
            <a:picLocks noChangeAspect="1"/>
          </p:cNvPicPr>
          <p:nvPr/>
        </p:nvPicPr>
        <p:blipFill>
          <a:blip r:embed="rId2"/>
          <a:stretch>
            <a:fillRect/>
          </a:stretch>
        </p:blipFill>
        <p:spPr>
          <a:xfrm>
            <a:off x="11159309" y="59756"/>
            <a:ext cx="1034381" cy="776956"/>
          </a:xfrm>
          <a:prstGeom prst="rect">
            <a:avLst/>
          </a:prstGeom>
        </p:spPr>
      </p:pic>
      <p:sp>
        <p:nvSpPr>
          <p:cNvPr id="11" name="Textfeld 10">
            <a:extLst>
              <a:ext uri="{FF2B5EF4-FFF2-40B4-BE49-F238E27FC236}">
                <a16:creationId xmlns:a16="http://schemas.microsoft.com/office/drawing/2014/main" id="{5930335E-EC3F-42A3-ADEC-DBDD9ADFA263}"/>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b="1" dirty="0"/>
              <a:t>Energy </a:t>
            </a:r>
            <a:r>
              <a:rPr lang="de-DE" sz="1200" b="1" dirty="0" err="1"/>
              <a:t>monitoring</a:t>
            </a:r>
            <a:endParaRPr lang="de-DE" sz="1200" b="1"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pic>
        <p:nvPicPr>
          <p:cNvPr id="12" name="Picture 2">
            <a:extLst>
              <a:ext uri="{FF2B5EF4-FFF2-40B4-BE49-F238E27FC236}">
                <a16:creationId xmlns:a16="http://schemas.microsoft.com/office/drawing/2014/main" id="{ECB5996D-2848-4D53-8707-4890FC5AD8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3"/>
          <a:stretch/>
        </p:blipFill>
        <p:spPr bwMode="auto">
          <a:xfrm>
            <a:off x="6168008" y="1602286"/>
            <a:ext cx="5702163" cy="3266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ußzeilenplatzhalter 2">
            <a:extLst>
              <a:ext uri="{FF2B5EF4-FFF2-40B4-BE49-F238E27FC236}">
                <a16:creationId xmlns:a16="http://schemas.microsoft.com/office/drawing/2014/main" id="{545BE027-AB64-497F-AE65-DB0046E1ECDA}"/>
              </a:ext>
            </a:extLst>
          </p:cNvPr>
          <p:cNvSpPr>
            <a:spLocks noGrp="1"/>
          </p:cNvSpPr>
          <p:nvPr>
            <p:ph type="ftr" sz="quarter" idx="11"/>
          </p:nvPr>
        </p:nvSpPr>
        <p:spPr>
          <a:xfrm>
            <a:off x="791578" y="6597352"/>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58076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0FFA29B-2E91-427F-9FA8-3DA5C3A1A73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88106" y="709651"/>
            <a:ext cx="9864478" cy="5815693"/>
          </a:xfrm>
          <a:prstGeom prst="rect">
            <a:avLst/>
          </a:prstGeom>
        </p:spPr>
      </p:pic>
      <p:sp>
        <p:nvSpPr>
          <p:cNvPr id="2" name="Titel 1"/>
          <p:cNvSpPr>
            <a:spLocks noGrp="1"/>
          </p:cNvSpPr>
          <p:nvPr>
            <p:ph type="title"/>
          </p:nvPr>
        </p:nvSpPr>
        <p:spPr>
          <a:xfrm>
            <a:off x="407987" y="349611"/>
            <a:ext cx="11434411" cy="451098"/>
          </a:xfrm>
          <a:solidFill>
            <a:schemeClr val="bg1"/>
          </a:solidFill>
        </p:spPr>
        <p:txBody>
          <a:bodyPr/>
          <a:lstStyle/>
          <a:p>
            <a:r>
              <a:rPr lang="de-DE" dirty="0"/>
              <a:t>Energy </a:t>
            </a:r>
            <a:r>
              <a:rPr lang="en-US" dirty="0"/>
              <a:t>consumption</a:t>
            </a:r>
            <a:r>
              <a:rPr lang="de-DE" dirty="0"/>
              <a:t> at DESY 2021 </a:t>
            </a:r>
          </a:p>
        </p:txBody>
      </p:sp>
      <p:sp>
        <p:nvSpPr>
          <p:cNvPr id="4" name="Textplatzhalter 3"/>
          <p:cNvSpPr>
            <a:spLocks noGrp="1"/>
          </p:cNvSpPr>
          <p:nvPr>
            <p:ph type="body" sz="quarter" idx="13"/>
          </p:nvPr>
        </p:nvSpPr>
        <p:spPr>
          <a:xfrm>
            <a:off x="407987" y="761820"/>
            <a:ext cx="8712349" cy="379252"/>
          </a:xfrm>
          <a:solidFill>
            <a:schemeClr val="bg1"/>
          </a:solidFill>
        </p:spPr>
        <p:txBody>
          <a:bodyPr/>
          <a:lstStyle/>
          <a:p>
            <a:r>
              <a:rPr lang="en-US" dirty="0"/>
              <a:t>Accelerators including cryogenic plant make ca. 85% of total</a:t>
            </a:r>
          </a:p>
        </p:txBody>
      </p:sp>
      <p:sp>
        <p:nvSpPr>
          <p:cNvPr id="5" name="Textfeld 4">
            <a:extLst>
              <a:ext uri="{FF2B5EF4-FFF2-40B4-BE49-F238E27FC236}">
                <a16:creationId xmlns:a16="http://schemas.microsoft.com/office/drawing/2014/main" id="{A351A96A-FD8E-4A51-A5B0-461CFA4319FE}"/>
              </a:ext>
            </a:extLst>
          </p:cNvPr>
          <p:cNvSpPr txBox="1"/>
          <p:nvPr/>
        </p:nvSpPr>
        <p:spPr>
          <a:xfrm>
            <a:off x="6888706" y="2420888"/>
            <a:ext cx="864096" cy="553998"/>
          </a:xfrm>
          <a:prstGeom prst="rect">
            <a:avLst/>
          </a:prstGeom>
          <a:solidFill>
            <a:schemeClr val="bg1"/>
          </a:solidFill>
        </p:spPr>
        <p:txBody>
          <a:bodyPr wrap="square" rtlCol="0">
            <a:spAutoFit/>
          </a:bodyPr>
          <a:lstStyle/>
          <a:p>
            <a:r>
              <a:rPr lang="de-DE" sz="1000" dirty="0" err="1"/>
              <a:t>Accelerator</a:t>
            </a:r>
            <a:endParaRPr lang="de-DE" sz="1000" dirty="0"/>
          </a:p>
          <a:p>
            <a:endParaRPr lang="de-DE" sz="1000" dirty="0"/>
          </a:p>
          <a:p>
            <a:endParaRPr lang="de-DE" sz="1000" dirty="0"/>
          </a:p>
        </p:txBody>
      </p:sp>
      <p:sp>
        <p:nvSpPr>
          <p:cNvPr id="7" name="Textfeld 6">
            <a:extLst>
              <a:ext uri="{FF2B5EF4-FFF2-40B4-BE49-F238E27FC236}">
                <a16:creationId xmlns:a16="http://schemas.microsoft.com/office/drawing/2014/main" id="{2C7D5127-801C-4C01-B783-6DDA178C7749}"/>
              </a:ext>
            </a:extLst>
          </p:cNvPr>
          <p:cNvSpPr txBox="1"/>
          <p:nvPr/>
        </p:nvSpPr>
        <p:spPr>
          <a:xfrm>
            <a:off x="6888706" y="3400487"/>
            <a:ext cx="1368152" cy="400110"/>
          </a:xfrm>
          <a:prstGeom prst="rect">
            <a:avLst/>
          </a:prstGeom>
          <a:solidFill>
            <a:schemeClr val="bg1"/>
          </a:solidFill>
        </p:spPr>
        <p:txBody>
          <a:bodyPr wrap="square" rtlCol="0">
            <a:spAutoFit/>
          </a:bodyPr>
          <a:lstStyle/>
          <a:p>
            <a:r>
              <a:rPr lang="de-DE" sz="1000" dirty="0"/>
              <a:t>Offices, </a:t>
            </a:r>
            <a:r>
              <a:rPr lang="de-DE" sz="1000" dirty="0" err="1"/>
              <a:t>workshops</a:t>
            </a:r>
            <a:r>
              <a:rPr lang="de-DE" sz="1000" dirty="0"/>
              <a:t>  Labortories</a:t>
            </a:r>
          </a:p>
        </p:txBody>
      </p:sp>
      <p:sp>
        <p:nvSpPr>
          <p:cNvPr id="8" name="Textfeld 7">
            <a:extLst>
              <a:ext uri="{FF2B5EF4-FFF2-40B4-BE49-F238E27FC236}">
                <a16:creationId xmlns:a16="http://schemas.microsoft.com/office/drawing/2014/main" id="{1ABCB39A-7700-4F85-9FAE-9F0B92350349}"/>
              </a:ext>
            </a:extLst>
          </p:cNvPr>
          <p:cNvSpPr txBox="1"/>
          <p:nvPr/>
        </p:nvSpPr>
        <p:spPr>
          <a:xfrm>
            <a:off x="6888706" y="3834370"/>
            <a:ext cx="864096" cy="246221"/>
          </a:xfrm>
          <a:prstGeom prst="rect">
            <a:avLst/>
          </a:prstGeom>
          <a:solidFill>
            <a:schemeClr val="bg1"/>
          </a:solidFill>
        </p:spPr>
        <p:txBody>
          <a:bodyPr wrap="square" rtlCol="0">
            <a:spAutoFit/>
          </a:bodyPr>
          <a:lstStyle/>
          <a:p>
            <a:r>
              <a:rPr lang="de-DE" sz="1000" dirty="0"/>
              <a:t>Data </a:t>
            </a:r>
            <a:r>
              <a:rPr lang="de-DE" sz="1000" dirty="0" err="1"/>
              <a:t>centre</a:t>
            </a:r>
            <a:endParaRPr lang="de-DE" sz="1000" dirty="0"/>
          </a:p>
        </p:txBody>
      </p:sp>
      <p:sp>
        <p:nvSpPr>
          <p:cNvPr id="9" name="Textfeld 8">
            <a:extLst>
              <a:ext uri="{FF2B5EF4-FFF2-40B4-BE49-F238E27FC236}">
                <a16:creationId xmlns:a16="http://schemas.microsoft.com/office/drawing/2014/main" id="{B6D36176-0E54-4907-8259-76BAD85A319F}"/>
              </a:ext>
            </a:extLst>
          </p:cNvPr>
          <p:cNvSpPr txBox="1"/>
          <p:nvPr/>
        </p:nvSpPr>
        <p:spPr>
          <a:xfrm>
            <a:off x="6888706" y="4622939"/>
            <a:ext cx="1080120" cy="246221"/>
          </a:xfrm>
          <a:prstGeom prst="rect">
            <a:avLst/>
          </a:prstGeom>
          <a:solidFill>
            <a:schemeClr val="bg1"/>
          </a:solidFill>
        </p:spPr>
        <p:txBody>
          <a:bodyPr wrap="square" rtlCol="0">
            <a:spAutoFit/>
          </a:bodyPr>
          <a:lstStyle/>
          <a:p>
            <a:r>
              <a:rPr lang="de-DE" sz="1000" dirty="0" err="1"/>
              <a:t>Canteen</a:t>
            </a:r>
            <a:endParaRPr lang="de-DE" sz="1000" dirty="0"/>
          </a:p>
        </p:txBody>
      </p:sp>
      <p:sp>
        <p:nvSpPr>
          <p:cNvPr id="10" name="Textfeld 9">
            <a:extLst>
              <a:ext uri="{FF2B5EF4-FFF2-40B4-BE49-F238E27FC236}">
                <a16:creationId xmlns:a16="http://schemas.microsoft.com/office/drawing/2014/main" id="{04906CC0-95F8-4C5F-A131-29876DB0416F}"/>
              </a:ext>
            </a:extLst>
          </p:cNvPr>
          <p:cNvSpPr txBox="1"/>
          <p:nvPr/>
        </p:nvSpPr>
        <p:spPr>
          <a:xfrm>
            <a:off x="6888706" y="4220101"/>
            <a:ext cx="1080120" cy="400110"/>
          </a:xfrm>
          <a:prstGeom prst="rect">
            <a:avLst/>
          </a:prstGeom>
          <a:solidFill>
            <a:schemeClr val="bg1"/>
          </a:solidFill>
        </p:spPr>
        <p:txBody>
          <a:bodyPr wrap="square" rtlCol="0">
            <a:spAutoFit/>
          </a:bodyPr>
          <a:lstStyle/>
          <a:p>
            <a:r>
              <a:rPr lang="de-DE" sz="1000" dirty="0"/>
              <a:t>Cooling </a:t>
            </a:r>
            <a:r>
              <a:rPr lang="de-DE" sz="1000" dirty="0" err="1"/>
              <a:t>system</a:t>
            </a:r>
            <a:r>
              <a:rPr lang="de-DE" sz="1000" dirty="0"/>
              <a:t> (</a:t>
            </a:r>
            <a:r>
              <a:rPr lang="de-DE" sz="1000" dirty="0" err="1"/>
              <a:t>without</a:t>
            </a:r>
            <a:r>
              <a:rPr lang="de-DE" sz="1000" dirty="0"/>
              <a:t> </a:t>
            </a:r>
            <a:r>
              <a:rPr lang="de-DE" sz="1000" dirty="0" err="1"/>
              <a:t>Kryo</a:t>
            </a:r>
            <a:r>
              <a:rPr lang="de-DE" sz="1000" dirty="0"/>
              <a:t>)</a:t>
            </a:r>
          </a:p>
        </p:txBody>
      </p:sp>
      <p:sp>
        <p:nvSpPr>
          <p:cNvPr id="11" name="Textfeld 10">
            <a:extLst>
              <a:ext uri="{FF2B5EF4-FFF2-40B4-BE49-F238E27FC236}">
                <a16:creationId xmlns:a16="http://schemas.microsoft.com/office/drawing/2014/main" id="{B23ECFF3-46EF-4BF8-82BA-690679EF51B6}"/>
              </a:ext>
            </a:extLst>
          </p:cNvPr>
          <p:cNvSpPr txBox="1"/>
          <p:nvPr/>
        </p:nvSpPr>
        <p:spPr>
          <a:xfrm>
            <a:off x="6888706" y="4991779"/>
            <a:ext cx="864096" cy="246221"/>
          </a:xfrm>
          <a:prstGeom prst="rect">
            <a:avLst/>
          </a:prstGeom>
          <a:solidFill>
            <a:schemeClr val="bg1"/>
          </a:solidFill>
        </p:spPr>
        <p:txBody>
          <a:bodyPr wrap="square" rtlCol="0">
            <a:spAutoFit/>
          </a:bodyPr>
          <a:lstStyle/>
          <a:p>
            <a:r>
              <a:rPr lang="de-DE" sz="1000" dirty="0" err="1"/>
              <a:t>Others</a:t>
            </a:r>
            <a:endParaRPr lang="de-DE" sz="1000" dirty="0"/>
          </a:p>
        </p:txBody>
      </p:sp>
      <p:sp>
        <p:nvSpPr>
          <p:cNvPr id="12" name="Textfeld 11">
            <a:extLst>
              <a:ext uri="{FF2B5EF4-FFF2-40B4-BE49-F238E27FC236}">
                <a16:creationId xmlns:a16="http://schemas.microsoft.com/office/drawing/2014/main" id="{456DD395-1A95-4D54-A7F9-11360A0FDAC3}"/>
              </a:ext>
            </a:extLst>
          </p:cNvPr>
          <p:cNvSpPr txBox="1"/>
          <p:nvPr/>
        </p:nvSpPr>
        <p:spPr>
          <a:xfrm>
            <a:off x="1455374" y="3880536"/>
            <a:ext cx="864096" cy="400110"/>
          </a:xfrm>
          <a:prstGeom prst="rect">
            <a:avLst/>
          </a:prstGeom>
          <a:solidFill>
            <a:schemeClr val="bg1"/>
          </a:solidFill>
        </p:spPr>
        <p:txBody>
          <a:bodyPr wrap="square" rtlCol="0">
            <a:spAutoFit/>
          </a:bodyPr>
          <a:lstStyle/>
          <a:p>
            <a:r>
              <a:rPr lang="de-DE" sz="1000" dirty="0" err="1"/>
              <a:t>Electricity</a:t>
            </a:r>
            <a:r>
              <a:rPr lang="de-DE" sz="1000" dirty="0"/>
              <a:t> </a:t>
            </a:r>
            <a:r>
              <a:rPr lang="de-DE" sz="1000" dirty="0" err="1"/>
              <a:t>supply</a:t>
            </a:r>
            <a:endParaRPr lang="de-DE" sz="1000" dirty="0"/>
          </a:p>
        </p:txBody>
      </p:sp>
      <p:sp>
        <p:nvSpPr>
          <p:cNvPr id="13" name="Textfeld 12">
            <a:extLst>
              <a:ext uri="{FF2B5EF4-FFF2-40B4-BE49-F238E27FC236}">
                <a16:creationId xmlns:a16="http://schemas.microsoft.com/office/drawing/2014/main" id="{F294A851-D1F5-4700-B303-337E1711DAC8}"/>
              </a:ext>
            </a:extLst>
          </p:cNvPr>
          <p:cNvSpPr txBox="1"/>
          <p:nvPr/>
        </p:nvSpPr>
        <p:spPr>
          <a:xfrm>
            <a:off x="1527382" y="5837202"/>
            <a:ext cx="680804" cy="400110"/>
          </a:xfrm>
          <a:prstGeom prst="rect">
            <a:avLst/>
          </a:prstGeom>
          <a:solidFill>
            <a:schemeClr val="bg1"/>
          </a:solidFill>
        </p:spPr>
        <p:txBody>
          <a:bodyPr wrap="square" rtlCol="0">
            <a:spAutoFit/>
          </a:bodyPr>
          <a:lstStyle/>
          <a:p>
            <a:r>
              <a:rPr lang="de-DE" sz="1000" dirty="0"/>
              <a:t>Heat</a:t>
            </a:r>
          </a:p>
          <a:p>
            <a:r>
              <a:rPr lang="de-DE" sz="1000" dirty="0" err="1"/>
              <a:t>supply</a:t>
            </a:r>
            <a:endParaRPr lang="de-DE" sz="1000" dirty="0"/>
          </a:p>
        </p:txBody>
      </p:sp>
      <p:sp>
        <p:nvSpPr>
          <p:cNvPr id="14" name="Textfeld 13">
            <a:extLst>
              <a:ext uri="{FF2B5EF4-FFF2-40B4-BE49-F238E27FC236}">
                <a16:creationId xmlns:a16="http://schemas.microsoft.com/office/drawing/2014/main" id="{C595950E-7CAC-4317-8B67-9F51B112456B}"/>
              </a:ext>
            </a:extLst>
          </p:cNvPr>
          <p:cNvSpPr txBox="1"/>
          <p:nvPr/>
        </p:nvSpPr>
        <p:spPr>
          <a:xfrm>
            <a:off x="9336978" y="5991091"/>
            <a:ext cx="864096" cy="246221"/>
          </a:xfrm>
          <a:prstGeom prst="rect">
            <a:avLst/>
          </a:prstGeom>
          <a:solidFill>
            <a:schemeClr val="bg1"/>
          </a:solidFill>
        </p:spPr>
        <p:txBody>
          <a:bodyPr wrap="square" rtlCol="0">
            <a:spAutoFit/>
          </a:bodyPr>
          <a:lstStyle/>
          <a:p>
            <a:r>
              <a:rPr lang="de-DE" sz="1000" dirty="0" err="1"/>
              <a:t>Used</a:t>
            </a:r>
            <a:r>
              <a:rPr lang="de-DE" sz="1000" dirty="0"/>
              <a:t> </a:t>
            </a:r>
            <a:r>
              <a:rPr lang="de-DE" sz="1000" dirty="0" err="1"/>
              <a:t>heat</a:t>
            </a:r>
            <a:endParaRPr lang="de-DE" sz="1000" dirty="0"/>
          </a:p>
        </p:txBody>
      </p:sp>
      <p:sp>
        <p:nvSpPr>
          <p:cNvPr id="15" name="Textfeld 14">
            <a:extLst>
              <a:ext uri="{FF2B5EF4-FFF2-40B4-BE49-F238E27FC236}">
                <a16:creationId xmlns:a16="http://schemas.microsoft.com/office/drawing/2014/main" id="{D4EBDE6E-A49B-41B3-A843-4ACA61851F8C}"/>
              </a:ext>
            </a:extLst>
          </p:cNvPr>
          <p:cNvSpPr txBox="1"/>
          <p:nvPr/>
        </p:nvSpPr>
        <p:spPr>
          <a:xfrm>
            <a:off x="1776138" y="1124744"/>
            <a:ext cx="1800200" cy="707886"/>
          </a:xfrm>
          <a:prstGeom prst="rect">
            <a:avLst/>
          </a:prstGeom>
          <a:solidFill>
            <a:schemeClr val="bg1"/>
          </a:solidFill>
        </p:spPr>
        <p:txBody>
          <a:bodyPr wrap="square" rtlCol="0">
            <a:spAutoFit/>
          </a:bodyPr>
          <a:lstStyle/>
          <a:p>
            <a:r>
              <a:rPr lang="de-DE" sz="1000" dirty="0" err="1"/>
              <a:t>Electricity</a:t>
            </a:r>
            <a:r>
              <a:rPr lang="de-DE" sz="1000" dirty="0"/>
              <a:t> (</a:t>
            </a:r>
            <a:r>
              <a:rPr lang="de-DE" sz="1000" dirty="0" err="1"/>
              <a:t>GWh</a:t>
            </a:r>
            <a:r>
              <a:rPr lang="de-DE" sz="1000" dirty="0"/>
              <a:t>)</a:t>
            </a:r>
          </a:p>
          <a:p>
            <a:r>
              <a:rPr lang="de-DE" sz="1000" dirty="0"/>
              <a:t>Heat (</a:t>
            </a:r>
            <a:r>
              <a:rPr lang="de-DE" sz="1000" dirty="0" err="1"/>
              <a:t>GWh</a:t>
            </a:r>
            <a:r>
              <a:rPr lang="de-DE" sz="1000" dirty="0"/>
              <a:t>)</a:t>
            </a:r>
          </a:p>
          <a:p>
            <a:r>
              <a:rPr lang="de-DE" sz="1000" dirty="0" err="1"/>
              <a:t>Electricity</a:t>
            </a:r>
            <a:r>
              <a:rPr lang="de-DE" sz="1000" dirty="0"/>
              <a:t> XFEL (</a:t>
            </a:r>
            <a:r>
              <a:rPr lang="de-DE" sz="1000" dirty="0" err="1"/>
              <a:t>GWh</a:t>
            </a:r>
            <a:r>
              <a:rPr lang="de-DE" sz="1000" dirty="0"/>
              <a:t>)</a:t>
            </a:r>
          </a:p>
          <a:p>
            <a:endParaRPr lang="de-DE" sz="1000" dirty="0"/>
          </a:p>
        </p:txBody>
      </p:sp>
      <p:sp>
        <p:nvSpPr>
          <p:cNvPr id="16" name="Rechteck 15">
            <a:extLst>
              <a:ext uri="{FF2B5EF4-FFF2-40B4-BE49-F238E27FC236}">
                <a16:creationId xmlns:a16="http://schemas.microsoft.com/office/drawing/2014/main" id="{8BAF801B-21A0-446B-BFB8-F9DCBFFBBD53}"/>
              </a:ext>
            </a:extLst>
          </p:cNvPr>
          <p:cNvSpPr/>
          <p:nvPr/>
        </p:nvSpPr>
        <p:spPr>
          <a:xfrm>
            <a:off x="11029165" y="476672"/>
            <a:ext cx="395427" cy="61041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7" name="Rechteck 16">
            <a:extLst>
              <a:ext uri="{FF2B5EF4-FFF2-40B4-BE49-F238E27FC236}">
                <a16:creationId xmlns:a16="http://schemas.microsoft.com/office/drawing/2014/main" id="{BE219F77-2F36-401B-8C8E-39393EC10CA5}"/>
              </a:ext>
            </a:extLst>
          </p:cNvPr>
          <p:cNvSpPr/>
          <p:nvPr/>
        </p:nvSpPr>
        <p:spPr>
          <a:xfrm>
            <a:off x="551384" y="6512102"/>
            <a:ext cx="10617908" cy="852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pic>
        <p:nvPicPr>
          <p:cNvPr id="18" name="Grafik 17">
            <a:extLst>
              <a:ext uri="{FF2B5EF4-FFF2-40B4-BE49-F238E27FC236}">
                <a16:creationId xmlns:a16="http://schemas.microsoft.com/office/drawing/2014/main" id="{8642CE94-A1AD-4E12-ABFA-D72275B01302}"/>
              </a:ext>
            </a:extLst>
          </p:cNvPr>
          <p:cNvPicPr>
            <a:picLocks noChangeAspect="1"/>
          </p:cNvPicPr>
          <p:nvPr/>
        </p:nvPicPr>
        <p:blipFill>
          <a:blip r:embed="rId4"/>
          <a:stretch>
            <a:fillRect/>
          </a:stretch>
        </p:blipFill>
        <p:spPr>
          <a:xfrm>
            <a:off x="11159309" y="59756"/>
            <a:ext cx="1034381" cy="776956"/>
          </a:xfrm>
          <a:prstGeom prst="rect">
            <a:avLst/>
          </a:prstGeom>
        </p:spPr>
      </p:pic>
      <p:sp>
        <p:nvSpPr>
          <p:cNvPr id="21" name="Textfeld 20">
            <a:extLst>
              <a:ext uri="{FF2B5EF4-FFF2-40B4-BE49-F238E27FC236}">
                <a16:creationId xmlns:a16="http://schemas.microsoft.com/office/drawing/2014/main" id="{809F04B8-9990-4B71-8B54-DF5561DE4A9B}"/>
              </a:ext>
            </a:extLst>
          </p:cNvPr>
          <p:cNvSpPr txBox="1"/>
          <p:nvPr/>
        </p:nvSpPr>
        <p:spPr>
          <a:xfrm>
            <a:off x="-24681" y="1290240"/>
            <a:ext cx="1546235" cy="4154984"/>
          </a:xfrm>
          <a:prstGeom prst="rect">
            <a:avLst/>
          </a:prstGeom>
          <a:solidFill>
            <a:schemeClr val="bg2">
              <a:lumMod val="20000"/>
              <a:lumOff val="80000"/>
            </a:schemeClr>
          </a:solidFill>
          <a:effectLst>
            <a:softEdge rad="63500"/>
          </a:effectLst>
        </p:spPr>
        <p:txBody>
          <a:bodyPr wrap="square" rtlCol="0">
            <a:spAutoFit/>
          </a:bodyPr>
          <a:lstStyle/>
          <a:p>
            <a:endParaRPr lang="de-DE" sz="1200" dirty="0"/>
          </a:p>
          <a:p>
            <a:endParaRPr lang="de-DE" sz="1200" dirty="0"/>
          </a:p>
          <a:p>
            <a:endParaRPr lang="de-DE" sz="1200" dirty="0"/>
          </a:p>
          <a:p>
            <a:r>
              <a:rPr lang="de-DE" sz="1200" b="1" dirty="0">
                <a:solidFill>
                  <a:srgbClr val="F18F1F"/>
                </a:solidFill>
              </a:rPr>
              <a:t>Basis</a:t>
            </a:r>
          </a:p>
          <a:p>
            <a:endParaRPr lang="de-DE" sz="1200" dirty="0"/>
          </a:p>
          <a:p>
            <a:r>
              <a:rPr lang="de-DE" sz="1200" b="1" dirty="0"/>
              <a:t>Energy </a:t>
            </a:r>
            <a:r>
              <a:rPr lang="de-DE" sz="1200" b="1" dirty="0" err="1"/>
              <a:t>monitoring</a:t>
            </a:r>
            <a:endParaRPr lang="de-DE" sz="1200" b="1" dirty="0"/>
          </a:p>
          <a:p>
            <a:endParaRPr lang="de-DE" sz="1200" dirty="0"/>
          </a:p>
          <a:p>
            <a:r>
              <a:rPr lang="de-DE" sz="1200" dirty="0" err="1"/>
              <a:t>Civil</a:t>
            </a:r>
            <a:r>
              <a:rPr lang="de-DE" sz="1200" dirty="0"/>
              <a:t> </a:t>
            </a:r>
            <a:r>
              <a:rPr lang="de-DE" sz="1200" dirty="0" err="1"/>
              <a:t>construction</a:t>
            </a:r>
            <a:endParaRPr lang="de-DE" sz="1200" dirty="0"/>
          </a:p>
          <a:p>
            <a:endParaRPr lang="de-DE" sz="1200" dirty="0"/>
          </a:p>
          <a:p>
            <a:r>
              <a:rPr lang="de-DE" sz="1200" dirty="0"/>
              <a:t>LCA </a:t>
            </a:r>
            <a:r>
              <a:rPr lang="de-DE" sz="1200" dirty="0" err="1"/>
              <a:t>for</a:t>
            </a:r>
            <a:r>
              <a:rPr lang="de-DE" sz="1200" dirty="0"/>
              <a:t> </a:t>
            </a:r>
            <a:r>
              <a:rPr lang="de-DE" sz="1200" dirty="0" err="1"/>
              <a:t>technical</a:t>
            </a:r>
            <a:r>
              <a:rPr lang="de-DE" sz="1200" dirty="0"/>
              <a:t> </a:t>
            </a:r>
            <a:r>
              <a:rPr lang="de-DE" sz="1200" dirty="0" err="1"/>
              <a:t>components</a:t>
            </a:r>
            <a:endParaRPr lang="de-DE" sz="1200" dirty="0"/>
          </a:p>
          <a:p>
            <a:endParaRPr lang="de-DE" sz="1200" dirty="0"/>
          </a:p>
          <a:p>
            <a:r>
              <a:rPr lang="de-DE" sz="1200" dirty="0">
                <a:solidFill>
                  <a:srgbClr val="F18F1F"/>
                </a:solidFill>
              </a:rPr>
              <a:t>At </a:t>
            </a:r>
            <a:r>
              <a:rPr lang="de-DE" sz="1200" dirty="0" err="1">
                <a:solidFill>
                  <a:srgbClr val="F18F1F"/>
                </a:solidFill>
              </a:rPr>
              <a:t>work</a:t>
            </a:r>
            <a:endParaRPr lang="de-DE" sz="1200" dirty="0">
              <a:solidFill>
                <a:srgbClr val="F18F1F"/>
              </a:solidFill>
            </a:endParaRPr>
          </a:p>
          <a:p>
            <a:endParaRPr lang="de-DE" sz="1200" dirty="0"/>
          </a:p>
          <a:p>
            <a:r>
              <a:rPr lang="de-DE" sz="1200" dirty="0"/>
              <a:t>Infrastructure</a:t>
            </a:r>
          </a:p>
          <a:p>
            <a:endParaRPr lang="de-DE" sz="1200" dirty="0"/>
          </a:p>
          <a:p>
            <a:r>
              <a:rPr lang="de-DE" sz="1200" dirty="0"/>
              <a:t>Operation</a:t>
            </a:r>
          </a:p>
          <a:p>
            <a:endParaRPr lang="de-DE" sz="1200" dirty="0"/>
          </a:p>
          <a:p>
            <a:r>
              <a:rPr lang="de-DE" sz="1200" dirty="0">
                <a:solidFill>
                  <a:srgbClr val="F18F1F"/>
                </a:solidFill>
              </a:rPr>
              <a:t>Finale</a:t>
            </a:r>
          </a:p>
          <a:p>
            <a:endParaRPr lang="de-DE" sz="1200" dirty="0"/>
          </a:p>
          <a:p>
            <a:r>
              <a:rPr lang="de-DE" sz="1200" dirty="0"/>
              <a:t>Research</a:t>
            </a:r>
          </a:p>
          <a:p>
            <a:endParaRPr lang="de-DE" sz="1200" dirty="0"/>
          </a:p>
        </p:txBody>
      </p:sp>
      <p:sp>
        <p:nvSpPr>
          <p:cNvPr id="20" name="Fußzeilenplatzhalter 2">
            <a:extLst>
              <a:ext uri="{FF2B5EF4-FFF2-40B4-BE49-F238E27FC236}">
                <a16:creationId xmlns:a16="http://schemas.microsoft.com/office/drawing/2014/main" id="{3A6A687F-7420-4C7D-A323-9627B6F34BAB}"/>
              </a:ext>
            </a:extLst>
          </p:cNvPr>
          <p:cNvSpPr>
            <a:spLocks noGrp="1"/>
          </p:cNvSpPr>
          <p:nvPr>
            <p:ph type="ftr" sz="quarter" idx="11"/>
          </p:nvPr>
        </p:nvSpPr>
        <p:spPr>
          <a:xfrm>
            <a:off x="791578" y="6580800"/>
            <a:ext cx="9948937" cy="186841"/>
          </a:xfrm>
        </p:spPr>
        <p:txBody>
          <a:bodyPr/>
          <a:lstStyle/>
          <a:p>
            <a:r>
              <a:rPr lang="en-US" dirty="0"/>
              <a:t>| Andrea Klumpp| Sustainability at DESY |02/12/2022</a:t>
            </a:r>
          </a:p>
        </p:txBody>
      </p:sp>
    </p:spTree>
    <p:extLst>
      <p:ext uri="{BB962C8B-B14F-4D97-AF65-F5344CB8AC3E}">
        <p14:creationId xmlns:p14="http://schemas.microsoft.com/office/powerpoint/2010/main" val="3940628760"/>
      </p:ext>
    </p:extLst>
  </p:cSld>
  <p:clrMapOvr>
    <a:masterClrMapping/>
  </p:clrMapOvr>
</p:sld>
</file>

<file path=ppt/theme/theme1.xml><?xml version="1.0" encoding="utf-8"?>
<a:theme xmlns:a="http://schemas.openxmlformats.org/drawingml/2006/main" name="I.FAST Custom WP11">
  <a:themeElements>
    <a:clrScheme name="I.FAST custom colours">
      <a:dk1>
        <a:srgbClr val="000000"/>
      </a:dk1>
      <a:lt1>
        <a:srgbClr val="FFFFFF"/>
      </a:lt1>
      <a:dk2>
        <a:srgbClr val="000000"/>
      </a:dk2>
      <a:lt2>
        <a:srgbClr val="FFFFFF"/>
      </a:lt2>
      <a:accent1>
        <a:srgbClr val="FA00C8"/>
      </a:accent1>
      <a:accent2>
        <a:srgbClr val="08EDF9"/>
      </a:accent2>
      <a:accent3>
        <a:srgbClr val="A850D9"/>
      </a:accent3>
      <a:accent4>
        <a:srgbClr val="2776BF"/>
      </a:accent4>
      <a:accent5>
        <a:srgbClr val="0035CB"/>
      </a:accent5>
      <a:accent6>
        <a:srgbClr val="6011D6"/>
      </a:accent6>
      <a:hlink>
        <a:srgbClr val="08EDF9"/>
      </a:hlink>
      <a:folHlink>
        <a:srgbClr val="03777D"/>
      </a:folHlink>
    </a:clrScheme>
    <a:fontScheme name="I.FAST custom font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st_theme" id="{7AE54E39-E136-2946-BAAD-9EC2262D7CA6}" vid="{60EF505A-9AB9-5F42-9EF0-EE8A69267E7D}"/>
    </a:ext>
  </a:extLst>
</a:theme>
</file>

<file path=ppt/theme/theme2.xml><?xml version="1.0" encoding="utf-8"?>
<a:theme xmlns:a="http://schemas.openxmlformats.org/drawingml/2006/main" name="DESY_PowerPoint_16x9_en">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10" id="{2B0CCFEF-3092-0942-8FFD-946A8089C971}" vid="{71341955-5B0B-6345-98C1-5CB085C5AEBD}"/>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HLU-Pres-test01.thmx</Template>
  <TotalTime>0</TotalTime>
  <Words>3776</Words>
  <Application>Microsoft Office PowerPoint</Application>
  <PresentationFormat>Breitbild</PresentationFormat>
  <Paragraphs>1130</Paragraphs>
  <Slides>37</Slides>
  <Notes>11</Notes>
  <HiddenSlides>2</HiddenSlides>
  <MMClips>0</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37</vt:i4>
      </vt:variant>
    </vt:vector>
  </HeadingPairs>
  <TitlesOfParts>
    <vt:vector size="51" baseType="lpstr">
      <vt:lpstr>Microsoft YaHei</vt:lpstr>
      <vt:lpstr>Arial</vt:lpstr>
      <vt:lpstr>Calibri</vt:lpstr>
      <vt:lpstr>DesySans Office Cn Medium</vt:lpstr>
      <vt:lpstr>Liberation Serif</vt:lpstr>
      <vt:lpstr>Montserrat</vt:lpstr>
      <vt:lpstr>Montserrat ExtraBold</vt:lpstr>
      <vt:lpstr>Montserrat SemiBold</vt:lpstr>
      <vt:lpstr>Segoe UI</vt:lpstr>
      <vt:lpstr>Symbol</vt:lpstr>
      <vt:lpstr>Tahoma</vt:lpstr>
      <vt:lpstr>Wingdings</vt:lpstr>
      <vt:lpstr>I.FAST Custom WP11</vt:lpstr>
      <vt:lpstr>DESY_PowerPoint_16x9_en</vt:lpstr>
      <vt:lpstr>Approach to sustainability at DESY</vt:lpstr>
      <vt:lpstr>What is Sustainability at DESY</vt:lpstr>
      <vt:lpstr>What is Sustainability at DESY</vt:lpstr>
      <vt:lpstr>Concepts presented here</vt:lpstr>
      <vt:lpstr>Concepts presented here</vt:lpstr>
      <vt:lpstr>Concepts presented here</vt:lpstr>
      <vt:lpstr>Concepts presented here</vt:lpstr>
      <vt:lpstr>DESY Energy approach</vt:lpstr>
      <vt:lpstr>Energy consumption at DESY 2021 </vt:lpstr>
      <vt:lpstr>Sustainable construction and operation</vt:lpstr>
      <vt:lpstr>Civil Construction</vt:lpstr>
      <vt:lpstr>Systematical validation of sustainability for technical components on the example of magnets</vt:lpstr>
      <vt:lpstr>Systematical validation of sustainability for technical components on the example of magnets</vt:lpstr>
      <vt:lpstr>Electro vs. Permanent magnets </vt:lpstr>
      <vt:lpstr>Electro vs. Permanent magnets </vt:lpstr>
      <vt:lpstr>PETRA IV Critical Materials </vt:lpstr>
      <vt:lpstr>Sustainability at work</vt:lpstr>
      <vt:lpstr>Tunnel temperature</vt:lpstr>
      <vt:lpstr>Heritage from PETRA I</vt:lpstr>
      <vt:lpstr>Tunnel Temperature PETRA III</vt:lpstr>
      <vt:lpstr>3D calculation of the tunnel air and heat flows </vt:lpstr>
      <vt:lpstr>Energy consumption for different tunnel temperatures</vt:lpstr>
      <vt:lpstr>Temperature vs operation mode</vt:lpstr>
      <vt:lpstr>Waste Heat Usage </vt:lpstr>
      <vt:lpstr>Reliability in operation</vt:lpstr>
      <vt:lpstr>HiPhax: Highly automated pharmaceutical screening beamline for room temperature measurements </vt:lpstr>
      <vt:lpstr>PETRA IV – Remote Access – High-throughput MX</vt:lpstr>
      <vt:lpstr>PETRA IV – Research for Sustainability</vt:lpstr>
      <vt:lpstr>A sustainable accelerator </vt:lpstr>
      <vt:lpstr>A sustainable accelerator </vt:lpstr>
      <vt:lpstr>A sustainable accelerator </vt:lpstr>
      <vt:lpstr>A sustainable accelerator </vt:lpstr>
      <vt:lpstr>A sustainable accelerator </vt:lpstr>
      <vt:lpstr>Sustainability at DESY</vt:lpstr>
      <vt:lpstr>Sustainability at DESY </vt:lpstr>
      <vt:lpstr>Waste Heat Usage 1</vt:lpstr>
      <vt:lpstr>PETRA IV Critical Materials 2</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Klumpp, Andrea</cp:lastModifiedBy>
  <cp:revision>702</cp:revision>
  <cp:lastPrinted>2022-04-27T17:29:48Z</cp:lastPrinted>
  <dcterms:created xsi:type="dcterms:W3CDTF">2017-04-26T09:15:49Z</dcterms:created>
  <dcterms:modified xsi:type="dcterms:W3CDTF">2022-11-28T20:53:16Z</dcterms:modified>
</cp:coreProperties>
</file>