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  <p:sldMasterId id="2147483680" r:id="rId6"/>
  </p:sldMasterIdLst>
  <p:notesMasterIdLst>
    <p:notesMasterId r:id="rId51"/>
  </p:notesMasterIdLst>
  <p:sldIdLst>
    <p:sldId id="257" r:id="rId7"/>
    <p:sldId id="387" r:id="rId8"/>
    <p:sldId id="392" r:id="rId9"/>
    <p:sldId id="400" r:id="rId10"/>
    <p:sldId id="391" r:id="rId11"/>
    <p:sldId id="403" r:id="rId12"/>
    <p:sldId id="406" r:id="rId13"/>
    <p:sldId id="404" r:id="rId14"/>
    <p:sldId id="407" r:id="rId15"/>
    <p:sldId id="411" r:id="rId16"/>
    <p:sldId id="413" r:id="rId17"/>
    <p:sldId id="414" r:id="rId18"/>
    <p:sldId id="415" r:id="rId19"/>
    <p:sldId id="405" r:id="rId20"/>
    <p:sldId id="354" r:id="rId21"/>
    <p:sldId id="362" r:id="rId22"/>
    <p:sldId id="363" r:id="rId23"/>
    <p:sldId id="365" r:id="rId24"/>
    <p:sldId id="384" r:id="rId25"/>
    <p:sldId id="421" r:id="rId26"/>
    <p:sldId id="417" r:id="rId27"/>
    <p:sldId id="420" r:id="rId28"/>
    <p:sldId id="419" r:id="rId29"/>
    <p:sldId id="369" r:id="rId30"/>
    <p:sldId id="370" r:id="rId31"/>
    <p:sldId id="394" r:id="rId32"/>
    <p:sldId id="395" r:id="rId33"/>
    <p:sldId id="396" r:id="rId34"/>
    <p:sldId id="397" r:id="rId35"/>
    <p:sldId id="398" r:id="rId36"/>
    <p:sldId id="399" r:id="rId37"/>
    <p:sldId id="424" r:id="rId38"/>
    <p:sldId id="351" r:id="rId39"/>
    <p:sldId id="375" r:id="rId40"/>
    <p:sldId id="377" r:id="rId41"/>
    <p:sldId id="378" r:id="rId42"/>
    <p:sldId id="425" r:id="rId43"/>
    <p:sldId id="380" r:id="rId44"/>
    <p:sldId id="381" r:id="rId45"/>
    <p:sldId id="382" r:id="rId46"/>
    <p:sldId id="383" r:id="rId47"/>
    <p:sldId id="324" r:id="rId48"/>
    <p:sldId id="426" r:id="rId49"/>
    <p:sldId id="42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5DF8"/>
    <a:srgbClr val="BF5201"/>
    <a:srgbClr val="FDC4BB"/>
    <a:srgbClr val="FF7673"/>
    <a:srgbClr val="E94D36"/>
    <a:srgbClr val="EAEAEA"/>
    <a:srgbClr val="F08900"/>
    <a:srgbClr val="003088"/>
    <a:srgbClr val="FF6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Normaali tyyli 4 - Korostu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/>
    <p:restoredTop sz="94975" autoAdjust="0"/>
  </p:normalViewPr>
  <p:slideViewPr>
    <p:cSldViewPr snapToGrid="0" snapToObjects="1">
      <p:cViewPr varScale="1">
        <p:scale>
          <a:sx n="83" d="100"/>
          <a:sy n="83" d="100"/>
        </p:scale>
        <p:origin x="331" y="7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97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79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1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9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93742" y="2741791"/>
            <a:ext cx="590222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Green Next Generation Ion Beam Analysis Facility</a:t>
            </a:r>
            <a:endParaRPr lang="en-US" sz="36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0" y="4734341"/>
            <a:ext cx="60943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Faircloth</a:t>
            </a:r>
          </a:p>
          <a:p>
            <a:pPr algn="ctr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 Beams Group Leader</a:t>
            </a:r>
          </a:p>
          <a:p>
            <a:pPr algn="ctr"/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 Tarvainen</a:t>
            </a:r>
          </a:p>
          <a:p>
            <a:pPr algn="ctr"/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Source Physicist</a:t>
            </a:r>
          </a:p>
          <a:p>
            <a:pPr algn="ctr"/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Rutherford Appleton Laboratory, </a:t>
            </a:r>
          </a:p>
          <a:p>
            <a:pPr algn="ctr"/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Neutron and Muon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42" name="Rectangle 141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rapezoid 144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970" name="Rectangle 969"/>
          <p:cNvSpPr/>
          <p:nvPr/>
        </p:nvSpPr>
        <p:spPr>
          <a:xfrm flipH="1">
            <a:off x="7875882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86" y="3639771"/>
            <a:ext cx="189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ion </a:t>
            </a:r>
            <a:r>
              <a:rPr lang="en-GB" dirty="0"/>
              <a:t>s</a:t>
            </a:r>
            <a:r>
              <a:rPr lang="en-GB" dirty="0" smtClean="0"/>
              <a:t>ource or</a:t>
            </a:r>
          </a:p>
          <a:p>
            <a:r>
              <a:rPr lang="en-GB" dirty="0" err="1" smtClean="0"/>
              <a:t>duoplasmatron</a:t>
            </a:r>
            <a:endParaRPr lang="en-GB" dirty="0"/>
          </a:p>
        </p:txBody>
      </p: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Oval 897"/>
          <p:cNvSpPr/>
          <p:nvPr/>
        </p:nvSpPr>
        <p:spPr>
          <a:xfrm rot="16200000">
            <a:off x="5243020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5380194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He</a:t>
            </a:r>
            <a:r>
              <a:rPr lang="en-GB" baseline="30000" dirty="0" smtClean="0"/>
              <a:t>+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14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96949"/>
            <a:ext cx="1191386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Air insulation?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>
            <a:off x="3455466" y="6183966"/>
            <a:ext cx="39520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4221299" y="4318956"/>
            <a:ext cx="67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MV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6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app.iit.edu/~vpa/images/80-0121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78" y="573406"/>
            <a:ext cx="3963022" cy="39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3325" y="146639"/>
            <a:ext cx="402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FNAL 750 kV column</a:t>
            </a:r>
            <a:endParaRPr lang="en-GB" dirty="0"/>
          </a:p>
        </p:txBody>
      </p:sp>
      <p:pic>
        <p:nvPicPr>
          <p:cNvPr id="3076" name="Picture 4" descr="https://www.fnal.gov/pub/news08/images/20080604_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39" y="542521"/>
            <a:ext cx="28765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htareafromlhs96RC24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02" y="0"/>
            <a:ext cx="4025751" cy="31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5816" y="6318844"/>
            <a:ext cx="402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ISIS (NIMROD) 665 kV column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02" y="3208072"/>
            <a:ext cx="4407118" cy="3649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44834" y="5636709"/>
            <a:ext cx="402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665 kV to 750 kV in approximately 2-3 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260958" y="6352932"/>
            <a:ext cx="275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SF</a:t>
            </a:r>
            <a:r>
              <a:rPr lang="en-GB" b="1" baseline="-25000" dirty="0" smtClean="0"/>
              <a:t>6</a:t>
            </a:r>
            <a:r>
              <a:rPr lang="en-GB" b="1" dirty="0" smtClean="0"/>
              <a:t> still used in column!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198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Picture 8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8532" y="1083097"/>
            <a:ext cx="6858000" cy="4691805"/>
          </a:xfrm>
          <a:prstGeom prst="rect">
            <a:avLst/>
          </a:prstGeom>
        </p:spPr>
      </p:pic>
      <p:sp>
        <p:nvSpPr>
          <p:cNvPr id="895" name="TextBox 894"/>
          <p:cNvSpPr txBox="1"/>
          <p:nvPr/>
        </p:nvSpPr>
        <p:spPr>
          <a:xfrm>
            <a:off x="439388" y="937015"/>
            <a:ext cx="602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 MV DC HV Platform for ITER NBI-</a:t>
            </a:r>
            <a:endParaRPr lang="en-GB" sz="2400" dirty="0"/>
          </a:p>
        </p:txBody>
      </p:sp>
      <p:sp>
        <p:nvSpPr>
          <p:cNvPr id="896" name="TextBox 895"/>
          <p:cNvSpPr txBox="1"/>
          <p:nvPr/>
        </p:nvSpPr>
        <p:spPr>
          <a:xfrm>
            <a:off x="819398" y="1969685"/>
            <a:ext cx="421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6.25 m high insulators</a:t>
            </a:r>
          </a:p>
          <a:p>
            <a:r>
              <a:rPr lang="en-GB" sz="2400" dirty="0"/>
              <a:t>5 m </a:t>
            </a:r>
            <a:r>
              <a:rPr lang="en-GB" sz="2400" dirty="0" smtClean="0"/>
              <a:t>clearance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771720" y="6171859"/>
            <a:ext cx="275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SF</a:t>
            </a:r>
            <a:r>
              <a:rPr lang="en-GB" b="1" baseline="-25000" dirty="0" smtClean="0"/>
              <a:t>6</a:t>
            </a:r>
            <a:r>
              <a:rPr lang="en-GB" b="1" dirty="0" smtClean="0"/>
              <a:t> still used in feed line!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81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42" name="Rectangle 141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rapezoid 144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86" y="3639771"/>
            <a:ext cx="189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ion </a:t>
            </a:r>
            <a:r>
              <a:rPr lang="en-GB" dirty="0"/>
              <a:t>s</a:t>
            </a:r>
            <a:r>
              <a:rPr lang="en-GB" dirty="0" smtClean="0"/>
              <a:t>ource or</a:t>
            </a:r>
          </a:p>
          <a:p>
            <a:r>
              <a:rPr lang="en-GB" dirty="0" err="1" smtClean="0"/>
              <a:t>duoplasmatron</a:t>
            </a:r>
            <a:endParaRPr lang="en-GB" dirty="0"/>
          </a:p>
        </p:txBody>
      </p: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Oval 897"/>
          <p:cNvSpPr/>
          <p:nvPr/>
        </p:nvSpPr>
        <p:spPr>
          <a:xfrm rot="16200000">
            <a:off x="5243020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5380194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He</a:t>
            </a:r>
            <a:r>
              <a:rPr lang="en-GB" baseline="30000" dirty="0" smtClean="0"/>
              <a:t>+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14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96949"/>
            <a:ext cx="1191386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Air insulation?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>
            <a:off x="3455466" y="6183966"/>
            <a:ext cx="39520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220205" y="2042976"/>
            <a:ext cx="35106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/>
              <a:t>MV systems are impractical without SF</a:t>
            </a:r>
            <a:r>
              <a:rPr lang="en-GB" sz="3600" b="1" baseline="-25000" dirty="0" smtClean="0"/>
              <a:t>6</a:t>
            </a:r>
            <a:endParaRPr lang="en-GB" sz="3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5528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55" name="Rectangle 154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Trapezoid 162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118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Xe27</a:t>
            </a:r>
            <a:r>
              <a:rPr lang="en-GB" baseline="30000" dirty="0" smtClean="0"/>
              <a:t>+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420" y="2484722"/>
            <a:ext cx="35106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By using high charge state ions the required accelerating voltage can be greatly reduced</a:t>
            </a:r>
            <a:endParaRPr lang="en-GB" sz="2800" dirty="0"/>
          </a:p>
        </p:txBody>
      </p:sp>
      <p:grpSp>
        <p:nvGrpSpPr>
          <p:cNvPr id="139" name="Group 77"/>
          <p:cNvGrpSpPr/>
          <p:nvPr/>
        </p:nvGrpSpPr>
        <p:grpSpPr>
          <a:xfrm>
            <a:off x="5155305" y="2853073"/>
            <a:ext cx="561180" cy="561180"/>
            <a:chOff x="5597166" y="4372349"/>
            <a:chExt cx="1066872" cy="1066872"/>
          </a:xfrm>
        </p:grpSpPr>
        <p:sp>
          <p:nvSpPr>
            <p:cNvPr id="140" name="Oval 139"/>
            <p:cNvSpPr/>
            <p:nvPr/>
          </p:nvSpPr>
          <p:spPr>
            <a:xfrm rot="16200000">
              <a:off x="5707358" y="4502085"/>
              <a:ext cx="826948" cy="826946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lumMod val="20000"/>
                    <a:lumOff val="80000"/>
                    <a:alpha val="49000"/>
                  </a:srgbClr>
                </a:gs>
                <a:gs pos="39999">
                  <a:srgbClr val="1F497D">
                    <a:lumMod val="40000"/>
                    <a:lumOff val="60000"/>
                    <a:alpha val="48000"/>
                  </a:srgbClr>
                </a:gs>
                <a:gs pos="70000">
                  <a:srgbClr val="4F81BD">
                    <a:lumMod val="75000"/>
                    <a:alpha val="49000"/>
                  </a:srgbClr>
                </a:gs>
                <a:gs pos="100000">
                  <a:srgbClr val="0070C0">
                    <a:alpha val="4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 rot="16200000">
              <a:off x="5597166" y="4372349"/>
              <a:ext cx="1066872" cy="1066872"/>
            </a:xfrm>
            <a:prstGeom prst="ellipse">
              <a:avLst/>
            </a:prstGeom>
            <a:gradFill flip="none" rotWithShape="1">
              <a:gsLst>
                <a:gs pos="0">
                  <a:srgbClr val="FF3B3B">
                    <a:alpha val="69000"/>
                  </a:srgbClr>
                </a:gs>
                <a:gs pos="39999">
                  <a:srgbClr val="FF0000">
                    <a:alpha val="67000"/>
                  </a:srgbClr>
                </a:gs>
                <a:gs pos="70000">
                  <a:srgbClr val="FF0000">
                    <a:alpha val="68000"/>
                  </a:srgbClr>
                </a:gs>
                <a:gs pos="100000">
                  <a:srgbClr val="C0504D">
                    <a:lumMod val="75000"/>
                    <a:alpha val="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0" cap="flat" cmpd="sng" algn="ctr">
              <a:solidFill>
                <a:srgbClr val="1F497D">
                  <a:lumMod val="60000"/>
                  <a:lumOff val="40000"/>
                  <a:alpha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2"/>
            <p:cNvSpPr>
              <a:spLocks noChangeArrowheads="1"/>
            </p:cNvSpPr>
            <p:nvPr/>
          </p:nvSpPr>
          <p:spPr bwMode="auto">
            <a:xfrm>
              <a:off x="6123812" y="493633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Oval 12"/>
            <p:cNvSpPr>
              <a:spLocks noChangeArrowheads="1"/>
            </p:cNvSpPr>
            <p:nvPr/>
          </p:nvSpPr>
          <p:spPr bwMode="auto">
            <a:xfrm>
              <a:off x="6057144" y="4941092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Oval 12"/>
            <p:cNvSpPr>
              <a:spLocks noChangeArrowheads="1"/>
            </p:cNvSpPr>
            <p:nvPr/>
          </p:nvSpPr>
          <p:spPr bwMode="auto">
            <a:xfrm>
              <a:off x="6028572" y="4874424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Oval 12"/>
            <p:cNvSpPr>
              <a:spLocks noChangeArrowheads="1"/>
            </p:cNvSpPr>
            <p:nvPr/>
          </p:nvSpPr>
          <p:spPr bwMode="auto">
            <a:xfrm>
              <a:off x="6080954" y="4831566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Oval 12"/>
            <p:cNvSpPr>
              <a:spLocks noChangeArrowheads="1"/>
            </p:cNvSpPr>
            <p:nvPr/>
          </p:nvSpPr>
          <p:spPr bwMode="auto">
            <a:xfrm>
              <a:off x="6135717" y="4829185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Oval 12"/>
            <p:cNvSpPr>
              <a:spLocks noChangeArrowheads="1"/>
            </p:cNvSpPr>
            <p:nvPr/>
          </p:nvSpPr>
          <p:spPr bwMode="auto">
            <a:xfrm>
              <a:off x="6035705" y="4907766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Oval 12"/>
            <p:cNvSpPr>
              <a:spLocks noChangeArrowheads="1"/>
            </p:cNvSpPr>
            <p:nvPr/>
          </p:nvSpPr>
          <p:spPr bwMode="auto">
            <a:xfrm>
              <a:off x="6083319" y="487917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12"/>
            <p:cNvSpPr>
              <a:spLocks noChangeArrowheads="1"/>
            </p:cNvSpPr>
            <p:nvPr/>
          </p:nvSpPr>
          <p:spPr bwMode="auto">
            <a:xfrm>
              <a:off x="6128574" y="4867281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455466" y="6183966"/>
            <a:ext cx="39520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96949"/>
            <a:ext cx="1191386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Air insulation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high charge state ions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7407563" y="4925209"/>
            <a:ext cx="484891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/>
              <a:t>This approach obviously rules out using light ions, however </a:t>
            </a:r>
            <a:r>
              <a:rPr lang="en-GB" sz="2800" b="1" dirty="0" err="1" smtClean="0"/>
              <a:t>ToF</a:t>
            </a:r>
            <a:r>
              <a:rPr lang="en-GB" sz="2800" b="1" dirty="0" smtClean="0"/>
              <a:t> </a:t>
            </a:r>
            <a:r>
              <a:rPr lang="en-GB" sz="2800" b="1" dirty="0" smtClean="0"/>
              <a:t>ERDA </a:t>
            </a:r>
            <a:r>
              <a:rPr lang="en-GB" sz="2800" dirty="0" smtClean="0"/>
              <a:t>and </a:t>
            </a:r>
            <a:r>
              <a:rPr lang="en-GB" sz="2800" b="1" dirty="0" smtClean="0"/>
              <a:t>material modification</a:t>
            </a:r>
            <a:r>
              <a:rPr lang="en-GB" sz="2800" dirty="0" smtClean="0"/>
              <a:t> </a:t>
            </a:r>
            <a:r>
              <a:rPr lang="en-GB" sz="2800" dirty="0" smtClean="0"/>
              <a:t>are still </a:t>
            </a:r>
            <a:r>
              <a:rPr lang="en-GB" sz="2800" dirty="0" smtClean="0"/>
              <a:t>possible</a:t>
            </a:r>
          </a:p>
          <a:p>
            <a:pPr algn="ctr"/>
            <a:endParaRPr lang="en-GB" sz="2400" dirty="0"/>
          </a:p>
        </p:txBody>
      </p:sp>
      <p:sp>
        <p:nvSpPr>
          <p:cNvPr id="153" name="Rectangle 152"/>
          <p:cNvSpPr/>
          <p:nvPr/>
        </p:nvSpPr>
        <p:spPr>
          <a:xfrm>
            <a:off x="3939505" y="4396282"/>
            <a:ext cx="939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+</a:t>
            </a:r>
            <a:r>
              <a:rPr lang="en-GB" dirty="0" smtClean="0"/>
              <a:t>500 </a:t>
            </a:r>
            <a:r>
              <a:rPr lang="en-GB" dirty="0"/>
              <a:t>k</a:t>
            </a:r>
            <a:r>
              <a:rPr lang="en-GB" dirty="0" smtClean="0"/>
              <a:t>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75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  <p:bldP spid="22" grpId="0"/>
      <p:bldP spid="152" grpId="0"/>
      <p:bldP spid="1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Elastic Recoil Detection Analysis (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6531" y="1245271"/>
            <a:ext cx="1143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ToF</a:t>
            </a:r>
            <a:r>
              <a:rPr lang="en-GB" b="1" dirty="0"/>
              <a:t>-ERDA is a material characterisation method revealing the depth profile of the elemental composition of materials.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FDF12AE-047F-4AD4-8F9A-47312DB6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89" y="1944095"/>
            <a:ext cx="6713005" cy="437804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CD55D93-DF37-4578-8CB5-8C4D040E2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342" y="2015431"/>
            <a:ext cx="1157983" cy="204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240" y="6322142"/>
            <a:ext cx="495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Example: metal tri-layer on silicon-oxide substrate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9365674" y="4578361"/>
            <a:ext cx="27982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Many uses:</a:t>
            </a:r>
          </a:p>
          <a:p>
            <a:r>
              <a:rPr lang="en-GB" b="1" dirty="0"/>
              <a:t>E</a:t>
            </a:r>
            <a:r>
              <a:rPr lang="en-GB" b="1" dirty="0" smtClean="0"/>
              <a:t>lectronic devices sensors</a:t>
            </a:r>
          </a:p>
          <a:p>
            <a:r>
              <a:rPr lang="en-GB" b="1" dirty="0"/>
              <a:t>F</a:t>
            </a:r>
            <a:r>
              <a:rPr lang="en-GB" b="1" dirty="0" smtClean="0"/>
              <a:t>unctional </a:t>
            </a:r>
            <a:r>
              <a:rPr lang="en-GB" b="1" dirty="0"/>
              <a:t>surface </a:t>
            </a:r>
            <a:r>
              <a:rPr lang="en-GB" b="1" dirty="0" smtClean="0"/>
              <a:t>coatings Catalytic </a:t>
            </a:r>
            <a:r>
              <a:rPr lang="en-GB" b="1" dirty="0"/>
              <a:t>surface </a:t>
            </a:r>
            <a:r>
              <a:rPr lang="en-GB" b="1" dirty="0" smtClean="0"/>
              <a:t>chemistry Energy applications</a:t>
            </a:r>
          </a:p>
          <a:p>
            <a:r>
              <a:rPr lang="en-GB" b="1" dirty="0" smtClean="0"/>
              <a:t>Battery technology</a:t>
            </a:r>
          </a:p>
          <a:p>
            <a:r>
              <a:rPr lang="en-GB" b="1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925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Elastic Recoil Detection Analysis (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0341" y="4183590"/>
            <a:ext cx="107171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Best suited for light elements including H, Li, C, N and O.</a:t>
            </a:r>
          </a:p>
          <a:p>
            <a:endParaRPr lang="en-GB" b="1" dirty="0"/>
          </a:p>
          <a:p>
            <a:r>
              <a:rPr lang="en-GB" b="1" dirty="0"/>
              <a:t>These elements cannot be detected using photon-based (x-ray) methods.</a:t>
            </a:r>
          </a:p>
          <a:p>
            <a:endParaRPr lang="en-GB" b="1" dirty="0"/>
          </a:p>
          <a:p>
            <a:r>
              <a:rPr lang="en-GB" b="1" dirty="0"/>
              <a:t>Hydrogen is “invisible” to Rutherford Backscattering Spectrometry (RBS), which makes </a:t>
            </a:r>
            <a:r>
              <a:rPr lang="en-GB" b="1" dirty="0" err="1"/>
              <a:t>ToF</a:t>
            </a:r>
            <a:r>
              <a:rPr lang="en-GB" b="1" dirty="0"/>
              <a:t>-ERDA unique.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1A869-537A-4328-A1D4-67AD3828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45" y="1257131"/>
            <a:ext cx="5680642" cy="2646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3987" y="1408188"/>
            <a:ext cx="59623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Simple principle: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Bombard the sample with heavy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Measure the velocity and energy of the recoiling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Use known energy loss in material to obtain depth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r>
              <a:rPr lang="en-GB" b="1" dirty="0"/>
              <a:t>Lighter than beam particles are ejected, scattered beam </a:t>
            </a:r>
          </a:p>
          <a:p>
            <a:r>
              <a:rPr lang="en-GB" b="1" dirty="0"/>
              <a:t>provides information on heavier elements.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46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Elastic Recoil Detection Analysis (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-ERDA)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4178449-1161-49A8-84D5-F31D08F48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65" y="1110455"/>
            <a:ext cx="7199444" cy="46952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1270" y="6071757"/>
            <a:ext cx="55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Time-of-Flight “gates” for timing signals –&gt; recoil velocity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817" y="2683232"/>
            <a:ext cx="2336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Gas-filled co-incidence</a:t>
            </a:r>
          </a:p>
          <a:p>
            <a:r>
              <a:rPr lang="en-GB" b="1" dirty="0"/>
              <a:t>detector to  measure </a:t>
            </a:r>
          </a:p>
          <a:p>
            <a:r>
              <a:rPr lang="en-GB" b="1" dirty="0"/>
              <a:t>recoil energy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9562401" y="2990784"/>
            <a:ext cx="580821" cy="30822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321798" y="2686271"/>
            <a:ext cx="1758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Elemental depth</a:t>
            </a:r>
          </a:p>
          <a:p>
            <a:r>
              <a:rPr lang="en-GB" b="1" dirty="0"/>
              <a:t>profile including</a:t>
            </a:r>
          </a:p>
          <a:p>
            <a:r>
              <a:rPr lang="en-GB" b="1" dirty="0"/>
              <a:t>impurities</a:t>
            </a:r>
          </a:p>
        </p:txBody>
      </p:sp>
    </p:spTree>
    <p:extLst>
      <p:ext uri="{BB962C8B-B14F-4D97-AF65-F5344CB8AC3E}">
        <p14:creationId xmlns:p14="http://schemas.microsoft.com/office/powerpoint/2010/main" val="27011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855406" y="259668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low-energy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ion beams</a:t>
            </a:r>
          </a:p>
        </p:txBody>
      </p:sp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562256"/>
              </p:ext>
            </p:extLst>
          </p:nvPr>
        </p:nvGraphicFramePr>
        <p:xfrm>
          <a:off x="3953398" y="1377673"/>
          <a:ext cx="4521178" cy="23585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60589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2260589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35/37</a:t>
                      </a:r>
                      <a:r>
                        <a:rPr lang="en-GB" sz="2800" dirty="0"/>
                        <a:t>Cl</a:t>
                      </a:r>
                      <a:endParaRPr lang="en-GB" sz="2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635363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79/81</a:t>
                      </a:r>
                      <a:r>
                        <a:rPr lang="en-GB" sz="2800" dirty="0"/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574408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30000" dirty="0"/>
                        <a:t>127</a:t>
                      </a:r>
                      <a:r>
                        <a:rPr lang="en-GB" sz="2800" baseline="0" dirty="0"/>
                        <a:t>I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55435" y="4242283"/>
            <a:ext cx="79171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The required particle flux at the sample is 1-10 </a:t>
            </a:r>
            <a:r>
              <a:rPr lang="en-GB" sz="2800" b="1" dirty="0" err="1"/>
              <a:t>pnA</a:t>
            </a:r>
            <a:endParaRPr lang="en-GB" sz="2800" b="1" dirty="0"/>
          </a:p>
          <a:p>
            <a:endParaRPr lang="en-GB" b="1" dirty="0"/>
          </a:p>
          <a:p>
            <a:r>
              <a:rPr lang="en-GB" b="1" dirty="0"/>
              <a:t>Lower limit: Reasonable measurement time, typically less than an hour / sample.</a:t>
            </a:r>
          </a:p>
          <a:p>
            <a:r>
              <a:rPr lang="en-GB" b="1" dirty="0"/>
              <a:t>Upper limit: The maximum count rate of the energy detector.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3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0" y="288452"/>
            <a:ext cx="1071716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imit the platform voltage to 500 kV for an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3200" b="1" spc="-150" dirty="0" smtClean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486340"/>
              </p:ext>
            </p:extLst>
          </p:nvPr>
        </p:nvGraphicFramePr>
        <p:xfrm>
          <a:off x="609601" y="2026600"/>
          <a:ext cx="3333136" cy="17354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68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1666568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35/37</a:t>
                      </a:r>
                      <a:r>
                        <a:rPr lang="en-GB" sz="2200" dirty="0"/>
                        <a:t>Cl</a:t>
                      </a:r>
                      <a:endParaRPr lang="en-GB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455254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79/81</a:t>
                      </a:r>
                      <a:r>
                        <a:rPr lang="en-GB" sz="2200" dirty="0"/>
                        <a:t>Br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411579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127</a:t>
                      </a:r>
                      <a:r>
                        <a:rPr lang="en-GB" sz="2200" baseline="0" dirty="0"/>
                        <a:t>I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C7D5ED-BF10-45E7-86A5-3DCFF9221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119408"/>
              </p:ext>
            </p:extLst>
          </p:nvPr>
        </p:nvGraphicFramePr>
        <p:xfrm>
          <a:off x="6617109" y="2026601"/>
          <a:ext cx="4994790" cy="174765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4930">
                  <a:extLst>
                    <a:ext uri="{9D8B030D-6E8A-4147-A177-3AD203B41FA5}">
                      <a16:colId xmlns:a16="http://schemas.microsoft.com/office/drawing/2014/main" val="2343857789"/>
                    </a:ext>
                  </a:extLst>
                </a:gridCol>
                <a:gridCol w="1664930">
                  <a:extLst>
                    <a:ext uri="{9D8B030D-6E8A-4147-A177-3AD203B41FA5}">
                      <a16:colId xmlns:a16="http://schemas.microsoft.com/office/drawing/2014/main" val="614224809"/>
                    </a:ext>
                  </a:extLst>
                </a:gridCol>
                <a:gridCol w="1664930">
                  <a:extLst>
                    <a:ext uri="{9D8B030D-6E8A-4147-A177-3AD203B41FA5}">
                      <a16:colId xmlns:a16="http://schemas.microsoft.com/office/drawing/2014/main" val="2100497945"/>
                    </a:ext>
                  </a:extLst>
                </a:gridCol>
              </a:tblGrid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en-GB" sz="2200" baseline="0" dirty="0">
                          <a:solidFill>
                            <a:schemeClr val="tx1"/>
                          </a:solidFill>
                        </a:rPr>
                        <a:t> state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972431"/>
                  </a:ext>
                </a:extLst>
              </a:tr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40</a:t>
                      </a:r>
                      <a:r>
                        <a:rPr lang="en-GB" sz="2200" baseline="0" dirty="0"/>
                        <a:t>Ar</a:t>
                      </a:r>
                      <a:endParaRPr lang="en-GB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6+</a:t>
                      </a:r>
                      <a:r>
                        <a:rPr lang="en-GB" sz="2200" baseline="0" dirty="0"/>
                        <a:t> … 12+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3 - 6 MeV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36485"/>
                  </a:ext>
                </a:extLst>
              </a:tr>
              <a:tr h="46749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84</a:t>
                      </a:r>
                      <a:r>
                        <a:rPr lang="en-GB" sz="2200" dirty="0"/>
                        <a:t>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16+ … 22+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8 - 11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9311"/>
                  </a:ext>
                </a:extLst>
              </a:tr>
              <a:tr h="422641">
                <a:tc>
                  <a:txBody>
                    <a:bodyPr/>
                    <a:lstStyle/>
                    <a:p>
                      <a:pPr algn="ctr"/>
                      <a:r>
                        <a:rPr lang="en-GB" sz="2200" baseline="30000" dirty="0"/>
                        <a:t>136</a:t>
                      </a:r>
                      <a:r>
                        <a:rPr lang="en-GB" sz="2200" baseline="0" dirty="0"/>
                        <a:t>Xe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18+ … 32+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/>
                        <a:t>9 - 16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29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8190272" y="4103656"/>
            <a:ext cx="2013181" cy="733815"/>
            <a:chOff x="8190272" y="4103656"/>
            <a:chExt cx="2013181" cy="733815"/>
          </a:xfrm>
        </p:grpSpPr>
        <p:sp>
          <p:nvSpPr>
            <p:cNvPr id="4" name="TextBox 3"/>
            <p:cNvSpPr txBox="1"/>
            <p:nvPr/>
          </p:nvSpPr>
          <p:spPr>
            <a:xfrm>
              <a:off x="8190272" y="4119714"/>
              <a:ext cx="20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1-10 </a:t>
              </a:r>
              <a:r>
                <a:rPr lang="en-GB" b="1" dirty="0" err="1"/>
                <a:t>pnA</a:t>
              </a:r>
              <a:r>
                <a:rPr lang="en-GB" b="1" dirty="0"/>
                <a:t> of </a:t>
              </a:r>
            </a:p>
            <a:p>
              <a:r>
                <a:rPr lang="en-GB" b="1" dirty="0"/>
                <a:t>these charge states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90273" y="4103656"/>
              <a:ext cx="2013180" cy="7338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50204" y="2094088"/>
            <a:ext cx="1459438" cy="998509"/>
            <a:chOff x="4550204" y="2094088"/>
            <a:chExt cx="1459438" cy="998509"/>
          </a:xfrm>
        </p:grpSpPr>
        <p:sp>
          <p:nvSpPr>
            <p:cNvPr id="7" name="Right Arrow 6"/>
            <p:cNvSpPr/>
            <p:nvPr/>
          </p:nvSpPr>
          <p:spPr>
            <a:xfrm>
              <a:off x="4712827" y="2696017"/>
              <a:ext cx="1134192" cy="396580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50204" y="2094088"/>
              <a:ext cx="145943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smtClean="0"/>
                <a:t>we need</a:t>
              </a:r>
              <a:endParaRPr lang="en-GB" b="1" dirty="0"/>
            </a:p>
            <a:p>
              <a:endParaRPr lang="en-GB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65856" y="5647522"/>
            <a:ext cx="890057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/>
              <a:t>we need an Electron Cyclotron Resonance (ECR) ion source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6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0290" y="353399"/>
            <a:ext cx="11711709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/>
              <a:t>Ion Beam Analysis (IBA)</a:t>
            </a:r>
          </a:p>
          <a:p>
            <a:endParaRPr lang="en-GB" sz="2400" b="1" dirty="0" smtClean="0"/>
          </a:p>
          <a:p>
            <a:r>
              <a:rPr lang="en-GB" sz="2800" dirty="0" smtClean="0"/>
              <a:t>IBA uses MeV </a:t>
            </a:r>
            <a:r>
              <a:rPr lang="en-GB" sz="2800" dirty="0"/>
              <a:t>ion beams </a:t>
            </a:r>
            <a:r>
              <a:rPr lang="en-GB" sz="2800" dirty="0" smtClean="0"/>
              <a:t>to measure </a:t>
            </a:r>
            <a:r>
              <a:rPr lang="en-GB" sz="2800" dirty="0"/>
              <a:t>elemental depth profiles in the near-surface layer of </a:t>
            </a:r>
            <a:r>
              <a:rPr lang="en-GB" sz="2800" dirty="0" smtClean="0"/>
              <a:t>solids</a:t>
            </a:r>
            <a:endParaRPr lang="en-GB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The perfect tool for studying </a:t>
            </a:r>
            <a:r>
              <a:rPr lang="en-GB" sz="2800" dirty="0"/>
              <a:t>t</a:t>
            </a:r>
            <a:r>
              <a:rPr lang="en-GB" sz="2800" dirty="0" smtClean="0"/>
              <a:t>hin films and ion implantation technologies for: </a:t>
            </a:r>
          </a:p>
          <a:p>
            <a:pPr lvl="6"/>
            <a:endParaRPr lang="en-GB" sz="2000" dirty="0" smtClean="0"/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Microelectronics 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err="1" smtClean="0"/>
              <a:t>Opto</a:t>
            </a:r>
            <a:r>
              <a:rPr lang="en-GB" sz="2800" dirty="0" smtClean="0"/>
              <a:t>-electronics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Sensors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Batteries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Polymers (</a:t>
            </a:r>
            <a:r>
              <a:rPr lang="en-GB" sz="2800" dirty="0" err="1" smtClean="0"/>
              <a:t>deuteration</a:t>
            </a:r>
            <a:r>
              <a:rPr lang="en-GB" sz="2800" dirty="0" smtClean="0"/>
              <a:t>)</a:t>
            </a:r>
          </a:p>
          <a:p>
            <a:pPr marL="3200400" lvl="6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Material modification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666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789180" y="180127"/>
            <a:ext cx="89757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 Ion Source Magnetic Fields 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 descr="ecrt2">
            <a:extLst>
              <a:ext uri="{FF2B5EF4-FFF2-40B4-BE49-F238E27FC236}">
                <a16:creationId xmlns:a16="http://schemas.microsoft.com/office/drawing/2014/main" id="{5D91CF8A-7CC7-4283-B151-3B81CB71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95" y="1439990"/>
            <a:ext cx="3363720" cy="434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F040853-C850-483E-BAB1-0B4F1D2C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0287"/>
            <a:ext cx="5573631" cy="41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6B40DCE7-347A-4AF6-82F7-14B4EFD6C969}"/>
              </a:ext>
            </a:extLst>
          </p:cNvPr>
          <p:cNvSpPr txBox="1"/>
          <p:nvPr/>
        </p:nvSpPr>
        <p:spPr>
          <a:xfrm>
            <a:off x="2943226" y="6044508"/>
            <a:ext cx="897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Superposition of solenoid and </a:t>
            </a:r>
            <a:r>
              <a:rPr lang="en-GB" sz="3600" dirty="0" err="1"/>
              <a:t>sextupole</a:t>
            </a:r>
            <a:r>
              <a:rPr lang="en-GB" sz="3600" dirty="0"/>
              <a:t> fields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82815" y="700858"/>
            <a:ext cx="2803633" cy="757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39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781175" y="85328"/>
            <a:ext cx="93535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ECR ion 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1" y="854769"/>
            <a:ext cx="4619240" cy="2792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1" y="3710876"/>
            <a:ext cx="4619241" cy="2933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854769"/>
            <a:ext cx="4482108" cy="2856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3768026"/>
            <a:ext cx="4482108" cy="26864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1711" y="2228850"/>
            <a:ext cx="4670039" cy="1104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201161" y="3467100"/>
            <a:ext cx="4670039" cy="1219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898650" y="2549638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SUPERNANOGAN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59700" y="3892034"/>
            <a:ext cx="266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DECRIS-PM</a:t>
            </a:r>
          </a:p>
        </p:txBody>
      </p:sp>
    </p:spTree>
    <p:extLst>
      <p:ext uri="{BB962C8B-B14F-4D97-AF65-F5344CB8AC3E}">
        <p14:creationId xmlns:p14="http://schemas.microsoft.com/office/powerpoint/2010/main" val="13725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4816" r="15594" b="4375"/>
          <a:stretch>
            <a:fillRect/>
          </a:stretch>
        </p:blipFill>
        <p:spPr bwMode="auto">
          <a:xfrm>
            <a:off x="2473159" y="1104830"/>
            <a:ext cx="30797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6873930" y="1277812"/>
            <a:ext cx="27559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rings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6, 7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rings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iron plates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elements,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hexapole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74" y="3895724"/>
            <a:ext cx="4189412" cy="2241551"/>
          </a:xfrm>
          <a:prstGeom prst="rect">
            <a:avLst/>
          </a:prstGeom>
        </p:spPr>
      </p:pic>
      <p:pic>
        <p:nvPicPr>
          <p:cNvPr id="12" name="table"/>
          <p:cNvPicPr>
            <a:picLocks noChangeAspect="1"/>
          </p:cNvPicPr>
          <p:nvPr/>
        </p:nvPicPr>
        <p:blipFill rotWithShape="1">
          <a:blip r:embed="rId4"/>
          <a:srcRect r="52102"/>
          <a:stretch/>
        </p:blipFill>
        <p:spPr>
          <a:xfrm>
            <a:off x="2771323" y="4057173"/>
            <a:ext cx="2483422" cy="18590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71323" y="4852008"/>
            <a:ext cx="1970798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771323" y="5585637"/>
            <a:ext cx="1970798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042633" y="6146062"/>
            <a:ext cx="441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525 kg of PM material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781175" y="85328"/>
            <a:ext cx="93535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err="1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Dubna</a:t>
            </a:r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ECR Ion Source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85AD63E-1508-2A41-82D6-46FCCB8976E8}"/>
              </a:ext>
            </a:extLst>
          </p:cNvPr>
          <p:cNvSpPr txBox="1"/>
          <p:nvPr/>
        </p:nvSpPr>
        <p:spPr>
          <a:xfrm>
            <a:off x="1405794" y="132715"/>
            <a:ext cx="1004671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permanent magnet ECRIS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450" y="5784850"/>
            <a:ext cx="727461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" y="1214983"/>
            <a:ext cx="5488284" cy="34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54" y="1964321"/>
            <a:ext cx="6590303" cy="263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97117" y="3395330"/>
            <a:ext cx="1410586" cy="269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44409" y="5062796"/>
            <a:ext cx="396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Costs approx. £1M</a:t>
            </a:r>
          </a:p>
        </p:txBody>
      </p:sp>
    </p:spTree>
    <p:extLst>
      <p:ext uri="{BB962C8B-B14F-4D97-AF65-F5344CB8AC3E}">
        <p14:creationId xmlns:p14="http://schemas.microsoft.com/office/powerpoint/2010/main" val="37582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E6AD9030-D4BF-4F25-97E5-9CCB0042C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" b="1113"/>
          <a:stretch/>
        </p:blipFill>
        <p:spPr>
          <a:xfrm>
            <a:off x="1056228" y="1101766"/>
            <a:ext cx="10083405" cy="4021050"/>
          </a:xfrm>
          <a:prstGeom prst="rect">
            <a:avLst/>
          </a:prstGeo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356946" y="5219598"/>
            <a:ext cx="9478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Quadrupole minimum-B structure with very simple PM array fulfilling so-called ECRIS scaling </a:t>
            </a:r>
            <a:r>
              <a:rPr lang="fi-FI" b="1" dirty="0" smtClean="0"/>
              <a:t>laws</a:t>
            </a:r>
          </a:p>
          <a:p>
            <a:r>
              <a:rPr lang="fi-FI" sz="3600" b="1" dirty="0" smtClean="0"/>
              <a:t>					160 kg of PM material</a:t>
            </a:r>
            <a:endParaRPr lang="fi-FI" sz="3600" b="1" dirty="0"/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258302" y="18648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45"/>
          <a:stretch/>
        </p:blipFill>
        <p:spPr>
          <a:xfrm>
            <a:off x="0" y="931521"/>
            <a:ext cx="9349950" cy="6213877"/>
          </a:xfrm>
          <a:prstGeom prst="rect">
            <a:avLst/>
          </a:prstGeom>
        </p:spPr>
      </p:pic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9950" y="1593129"/>
            <a:ext cx="2583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b="1" dirty="0" smtClean="0"/>
              <a:t>CUBE-ECRIS</a:t>
            </a:r>
          </a:p>
          <a:p>
            <a:pPr marL="342900" indent="-342900">
              <a:buAutoNum type="arabicParenBoth"/>
            </a:pPr>
            <a:r>
              <a:rPr lang="en-GB" b="1" dirty="0" smtClean="0"/>
              <a:t>Electrostatic </a:t>
            </a:r>
            <a:r>
              <a:rPr lang="en-GB" b="1" dirty="0"/>
              <a:t>quadrupole </a:t>
            </a:r>
            <a:r>
              <a:rPr lang="en-GB" b="1" dirty="0" smtClean="0"/>
              <a:t>doublet</a:t>
            </a:r>
          </a:p>
          <a:p>
            <a:pPr marL="342900" indent="-342900">
              <a:buAutoNum type="arabicParenBoth"/>
            </a:pPr>
            <a:r>
              <a:rPr lang="en-GB" b="1" dirty="0" smtClean="0"/>
              <a:t>m/q-analysis magnet </a:t>
            </a:r>
            <a:endParaRPr lang="en-GB" b="1" dirty="0"/>
          </a:p>
          <a:p>
            <a:r>
              <a:rPr lang="en-GB" b="1" dirty="0"/>
              <a:t>(4) Faraday </a:t>
            </a:r>
            <a:r>
              <a:rPr lang="en-GB" b="1" dirty="0" smtClean="0"/>
              <a:t>cup</a:t>
            </a:r>
          </a:p>
          <a:p>
            <a:r>
              <a:rPr lang="en-GB" b="1" dirty="0" smtClean="0"/>
              <a:t>(</a:t>
            </a:r>
            <a:r>
              <a:rPr lang="en-GB" b="1" dirty="0"/>
              <a:t>5) Emittance scanner</a:t>
            </a:r>
          </a:p>
        </p:txBody>
      </p:sp>
    </p:spTree>
    <p:extLst>
      <p:ext uri="{BB962C8B-B14F-4D97-AF65-F5344CB8AC3E}">
        <p14:creationId xmlns:p14="http://schemas.microsoft.com/office/powerpoint/2010/main" val="61929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088735" y="1099195"/>
            <a:ext cx="549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Argon charge state distribution with oxygen buffer gas</a:t>
            </a:r>
            <a:endParaRPr lang="fi-FI" b="1" dirty="0"/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5" y="1524854"/>
            <a:ext cx="6105258" cy="406450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71004" y="1723279"/>
          <a:ext cx="4501563" cy="296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Charge</a:t>
                      </a:r>
                      <a:r>
                        <a:rPr lang="en-GB" sz="1800" baseline="0" dirty="0" smtClean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Current</a:t>
                      </a:r>
                      <a:r>
                        <a:rPr lang="en-GB" sz="1800" baseline="0" dirty="0" smtClean="0"/>
                        <a:t> [</a:t>
                      </a:r>
                      <a:r>
                        <a:rPr lang="en-GB" sz="1800" baseline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 smtClean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Flux [</a:t>
                      </a:r>
                      <a:r>
                        <a:rPr lang="en-GB" sz="1800" dirty="0" err="1" smtClean="0"/>
                        <a:t>pnA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6+</a:t>
                      </a:r>
                      <a:endParaRPr lang="en-GB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21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3500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05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7+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2570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8+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3130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9+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1560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513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11+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140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26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12+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0.3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95722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94342" y="5036694"/>
            <a:ext cx="5054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All argon particle fluxes &gt; 10 particle </a:t>
            </a:r>
            <a:r>
              <a:rPr lang="en-GB" b="1" dirty="0" err="1" smtClean="0"/>
              <a:t>nano</a:t>
            </a:r>
            <a:r>
              <a:rPr lang="en-GB" b="1" dirty="0" smtClean="0"/>
              <a:t>-Ampere!</a:t>
            </a:r>
          </a:p>
          <a:p>
            <a:pPr algn="ctr"/>
            <a:endParaRPr lang="en-GB" b="1" dirty="0" smtClean="0"/>
          </a:p>
          <a:p>
            <a:pPr algn="ctr"/>
            <a:endParaRPr lang="en-GB" b="1" dirty="0"/>
          </a:p>
          <a:p>
            <a:pPr algn="ctr"/>
            <a:r>
              <a:rPr lang="en-GB" b="1" dirty="0" smtClean="0"/>
              <a:t>The CUBE-ECRIS ion source exceeds the IBA-concept requirement for 3-6 MeV argon.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50814" y="5763803"/>
            <a:ext cx="4421753" cy="852754"/>
          </a:xfrm>
          <a:prstGeom prst="rect">
            <a:avLst/>
          </a:prstGeom>
          <a:noFill/>
          <a:ln w="38100"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88735" y="1353947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213144" y="1099195"/>
            <a:ext cx="542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Krypton (enriched 84-isotope) charge state distribution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71004" y="2441667"/>
          <a:ext cx="4501563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Charge</a:t>
                      </a:r>
                      <a:r>
                        <a:rPr lang="en-GB" sz="1800" baseline="0" dirty="0" smtClean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Current</a:t>
                      </a:r>
                      <a:r>
                        <a:rPr lang="en-GB" sz="1800" baseline="0" dirty="0" smtClean="0"/>
                        <a:t> [</a:t>
                      </a:r>
                      <a:r>
                        <a:rPr lang="en-GB" sz="1800" baseline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 smtClean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Flux [</a:t>
                      </a:r>
                      <a:r>
                        <a:rPr lang="en-GB" sz="1800" dirty="0" err="1" smtClean="0"/>
                        <a:t>pnA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17+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1.25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0.73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0.23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12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2912" y="4201675"/>
            <a:ext cx="5397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Krypton particle fluxes &gt; 10 </a:t>
            </a:r>
            <a:r>
              <a:rPr lang="en-GB" b="1" dirty="0" err="1" smtClean="0"/>
              <a:t>pnA</a:t>
            </a:r>
            <a:r>
              <a:rPr lang="en-GB" b="1" dirty="0" smtClean="0"/>
              <a:t> for charge states &lt; 19+</a:t>
            </a:r>
          </a:p>
          <a:p>
            <a:pPr algn="ctr"/>
            <a:endParaRPr lang="en-GB" b="1" dirty="0" smtClean="0"/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At the moment the CUBE-ECRIS ion source at</a:t>
            </a:r>
          </a:p>
          <a:p>
            <a:pPr algn="ctr"/>
            <a:r>
              <a:rPr lang="en-GB" b="1" dirty="0" smtClean="0"/>
              <a:t> 500 kV platform can reach 9.5 MeV </a:t>
            </a:r>
          </a:p>
          <a:p>
            <a:pPr algn="ctr"/>
            <a:r>
              <a:rPr lang="en-GB" b="1" dirty="0" smtClean="0"/>
              <a:t>energy with krypton. </a:t>
            </a:r>
          </a:p>
          <a:p>
            <a:pPr algn="ctr"/>
            <a:r>
              <a:rPr lang="en-GB" b="1" dirty="0" smtClean="0"/>
              <a:t>Already relevant for the IBA-application!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74112" y="4990413"/>
            <a:ext cx="4717964" cy="1242587"/>
          </a:xfrm>
          <a:prstGeom prst="rect">
            <a:avLst/>
          </a:prstGeom>
          <a:noFill/>
          <a:ln w="38100"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0" y="1723279"/>
            <a:ext cx="5858059" cy="3920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3144" y="1454368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160206" y="1099195"/>
            <a:ext cx="539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Xenon (enriched 136-isotope) charge state distribution</a:t>
            </a:r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80836" y="1773073"/>
          <a:ext cx="4501563" cy="296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00521">
                  <a:extLst>
                    <a:ext uri="{9D8B030D-6E8A-4147-A177-3AD203B41FA5}">
                      <a16:colId xmlns:a16="http://schemas.microsoft.com/office/drawing/2014/main" val="2647925815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118081936"/>
                    </a:ext>
                  </a:extLst>
                </a:gridCol>
                <a:gridCol w="1500521">
                  <a:extLst>
                    <a:ext uri="{9D8B030D-6E8A-4147-A177-3AD203B41FA5}">
                      <a16:colId xmlns:a16="http://schemas.microsoft.com/office/drawing/2014/main" val="36493447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Charge</a:t>
                      </a:r>
                      <a:r>
                        <a:rPr lang="en-GB" sz="1800" baseline="0" dirty="0" smtClean="0"/>
                        <a:t> state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Current</a:t>
                      </a:r>
                      <a:r>
                        <a:rPr lang="en-GB" sz="1800" baseline="0" dirty="0" smtClean="0"/>
                        <a:t> [</a:t>
                      </a:r>
                      <a:r>
                        <a:rPr lang="en-GB" sz="1800" baseline="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800" baseline="0" dirty="0" smtClean="0"/>
                        <a:t>A]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Flux [</a:t>
                      </a:r>
                      <a:r>
                        <a:rPr lang="en-GB" sz="1800" dirty="0" err="1" smtClean="0"/>
                        <a:t>pnA</a:t>
                      </a:r>
                      <a:r>
                        <a:rPr lang="en-GB" sz="1800" dirty="0" smtClean="0"/>
                        <a:t>]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18+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4.9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57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19+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4.55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240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7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20+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2.7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135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23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21+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1.5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70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69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22+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5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23+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0.5*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22*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9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24+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0.2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8</a:t>
                      </a: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44972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5837" y="4699641"/>
            <a:ext cx="5448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Xenon particle fluxes &gt; 10 </a:t>
            </a:r>
            <a:r>
              <a:rPr lang="en-GB" b="1" dirty="0" err="1" smtClean="0"/>
              <a:t>pnA</a:t>
            </a:r>
            <a:r>
              <a:rPr lang="en-GB" b="1" dirty="0" smtClean="0"/>
              <a:t> for charge states &lt; 21+ and &gt; 1 </a:t>
            </a:r>
            <a:r>
              <a:rPr lang="en-GB" b="1" dirty="0" err="1" smtClean="0"/>
              <a:t>pnA</a:t>
            </a:r>
            <a:r>
              <a:rPr lang="en-GB" b="1" dirty="0" smtClean="0"/>
              <a:t>  for charge states &lt; 24+</a:t>
            </a:r>
          </a:p>
          <a:p>
            <a:pPr algn="ctr"/>
            <a:endParaRPr lang="en-GB" b="1" dirty="0" smtClean="0"/>
          </a:p>
          <a:p>
            <a:pPr algn="ctr"/>
            <a:r>
              <a:rPr lang="en-GB" b="1" dirty="0" smtClean="0"/>
              <a:t>At the moment the CUBE-ECRIS ion source at</a:t>
            </a:r>
          </a:p>
          <a:p>
            <a:pPr algn="ctr"/>
            <a:r>
              <a:rPr lang="en-GB" b="1" dirty="0" smtClean="0"/>
              <a:t> 500 kV platform can reach 12 MeV </a:t>
            </a:r>
          </a:p>
          <a:p>
            <a:pPr algn="ctr"/>
            <a:r>
              <a:rPr lang="en-GB" b="1" dirty="0" smtClean="0"/>
              <a:t>energy with xenon. </a:t>
            </a:r>
          </a:p>
          <a:p>
            <a:pPr algn="ctr"/>
            <a:r>
              <a:rPr lang="en-GB" b="1" dirty="0" smtClean="0"/>
              <a:t>Already relevant for the IBA-application!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62759" y="5564346"/>
            <a:ext cx="4717964" cy="1242587"/>
          </a:xfrm>
          <a:prstGeom prst="rect">
            <a:avLst/>
          </a:prstGeom>
          <a:noFill/>
          <a:ln w="38100"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7071004" y="1339816"/>
            <a:ext cx="231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*Enriched 131-isotope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3" y="1723279"/>
            <a:ext cx="6173039" cy="4066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0206" y="1411237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One possibility to increase the beam currents of high charge state Kr and Xe beams is to increase the microwave power.</a:t>
            </a:r>
          </a:p>
          <a:p>
            <a:r>
              <a:rPr lang="fi-FI" b="1" dirty="0" smtClean="0"/>
              <a:t>The high charge state currents are power limited as shown here for argon.</a:t>
            </a:r>
            <a:endParaRPr lang="fi-FI" b="1" dirty="0"/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98" y="2128253"/>
            <a:ext cx="7632201" cy="37674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4976" y="6123041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Rectangle 968"/>
          <p:cNvSpPr/>
          <p:nvPr/>
        </p:nvSpPr>
        <p:spPr>
          <a:xfrm flipH="1">
            <a:off x="8136534" y="2370569"/>
            <a:ext cx="1735724" cy="24146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0" name="Rectangle 969"/>
          <p:cNvSpPr/>
          <p:nvPr/>
        </p:nvSpPr>
        <p:spPr>
          <a:xfrm flipH="1">
            <a:off x="7875882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18990190">
            <a:off x="8788035" y="2612809"/>
            <a:ext cx="122798" cy="862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1" name="Rectangle 890"/>
          <p:cNvSpPr/>
          <p:nvPr/>
        </p:nvSpPr>
        <p:spPr>
          <a:xfrm rot="4555454">
            <a:off x="8753749" y="3515340"/>
            <a:ext cx="542878" cy="110861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apezoid 10"/>
          <p:cNvSpPr/>
          <p:nvPr/>
        </p:nvSpPr>
        <p:spPr>
          <a:xfrm rot="20760126">
            <a:off x="8667299" y="3209675"/>
            <a:ext cx="427490" cy="560479"/>
          </a:xfrm>
          <a:prstGeom prst="trapezoid">
            <a:avLst>
              <a:gd name="adj" fmla="val 4108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433786" y="2475680"/>
            <a:ext cx="1893455" cy="1810422"/>
            <a:chOff x="4433786" y="2475680"/>
            <a:chExt cx="1893455" cy="1810422"/>
          </a:xfrm>
        </p:grpSpPr>
        <p:grpSp>
          <p:nvGrpSpPr>
            <p:cNvPr id="8" name="Group 7"/>
            <p:cNvGrpSpPr/>
            <p:nvPr/>
          </p:nvGrpSpPr>
          <p:grpSpPr>
            <a:xfrm>
              <a:off x="4894881" y="2475680"/>
              <a:ext cx="1212897" cy="1222467"/>
              <a:chOff x="4894881" y="2441542"/>
              <a:chExt cx="1212897" cy="129220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894881" y="2441542"/>
                <a:ext cx="1096059" cy="129220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5905627" y="2622222"/>
                <a:ext cx="202151" cy="943597"/>
              </a:xfrm>
              <a:prstGeom prst="rect">
                <a:avLst/>
              </a:prstGeom>
              <a:solidFill>
                <a:srgbClr val="FFFFFF"/>
              </a:solidFill>
              <a:ln w="2540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433786" y="3639771"/>
              <a:ext cx="1893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RF ion </a:t>
              </a:r>
              <a:r>
                <a:rPr lang="en-GB" dirty="0"/>
                <a:t>s</a:t>
              </a:r>
              <a:r>
                <a:rPr lang="en-GB" dirty="0" smtClean="0"/>
                <a:t>ource or</a:t>
              </a:r>
            </a:p>
            <a:p>
              <a:r>
                <a:rPr lang="en-GB" dirty="0" err="1" smtClean="0"/>
                <a:t>duoplasmatron</a:t>
              </a:r>
              <a:endParaRPr lang="en-GB" dirty="0"/>
            </a:p>
          </p:txBody>
        </p:sp>
        <p:sp>
          <p:nvSpPr>
            <p:cNvPr id="898" name="Oval 897"/>
            <p:cNvSpPr/>
            <p:nvPr/>
          </p:nvSpPr>
          <p:spPr>
            <a:xfrm rot="16200000">
              <a:off x="5243020" y="2949190"/>
              <a:ext cx="311741" cy="311740"/>
            </a:xfrm>
            <a:prstGeom prst="ellipse">
              <a:avLst/>
            </a:prstGeom>
            <a:gradFill flip="none" rotWithShape="1">
              <a:gsLst>
                <a:gs pos="0">
                  <a:srgbClr val="FDC4BB"/>
                </a:gs>
                <a:gs pos="39999">
                  <a:srgbClr val="FF7673">
                    <a:alpha val="80784"/>
                  </a:srgbClr>
                </a:gs>
                <a:gs pos="70000">
                  <a:srgbClr val="FF0000">
                    <a:lumMod val="57000"/>
                    <a:lumOff val="43000"/>
                  </a:srgbClr>
                </a:gs>
                <a:gs pos="100000">
                  <a:srgbClr val="BF5201">
                    <a:alpha val="81961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Oval 12"/>
            <p:cNvSpPr>
              <a:spLocks noChangeArrowheads="1"/>
            </p:cNvSpPr>
            <p:nvPr/>
          </p:nvSpPr>
          <p:spPr bwMode="auto">
            <a:xfrm>
              <a:off x="5380194" y="3086926"/>
              <a:ext cx="37390" cy="36269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5" name="TextBox 954"/>
            <p:cNvSpPr txBox="1"/>
            <p:nvPr/>
          </p:nvSpPr>
          <p:spPr>
            <a:xfrm>
              <a:off x="4943835" y="2550807"/>
              <a:ext cx="92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e.g. He</a:t>
              </a:r>
              <a:r>
                <a:rPr lang="en-GB" baseline="30000" dirty="0" smtClean="0"/>
                <a:t>+</a:t>
              </a:r>
            </a:p>
          </p:txBody>
        </p:sp>
      </p:grpSp>
      <p:pic>
        <p:nvPicPr>
          <p:cNvPr id="19" name="Picture 2" descr="https://www.pelletron.com/wp-content/uploads/2017/02/pos-RF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989" y="4635092"/>
            <a:ext cx="2222908" cy="22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" name="TextBox 955"/>
          <p:cNvSpPr txBox="1"/>
          <p:nvPr/>
        </p:nvSpPr>
        <p:spPr>
          <a:xfrm>
            <a:off x="3139874" y="5124658"/>
            <a:ext cx="180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5-8 bar SF</a:t>
            </a:r>
            <a:r>
              <a:rPr lang="en-GB" sz="2800" baseline="-25000" dirty="0" smtClean="0"/>
              <a:t>6</a:t>
            </a:r>
            <a:endParaRPr lang="en-GB" sz="2800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7" name="TextBox 956"/>
          <p:cNvSpPr txBox="1"/>
          <p:nvPr/>
        </p:nvSpPr>
        <p:spPr>
          <a:xfrm>
            <a:off x="8806672" y="2625108"/>
            <a:ext cx="9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ample</a:t>
            </a:r>
            <a:endParaRPr lang="en-GB" dirty="0"/>
          </a:p>
        </p:txBody>
      </p:sp>
      <p:sp>
        <p:nvSpPr>
          <p:cNvPr id="958" name="TextBox 957"/>
          <p:cNvSpPr txBox="1"/>
          <p:nvPr/>
        </p:nvSpPr>
        <p:spPr>
          <a:xfrm>
            <a:off x="8849435" y="4321462"/>
            <a:ext cx="106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etector</a:t>
            </a:r>
            <a:endParaRPr lang="en-GB" dirty="0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965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634505" y="96949"/>
            <a:ext cx="1000748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IBA Acceleration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 and Sources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44674" y="425522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 MV</a:t>
            </a:r>
            <a:endParaRPr lang="en-GB" dirty="0"/>
          </a:p>
        </p:txBody>
      </p:sp>
      <p:sp>
        <p:nvSpPr>
          <p:cNvPr id="141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7775026" y="887541"/>
            <a:ext cx="34582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“single ended”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8094386" y="5797289"/>
            <a:ext cx="2070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Very </a:t>
            </a:r>
            <a:r>
              <a:rPr lang="en-GB" dirty="0" smtClean="0"/>
              <a:t>compact and </a:t>
            </a:r>
            <a:r>
              <a:rPr lang="en-GB" dirty="0" smtClean="0"/>
              <a:t>hard to access ion source </a:t>
            </a:r>
          </a:p>
        </p:txBody>
      </p:sp>
    </p:spTree>
    <p:extLst>
      <p:ext uri="{BB962C8B-B14F-4D97-AF65-F5344CB8AC3E}">
        <p14:creationId xmlns:p14="http://schemas.microsoft.com/office/powerpoint/2010/main" val="17169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One possibility to increase the beam currents of high charge state Kr and Xe beams is to increase the microwave power.</a:t>
            </a:r>
          </a:p>
          <a:p>
            <a:r>
              <a:rPr lang="fi-FI" b="1" dirty="0" smtClean="0"/>
              <a:t>The high charge state currents are power limited as shown here for krypton (enriched </a:t>
            </a:r>
            <a:r>
              <a:rPr lang="fi-FI" b="1" baseline="30000" dirty="0" smtClean="0"/>
              <a:t>84</a:t>
            </a:r>
            <a:r>
              <a:rPr lang="fi-FI" b="1" dirty="0" smtClean="0"/>
              <a:t>Kr isotope).</a:t>
            </a:r>
            <a:endParaRPr lang="fi-FI" b="1" dirty="0"/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8407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74976" y="6123041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208" y="2112487"/>
            <a:ext cx="7697578" cy="37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259668"/>
            <a:ext cx="12192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CUBE-ECRIS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320668" y="1250260"/>
            <a:ext cx="115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One possibility to increase the beam currents of high charge state Kr and Xe beams is to increase the microwave power.</a:t>
            </a:r>
          </a:p>
          <a:p>
            <a:r>
              <a:rPr lang="fi-FI" b="1" dirty="0" smtClean="0"/>
              <a:t>The high charge state currents are power limited as shown here for xenon (enriched </a:t>
            </a:r>
            <a:r>
              <a:rPr lang="fi-FI" b="1" baseline="30000" dirty="0" smtClean="0"/>
              <a:t>131</a:t>
            </a:r>
            <a:r>
              <a:rPr lang="fi-FI" b="1" dirty="0" smtClean="0"/>
              <a:t>Xe isotope).</a:t>
            </a:r>
            <a:endParaRPr lang="fi-FI" b="1" dirty="0"/>
          </a:p>
        </p:txBody>
      </p:sp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74976" y="6123041"/>
            <a:ext cx="184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08900"/>
                </a:solidFill>
              </a:rPr>
              <a:t>Unpublished data</a:t>
            </a:r>
            <a:endParaRPr lang="en-GB" dirty="0">
              <a:solidFill>
                <a:srgbClr val="F08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95" y="1983049"/>
            <a:ext cx="8193804" cy="40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345"/>
          <a:stretch/>
        </p:blipFill>
        <p:spPr>
          <a:xfrm>
            <a:off x="0" y="931521"/>
            <a:ext cx="9349950" cy="6213877"/>
          </a:xfrm>
          <a:prstGeom prst="rect">
            <a:avLst/>
          </a:prstGeom>
        </p:spPr>
      </p:pic>
      <p:pic>
        <p:nvPicPr>
          <p:cNvPr id="8" name="Picture 4" descr="University of Jyväskylä, Finland | Study.EU">
            <a:extLst>
              <a:ext uri="{FF2B5EF4-FFF2-40B4-BE49-F238E27FC236}">
                <a16:creationId xmlns:a16="http://schemas.microsoft.com/office/drawing/2014/main" id="{C3C4556D-519A-4297-9027-F106FB53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84" y="0"/>
            <a:ext cx="2194816" cy="9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9950" y="1593129"/>
            <a:ext cx="2583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GB" b="1" dirty="0" smtClean="0"/>
              <a:t>CUBE-ECRIS</a:t>
            </a:r>
          </a:p>
          <a:p>
            <a:pPr marL="342900" indent="-342900">
              <a:buAutoNum type="arabicParenBoth"/>
            </a:pPr>
            <a:r>
              <a:rPr lang="en-GB" b="1" dirty="0" smtClean="0"/>
              <a:t>Electrostatic </a:t>
            </a:r>
            <a:r>
              <a:rPr lang="en-GB" b="1" dirty="0"/>
              <a:t>quadrupole </a:t>
            </a:r>
            <a:r>
              <a:rPr lang="en-GB" b="1" dirty="0" smtClean="0"/>
              <a:t>doublet</a:t>
            </a:r>
          </a:p>
          <a:p>
            <a:pPr marL="342900" indent="-342900">
              <a:buAutoNum type="arabicParenBoth"/>
            </a:pPr>
            <a:r>
              <a:rPr lang="en-GB" b="1" dirty="0" smtClean="0"/>
              <a:t>m/q-analysis magnet </a:t>
            </a:r>
            <a:endParaRPr lang="en-GB" b="1" dirty="0"/>
          </a:p>
          <a:p>
            <a:r>
              <a:rPr lang="en-GB" b="1" dirty="0"/>
              <a:t>(4) Faraday </a:t>
            </a:r>
            <a:r>
              <a:rPr lang="en-GB" b="1" dirty="0" smtClean="0"/>
              <a:t>cup</a:t>
            </a:r>
          </a:p>
          <a:p>
            <a:r>
              <a:rPr lang="en-GB" b="1" dirty="0" smtClean="0"/>
              <a:t>(</a:t>
            </a:r>
            <a:r>
              <a:rPr lang="en-GB" b="1" dirty="0"/>
              <a:t>5) Emittance scanner</a:t>
            </a:r>
          </a:p>
        </p:txBody>
      </p:sp>
      <p:sp>
        <p:nvSpPr>
          <p:cNvPr id="4" name="Oval 3"/>
          <p:cNvSpPr/>
          <p:nvPr/>
        </p:nvSpPr>
        <p:spPr>
          <a:xfrm>
            <a:off x="2724727" y="1330036"/>
            <a:ext cx="3075709" cy="22444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9725890" y="4141441"/>
            <a:ext cx="20689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smtClean="0">
                <a:solidFill>
                  <a:srgbClr val="FF0000"/>
                </a:solidFill>
              </a:rPr>
              <a:t>Between 1-2 kW</a:t>
            </a:r>
          </a:p>
          <a:p>
            <a:r>
              <a:rPr lang="fi-FI" sz="3200" b="1" dirty="0">
                <a:solidFill>
                  <a:srgbClr val="FF0000"/>
                </a:solidFill>
              </a:rPr>
              <a:t>b</a:t>
            </a:r>
            <a:r>
              <a:rPr lang="fi-FI" sz="3200" b="1" dirty="0" smtClean="0">
                <a:solidFill>
                  <a:srgbClr val="FF0000"/>
                </a:solidFill>
              </a:rPr>
              <a:t>urnt in the dipole</a:t>
            </a:r>
            <a:endParaRPr lang="fi-FI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030"/>
            <a:ext cx="12192000" cy="402194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97568843-17EF-43FD-BA11-39DB2F7CA411}"/>
              </a:ext>
            </a:extLst>
          </p:cNvPr>
          <p:cNvSpPr txBox="1"/>
          <p:nvPr/>
        </p:nvSpPr>
        <p:spPr>
          <a:xfrm>
            <a:off x="0" y="248102"/>
            <a:ext cx="121618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field permanent magnet dipole for charge state selection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2F459A70-69AD-4386-A159-242D18295108}"/>
              </a:ext>
            </a:extLst>
          </p:cNvPr>
          <p:cNvSpPr/>
          <p:nvPr/>
        </p:nvSpPr>
        <p:spPr>
          <a:xfrm rot="21094729">
            <a:off x="5339808" y="3071569"/>
            <a:ext cx="782517" cy="244083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3B908428-832B-4345-B47F-6DD576C6C1D6}"/>
              </a:ext>
            </a:extLst>
          </p:cNvPr>
          <p:cNvSpPr/>
          <p:nvPr/>
        </p:nvSpPr>
        <p:spPr>
          <a:xfrm rot="10191585">
            <a:off x="5343969" y="3406227"/>
            <a:ext cx="782517" cy="2440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2598364" y="5655791"/>
            <a:ext cx="623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Allows selecting </a:t>
            </a:r>
            <a:r>
              <a:rPr lang="fi-FI" b="1" dirty="0" smtClean="0"/>
              <a:t>charge states at </a:t>
            </a:r>
            <a:r>
              <a:rPr lang="fi-FI" b="1" dirty="0"/>
              <a:t>ion source potential of </a:t>
            </a:r>
            <a:r>
              <a:rPr lang="fi-FI" b="1" dirty="0">
                <a:sym typeface="Symbol" panose="05050102010706020507" pitchFamily="18" charset="2"/>
              </a:rPr>
              <a:t> 10 kV</a:t>
            </a:r>
            <a:r>
              <a:rPr lang="fi-FI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5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491" y="5680364"/>
            <a:ext cx="2558473" cy="6927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114208"/>
            <a:ext cx="7819043" cy="1200180"/>
          </a:xfrm>
          <a:prstGeom prst="rect">
            <a:avLst/>
          </a:prstGeom>
        </p:spPr>
      </p:pic>
      <p:pic>
        <p:nvPicPr>
          <p:cNvPr id="8194" name="Picture 2" descr="UKRI_STFC_ISIS_NEUTRON_MUON_SOURCE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2" y="4306443"/>
            <a:ext cx="3241497" cy="1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KRI_STFC_ASTEC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66" y="4306441"/>
            <a:ext cx="3891681" cy="1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KRI_STFC_TECHNOLOGY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97" y="4306442"/>
            <a:ext cx="3891681" cy="1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546012" y="6139999"/>
            <a:ext cx="301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Physics design and simulation</a:t>
            </a:r>
          </a:p>
        </p:txBody>
      </p:sp>
      <p:sp>
        <p:nvSpPr>
          <p:cNvPr id="14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4198696" y="6139999"/>
            <a:ext cx="33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Engineering design and assembly</a:t>
            </a:r>
          </a:p>
        </p:txBody>
      </p:sp>
      <p:sp>
        <p:nvSpPr>
          <p:cNvPr id="15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8170121" y="6139999"/>
            <a:ext cx="344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Field measurement and validation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9"/>
          <a:stretch/>
        </p:blipFill>
        <p:spPr>
          <a:xfrm>
            <a:off x="1676400" y="1572327"/>
            <a:ext cx="8107818" cy="2734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9481" y="254245"/>
            <a:ext cx="2502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77777"/>
                </a:solidFill>
                <a:latin typeface="Roboto"/>
              </a:rPr>
              <a:t>More details in Alex Bainbridge’s Talk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428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97568843-17EF-43FD-BA11-39DB2F7CA411}"/>
              </a:ext>
            </a:extLst>
          </p:cNvPr>
          <p:cNvSpPr txBox="1"/>
          <p:nvPr/>
        </p:nvSpPr>
        <p:spPr>
          <a:xfrm>
            <a:off x="0" y="248102"/>
            <a:ext cx="121618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field permanent magnet dipole for charge state selection</a:t>
            </a:r>
          </a:p>
        </p:txBody>
      </p:sp>
      <p:sp>
        <p:nvSpPr>
          <p:cNvPr id="13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170143" y="4185174"/>
            <a:ext cx="4256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Perfect match between simulation and</a:t>
            </a:r>
          </a:p>
          <a:p>
            <a:r>
              <a:rPr lang="fi-FI" b="1" dirty="0"/>
              <a:t>measured field with varying tuner 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3" y="1601455"/>
            <a:ext cx="3641569" cy="2461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24" y="1601455"/>
            <a:ext cx="7474063" cy="2467166"/>
          </a:xfrm>
          <a:prstGeom prst="rect">
            <a:avLst/>
          </a:prstGeo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F84780F8-C6C7-4278-8019-6851FB315A48}"/>
              </a:ext>
            </a:extLst>
          </p:cNvPr>
          <p:cNvSpPr txBox="1"/>
          <p:nvPr/>
        </p:nvSpPr>
        <p:spPr>
          <a:xfrm>
            <a:off x="6221738" y="4185173"/>
            <a:ext cx="5725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Excelllent field uniformity radially across the magnet pole,</a:t>
            </a:r>
          </a:p>
          <a:p>
            <a:r>
              <a:rPr lang="fi-FI" b="1" dirty="0">
                <a:sym typeface="Symbol" panose="05050102010706020507" pitchFamily="18" charset="2"/>
              </a:rPr>
              <a:t>B/B &lt; 5x10^</a:t>
            </a:r>
            <a:r>
              <a:rPr lang="fi-FI" b="1" baseline="30000" dirty="0">
                <a:sym typeface="Symbol" panose="05050102010706020507" pitchFamily="18" charset="2"/>
              </a:rPr>
              <a:t>-4</a:t>
            </a:r>
            <a:r>
              <a:rPr lang="fi-FI" b="1" dirty="0">
                <a:sym typeface="Symbol" panose="05050102010706020507" pitchFamily="18" charset="2"/>
              </a:rPr>
              <a:t> (the specification is 1x10</a:t>
            </a:r>
            <a:r>
              <a:rPr lang="fi-FI" b="1" baseline="30000" dirty="0">
                <a:sym typeface="Symbol" panose="05050102010706020507" pitchFamily="18" charset="2"/>
              </a:rPr>
              <a:t>-3</a:t>
            </a:r>
            <a:r>
              <a:rPr lang="fi-FI" b="1" dirty="0">
                <a:sym typeface="Symbol" panose="05050102010706020507" pitchFamily="18" charset="2"/>
              </a:rPr>
              <a:t>)</a:t>
            </a:r>
            <a:endParaRPr lang="fi-FI" b="1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2724707" y="5110060"/>
            <a:ext cx="9326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This </a:t>
            </a:r>
            <a:r>
              <a:rPr lang="en-GB" sz="2800" b="1" dirty="0"/>
              <a:t>“net zero dipole magnet” </a:t>
            </a:r>
            <a:r>
              <a:rPr lang="en-GB" sz="2800" b="1" dirty="0" smtClean="0"/>
              <a:t>has other applications: </a:t>
            </a:r>
            <a:endParaRPr lang="en-GB" sz="2800" b="1" dirty="0"/>
          </a:p>
          <a:p>
            <a:r>
              <a:rPr lang="en-GB" sz="2800" b="1" dirty="0"/>
              <a:t>A</a:t>
            </a:r>
            <a:r>
              <a:rPr lang="en-GB" sz="2800" b="1" dirty="0" smtClean="0"/>
              <a:t>ccelerator </a:t>
            </a:r>
            <a:r>
              <a:rPr lang="en-GB" sz="2800" b="1" dirty="0"/>
              <a:t>mass </a:t>
            </a:r>
            <a:r>
              <a:rPr lang="en-GB" sz="2800" b="1" dirty="0" smtClean="0"/>
              <a:t>spectrometry</a:t>
            </a:r>
          </a:p>
          <a:p>
            <a:r>
              <a:rPr lang="en-GB" sz="2800" b="1" dirty="0"/>
              <a:t>I</a:t>
            </a:r>
            <a:r>
              <a:rPr lang="en-GB" sz="2800" b="1" dirty="0" smtClean="0"/>
              <a:t>sotope separation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356972" y="861693"/>
            <a:ext cx="2502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77777"/>
                </a:solidFill>
                <a:latin typeface="Roboto"/>
              </a:rPr>
              <a:t>More details in Alex Bainbridge’s Talk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36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accelerator concept – status and next steps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345"/>
          <a:stretch/>
        </p:blipFill>
        <p:spPr>
          <a:xfrm>
            <a:off x="0" y="931522"/>
            <a:ext cx="6511636" cy="4327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4"/>
          <a:stretch/>
        </p:blipFill>
        <p:spPr>
          <a:xfrm>
            <a:off x="7626284" y="1453953"/>
            <a:ext cx="3277082" cy="23572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6284" y="4537092"/>
            <a:ext cx="4308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Beam transport tests with CUBE-ECRIS in </a:t>
            </a:r>
            <a:r>
              <a:rPr lang="en-GB" sz="2400" b="1" dirty="0" smtClean="0"/>
              <a:t>2023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6209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3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55" name="Rectangle 154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Trapezoid 162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30367" y="3723489"/>
            <a:ext cx="189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ECR ion </a:t>
            </a:r>
            <a:r>
              <a:rPr lang="en-GB" dirty="0"/>
              <a:t>s</a:t>
            </a:r>
            <a:r>
              <a:rPr lang="en-GB" dirty="0" smtClean="0"/>
              <a:t>ource</a:t>
            </a:r>
          </a:p>
        </p:txBody>
      </p: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Oval 897"/>
          <p:cNvSpPr/>
          <p:nvPr/>
        </p:nvSpPr>
        <p:spPr>
          <a:xfrm rot="16200000">
            <a:off x="5243020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5380194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118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Xe27</a:t>
            </a:r>
            <a:r>
              <a:rPr lang="en-GB" baseline="30000" dirty="0" smtClean="0"/>
              <a:t>+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2393336" y="1453014"/>
            <a:ext cx="546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500 kV high voltage platform</a:t>
            </a:r>
          </a:p>
        </p:txBody>
      </p:sp>
      <p:grpSp>
        <p:nvGrpSpPr>
          <p:cNvPr id="139" name="Group 77"/>
          <p:cNvGrpSpPr/>
          <p:nvPr/>
        </p:nvGrpSpPr>
        <p:grpSpPr>
          <a:xfrm>
            <a:off x="5155305" y="2853073"/>
            <a:ext cx="561180" cy="561180"/>
            <a:chOff x="5597166" y="4372349"/>
            <a:chExt cx="1066872" cy="1066872"/>
          </a:xfrm>
        </p:grpSpPr>
        <p:sp>
          <p:nvSpPr>
            <p:cNvPr id="140" name="Oval 139"/>
            <p:cNvSpPr/>
            <p:nvPr/>
          </p:nvSpPr>
          <p:spPr>
            <a:xfrm rot="16200000">
              <a:off x="5707358" y="4502085"/>
              <a:ext cx="826948" cy="826946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lumMod val="20000"/>
                    <a:lumOff val="80000"/>
                    <a:alpha val="49000"/>
                  </a:srgbClr>
                </a:gs>
                <a:gs pos="39999">
                  <a:srgbClr val="1F497D">
                    <a:lumMod val="40000"/>
                    <a:lumOff val="60000"/>
                    <a:alpha val="48000"/>
                  </a:srgbClr>
                </a:gs>
                <a:gs pos="70000">
                  <a:srgbClr val="4F81BD">
                    <a:lumMod val="75000"/>
                    <a:alpha val="49000"/>
                  </a:srgbClr>
                </a:gs>
                <a:gs pos="100000">
                  <a:srgbClr val="0070C0">
                    <a:alpha val="4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 rot="16200000">
              <a:off x="5597166" y="4372349"/>
              <a:ext cx="1066872" cy="1066872"/>
            </a:xfrm>
            <a:prstGeom prst="ellipse">
              <a:avLst/>
            </a:prstGeom>
            <a:gradFill flip="none" rotWithShape="1">
              <a:gsLst>
                <a:gs pos="0">
                  <a:srgbClr val="FF3B3B">
                    <a:alpha val="69000"/>
                  </a:srgbClr>
                </a:gs>
                <a:gs pos="39999">
                  <a:srgbClr val="FF0000">
                    <a:alpha val="67000"/>
                  </a:srgbClr>
                </a:gs>
                <a:gs pos="70000">
                  <a:srgbClr val="FF0000">
                    <a:alpha val="68000"/>
                  </a:srgbClr>
                </a:gs>
                <a:gs pos="100000">
                  <a:srgbClr val="C0504D">
                    <a:lumMod val="75000"/>
                    <a:alpha val="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0" cap="flat" cmpd="sng" algn="ctr">
              <a:solidFill>
                <a:srgbClr val="1F497D">
                  <a:lumMod val="60000"/>
                  <a:lumOff val="40000"/>
                  <a:alpha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l 12"/>
            <p:cNvSpPr>
              <a:spLocks noChangeArrowheads="1"/>
            </p:cNvSpPr>
            <p:nvPr/>
          </p:nvSpPr>
          <p:spPr bwMode="auto">
            <a:xfrm>
              <a:off x="6123812" y="493633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Oval 12"/>
            <p:cNvSpPr>
              <a:spLocks noChangeArrowheads="1"/>
            </p:cNvSpPr>
            <p:nvPr/>
          </p:nvSpPr>
          <p:spPr bwMode="auto">
            <a:xfrm>
              <a:off x="6057144" y="4941092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Oval 12"/>
            <p:cNvSpPr>
              <a:spLocks noChangeArrowheads="1"/>
            </p:cNvSpPr>
            <p:nvPr/>
          </p:nvSpPr>
          <p:spPr bwMode="auto">
            <a:xfrm>
              <a:off x="6028572" y="4874424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Oval 12"/>
            <p:cNvSpPr>
              <a:spLocks noChangeArrowheads="1"/>
            </p:cNvSpPr>
            <p:nvPr/>
          </p:nvSpPr>
          <p:spPr bwMode="auto">
            <a:xfrm>
              <a:off x="6080954" y="4831566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Oval 12"/>
            <p:cNvSpPr>
              <a:spLocks noChangeArrowheads="1"/>
            </p:cNvSpPr>
            <p:nvPr/>
          </p:nvSpPr>
          <p:spPr bwMode="auto">
            <a:xfrm>
              <a:off x="6135717" y="4829185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Oval 12"/>
            <p:cNvSpPr>
              <a:spLocks noChangeArrowheads="1"/>
            </p:cNvSpPr>
            <p:nvPr/>
          </p:nvSpPr>
          <p:spPr bwMode="auto">
            <a:xfrm>
              <a:off x="6035705" y="4907766"/>
              <a:ext cx="75027" cy="72776"/>
            </a:xfrm>
            <a:prstGeom prst="ellipse">
              <a:avLst/>
            </a:prstGeom>
            <a:solidFill>
              <a:srgbClr val="00FF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Oval 12"/>
            <p:cNvSpPr>
              <a:spLocks noChangeArrowheads="1"/>
            </p:cNvSpPr>
            <p:nvPr/>
          </p:nvSpPr>
          <p:spPr bwMode="auto">
            <a:xfrm>
              <a:off x="6083319" y="4879170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Oval 12"/>
            <p:cNvSpPr>
              <a:spLocks noChangeArrowheads="1"/>
            </p:cNvSpPr>
            <p:nvPr/>
          </p:nvSpPr>
          <p:spPr bwMode="auto">
            <a:xfrm>
              <a:off x="6128574" y="4867281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455466" y="6183966"/>
            <a:ext cx="39520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accelerator concept – status and next steps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4341" y="4888157"/>
            <a:ext cx="1816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ToF</a:t>
            </a:r>
            <a:r>
              <a:rPr lang="en-GB" sz="3200" b="1" dirty="0"/>
              <a:t>-ERDA</a:t>
            </a:r>
            <a:endParaRPr lang="en-GB" sz="3200" dirty="0"/>
          </a:p>
        </p:txBody>
      </p:sp>
      <p:sp>
        <p:nvSpPr>
          <p:cNvPr id="157" name="Rectangle 156"/>
          <p:cNvSpPr/>
          <p:nvPr/>
        </p:nvSpPr>
        <p:spPr>
          <a:xfrm>
            <a:off x="5977307" y="3605981"/>
            <a:ext cx="2514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Accelerating column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868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" grpId="0"/>
      <p:bldP spid="3" grpId="0"/>
      <p:bldP spid="1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accelerator concept – status and next steps</a:t>
            </a:r>
          </a:p>
        </p:txBody>
      </p:sp>
      <p:pic>
        <p:nvPicPr>
          <p:cNvPr id="18438" name="Picture 6" descr="https://www.pelletron.com/wp-content/uploads/2017/08/hv-de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57" y="1421205"/>
            <a:ext cx="4306454" cy="380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www.pelletron.com/wp-content/uploads/2017/08/IMG_0636-300x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66" y="1421205"/>
            <a:ext cx="4990682" cy="380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61502" y="5357112"/>
            <a:ext cx="8429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500 kV high voltage deck and air-insulated acceleration column commercially available</a:t>
            </a:r>
          </a:p>
          <a:p>
            <a:r>
              <a:rPr lang="en-GB" sz="1400" b="1" dirty="0"/>
              <a:t>www.pelletron.com</a:t>
            </a:r>
          </a:p>
        </p:txBody>
      </p:sp>
    </p:spTree>
    <p:extLst>
      <p:ext uri="{BB962C8B-B14F-4D97-AF65-F5344CB8AC3E}">
        <p14:creationId xmlns:p14="http://schemas.microsoft.com/office/powerpoint/2010/main" val="19427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245598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accelerator concept – status and next steps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623" y="1859488"/>
            <a:ext cx="5282359" cy="405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982" y="1859490"/>
            <a:ext cx="2655537" cy="2007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274" y="2636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982" y="3867423"/>
            <a:ext cx="2676848" cy="2045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4284" y="6541075"/>
            <a:ext cx="3946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Courtesy of Mikko Laitinen, University of Jyvaskyla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489" y="2641777"/>
            <a:ext cx="35473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Modern </a:t>
            </a:r>
            <a:r>
              <a:rPr lang="en-GB" b="1" dirty="0" err="1"/>
              <a:t>ToF</a:t>
            </a:r>
            <a:r>
              <a:rPr lang="en-GB" b="1" dirty="0"/>
              <a:t>-ERDA tool, with  state-</a:t>
            </a:r>
          </a:p>
          <a:p>
            <a:r>
              <a:rPr lang="en-GB" b="1" dirty="0"/>
              <a:t>of-the-art hydrogen detection </a:t>
            </a:r>
          </a:p>
          <a:p>
            <a:r>
              <a:rPr lang="en-GB" b="1" dirty="0"/>
              <a:t>efficiency and automation options </a:t>
            </a:r>
          </a:p>
          <a:p>
            <a:r>
              <a:rPr lang="en-GB" b="1" dirty="0"/>
              <a:t>available for purchase from the</a:t>
            </a:r>
          </a:p>
          <a:p>
            <a:r>
              <a:rPr lang="en-GB" b="1" dirty="0"/>
              <a:t>University of Jyvaskyla</a:t>
            </a:r>
          </a:p>
        </p:txBody>
      </p:sp>
    </p:spTree>
    <p:extLst>
      <p:ext uri="{BB962C8B-B14F-4D97-AF65-F5344CB8AC3E}">
        <p14:creationId xmlns:p14="http://schemas.microsoft.com/office/powerpoint/2010/main" val="13710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60" name="Rectangle 159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Trapezoid 162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2" name="Group 82"/>
          <p:cNvGrpSpPr/>
          <p:nvPr/>
        </p:nvGrpSpPr>
        <p:grpSpPr>
          <a:xfrm>
            <a:off x="1288970" y="2844796"/>
            <a:ext cx="462928" cy="462928"/>
            <a:chOff x="3750419" y="2081127"/>
            <a:chExt cx="928904" cy="928904"/>
          </a:xfrm>
        </p:grpSpPr>
        <p:sp>
          <p:nvSpPr>
            <p:cNvPr id="364" name="Oval 363"/>
            <p:cNvSpPr/>
            <p:nvPr/>
          </p:nvSpPr>
          <p:spPr>
            <a:xfrm rot="16200000">
              <a:off x="3750419" y="2081127"/>
              <a:ext cx="928904" cy="928904"/>
            </a:xfrm>
            <a:prstGeom prst="ellipse">
              <a:avLst/>
            </a:prstGeom>
            <a:gradFill>
              <a:gsLst>
                <a:gs pos="0">
                  <a:srgbClr val="1F497D">
                    <a:lumMod val="40000"/>
                    <a:lumOff val="60000"/>
                  </a:srgbClr>
                </a:gs>
                <a:gs pos="39999">
                  <a:srgbClr val="1F497D">
                    <a:lumMod val="60000"/>
                    <a:lumOff val="40000"/>
                  </a:srgbClr>
                </a:gs>
                <a:gs pos="70000">
                  <a:srgbClr val="4F81BD">
                    <a:lumMod val="50000"/>
                  </a:srgbClr>
                </a:gs>
                <a:gs pos="100000">
                  <a:srgbClr val="0070C0">
                    <a:alpha val="91000"/>
                  </a:srgbClr>
                </a:gs>
              </a:gsLst>
              <a:path path="circle">
                <a:fillToRect l="100000" t="100000"/>
              </a:path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Oval 364"/>
            <p:cNvSpPr/>
            <p:nvPr/>
          </p:nvSpPr>
          <p:spPr>
            <a:xfrm rot="16200000">
              <a:off x="3902104" y="2232813"/>
              <a:ext cx="625534" cy="625532"/>
            </a:xfrm>
            <a:prstGeom prst="ellipse">
              <a:avLst/>
            </a:prstGeom>
            <a:gradFill flip="none" rotWithShape="1">
              <a:gsLst>
                <a:gs pos="0">
                  <a:srgbClr val="1F497D">
                    <a:lumMod val="20000"/>
                    <a:lumOff val="80000"/>
                    <a:alpha val="80000"/>
                  </a:srgbClr>
                </a:gs>
                <a:gs pos="39999">
                  <a:srgbClr val="1F497D">
                    <a:lumMod val="40000"/>
                    <a:lumOff val="60000"/>
                    <a:alpha val="81000"/>
                  </a:srgbClr>
                </a:gs>
                <a:gs pos="70000">
                  <a:srgbClr val="4F81BD">
                    <a:lumMod val="75000"/>
                    <a:alpha val="80000"/>
                  </a:srgbClr>
                </a:gs>
                <a:gs pos="100000">
                  <a:srgbClr val="0070C0">
                    <a:alpha val="8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Oval 12"/>
            <p:cNvSpPr>
              <a:spLocks noChangeArrowheads="1"/>
            </p:cNvSpPr>
            <p:nvPr/>
          </p:nvSpPr>
          <p:spPr bwMode="auto">
            <a:xfrm>
              <a:off x="4177358" y="2509191"/>
              <a:ext cx="75027" cy="7277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5" name="Group 184"/>
          <p:cNvGrpSpPr/>
          <p:nvPr/>
        </p:nvGrpSpPr>
        <p:grpSpPr>
          <a:xfrm>
            <a:off x="990591" y="2441542"/>
            <a:ext cx="1212897" cy="1292204"/>
            <a:chOff x="4894881" y="2441542"/>
            <a:chExt cx="1212897" cy="1292204"/>
          </a:xfrm>
        </p:grpSpPr>
        <p:sp>
          <p:nvSpPr>
            <p:cNvPr id="186" name="Rectangle 185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5471621" y="2949189"/>
            <a:ext cx="311740" cy="311741"/>
            <a:chOff x="5243023" y="2949189"/>
            <a:chExt cx="311740" cy="311741"/>
          </a:xfrm>
        </p:grpSpPr>
        <p:sp>
          <p:nvSpPr>
            <p:cNvPr id="898" name="Oval 897"/>
            <p:cNvSpPr/>
            <p:nvPr/>
          </p:nvSpPr>
          <p:spPr>
            <a:xfrm rot="16200000">
              <a:off x="5243022" y="2949190"/>
              <a:ext cx="311741" cy="311740"/>
            </a:xfrm>
            <a:prstGeom prst="ellipse">
              <a:avLst/>
            </a:prstGeom>
            <a:gradFill flip="none" rotWithShape="1">
              <a:gsLst>
                <a:gs pos="0">
                  <a:srgbClr val="FDC4BB"/>
                </a:gs>
                <a:gs pos="39999">
                  <a:srgbClr val="FF7673">
                    <a:alpha val="80784"/>
                  </a:srgbClr>
                </a:gs>
                <a:gs pos="70000">
                  <a:srgbClr val="FF0000">
                    <a:lumMod val="57000"/>
                    <a:lumOff val="43000"/>
                  </a:srgbClr>
                </a:gs>
                <a:gs pos="100000">
                  <a:srgbClr val="BF5201">
                    <a:alpha val="81961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175" cap="flat" cmpd="sng" algn="ctr">
              <a:solidFill>
                <a:sysClr val="window" lastClr="FFFFFF">
                  <a:alpha val="22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Oval 12"/>
            <p:cNvSpPr>
              <a:spLocks noChangeArrowheads="1"/>
            </p:cNvSpPr>
            <p:nvPr/>
          </p:nvSpPr>
          <p:spPr bwMode="auto">
            <a:xfrm>
              <a:off x="5380194" y="3086926"/>
              <a:ext cx="37390" cy="36269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55" name="TextBox 954"/>
          <p:cNvSpPr txBox="1"/>
          <p:nvPr/>
        </p:nvSpPr>
        <p:spPr>
          <a:xfrm>
            <a:off x="4233332" y="3524577"/>
            <a:ext cx="21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stripper</a:t>
            </a:r>
          </a:p>
          <a:p>
            <a:pPr algn="ctr"/>
            <a:r>
              <a:rPr lang="en-GB" dirty="0" smtClean="0"/>
              <a:t>(gas</a:t>
            </a:r>
            <a:r>
              <a:rPr lang="en-GB" baseline="-25000" dirty="0" smtClean="0"/>
              <a:t> </a:t>
            </a:r>
            <a:r>
              <a:rPr lang="en-GB" dirty="0" smtClean="0"/>
              <a:t>cell or foil)</a:t>
            </a:r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960" name="Rectangle 959"/>
          <p:cNvSpPr/>
          <p:nvPr/>
        </p:nvSpPr>
        <p:spPr>
          <a:xfrm>
            <a:off x="2253008" y="2850597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1" name="Straight Connector 960"/>
          <p:cNvCxnSpPr/>
          <p:nvPr/>
        </p:nvCxnSpPr>
        <p:spPr>
          <a:xfrm>
            <a:off x="2458671" y="265451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Straight Connector 961"/>
          <p:cNvCxnSpPr/>
          <p:nvPr/>
        </p:nvCxnSpPr>
        <p:spPr>
          <a:xfrm>
            <a:off x="2458671" y="3529308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3" name="Rectangle 962"/>
          <p:cNvSpPr/>
          <p:nvPr/>
        </p:nvSpPr>
        <p:spPr>
          <a:xfrm>
            <a:off x="2458671" y="2747616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5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-634505" y="96949"/>
            <a:ext cx="1000748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IBA Acceleration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 and Sources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6" name="TextBox 965"/>
          <p:cNvSpPr txBox="1"/>
          <p:nvPr/>
        </p:nvSpPr>
        <p:spPr>
          <a:xfrm>
            <a:off x="129659" y="3885778"/>
            <a:ext cx="22318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zoo of difficult to use and unstable negative ion sources: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Caesium sputter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Charge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Volume</a:t>
            </a:r>
          </a:p>
          <a:p>
            <a:endParaRPr lang="en-GB" dirty="0" smtClean="0"/>
          </a:p>
        </p:txBody>
      </p:sp>
      <p:sp>
        <p:nvSpPr>
          <p:cNvPr id="967" name="TextBox 966"/>
          <p:cNvSpPr txBox="1"/>
          <p:nvPr/>
        </p:nvSpPr>
        <p:spPr>
          <a:xfrm>
            <a:off x="766062" y="1983575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</a:t>
            </a:r>
            <a:r>
              <a:rPr lang="en-GB" baseline="30000" dirty="0" smtClean="0"/>
              <a:t>-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99130" y="2754724"/>
            <a:ext cx="1288576" cy="664380"/>
            <a:chOff x="4819202" y="2475680"/>
            <a:chExt cx="1288576" cy="1222467"/>
          </a:xfrm>
        </p:grpSpPr>
        <p:sp>
          <p:nvSpPr>
            <p:cNvPr id="7" name="Rectangle 6"/>
            <p:cNvSpPr/>
            <p:nvPr/>
          </p:nvSpPr>
          <p:spPr>
            <a:xfrm>
              <a:off x="4894881" y="2475680"/>
              <a:ext cx="1096059" cy="122246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46609"/>
              <a:ext cx="202151" cy="892673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819202" y="2650339"/>
              <a:ext cx="202151" cy="892673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4" name="Right Arrow 963"/>
          <p:cNvSpPr/>
          <p:nvPr/>
        </p:nvSpPr>
        <p:spPr>
          <a:xfrm>
            <a:off x="1975625" y="2949121"/>
            <a:ext cx="2909499" cy="311742"/>
          </a:xfrm>
          <a:prstGeom prst="rightArrow">
            <a:avLst/>
          </a:prstGeom>
          <a:noFill/>
          <a:ln>
            <a:solidFill>
              <a:srgbClr val="1E5D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7775026" y="887541"/>
            <a:ext cx="345824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“tandem”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139874" y="5124658"/>
            <a:ext cx="180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5-8 bar SF</a:t>
            </a:r>
            <a:r>
              <a:rPr lang="en-GB" sz="2800" baseline="-25000" dirty="0" smtClean="0"/>
              <a:t>6</a:t>
            </a:r>
            <a:endParaRPr lang="en-GB" sz="2800" baseline="-25000" dirty="0"/>
          </a:p>
        </p:txBody>
      </p:sp>
      <p:sp>
        <p:nvSpPr>
          <p:cNvPr id="157" name="Rectangle 156"/>
          <p:cNvSpPr/>
          <p:nvPr/>
        </p:nvSpPr>
        <p:spPr>
          <a:xfrm>
            <a:off x="3844674" y="425522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8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0785032B-509D-4C3B-ADC4-1562561AEBC6}"/>
              </a:ext>
            </a:extLst>
          </p:cNvPr>
          <p:cNvSpPr txBox="1"/>
          <p:nvPr/>
        </p:nvSpPr>
        <p:spPr>
          <a:xfrm>
            <a:off x="334296" y="2648907"/>
            <a:ext cx="1147424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building blocks for a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32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-ERDA facility exist. </a:t>
            </a:r>
          </a:p>
          <a:p>
            <a:pPr algn="ctr"/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plan to apply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funding 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next phase in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17986" y="199416"/>
            <a:ext cx="119363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and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310" y="3264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6" r="3998" b="1745"/>
          <a:stretch/>
        </p:blipFill>
        <p:spPr>
          <a:xfrm>
            <a:off x="117986" y="943896"/>
            <a:ext cx="3980956" cy="5845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8581" y="1065390"/>
            <a:ext cx="737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National Thin Film Deposition and Characterisation Centre </a:t>
            </a:r>
          </a:p>
          <a:p>
            <a:r>
              <a:rPr lang="en-GB" b="1" dirty="0"/>
              <a:t>(Proposed large-scale project on STFC priority projects list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18580" y="1992920"/>
            <a:ext cx="737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ISIS Materials Characterisation </a:t>
            </a:r>
            <a:r>
              <a:rPr lang="en-GB" b="1" dirty="0" smtClean="0"/>
              <a:t>Laboratory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18581" y="2902864"/>
            <a:ext cx="737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Surrey Ion Beam Centre and </a:t>
            </a:r>
            <a:r>
              <a:rPr lang="en-GB" b="1" dirty="0" smtClean="0"/>
              <a:t>EPSRC</a:t>
            </a:r>
            <a:endParaRPr lang="en-GB" b="1" dirty="0"/>
          </a:p>
        </p:txBody>
      </p:sp>
      <p:sp>
        <p:nvSpPr>
          <p:cNvPr id="23" name="Oval 22"/>
          <p:cNvSpPr/>
          <p:nvPr/>
        </p:nvSpPr>
        <p:spPr>
          <a:xfrm>
            <a:off x="2178121" y="4582274"/>
            <a:ext cx="164387" cy="1541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49740" y="1179815"/>
            <a:ext cx="164387" cy="1541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69568" y="5453865"/>
            <a:ext cx="164387" cy="154113"/>
          </a:xfrm>
          <a:prstGeom prst="ellipse">
            <a:avLst/>
          </a:prstGeom>
          <a:solidFill>
            <a:srgbClr val="1E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549740" y="2121986"/>
            <a:ext cx="164387" cy="154113"/>
          </a:xfrm>
          <a:prstGeom prst="ellipse">
            <a:avLst/>
          </a:prstGeom>
          <a:solidFill>
            <a:srgbClr val="1E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924709" y="5626813"/>
            <a:ext cx="164387" cy="1541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4549740" y="3010473"/>
            <a:ext cx="164387" cy="1541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676417" y="5316875"/>
            <a:ext cx="164387" cy="1541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2315109" y="4585697"/>
            <a:ext cx="164387" cy="1541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4549739" y="3913880"/>
            <a:ext cx="164387" cy="1541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4818580" y="3806271"/>
            <a:ext cx="737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UK Accelerator Institutes </a:t>
            </a:r>
            <a:r>
              <a:rPr lang="en-GB" b="1" dirty="0"/>
              <a:t>(</a:t>
            </a:r>
            <a:r>
              <a:rPr lang="en-GB" b="1" dirty="0" err="1" smtClean="0"/>
              <a:t>Cockroft</a:t>
            </a:r>
            <a:r>
              <a:rPr lang="en-GB" b="1" dirty="0" smtClean="0"/>
              <a:t> and John </a:t>
            </a:r>
            <a:r>
              <a:rPr lang="en-GB" b="1" dirty="0" smtClean="0"/>
              <a:t>Adams)</a:t>
            </a:r>
            <a:endParaRPr lang="en-GB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267200" y="5042856"/>
            <a:ext cx="7820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STFC is a unique organisation </a:t>
            </a:r>
            <a:r>
              <a:rPr lang="en-GB" sz="2000" b="1" dirty="0" smtClean="0"/>
              <a:t>at </a:t>
            </a:r>
            <a:r>
              <a:rPr lang="en-GB" sz="2000" b="1" dirty="0"/>
              <a:t>the forefront of science and </a:t>
            </a:r>
            <a:r>
              <a:rPr lang="en-GB" sz="2000" b="1" dirty="0" smtClean="0"/>
              <a:t>technology</a:t>
            </a:r>
            <a:endParaRPr lang="en-GB" sz="2000" b="1" dirty="0"/>
          </a:p>
          <a:p>
            <a:r>
              <a:rPr lang="en-GB" sz="2000" b="1" dirty="0" smtClean="0"/>
              <a:t>STFC is the natural leader for this project</a:t>
            </a:r>
          </a:p>
          <a:p>
            <a:r>
              <a:rPr lang="en-GB" sz="2000" b="1" dirty="0" smtClean="0"/>
              <a:t>We have all the technical capabilities required</a:t>
            </a:r>
          </a:p>
        </p:txBody>
      </p:sp>
    </p:spTree>
    <p:extLst>
      <p:ext uri="{BB962C8B-B14F-4D97-AF65-F5344CB8AC3E}">
        <p14:creationId xmlns:p14="http://schemas.microsoft.com/office/powerpoint/2010/main" val="30562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2179575" y="245598"/>
            <a:ext cx="828201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Summary</a:t>
            </a:r>
            <a:endParaRPr lang="en-US" sz="32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DD1E57D-D5F6-4CB8-B3D5-A226DA1A9E95}"/>
              </a:ext>
            </a:extLst>
          </p:cNvPr>
          <p:cNvSpPr txBox="1"/>
          <p:nvPr/>
        </p:nvSpPr>
        <p:spPr>
          <a:xfrm>
            <a:off x="1389456" y="1708733"/>
            <a:ext cx="1001678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Increased reliability </a:t>
            </a:r>
            <a:r>
              <a:rPr lang="en-GB" sz="3600" dirty="0" smtClean="0"/>
              <a:t>and stability of </a:t>
            </a:r>
            <a:r>
              <a:rPr lang="en-GB" sz="3600" dirty="0"/>
              <a:t>the 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Reduced operational effort (turn-key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Reduced ion source maintenance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Reduced laboratory </a:t>
            </a:r>
            <a:r>
              <a:rPr lang="en-GB" sz="3600" dirty="0"/>
              <a:t>footprint of the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Vastly reduced emissions</a:t>
            </a: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/>
              <a:t>Reduced </a:t>
            </a:r>
            <a:r>
              <a:rPr lang="en-GB" sz="3600" dirty="0"/>
              <a:t>power </a:t>
            </a:r>
            <a:r>
              <a:rPr lang="en-GB" sz="3600" dirty="0" smtClean="0"/>
              <a:t>consumption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7309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29"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STFC_matters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</p:spTree>
    <p:extLst>
      <p:ext uri="{BB962C8B-B14F-4D97-AF65-F5344CB8AC3E}">
        <p14:creationId xmlns:p14="http://schemas.microsoft.com/office/powerpoint/2010/main" val="31754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9400" cy="5095875"/>
          </a:xfrm>
          <a:prstGeom prst="rect">
            <a:avLst/>
          </a:prstGeom>
        </p:spPr>
      </p:pic>
      <p:pic>
        <p:nvPicPr>
          <p:cNvPr id="1026" name="Picture 2" descr="https://www.pelletron.com/wp-content/uploads/2017/05/tankandcolu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97" y="2835921"/>
            <a:ext cx="5482403" cy="24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elletron.com/wp-content/uploads/2017/05/IMG_17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97" y="0"/>
            <a:ext cx="5482403" cy="27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3109157" y="5598366"/>
            <a:ext cx="742258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tanks full of high pressure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requiring regular access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National Electrostatics Corp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731" y="508338"/>
            <a:ext cx="1759287" cy="66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ew of Earth from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6061" y="171260"/>
            <a:ext cx="12364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SF</a:t>
            </a:r>
            <a:r>
              <a:rPr lang="en-GB" sz="2000" b="1" baseline="-25000" dirty="0" smtClean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r>
              <a:rPr lang="en-GB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 is the most potent greenhouse gas known</a:t>
            </a:r>
            <a:r>
              <a:rPr lang="en-GB" sz="2000" dirty="0" smtClean="0">
                <a:solidFill>
                  <a:srgbClr val="FFFFFF"/>
                </a:solidFill>
                <a:latin typeface="arial" panose="020B0604020202020204" pitchFamily="34" charset="0"/>
              </a:rPr>
              <a:t>. It is 22,800 times more effective at trapping infrared radiation than an equivalent amount of CO</a:t>
            </a:r>
            <a:r>
              <a:rPr lang="en-GB" sz="2000" baseline="-25000" dirty="0" smtClean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n-GB" sz="2000" dirty="0" smtClean="0">
                <a:solidFill>
                  <a:srgbClr val="FFFFFF"/>
                </a:solidFill>
                <a:latin typeface="arial" panose="020B0604020202020204" pitchFamily="34" charset="0"/>
              </a:rPr>
              <a:t> and stays in the atmosphere for 3,200 years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557" y="1117794"/>
            <a:ext cx="10904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1 kg SF</a:t>
            </a:r>
            <a:r>
              <a:rPr lang="en-GB" sz="3200" b="1" baseline="-25000" dirty="0" smtClean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“lost” = 23 tonnes of CO</a:t>
            </a:r>
            <a:r>
              <a:rPr lang="en-GB" sz="3200" b="1" baseline="-25000" dirty="0" smtClean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lang="en-GB" b="1" baseline="-250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6061" y="2128404"/>
            <a:ext cx="122411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Approximate mass of SF</a:t>
            </a:r>
            <a:r>
              <a:rPr lang="en-GB" sz="3200" b="1" baseline="-25000" dirty="0" smtClean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in one IBA system = 50-500 kg</a:t>
            </a:r>
          </a:p>
          <a:p>
            <a:pPr algn="ctr"/>
            <a:endParaRPr lang="en-GB" sz="3200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/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Approximate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loss </a:t>
            </a: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</a:rPr>
              <a:t>of SF</a:t>
            </a:r>
            <a:r>
              <a:rPr lang="en-GB" sz="3200" b="1" baseline="-25000" dirty="0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each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maintenance access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= 3-50 kg</a:t>
            </a:r>
          </a:p>
          <a:p>
            <a:pPr algn="ctr"/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Between 1 and 10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maintenance accesses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per </a:t>
            </a:r>
            <a:r>
              <a:rPr lang="en-GB" sz="32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year</a:t>
            </a:r>
          </a:p>
          <a:p>
            <a:pPr algn="ctr"/>
            <a:endParaRPr lang="en-GB" sz="32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/>
            <a:endParaRPr lang="en-GB" sz="3200" b="1" dirty="0" smtClean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/>
            <a:endParaRPr lang="en-GB" b="1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4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42" name="Rectangle 141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rapezoid 145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970" name="Rectangle 969"/>
          <p:cNvSpPr/>
          <p:nvPr/>
        </p:nvSpPr>
        <p:spPr>
          <a:xfrm flipH="1">
            <a:off x="7875882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86" y="3639771"/>
            <a:ext cx="189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ion </a:t>
            </a:r>
            <a:r>
              <a:rPr lang="en-GB" dirty="0"/>
              <a:t>s</a:t>
            </a:r>
            <a:r>
              <a:rPr lang="en-GB" dirty="0" smtClean="0"/>
              <a:t>ource or</a:t>
            </a:r>
          </a:p>
          <a:p>
            <a:r>
              <a:rPr lang="en-GB" dirty="0" err="1" smtClean="0"/>
              <a:t>duoplasmatron</a:t>
            </a:r>
            <a:endParaRPr lang="en-GB" dirty="0"/>
          </a:p>
        </p:txBody>
      </p: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Oval 897"/>
          <p:cNvSpPr/>
          <p:nvPr/>
        </p:nvSpPr>
        <p:spPr>
          <a:xfrm rot="16200000">
            <a:off x="5243020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5380194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He</a:t>
            </a:r>
            <a:r>
              <a:rPr lang="en-GB" baseline="30000" dirty="0" smtClean="0"/>
              <a:t>+</a:t>
            </a:r>
          </a:p>
        </p:txBody>
      </p:sp>
      <p:sp>
        <p:nvSpPr>
          <p:cNvPr id="956" name="TextBox 955"/>
          <p:cNvSpPr txBox="1"/>
          <p:nvPr/>
        </p:nvSpPr>
        <p:spPr>
          <a:xfrm>
            <a:off x="3448321" y="5124658"/>
            <a:ext cx="149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5 bar SF</a:t>
            </a:r>
            <a:r>
              <a:rPr lang="en-GB" sz="2800" baseline="-25000" dirty="0" smtClean="0"/>
              <a:t>6</a:t>
            </a:r>
            <a:endParaRPr lang="en-GB" sz="2800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55466" y="4255224"/>
            <a:ext cx="134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up to </a:t>
            </a:r>
            <a:r>
              <a:rPr lang="en-GB" dirty="0" smtClean="0"/>
              <a:t>+5 </a:t>
            </a:r>
            <a:r>
              <a:rPr lang="en-GB" dirty="0"/>
              <a:t>MV</a:t>
            </a:r>
          </a:p>
        </p:txBody>
      </p:sp>
      <p:sp>
        <p:nvSpPr>
          <p:cNvPr id="14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96949"/>
            <a:ext cx="1191386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25" name="Rectangle 24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rapezoid 27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7436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3020333" y="2641596"/>
            <a:ext cx="5074053" cy="0"/>
          </a:xfrm>
          <a:prstGeom prst="line">
            <a:avLst/>
          </a:prstGeom>
          <a:ln w="1873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3020333" y="3516392"/>
            <a:ext cx="5074053" cy="0"/>
          </a:xfrm>
          <a:prstGeom prst="line">
            <a:avLst/>
          </a:prstGeom>
          <a:ln w="187325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" name="Oval 897"/>
          <p:cNvSpPr/>
          <p:nvPr/>
        </p:nvSpPr>
        <p:spPr>
          <a:xfrm rot="16200000">
            <a:off x="2155575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2292749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1856390" y="2550807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He</a:t>
            </a:r>
            <a:r>
              <a:rPr lang="en-GB" baseline="30000" dirty="0" smtClean="0"/>
              <a:t>+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590792" y="2936205"/>
            <a:ext cx="6166048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0" y="96949"/>
            <a:ext cx="568249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 RFQ?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8843" y="4892488"/>
            <a:ext cx="630738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Pros: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Positive ion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High energy no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Variable frequency complex but allows variable energy</a:t>
            </a:r>
          </a:p>
          <a:p>
            <a:endParaRPr lang="en-GB" dirty="0" smtClean="0"/>
          </a:p>
        </p:txBody>
      </p:sp>
      <p:sp>
        <p:nvSpPr>
          <p:cNvPr id="155" name="TextBox 154"/>
          <p:cNvSpPr txBox="1"/>
          <p:nvPr/>
        </p:nvSpPr>
        <p:spPr>
          <a:xfrm>
            <a:off x="9464936" y="5044888"/>
            <a:ext cx="54541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Uses 100’s of kW</a:t>
            </a:r>
          </a:p>
          <a:p>
            <a:endParaRPr lang="en-GB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8101366" y="203851"/>
            <a:ext cx="360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Acknowledgement </a:t>
            </a:r>
            <a:r>
              <a:rPr lang="en-GB" dirty="0"/>
              <a:t>to Alan Letchford</a:t>
            </a:r>
          </a:p>
        </p:txBody>
      </p:sp>
    </p:spTree>
    <p:extLst>
      <p:ext uri="{BB962C8B-B14F-4D97-AF65-F5344CB8AC3E}">
        <p14:creationId xmlns:p14="http://schemas.microsoft.com/office/powerpoint/2010/main" val="60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8136534" y="2370569"/>
            <a:ext cx="1777309" cy="2414607"/>
            <a:chOff x="8136534" y="2370569"/>
            <a:chExt cx="1777309" cy="2414607"/>
          </a:xfrm>
        </p:grpSpPr>
        <p:sp>
          <p:nvSpPr>
            <p:cNvPr id="142" name="Rectangle 141"/>
            <p:cNvSpPr/>
            <p:nvPr/>
          </p:nvSpPr>
          <p:spPr>
            <a:xfrm flipH="1">
              <a:off x="8136534" y="2370569"/>
              <a:ext cx="1735724" cy="24146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 rot="18990190">
              <a:off x="8788035" y="2612809"/>
              <a:ext cx="122798" cy="862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 rot="4555454">
              <a:off x="8753749" y="3515340"/>
              <a:ext cx="542878" cy="110861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Trapezoid 144"/>
            <p:cNvSpPr/>
            <p:nvPr/>
          </p:nvSpPr>
          <p:spPr>
            <a:xfrm rot="20760126">
              <a:off x="8667299" y="3209675"/>
              <a:ext cx="427490" cy="560479"/>
            </a:xfrm>
            <a:prstGeom prst="trapezoid">
              <a:avLst>
                <a:gd name="adj" fmla="val 410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806672" y="2625108"/>
              <a:ext cx="94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ample</a:t>
              </a:r>
              <a:endParaRPr lang="en-GB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849435" y="4321462"/>
              <a:ext cx="106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</a:t>
              </a:r>
              <a:r>
                <a:rPr lang="en-GB" dirty="0" smtClean="0"/>
                <a:t>etector</a:t>
              </a:r>
              <a:endParaRPr lang="en-GB" dirty="0"/>
            </a:p>
          </p:txBody>
        </p:sp>
      </p:grpSp>
      <p:sp>
        <p:nvSpPr>
          <p:cNvPr id="970" name="Rectangle 969"/>
          <p:cNvSpPr/>
          <p:nvPr/>
        </p:nvSpPr>
        <p:spPr>
          <a:xfrm flipH="1">
            <a:off x="7875882" y="2734700"/>
            <a:ext cx="450969" cy="701506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ounded Rectangle 201"/>
          <p:cNvSpPr/>
          <p:nvPr/>
        </p:nvSpPr>
        <p:spPr>
          <a:xfrm>
            <a:off x="2431795" y="792388"/>
            <a:ext cx="5694078" cy="5391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4260675" y="2189704"/>
            <a:ext cx="2032292" cy="2099089"/>
          </a:xfrm>
          <a:prstGeom prst="roundRect">
            <a:avLst/>
          </a:prstGeom>
          <a:solidFill>
            <a:srgbClr val="FFFFFF"/>
          </a:solidFill>
          <a:ln w="76200">
            <a:solidFill>
              <a:srgbClr val="E94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94881" y="2475680"/>
            <a:ext cx="1212897" cy="1222467"/>
            <a:chOff x="4894881" y="2441542"/>
            <a:chExt cx="1212897" cy="1292204"/>
          </a:xfrm>
        </p:grpSpPr>
        <p:sp>
          <p:nvSpPr>
            <p:cNvPr id="7" name="Rectangle 6"/>
            <p:cNvSpPr/>
            <p:nvPr/>
          </p:nvSpPr>
          <p:spPr>
            <a:xfrm>
              <a:off x="4894881" y="2441542"/>
              <a:ext cx="1096059" cy="12922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905627" y="2622222"/>
              <a:ext cx="202151" cy="943597"/>
            </a:xfrm>
            <a:prstGeom prst="rect">
              <a:avLst/>
            </a:prstGeom>
            <a:solidFill>
              <a:srgbClr val="FFFFFF"/>
            </a:solidFill>
            <a:ln w="254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124723" y="2837681"/>
            <a:ext cx="2262860" cy="510760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047990" y="4311829"/>
            <a:ext cx="468000" cy="1839283"/>
            <a:chOff x="120111" y="1763428"/>
            <a:chExt cx="468000" cy="1839283"/>
          </a:xfrm>
        </p:grpSpPr>
        <p:grpSp>
          <p:nvGrpSpPr>
            <p:cNvPr id="1010" name="Group 1009"/>
            <p:cNvGrpSpPr/>
            <p:nvPr/>
          </p:nvGrpSpPr>
          <p:grpSpPr>
            <a:xfrm>
              <a:off x="152940" y="1894914"/>
              <a:ext cx="91197" cy="1563235"/>
              <a:chOff x="991133" y="693777"/>
              <a:chExt cx="389519" cy="4624299"/>
            </a:xfrm>
          </p:grpSpPr>
          <p:grpSp>
            <p:nvGrpSpPr>
              <p:cNvPr id="1011" name="Group 101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39" name="Group 103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53" name="Group 105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60" name="Arc 105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1" name="Arc 106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62" name="Group 106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63" name="Arc 106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64" name="Arc 106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4" name="Group 105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55" name="Arc 105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56" name="Arc 105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7" name="Group 105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8" name="Arc 105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9" name="Arc 105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0" name="Group 103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41" name="Group 104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8" name="Arc 104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9" name="Arc 104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50" name="Group 104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51" name="Arc 105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52" name="Arc 105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42" name="Group 104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43" name="Arc 104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4" name="Arc 104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45" name="Group 104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46" name="Arc 104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7" name="Arc 104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" name="Group 101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1013" name="Group 101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27" name="Group 102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34" name="Arc 103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" name="Arc 103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6" name="Group 103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7" name="Arc 103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8" name="Arc 103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28" name="Group 102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9" name="Arc 102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0" name="Arc 102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31" name="Group 103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32" name="Arc 103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33" name="Arc 103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4" name="Group 101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1015" name="Group 101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22" name="Arc 102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3" name="Arc 102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4" name="Group 102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5" name="Arc 102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6" name="Arc 102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16" name="Group 101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1017" name="Arc 101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8" name="Arc 101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19" name="Group 101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1020" name="Arc 101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21" name="Arc 102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900" name="Group 899"/>
            <p:cNvGrpSpPr/>
            <p:nvPr/>
          </p:nvGrpSpPr>
          <p:grpSpPr>
            <a:xfrm flipH="1">
              <a:off x="477287" y="1894914"/>
              <a:ext cx="91197" cy="1563235"/>
              <a:chOff x="991133" y="693777"/>
              <a:chExt cx="389519" cy="4624299"/>
            </a:xfrm>
          </p:grpSpPr>
          <p:grpSp>
            <p:nvGrpSpPr>
              <p:cNvPr id="901" name="Group 900"/>
              <p:cNvGrpSpPr/>
              <p:nvPr/>
            </p:nvGrpSpPr>
            <p:grpSpPr>
              <a:xfrm>
                <a:off x="991133" y="3005749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29" name="Group 928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43" name="Group 942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50" name="Arc 949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1" name="Arc 950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52" name="Group 951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53" name="Arc 952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4" name="Arc 953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44" name="Group 943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45" name="Arc 944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6" name="Arc 945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7" name="Group 946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8" name="Arc 947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9" name="Arc 948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30" name="Group 929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31" name="Group 930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8" name="Arc 937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9" name="Arc 938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40" name="Group 939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41" name="Arc 940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2" name="Arc 941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2" name="Group 931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33" name="Arc 932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4" name="Arc 933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5" name="Group 934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36" name="Arc 935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Arc 936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02" name="Group 901"/>
              <p:cNvGrpSpPr/>
              <p:nvPr/>
            </p:nvGrpSpPr>
            <p:grpSpPr>
              <a:xfrm>
                <a:off x="991133" y="693777"/>
                <a:ext cx="389519" cy="2312327"/>
                <a:chOff x="991134" y="1318715"/>
                <a:chExt cx="369494" cy="3999361"/>
              </a:xfrm>
            </p:grpSpPr>
            <p:grpSp>
              <p:nvGrpSpPr>
                <p:cNvPr id="903" name="Group 902"/>
                <p:cNvGrpSpPr/>
                <p:nvPr/>
              </p:nvGrpSpPr>
              <p:grpSpPr>
                <a:xfrm>
                  <a:off x="991134" y="331896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17" name="Group 916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24" name="Arc 923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5" name="Arc 924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6" name="Group 925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7" name="Arc 926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8" name="Arc 927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18" name="Group 917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9" name="Arc 918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0" name="Arc 919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21" name="Group 920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22" name="Arc 921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3" name="Arc 922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04" name="Group 903"/>
                <p:cNvGrpSpPr/>
                <p:nvPr/>
              </p:nvGrpSpPr>
              <p:grpSpPr>
                <a:xfrm>
                  <a:off x="991134" y="1318715"/>
                  <a:ext cx="369494" cy="1999111"/>
                  <a:chOff x="866775" y="305663"/>
                  <a:chExt cx="676275" cy="5407432"/>
                </a:xfrm>
              </p:grpSpPr>
              <p:grpSp>
                <p:nvGrpSpPr>
                  <p:cNvPr id="905" name="Group 904"/>
                  <p:cNvGrpSpPr/>
                  <p:nvPr/>
                </p:nvGrpSpPr>
                <p:grpSpPr>
                  <a:xfrm>
                    <a:off x="866775" y="305663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12" name="Arc 911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Arc 912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14" name="Group 913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5" name="Arc 914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Arc 915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06" name="Group 905"/>
                  <p:cNvGrpSpPr/>
                  <p:nvPr/>
                </p:nvGrpSpPr>
                <p:grpSpPr>
                  <a:xfrm>
                    <a:off x="866775" y="3009379"/>
                    <a:ext cx="676275" cy="2703716"/>
                    <a:chOff x="866775" y="564332"/>
                    <a:chExt cx="676275" cy="2703716"/>
                  </a:xfrm>
                </p:grpSpPr>
                <p:sp>
                  <p:nvSpPr>
                    <p:cNvPr id="907" name="Arc 906"/>
                    <p:cNvSpPr/>
                    <p:nvPr/>
                  </p:nvSpPr>
                  <p:spPr>
                    <a:xfrm>
                      <a:off x="866775" y="564332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8" name="Arc 907"/>
                    <p:cNvSpPr/>
                    <p:nvPr/>
                  </p:nvSpPr>
                  <p:spPr>
                    <a:xfrm flipH="1">
                      <a:off x="866775" y="1239915"/>
                      <a:ext cx="676275" cy="676275"/>
                    </a:xfrm>
                    <a:prstGeom prst="arc">
                      <a:avLst>
                        <a:gd name="adj1" fmla="val 16200000"/>
                        <a:gd name="adj2" fmla="val 5435078"/>
                      </a:avLst>
                    </a:prstGeom>
                    <a:noFill/>
                    <a:ln w="6350" cap="flat" cmpd="sng" algn="ctr">
                      <a:solidFill>
                        <a:srgbClr val="E7E6E6">
                          <a:lumMod val="75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09" name="Group 908"/>
                    <p:cNvGrpSpPr/>
                    <p:nvPr/>
                  </p:nvGrpSpPr>
                  <p:grpSpPr>
                    <a:xfrm>
                      <a:off x="866775" y="1916190"/>
                      <a:ext cx="676275" cy="1351858"/>
                      <a:chOff x="866775" y="1916190"/>
                      <a:chExt cx="676275" cy="1351858"/>
                    </a:xfrm>
                  </p:grpSpPr>
                  <p:sp>
                    <p:nvSpPr>
                      <p:cNvPr id="910" name="Arc 909"/>
                      <p:cNvSpPr/>
                      <p:nvPr/>
                    </p:nvSpPr>
                    <p:spPr>
                      <a:xfrm>
                        <a:off x="866775" y="1916190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1" name="Arc 910"/>
                      <p:cNvSpPr/>
                      <p:nvPr/>
                    </p:nvSpPr>
                    <p:spPr>
                      <a:xfrm flipH="1">
                        <a:off x="866775" y="2591773"/>
                        <a:ext cx="676275" cy="676275"/>
                      </a:xfrm>
                      <a:prstGeom prst="arc">
                        <a:avLst>
                          <a:gd name="adj1" fmla="val 16200000"/>
                          <a:gd name="adj2" fmla="val 5435078"/>
                        </a:avLst>
                      </a:prstGeom>
                      <a:noFill/>
                      <a:ln w="6350" cap="flat" cmpd="sng" algn="ctr">
                        <a:solidFill>
                          <a:srgbClr val="E7E6E6">
                            <a:lumMod val="75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895" name="Rounded Rectangle 894"/>
            <p:cNvSpPr/>
            <p:nvPr/>
          </p:nvSpPr>
          <p:spPr>
            <a:xfrm>
              <a:off x="120111" y="1763428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Rounded Rectangle 895"/>
            <p:cNvSpPr/>
            <p:nvPr/>
          </p:nvSpPr>
          <p:spPr>
            <a:xfrm>
              <a:off x="120111" y="3474630"/>
              <a:ext cx="468000" cy="128081"/>
            </a:xfrm>
            <a:prstGeom prst="round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6330386" y="2641596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Connector 891"/>
          <p:cNvCxnSpPr/>
          <p:nvPr/>
        </p:nvCxnSpPr>
        <p:spPr>
          <a:xfrm>
            <a:off x="6330386" y="3516392"/>
            <a:ext cx="1764000" cy="0"/>
          </a:xfrm>
          <a:prstGeom prst="line">
            <a:avLst/>
          </a:prstGeom>
          <a:ln w="1873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86" y="3639771"/>
            <a:ext cx="189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ion </a:t>
            </a:r>
            <a:r>
              <a:rPr lang="en-GB" dirty="0"/>
              <a:t>s</a:t>
            </a:r>
            <a:r>
              <a:rPr lang="en-GB" dirty="0" smtClean="0"/>
              <a:t>ource or</a:t>
            </a:r>
          </a:p>
          <a:p>
            <a:r>
              <a:rPr lang="en-GB" dirty="0" err="1" smtClean="0"/>
              <a:t>duoplasmatron</a:t>
            </a:r>
            <a:endParaRPr lang="en-GB" dirty="0"/>
          </a:p>
        </p:txBody>
      </p:sp>
      <p:sp>
        <p:nvSpPr>
          <p:cNvPr id="893" name="Rectangle 892"/>
          <p:cNvSpPr/>
          <p:nvPr/>
        </p:nvSpPr>
        <p:spPr>
          <a:xfrm>
            <a:off x="6330386" y="2734700"/>
            <a:ext cx="1764000" cy="701505"/>
          </a:xfrm>
          <a:prstGeom prst="rect">
            <a:avLst/>
          </a:prstGeom>
          <a:solidFill>
            <a:srgbClr val="FFFFFF"/>
          </a:solidFill>
          <a:ln w="254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Oval 897"/>
          <p:cNvSpPr/>
          <p:nvPr/>
        </p:nvSpPr>
        <p:spPr>
          <a:xfrm rot="16200000">
            <a:off x="5243020" y="2949190"/>
            <a:ext cx="311741" cy="311740"/>
          </a:xfrm>
          <a:prstGeom prst="ellipse">
            <a:avLst/>
          </a:prstGeom>
          <a:gradFill flip="none" rotWithShape="1">
            <a:gsLst>
              <a:gs pos="0">
                <a:srgbClr val="FDC4BB"/>
              </a:gs>
              <a:gs pos="39999">
                <a:srgbClr val="FF7673">
                  <a:alpha val="80784"/>
                </a:srgbClr>
              </a:gs>
              <a:gs pos="70000">
                <a:srgbClr val="FF0000">
                  <a:lumMod val="57000"/>
                  <a:lumOff val="43000"/>
                </a:srgbClr>
              </a:gs>
              <a:gs pos="100000">
                <a:srgbClr val="BF5201">
                  <a:alpha val="81961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" cap="flat" cmpd="sng" algn="ctr">
            <a:solidFill>
              <a:sysClr val="window" lastClr="FFFFFF">
                <a:alpha val="22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9" name="Oval 12"/>
          <p:cNvSpPr>
            <a:spLocks noChangeArrowheads="1"/>
          </p:cNvSpPr>
          <p:nvPr/>
        </p:nvSpPr>
        <p:spPr bwMode="auto">
          <a:xfrm>
            <a:off x="5380194" y="3086926"/>
            <a:ext cx="37390" cy="36269"/>
          </a:xfrm>
          <a:prstGeom prst="ellipse">
            <a:avLst/>
          </a:prstGeom>
          <a:solidFill>
            <a:srgbClr val="FF0000">
              <a:alpha val="7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55" name="TextBox 954"/>
          <p:cNvSpPr txBox="1"/>
          <p:nvPr/>
        </p:nvSpPr>
        <p:spPr>
          <a:xfrm>
            <a:off x="4943835" y="2550807"/>
            <a:ext cx="924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He</a:t>
            </a:r>
            <a:r>
              <a:rPr lang="en-GB" baseline="30000" dirty="0" smtClean="0"/>
              <a:t>+</a:t>
            </a:r>
          </a:p>
        </p:txBody>
      </p:sp>
      <p:sp>
        <p:nvSpPr>
          <p:cNvPr id="956" name="TextBox 955"/>
          <p:cNvSpPr txBox="1"/>
          <p:nvPr/>
        </p:nvSpPr>
        <p:spPr>
          <a:xfrm>
            <a:off x="3448321" y="5124658"/>
            <a:ext cx="149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5 bar SF</a:t>
            </a:r>
            <a:r>
              <a:rPr lang="en-GB" sz="2800" baseline="-25000" dirty="0" smtClean="0"/>
              <a:t>6</a:t>
            </a:r>
            <a:endParaRPr lang="en-GB" sz="2800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5847340" y="2936205"/>
            <a:ext cx="2909499" cy="31174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TextBox 958"/>
          <p:cNvSpPr txBox="1"/>
          <p:nvPr/>
        </p:nvSpPr>
        <p:spPr>
          <a:xfrm>
            <a:off x="3170751" y="1628708"/>
            <a:ext cx="449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</a:t>
            </a:r>
            <a:r>
              <a:rPr lang="en-GB" sz="2800" dirty="0" smtClean="0"/>
              <a:t>igh voltage terminal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55466" y="4255224"/>
            <a:ext cx="134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up to </a:t>
            </a:r>
            <a:r>
              <a:rPr lang="en-GB" dirty="0" smtClean="0"/>
              <a:t>+5 </a:t>
            </a:r>
            <a:r>
              <a:rPr lang="en-GB" dirty="0"/>
              <a:t>MV</a:t>
            </a:r>
          </a:p>
        </p:txBody>
      </p:sp>
      <p:sp>
        <p:nvSpPr>
          <p:cNvPr id="140" name="TextBox 9">
            <a:extLst>
              <a:ext uri="{FF2B5EF4-FFF2-40B4-BE49-F238E27FC236}">
                <a16:creationId xmlns:a16="http://schemas.microsoft.com/office/drawing/2014/main" id="{F9B99262-6DE4-4C4A-B911-93665D4A4B5E}"/>
              </a:ext>
            </a:extLst>
          </p:cNvPr>
          <p:cNvSpPr txBox="1"/>
          <p:nvPr/>
        </p:nvSpPr>
        <p:spPr>
          <a:xfrm>
            <a:off x="154087" y="96949"/>
            <a:ext cx="1191386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SF</a:t>
            </a:r>
            <a:r>
              <a:rPr lang="en-US" sz="3200" b="1" spc="-150" baseline="-2500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spc="-150" baseline="-2500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9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368FC1F4ACD42BB6EBA74CDCE7915" ma:contentTypeVersion="14" ma:contentTypeDescription="Create a new document." ma:contentTypeScope="" ma:versionID="49591575a3e0a7add551ba855b91eb3f">
  <xsd:schema xmlns:xsd="http://www.w3.org/2001/XMLSchema" xmlns:xs="http://www.w3.org/2001/XMLSchema" xmlns:p="http://schemas.microsoft.com/office/2006/metadata/properties" xmlns:ns3="e22e2030-914d-40a4-912d-32c565a661d1" xmlns:ns4="c6364147-5475-42a3-b57b-0fa11f621edf" targetNamespace="http://schemas.microsoft.com/office/2006/metadata/properties" ma:root="true" ma:fieldsID="53d2afbd9d0dd87b3a78ee10ccafdd7b" ns3:_="" ns4:_="">
    <xsd:import namespace="e22e2030-914d-40a4-912d-32c565a661d1"/>
    <xsd:import namespace="c6364147-5475-42a3-b57b-0fa11f621e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e2030-914d-40a4-912d-32c565a661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64147-5475-42a3-b57b-0fa11f621e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997193-09E0-4094-8CE0-614ED1AD98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7DFA88-67E1-461E-9CC7-19DEA1A91D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2e2030-914d-40a4-912d-32c565a661d1"/>
    <ds:schemaRef ds:uri="c6364147-5475-42a3-b57b-0fa11f621e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B807E3-78A1-4889-9966-9B60A954510E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c6364147-5475-42a3-b57b-0fa11f621edf"/>
    <ds:schemaRef ds:uri="e22e2030-914d-40a4-912d-32c565a661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16955</TotalTime>
  <Words>1729</Words>
  <Application>Microsoft Office PowerPoint</Application>
  <PresentationFormat>Widescreen</PresentationFormat>
  <Paragraphs>375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宋体</vt:lpstr>
      <vt:lpstr>Arial</vt:lpstr>
      <vt:lpstr>Arial</vt:lpstr>
      <vt:lpstr>Calibri</vt:lpstr>
      <vt:lpstr>Roboto</vt:lpstr>
      <vt:lpstr>Symbol</vt:lpstr>
      <vt:lpstr>Times New Roman</vt:lpstr>
      <vt:lpstr>Office Theme</vt:lpstr>
      <vt:lpstr>MASTER 2 WHITE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Faircloth, Dan (STFC,RAL,ISIS)</cp:lastModifiedBy>
  <cp:revision>512</cp:revision>
  <cp:lastPrinted>2019-10-02T08:27:37Z</cp:lastPrinted>
  <dcterms:created xsi:type="dcterms:W3CDTF">2019-09-17T08:04:08Z</dcterms:created>
  <dcterms:modified xsi:type="dcterms:W3CDTF">2022-12-02T01:14:09Z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0x0101009AE368FC1F4ACD42BB6EBA74CDCE7915</vt:lpwstr>
  </property>
</Properties>
</file>