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5"/>
  </p:notesMasterIdLst>
  <p:sldIdLst>
    <p:sldId id="257" r:id="rId5"/>
    <p:sldId id="277" r:id="rId6"/>
    <p:sldId id="279" r:id="rId7"/>
    <p:sldId id="264" r:id="rId8"/>
    <p:sldId id="280" r:id="rId9"/>
    <p:sldId id="282" r:id="rId10"/>
    <p:sldId id="291" r:id="rId11"/>
    <p:sldId id="281" r:id="rId12"/>
    <p:sldId id="299" r:id="rId13"/>
    <p:sldId id="300" r:id="rId14"/>
    <p:sldId id="283" r:id="rId15"/>
    <p:sldId id="285" r:id="rId16"/>
    <p:sldId id="288" r:id="rId17"/>
    <p:sldId id="290" r:id="rId18"/>
    <p:sldId id="294" r:id="rId19"/>
    <p:sldId id="295" r:id="rId20"/>
    <p:sldId id="297" r:id="rId21"/>
    <p:sldId id="298" r:id="rId22"/>
    <p:sldId id="275" r:id="rId23"/>
    <p:sldId id="276"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54">
          <p15:clr>
            <a:srgbClr val="A4A3A4"/>
          </p15:clr>
        </p15:guide>
        <p15:guide id="2" pos="688">
          <p15:clr>
            <a:srgbClr val="A4A3A4"/>
          </p15:clr>
        </p15:guide>
        <p15:guide id="3" orient="horz" pos="3997">
          <p15:clr>
            <a:srgbClr val="A4A3A4"/>
          </p15:clr>
        </p15:guide>
        <p15:guide id="4" pos="7355">
          <p15:clr>
            <a:srgbClr val="A4A3A4"/>
          </p15:clr>
        </p15:guide>
        <p15:guide id="5" pos="3840">
          <p15:clr>
            <a:srgbClr val="A4A3A4"/>
          </p15:clr>
        </p15:guide>
        <p15:guide id="6" orient="horz" pos="4065">
          <p15:clr>
            <a:srgbClr val="A4A3A4"/>
          </p15:clr>
        </p15:guide>
        <p15:guide id="7" pos="1980">
          <p15:clr>
            <a:srgbClr val="A4A3A4"/>
          </p15:clr>
        </p15:guide>
        <p15:guide id="8" orient="horz" pos="686">
          <p15:clr>
            <a:srgbClr val="A4A3A4"/>
          </p15:clr>
        </p15:guide>
        <p15:guide id="9" orient="horz" pos="232">
          <p15:clr>
            <a:srgbClr val="A4A3A4"/>
          </p15:clr>
        </p15:guide>
        <p15:guide id="10" pos="2275">
          <p15:clr>
            <a:srgbClr val="A4A3A4"/>
          </p15:clr>
        </p15:guide>
        <p15:guide id="11" pos="5790">
          <p15:clr>
            <a:srgbClr val="A4A3A4"/>
          </p15:clr>
        </p15:guide>
        <p15:guide id="12" orient="horz" pos="4156">
          <p15:clr>
            <a:srgbClr val="A4A3A4"/>
          </p15:clr>
        </p15:guide>
        <p15:guide id="13" orient="horz" pos="3657">
          <p15:clr>
            <a:srgbClr val="A4A3A4"/>
          </p15:clr>
        </p15:guide>
        <p15:guide id="14" pos="23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hFeZ9bPB5pZ+vMpCVUqb0ZtJqUj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037DA-B629-44F7-BC5C-7A4304CFD9AE}" v="18" dt="2022-11-29T16:35:44.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54"/>
    <p:restoredTop sz="94636"/>
  </p:normalViewPr>
  <p:slideViewPr>
    <p:cSldViewPr snapToGrid="0">
      <p:cViewPr varScale="1">
        <p:scale>
          <a:sx n="108" d="100"/>
          <a:sy n="108" d="100"/>
        </p:scale>
        <p:origin x="924" y="120"/>
      </p:cViewPr>
      <p:guideLst>
        <p:guide orient="horz" pos="2954"/>
        <p:guide pos="688"/>
        <p:guide orient="horz" pos="3997"/>
        <p:guide pos="7355"/>
        <p:guide pos="3840"/>
        <p:guide orient="horz" pos="4065"/>
        <p:guide pos="1980"/>
        <p:guide orient="horz" pos="686"/>
        <p:guide orient="horz" pos="232"/>
        <p:guide pos="2275"/>
        <p:guide pos="5790"/>
        <p:guide orient="horz" pos="4156"/>
        <p:guide orient="horz" pos="3657"/>
        <p:guide pos="23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ver, Mike (STFC,RAL,ISIS)" userId="a709903a-0a4b-44b1-9bb2-1596d45d8879" providerId="ADAL" clId="{792037DA-B629-44F7-BC5C-7A4304CFD9AE}"/>
    <pc:docChg chg="undo custSel addSld delSld modSld sldOrd">
      <pc:chgData name="Glover, Mike (STFC,RAL,ISIS)" userId="a709903a-0a4b-44b1-9bb2-1596d45d8879" providerId="ADAL" clId="{792037DA-B629-44F7-BC5C-7A4304CFD9AE}" dt="2022-11-29T16:36:52.908" v="4812" actId="1076"/>
      <pc:docMkLst>
        <pc:docMk/>
      </pc:docMkLst>
      <pc:sldChg chg="del">
        <pc:chgData name="Glover, Mike (STFC,RAL,ISIS)" userId="a709903a-0a4b-44b1-9bb2-1596d45d8879" providerId="ADAL" clId="{792037DA-B629-44F7-BC5C-7A4304CFD9AE}" dt="2022-11-28T16:52:07.782" v="3988" actId="47"/>
        <pc:sldMkLst>
          <pc:docMk/>
          <pc:sldMk cId="0" sldId="259"/>
        </pc:sldMkLst>
      </pc:sldChg>
      <pc:sldChg chg="ord">
        <pc:chgData name="Glover, Mike (STFC,RAL,ISIS)" userId="a709903a-0a4b-44b1-9bb2-1596d45d8879" providerId="ADAL" clId="{792037DA-B629-44F7-BC5C-7A4304CFD9AE}" dt="2022-11-28T18:35:23.556" v="4540"/>
        <pc:sldMkLst>
          <pc:docMk/>
          <pc:sldMk cId="720738365" sldId="281"/>
        </pc:sldMkLst>
      </pc:sldChg>
      <pc:sldChg chg="del">
        <pc:chgData name="Glover, Mike (STFC,RAL,ISIS)" userId="a709903a-0a4b-44b1-9bb2-1596d45d8879" providerId="ADAL" clId="{792037DA-B629-44F7-BC5C-7A4304CFD9AE}" dt="2022-11-28T18:24:34.765" v="4442" actId="47"/>
        <pc:sldMkLst>
          <pc:docMk/>
          <pc:sldMk cId="1230409660" sldId="286"/>
        </pc:sldMkLst>
      </pc:sldChg>
      <pc:sldChg chg="del">
        <pc:chgData name="Glover, Mike (STFC,RAL,ISIS)" userId="a709903a-0a4b-44b1-9bb2-1596d45d8879" providerId="ADAL" clId="{792037DA-B629-44F7-BC5C-7A4304CFD9AE}" dt="2022-11-28T18:32:52.627" v="4535" actId="47"/>
        <pc:sldMkLst>
          <pc:docMk/>
          <pc:sldMk cId="757769903" sldId="287"/>
        </pc:sldMkLst>
      </pc:sldChg>
      <pc:sldChg chg="addSp delSp modSp mod">
        <pc:chgData name="Glover, Mike (STFC,RAL,ISIS)" userId="a709903a-0a4b-44b1-9bb2-1596d45d8879" providerId="ADAL" clId="{792037DA-B629-44F7-BC5C-7A4304CFD9AE}" dt="2022-11-28T18:34:39.810" v="4538" actId="14100"/>
        <pc:sldMkLst>
          <pc:docMk/>
          <pc:sldMk cId="3910054464" sldId="290"/>
        </pc:sldMkLst>
        <pc:spChg chg="mod">
          <ac:chgData name="Glover, Mike (STFC,RAL,ISIS)" userId="a709903a-0a4b-44b1-9bb2-1596d45d8879" providerId="ADAL" clId="{792037DA-B629-44F7-BC5C-7A4304CFD9AE}" dt="2022-11-28T17:50:24.306" v="4388" actId="1076"/>
          <ac:spMkLst>
            <pc:docMk/>
            <pc:sldMk cId="3910054464" sldId="290"/>
            <ac:spMk id="5" creationId="{80B33622-CAEE-3A96-BE5F-5711A02A0A32}"/>
          </ac:spMkLst>
        </pc:spChg>
        <pc:spChg chg="mod">
          <ac:chgData name="Glover, Mike (STFC,RAL,ISIS)" userId="a709903a-0a4b-44b1-9bb2-1596d45d8879" providerId="ADAL" clId="{792037DA-B629-44F7-BC5C-7A4304CFD9AE}" dt="2022-11-28T16:36:57.143" v="2903" actId="6549"/>
          <ac:spMkLst>
            <pc:docMk/>
            <pc:sldMk cId="3910054464" sldId="290"/>
            <ac:spMk id="6" creationId="{0C087295-48C5-29F5-849B-407DF7DB0101}"/>
          </ac:spMkLst>
        </pc:spChg>
        <pc:spChg chg="del mod">
          <ac:chgData name="Glover, Mike (STFC,RAL,ISIS)" userId="a709903a-0a4b-44b1-9bb2-1596d45d8879" providerId="ADAL" clId="{792037DA-B629-44F7-BC5C-7A4304CFD9AE}" dt="2022-11-28T16:37:08.900" v="2905" actId="478"/>
          <ac:spMkLst>
            <pc:docMk/>
            <pc:sldMk cId="3910054464" sldId="290"/>
            <ac:spMk id="7" creationId="{CCFA030F-7B31-73A2-E135-09E4CECFE437}"/>
          </ac:spMkLst>
        </pc:spChg>
        <pc:spChg chg="mod">
          <ac:chgData name="Glover, Mike (STFC,RAL,ISIS)" userId="a709903a-0a4b-44b1-9bb2-1596d45d8879" providerId="ADAL" clId="{792037DA-B629-44F7-BC5C-7A4304CFD9AE}" dt="2022-11-28T17:36:18.840" v="4346" actId="1076"/>
          <ac:spMkLst>
            <pc:docMk/>
            <pc:sldMk cId="3910054464" sldId="290"/>
            <ac:spMk id="8" creationId="{BFF1D5E4-9230-38FD-C632-4DCCEA100DA6}"/>
          </ac:spMkLst>
        </pc:spChg>
        <pc:spChg chg="add mod">
          <ac:chgData name="Glover, Mike (STFC,RAL,ISIS)" userId="a709903a-0a4b-44b1-9bb2-1596d45d8879" providerId="ADAL" clId="{792037DA-B629-44F7-BC5C-7A4304CFD9AE}" dt="2022-11-28T17:36:22.992" v="4347" actId="1076"/>
          <ac:spMkLst>
            <pc:docMk/>
            <pc:sldMk cId="3910054464" sldId="290"/>
            <ac:spMk id="9" creationId="{64BE8AE3-0403-B576-BC59-7825765B17CA}"/>
          </ac:spMkLst>
        </pc:spChg>
        <pc:spChg chg="add mod">
          <ac:chgData name="Glover, Mike (STFC,RAL,ISIS)" userId="a709903a-0a4b-44b1-9bb2-1596d45d8879" providerId="ADAL" clId="{792037DA-B629-44F7-BC5C-7A4304CFD9AE}" dt="2022-11-28T18:34:39.810" v="4538" actId="14100"/>
          <ac:spMkLst>
            <pc:docMk/>
            <pc:sldMk cId="3910054464" sldId="290"/>
            <ac:spMk id="10" creationId="{E8A475AA-F03B-6DF1-6980-FE6FA942CB5C}"/>
          </ac:spMkLst>
        </pc:spChg>
        <pc:spChg chg="mod">
          <ac:chgData name="Glover, Mike (STFC,RAL,ISIS)" userId="a709903a-0a4b-44b1-9bb2-1596d45d8879" providerId="ADAL" clId="{792037DA-B629-44F7-BC5C-7A4304CFD9AE}" dt="2022-11-28T16:53:02.145" v="3989" actId="313"/>
          <ac:spMkLst>
            <pc:docMk/>
            <pc:sldMk cId="3910054464" sldId="290"/>
            <ac:spMk id="320" creationId="{00000000-0000-0000-0000-000000000000}"/>
          </ac:spMkLst>
        </pc:spChg>
        <pc:picChg chg="add del mod ord">
          <ac:chgData name="Glover, Mike (STFC,RAL,ISIS)" userId="a709903a-0a4b-44b1-9bb2-1596d45d8879" providerId="ADAL" clId="{792037DA-B629-44F7-BC5C-7A4304CFD9AE}" dt="2022-11-28T17:39:01.851" v="4360" actId="478"/>
          <ac:picMkLst>
            <pc:docMk/>
            <pc:sldMk cId="3910054464" sldId="290"/>
            <ac:picMk id="3" creationId="{EF4D66C4-68A2-3348-22DE-E74DCF99C4A6}"/>
          </ac:picMkLst>
        </pc:picChg>
        <pc:picChg chg="add mod">
          <ac:chgData name="Glover, Mike (STFC,RAL,ISIS)" userId="a709903a-0a4b-44b1-9bb2-1596d45d8879" providerId="ADAL" clId="{792037DA-B629-44F7-BC5C-7A4304CFD9AE}" dt="2022-11-28T17:50:05.248" v="4384" actId="1076"/>
          <ac:picMkLst>
            <pc:docMk/>
            <pc:sldMk cId="3910054464" sldId="290"/>
            <ac:picMk id="4" creationId="{91851EDB-867C-B6A4-8885-0462488A1DB1}"/>
          </ac:picMkLst>
        </pc:picChg>
        <pc:picChg chg="add mod ord modCrop">
          <ac:chgData name="Glover, Mike (STFC,RAL,ISIS)" userId="a709903a-0a4b-44b1-9bb2-1596d45d8879" providerId="ADAL" clId="{792037DA-B629-44F7-BC5C-7A4304CFD9AE}" dt="2022-11-28T17:51:34.834" v="4395" actId="732"/>
          <ac:picMkLst>
            <pc:docMk/>
            <pc:sldMk cId="3910054464" sldId="290"/>
            <ac:picMk id="7" creationId="{51EC9458-2139-8690-6F32-2967C1AA5D52}"/>
          </ac:picMkLst>
        </pc:picChg>
        <pc:picChg chg="add mod">
          <ac:chgData name="Glover, Mike (STFC,RAL,ISIS)" userId="a709903a-0a4b-44b1-9bb2-1596d45d8879" providerId="ADAL" clId="{792037DA-B629-44F7-BC5C-7A4304CFD9AE}" dt="2022-11-28T17:50:18.817" v="4387" actId="1076"/>
          <ac:picMkLst>
            <pc:docMk/>
            <pc:sldMk cId="3910054464" sldId="290"/>
            <ac:picMk id="11" creationId="{EAB6F057-A7FC-66BD-36CA-51EF263F1FA7}"/>
          </ac:picMkLst>
        </pc:picChg>
      </pc:sldChg>
      <pc:sldChg chg="addSp delSp modSp mod ord">
        <pc:chgData name="Glover, Mike (STFC,RAL,ISIS)" userId="a709903a-0a4b-44b1-9bb2-1596d45d8879" providerId="ADAL" clId="{792037DA-B629-44F7-BC5C-7A4304CFD9AE}" dt="2022-11-28T18:40:39.198" v="4557" actId="14100"/>
        <pc:sldMkLst>
          <pc:docMk/>
          <pc:sldMk cId="3898897083" sldId="291"/>
        </pc:sldMkLst>
        <pc:picChg chg="add mod">
          <ac:chgData name="Glover, Mike (STFC,RAL,ISIS)" userId="a709903a-0a4b-44b1-9bb2-1596d45d8879" providerId="ADAL" clId="{792037DA-B629-44F7-BC5C-7A4304CFD9AE}" dt="2022-11-28T18:39:45.965" v="4552" actId="1076"/>
          <ac:picMkLst>
            <pc:docMk/>
            <pc:sldMk cId="3898897083" sldId="291"/>
            <ac:picMk id="4" creationId="{A2A84241-AB7A-B68E-6AD8-5A1CF7D4A57C}"/>
          </ac:picMkLst>
        </pc:picChg>
        <pc:picChg chg="add mod">
          <ac:chgData name="Glover, Mike (STFC,RAL,ISIS)" userId="a709903a-0a4b-44b1-9bb2-1596d45d8879" providerId="ADAL" clId="{792037DA-B629-44F7-BC5C-7A4304CFD9AE}" dt="2022-11-28T18:40:39.198" v="4557" actId="14100"/>
          <ac:picMkLst>
            <pc:docMk/>
            <pc:sldMk cId="3898897083" sldId="291"/>
            <ac:picMk id="7" creationId="{772FA52B-A93E-8EF4-3367-ED282BFFD2DD}"/>
          </ac:picMkLst>
        </pc:picChg>
        <pc:picChg chg="del">
          <ac:chgData name="Glover, Mike (STFC,RAL,ISIS)" userId="a709903a-0a4b-44b1-9bb2-1596d45d8879" providerId="ADAL" clId="{792037DA-B629-44F7-BC5C-7A4304CFD9AE}" dt="2022-11-28T18:39:11.372" v="4549" actId="478"/>
          <ac:picMkLst>
            <pc:docMk/>
            <pc:sldMk cId="3898897083" sldId="291"/>
            <ac:picMk id="9" creationId="{E16A6AAA-550C-E975-EDD9-C02031B3549B}"/>
          </ac:picMkLst>
        </pc:picChg>
        <pc:picChg chg="del">
          <ac:chgData name="Glover, Mike (STFC,RAL,ISIS)" userId="a709903a-0a4b-44b1-9bb2-1596d45d8879" providerId="ADAL" clId="{792037DA-B629-44F7-BC5C-7A4304CFD9AE}" dt="2022-11-28T18:39:08.567" v="4548" actId="478"/>
          <ac:picMkLst>
            <pc:docMk/>
            <pc:sldMk cId="3898897083" sldId="291"/>
            <ac:picMk id="11" creationId="{5960F4B5-E9B9-35E7-CFDE-D6766CFBA2B1}"/>
          </ac:picMkLst>
        </pc:picChg>
      </pc:sldChg>
      <pc:sldChg chg="del">
        <pc:chgData name="Glover, Mike (STFC,RAL,ISIS)" userId="a709903a-0a4b-44b1-9bb2-1596d45d8879" providerId="ADAL" clId="{792037DA-B629-44F7-BC5C-7A4304CFD9AE}" dt="2022-11-28T18:32:46.123" v="4534" actId="47"/>
        <pc:sldMkLst>
          <pc:docMk/>
          <pc:sldMk cId="4041742784" sldId="292"/>
        </pc:sldMkLst>
      </pc:sldChg>
      <pc:sldChg chg="modSp del mod">
        <pc:chgData name="Glover, Mike (STFC,RAL,ISIS)" userId="a709903a-0a4b-44b1-9bb2-1596d45d8879" providerId="ADAL" clId="{792037DA-B629-44F7-BC5C-7A4304CFD9AE}" dt="2022-11-28T18:24:28.749" v="4441" actId="47"/>
        <pc:sldMkLst>
          <pc:docMk/>
          <pc:sldMk cId="2762640887" sldId="293"/>
        </pc:sldMkLst>
        <pc:picChg chg="mod modCrop">
          <ac:chgData name="Glover, Mike (STFC,RAL,ISIS)" userId="a709903a-0a4b-44b1-9bb2-1596d45d8879" providerId="ADAL" clId="{792037DA-B629-44F7-BC5C-7A4304CFD9AE}" dt="2022-11-28T15:58:32.538" v="1146" actId="732"/>
          <ac:picMkLst>
            <pc:docMk/>
            <pc:sldMk cId="2762640887" sldId="293"/>
            <ac:picMk id="3" creationId="{0CB5174A-3E84-A5DF-82B0-2F6BDA9E6130}"/>
          </ac:picMkLst>
        </pc:picChg>
      </pc:sldChg>
      <pc:sldChg chg="addSp delSp modSp mod ord">
        <pc:chgData name="Glover, Mike (STFC,RAL,ISIS)" userId="a709903a-0a4b-44b1-9bb2-1596d45d8879" providerId="ADAL" clId="{792037DA-B629-44F7-BC5C-7A4304CFD9AE}" dt="2022-11-29T11:04:53.279" v="4811" actId="20577"/>
        <pc:sldMkLst>
          <pc:docMk/>
          <pc:sldMk cId="2973035698" sldId="294"/>
        </pc:sldMkLst>
        <pc:spChg chg="del">
          <ac:chgData name="Glover, Mike (STFC,RAL,ISIS)" userId="a709903a-0a4b-44b1-9bb2-1596d45d8879" providerId="ADAL" clId="{792037DA-B629-44F7-BC5C-7A4304CFD9AE}" dt="2022-11-28T16:27:54.352" v="2331" actId="478"/>
          <ac:spMkLst>
            <pc:docMk/>
            <pc:sldMk cId="2973035698" sldId="294"/>
            <ac:spMk id="5" creationId="{80B33622-CAEE-3A96-BE5F-5711A02A0A32}"/>
          </ac:spMkLst>
        </pc:spChg>
        <pc:spChg chg="mod">
          <ac:chgData name="Glover, Mike (STFC,RAL,ISIS)" userId="a709903a-0a4b-44b1-9bb2-1596d45d8879" providerId="ADAL" clId="{792037DA-B629-44F7-BC5C-7A4304CFD9AE}" dt="2022-11-29T11:04:53.279" v="4811" actId="20577"/>
          <ac:spMkLst>
            <pc:docMk/>
            <pc:sldMk cId="2973035698" sldId="294"/>
            <ac:spMk id="6" creationId="{0C087295-48C5-29F5-849B-407DF7DB0101}"/>
          </ac:spMkLst>
        </pc:spChg>
        <pc:spChg chg="del">
          <ac:chgData name="Glover, Mike (STFC,RAL,ISIS)" userId="a709903a-0a4b-44b1-9bb2-1596d45d8879" providerId="ADAL" clId="{792037DA-B629-44F7-BC5C-7A4304CFD9AE}" dt="2022-11-28T16:22:47.022" v="2001" actId="478"/>
          <ac:spMkLst>
            <pc:docMk/>
            <pc:sldMk cId="2973035698" sldId="294"/>
            <ac:spMk id="7" creationId="{CCFA030F-7B31-73A2-E135-09E4CECFE437}"/>
          </ac:spMkLst>
        </pc:spChg>
        <pc:spChg chg="mod">
          <ac:chgData name="Glover, Mike (STFC,RAL,ISIS)" userId="a709903a-0a4b-44b1-9bb2-1596d45d8879" providerId="ADAL" clId="{792037DA-B629-44F7-BC5C-7A4304CFD9AE}" dt="2022-11-28T16:53:38.392" v="4018" actId="20577"/>
          <ac:spMkLst>
            <pc:docMk/>
            <pc:sldMk cId="2973035698" sldId="294"/>
            <ac:spMk id="320" creationId="{00000000-0000-0000-0000-000000000000}"/>
          </ac:spMkLst>
        </pc:spChg>
        <pc:picChg chg="add del mod">
          <ac:chgData name="Glover, Mike (STFC,RAL,ISIS)" userId="a709903a-0a4b-44b1-9bb2-1596d45d8879" providerId="ADAL" clId="{792037DA-B629-44F7-BC5C-7A4304CFD9AE}" dt="2022-11-28T17:37:31.805" v="4355" actId="478"/>
          <ac:picMkLst>
            <pc:docMk/>
            <pc:sldMk cId="2973035698" sldId="294"/>
            <ac:picMk id="2" creationId="{43CE10E2-D0A8-B3C7-FE72-BEF21A9A8C6F}"/>
          </ac:picMkLst>
        </pc:picChg>
        <pc:picChg chg="add mod">
          <ac:chgData name="Glover, Mike (STFC,RAL,ISIS)" userId="a709903a-0a4b-44b1-9bb2-1596d45d8879" providerId="ADAL" clId="{792037DA-B629-44F7-BC5C-7A4304CFD9AE}" dt="2022-11-28T17:37:47.680" v="4357" actId="1076"/>
          <ac:picMkLst>
            <pc:docMk/>
            <pc:sldMk cId="2973035698" sldId="294"/>
            <ac:picMk id="3" creationId="{3F851F35-3103-CA9F-DB2A-757AE5DD1C01}"/>
          </ac:picMkLst>
        </pc:picChg>
      </pc:sldChg>
      <pc:sldChg chg="addSp delSp modSp add mod ord">
        <pc:chgData name="Glover, Mike (STFC,RAL,ISIS)" userId="a709903a-0a4b-44b1-9bb2-1596d45d8879" providerId="ADAL" clId="{792037DA-B629-44F7-BC5C-7A4304CFD9AE}" dt="2022-11-28T18:04:58.135" v="4411" actId="113"/>
        <pc:sldMkLst>
          <pc:docMk/>
          <pc:sldMk cId="2072136484" sldId="295"/>
        </pc:sldMkLst>
        <pc:spChg chg="del">
          <ac:chgData name="Glover, Mike (STFC,RAL,ISIS)" userId="a709903a-0a4b-44b1-9bb2-1596d45d8879" providerId="ADAL" clId="{792037DA-B629-44F7-BC5C-7A4304CFD9AE}" dt="2022-11-28T15:44:45.352" v="418" actId="478"/>
          <ac:spMkLst>
            <pc:docMk/>
            <pc:sldMk cId="2072136484" sldId="295"/>
            <ac:spMk id="5" creationId="{80B33622-CAEE-3A96-BE5F-5711A02A0A32}"/>
          </ac:spMkLst>
        </pc:spChg>
        <pc:spChg chg="mod">
          <ac:chgData name="Glover, Mike (STFC,RAL,ISIS)" userId="a709903a-0a4b-44b1-9bb2-1596d45d8879" providerId="ADAL" clId="{792037DA-B629-44F7-BC5C-7A4304CFD9AE}" dt="2022-11-28T18:04:58.135" v="4411" actId="113"/>
          <ac:spMkLst>
            <pc:docMk/>
            <pc:sldMk cId="2072136484" sldId="295"/>
            <ac:spMk id="6" creationId="{0C087295-48C5-29F5-849B-407DF7DB0101}"/>
          </ac:spMkLst>
        </pc:spChg>
        <pc:spChg chg="del">
          <ac:chgData name="Glover, Mike (STFC,RAL,ISIS)" userId="a709903a-0a4b-44b1-9bb2-1596d45d8879" providerId="ADAL" clId="{792037DA-B629-44F7-BC5C-7A4304CFD9AE}" dt="2022-11-28T15:44:48.318" v="419" actId="478"/>
          <ac:spMkLst>
            <pc:docMk/>
            <pc:sldMk cId="2072136484" sldId="295"/>
            <ac:spMk id="7" creationId="{CCFA030F-7B31-73A2-E135-09E4CECFE437}"/>
          </ac:spMkLst>
        </pc:spChg>
        <pc:spChg chg="mod">
          <ac:chgData name="Glover, Mike (STFC,RAL,ISIS)" userId="a709903a-0a4b-44b1-9bb2-1596d45d8879" providerId="ADAL" clId="{792037DA-B629-44F7-BC5C-7A4304CFD9AE}" dt="2022-11-28T18:04:32.401" v="4408" actId="207"/>
          <ac:spMkLst>
            <pc:docMk/>
            <pc:sldMk cId="2072136484" sldId="295"/>
            <ac:spMk id="320" creationId="{00000000-0000-0000-0000-000000000000}"/>
          </ac:spMkLst>
        </pc:spChg>
        <pc:picChg chg="add del mod">
          <ac:chgData name="Glover, Mike (STFC,RAL,ISIS)" userId="a709903a-0a4b-44b1-9bb2-1596d45d8879" providerId="ADAL" clId="{792037DA-B629-44F7-BC5C-7A4304CFD9AE}" dt="2022-11-28T18:02:40.103" v="4398" actId="478"/>
          <ac:picMkLst>
            <pc:docMk/>
            <pc:sldMk cId="2072136484" sldId="295"/>
            <ac:picMk id="2" creationId="{92F5D863-07D9-72CB-83DF-E39BE064EFD0}"/>
          </ac:picMkLst>
        </pc:picChg>
        <pc:picChg chg="add mod ord">
          <ac:chgData name="Glover, Mike (STFC,RAL,ISIS)" userId="a709903a-0a4b-44b1-9bb2-1596d45d8879" providerId="ADAL" clId="{792037DA-B629-44F7-BC5C-7A4304CFD9AE}" dt="2022-11-28T18:04:44.032" v="4410" actId="167"/>
          <ac:picMkLst>
            <pc:docMk/>
            <pc:sldMk cId="2072136484" sldId="295"/>
            <ac:picMk id="3" creationId="{7819A908-6E1E-5A14-6BA6-CA5C00360BA2}"/>
          </ac:picMkLst>
        </pc:picChg>
      </pc:sldChg>
      <pc:sldChg chg="delSp modSp add del mod ord">
        <pc:chgData name="Glover, Mike (STFC,RAL,ISIS)" userId="a709903a-0a4b-44b1-9bb2-1596d45d8879" providerId="ADAL" clId="{792037DA-B629-44F7-BC5C-7A4304CFD9AE}" dt="2022-11-28T16:51:04.478" v="3987" actId="47"/>
        <pc:sldMkLst>
          <pc:docMk/>
          <pc:sldMk cId="1029584713" sldId="296"/>
        </pc:sldMkLst>
        <pc:spChg chg="del">
          <ac:chgData name="Glover, Mike (STFC,RAL,ISIS)" userId="a709903a-0a4b-44b1-9bb2-1596d45d8879" providerId="ADAL" clId="{792037DA-B629-44F7-BC5C-7A4304CFD9AE}" dt="2022-11-28T16:48:05.439" v="3594" actId="478"/>
          <ac:spMkLst>
            <pc:docMk/>
            <pc:sldMk cId="1029584713" sldId="296"/>
            <ac:spMk id="6" creationId="{0C087295-48C5-29F5-849B-407DF7DB0101}"/>
          </ac:spMkLst>
        </pc:spChg>
        <pc:spChg chg="del">
          <ac:chgData name="Glover, Mike (STFC,RAL,ISIS)" userId="a709903a-0a4b-44b1-9bb2-1596d45d8879" providerId="ADAL" clId="{792037DA-B629-44F7-BC5C-7A4304CFD9AE}" dt="2022-11-28T16:48:01.792" v="3593" actId="478"/>
          <ac:spMkLst>
            <pc:docMk/>
            <pc:sldMk cId="1029584713" sldId="296"/>
            <ac:spMk id="7" creationId="{CCFA030F-7B31-73A2-E135-09E4CECFE437}"/>
          </ac:spMkLst>
        </pc:spChg>
        <pc:spChg chg="mod">
          <ac:chgData name="Glover, Mike (STFC,RAL,ISIS)" userId="a709903a-0a4b-44b1-9bb2-1596d45d8879" providerId="ADAL" clId="{792037DA-B629-44F7-BC5C-7A4304CFD9AE}" dt="2022-11-28T16:47:53.830" v="3592" actId="20577"/>
          <ac:spMkLst>
            <pc:docMk/>
            <pc:sldMk cId="1029584713" sldId="296"/>
            <ac:spMk id="320" creationId="{00000000-0000-0000-0000-000000000000}"/>
          </ac:spMkLst>
        </pc:spChg>
      </pc:sldChg>
      <pc:sldChg chg="addSp delSp modSp add mod">
        <pc:chgData name="Glover, Mike (STFC,RAL,ISIS)" userId="a709903a-0a4b-44b1-9bb2-1596d45d8879" providerId="ADAL" clId="{792037DA-B629-44F7-BC5C-7A4304CFD9AE}" dt="2022-11-28T18:09:36.710" v="4419" actId="1076"/>
        <pc:sldMkLst>
          <pc:docMk/>
          <pc:sldMk cId="70838142" sldId="297"/>
        </pc:sldMkLst>
        <pc:spChg chg="del">
          <ac:chgData name="Glover, Mike (STFC,RAL,ISIS)" userId="a709903a-0a4b-44b1-9bb2-1596d45d8879" providerId="ADAL" clId="{792037DA-B629-44F7-BC5C-7A4304CFD9AE}" dt="2022-11-28T16:00:27.619" v="1226" actId="478"/>
          <ac:spMkLst>
            <pc:docMk/>
            <pc:sldMk cId="70838142" sldId="297"/>
            <ac:spMk id="5" creationId="{80B33622-CAEE-3A96-BE5F-5711A02A0A32}"/>
          </ac:spMkLst>
        </pc:spChg>
        <pc:spChg chg="del">
          <ac:chgData name="Glover, Mike (STFC,RAL,ISIS)" userId="a709903a-0a4b-44b1-9bb2-1596d45d8879" providerId="ADAL" clId="{792037DA-B629-44F7-BC5C-7A4304CFD9AE}" dt="2022-11-28T16:00:32.962" v="1227" actId="478"/>
          <ac:spMkLst>
            <pc:docMk/>
            <pc:sldMk cId="70838142" sldId="297"/>
            <ac:spMk id="6" creationId="{0C087295-48C5-29F5-849B-407DF7DB0101}"/>
          </ac:spMkLst>
        </pc:spChg>
        <pc:spChg chg="mod">
          <ac:chgData name="Glover, Mike (STFC,RAL,ISIS)" userId="a709903a-0a4b-44b1-9bb2-1596d45d8879" providerId="ADAL" clId="{792037DA-B629-44F7-BC5C-7A4304CFD9AE}" dt="2022-11-28T18:09:36.710" v="4419" actId="1076"/>
          <ac:spMkLst>
            <pc:docMk/>
            <pc:sldMk cId="70838142" sldId="297"/>
            <ac:spMk id="7" creationId="{CCFA030F-7B31-73A2-E135-09E4CECFE437}"/>
          </ac:spMkLst>
        </pc:spChg>
        <pc:spChg chg="add del mod">
          <ac:chgData name="Glover, Mike (STFC,RAL,ISIS)" userId="a709903a-0a4b-44b1-9bb2-1596d45d8879" providerId="ADAL" clId="{792037DA-B629-44F7-BC5C-7A4304CFD9AE}" dt="2022-11-28T16:06:13.567" v="1602" actId="478"/>
          <ac:spMkLst>
            <pc:docMk/>
            <pc:sldMk cId="70838142" sldId="297"/>
            <ac:spMk id="8" creationId="{D3534889-6FA0-FA94-1409-5B3430EB8F3E}"/>
          </ac:spMkLst>
        </pc:spChg>
        <pc:spChg chg="add mod">
          <ac:chgData name="Glover, Mike (STFC,RAL,ISIS)" userId="a709903a-0a4b-44b1-9bb2-1596d45d8879" providerId="ADAL" clId="{792037DA-B629-44F7-BC5C-7A4304CFD9AE}" dt="2022-11-28T18:09:25.884" v="4418" actId="14100"/>
          <ac:spMkLst>
            <pc:docMk/>
            <pc:sldMk cId="70838142" sldId="297"/>
            <ac:spMk id="9" creationId="{2DC0141D-A4CC-A4AC-4DE2-AA6ECEF8014C}"/>
          </ac:spMkLst>
        </pc:spChg>
        <pc:spChg chg="mod">
          <ac:chgData name="Glover, Mike (STFC,RAL,ISIS)" userId="a709903a-0a4b-44b1-9bb2-1596d45d8879" providerId="ADAL" clId="{792037DA-B629-44F7-BC5C-7A4304CFD9AE}" dt="2022-11-28T16:00:08.682" v="1225" actId="20577"/>
          <ac:spMkLst>
            <pc:docMk/>
            <pc:sldMk cId="70838142" sldId="297"/>
            <ac:spMk id="320" creationId="{00000000-0000-0000-0000-000000000000}"/>
          </ac:spMkLst>
        </pc:spChg>
        <pc:picChg chg="add mod">
          <ac:chgData name="Glover, Mike (STFC,RAL,ISIS)" userId="a709903a-0a4b-44b1-9bb2-1596d45d8879" providerId="ADAL" clId="{792037DA-B629-44F7-BC5C-7A4304CFD9AE}" dt="2022-11-28T18:09:17.304" v="4416" actId="1076"/>
          <ac:picMkLst>
            <pc:docMk/>
            <pc:sldMk cId="70838142" sldId="297"/>
            <ac:picMk id="2" creationId="{71E9B12C-EC85-2A3F-E4F2-E256BDF9DDA8}"/>
          </ac:picMkLst>
        </pc:picChg>
      </pc:sldChg>
      <pc:sldChg chg="addSp delSp modSp add mod">
        <pc:chgData name="Glover, Mike (STFC,RAL,ISIS)" userId="a709903a-0a4b-44b1-9bb2-1596d45d8879" providerId="ADAL" clId="{792037DA-B629-44F7-BC5C-7A4304CFD9AE}" dt="2022-11-28T18:16:45.796" v="4430" actId="14100"/>
        <pc:sldMkLst>
          <pc:docMk/>
          <pc:sldMk cId="3631008088" sldId="298"/>
        </pc:sldMkLst>
        <pc:spChg chg="add mod">
          <ac:chgData name="Glover, Mike (STFC,RAL,ISIS)" userId="a709903a-0a4b-44b1-9bb2-1596d45d8879" providerId="ADAL" clId="{792037DA-B629-44F7-BC5C-7A4304CFD9AE}" dt="2022-11-28T18:16:38.423" v="4428" actId="1076"/>
          <ac:spMkLst>
            <pc:docMk/>
            <pc:sldMk cId="3631008088" sldId="298"/>
            <ac:spMk id="4" creationId="{AAA39395-5EE2-C046-7D1E-0EE47C414158}"/>
          </ac:spMkLst>
        </pc:spChg>
        <pc:spChg chg="add del mod">
          <ac:chgData name="Glover, Mike (STFC,RAL,ISIS)" userId="a709903a-0a4b-44b1-9bb2-1596d45d8879" providerId="ADAL" clId="{792037DA-B629-44F7-BC5C-7A4304CFD9AE}" dt="2022-11-28T16:42:53.533" v="3290" actId="478"/>
          <ac:spMkLst>
            <pc:docMk/>
            <pc:sldMk cId="3631008088" sldId="298"/>
            <ac:spMk id="6" creationId="{CB838F87-0147-06A5-4E44-67ED20263A62}"/>
          </ac:spMkLst>
        </pc:spChg>
        <pc:spChg chg="del mod">
          <ac:chgData name="Glover, Mike (STFC,RAL,ISIS)" userId="a709903a-0a4b-44b1-9bb2-1596d45d8879" providerId="ADAL" clId="{792037DA-B629-44F7-BC5C-7A4304CFD9AE}" dt="2022-11-28T16:38:58.621" v="2913" actId="478"/>
          <ac:spMkLst>
            <pc:docMk/>
            <pc:sldMk cId="3631008088" sldId="298"/>
            <ac:spMk id="7" creationId="{CCFA030F-7B31-73A2-E135-09E4CECFE437}"/>
          </ac:spMkLst>
        </pc:spChg>
        <pc:spChg chg="del">
          <ac:chgData name="Glover, Mike (STFC,RAL,ISIS)" userId="a709903a-0a4b-44b1-9bb2-1596d45d8879" providerId="ADAL" clId="{792037DA-B629-44F7-BC5C-7A4304CFD9AE}" dt="2022-11-28T16:39:16.640" v="2914" actId="478"/>
          <ac:spMkLst>
            <pc:docMk/>
            <pc:sldMk cId="3631008088" sldId="298"/>
            <ac:spMk id="8" creationId="{D3534889-6FA0-FA94-1409-5B3430EB8F3E}"/>
          </ac:spMkLst>
        </pc:spChg>
        <pc:spChg chg="add mod">
          <ac:chgData name="Glover, Mike (STFC,RAL,ISIS)" userId="a709903a-0a4b-44b1-9bb2-1596d45d8879" providerId="ADAL" clId="{792037DA-B629-44F7-BC5C-7A4304CFD9AE}" dt="2022-11-28T18:16:45.796" v="4430" actId="14100"/>
          <ac:spMkLst>
            <pc:docMk/>
            <pc:sldMk cId="3631008088" sldId="298"/>
            <ac:spMk id="9" creationId="{C608DA27-887E-CA6E-2C60-5B619DD7A6DA}"/>
          </ac:spMkLst>
        </pc:spChg>
        <pc:spChg chg="mod">
          <ac:chgData name="Glover, Mike (STFC,RAL,ISIS)" userId="a709903a-0a4b-44b1-9bb2-1596d45d8879" providerId="ADAL" clId="{792037DA-B629-44F7-BC5C-7A4304CFD9AE}" dt="2022-11-28T16:44:12.198" v="3345" actId="20577"/>
          <ac:spMkLst>
            <pc:docMk/>
            <pc:sldMk cId="3631008088" sldId="298"/>
            <ac:spMk id="320" creationId="{00000000-0000-0000-0000-000000000000}"/>
          </ac:spMkLst>
        </pc:spChg>
        <pc:picChg chg="add mod">
          <ac:chgData name="Glover, Mike (STFC,RAL,ISIS)" userId="a709903a-0a4b-44b1-9bb2-1596d45d8879" providerId="ADAL" clId="{792037DA-B629-44F7-BC5C-7A4304CFD9AE}" dt="2022-11-28T18:16:34.734" v="4427" actId="1076"/>
          <ac:picMkLst>
            <pc:docMk/>
            <pc:sldMk cId="3631008088" sldId="298"/>
            <ac:picMk id="2" creationId="{FDDC7D2D-7591-F95E-A349-EB6C08ED7559}"/>
          </ac:picMkLst>
        </pc:picChg>
        <pc:picChg chg="add del mod">
          <ac:chgData name="Glover, Mike (STFC,RAL,ISIS)" userId="a709903a-0a4b-44b1-9bb2-1596d45d8879" providerId="ADAL" clId="{792037DA-B629-44F7-BC5C-7A4304CFD9AE}" dt="2022-11-28T18:16:26.197" v="4426" actId="478"/>
          <ac:picMkLst>
            <pc:docMk/>
            <pc:sldMk cId="3631008088" sldId="298"/>
            <ac:picMk id="3" creationId="{7189E200-03E2-C1F3-B784-A5DA95C4A01A}"/>
          </ac:picMkLst>
        </pc:picChg>
      </pc:sldChg>
      <pc:sldChg chg="addSp delSp modSp add mod ord">
        <pc:chgData name="Glover, Mike (STFC,RAL,ISIS)" userId="a709903a-0a4b-44b1-9bb2-1596d45d8879" providerId="ADAL" clId="{792037DA-B629-44F7-BC5C-7A4304CFD9AE}" dt="2022-11-28T18:35:43.338" v="4544"/>
        <pc:sldMkLst>
          <pc:docMk/>
          <pc:sldMk cId="1068011443" sldId="299"/>
        </pc:sldMkLst>
        <pc:spChg chg="mod">
          <ac:chgData name="Glover, Mike (STFC,RAL,ISIS)" userId="a709903a-0a4b-44b1-9bb2-1596d45d8879" providerId="ADAL" clId="{792037DA-B629-44F7-BC5C-7A4304CFD9AE}" dt="2022-11-28T18:24:53.647" v="4443" actId="1076"/>
          <ac:spMkLst>
            <pc:docMk/>
            <pc:sldMk cId="1068011443" sldId="299"/>
            <ac:spMk id="6" creationId="{D4621010-A5C6-9671-088D-FAA0D49AAEFC}"/>
          </ac:spMkLst>
        </pc:spChg>
        <pc:spChg chg="mod">
          <ac:chgData name="Glover, Mike (STFC,RAL,ISIS)" userId="a709903a-0a4b-44b1-9bb2-1596d45d8879" providerId="ADAL" clId="{792037DA-B629-44F7-BC5C-7A4304CFD9AE}" dt="2022-11-28T18:25:11.511" v="4451" actId="20577"/>
          <ac:spMkLst>
            <pc:docMk/>
            <pc:sldMk cId="1068011443" sldId="299"/>
            <ac:spMk id="8" creationId="{92D1F5D4-48CA-917E-CF7D-91D5C287D56E}"/>
          </ac:spMkLst>
        </pc:spChg>
        <pc:picChg chg="add mod modCrop">
          <ac:chgData name="Glover, Mike (STFC,RAL,ISIS)" userId="a709903a-0a4b-44b1-9bb2-1596d45d8879" providerId="ADAL" clId="{792037DA-B629-44F7-BC5C-7A4304CFD9AE}" dt="2022-11-28T18:24:11.285" v="4440" actId="1076"/>
          <ac:picMkLst>
            <pc:docMk/>
            <pc:sldMk cId="1068011443" sldId="299"/>
            <ac:picMk id="2" creationId="{BCABC03B-18CA-571E-3DD0-72A1B8C97652}"/>
          </ac:picMkLst>
        </pc:picChg>
        <pc:picChg chg="del">
          <ac:chgData name="Glover, Mike (STFC,RAL,ISIS)" userId="a709903a-0a4b-44b1-9bb2-1596d45d8879" providerId="ADAL" clId="{792037DA-B629-44F7-BC5C-7A4304CFD9AE}" dt="2022-11-28T18:24:07.737" v="4439" actId="478"/>
          <ac:picMkLst>
            <pc:docMk/>
            <pc:sldMk cId="1068011443" sldId="299"/>
            <ac:picMk id="3" creationId="{0CB5174A-3E84-A5DF-82B0-2F6BDA9E6130}"/>
          </ac:picMkLst>
        </pc:picChg>
      </pc:sldChg>
      <pc:sldChg chg="addSp delSp modSp add mod ord">
        <pc:chgData name="Glover, Mike (STFC,RAL,ISIS)" userId="a709903a-0a4b-44b1-9bb2-1596d45d8879" providerId="ADAL" clId="{792037DA-B629-44F7-BC5C-7A4304CFD9AE}" dt="2022-11-29T16:36:52.908" v="4812" actId="1076"/>
        <pc:sldMkLst>
          <pc:docMk/>
          <pc:sldMk cId="3632584531" sldId="300"/>
        </pc:sldMkLst>
        <pc:spChg chg="del">
          <ac:chgData name="Glover, Mike (STFC,RAL,ISIS)" userId="a709903a-0a4b-44b1-9bb2-1596d45d8879" providerId="ADAL" clId="{792037DA-B629-44F7-BC5C-7A4304CFD9AE}" dt="2022-11-28T18:26:56.484" v="4461" actId="478"/>
          <ac:spMkLst>
            <pc:docMk/>
            <pc:sldMk cId="3632584531" sldId="300"/>
            <ac:spMk id="6" creationId="{D4621010-A5C6-9671-088D-FAA0D49AAEFC}"/>
          </ac:spMkLst>
        </pc:spChg>
        <pc:spChg chg="mod">
          <ac:chgData name="Glover, Mike (STFC,RAL,ISIS)" userId="a709903a-0a4b-44b1-9bb2-1596d45d8879" providerId="ADAL" clId="{792037DA-B629-44F7-BC5C-7A4304CFD9AE}" dt="2022-11-28T18:32:21.365" v="4531" actId="404"/>
          <ac:spMkLst>
            <pc:docMk/>
            <pc:sldMk cId="3632584531" sldId="300"/>
            <ac:spMk id="8" creationId="{92D1F5D4-48CA-917E-CF7D-91D5C287D56E}"/>
          </ac:spMkLst>
        </pc:spChg>
        <pc:spChg chg="del">
          <ac:chgData name="Glover, Mike (STFC,RAL,ISIS)" userId="a709903a-0a4b-44b1-9bb2-1596d45d8879" providerId="ADAL" clId="{792037DA-B629-44F7-BC5C-7A4304CFD9AE}" dt="2022-11-28T18:26:43.313" v="4455" actId="478"/>
          <ac:spMkLst>
            <pc:docMk/>
            <pc:sldMk cId="3632584531" sldId="300"/>
            <ac:spMk id="10" creationId="{688DDB95-78A1-1FD8-4B2C-51536D21DB33}"/>
          </ac:spMkLst>
        </pc:spChg>
        <pc:spChg chg="add mod">
          <ac:chgData name="Glover, Mike (STFC,RAL,ISIS)" userId="a709903a-0a4b-44b1-9bb2-1596d45d8879" providerId="ADAL" clId="{792037DA-B629-44F7-BC5C-7A4304CFD9AE}" dt="2022-11-29T16:36:52.908" v="4812" actId="1076"/>
          <ac:spMkLst>
            <pc:docMk/>
            <pc:sldMk cId="3632584531" sldId="300"/>
            <ac:spMk id="11" creationId="{95CA96D4-A53A-E533-1F7B-FA38D3C49B34}"/>
          </ac:spMkLst>
        </pc:spChg>
        <pc:spChg chg="del">
          <ac:chgData name="Glover, Mike (STFC,RAL,ISIS)" userId="a709903a-0a4b-44b1-9bb2-1596d45d8879" providerId="ADAL" clId="{792037DA-B629-44F7-BC5C-7A4304CFD9AE}" dt="2022-11-28T18:26:52.593" v="4459" actId="478"/>
          <ac:spMkLst>
            <pc:docMk/>
            <pc:sldMk cId="3632584531" sldId="300"/>
            <ac:spMk id="12" creationId="{CDE3DDCD-B4F5-C6F9-3E46-5281195790DA}"/>
          </ac:spMkLst>
        </pc:spChg>
        <pc:spChg chg="add mod">
          <ac:chgData name="Glover, Mike (STFC,RAL,ISIS)" userId="a709903a-0a4b-44b1-9bb2-1596d45d8879" providerId="ADAL" clId="{792037DA-B629-44F7-BC5C-7A4304CFD9AE}" dt="2022-11-29T10:29:52.422" v="4573" actId="1076"/>
          <ac:spMkLst>
            <pc:docMk/>
            <pc:sldMk cId="3632584531" sldId="300"/>
            <ac:spMk id="15" creationId="{0C3CE326-BF43-651C-9212-996C203438C5}"/>
          </ac:spMkLst>
        </pc:spChg>
        <pc:picChg chg="del">
          <ac:chgData name="Glover, Mike (STFC,RAL,ISIS)" userId="a709903a-0a4b-44b1-9bb2-1596d45d8879" providerId="ADAL" clId="{792037DA-B629-44F7-BC5C-7A4304CFD9AE}" dt="2022-11-28T18:26:53.830" v="4460" actId="478"/>
          <ac:picMkLst>
            <pc:docMk/>
            <pc:sldMk cId="3632584531" sldId="300"/>
            <ac:picMk id="2" creationId="{BCABC03B-18CA-571E-3DD0-72A1B8C97652}"/>
          </ac:picMkLst>
        </pc:picChg>
        <pc:picChg chg="add mod">
          <ac:chgData name="Glover, Mike (STFC,RAL,ISIS)" userId="a709903a-0a4b-44b1-9bb2-1596d45d8879" providerId="ADAL" clId="{792037DA-B629-44F7-BC5C-7A4304CFD9AE}" dt="2022-11-29T10:35:07.498" v="4604" actId="29295"/>
          <ac:picMkLst>
            <pc:docMk/>
            <pc:sldMk cId="3632584531" sldId="300"/>
            <ac:picMk id="3" creationId="{BC9C8550-72A0-1D9A-B155-CEBB07F67D3A}"/>
          </ac:picMkLst>
        </pc:picChg>
        <pc:picChg chg="add mod">
          <ac:chgData name="Glover, Mike (STFC,RAL,ISIS)" userId="a709903a-0a4b-44b1-9bb2-1596d45d8879" providerId="ADAL" clId="{792037DA-B629-44F7-BC5C-7A4304CFD9AE}" dt="2022-11-29T10:28:32.520" v="4562" actId="14100"/>
          <ac:picMkLst>
            <pc:docMk/>
            <pc:sldMk cId="3632584531" sldId="300"/>
            <ac:picMk id="4" creationId="{3AF78A16-A1C6-5C67-E148-EC608BCE9767}"/>
          </ac:picMkLst>
        </pc:picChg>
        <pc:picChg chg="add mod">
          <ac:chgData name="Glover, Mike (STFC,RAL,ISIS)" userId="a709903a-0a4b-44b1-9bb2-1596d45d8879" providerId="ADAL" clId="{792037DA-B629-44F7-BC5C-7A4304CFD9AE}" dt="2022-11-29T10:36:14.207" v="4607" actId="14861"/>
          <ac:picMkLst>
            <pc:docMk/>
            <pc:sldMk cId="3632584531" sldId="300"/>
            <ac:picMk id="6" creationId="{A72215B9-86BE-8F46-191E-61608949C6F7}"/>
          </ac:picMkLst>
        </pc:picChg>
        <pc:picChg chg="del mod">
          <ac:chgData name="Glover, Mike (STFC,RAL,ISIS)" userId="a709903a-0a4b-44b1-9bb2-1596d45d8879" providerId="ADAL" clId="{792037DA-B629-44F7-BC5C-7A4304CFD9AE}" dt="2022-11-28T18:26:41.064" v="4454" actId="478"/>
          <ac:picMkLst>
            <pc:docMk/>
            <pc:sldMk cId="3632584531" sldId="300"/>
            <ac:picMk id="7" creationId="{59889BF3-AEA1-581C-FD12-DE6A8891D225}"/>
          </ac:picMkLst>
        </pc:picChg>
        <pc:picChg chg="add mod ord">
          <ac:chgData name="Glover, Mike (STFC,RAL,ISIS)" userId="a709903a-0a4b-44b1-9bb2-1596d45d8879" providerId="ADAL" clId="{792037DA-B629-44F7-BC5C-7A4304CFD9AE}" dt="2022-11-29T10:29:39.485" v="4571" actId="1076"/>
          <ac:picMkLst>
            <pc:docMk/>
            <pc:sldMk cId="3632584531" sldId="300"/>
            <ac:picMk id="9" creationId="{EED3DD92-239C-0EEE-E069-84BCA03FE918}"/>
          </ac:picMkLst>
        </pc:picChg>
        <pc:picChg chg="add del">
          <ac:chgData name="Glover, Mike (STFC,RAL,ISIS)" userId="a709903a-0a4b-44b1-9bb2-1596d45d8879" providerId="ADAL" clId="{792037DA-B629-44F7-BC5C-7A4304CFD9AE}" dt="2022-11-28T18:30:35.197" v="4491" actId="22"/>
          <ac:picMkLst>
            <pc:docMk/>
            <pc:sldMk cId="3632584531" sldId="300"/>
            <ac:picMk id="14" creationId="{02815945-0118-FBAF-F73C-6A6B64154468}"/>
          </ac:picMkLst>
        </pc:picChg>
      </pc:sldChg>
      <pc:sldChg chg="add del">
        <pc:chgData name="Glover, Mike (STFC,RAL,ISIS)" userId="a709903a-0a4b-44b1-9bb2-1596d45d8879" providerId="ADAL" clId="{792037DA-B629-44F7-BC5C-7A4304CFD9AE}" dt="2022-11-28T18:40:52.789" v="4558" actId="47"/>
        <pc:sldMkLst>
          <pc:docMk/>
          <pc:sldMk cId="3141920017" sldId="3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934E9-E75B-477F-95AF-186540003AE4}" type="doc">
      <dgm:prSet loTypeId="urn:microsoft.com/office/officeart/2005/8/layout/cycle8" loCatId="cycle" qsTypeId="urn:microsoft.com/office/officeart/2005/8/quickstyle/3d3" qsCatId="3D" csTypeId="urn:microsoft.com/office/officeart/2005/8/colors/colorful1" csCatId="colorful" phldr="1"/>
      <dgm:spPr/>
      <dgm:t>
        <a:bodyPr/>
        <a:lstStyle/>
        <a:p>
          <a:endParaRPr lang="en-GB"/>
        </a:p>
      </dgm:t>
    </dgm:pt>
    <dgm:pt modelId="{BF97B32C-A860-4292-BE35-B67353C06015}">
      <dgm:prSet custT="1"/>
      <dgm:spPr/>
      <dgm:t>
        <a:bodyPr/>
        <a:lstStyle/>
        <a:p>
          <a:pPr algn="ctr"/>
          <a:r>
            <a:rPr lang="en-GB" sz="1800" b="0" i="0" dirty="0"/>
            <a:t>Empower</a:t>
          </a:r>
          <a:endParaRPr lang="en-GB" sz="1800" dirty="0"/>
        </a:p>
      </dgm:t>
    </dgm:pt>
    <dgm:pt modelId="{E48DB0B0-5454-49E3-9C09-B515D51E1C78}" type="parTrans" cxnId="{1A3E2FEA-DBCE-4A8D-856A-BE32D3D948AB}">
      <dgm:prSet/>
      <dgm:spPr/>
      <dgm:t>
        <a:bodyPr/>
        <a:lstStyle/>
        <a:p>
          <a:endParaRPr lang="en-GB"/>
        </a:p>
      </dgm:t>
    </dgm:pt>
    <dgm:pt modelId="{C46C089F-09E1-49E4-9D7A-931BC485D24D}" type="sibTrans" cxnId="{1A3E2FEA-DBCE-4A8D-856A-BE32D3D948AB}">
      <dgm:prSet/>
      <dgm:spPr/>
      <dgm:t>
        <a:bodyPr/>
        <a:lstStyle/>
        <a:p>
          <a:endParaRPr lang="en-GB"/>
        </a:p>
      </dgm:t>
    </dgm:pt>
    <dgm:pt modelId="{7C2A9499-753F-4F4D-BD2F-AB7C58537B92}">
      <dgm:prSet custT="1"/>
      <dgm:spPr/>
      <dgm:t>
        <a:bodyPr/>
        <a:lstStyle/>
        <a:p>
          <a:pPr algn="ctr"/>
          <a:r>
            <a:rPr lang="en-GB" sz="1800" b="0" i="0" dirty="0"/>
            <a:t>Partnerships</a:t>
          </a:r>
          <a:endParaRPr lang="en-GB" sz="1800" dirty="0"/>
        </a:p>
      </dgm:t>
    </dgm:pt>
    <dgm:pt modelId="{CE98EB54-8F35-4E8A-AD3D-02B9905B25A2}" type="parTrans" cxnId="{61A14C2B-5329-49AD-885F-73A9AEE86A66}">
      <dgm:prSet/>
      <dgm:spPr/>
      <dgm:t>
        <a:bodyPr/>
        <a:lstStyle/>
        <a:p>
          <a:endParaRPr lang="en-GB"/>
        </a:p>
      </dgm:t>
    </dgm:pt>
    <dgm:pt modelId="{DAD33D6D-E33F-4FE4-9B2B-8B5B44B8D2E3}" type="sibTrans" cxnId="{61A14C2B-5329-49AD-885F-73A9AEE86A66}">
      <dgm:prSet/>
      <dgm:spPr/>
      <dgm:t>
        <a:bodyPr/>
        <a:lstStyle/>
        <a:p>
          <a:endParaRPr lang="en-GB"/>
        </a:p>
      </dgm:t>
    </dgm:pt>
    <dgm:pt modelId="{062E38B8-B5C6-4584-87A7-53BCCCE235E7}">
      <dgm:prSet custT="1"/>
      <dgm:spPr/>
      <dgm:t>
        <a:bodyPr/>
        <a:lstStyle/>
        <a:p>
          <a:pPr algn="ctr"/>
          <a:r>
            <a:rPr lang="en-GB" sz="1800" b="0" i="0" dirty="0"/>
            <a:t>Operate sustainably</a:t>
          </a:r>
          <a:endParaRPr lang="en-GB" sz="1800" dirty="0"/>
        </a:p>
      </dgm:t>
    </dgm:pt>
    <dgm:pt modelId="{4A4BBFDC-5A36-4C35-B05D-C24EEDCAAD84}" type="parTrans" cxnId="{83B30368-F786-4268-816A-8F7193FB841B}">
      <dgm:prSet/>
      <dgm:spPr/>
      <dgm:t>
        <a:bodyPr/>
        <a:lstStyle/>
        <a:p>
          <a:endParaRPr lang="en-GB"/>
        </a:p>
      </dgm:t>
    </dgm:pt>
    <dgm:pt modelId="{DC0537EF-3014-423B-A2E9-65D67B06DDB8}" type="sibTrans" cxnId="{83B30368-F786-4268-816A-8F7193FB841B}">
      <dgm:prSet/>
      <dgm:spPr/>
      <dgm:t>
        <a:bodyPr/>
        <a:lstStyle/>
        <a:p>
          <a:endParaRPr lang="en-GB"/>
        </a:p>
      </dgm:t>
    </dgm:pt>
    <dgm:pt modelId="{83C55975-787B-4F5C-8976-FAB7DA24BC67}">
      <dgm:prSet custT="1"/>
      <dgm:spPr/>
      <dgm:t>
        <a:bodyPr/>
        <a:lstStyle/>
        <a:p>
          <a:pPr algn="ctr"/>
          <a:r>
            <a:rPr lang="en-GB" sz="1800" b="0" i="0" dirty="0"/>
            <a:t>Optimise</a:t>
          </a:r>
          <a:endParaRPr lang="en-GB" sz="1800" dirty="0"/>
        </a:p>
      </dgm:t>
    </dgm:pt>
    <dgm:pt modelId="{E3F4CB20-7E2D-4088-97AF-2CD9EB286A01}" type="parTrans" cxnId="{D07BF7A7-9B68-4254-9302-34AA7DD34A4C}">
      <dgm:prSet/>
      <dgm:spPr/>
      <dgm:t>
        <a:bodyPr/>
        <a:lstStyle/>
        <a:p>
          <a:endParaRPr lang="en-GB"/>
        </a:p>
      </dgm:t>
    </dgm:pt>
    <dgm:pt modelId="{DD3B961B-9440-4E29-827E-5E0FC1666B7E}" type="sibTrans" cxnId="{D07BF7A7-9B68-4254-9302-34AA7DD34A4C}">
      <dgm:prSet/>
      <dgm:spPr/>
      <dgm:t>
        <a:bodyPr/>
        <a:lstStyle/>
        <a:p>
          <a:endParaRPr lang="en-GB"/>
        </a:p>
      </dgm:t>
    </dgm:pt>
    <dgm:pt modelId="{8265712C-DA3F-4146-952E-14426C00F5F9}">
      <dgm:prSet custT="1"/>
      <dgm:spPr/>
      <dgm:t>
        <a:bodyPr/>
        <a:lstStyle/>
        <a:p>
          <a:pPr algn="ctr"/>
          <a:r>
            <a:rPr lang="en-GB" sz="1800" b="0" i="0" dirty="0"/>
            <a:t>Improve</a:t>
          </a:r>
          <a:endParaRPr lang="en-GB" sz="1800" dirty="0"/>
        </a:p>
      </dgm:t>
    </dgm:pt>
    <dgm:pt modelId="{CE07812F-D294-448F-8EF2-AA20762B215A}" type="parTrans" cxnId="{D47FA2AB-CF3B-471B-8E9D-5847A1FDF6FB}">
      <dgm:prSet/>
      <dgm:spPr/>
      <dgm:t>
        <a:bodyPr/>
        <a:lstStyle/>
        <a:p>
          <a:endParaRPr lang="en-GB"/>
        </a:p>
      </dgm:t>
    </dgm:pt>
    <dgm:pt modelId="{F895E260-D505-4E58-B43C-B3C797CD26C6}" type="sibTrans" cxnId="{D47FA2AB-CF3B-471B-8E9D-5847A1FDF6FB}">
      <dgm:prSet/>
      <dgm:spPr/>
      <dgm:t>
        <a:bodyPr/>
        <a:lstStyle/>
        <a:p>
          <a:endParaRPr lang="en-GB"/>
        </a:p>
      </dgm:t>
    </dgm:pt>
    <dgm:pt modelId="{95306160-29B8-4F2A-8B89-9D6118C980BC}">
      <dgm:prSet custT="1"/>
      <dgm:spPr/>
      <dgm:t>
        <a:bodyPr/>
        <a:lstStyle/>
        <a:p>
          <a:pPr algn="l"/>
          <a:r>
            <a:rPr lang="en-GB" sz="900" b="0" i="0" dirty="0"/>
            <a:t> </a:t>
          </a:r>
          <a:r>
            <a:rPr lang="en-GB" sz="1100" b="0" i="0" dirty="0"/>
            <a:t>You to embed sustainability in everything you do.</a:t>
          </a:r>
          <a:endParaRPr lang="en-GB" sz="900" dirty="0"/>
        </a:p>
      </dgm:t>
    </dgm:pt>
    <dgm:pt modelId="{AD7BD359-10BC-4B5A-817A-96DA4B413638}" type="parTrans" cxnId="{B3EB3799-477C-4BA8-9C3F-316D77016AAA}">
      <dgm:prSet/>
      <dgm:spPr/>
      <dgm:t>
        <a:bodyPr/>
        <a:lstStyle/>
        <a:p>
          <a:endParaRPr lang="en-GB"/>
        </a:p>
      </dgm:t>
    </dgm:pt>
    <dgm:pt modelId="{4B5DF1EC-F1B5-4DF1-902D-9174FDC20AB8}" type="sibTrans" cxnId="{B3EB3799-477C-4BA8-9C3F-316D77016AAA}">
      <dgm:prSet/>
      <dgm:spPr/>
      <dgm:t>
        <a:bodyPr/>
        <a:lstStyle/>
        <a:p>
          <a:endParaRPr lang="en-GB"/>
        </a:p>
      </dgm:t>
    </dgm:pt>
    <dgm:pt modelId="{F6970BFA-CE4F-4C2C-AE7A-C6A6C8071B41}">
      <dgm:prSet custT="1"/>
      <dgm:spPr/>
      <dgm:t>
        <a:bodyPr/>
        <a:lstStyle/>
        <a:p>
          <a:pPr algn="l"/>
          <a:r>
            <a:rPr lang="en-GB" sz="1100" b="0" i="0" dirty="0"/>
            <a:t> That enhance our understanding and application of sustainability.</a:t>
          </a:r>
          <a:endParaRPr lang="en-GB" sz="900" dirty="0"/>
        </a:p>
      </dgm:t>
    </dgm:pt>
    <dgm:pt modelId="{D7F9BEB5-D3AE-41C9-B041-CDB628194C38}" type="parTrans" cxnId="{5E4C55FF-BFB5-4F4A-9712-3ECBA50BCF05}">
      <dgm:prSet/>
      <dgm:spPr/>
      <dgm:t>
        <a:bodyPr/>
        <a:lstStyle/>
        <a:p>
          <a:endParaRPr lang="en-GB"/>
        </a:p>
      </dgm:t>
    </dgm:pt>
    <dgm:pt modelId="{D27D03E0-60CC-438A-99B9-380A35DE2851}" type="sibTrans" cxnId="{5E4C55FF-BFB5-4F4A-9712-3ECBA50BCF05}">
      <dgm:prSet/>
      <dgm:spPr/>
      <dgm:t>
        <a:bodyPr/>
        <a:lstStyle/>
        <a:p>
          <a:endParaRPr lang="en-GB"/>
        </a:p>
      </dgm:t>
    </dgm:pt>
    <dgm:pt modelId="{2E686836-3DF0-436C-B5FD-B0A542F5960C}">
      <dgm:prSet custT="1"/>
      <dgm:spPr/>
      <dgm:t>
        <a:bodyPr/>
        <a:lstStyle/>
        <a:p>
          <a:pPr algn="l"/>
          <a:r>
            <a:rPr lang="en-GB" sz="1000" b="0" i="0" dirty="0"/>
            <a:t> M</a:t>
          </a:r>
          <a:r>
            <a:rPr lang="en-GB" sz="1100" b="0" i="0" dirty="0"/>
            <a:t>inimise our carbon footprint.</a:t>
          </a:r>
          <a:endParaRPr lang="en-GB" sz="1000" dirty="0"/>
        </a:p>
      </dgm:t>
    </dgm:pt>
    <dgm:pt modelId="{282AA1B6-E504-4F8F-BC93-B658E4780A1C}" type="parTrans" cxnId="{1333E837-A500-4238-AB53-9F7ACB5973E4}">
      <dgm:prSet/>
      <dgm:spPr/>
      <dgm:t>
        <a:bodyPr/>
        <a:lstStyle/>
        <a:p>
          <a:endParaRPr lang="en-GB"/>
        </a:p>
      </dgm:t>
    </dgm:pt>
    <dgm:pt modelId="{DCF3F481-B5B4-43FD-9D53-9482B6B3D632}" type="sibTrans" cxnId="{1333E837-A500-4238-AB53-9F7ACB5973E4}">
      <dgm:prSet/>
      <dgm:spPr/>
      <dgm:t>
        <a:bodyPr/>
        <a:lstStyle/>
        <a:p>
          <a:endParaRPr lang="en-GB"/>
        </a:p>
      </dgm:t>
    </dgm:pt>
    <dgm:pt modelId="{CD255C74-75F9-44B8-8FDC-66EBB4407F0D}">
      <dgm:prSet custT="1"/>
      <dgm:spPr/>
      <dgm:t>
        <a:bodyPr/>
        <a:lstStyle/>
        <a:p>
          <a:pPr algn="l"/>
          <a:r>
            <a:rPr lang="en-GB" sz="1000" b="0" i="0" dirty="0"/>
            <a:t> G</a:t>
          </a:r>
          <a:r>
            <a:rPr lang="en-GB" sz="1100" b="0" i="0" dirty="0"/>
            <a:t>reen economic impact from our science.</a:t>
          </a:r>
          <a:endParaRPr lang="en-GB" sz="1000" dirty="0"/>
        </a:p>
      </dgm:t>
    </dgm:pt>
    <dgm:pt modelId="{44A7C3B3-B1E0-428E-AD4A-C335AAA789B8}" type="parTrans" cxnId="{7F5D8CEE-5011-44DD-85B1-78FBDEF291B1}">
      <dgm:prSet/>
      <dgm:spPr/>
      <dgm:t>
        <a:bodyPr/>
        <a:lstStyle/>
        <a:p>
          <a:endParaRPr lang="en-GB"/>
        </a:p>
      </dgm:t>
    </dgm:pt>
    <dgm:pt modelId="{DE253BAD-BA9D-431E-8165-D69C7C8A31A2}" type="sibTrans" cxnId="{7F5D8CEE-5011-44DD-85B1-78FBDEF291B1}">
      <dgm:prSet/>
      <dgm:spPr/>
      <dgm:t>
        <a:bodyPr/>
        <a:lstStyle/>
        <a:p>
          <a:endParaRPr lang="en-GB"/>
        </a:p>
      </dgm:t>
    </dgm:pt>
    <dgm:pt modelId="{4B3DB1E9-DE63-4F6F-8175-58F028CB8087}">
      <dgm:prSet custT="1"/>
      <dgm:spPr/>
      <dgm:t>
        <a:bodyPr/>
        <a:lstStyle/>
        <a:p>
          <a:pPr algn="l"/>
          <a:r>
            <a:rPr lang="en-GB" sz="1000" b="0" i="0" dirty="0"/>
            <a:t> </a:t>
          </a:r>
          <a:r>
            <a:rPr lang="en-GB" sz="1100" b="0" i="0" dirty="0"/>
            <a:t>our environment and Biodiversity</a:t>
          </a:r>
          <a:endParaRPr lang="en-GB" sz="1000" dirty="0"/>
        </a:p>
      </dgm:t>
    </dgm:pt>
    <dgm:pt modelId="{FB2FA5BF-272A-492C-9E5D-79FF8C58E4A2}" type="parTrans" cxnId="{79333C5B-352C-4851-ACC1-D5D70FAC6D92}">
      <dgm:prSet/>
      <dgm:spPr/>
      <dgm:t>
        <a:bodyPr/>
        <a:lstStyle/>
        <a:p>
          <a:endParaRPr lang="en-GB"/>
        </a:p>
      </dgm:t>
    </dgm:pt>
    <dgm:pt modelId="{8E897CB9-47DD-4B57-A0E2-1B930484686E}" type="sibTrans" cxnId="{79333C5B-352C-4851-ACC1-D5D70FAC6D92}">
      <dgm:prSet/>
      <dgm:spPr/>
      <dgm:t>
        <a:bodyPr/>
        <a:lstStyle/>
        <a:p>
          <a:endParaRPr lang="en-GB"/>
        </a:p>
      </dgm:t>
    </dgm:pt>
    <dgm:pt modelId="{1E9DD2CA-90A0-4B57-8883-8C1ABDD86E9D}">
      <dgm:prSet custT="1"/>
      <dgm:spPr/>
      <dgm:t>
        <a:bodyPr/>
        <a:lstStyle/>
        <a:p>
          <a:pPr algn="l"/>
          <a:r>
            <a:rPr lang="en-GB" sz="1000" dirty="0"/>
            <a:t>Our Knowledge &amp; Skills</a:t>
          </a:r>
        </a:p>
      </dgm:t>
    </dgm:pt>
    <dgm:pt modelId="{F82DAA58-5D0D-4C5E-AA13-22FD3D1BF78A}" type="parTrans" cxnId="{6A62D162-D8AD-4AEC-8B36-A1C8B7063E18}">
      <dgm:prSet/>
      <dgm:spPr/>
      <dgm:t>
        <a:bodyPr/>
        <a:lstStyle/>
        <a:p>
          <a:endParaRPr lang="en-GB"/>
        </a:p>
      </dgm:t>
    </dgm:pt>
    <dgm:pt modelId="{C9800C68-64FE-4760-B938-E070C2928E92}" type="sibTrans" cxnId="{6A62D162-D8AD-4AEC-8B36-A1C8B7063E18}">
      <dgm:prSet/>
      <dgm:spPr/>
      <dgm:t>
        <a:bodyPr/>
        <a:lstStyle/>
        <a:p>
          <a:endParaRPr lang="en-GB"/>
        </a:p>
      </dgm:t>
    </dgm:pt>
    <dgm:pt modelId="{2028F536-ADC3-4B36-9B51-90F2496DA24D}" type="pres">
      <dgm:prSet presAssocID="{82C934E9-E75B-477F-95AF-186540003AE4}" presName="compositeShape" presStyleCnt="0">
        <dgm:presLayoutVars>
          <dgm:chMax val="7"/>
          <dgm:dir/>
          <dgm:resizeHandles val="exact"/>
        </dgm:presLayoutVars>
      </dgm:prSet>
      <dgm:spPr/>
    </dgm:pt>
    <dgm:pt modelId="{925EBD29-347E-485D-B008-8C49810E4697}" type="pres">
      <dgm:prSet presAssocID="{82C934E9-E75B-477F-95AF-186540003AE4}" presName="wedge1" presStyleLbl="node1" presStyleIdx="0" presStyleCnt="5"/>
      <dgm:spPr/>
    </dgm:pt>
    <dgm:pt modelId="{FABDE566-13EB-4482-8197-3814759E3C9C}" type="pres">
      <dgm:prSet presAssocID="{82C934E9-E75B-477F-95AF-186540003AE4}" presName="dummy1a" presStyleCnt="0"/>
      <dgm:spPr/>
    </dgm:pt>
    <dgm:pt modelId="{DAA30386-1FAE-46D5-B6F8-56E5098D7C3F}" type="pres">
      <dgm:prSet presAssocID="{82C934E9-E75B-477F-95AF-186540003AE4}" presName="dummy1b" presStyleCnt="0"/>
      <dgm:spPr/>
    </dgm:pt>
    <dgm:pt modelId="{15EAA46F-BD09-490E-801D-4673D75A912A}" type="pres">
      <dgm:prSet presAssocID="{82C934E9-E75B-477F-95AF-186540003AE4}" presName="wedge1Tx" presStyleLbl="node1" presStyleIdx="0" presStyleCnt="5">
        <dgm:presLayoutVars>
          <dgm:chMax val="0"/>
          <dgm:chPref val="0"/>
          <dgm:bulletEnabled val="1"/>
        </dgm:presLayoutVars>
      </dgm:prSet>
      <dgm:spPr/>
    </dgm:pt>
    <dgm:pt modelId="{12C7BE66-590F-4235-9664-44A07828F9E5}" type="pres">
      <dgm:prSet presAssocID="{82C934E9-E75B-477F-95AF-186540003AE4}" presName="wedge2" presStyleLbl="node1" presStyleIdx="1" presStyleCnt="5"/>
      <dgm:spPr/>
    </dgm:pt>
    <dgm:pt modelId="{E31DFB4E-5400-42CA-8436-9D83C0947073}" type="pres">
      <dgm:prSet presAssocID="{82C934E9-E75B-477F-95AF-186540003AE4}" presName="dummy2a" presStyleCnt="0"/>
      <dgm:spPr/>
    </dgm:pt>
    <dgm:pt modelId="{5D5B0070-2CB9-4898-A6EC-F29F712337CA}" type="pres">
      <dgm:prSet presAssocID="{82C934E9-E75B-477F-95AF-186540003AE4}" presName="dummy2b" presStyleCnt="0"/>
      <dgm:spPr/>
    </dgm:pt>
    <dgm:pt modelId="{1C7D5103-A275-4FE2-A6B7-1AD5536F1693}" type="pres">
      <dgm:prSet presAssocID="{82C934E9-E75B-477F-95AF-186540003AE4}" presName="wedge2Tx" presStyleLbl="node1" presStyleIdx="1" presStyleCnt="5">
        <dgm:presLayoutVars>
          <dgm:chMax val="0"/>
          <dgm:chPref val="0"/>
          <dgm:bulletEnabled val="1"/>
        </dgm:presLayoutVars>
      </dgm:prSet>
      <dgm:spPr/>
    </dgm:pt>
    <dgm:pt modelId="{EED70AC8-611E-49BE-A9CC-0FF7117BCB52}" type="pres">
      <dgm:prSet presAssocID="{82C934E9-E75B-477F-95AF-186540003AE4}" presName="wedge3" presStyleLbl="node1" presStyleIdx="2" presStyleCnt="5"/>
      <dgm:spPr/>
    </dgm:pt>
    <dgm:pt modelId="{D60FE25D-7737-4B74-8CB4-269A14A9EB88}" type="pres">
      <dgm:prSet presAssocID="{82C934E9-E75B-477F-95AF-186540003AE4}" presName="dummy3a" presStyleCnt="0"/>
      <dgm:spPr/>
    </dgm:pt>
    <dgm:pt modelId="{C2EB243D-D92E-4783-9E9A-58D9C7642915}" type="pres">
      <dgm:prSet presAssocID="{82C934E9-E75B-477F-95AF-186540003AE4}" presName="dummy3b" presStyleCnt="0"/>
      <dgm:spPr/>
    </dgm:pt>
    <dgm:pt modelId="{15E7E210-4A0C-434C-B5CC-3013332614DD}" type="pres">
      <dgm:prSet presAssocID="{82C934E9-E75B-477F-95AF-186540003AE4}" presName="wedge3Tx" presStyleLbl="node1" presStyleIdx="2" presStyleCnt="5">
        <dgm:presLayoutVars>
          <dgm:chMax val="0"/>
          <dgm:chPref val="0"/>
          <dgm:bulletEnabled val="1"/>
        </dgm:presLayoutVars>
      </dgm:prSet>
      <dgm:spPr/>
    </dgm:pt>
    <dgm:pt modelId="{5C552364-451E-4D2F-91EB-5D0A892D5040}" type="pres">
      <dgm:prSet presAssocID="{82C934E9-E75B-477F-95AF-186540003AE4}" presName="wedge4" presStyleLbl="node1" presStyleIdx="3" presStyleCnt="5"/>
      <dgm:spPr/>
    </dgm:pt>
    <dgm:pt modelId="{EC41C070-3056-4676-95B2-220F555D25AB}" type="pres">
      <dgm:prSet presAssocID="{82C934E9-E75B-477F-95AF-186540003AE4}" presName="dummy4a" presStyleCnt="0"/>
      <dgm:spPr/>
    </dgm:pt>
    <dgm:pt modelId="{0CE400A5-FBDD-4721-BBC1-FA74723D3478}" type="pres">
      <dgm:prSet presAssocID="{82C934E9-E75B-477F-95AF-186540003AE4}" presName="dummy4b" presStyleCnt="0"/>
      <dgm:spPr/>
    </dgm:pt>
    <dgm:pt modelId="{D6F4CA2A-B6F0-4FAC-A55A-72125D977182}" type="pres">
      <dgm:prSet presAssocID="{82C934E9-E75B-477F-95AF-186540003AE4}" presName="wedge4Tx" presStyleLbl="node1" presStyleIdx="3" presStyleCnt="5">
        <dgm:presLayoutVars>
          <dgm:chMax val="0"/>
          <dgm:chPref val="0"/>
          <dgm:bulletEnabled val="1"/>
        </dgm:presLayoutVars>
      </dgm:prSet>
      <dgm:spPr/>
    </dgm:pt>
    <dgm:pt modelId="{119974B3-FB94-43D2-B094-30B6D150719F}" type="pres">
      <dgm:prSet presAssocID="{82C934E9-E75B-477F-95AF-186540003AE4}" presName="wedge5" presStyleLbl="node1" presStyleIdx="4" presStyleCnt="5"/>
      <dgm:spPr/>
    </dgm:pt>
    <dgm:pt modelId="{82781885-7100-4A2F-83DF-9EF2E7A59582}" type="pres">
      <dgm:prSet presAssocID="{82C934E9-E75B-477F-95AF-186540003AE4}" presName="dummy5a" presStyleCnt="0"/>
      <dgm:spPr/>
    </dgm:pt>
    <dgm:pt modelId="{90ABD5C0-3E67-4DE7-8FE9-F18265B317CE}" type="pres">
      <dgm:prSet presAssocID="{82C934E9-E75B-477F-95AF-186540003AE4}" presName="dummy5b" presStyleCnt="0"/>
      <dgm:spPr/>
    </dgm:pt>
    <dgm:pt modelId="{376FE349-5A24-480D-9D1A-CFDCC2A1DB05}" type="pres">
      <dgm:prSet presAssocID="{82C934E9-E75B-477F-95AF-186540003AE4}" presName="wedge5Tx" presStyleLbl="node1" presStyleIdx="4" presStyleCnt="5">
        <dgm:presLayoutVars>
          <dgm:chMax val="0"/>
          <dgm:chPref val="0"/>
          <dgm:bulletEnabled val="1"/>
        </dgm:presLayoutVars>
      </dgm:prSet>
      <dgm:spPr/>
    </dgm:pt>
    <dgm:pt modelId="{8AAEA9F1-0DBD-4B05-8F9E-F5D48A96834D}" type="pres">
      <dgm:prSet presAssocID="{C46C089F-09E1-49E4-9D7A-931BC485D24D}" presName="arrowWedge1" presStyleLbl="fgSibTrans2D1" presStyleIdx="0" presStyleCnt="5"/>
      <dgm:spPr/>
    </dgm:pt>
    <dgm:pt modelId="{0BA0F9AF-A3B3-475C-80BD-DF324F88677B}" type="pres">
      <dgm:prSet presAssocID="{DAD33D6D-E33F-4FE4-9B2B-8B5B44B8D2E3}" presName="arrowWedge2" presStyleLbl="fgSibTrans2D1" presStyleIdx="1" presStyleCnt="5"/>
      <dgm:spPr/>
    </dgm:pt>
    <dgm:pt modelId="{7C144438-4481-4BB2-AFE2-A7FBADBE1CEC}" type="pres">
      <dgm:prSet presAssocID="{DC0537EF-3014-423B-A2E9-65D67B06DDB8}" presName="arrowWedge3" presStyleLbl="fgSibTrans2D1" presStyleIdx="2" presStyleCnt="5"/>
      <dgm:spPr/>
    </dgm:pt>
    <dgm:pt modelId="{E20F4F2A-467D-41E3-BBCA-579122A36D39}" type="pres">
      <dgm:prSet presAssocID="{DD3B961B-9440-4E29-827E-5E0FC1666B7E}" presName="arrowWedge4" presStyleLbl="fgSibTrans2D1" presStyleIdx="3" presStyleCnt="5"/>
      <dgm:spPr/>
    </dgm:pt>
    <dgm:pt modelId="{A53AF932-37C5-4A61-9FB8-292AA25313F1}" type="pres">
      <dgm:prSet presAssocID="{F895E260-D505-4E58-B43C-B3C797CD26C6}" presName="arrowWedge5" presStyleLbl="fgSibTrans2D1" presStyleIdx="4" presStyleCnt="5"/>
      <dgm:spPr/>
    </dgm:pt>
  </dgm:ptLst>
  <dgm:cxnLst>
    <dgm:cxn modelId="{B164C90D-34B6-44B7-82F0-B97548D03749}" type="presOf" srcId="{CD255C74-75F9-44B8-8FDC-66EBB4407F0D}" destId="{5C552364-451E-4D2F-91EB-5D0A892D5040}" srcOrd="0" destOrd="1" presId="urn:microsoft.com/office/officeart/2005/8/layout/cycle8"/>
    <dgm:cxn modelId="{58463C1B-5552-4A92-A692-A4D9F6801C3D}" type="presOf" srcId="{2E686836-3DF0-436C-B5FD-B0A542F5960C}" destId="{15E7E210-4A0C-434C-B5CC-3013332614DD}" srcOrd="1" destOrd="1" presId="urn:microsoft.com/office/officeart/2005/8/layout/cycle8"/>
    <dgm:cxn modelId="{61A14C2B-5329-49AD-885F-73A9AEE86A66}" srcId="{82C934E9-E75B-477F-95AF-186540003AE4}" destId="{7C2A9499-753F-4F4D-BD2F-AB7C58537B92}" srcOrd="1" destOrd="0" parTransId="{CE98EB54-8F35-4E8A-AD3D-02B9905B25A2}" sibTransId="{DAD33D6D-E33F-4FE4-9B2B-8B5B44B8D2E3}"/>
    <dgm:cxn modelId="{7C0C612D-A110-41CC-941C-0B3EA5BF9AD9}" type="presOf" srcId="{062E38B8-B5C6-4584-87A7-53BCCCE235E7}" destId="{15E7E210-4A0C-434C-B5CC-3013332614DD}" srcOrd="1" destOrd="0" presId="urn:microsoft.com/office/officeart/2005/8/layout/cycle8"/>
    <dgm:cxn modelId="{E43B3932-CBDE-4CD6-855C-20BA53E4231B}" type="presOf" srcId="{F6970BFA-CE4F-4C2C-AE7A-C6A6C8071B41}" destId="{1C7D5103-A275-4FE2-A6B7-1AD5536F1693}" srcOrd="1" destOrd="1" presId="urn:microsoft.com/office/officeart/2005/8/layout/cycle8"/>
    <dgm:cxn modelId="{1333E837-A500-4238-AB53-9F7ACB5973E4}" srcId="{062E38B8-B5C6-4584-87A7-53BCCCE235E7}" destId="{2E686836-3DF0-436C-B5FD-B0A542F5960C}" srcOrd="0" destOrd="0" parTransId="{282AA1B6-E504-4F8F-BC93-B658E4780A1C}" sibTransId="{DCF3F481-B5B4-43FD-9D53-9482B6B3D632}"/>
    <dgm:cxn modelId="{79333C5B-352C-4851-ACC1-D5D70FAC6D92}" srcId="{8265712C-DA3F-4146-952E-14426C00F5F9}" destId="{4B3DB1E9-DE63-4F6F-8175-58F028CB8087}" srcOrd="0" destOrd="0" parTransId="{FB2FA5BF-272A-492C-9E5D-79FF8C58E4A2}" sibTransId="{8E897CB9-47DD-4B57-A0E2-1B930484686E}"/>
    <dgm:cxn modelId="{6ABB5A5E-0898-4672-BECA-F0ABF3077D27}" type="presOf" srcId="{062E38B8-B5C6-4584-87A7-53BCCCE235E7}" destId="{EED70AC8-611E-49BE-A9CC-0FF7117BCB52}" srcOrd="0" destOrd="0" presId="urn:microsoft.com/office/officeart/2005/8/layout/cycle8"/>
    <dgm:cxn modelId="{6A62D162-D8AD-4AEC-8B36-A1C8B7063E18}" srcId="{8265712C-DA3F-4146-952E-14426C00F5F9}" destId="{1E9DD2CA-90A0-4B57-8883-8C1ABDD86E9D}" srcOrd="1" destOrd="0" parTransId="{F82DAA58-5D0D-4C5E-AA13-22FD3D1BF78A}" sibTransId="{C9800C68-64FE-4760-B938-E070C2928E92}"/>
    <dgm:cxn modelId="{3D608F43-D88A-4DC5-A037-8ECB780A9EE7}" type="presOf" srcId="{BF97B32C-A860-4292-BE35-B67353C06015}" destId="{15EAA46F-BD09-490E-801D-4673D75A912A}" srcOrd="1" destOrd="0" presId="urn:microsoft.com/office/officeart/2005/8/layout/cycle8"/>
    <dgm:cxn modelId="{50914645-5BAE-42C4-8ACC-933B2C4C891C}" type="presOf" srcId="{1E9DD2CA-90A0-4B57-8883-8C1ABDD86E9D}" destId="{376FE349-5A24-480D-9D1A-CFDCC2A1DB05}" srcOrd="1" destOrd="2" presId="urn:microsoft.com/office/officeart/2005/8/layout/cycle8"/>
    <dgm:cxn modelId="{83B30368-F786-4268-816A-8F7193FB841B}" srcId="{82C934E9-E75B-477F-95AF-186540003AE4}" destId="{062E38B8-B5C6-4584-87A7-53BCCCE235E7}" srcOrd="2" destOrd="0" parTransId="{4A4BBFDC-5A36-4C35-B05D-C24EEDCAAD84}" sibTransId="{DC0537EF-3014-423B-A2E9-65D67B06DDB8}"/>
    <dgm:cxn modelId="{1AF71569-3394-43BC-B5D3-ED4C8EA9C1F1}" type="presOf" srcId="{83C55975-787B-4F5C-8976-FAB7DA24BC67}" destId="{D6F4CA2A-B6F0-4FAC-A55A-72125D977182}" srcOrd="1" destOrd="0" presId="urn:microsoft.com/office/officeart/2005/8/layout/cycle8"/>
    <dgm:cxn modelId="{FBCA236B-2DEE-4A15-A4EC-D40C94F814BB}" type="presOf" srcId="{7C2A9499-753F-4F4D-BD2F-AB7C58537B92}" destId="{12C7BE66-590F-4235-9664-44A07828F9E5}" srcOrd="0" destOrd="0" presId="urn:microsoft.com/office/officeart/2005/8/layout/cycle8"/>
    <dgm:cxn modelId="{DEB0F850-6FC2-4993-8531-3DB67B3C7EC5}" type="presOf" srcId="{F6970BFA-CE4F-4C2C-AE7A-C6A6C8071B41}" destId="{12C7BE66-590F-4235-9664-44A07828F9E5}" srcOrd="0" destOrd="1" presId="urn:microsoft.com/office/officeart/2005/8/layout/cycle8"/>
    <dgm:cxn modelId="{8AEF6771-4802-4E2D-AB65-71AC45137038}" type="presOf" srcId="{95306160-29B8-4F2A-8B89-9D6118C980BC}" destId="{925EBD29-347E-485D-B008-8C49810E4697}" srcOrd="0" destOrd="1" presId="urn:microsoft.com/office/officeart/2005/8/layout/cycle8"/>
    <dgm:cxn modelId="{9D3C2952-22CD-43E1-B035-9CF130F2E8AC}" type="presOf" srcId="{7C2A9499-753F-4F4D-BD2F-AB7C58537B92}" destId="{1C7D5103-A275-4FE2-A6B7-1AD5536F1693}" srcOrd="1" destOrd="0" presId="urn:microsoft.com/office/officeart/2005/8/layout/cycle8"/>
    <dgm:cxn modelId="{3B1DDB55-9AA7-41F7-BFBB-5336AF818F54}" type="presOf" srcId="{82C934E9-E75B-477F-95AF-186540003AE4}" destId="{2028F536-ADC3-4B36-9B51-90F2496DA24D}" srcOrd="0" destOrd="0" presId="urn:microsoft.com/office/officeart/2005/8/layout/cycle8"/>
    <dgm:cxn modelId="{4C0AB57B-50A3-482C-B6BB-159B7D143397}" type="presOf" srcId="{83C55975-787B-4F5C-8976-FAB7DA24BC67}" destId="{5C552364-451E-4D2F-91EB-5D0A892D5040}" srcOrd="0" destOrd="0" presId="urn:microsoft.com/office/officeart/2005/8/layout/cycle8"/>
    <dgm:cxn modelId="{0E867B87-2686-4273-A675-817EB8540681}" type="presOf" srcId="{2E686836-3DF0-436C-B5FD-B0A542F5960C}" destId="{EED70AC8-611E-49BE-A9CC-0FF7117BCB52}" srcOrd="0" destOrd="1" presId="urn:microsoft.com/office/officeart/2005/8/layout/cycle8"/>
    <dgm:cxn modelId="{B3EB3799-477C-4BA8-9C3F-316D77016AAA}" srcId="{BF97B32C-A860-4292-BE35-B67353C06015}" destId="{95306160-29B8-4F2A-8B89-9D6118C980BC}" srcOrd="0" destOrd="0" parTransId="{AD7BD359-10BC-4B5A-817A-96DA4B413638}" sibTransId="{4B5DF1EC-F1B5-4DF1-902D-9174FDC20AB8}"/>
    <dgm:cxn modelId="{D07BF7A7-9B68-4254-9302-34AA7DD34A4C}" srcId="{82C934E9-E75B-477F-95AF-186540003AE4}" destId="{83C55975-787B-4F5C-8976-FAB7DA24BC67}" srcOrd="3" destOrd="0" parTransId="{E3F4CB20-7E2D-4088-97AF-2CD9EB286A01}" sibTransId="{DD3B961B-9440-4E29-827E-5E0FC1666B7E}"/>
    <dgm:cxn modelId="{D47FA2AB-CF3B-471B-8E9D-5847A1FDF6FB}" srcId="{82C934E9-E75B-477F-95AF-186540003AE4}" destId="{8265712C-DA3F-4146-952E-14426C00F5F9}" srcOrd="4" destOrd="0" parTransId="{CE07812F-D294-448F-8EF2-AA20762B215A}" sibTransId="{F895E260-D505-4E58-B43C-B3C797CD26C6}"/>
    <dgm:cxn modelId="{6BA865B5-ACEC-436E-8063-060F1A4A45B2}" type="presOf" srcId="{CD255C74-75F9-44B8-8FDC-66EBB4407F0D}" destId="{D6F4CA2A-B6F0-4FAC-A55A-72125D977182}" srcOrd="1" destOrd="1" presId="urn:microsoft.com/office/officeart/2005/8/layout/cycle8"/>
    <dgm:cxn modelId="{9A3497C2-D148-4180-A095-1FB0B7EA97AA}" type="presOf" srcId="{95306160-29B8-4F2A-8B89-9D6118C980BC}" destId="{15EAA46F-BD09-490E-801D-4673D75A912A}" srcOrd="1" destOrd="1" presId="urn:microsoft.com/office/officeart/2005/8/layout/cycle8"/>
    <dgm:cxn modelId="{2E63E0C8-BA4A-430E-9E20-4D740F61F049}" type="presOf" srcId="{1E9DD2CA-90A0-4B57-8883-8C1ABDD86E9D}" destId="{119974B3-FB94-43D2-B094-30B6D150719F}" srcOrd="0" destOrd="2" presId="urn:microsoft.com/office/officeart/2005/8/layout/cycle8"/>
    <dgm:cxn modelId="{13EC67D2-76BE-4246-B124-31D29DD645D0}" type="presOf" srcId="{BF97B32C-A860-4292-BE35-B67353C06015}" destId="{925EBD29-347E-485D-B008-8C49810E4697}" srcOrd="0" destOrd="0" presId="urn:microsoft.com/office/officeart/2005/8/layout/cycle8"/>
    <dgm:cxn modelId="{01DB2BDC-8621-4445-9640-C7DBD2E4972D}" type="presOf" srcId="{4B3DB1E9-DE63-4F6F-8175-58F028CB8087}" destId="{376FE349-5A24-480D-9D1A-CFDCC2A1DB05}" srcOrd="1" destOrd="1" presId="urn:microsoft.com/office/officeart/2005/8/layout/cycle8"/>
    <dgm:cxn modelId="{5E90C9DF-CE2E-431E-AE9F-6F38B358DEC4}" type="presOf" srcId="{8265712C-DA3F-4146-952E-14426C00F5F9}" destId="{376FE349-5A24-480D-9D1A-CFDCC2A1DB05}" srcOrd="1" destOrd="0" presId="urn:microsoft.com/office/officeart/2005/8/layout/cycle8"/>
    <dgm:cxn modelId="{63E05CE1-8806-4C1F-A3F3-ADD7029E2F50}" type="presOf" srcId="{8265712C-DA3F-4146-952E-14426C00F5F9}" destId="{119974B3-FB94-43D2-B094-30B6D150719F}" srcOrd="0" destOrd="0" presId="urn:microsoft.com/office/officeart/2005/8/layout/cycle8"/>
    <dgm:cxn modelId="{2F3A6EE6-A6F6-41EC-AF36-30A603FE1064}" type="presOf" srcId="{4B3DB1E9-DE63-4F6F-8175-58F028CB8087}" destId="{119974B3-FB94-43D2-B094-30B6D150719F}" srcOrd="0" destOrd="1" presId="urn:microsoft.com/office/officeart/2005/8/layout/cycle8"/>
    <dgm:cxn modelId="{1A3E2FEA-DBCE-4A8D-856A-BE32D3D948AB}" srcId="{82C934E9-E75B-477F-95AF-186540003AE4}" destId="{BF97B32C-A860-4292-BE35-B67353C06015}" srcOrd="0" destOrd="0" parTransId="{E48DB0B0-5454-49E3-9C09-B515D51E1C78}" sibTransId="{C46C089F-09E1-49E4-9D7A-931BC485D24D}"/>
    <dgm:cxn modelId="{7F5D8CEE-5011-44DD-85B1-78FBDEF291B1}" srcId="{83C55975-787B-4F5C-8976-FAB7DA24BC67}" destId="{CD255C74-75F9-44B8-8FDC-66EBB4407F0D}" srcOrd="0" destOrd="0" parTransId="{44A7C3B3-B1E0-428E-AD4A-C335AAA789B8}" sibTransId="{DE253BAD-BA9D-431E-8165-D69C7C8A31A2}"/>
    <dgm:cxn modelId="{5E4C55FF-BFB5-4F4A-9712-3ECBA50BCF05}" srcId="{7C2A9499-753F-4F4D-BD2F-AB7C58537B92}" destId="{F6970BFA-CE4F-4C2C-AE7A-C6A6C8071B41}" srcOrd="0" destOrd="0" parTransId="{D7F9BEB5-D3AE-41C9-B041-CDB628194C38}" sibTransId="{D27D03E0-60CC-438A-99B9-380A35DE2851}"/>
    <dgm:cxn modelId="{284E4969-6F9F-4D1B-B9C0-7966FDDD879A}" type="presParOf" srcId="{2028F536-ADC3-4B36-9B51-90F2496DA24D}" destId="{925EBD29-347E-485D-B008-8C49810E4697}" srcOrd="0" destOrd="0" presId="urn:microsoft.com/office/officeart/2005/8/layout/cycle8"/>
    <dgm:cxn modelId="{FB00AA6A-A5BE-40C3-8F83-E5E7FAE2EFFC}" type="presParOf" srcId="{2028F536-ADC3-4B36-9B51-90F2496DA24D}" destId="{FABDE566-13EB-4482-8197-3814759E3C9C}" srcOrd="1" destOrd="0" presId="urn:microsoft.com/office/officeart/2005/8/layout/cycle8"/>
    <dgm:cxn modelId="{2B086921-7B21-4481-8DD1-3A8DABA320F0}" type="presParOf" srcId="{2028F536-ADC3-4B36-9B51-90F2496DA24D}" destId="{DAA30386-1FAE-46D5-B6F8-56E5098D7C3F}" srcOrd="2" destOrd="0" presId="urn:microsoft.com/office/officeart/2005/8/layout/cycle8"/>
    <dgm:cxn modelId="{DCA1E61E-777B-485B-AC96-DEBCAC65335A}" type="presParOf" srcId="{2028F536-ADC3-4B36-9B51-90F2496DA24D}" destId="{15EAA46F-BD09-490E-801D-4673D75A912A}" srcOrd="3" destOrd="0" presId="urn:microsoft.com/office/officeart/2005/8/layout/cycle8"/>
    <dgm:cxn modelId="{A4894214-0267-462D-8FB1-0276C8E3F4BB}" type="presParOf" srcId="{2028F536-ADC3-4B36-9B51-90F2496DA24D}" destId="{12C7BE66-590F-4235-9664-44A07828F9E5}" srcOrd="4" destOrd="0" presId="urn:microsoft.com/office/officeart/2005/8/layout/cycle8"/>
    <dgm:cxn modelId="{F50D0CAE-0DF9-4C54-8393-C025AEF759F5}" type="presParOf" srcId="{2028F536-ADC3-4B36-9B51-90F2496DA24D}" destId="{E31DFB4E-5400-42CA-8436-9D83C0947073}" srcOrd="5" destOrd="0" presId="urn:microsoft.com/office/officeart/2005/8/layout/cycle8"/>
    <dgm:cxn modelId="{10448164-7906-46F0-A6C5-2FB76E93786C}" type="presParOf" srcId="{2028F536-ADC3-4B36-9B51-90F2496DA24D}" destId="{5D5B0070-2CB9-4898-A6EC-F29F712337CA}" srcOrd="6" destOrd="0" presId="urn:microsoft.com/office/officeart/2005/8/layout/cycle8"/>
    <dgm:cxn modelId="{86544EA7-D3DC-435A-AD31-6E54C365123C}" type="presParOf" srcId="{2028F536-ADC3-4B36-9B51-90F2496DA24D}" destId="{1C7D5103-A275-4FE2-A6B7-1AD5536F1693}" srcOrd="7" destOrd="0" presId="urn:microsoft.com/office/officeart/2005/8/layout/cycle8"/>
    <dgm:cxn modelId="{08817E2C-E567-4FD5-9EF3-8E3957A31B60}" type="presParOf" srcId="{2028F536-ADC3-4B36-9B51-90F2496DA24D}" destId="{EED70AC8-611E-49BE-A9CC-0FF7117BCB52}" srcOrd="8" destOrd="0" presId="urn:microsoft.com/office/officeart/2005/8/layout/cycle8"/>
    <dgm:cxn modelId="{D00BFB78-4651-4A3F-ACA8-CCA3451381ED}" type="presParOf" srcId="{2028F536-ADC3-4B36-9B51-90F2496DA24D}" destId="{D60FE25D-7737-4B74-8CB4-269A14A9EB88}" srcOrd="9" destOrd="0" presId="urn:microsoft.com/office/officeart/2005/8/layout/cycle8"/>
    <dgm:cxn modelId="{FC90D792-C5C7-4638-983E-AD1427EBF4B9}" type="presParOf" srcId="{2028F536-ADC3-4B36-9B51-90F2496DA24D}" destId="{C2EB243D-D92E-4783-9E9A-58D9C7642915}" srcOrd="10" destOrd="0" presId="urn:microsoft.com/office/officeart/2005/8/layout/cycle8"/>
    <dgm:cxn modelId="{DB89076B-9E7D-4055-A293-BD0847C583B6}" type="presParOf" srcId="{2028F536-ADC3-4B36-9B51-90F2496DA24D}" destId="{15E7E210-4A0C-434C-B5CC-3013332614DD}" srcOrd="11" destOrd="0" presId="urn:microsoft.com/office/officeart/2005/8/layout/cycle8"/>
    <dgm:cxn modelId="{AC5971CF-F4D2-487F-BC31-ADBCCB5EDE13}" type="presParOf" srcId="{2028F536-ADC3-4B36-9B51-90F2496DA24D}" destId="{5C552364-451E-4D2F-91EB-5D0A892D5040}" srcOrd="12" destOrd="0" presId="urn:microsoft.com/office/officeart/2005/8/layout/cycle8"/>
    <dgm:cxn modelId="{54E7D555-BBD1-472D-A3F8-5DBC1102EBD1}" type="presParOf" srcId="{2028F536-ADC3-4B36-9B51-90F2496DA24D}" destId="{EC41C070-3056-4676-95B2-220F555D25AB}" srcOrd="13" destOrd="0" presId="urn:microsoft.com/office/officeart/2005/8/layout/cycle8"/>
    <dgm:cxn modelId="{7E1C2EC0-18CF-46AD-A1A9-D264065EA6F5}" type="presParOf" srcId="{2028F536-ADC3-4B36-9B51-90F2496DA24D}" destId="{0CE400A5-FBDD-4721-BBC1-FA74723D3478}" srcOrd="14" destOrd="0" presId="urn:microsoft.com/office/officeart/2005/8/layout/cycle8"/>
    <dgm:cxn modelId="{2B2636AC-C3BC-4A57-9DB3-AEEFE70F9DE3}" type="presParOf" srcId="{2028F536-ADC3-4B36-9B51-90F2496DA24D}" destId="{D6F4CA2A-B6F0-4FAC-A55A-72125D977182}" srcOrd="15" destOrd="0" presId="urn:microsoft.com/office/officeart/2005/8/layout/cycle8"/>
    <dgm:cxn modelId="{D64F096E-9D2E-4F00-975A-8074F8253358}" type="presParOf" srcId="{2028F536-ADC3-4B36-9B51-90F2496DA24D}" destId="{119974B3-FB94-43D2-B094-30B6D150719F}" srcOrd="16" destOrd="0" presId="urn:microsoft.com/office/officeart/2005/8/layout/cycle8"/>
    <dgm:cxn modelId="{456784A7-8248-4CE7-8F07-A59E70250D7E}" type="presParOf" srcId="{2028F536-ADC3-4B36-9B51-90F2496DA24D}" destId="{82781885-7100-4A2F-83DF-9EF2E7A59582}" srcOrd="17" destOrd="0" presId="urn:microsoft.com/office/officeart/2005/8/layout/cycle8"/>
    <dgm:cxn modelId="{DDF54BD3-DCD3-448D-BAD2-A0C294A9CC1F}" type="presParOf" srcId="{2028F536-ADC3-4B36-9B51-90F2496DA24D}" destId="{90ABD5C0-3E67-4DE7-8FE9-F18265B317CE}" srcOrd="18" destOrd="0" presId="urn:microsoft.com/office/officeart/2005/8/layout/cycle8"/>
    <dgm:cxn modelId="{3D18D275-CF3F-4CC0-A492-79DF11518482}" type="presParOf" srcId="{2028F536-ADC3-4B36-9B51-90F2496DA24D}" destId="{376FE349-5A24-480D-9D1A-CFDCC2A1DB05}" srcOrd="19" destOrd="0" presId="urn:microsoft.com/office/officeart/2005/8/layout/cycle8"/>
    <dgm:cxn modelId="{3F1ED74E-D2B5-4750-ACE7-894A14F10D40}" type="presParOf" srcId="{2028F536-ADC3-4B36-9B51-90F2496DA24D}" destId="{8AAEA9F1-0DBD-4B05-8F9E-F5D48A96834D}" srcOrd="20" destOrd="0" presId="urn:microsoft.com/office/officeart/2005/8/layout/cycle8"/>
    <dgm:cxn modelId="{B37075EE-A32B-4EA1-AD9C-813832D1E4DA}" type="presParOf" srcId="{2028F536-ADC3-4B36-9B51-90F2496DA24D}" destId="{0BA0F9AF-A3B3-475C-80BD-DF324F88677B}" srcOrd="21" destOrd="0" presId="urn:microsoft.com/office/officeart/2005/8/layout/cycle8"/>
    <dgm:cxn modelId="{ED6AB66B-AD22-41D8-A347-0E80C0B38102}" type="presParOf" srcId="{2028F536-ADC3-4B36-9B51-90F2496DA24D}" destId="{7C144438-4481-4BB2-AFE2-A7FBADBE1CEC}" srcOrd="22" destOrd="0" presId="urn:microsoft.com/office/officeart/2005/8/layout/cycle8"/>
    <dgm:cxn modelId="{BA9DF0DF-333D-441B-A168-348EA0E17A0F}" type="presParOf" srcId="{2028F536-ADC3-4B36-9B51-90F2496DA24D}" destId="{E20F4F2A-467D-41E3-BBCA-579122A36D39}" srcOrd="23" destOrd="0" presId="urn:microsoft.com/office/officeart/2005/8/layout/cycle8"/>
    <dgm:cxn modelId="{4C34089E-486A-4B23-A2F1-0A9F0CAC16E2}" type="presParOf" srcId="{2028F536-ADC3-4B36-9B51-90F2496DA24D}" destId="{A53AF932-37C5-4A61-9FB8-292AA25313F1}"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EBD29-347E-485D-B008-8C49810E4697}">
      <dsp:nvSpPr>
        <dsp:cNvPr id="0" name=""/>
        <dsp:cNvSpPr/>
      </dsp:nvSpPr>
      <dsp:spPr>
        <a:xfrm>
          <a:off x="3738642" y="338118"/>
          <a:ext cx="4588365" cy="4588365"/>
        </a:xfrm>
        <a:prstGeom prst="pie">
          <a:avLst>
            <a:gd name="adj1" fmla="val 16200000"/>
            <a:gd name="adj2" fmla="val 2052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b="0" i="0" kern="1200" dirty="0"/>
            <a:t>Empower</a:t>
          </a:r>
          <a:endParaRPr lang="en-GB" sz="1800" kern="1200" dirty="0"/>
        </a:p>
        <a:p>
          <a:pPr marL="57150" lvl="1" indent="-57150" algn="l" defTabSz="400050">
            <a:lnSpc>
              <a:spcPct val="90000"/>
            </a:lnSpc>
            <a:spcBef>
              <a:spcPct val="0"/>
            </a:spcBef>
            <a:spcAft>
              <a:spcPct val="15000"/>
            </a:spcAft>
            <a:buChar char="•"/>
          </a:pPr>
          <a:r>
            <a:rPr lang="en-GB" sz="900" b="0" i="0" kern="1200" dirty="0"/>
            <a:t> </a:t>
          </a:r>
          <a:r>
            <a:rPr lang="en-GB" sz="1100" b="0" i="0" kern="1200" dirty="0"/>
            <a:t>You to embed sustainability in everything you do.</a:t>
          </a:r>
          <a:endParaRPr lang="en-GB" sz="900" kern="1200" dirty="0"/>
        </a:p>
      </dsp:txBody>
      <dsp:txXfrm>
        <a:off x="6132240" y="1109401"/>
        <a:ext cx="1474831" cy="983221"/>
      </dsp:txXfrm>
    </dsp:sp>
    <dsp:sp modelId="{12C7BE66-590F-4235-9664-44A07828F9E5}">
      <dsp:nvSpPr>
        <dsp:cNvPr id="0" name=""/>
        <dsp:cNvSpPr/>
      </dsp:nvSpPr>
      <dsp:spPr>
        <a:xfrm>
          <a:off x="3777971" y="460475"/>
          <a:ext cx="4588365" cy="4588365"/>
        </a:xfrm>
        <a:prstGeom prst="pie">
          <a:avLst>
            <a:gd name="adj1" fmla="val 20520000"/>
            <a:gd name="adj2" fmla="val 324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b="0" i="0" kern="1200" dirty="0"/>
            <a:t>Partnerships</a:t>
          </a:r>
          <a:endParaRPr lang="en-GB" sz="1800" kern="1200" dirty="0"/>
        </a:p>
        <a:p>
          <a:pPr marL="57150" lvl="1" indent="-57150" algn="l" defTabSz="488950">
            <a:lnSpc>
              <a:spcPct val="90000"/>
            </a:lnSpc>
            <a:spcBef>
              <a:spcPct val="0"/>
            </a:spcBef>
            <a:spcAft>
              <a:spcPct val="15000"/>
            </a:spcAft>
            <a:buChar char="•"/>
          </a:pPr>
          <a:r>
            <a:rPr lang="en-GB" sz="1100" b="0" i="0" kern="1200" dirty="0"/>
            <a:t> That enhance our understanding and application of sustainability.</a:t>
          </a:r>
          <a:endParaRPr lang="en-GB" sz="900" kern="1200" dirty="0"/>
        </a:p>
      </dsp:txBody>
      <dsp:txXfrm>
        <a:off x="6733097" y="2556921"/>
        <a:ext cx="1365584" cy="1092468"/>
      </dsp:txXfrm>
    </dsp:sp>
    <dsp:sp modelId="{EED70AC8-611E-49BE-A9CC-0FF7117BCB52}">
      <dsp:nvSpPr>
        <dsp:cNvPr id="0" name=""/>
        <dsp:cNvSpPr/>
      </dsp:nvSpPr>
      <dsp:spPr>
        <a:xfrm>
          <a:off x="3674187" y="535855"/>
          <a:ext cx="4588365" cy="4588365"/>
        </a:xfrm>
        <a:prstGeom prst="pie">
          <a:avLst>
            <a:gd name="adj1" fmla="val 3240000"/>
            <a:gd name="adj2" fmla="val 756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b="0" i="0" kern="1200" dirty="0"/>
            <a:t>Operate sustainably</a:t>
          </a:r>
          <a:endParaRPr lang="en-GB" sz="1800" kern="1200" dirty="0"/>
        </a:p>
        <a:p>
          <a:pPr marL="57150" lvl="1" indent="-57150" algn="l" defTabSz="444500">
            <a:lnSpc>
              <a:spcPct val="90000"/>
            </a:lnSpc>
            <a:spcBef>
              <a:spcPct val="0"/>
            </a:spcBef>
            <a:spcAft>
              <a:spcPct val="15000"/>
            </a:spcAft>
            <a:buChar char="•"/>
          </a:pPr>
          <a:r>
            <a:rPr lang="en-GB" sz="1000" b="0" i="0" kern="1200" dirty="0"/>
            <a:t> M</a:t>
          </a:r>
          <a:r>
            <a:rPr lang="en-GB" sz="1100" b="0" i="0" kern="1200" dirty="0"/>
            <a:t>inimise our carbon footprint.</a:t>
          </a:r>
          <a:endParaRPr lang="en-GB" sz="1000" kern="1200" dirty="0"/>
        </a:p>
      </dsp:txBody>
      <dsp:txXfrm>
        <a:off x="5312889" y="3758636"/>
        <a:ext cx="1310961" cy="1201714"/>
      </dsp:txXfrm>
    </dsp:sp>
    <dsp:sp modelId="{5C552364-451E-4D2F-91EB-5D0A892D5040}">
      <dsp:nvSpPr>
        <dsp:cNvPr id="0" name=""/>
        <dsp:cNvSpPr/>
      </dsp:nvSpPr>
      <dsp:spPr>
        <a:xfrm>
          <a:off x="3570402" y="460475"/>
          <a:ext cx="4588365" cy="4588365"/>
        </a:xfrm>
        <a:prstGeom prst="pie">
          <a:avLst>
            <a:gd name="adj1" fmla="val 7560000"/>
            <a:gd name="adj2" fmla="val 1188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b="0" i="0" kern="1200" dirty="0"/>
            <a:t>Optimise</a:t>
          </a:r>
          <a:endParaRPr lang="en-GB" sz="1800" kern="1200" dirty="0"/>
        </a:p>
        <a:p>
          <a:pPr marL="57150" lvl="1" indent="-57150" algn="l" defTabSz="444500">
            <a:lnSpc>
              <a:spcPct val="90000"/>
            </a:lnSpc>
            <a:spcBef>
              <a:spcPct val="0"/>
            </a:spcBef>
            <a:spcAft>
              <a:spcPct val="15000"/>
            </a:spcAft>
            <a:buChar char="•"/>
          </a:pPr>
          <a:r>
            <a:rPr lang="en-GB" sz="1000" b="0" i="0" kern="1200" dirty="0"/>
            <a:t> G</a:t>
          </a:r>
          <a:r>
            <a:rPr lang="en-GB" sz="1100" b="0" i="0" kern="1200" dirty="0"/>
            <a:t>reen economic impact from our science.</a:t>
          </a:r>
          <a:endParaRPr lang="en-GB" sz="1000" kern="1200" dirty="0"/>
        </a:p>
      </dsp:txBody>
      <dsp:txXfrm>
        <a:off x="3838057" y="2556921"/>
        <a:ext cx="1365584" cy="1092468"/>
      </dsp:txXfrm>
    </dsp:sp>
    <dsp:sp modelId="{119974B3-FB94-43D2-B094-30B6D150719F}">
      <dsp:nvSpPr>
        <dsp:cNvPr id="0" name=""/>
        <dsp:cNvSpPr/>
      </dsp:nvSpPr>
      <dsp:spPr>
        <a:xfrm>
          <a:off x="3609731" y="338118"/>
          <a:ext cx="4588365" cy="4588365"/>
        </a:xfrm>
        <a:prstGeom prst="pie">
          <a:avLst>
            <a:gd name="adj1" fmla="val 11880000"/>
            <a:gd name="adj2" fmla="val 1620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b="0" i="0" kern="1200" dirty="0"/>
            <a:t>Improve</a:t>
          </a:r>
          <a:endParaRPr lang="en-GB" sz="1800" kern="1200" dirty="0"/>
        </a:p>
        <a:p>
          <a:pPr marL="57150" lvl="1" indent="-57150" algn="l" defTabSz="444500">
            <a:lnSpc>
              <a:spcPct val="90000"/>
            </a:lnSpc>
            <a:spcBef>
              <a:spcPct val="0"/>
            </a:spcBef>
            <a:spcAft>
              <a:spcPct val="15000"/>
            </a:spcAft>
            <a:buChar char="•"/>
          </a:pPr>
          <a:r>
            <a:rPr lang="en-GB" sz="1000" b="0" i="0" kern="1200" dirty="0"/>
            <a:t> </a:t>
          </a:r>
          <a:r>
            <a:rPr lang="en-GB" sz="1100" b="0" i="0" kern="1200" dirty="0"/>
            <a:t>our environment and Biodiversity</a:t>
          </a:r>
          <a:endParaRPr lang="en-GB" sz="1000" kern="1200" dirty="0"/>
        </a:p>
        <a:p>
          <a:pPr marL="57150" lvl="1" indent="-57150" algn="l" defTabSz="444500">
            <a:lnSpc>
              <a:spcPct val="90000"/>
            </a:lnSpc>
            <a:spcBef>
              <a:spcPct val="0"/>
            </a:spcBef>
            <a:spcAft>
              <a:spcPct val="15000"/>
            </a:spcAft>
            <a:buChar char="•"/>
          </a:pPr>
          <a:r>
            <a:rPr lang="en-GB" sz="1000" kern="1200" dirty="0"/>
            <a:t>Our Knowledge &amp; Skills</a:t>
          </a:r>
        </a:p>
      </dsp:txBody>
      <dsp:txXfrm>
        <a:off x="4329668" y="1109401"/>
        <a:ext cx="1474831" cy="983221"/>
      </dsp:txXfrm>
    </dsp:sp>
    <dsp:sp modelId="{8AAEA9F1-0DBD-4B05-8F9E-F5D48A96834D}">
      <dsp:nvSpPr>
        <dsp:cNvPr id="0" name=""/>
        <dsp:cNvSpPr/>
      </dsp:nvSpPr>
      <dsp:spPr>
        <a:xfrm>
          <a:off x="3454385" y="54077"/>
          <a:ext cx="5156448" cy="5156448"/>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BA0F9AF-A3B3-475C-80BD-DF324F88677B}">
      <dsp:nvSpPr>
        <dsp:cNvPr id="0" name=""/>
        <dsp:cNvSpPr/>
      </dsp:nvSpPr>
      <dsp:spPr>
        <a:xfrm>
          <a:off x="3494247" y="176393"/>
          <a:ext cx="5156448" cy="5156448"/>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C144438-4481-4BB2-AFE2-A7FBADBE1CEC}">
      <dsp:nvSpPr>
        <dsp:cNvPr id="0" name=""/>
        <dsp:cNvSpPr/>
      </dsp:nvSpPr>
      <dsp:spPr>
        <a:xfrm>
          <a:off x="3390145" y="252003"/>
          <a:ext cx="5156448" cy="5156448"/>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20F4F2A-467D-41E3-BBCA-579122A36D39}">
      <dsp:nvSpPr>
        <dsp:cNvPr id="0" name=""/>
        <dsp:cNvSpPr/>
      </dsp:nvSpPr>
      <dsp:spPr>
        <a:xfrm>
          <a:off x="3286043" y="176393"/>
          <a:ext cx="5156448" cy="5156448"/>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53AF932-37C5-4A61-9FB8-292AA25313F1}">
      <dsp:nvSpPr>
        <dsp:cNvPr id="0" name=""/>
        <dsp:cNvSpPr/>
      </dsp:nvSpPr>
      <dsp:spPr>
        <a:xfrm>
          <a:off x="3325905" y="54077"/>
          <a:ext cx="5156448" cy="5156448"/>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Title Page</a:t>
            </a:r>
            <a:endParaRPr dirty="0"/>
          </a:p>
          <a:p>
            <a:pPr marL="0" lvl="0" indent="0" algn="l" rtl="0">
              <a:lnSpc>
                <a:spcPct val="100000"/>
              </a:lnSpc>
              <a:spcBef>
                <a:spcPts val="0"/>
              </a:spcBef>
              <a:spcAft>
                <a:spcPts val="0"/>
              </a:spcAft>
              <a:buSzPts val="1400"/>
              <a:buNone/>
            </a:pPr>
            <a:endParaRPr dirty="0"/>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dirty="0"/>
              <a:t>ISIS Sustainability site on the ISIS Hub. Thanks to Heather Evans for editing and maintain the site. A source of general and ISIS specific information as well as useful links. Please let us know if there is anything you would like to see on the site.  It will include Live updates on ISIS electricity usage and PV generation. Widgets are under development. This information will also be displayed at main entry points into the MCR and R80.</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dirty="0"/>
          </a:p>
        </p:txBody>
      </p:sp>
    </p:spTree>
    <p:extLst>
      <p:ext uri="{BB962C8B-B14F-4D97-AF65-F5344CB8AC3E}">
        <p14:creationId xmlns:p14="http://schemas.microsoft.com/office/powerpoint/2010/main" val="425855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Mian Points: Science mapped to the UK Government 10 point plan: right hand side of the carbon neutral statement.</a:t>
            </a:r>
          </a:p>
          <a:p>
            <a:pPr marL="0" marR="0" lvl="0" indent="0" algn="l" rtl="0">
              <a:lnSpc>
                <a:spcPct val="100000"/>
              </a:lnSpc>
              <a:spcBef>
                <a:spcPts val="0"/>
              </a:spcBef>
              <a:spcAft>
                <a:spcPts val="0"/>
              </a:spcAft>
              <a:buClr>
                <a:schemeClr val="dk1"/>
              </a:buClr>
              <a:buSzPts val="1200"/>
              <a:buFont typeface="Arial"/>
              <a:buNone/>
            </a:pPr>
            <a:r>
              <a:rPr lang="en-GB" dirty="0"/>
              <a:t>PV Panels: Reducing the left hand side of the carbon neutral equation. Poster refers to R6 and R6A. R105/106, R40 &amp; R78 coming online. R55 under discussion but may require roof strengthing. For those interested the carbon footprint of PV panels is approximately  5 tonnes of CO</a:t>
            </a:r>
            <a:r>
              <a:rPr lang="en-GB" baseline="-25000" dirty="0"/>
              <a:t>2</a:t>
            </a:r>
            <a:r>
              <a:rPr lang="en-GB" baseline="0" dirty="0"/>
              <a:t>e for a 4kW domestic array.  Within UK 1.2 </a:t>
            </a:r>
            <a:r>
              <a:rPr lang="en-GB" dirty="0"/>
              <a:t>tonnes of CO</a:t>
            </a:r>
            <a:r>
              <a:rPr lang="en-GB" baseline="-25000" dirty="0"/>
              <a:t>2</a:t>
            </a:r>
            <a:r>
              <a:rPr lang="en-GB" baseline="0" dirty="0"/>
              <a:t>e annual saving. Roughly 5 year carbon payback period. Average lifespan of 25-30 years. Current manufacturing techniques are not aligned to the circular economy though.</a:t>
            </a:r>
            <a:endParaRPr baseline="-25000"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dirty="0"/>
          </a:p>
        </p:txBody>
      </p:sp>
    </p:spTree>
    <p:extLst>
      <p:ext uri="{BB962C8B-B14F-4D97-AF65-F5344CB8AC3E}">
        <p14:creationId xmlns:p14="http://schemas.microsoft.com/office/powerpoint/2010/main" val="4148505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dirty="0"/>
          </a:p>
        </p:txBody>
      </p:sp>
    </p:spTree>
    <p:extLst>
      <p:ext uri="{BB962C8B-B14F-4D97-AF65-F5344CB8AC3E}">
        <p14:creationId xmlns:p14="http://schemas.microsoft.com/office/powerpoint/2010/main" val="38042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dirty="0"/>
          </a:p>
        </p:txBody>
      </p:sp>
    </p:spTree>
    <p:extLst>
      <p:ext uri="{BB962C8B-B14F-4D97-AF65-F5344CB8AC3E}">
        <p14:creationId xmlns:p14="http://schemas.microsoft.com/office/powerpoint/2010/main" val="328923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dirty="0"/>
          </a:p>
        </p:txBody>
      </p:sp>
    </p:spTree>
    <p:extLst>
      <p:ext uri="{BB962C8B-B14F-4D97-AF65-F5344CB8AC3E}">
        <p14:creationId xmlns:p14="http://schemas.microsoft.com/office/powerpoint/2010/main" val="129896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dirty="0"/>
          </a:p>
        </p:txBody>
      </p:sp>
    </p:spTree>
    <p:extLst>
      <p:ext uri="{BB962C8B-B14F-4D97-AF65-F5344CB8AC3E}">
        <p14:creationId xmlns:p14="http://schemas.microsoft.com/office/powerpoint/2010/main" val="86049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dirty="0"/>
          </a:p>
        </p:txBody>
      </p:sp>
    </p:spTree>
    <p:extLst>
      <p:ext uri="{BB962C8B-B14F-4D97-AF65-F5344CB8AC3E}">
        <p14:creationId xmlns:p14="http://schemas.microsoft.com/office/powerpoint/2010/main" val="98696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extLst>
      <p:ext uri="{BB962C8B-B14F-4D97-AF65-F5344CB8AC3E}">
        <p14:creationId xmlns:p14="http://schemas.microsoft.com/office/powerpoint/2010/main" val="141629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Don’t go through all. Mention one from each. 1. Sustainable design training package. 2: 76 tonnes of active steel and copper reused or recycled. 3. Sync RF cavity upgrade. 4.Computing sustainability working group. 5. D Lab recovery project.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279257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The abstract pattern can be removed or repositioned if required. Be careful to ‘Send to Back’ so that it does not obscure any important information.</a:t>
            </a:r>
            <a:endParaRPr dirty="0"/>
          </a:p>
          <a:p>
            <a:pPr marL="0" lvl="0" indent="0" algn="l" rtl="0">
              <a:lnSpc>
                <a:spcPct val="100000"/>
              </a:lnSpc>
              <a:spcBef>
                <a:spcPts val="0"/>
              </a:spcBef>
              <a:spcAft>
                <a:spcPts val="0"/>
              </a:spcAft>
              <a:buSzPts val="1400"/>
              <a:buNone/>
            </a:pPr>
            <a:endParaRPr dirty="0"/>
          </a:p>
        </p:txBody>
      </p:sp>
      <p:sp>
        <p:nvSpPr>
          <p:cNvPr id="400" name="Google Shape;4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From the UK governments Net Zero commitment UKRI and STFC have developed their strategy and action plan. Note that UKRI is committed to Net Zero 10 years sooner than UK gov.</a:t>
            </a:r>
            <a:endParaRPr dirty="0"/>
          </a:p>
        </p:txBody>
      </p:sp>
      <p:sp>
        <p:nvSpPr>
          <p:cNvPr id="273" name="Google Shape;2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dirty="0"/>
          </a:p>
        </p:txBody>
      </p:sp>
    </p:spTree>
    <p:extLst>
      <p:ext uri="{BB962C8B-B14F-4D97-AF65-F5344CB8AC3E}">
        <p14:creationId xmlns:p14="http://schemas.microsoft.com/office/powerpoint/2010/main" val="337765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The abstract pattern can be removed or repositioned if required. Be careful to ‘Send to Back’ so that it does not obscure any important information.</a:t>
            </a:r>
            <a:endParaRPr dirty="0"/>
          </a:p>
          <a:p>
            <a:pPr marL="0" lvl="0" indent="0" algn="l" rtl="0">
              <a:lnSpc>
                <a:spcPct val="100000"/>
              </a:lnSpc>
              <a:spcBef>
                <a:spcPts val="0"/>
              </a:spcBef>
              <a:spcAft>
                <a:spcPts val="0"/>
              </a:spcAft>
              <a:buSzPts val="1400"/>
              <a:buNone/>
            </a:pPr>
            <a:endParaRPr dirty="0"/>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3 Documents that make up the overall ISIS strategy. All available on the ISIS Sustainability Hub. OKR’s Priorities – Goals – Objectives and Key Results.</a:t>
            </a:r>
            <a:endParaRPr dirty="0"/>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76685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Key aspects of the strategy. Mention difference/ similarities between Carbon Neutral and Net Zero. (Net Zero all GHGs)</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Introduce the concept of 3 pillars of sustainability and how this maps to ISIS.</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39975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Graphical representation of the five strategic priorities. Mention further information on this mapping within the strategy.</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169298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dirty="0"/>
              <a:t>ISIS Sustainability site on the ISIS Hub. Thanks to Heather Evans for editing and maintain the site. A source of general and ISIS specific information as well as useful links. Please let us know if there is anything you would like to see on the site.  It will include Live updates on ISIS electricity usage and PV generation. Widgets are under development. This information will also be displayed at main entry points into the MCR and R80.</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410431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Need to discuss with ILT</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extLst>
      <p:ext uri="{BB962C8B-B14F-4D97-AF65-F5344CB8AC3E}">
        <p14:creationId xmlns:p14="http://schemas.microsoft.com/office/powerpoint/2010/main" val="22651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dirty="0"/>
              <a:t>ISIS Sustainability site on the ISIS Hub. Thanks to Heather Evans for editing and maintain the site. A source of general and ISIS specific information as well as useful links. Please let us know if there is anything you would like to see on the site.  It will include Live updates on ISIS electricity usage and PV generation. Widgets are under development. This information will also be displayed at main entry points into the MCR and R80.</a:t>
            </a:r>
            <a:endParaRPr dirty="0"/>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416984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C8C9C"/>
                </a:solidFill>
              </a:defRPr>
            </a:lvl1pPr>
            <a:lvl2pPr marL="914400" lvl="1" indent="-228600" algn="l">
              <a:lnSpc>
                <a:spcPct val="90000"/>
              </a:lnSpc>
              <a:spcBef>
                <a:spcPts val="500"/>
              </a:spcBef>
              <a:spcAft>
                <a:spcPts val="0"/>
              </a:spcAft>
              <a:buSzPts val="2000"/>
              <a:buNone/>
              <a:defRPr sz="2000">
                <a:solidFill>
                  <a:srgbClr val="8C8C9C"/>
                </a:solidFill>
              </a:defRPr>
            </a:lvl2pPr>
            <a:lvl3pPr marL="1371600" lvl="2" indent="-228600" algn="l">
              <a:lnSpc>
                <a:spcPct val="90000"/>
              </a:lnSpc>
              <a:spcBef>
                <a:spcPts val="500"/>
              </a:spcBef>
              <a:spcAft>
                <a:spcPts val="0"/>
              </a:spcAft>
              <a:buSzPts val="1800"/>
              <a:buNone/>
              <a:defRPr sz="1800">
                <a:solidFill>
                  <a:srgbClr val="8C8C9C"/>
                </a:solidFill>
              </a:defRPr>
            </a:lvl3pPr>
            <a:lvl4pPr marL="1828800" lvl="3" indent="-228600" algn="l">
              <a:lnSpc>
                <a:spcPct val="90000"/>
              </a:lnSpc>
              <a:spcBef>
                <a:spcPts val="500"/>
              </a:spcBef>
              <a:spcAft>
                <a:spcPts val="0"/>
              </a:spcAft>
              <a:buSzPts val="1600"/>
              <a:buNone/>
              <a:defRPr sz="1600">
                <a:solidFill>
                  <a:srgbClr val="8C8C9C"/>
                </a:solidFill>
              </a:defRPr>
            </a:lvl4pPr>
            <a:lvl5pPr marL="2286000" lvl="4" indent="-228600" algn="l">
              <a:lnSpc>
                <a:spcPct val="90000"/>
              </a:lnSpc>
              <a:spcBef>
                <a:spcPts val="500"/>
              </a:spcBef>
              <a:spcAft>
                <a:spcPts val="0"/>
              </a:spcAft>
              <a:buSzPts val="1600"/>
              <a:buNone/>
              <a:defRPr sz="1600">
                <a:solidFill>
                  <a:srgbClr val="8C8C9C"/>
                </a:solidFill>
              </a:defRPr>
            </a:lvl5pPr>
            <a:lvl6pPr marL="2743200" lvl="5" indent="-228600" algn="l">
              <a:lnSpc>
                <a:spcPct val="90000"/>
              </a:lnSpc>
              <a:spcBef>
                <a:spcPts val="500"/>
              </a:spcBef>
              <a:spcAft>
                <a:spcPts val="0"/>
              </a:spcAft>
              <a:buClr>
                <a:srgbClr val="8C8C9C"/>
              </a:buClr>
              <a:buSzPts val="1600"/>
              <a:buNone/>
              <a:defRPr sz="1600">
                <a:solidFill>
                  <a:srgbClr val="8C8C9C"/>
                </a:solidFill>
              </a:defRPr>
            </a:lvl6pPr>
            <a:lvl7pPr marL="3200400" lvl="6" indent="-228600" algn="l">
              <a:lnSpc>
                <a:spcPct val="90000"/>
              </a:lnSpc>
              <a:spcBef>
                <a:spcPts val="500"/>
              </a:spcBef>
              <a:spcAft>
                <a:spcPts val="0"/>
              </a:spcAft>
              <a:buClr>
                <a:srgbClr val="8C8C9C"/>
              </a:buClr>
              <a:buSzPts val="1600"/>
              <a:buNone/>
              <a:defRPr sz="1600">
                <a:solidFill>
                  <a:srgbClr val="8C8C9C"/>
                </a:solidFill>
              </a:defRPr>
            </a:lvl7pPr>
            <a:lvl8pPr marL="3657600" lvl="7" indent="-228600" algn="l">
              <a:lnSpc>
                <a:spcPct val="90000"/>
              </a:lnSpc>
              <a:spcBef>
                <a:spcPts val="500"/>
              </a:spcBef>
              <a:spcAft>
                <a:spcPts val="0"/>
              </a:spcAft>
              <a:buClr>
                <a:srgbClr val="8C8C9C"/>
              </a:buClr>
              <a:buSzPts val="1600"/>
              <a:buNone/>
              <a:defRPr sz="1600">
                <a:solidFill>
                  <a:srgbClr val="8C8C9C"/>
                </a:solidFill>
              </a:defRPr>
            </a:lvl8pPr>
            <a:lvl9pPr marL="4114800" lvl="8" indent="-228600" algn="l">
              <a:lnSpc>
                <a:spcPct val="90000"/>
              </a:lnSpc>
              <a:spcBef>
                <a:spcPts val="500"/>
              </a:spcBef>
              <a:spcAft>
                <a:spcPts val="0"/>
              </a:spcAft>
              <a:buClr>
                <a:srgbClr val="8C8C9C"/>
              </a:buClr>
              <a:buSzPts val="1600"/>
              <a:buNone/>
              <a:defRPr sz="1600">
                <a:solidFill>
                  <a:srgbClr val="8C8C9C"/>
                </a:solidFill>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pic>
        <p:nvPicPr>
          <p:cNvPr id="15" name="Google Shape;15;p22"/>
          <p:cNvPicPr preferRelativeResize="0"/>
          <p:nvPr/>
        </p:nvPicPr>
        <p:blipFill rotWithShape="1">
          <a:blip r:embed="rId15">
            <a:alphaModFix/>
          </a:blip>
          <a:srcRect/>
          <a:stretch/>
        </p:blipFill>
        <p:spPr>
          <a:xfrm>
            <a:off x="97200" y="5558400"/>
            <a:ext cx="2352675" cy="12134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2"/>
          <p:cNvSpPr txBox="1"/>
          <p:nvPr/>
        </p:nvSpPr>
        <p:spPr>
          <a:xfrm>
            <a:off x="970992" y="3189600"/>
            <a:ext cx="65448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GB" sz="4800" b="1" dirty="0">
                <a:solidFill>
                  <a:srgbClr val="002060"/>
                </a:solidFill>
              </a:rPr>
              <a:t>ISIS Sustainability</a:t>
            </a:r>
            <a:r>
              <a:rPr lang="en-GB" sz="4800" b="1" i="0" u="none" strike="noStrike" cap="none" dirty="0">
                <a:solidFill>
                  <a:srgbClr val="002060"/>
                </a:solidFill>
                <a:latin typeface="Arial"/>
                <a:ea typeface="Arial"/>
                <a:cs typeface="Arial"/>
                <a:sym typeface="Arial"/>
              </a:rPr>
              <a:t> Strategy</a:t>
            </a:r>
            <a:endParaRPr sz="1400" b="0" i="0" u="none" strike="noStrike" cap="none" dirty="0">
              <a:solidFill>
                <a:srgbClr val="000000"/>
              </a:solidFill>
              <a:latin typeface="Arial"/>
              <a:ea typeface="Arial"/>
              <a:cs typeface="Arial"/>
              <a:sym typeface="Arial"/>
            </a:endParaRPr>
          </a:p>
        </p:txBody>
      </p:sp>
      <p:pic>
        <p:nvPicPr>
          <p:cNvPr id="256" name="Google Shape;256;p2"/>
          <p:cNvPicPr preferRelativeResize="0"/>
          <p:nvPr/>
        </p:nvPicPr>
        <p:blipFill rotWithShape="1">
          <a:blip r:embed="rId4">
            <a:alphaModFix/>
          </a:blip>
          <a:srcRect/>
          <a:stretch/>
        </p:blipFill>
        <p:spPr>
          <a:xfrm>
            <a:off x="8905460" y="0"/>
            <a:ext cx="3286539" cy="6858000"/>
          </a:xfrm>
          <a:prstGeom prst="rect">
            <a:avLst/>
          </a:prstGeom>
          <a:noFill/>
          <a:ln>
            <a:noFill/>
          </a:ln>
        </p:spPr>
      </p:pic>
      <p:pic>
        <p:nvPicPr>
          <p:cNvPr id="257" name="Google Shape;257;p2"/>
          <p:cNvPicPr preferRelativeResize="0"/>
          <p:nvPr/>
        </p:nvPicPr>
        <p:blipFill rotWithShape="1">
          <a:blip r:embed="rId5">
            <a:alphaModFix/>
          </a:blip>
          <a:srcRect/>
          <a:stretch/>
        </p:blipFill>
        <p:spPr>
          <a:xfrm>
            <a:off x="151200" y="140400"/>
            <a:ext cx="3619500" cy="1866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9" name="Picture 8">
            <a:extLst>
              <a:ext uri="{FF2B5EF4-FFF2-40B4-BE49-F238E27FC236}">
                <a16:creationId xmlns:a16="http://schemas.microsoft.com/office/drawing/2014/main" id="{EED3DD92-239C-0EEE-E069-84BCA03FE918}"/>
              </a:ext>
            </a:extLst>
          </p:cNvPr>
          <p:cNvPicPr>
            <a:picLocks noChangeAspect="1"/>
          </p:cNvPicPr>
          <p:nvPr/>
        </p:nvPicPr>
        <p:blipFill>
          <a:blip r:embed="rId3"/>
          <a:stretch>
            <a:fillRect/>
          </a:stretch>
        </p:blipFill>
        <p:spPr>
          <a:xfrm>
            <a:off x="8919913" y="709475"/>
            <a:ext cx="2834861" cy="3879542"/>
          </a:xfrm>
          <a:prstGeom prst="rect">
            <a:avLst/>
          </a:prstGeom>
        </p:spPr>
      </p:pic>
      <p:sp>
        <p:nvSpPr>
          <p:cNvPr id="8" name="Google Shape;320;p9">
            <a:extLst>
              <a:ext uri="{FF2B5EF4-FFF2-40B4-BE49-F238E27FC236}">
                <a16:creationId xmlns:a16="http://schemas.microsoft.com/office/drawing/2014/main" id="{92D1F5D4-48CA-917E-CF7D-91D5C287D56E}"/>
              </a:ext>
            </a:extLst>
          </p:cNvPr>
          <p:cNvSpPr txBox="1"/>
          <p:nvPr/>
        </p:nvSpPr>
        <p:spPr>
          <a:xfrm>
            <a:off x="188651" y="0"/>
            <a:ext cx="1183171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000" b="1" dirty="0">
                <a:solidFill>
                  <a:srgbClr val="2E2D62"/>
                </a:solidFill>
              </a:rPr>
              <a:t>ISIS Environmental Sustainability Reporting</a:t>
            </a:r>
            <a:endParaRPr sz="12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3AF78A16-A1C6-5C67-E148-EC608BCE9767}"/>
              </a:ext>
            </a:extLst>
          </p:cNvPr>
          <p:cNvPicPr>
            <a:picLocks noChangeAspect="1"/>
          </p:cNvPicPr>
          <p:nvPr/>
        </p:nvPicPr>
        <p:blipFill>
          <a:blip r:embed="rId3"/>
          <a:stretch>
            <a:fillRect/>
          </a:stretch>
        </p:blipFill>
        <p:spPr>
          <a:xfrm>
            <a:off x="437226" y="849300"/>
            <a:ext cx="2630517" cy="3599895"/>
          </a:xfrm>
          <a:prstGeom prst="rect">
            <a:avLst/>
          </a:prstGeom>
        </p:spPr>
      </p:pic>
      <p:sp>
        <p:nvSpPr>
          <p:cNvPr id="11" name="TextBox 10">
            <a:extLst>
              <a:ext uri="{FF2B5EF4-FFF2-40B4-BE49-F238E27FC236}">
                <a16:creationId xmlns:a16="http://schemas.microsoft.com/office/drawing/2014/main" id="{95CA96D4-A53A-E533-1F7B-FA38D3C49B34}"/>
              </a:ext>
            </a:extLst>
          </p:cNvPr>
          <p:cNvSpPr txBox="1"/>
          <p:nvPr/>
        </p:nvSpPr>
        <p:spPr>
          <a:xfrm>
            <a:off x="9055223" y="1953795"/>
            <a:ext cx="1669002" cy="369332"/>
          </a:xfrm>
          <a:prstGeom prst="rect">
            <a:avLst/>
          </a:prstGeom>
          <a:solidFill>
            <a:schemeClr val="tx2"/>
          </a:solidFill>
        </p:spPr>
        <p:txBody>
          <a:bodyPr wrap="square" rtlCol="0">
            <a:spAutoFit/>
          </a:bodyPr>
          <a:lstStyle/>
          <a:p>
            <a:r>
              <a:rPr lang="en-GB" sz="1800" dirty="0">
                <a:solidFill>
                  <a:schemeClr val="tx1">
                    <a:lumMod val="50000"/>
                  </a:schemeClr>
                </a:solidFill>
                <a:latin typeface="+mj-lt"/>
              </a:rPr>
              <a:t>2022-23</a:t>
            </a:r>
          </a:p>
        </p:txBody>
      </p:sp>
      <p:sp>
        <p:nvSpPr>
          <p:cNvPr id="15" name="TextBox 14">
            <a:extLst>
              <a:ext uri="{FF2B5EF4-FFF2-40B4-BE49-F238E27FC236}">
                <a16:creationId xmlns:a16="http://schemas.microsoft.com/office/drawing/2014/main" id="{0C3CE326-BF43-651C-9212-996C203438C5}"/>
              </a:ext>
            </a:extLst>
          </p:cNvPr>
          <p:cNvSpPr txBox="1"/>
          <p:nvPr/>
        </p:nvSpPr>
        <p:spPr>
          <a:xfrm>
            <a:off x="9055223" y="990394"/>
            <a:ext cx="1669002" cy="369332"/>
          </a:xfrm>
          <a:prstGeom prst="rect">
            <a:avLst/>
          </a:prstGeom>
          <a:noFill/>
        </p:spPr>
        <p:txBody>
          <a:bodyPr wrap="square" rtlCol="0">
            <a:spAutoFit/>
          </a:bodyPr>
          <a:lstStyle/>
          <a:p>
            <a:r>
              <a:rPr lang="en-GB" sz="1800" b="1" dirty="0">
                <a:solidFill>
                  <a:schemeClr val="accent2">
                    <a:lumMod val="75000"/>
                  </a:schemeClr>
                </a:solidFill>
              </a:rPr>
              <a:t>ISIS </a:t>
            </a:r>
            <a:r>
              <a:rPr lang="en-GB" sz="1800" b="1" dirty="0">
                <a:solidFill>
                  <a:schemeClr val="accent2">
                    <a:lumMod val="75000"/>
                  </a:schemeClr>
                </a:solidFill>
                <a:latin typeface="+mj-lt"/>
              </a:rPr>
              <a:t>Facility</a:t>
            </a:r>
          </a:p>
        </p:txBody>
      </p:sp>
      <p:pic>
        <p:nvPicPr>
          <p:cNvPr id="3" name="Picture 2">
            <a:extLst>
              <a:ext uri="{FF2B5EF4-FFF2-40B4-BE49-F238E27FC236}">
                <a16:creationId xmlns:a16="http://schemas.microsoft.com/office/drawing/2014/main" id="{BC9C8550-72A0-1D9A-B155-CEBB07F67D3A}"/>
              </a:ext>
            </a:extLst>
          </p:cNvPr>
          <p:cNvPicPr>
            <a:picLocks noChangeAspect="1"/>
          </p:cNvPicPr>
          <p:nvPr/>
        </p:nvPicPr>
        <p:blipFill>
          <a:blip r:embed="rId4">
            <a:alphaModFix amt="70000"/>
          </a:blip>
          <a:stretch>
            <a:fillRect/>
          </a:stretch>
        </p:blipFill>
        <p:spPr>
          <a:xfrm>
            <a:off x="3272088" y="707846"/>
            <a:ext cx="5073479" cy="3599895"/>
          </a:xfrm>
          <a:prstGeom prst="rect">
            <a:avLst/>
          </a:prstGeom>
          <a:effectLst>
            <a:softEdge rad="31750"/>
          </a:effectLst>
        </p:spPr>
      </p:pic>
      <p:pic>
        <p:nvPicPr>
          <p:cNvPr id="6" name="Picture 5">
            <a:extLst>
              <a:ext uri="{FF2B5EF4-FFF2-40B4-BE49-F238E27FC236}">
                <a16:creationId xmlns:a16="http://schemas.microsoft.com/office/drawing/2014/main" id="{A72215B9-86BE-8F46-191E-61608949C6F7}"/>
              </a:ext>
            </a:extLst>
          </p:cNvPr>
          <p:cNvPicPr>
            <a:picLocks noChangeAspect="1"/>
          </p:cNvPicPr>
          <p:nvPr/>
        </p:nvPicPr>
        <p:blipFill>
          <a:blip r:embed="rId5"/>
          <a:stretch>
            <a:fillRect/>
          </a:stretch>
        </p:blipFill>
        <p:spPr>
          <a:xfrm>
            <a:off x="3209387" y="4472869"/>
            <a:ext cx="3767470" cy="2267353"/>
          </a:xfrm>
          <a:prstGeom prst="rect">
            <a:avLst/>
          </a:prstGeom>
          <a:effectLst>
            <a:softEdge rad="31750"/>
          </a:effectLst>
        </p:spPr>
      </p:pic>
    </p:spTree>
    <p:extLst>
      <p:ext uri="{BB962C8B-B14F-4D97-AF65-F5344CB8AC3E}">
        <p14:creationId xmlns:p14="http://schemas.microsoft.com/office/powerpoint/2010/main" val="3632584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Picture 3">
            <a:extLst>
              <a:ext uri="{FF2B5EF4-FFF2-40B4-BE49-F238E27FC236}">
                <a16:creationId xmlns:a16="http://schemas.microsoft.com/office/drawing/2014/main" id="{E9C01545-53BF-4723-43E3-EF83404AB413}"/>
              </a:ext>
            </a:extLst>
          </p:cNvPr>
          <p:cNvPicPr>
            <a:picLocks noChangeAspect="1"/>
          </p:cNvPicPr>
          <p:nvPr/>
        </p:nvPicPr>
        <p:blipFill>
          <a:blip r:embed="rId3"/>
          <a:stretch>
            <a:fillRect/>
          </a:stretch>
        </p:blipFill>
        <p:spPr>
          <a:xfrm>
            <a:off x="0" y="0"/>
            <a:ext cx="4851138" cy="6858000"/>
          </a:xfrm>
          <a:prstGeom prst="rect">
            <a:avLst/>
          </a:prstGeom>
        </p:spPr>
      </p:pic>
      <p:pic>
        <p:nvPicPr>
          <p:cNvPr id="3" name="Picture 2">
            <a:extLst>
              <a:ext uri="{FF2B5EF4-FFF2-40B4-BE49-F238E27FC236}">
                <a16:creationId xmlns:a16="http://schemas.microsoft.com/office/drawing/2014/main" id="{F93CF494-3003-51C1-8162-11CF509CD95B}"/>
              </a:ext>
            </a:extLst>
          </p:cNvPr>
          <p:cNvPicPr>
            <a:picLocks noChangeAspect="1"/>
          </p:cNvPicPr>
          <p:nvPr/>
        </p:nvPicPr>
        <p:blipFill>
          <a:blip r:embed="rId4"/>
          <a:stretch>
            <a:fillRect/>
          </a:stretch>
        </p:blipFill>
        <p:spPr>
          <a:xfrm>
            <a:off x="5976048" y="-13827"/>
            <a:ext cx="5960692" cy="6858000"/>
          </a:xfrm>
          <a:prstGeom prst="rect">
            <a:avLst/>
          </a:prstGeom>
        </p:spPr>
      </p:pic>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A few things we have already done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5955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A few things we have </a:t>
            </a:r>
            <a:r>
              <a:rPr lang="en-GB" sz="4400" b="1" dirty="0">
                <a:solidFill>
                  <a:srgbClr val="2E2D62"/>
                </a:solidFill>
              </a:rPr>
              <a:t>or are </a:t>
            </a:r>
            <a:r>
              <a:rPr lang="en-GB" sz="4400" b="1" i="0" u="none" strike="noStrike" cap="none" dirty="0">
                <a:solidFill>
                  <a:srgbClr val="2E2D62"/>
                </a:solidFill>
                <a:latin typeface="Arial"/>
                <a:ea typeface="Arial"/>
                <a:cs typeface="Arial"/>
                <a:sym typeface="Arial"/>
              </a:rPr>
              <a:t>doing</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5AA15735-43D5-6210-84E7-0DE6FA5F8755}"/>
              </a:ext>
            </a:extLst>
          </p:cNvPr>
          <p:cNvPicPr>
            <a:picLocks noChangeAspect="1"/>
          </p:cNvPicPr>
          <p:nvPr/>
        </p:nvPicPr>
        <p:blipFill>
          <a:blip r:embed="rId3"/>
          <a:stretch>
            <a:fillRect/>
          </a:stretch>
        </p:blipFill>
        <p:spPr>
          <a:xfrm>
            <a:off x="2451026" y="702692"/>
            <a:ext cx="9356275" cy="6057653"/>
          </a:xfrm>
          <a:prstGeom prst="rect">
            <a:avLst/>
          </a:prstGeom>
        </p:spPr>
      </p:pic>
    </p:spTree>
    <p:extLst>
      <p:ext uri="{BB962C8B-B14F-4D97-AF65-F5344CB8AC3E}">
        <p14:creationId xmlns:p14="http://schemas.microsoft.com/office/powerpoint/2010/main" val="1905117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A few things we have </a:t>
            </a:r>
            <a:r>
              <a:rPr lang="en-GB" sz="4400" b="1" dirty="0">
                <a:solidFill>
                  <a:srgbClr val="2E2D62"/>
                </a:solidFill>
              </a:rPr>
              <a:t>or are </a:t>
            </a:r>
            <a:r>
              <a:rPr lang="en-GB" sz="4400" b="1" i="0" u="none" strike="noStrike" cap="none" dirty="0">
                <a:solidFill>
                  <a:srgbClr val="2E2D62"/>
                </a:solidFill>
                <a:latin typeface="Arial"/>
                <a:ea typeface="Arial"/>
                <a:cs typeface="Arial"/>
                <a:sym typeface="Arial"/>
              </a:rPr>
              <a:t>doing</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8AC66639-33A2-5867-1208-E3CDC879CF61}"/>
              </a:ext>
            </a:extLst>
          </p:cNvPr>
          <p:cNvPicPr>
            <a:picLocks noChangeAspect="1"/>
          </p:cNvPicPr>
          <p:nvPr/>
        </p:nvPicPr>
        <p:blipFill>
          <a:blip r:embed="rId3"/>
          <a:stretch>
            <a:fillRect/>
          </a:stretch>
        </p:blipFill>
        <p:spPr>
          <a:xfrm>
            <a:off x="1429305" y="1225272"/>
            <a:ext cx="10608816" cy="4679692"/>
          </a:xfrm>
          <a:prstGeom prst="rect">
            <a:avLst/>
          </a:prstGeom>
        </p:spPr>
      </p:pic>
    </p:spTree>
    <p:extLst>
      <p:ext uri="{BB962C8B-B14F-4D97-AF65-F5344CB8AC3E}">
        <p14:creationId xmlns:p14="http://schemas.microsoft.com/office/powerpoint/2010/main" val="1461537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7" name="Picture 6">
            <a:extLst>
              <a:ext uri="{FF2B5EF4-FFF2-40B4-BE49-F238E27FC236}">
                <a16:creationId xmlns:a16="http://schemas.microsoft.com/office/drawing/2014/main" id="{51EC9458-2139-8690-6F32-2967C1AA5D52}"/>
              </a:ext>
            </a:extLst>
          </p:cNvPr>
          <p:cNvPicPr>
            <a:picLocks noChangeAspect="1"/>
          </p:cNvPicPr>
          <p:nvPr/>
        </p:nvPicPr>
        <p:blipFill rotWithShape="1">
          <a:blip r:embed="rId3"/>
          <a:srcRect b="16113"/>
          <a:stretch/>
        </p:blipFill>
        <p:spPr>
          <a:xfrm>
            <a:off x="6445447" y="694483"/>
            <a:ext cx="4101484" cy="1264140"/>
          </a:xfrm>
          <a:prstGeom prst="rect">
            <a:avLst/>
          </a:prstGeom>
        </p:spPr>
      </p:pic>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Science Divisions and Sustainability</a:t>
            </a: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0C087295-48C5-29F5-849B-407DF7DB0101}"/>
              </a:ext>
            </a:extLst>
          </p:cNvPr>
          <p:cNvSpPr txBox="1"/>
          <p:nvPr/>
        </p:nvSpPr>
        <p:spPr>
          <a:xfrm>
            <a:off x="175333" y="678565"/>
            <a:ext cx="10111664" cy="769441"/>
          </a:xfrm>
          <a:prstGeom prst="rect">
            <a:avLst/>
          </a:prstGeom>
          <a:noFill/>
        </p:spPr>
        <p:txBody>
          <a:bodyPr wrap="square">
            <a:spAutoFit/>
          </a:bodyPr>
          <a:lstStyle/>
          <a:p>
            <a:pPr marL="457200"/>
            <a:r>
              <a:rPr lang="en-GB" sz="1100" dirty="0">
                <a:effectLst/>
                <a:latin typeface="Calibri" panose="020F0502020204030204" pitchFamily="34" charset="0"/>
                <a:ea typeface="Calibri" panose="020F0502020204030204" pitchFamily="34" charset="0"/>
              </a:rPr>
              <a:t> </a:t>
            </a:r>
          </a:p>
          <a:p>
            <a:pPr marL="457200"/>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p:txBody>
      </p:sp>
      <p:sp>
        <p:nvSpPr>
          <p:cNvPr id="5" name="TextBox 4">
            <a:extLst>
              <a:ext uri="{FF2B5EF4-FFF2-40B4-BE49-F238E27FC236}">
                <a16:creationId xmlns:a16="http://schemas.microsoft.com/office/drawing/2014/main" id="{80B33622-CAEE-3A96-BE5F-5711A02A0A32}"/>
              </a:ext>
            </a:extLst>
          </p:cNvPr>
          <p:cNvSpPr txBox="1"/>
          <p:nvPr/>
        </p:nvSpPr>
        <p:spPr>
          <a:xfrm>
            <a:off x="2805712" y="1875634"/>
            <a:ext cx="6580576" cy="2708434"/>
          </a:xfrm>
          <a:prstGeom prst="rect">
            <a:avLst/>
          </a:prstGeom>
          <a:noFill/>
        </p:spPr>
        <p:txBody>
          <a:bodyPr wrap="square">
            <a:spAutoFit/>
          </a:bodyPr>
          <a:lstStyle/>
          <a:p>
            <a:r>
              <a:rPr lang="en-GB" sz="1600" b="1" dirty="0">
                <a:latin typeface="Calibri" panose="020F0502020204030204" pitchFamily="34" charset="0"/>
                <a:ea typeface="Calibri" panose="020F0502020204030204" pitchFamily="34" charset="0"/>
              </a:rPr>
              <a:t>Science and Balancing Net Zero</a:t>
            </a:r>
            <a:endParaRPr lang="en-GB" sz="1600" b="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dirty="0">
                <a:solidFill>
                  <a:srgbClr val="7030A0"/>
                </a:solidFill>
                <a:effectLst/>
                <a:latin typeface="Calibri" panose="020F0502020204030204" pitchFamily="34" charset="0"/>
                <a:ea typeface="Times New Roman" panose="02020603050405020304" pitchFamily="18" charset="0"/>
              </a:rPr>
              <a:t>Contracted a consultancy to develop a pilot study to evaluate the impact of ISIS research on the drive to Carbon Net Zero, in collaboration with Jo Colwell and the central impact team.</a:t>
            </a:r>
          </a:p>
          <a:p>
            <a:pPr marL="720000" lvl="1" indent="-285750">
              <a:buFont typeface="Wingdings" panose="05000000000000000000" pitchFamily="2" charset="2"/>
              <a:buChar char="Ø"/>
            </a:pPr>
            <a:r>
              <a:rPr lang="en-GB" dirty="0">
                <a:solidFill>
                  <a:srgbClr val="7030A0"/>
                </a:solidFill>
                <a:latin typeface="Calibri" panose="020F0502020204030204" pitchFamily="34" charset="0"/>
                <a:ea typeface="Times New Roman" panose="02020603050405020304" pitchFamily="18" charset="0"/>
              </a:rPr>
              <a:t>Tender awarded to Fraser Nash.</a:t>
            </a:r>
          </a:p>
          <a:p>
            <a:pPr marL="720000" lvl="1" indent="-285750">
              <a:buFont typeface="Wingdings" panose="05000000000000000000" pitchFamily="2" charset="2"/>
              <a:buChar char="Ø"/>
            </a:pPr>
            <a:r>
              <a:rPr lang="en-GB" dirty="0">
                <a:solidFill>
                  <a:srgbClr val="7030A0"/>
                </a:solidFill>
                <a:effectLst/>
                <a:latin typeface="Calibri" panose="020F0502020204030204" pitchFamily="34" charset="0"/>
                <a:ea typeface="Calibri" panose="020F0502020204030204" pitchFamily="34" charset="0"/>
              </a:rPr>
              <a:t>Kick off meeting held, and the project is expected to last 12 months.</a:t>
            </a:r>
          </a:p>
          <a:p>
            <a:pPr marL="720000" lvl="1" indent="-285750">
              <a:buFont typeface="Wingdings" panose="05000000000000000000" pitchFamily="2" charset="2"/>
              <a:buChar char="Ø"/>
            </a:pPr>
            <a:r>
              <a:rPr lang="en-GB" dirty="0">
                <a:solidFill>
                  <a:srgbClr val="7030A0"/>
                </a:solidFill>
                <a:latin typeface="Calibri" panose="020F0502020204030204" pitchFamily="34" charset="0"/>
                <a:ea typeface="Calibri" panose="020F0502020204030204" pitchFamily="34" charset="0"/>
              </a:rPr>
              <a:t>This is as much about establishing a methodology for evaluating our research impact on various aspects of sustainability (including UN goals) as about the figures.</a:t>
            </a:r>
          </a:p>
          <a:p>
            <a:pPr marL="720000" lvl="1" indent="-285750">
              <a:buFont typeface="Wingdings" panose="05000000000000000000" pitchFamily="2" charset="2"/>
              <a:buChar char="Ø"/>
            </a:pPr>
            <a:r>
              <a:rPr lang="en-GB" dirty="0">
                <a:solidFill>
                  <a:srgbClr val="7030A0"/>
                </a:solidFill>
                <a:effectLst/>
                <a:latin typeface="Calibri" panose="020F0502020204030204" pitchFamily="34" charset="0"/>
                <a:ea typeface="Calibri" panose="020F0502020204030204" pitchFamily="34" charset="0"/>
              </a:rPr>
              <a:t>If successful we hope this approach will be rolled out more widely within STFC.</a:t>
            </a:r>
          </a:p>
          <a:p>
            <a:r>
              <a:rPr lang="en-GB" dirty="0">
                <a:solidFill>
                  <a:srgbClr val="7030A0"/>
                </a:solidFill>
                <a:effectLst/>
                <a:latin typeface="Calibri" panose="020F0502020204030204" pitchFamily="34" charset="0"/>
                <a:ea typeface="Calibri" panose="020F0502020204030204" pitchFamily="34" charset="0"/>
              </a:rPr>
              <a:t> </a:t>
            </a:r>
          </a:p>
        </p:txBody>
      </p:sp>
      <p:sp>
        <p:nvSpPr>
          <p:cNvPr id="8" name="TextBox 7">
            <a:extLst>
              <a:ext uri="{FF2B5EF4-FFF2-40B4-BE49-F238E27FC236}">
                <a16:creationId xmlns:a16="http://schemas.microsoft.com/office/drawing/2014/main" id="{BFF1D5E4-9230-38FD-C632-4DCCEA100DA6}"/>
              </a:ext>
            </a:extLst>
          </p:cNvPr>
          <p:cNvSpPr txBox="1"/>
          <p:nvPr/>
        </p:nvSpPr>
        <p:spPr>
          <a:xfrm>
            <a:off x="169963" y="786286"/>
            <a:ext cx="6580576" cy="553998"/>
          </a:xfrm>
          <a:prstGeom prst="rect">
            <a:avLst/>
          </a:prstGeom>
          <a:noFill/>
        </p:spPr>
        <p:txBody>
          <a:bodyPr wrap="square">
            <a:spAutoFit/>
          </a:bodyPr>
          <a:lstStyle/>
          <a:p>
            <a:r>
              <a:rPr lang="en-GB" sz="1600" b="1" dirty="0">
                <a:effectLst/>
                <a:latin typeface="Calibri" panose="020F0502020204030204" pitchFamily="34" charset="0"/>
                <a:ea typeface="Calibri" panose="020F0502020204030204" pitchFamily="34" charset="0"/>
              </a:rPr>
              <a:t>Science Strategy</a:t>
            </a:r>
            <a:endParaRPr lang="en-GB" dirty="0">
              <a:solidFill>
                <a:srgbClr val="7030A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dirty="0">
                <a:solidFill>
                  <a:srgbClr val="7030A0"/>
                </a:solidFill>
                <a:effectLst/>
                <a:latin typeface="Calibri" panose="020F0502020204030204" pitchFamily="34" charset="0"/>
                <a:ea typeface="Times New Roman" panose="02020603050405020304" pitchFamily="18" charset="0"/>
              </a:rPr>
              <a:t>ISIS Science strategy highlights importance of sustainability research </a:t>
            </a:r>
            <a:endParaRPr lang="en-GB" dirty="0">
              <a:solidFill>
                <a:srgbClr val="7030A0"/>
              </a:solidFill>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4BE8AE3-0403-B576-BC59-7825765B17CA}"/>
              </a:ext>
            </a:extLst>
          </p:cNvPr>
          <p:cNvSpPr txBox="1"/>
          <p:nvPr/>
        </p:nvSpPr>
        <p:spPr>
          <a:xfrm>
            <a:off x="169963" y="1303516"/>
            <a:ext cx="7583750" cy="553998"/>
          </a:xfrm>
          <a:prstGeom prst="rect">
            <a:avLst/>
          </a:prstGeom>
          <a:noFill/>
        </p:spPr>
        <p:txBody>
          <a:bodyPr wrap="square">
            <a:spAutoFit/>
          </a:bodyPr>
          <a:lstStyle/>
          <a:p>
            <a:r>
              <a:rPr lang="en-GB" sz="1600" b="1" dirty="0">
                <a:latin typeface="Calibri" panose="020F0502020204030204" pitchFamily="34" charset="0"/>
                <a:ea typeface="Calibri" panose="020F0502020204030204" pitchFamily="34" charset="0"/>
              </a:rPr>
              <a:t>Endeavour</a:t>
            </a:r>
            <a:endParaRPr lang="en-GB" sz="1600" b="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dirty="0">
                <a:solidFill>
                  <a:srgbClr val="7030A0"/>
                </a:solidFill>
                <a:effectLst/>
                <a:latin typeface="Calibri" panose="020F0502020204030204" pitchFamily="34" charset="0"/>
                <a:ea typeface="Times New Roman" panose="02020603050405020304" pitchFamily="18" charset="0"/>
              </a:rPr>
              <a:t>Embedded sustainability in all aspects of the next ISIS large scale programme:</a:t>
            </a:r>
            <a:endParaRPr lang="en-GB" dirty="0">
              <a:solidFill>
                <a:srgbClr val="7030A0"/>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E8A475AA-F03B-6DF1-6980-FE6FA942CB5C}"/>
              </a:ext>
            </a:extLst>
          </p:cNvPr>
          <p:cNvSpPr txBox="1"/>
          <p:nvPr/>
        </p:nvSpPr>
        <p:spPr>
          <a:xfrm>
            <a:off x="4548721" y="4584068"/>
            <a:ext cx="7045516" cy="1200329"/>
          </a:xfrm>
          <a:prstGeom prst="rect">
            <a:avLst/>
          </a:prstGeom>
          <a:noFill/>
        </p:spPr>
        <p:txBody>
          <a:bodyPr wrap="square">
            <a:spAutoFit/>
          </a:bodyPr>
          <a:lstStyle/>
          <a:p>
            <a:r>
              <a:rPr lang="en-GB" sz="1600" b="1" dirty="0">
                <a:effectLst/>
                <a:latin typeface="Calibri" panose="020F0502020204030204" pitchFamily="34" charset="0"/>
                <a:ea typeface="Calibri" panose="020F0502020204030204" pitchFamily="34" charset="0"/>
              </a:rPr>
              <a:t>Research to Demonstrator</a:t>
            </a:r>
          </a:p>
          <a:p>
            <a:pPr marL="342900" lvl="0" indent="-342900">
              <a:buFont typeface="Symbol" panose="05050102010706020507" pitchFamily="18" charset="2"/>
              <a:buChar char=""/>
            </a:pPr>
            <a:r>
              <a:rPr lang="en-GB" dirty="0">
                <a:solidFill>
                  <a:srgbClr val="7030A0"/>
                </a:solidFill>
                <a:latin typeface="Calibri" panose="020F0502020204030204" pitchFamily="34" charset="0"/>
              </a:rPr>
              <a:t>Concept of using ISIS Facility to demonstrate practical applications of ISIS Research</a:t>
            </a:r>
          </a:p>
          <a:p>
            <a:pPr marL="342900" lvl="0" indent="-342900">
              <a:buFont typeface="Symbol" panose="05050102010706020507" pitchFamily="18" charset="2"/>
              <a:buChar char=""/>
            </a:pPr>
            <a:r>
              <a:rPr lang="en-GB" dirty="0">
                <a:solidFill>
                  <a:srgbClr val="7030A0"/>
                </a:solidFill>
                <a:latin typeface="Calibri" panose="020F0502020204030204" pitchFamily="34" charset="0"/>
              </a:rPr>
              <a:t>Example:</a:t>
            </a:r>
          </a:p>
          <a:p>
            <a:pPr marL="720000" lvl="0" indent="-342900">
              <a:buFont typeface="Wingdings" panose="05000000000000000000" pitchFamily="2" charset="2"/>
              <a:buChar char="Ø"/>
            </a:pPr>
            <a:r>
              <a:rPr lang="en-GB" dirty="0">
                <a:solidFill>
                  <a:srgbClr val="7030A0"/>
                </a:solidFill>
                <a:latin typeface="Calibri" panose="020F0502020204030204" pitchFamily="34" charset="0"/>
              </a:rPr>
              <a:t>Thermoelectrics: Turning waste heat back into useful power, waste heat 70 C recovering 1-2% of energy. David Voneshen Excitations Group.</a:t>
            </a:r>
            <a:endParaRPr lang="en-GB" dirty="0"/>
          </a:p>
        </p:txBody>
      </p:sp>
      <p:pic>
        <p:nvPicPr>
          <p:cNvPr id="4" name="Picture 3">
            <a:extLst>
              <a:ext uri="{FF2B5EF4-FFF2-40B4-BE49-F238E27FC236}">
                <a16:creationId xmlns:a16="http://schemas.microsoft.com/office/drawing/2014/main" id="{91851EDB-867C-B6A4-8885-0462488A1DB1}"/>
              </a:ext>
            </a:extLst>
          </p:cNvPr>
          <p:cNvPicPr>
            <a:picLocks noChangeAspect="1"/>
          </p:cNvPicPr>
          <p:nvPr/>
        </p:nvPicPr>
        <p:blipFill>
          <a:blip r:embed="rId4"/>
          <a:stretch>
            <a:fillRect/>
          </a:stretch>
        </p:blipFill>
        <p:spPr>
          <a:xfrm>
            <a:off x="2617818" y="4584068"/>
            <a:ext cx="1816385" cy="1816385"/>
          </a:xfrm>
          <a:prstGeom prst="rect">
            <a:avLst/>
          </a:prstGeom>
        </p:spPr>
      </p:pic>
      <p:pic>
        <p:nvPicPr>
          <p:cNvPr id="11" name="Picture 10">
            <a:extLst>
              <a:ext uri="{FF2B5EF4-FFF2-40B4-BE49-F238E27FC236}">
                <a16:creationId xmlns:a16="http://schemas.microsoft.com/office/drawing/2014/main" id="{EAB6F057-A7FC-66BD-36CA-51EF263F1FA7}"/>
              </a:ext>
            </a:extLst>
          </p:cNvPr>
          <p:cNvPicPr>
            <a:picLocks noChangeAspect="1"/>
          </p:cNvPicPr>
          <p:nvPr/>
        </p:nvPicPr>
        <p:blipFill>
          <a:blip r:embed="rId5"/>
          <a:stretch>
            <a:fillRect/>
          </a:stretch>
        </p:blipFill>
        <p:spPr>
          <a:xfrm>
            <a:off x="255260" y="1958622"/>
            <a:ext cx="2460270" cy="2460270"/>
          </a:xfrm>
          <a:prstGeom prst="rect">
            <a:avLst/>
          </a:prstGeom>
        </p:spPr>
      </p:pic>
    </p:spTree>
    <p:extLst>
      <p:ext uri="{BB962C8B-B14F-4D97-AF65-F5344CB8AC3E}">
        <p14:creationId xmlns:p14="http://schemas.microsoft.com/office/powerpoint/2010/main" val="391005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Sustainable Design</a:t>
            </a: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0C087295-48C5-29F5-849B-407DF7DB0101}"/>
              </a:ext>
            </a:extLst>
          </p:cNvPr>
          <p:cNvSpPr txBox="1"/>
          <p:nvPr/>
        </p:nvSpPr>
        <p:spPr>
          <a:xfrm>
            <a:off x="113187" y="783228"/>
            <a:ext cx="6731496" cy="4247317"/>
          </a:xfrm>
          <a:prstGeom prst="rect">
            <a:avLst/>
          </a:prstGeom>
          <a:noFill/>
        </p:spPr>
        <p:txBody>
          <a:bodyPr wrap="square">
            <a:spAutoFit/>
          </a:bodyPr>
          <a:lstStyle/>
          <a:p>
            <a:r>
              <a:rPr lang="en-GB" sz="1600" b="1" dirty="0">
                <a:effectLst/>
                <a:latin typeface="Calibri" panose="020F0502020204030204" pitchFamily="34" charset="0"/>
                <a:ea typeface="Calibri" panose="020F0502020204030204" pitchFamily="34" charset="0"/>
              </a:rPr>
              <a:t>ISIS Design Division</a:t>
            </a:r>
          </a:p>
          <a:p>
            <a:pPr marL="342900" lvl="0" indent="-342900">
              <a:buFont typeface="Symbol" panose="05050102010706020507" pitchFamily="18" charset="2"/>
              <a:buChar char=""/>
            </a:pPr>
            <a:r>
              <a:rPr lang="en-GB" dirty="0">
                <a:solidFill>
                  <a:srgbClr val="7030A0"/>
                </a:solidFill>
                <a:effectLst/>
                <a:latin typeface="Calibri" panose="020F0502020204030204" pitchFamily="34" charset="0"/>
                <a:ea typeface="Times New Roman" panose="02020603050405020304" pitchFamily="18" charset="0"/>
              </a:rPr>
              <a:t>Working with PDR </a:t>
            </a:r>
            <a:r>
              <a:rPr lang="en-GB" dirty="0">
                <a:solidFill>
                  <a:srgbClr val="7030A0"/>
                </a:solidFill>
                <a:latin typeface="Calibri" panose="020F0502020204030204" pitchFamily="34" charset="0"/>
                <a:ea typeface="Times New Roman" panose="02020603050405020304" pitchFamily="18" charset="0"/>
              </a:rPr>
              <a:t>consultancy</a:t>
            </a:r>
            <a:r>
              <a:rPr lang="en-GB" dirty="0">
                <a:solidFill>
                  <a:srgbClr val="7030A0"/>
                </a:solidFill>
                <a:effectLst/>
                <a:latin typeface="Calibri" panose="020F0502020204030204" pitchFamily="34" charset="0"/>
                <a:ea typeface="Times New Roman" panose="02020603050405020304" pitchFamily="18" charset="0"/>
              </a:rPr>
              <a:t> to develop a training course to support engineers to work in a more sustainable way.</a:t>
            </a:r>
            <a:r>
              <a:rPr lang="en-GB" dirty="0">
                <a:solidFill>
                  <a:srgbClr val="7030A0"/>
                </a:solidFill>
                <a:latin typeface="Calibri" panose="020F0502020204030204" pitchFamily="34" charset="0"/>
                <a:ea typeface="Times New Roman" panose="02020603050405020304" pitchFamily="18" charset="0"/>
              </a:rPr>
              <a:t> </a:t>
            </a:r>
          </a:p>
          <a:p>
            <a:pPr marL="342900" lvl="0" indent="-342900">
              <a:buFont typeface="Symbol" panose="05050102010706020507" pitchFamily="18" charset="2"/>
              <a:buChar char=""/>
            </a:pPr>
            <a:r>
              <a:rPr lang="en-GB" dirty="0">
                <a:solidFill>
                  <a:srgbClr val="7030A0"/>
                </a:solidFill>
                <a:latin typeface="Calibri" panose="020F0502020204030204" pitchFamily="34" charset="0"/>
                <a:ea typeface="Times New Roman" panose="02020603050405020304" pitchFamily="18" charset="0"/>
              </a:rPr>
              <a:t>Prime Focus on the design process.</a:t>
            </a:r>
          </a:p>
          <a:p>
            <a:pPr marL="342900" lvl="0" indent="-342900">
              <a:buFont typeface="Symbol" panose="05050102010706020507" pitchFamily="18" charset="2"/>
              <a:buChar char=""/>
            </a:pPr>
            <a:r>
              <a:rPr lang="en-GB" dirty="0">
                <a:solidFill>
                  <a:srgbClr val="7030A0"/>
                </a:solidFill>
                <a:latin typeface="Calibri" panose="020F0502020204030204" pitchFamily="34" charset="0"/>
                <a:ea typeface="Times New Roman" panose="02020603050405020304" pitchFamily="18" charset="0"/>
              </a:rPr>
              <a:t>Collaborating with STFC Environmental Sustainability</a:t>
            </a:r>
          </a:p>
          <a:p>
            <a:pPr marL="342900" lvl="0" indent="-342900">
              <a:buFont typeface="Symbol" panose="05050102010706020507" pitchFamily="18" charset="2"/>
              <a:buChar char=""/>
            </a:pPr>
            <a:r>
              <a:rPr lang="en-GB" dirty="0">
                <a:solidFill>
                  <a:srgbClr val="7030A0"/>
                </a:solidFill>
                <a:latin typeface="Calibri" panose="020F0502020204030204" pitchFamily="34" charset="0"/>
                <a:ea typeface="Times New Roman" panose="02020603050405020304" pitchFamily="18" charset="0"/>
              </a:rPr>
              <a:t>Pilot course early 2023</a:t>
            </a:r>
          </a:p>
          <a:p>
            <a:pPr marL="342900" lvl="0"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Under development three sessions:</a:t>
            </a:r>
          </a:p>
          <a:p>
            <a:pPr marL="720000" lvl="0" indent="-342900">
              <a:buFont typeface="Symbol" panose="05050102010706020507" pitchFamily="18" charset="2"/>
              <a:buChar char=""/>
            </a:pPr>
            <a:r>
              <a:rPr lang="en-GB" b="1" dirty="0">
                <a:solidFill>
                  <a:schemeClr val="accent6">
                    <a:lumMod val="50000"/>
                  </a:schemeClr>
                </a:solidFill>
                <a:effectLst/>
                <a:latin typeface="Calibri" panose="020F0502020204030204" pitchFamily="34" charset="0"/>
                <a:ea typeface="Calibri" panose="020F0502020204030204" pitchFamily="34" charset="0"/>
              </a:rPr>
              <a:t>Designers role in delivering sustainability at STFC</a:t>
            </a:r>
          </a:p>
          <a:p>
            <a:pPr marL="720000" lvl="0" indent="-342900">
              <a:buFont typeface="Symbol" panose="05050102010706020507" pitchFamily="18" charset="2"/>
              <a:buChar char=""/>
            </a:pPr>
            <a:r>
              <a:rPr lang="en-GB" b="1" dirty="0">
                <a:solidFill>
                  <a:schemeClr val="accent6">
                    <a:lumMod val="50000"/>
                  </a:schemeClr>
                </a:solidFill>
                <a:latin typeface="Calibri" panose="020F0502020204030204" pitchFamily="34" charset="0"/>
                <a:ea typeface="Calibri" panose="020F0502020204030204" pitchFamily="34" charset="0"/>
              </a:rPr>
              <a:t>What is sustainable design?</a:t>
            </a:r>
          </a:p>
          <a:p>
            <a:pPr marL="720000" lvl="0" indent="-342900">
              <a:buFont typeface="Symbol" panose="05050102010706020507" pitchFamily="18" charset="2"/>
              <a:buChar char=""/>
            </a:pPr>
            <a:r>
              <a:rPr lang="en-GB" b="1" dirty="0">
                <a:solidFill>
                  <a:schemeClr val="accent6">
                    <a:lumMod val="50000"/>
                  </a:schemeClr>
                </a:solidFill>
                <a:latin typeface="Calibri" panose="020F0502020204030204" pitchFamily="34" charset="0"/>
                <a:ea typeface="Calibri" panose="020F0502020204030204" pitchFamily="34" charset="0"/>
              </a:rPr>
              <a:t>What does the design process look like at STFC</a:t>
            </a:r>
          </a:p>
          <a:p>
            <a:pPr marL="1080000" lvl="1"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Lifecycle design strategies</a:t>
            </a:r>
          </a:p>
          <a:p>
            <a:pPr marL="1080000" lvl="1"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Circular Economy, Net Zero and Critical raw materials</a:t>
            </a:r>
          </a:p>
          <a:p>
            <a:pPr marL="1080000" lvl="1"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Designing for Behaviour change</a:t>
            </a:r>
          </a:p>
          <a:p>
            <a:pPr marL="1080000" lvl="1"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Measuring and communicating sustainable design.</a:t>
            </a:r>
            <a:endParaRPr lang="en-GB" dirty="0">
              <a:solidFill>
                <a:srgbClr val="7030A0"/>
              </a:solidFill>
              <a:effectLst/>
              <a:latin typeface="Calibri" panose="020F0502020204030204" pitchFamily="34" charset="0"/>
              <a:ea typeface="Calibri" panose="020F0502020204030204" pitchFamily="34" charset="0"/>
            </a:endParaRPr>
          </a:p>
          <a:p>
            <a:pPr marL="1080000" lvl="0"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Supporting application of lifecycle thinking</a:t>
            </a:r>
          </a:p>
          <a:p>
            <a:pPr marL="1080000" lvl="0" indent="-342900">
              <a:buFont typeface="Symbol" panose="05050102010706020507" pitchFamily="18" charset="2"/>
              <a:buChar char=""/>
            </a:pPr>
            <a:r>
              <a:rPr lang="en-GB" dirty="0">
                <a:solidFill>
                  <a:srgbClr val="7030A0"/>
                </a:solidFill>
                <a:effectLst/>
                <a:latin typeface="Calibri" panose="020F0502020204030204" pitchFamily="34" charset="0"/>
                <a:ea typeface="Calibri" panose="020F0502020204030204" pitchFamily="34" charset="0"/>
              </a:rPr>
              <a:t>Developing goal, scope and functional units for LCAs on specific designs.</a:t>
            </a:r>
          </a:p>
          <a:p>
            <a:pPr marL="457200"/>
            <a:r>
              <a:rPr lang="en-GB" sz="1100" dirty="0">
                <a:effectLst/>
                <a:latin typeface="Calibri" panose="020F0502020204030204" pitchFamily="34" charset="0"/>
                <a:ea typeface="Calibri" panose="020F0502020204030204" pitchFamily="34" charset="0"/>
              </a:rPr>
              <a:t> </a:t>
            </a:r>
          </a:p>
          <a:p>
            <a:pPr marL="457200"/>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p:txBody>
      </p:sp>
      <p:pic>
        <p:nvPicPr>
          <p:cNvPr id="3" name="Picture 2">
            <a:extLst>
              <a:ext uri="{FF2B5EF4-FFF2-40B4-BE49-F238E27FC236}">
                <a16:creationId xmlns:a16="http://schemas.microsoft.com/office/drawing/2014/main" id="{3F851F35-3103-CA9F-DB2A-757AE5DD1C01}"/>
              </a:ext>
            </a:extLst>
          </p:cNvPr>
          <p:cNvPicPr>
            <a:picLocks noChangeAspect="1"/>
          </p:cNvPicPr>
          <p:nvPr/>
        </p:nvPicPr>
        <p:blipFill>
          <a:blip r:embed="rId3"/>
          <a:stretch>
            <a:fillRect/>
          </a:stretch>
        </p:blipFill>
        <p:spPr>
          <a:xfrm>
            <a:off x="6748272" y="13827"/>
            <a:ext cx="5443728" cy="6858000"/>
          </a:xfrm>
          <a:prstGeom prst="rect">
            <a:avLst/>
          </a:prstGeom>
        </p:spPr>
      </p:pic>
    </p:spTree>
    <p:extLst>
      <p:ext uri="{BB962C8B-B14F-4D97-AF65-F5344CB8AC3E}">
        <p14:creationId xmlns:p14="http://schemas.microsoft.com/office/powerpoint/2010/main" val="297303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a:extLst>
              <a:ext uri="{FF2B5EF4-FFF2-40B4-BE49-F238E27FC236}">
                <a16:creationId xmlns:a16="http://schemas.microsoft.com/office/drawing/2014/main" id="{7819A908-6E1E-5A14-6BA6-CA5C00360BA2}"/>
              </a:ext>
            </a:extLst>
          </p:cNvPr>
          <p:cNvPicPr>
            <a:picLocks noChangeAspect="1"/>
          </p:cNvPicPr>
          <p:nvPr/>
        </p:nvPicPr>
        <p:blipFill>
          <a:blip r:embed="rId3">
            <a:alphaModFix amt="35000"/>
          </a:blip>
          <a:stretch>
            <a:fillRect/>
          </a:stretch>
        </p:blipFill>
        <p:spPr>
          <a:xfrm>
            <a:off x="3524022" y="13827"/>
            <a:ext cx="8492647" cy="6858000"/>
          </a:xfrm>
          <a:prstGeom prst="rect">
            <a:avLst/>
          </a:prstGeom>
        </p:spPr>
      </p:pic>
      <p:sp>
        <p:nvSpPr>
          <p:cNvPr id="320" name="Google Shape;320;p9"/>
          <p:cNvSpPr txBox="1"/>
          <p:nvPr/>
        </p:nvSpPr>
        <p:spPr>
          <a:xfrm>
            <a:off x="255260" y="13827"/>
            <a:ext cx="10031739" cy="984845"/>
          </a:xfrm>
          <a:prstGeom prst="rect">
            <a:avLst/>
          </a:prstGeom>
          <a:noFill/>
          <a:ln>
            <a:noFill/>
          </a:ln>
        </p:spPr>
        <p:txBody>
          <a:bodyPr spcFirstLastPara="1" wrap="square" lIns="91425" tIns="45700" rIns="91425" bIns="45700" anchor="t" anchorCtr="0">
            <a:spAutoFit/>
          </a:bodyPr>
          <a:lstStyle/>
          <a:p>
            <a:pPr>
              <a:buSzPts val="4400"/>
            </a:pPr>
            <a:r>
              <a:rPr lang="en-GB" sz="4400" b="1" dirty="0">
                <a:solidFill>
                  <a:schemeClr val="accent2"/>
                </a:solidFill>
              </a:rPr>
              <a:t>SPADE </a:t>
            </a:r>
            <a:r>
              <a:rPr lang="en-GB" sz="2000" b="1" dirty="0">
                <a:solidFill>
                  <a:schemeClr val="accent2"/>
                </a:solidFill>
                <a:latin typeface="Calibri" panose="020F0502020204030204" pitchFamily="34" charset="0"/>
                <a:ea typeface="Calibri" panose="020F0502020204030204" pitchFamily="34" charset="0"/>
              </a:rPr>
              <a:t>Sustainable Principles and Advice for Design Engineers.</a:t>
            </a:r>
          </a:p>
          <a:p>
            <a:pPr marL="0" marR="0" lvl="0" indent="0" algn="l" rtl="0">
              <a:lnSpc>
                <a:spcPct val="100000"/>
              </a:lnSpc>
              <a:spcBef>
                <a:spcPts val="0"/>
              </a:spcBef>
              <a:spcAft>
                <a:spcPts val="0"/>
              </a:spcAft>
              <a:buClr>
                <a:srgbClr val="000000"/>
              </a:buClr>
              <a:buSzPts val="4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0C087295-48C5-29F5-849B-407DF7DB0101}"/>
              </a:ext>
            </a:extLst>
          </p:cNvPr>
          <p:cNvSpPr txBox="1"/>
          <p:nvPr/>
        </p:nvSpPr>
        <p:spPr>
          <a:xfrm>
            <a:off x="175331" y="1273369"/>
            <a:ext cx="10111664" cy="4585871"/>
          </a:xfrm>
          <a:prstGeom prst="rect">
            <a:avLst/>
          </a:prstGeom>
          <a:noFill/>
        </p:spPr>
        <p:txBody>
          <a:bodyPr wrap="square">
            <a:spAutoFit/>
          </a:bodyPr>
          <a:lstStyle/>
          <a:p>
            <a:r>
              <a:rPr lang="en-GB" sz="1600" b="1" dirty="0">
                <a:latin typeface="Calibri" panose="020F0502020204030204" pitchFamily="34" charset="0"/>
                <a:ea typeface="Calibri" panose="020F0502020204030204" pitchFamily="34" charset="0"/>
              </a:rPr>
              <a:t>Materials and Lifecycle Analysis Session: SPADE Harry Sullivan</a:t>
            </a:r>
          </a:p>
          <a:p>
            <a:endParaRPr lang="en-GB" sz="1600" b="1" dirty="0">
              <a:effectLst/>
              <a:latin typeface="Calibri" panose="020F0502020204030204" pitchFamily="34" charset="0"/>
              <a:ea typeface="Calibri" panose="020F0502020204030204" pitchFamily="34" charset="0"/>
            </a:endParaRPr>
          </a:p>
          <a:p>
            <a:r>
              <a:rPr lang="en-GB" sz="1600" b="1" dirty="0">
                <a:solidFill>
                  <a:schemeClr val="accent2"/>
                </a:solidFill>
                <a:latin typeface="Calibri" panose="020F0502020204030204" pitchFamily="34" charset="0"/>
                <a:ea typeface="Calibri" panose="020F0502020204030204" pitchFamily="34" charset="0"/>
              </a:rPr>
              <a:t>SPADE is a project at STFC looking to compile a set of design guidelines, as a resource to help engineers make environmentally sustainable choices on projects.</a:t>
            </a:r>
          </a:p>
          <a:p>
            <a:endParaRPr lang="en-GB" sz="1600" b="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b="1" dirty="0">
                <a:solidFill>
                  <a:srgbClr val="7030A0"/>
                </a:solidFill>
                <a:effectLst/>
                <a:latin typeface="Calibri" panose="020F0502020204030204" pitchFamily="34" charset="0"/>
                <a:ea typeface="Calibri" panose="020F0502020204030204" pitchFamily="34" charset="0"/>
              </a:rPr>
              <a:t>Graduate Project within ISIS</a:t>
            </a:r>
          </a:p>
          <a:p>
            <a:pPr marL="342900" lvl="0" indent="-342900">
              <a:buFont typeface="Symbol" panose="05050102010706020507" pitchFamily="18" charset="2"/>
              <a:buChar char=""/>
            </a:pPr>
            <a:r>
              <a:rPr lang="en-GB" b="1" dirty="0">
                <a:solidFill>
                  <a:srgbClr val="7030A0"/>
                </a:solidFill>
                <a:latin typeface="Calibri" panose="020F0502020204030204" pitchFamily="34" charset="0"/>
                <a:ea typeface="Calibri" panose="020F0502020204030204" pitchFamily="34" charset="0"/>
              </a:rPr>
              <a:t>Main Objective: Compile a set of sustainable design guidelines to help engineers make environmentally sustainable choices on projects</a:t>
            </a:r>
          </a:p>
          <a:p>
            <a:pPr marL="342900" lvl="0" indent="-342900">
              <a:buFont typeface="Symbol" panose="05050102010706020507" pitchFamily="18" charset="2"/>
              <a:buChar char=""/>
            </a:pPr>
            <a:r>
              <a:rPr lang="en-GB" b="1" dirty="0">
                <a:solidFill>
                  <a:srgbClr val="7030A0"/>
                </a:solidFill>
                <a:effectLst/>
                <a:latin typeface="Calibri" panose="020F0502020204030204" pitchFamily="34" charset="0"/>
                <a:ea typeface="Calibri" panose="020F0502020204030204" pitchFamily="34" charset="0"/>
              </a:rPr>
              <a:t>Create a </a:t>
            </a:r>
            <a:r>
              <a:rPr lang="en-GB" b="1" dirty="0">
                <a:solidFill>
                  <a:srgbClr val="7030A0"/>
                </a:solidFill>
                <a:latin typeface="Calibri" panose="020F0502020204030204" pitchFamily="34" charset="0"/>
                <a:ea typeface="Calibri" panose="020F0502020204030204" pitchFamily="34" charset="0"/>
              </a:rPr>
              <a:t>platform where design tips, general guidelines and best practice about different aspects of sustainable design </a:t>
            </a:r>
          </a:p>
          <a:p>
            <a:pPr marL="342900" lvl="1" indent="-342900">
              <a:buFont typeface="Symbol" panose="05050102010706020507" pitchFamily="18" charset="2"/>
              <a:buChar char=""/>
            </a:pPr>
            <a:r>
              <a:rPr lang="en-GB" b="1" dirty="0">
                <a:solidFill>
                  <a:srgbClr val="7030A0"/>
                </a:solidFill>
                <a:latin typeface="Calibri" panose="020F0502020204030204" pitchFamily="34" charset="0"/>
                <a:ea typeface="Calibri" panose="020F0502020204030204" pitchFamily="34" charset="0"/>
              </a:rPr>
              <a:t>Achieved by:</a:t>
            </a:r>
          </a:p>
          <a:p>
            <a:pPr marL="720000" lvl="3" indent="-342900">
              <a:buFont typeface="Wingdings" panose="05000000000000000000" pitchFamily="2" charset="2"/>
              <a:buChar char="v"/>
            </a:pPr>
            <a:r>
              <a:rPr lang="en-GB" b="1" dirty="0">
                <a:solidFill>
                  <a:srgbClr val="7030A0"/>
                </a:solidFill>
                <a:effectLst/>
                <a:latin typeface="Calibri" panose="020F0502020204030204" pitchFamily="34" charset="0"/>
                <a:ea typeface="Calibri" panose="020F0502020204030204" pitchFamily="34" charset="0"/>
              </a:rPr>
              <a:t>Conducting research into selected areas to identify standards and collate associated information.</a:t>
            </a:r>
          </a:p>
          <a:p>
            <a:pPr marL="720000" lvl="2" indent="-342900">
              <a:buFont typeface="Wingdings" panose="05000000000000000000" pitchFamily="2" charset="2"/>
              <a:buChar char="v"/>
            </a:pPr>
            <a:r>
              <a:rPr lang="en-GB" b="1" dirty="0">
                <a:solidFill>
                  <a:srgbClr val="7030A0"/>
                </a:solidFill>
                <a:latin typeface="Calibri" panose="020F0502020204030204" pitchFamily="34" charset="0"/>
                <a:ea typeface="Calibri" panose="020F0502020204030204" pitchFamily="34" charset="0"/>
              </a:rPr>
              <a:t>Topics to be covered:</a:t>
            </a:r>
          </a:p>
          <a:p>
            <a:pPr marL="1080000" lvl="3" indent="-342900">
              <a:buFont typeface="Wingdings" panose="05000000000000000000" pitchFamily="2" charset="2"/>
              <a:buChar char="Ø"/>
            </a:pPr>
            <a:r>
              <a:rPr lang="en-GB" b="1" dirty="0">
                <a:solidFill>
                  <a:srgbClr val="7030A0"/>
                </a:solidFill>
                <a:effectLst/>
                <a:latin typeface="Calibri" panose="020F0502020204030204" pitchFamily="34" charset="0"/>
                <a:ea typeface="Calibri" panose="020F0502020204030204" pitchFamily="34" charset="0"/>
              </a:rPr>
              <a:t>Reducing machining waste</a:t>
            </a:r>
          </a:p>
          <a:p>
            <a:pPr marL="1080000" lvl="3" indent="-342900">
              <a:buFont typeface="Wingdings" panose="05000000000000000000" pitchFamily="2" charset="2"/>
              <a:buChar char="Ø"/>
            </a:pPr>
            <a:r>
              <a:rPr lang="en-GB" b="1" dirty="0">
                <a:solidFill>
                  <a:srgbClr val="7030A0"/>
                </a:solidFill>
                <a:latin typeface="Calibri" panose="020F0502020204030204" pitchFamily="34" charset="0"/>
                <a:ea typeface="Calibri" panose="020F0502020204030204" pitchFamily="34" charset="0"/>
              </a:rPr>
              <a:t>Specifying electrical components,</a:t>
            </a:r>
          </a:p>
          <a:p>
            <a:pPr marL="1080000" lvl="3" indent="-342900">
              <a:buFont typeface="Wingdings" panose="05000000000000000000" pitchFamily="2" charset="2"/>
              <a:buChar char="Ø"/>
            </a:pPr>
            <a:r>
              <a:rPr lang="en-GB" b="1" dirty="0">
                <a:solidFill>
                  <a:srgbClr val="7030A0"/>
                </a:solidFill>
                <a:effectLst/>
                <a:latin typeface="Calibri" panose="020F0502020204030204" pitchFamily="34" charset="0"/>
                <a:ea typeface="Calibri" panose="020F0502020204030204" pitchFamily="34" charset="0"/>
              </a:rPr>
              <a:t>Circular economy of parts</a:t>
            </a:r>
          </a:p>
          <a:p>
            <a:pPr marL="1080000" lvl="3" indent="-342900">
              <a:buFont typeface="Wingdings" panose="05000000000000000000" pitchFamily="2" charset="2"/>
              <a:buChar char="Ø"/>
            </a:pPr>
            <a:r>
              <a:rPr lang="en-GB" b="1" dirty="0">
                <a:solidFill>
                  <a:srgbClr val="7030A0"/>
                </a:solidFill>
                <a:latin typeface="Calibri" panose="020F0502020204030204" pitchFamily="34" charset="0"/>
                <a:ea typeface="Calibri" panose="020F0502020204030204" pitchFamily="34" charset="0"/>
              </a:rPr>
              <a:t>Sustainable materials tool</a:t>
            </a:r>
          </a:p>
          <a:p>
            <a:pPr marL="342900" lvl="3" indent="-342900">
              <a:buFont typeface="Symbol" panose="05050102010706020507" pitchFamily="18" charset="2"/>
              <a:buChar char=""/>
            </a:pPr>
            <a:endParaRPr lang="en-GB" dirty="0">
              <a:solidFill>
                <a:srgbClr val="7030A0"/>
              </a:solidFill>
              <a:effectLst/>
              <a:latin typeface="Calibri" panose="020F0502020204030204" pitchFamily="34" charset="0"/>
              <a:ea typeface="Calibri" panose="020F0502020204030204" pitchFamily="34" charset="0"/>
            </a:endParaRPr>
          </a:p>
          <a:p>
            <a:pPr marL="457200"/>
            <a:r>
              <a:rPr lang="en-GB" sz="1100" dirty="0">
                <a:effectLst/>
                <a:latin typeface="Calibri" panose="020F0502020204030204" pitchFamily="34" charset="0"/>
                <a:ea typeface="Calibri" panose="020F0502020204030204" pitchFamily="34" charset="0"/>
              </a:rPr>
              <a:t> </a:t>
            </a:r>
          </a:p>
          <a:p>
            <a:pPr marL="457200"/>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a:p>
            <a:r>
              <a:rPr lang="en-GB" sz="11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07213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Software &amp; Sustainability</a:t>
            </a:r>
            <a:endParaRPr sz="1400" b="0" i="0" u="none" strike="noStrike" cap="none" dirty="0">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CCFA030F-7B31-73A2-E135-09E4CECFE437}"/>
              </a:ext>
            </a:extLst>
          </p:cNvPr>
          <p:cNvSpPr txBox="1"/>
          <p:nvPr/>
        </p:nvSpPr>
        <p:spPr>
          <a:xfrm>
            <a:off x="2261583" y="4380608"/>
            <a:ext cx="9998475" cy="1800493"/>
          </a:xfrm>
          <a:prstGeom prst="rect">
            <a:avLst/>
          </a:prstGeom>
          <a:noFill/>
        </p:spPr>
        <p:txBody>
          <a:bodyPr wrap="square">
            <a:spAutoFit/>
          </a:bodyPr>
          <a:lstStyle/>
          <a:p>
            <a:r>
              <a:rPr lang="en-GB" sz="1600" b="1" dirty="0">
                <a:effectLst/>
                <a:latin typeface="Calibri" panose="020F0502020204030204" pitchFamily="34" charset="0"/>
                <a:ea typeface="Calibri" panose="020F0502020204030204" pitchFamily="34" charset="0"/>
              </a:rPr>
              <a:t>ISIS Computing Division</a:t>
            </a:r>
          </a:p>
          <a:p>
            <a:pPr marL="342900" lvl="0" indent="-342900">
              <a:buFont typeface="Symbol" panose="05050102010706020507" pitchFamily="18" charset="2"/>
              <a:buChar char=""/>
            </a:pPr>
            <a:r>
              <a:rPr lang="en-GB" dirty="0">
                <a:solidFill>
                  <a:srgbClr val="7030A0"/>
                </a:solidFill>
                <a:effectLst/>
                <a:latin typeface="Calibri" panose="020F0502020204030204" pitchFamily="34" charset="0"/>
                <a:ea typeface="Times New Roman" panose="02020603050405020304" pitchFamily="18" charset="0"/>
              </a:rPr>
              <a:t>We have created an ICD Environmental Sustainability Working Group which aims to better understand and reduce the environmental footprint of computing within ISIS and to use computing to improve the efficiency of ISIS operation. We have been collecting existing success stories, investigating the costs and benefits of moving services to the cloud, and started discussions on software best practices for efficient computing.</a:t>
            </a:r>
          </a:p>
          <a:p>
            <a:pPr lvl="0"/>
            <a:endParaRPr lang="en-GB" dirty="0">
              <a:solidFill>
                <a:srgbClr val="7030A0"/>
              </a:solidFill>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dirty="0">
                <a:solidFill>
                  <a:srgbClr val="7030A0"/>
                </a:solidFill>
                <a:latin typeface="Calibri" panose="020F0502020204030204" pitchFamily="34" charset="0"/>
                <a:ea typeface="Calibri" panose="020F0502020204030204" pitchFamily="34" charset="0"/>
              </a:rPr>
              <a:t>1</a:t>
            </a:r>
            <a:r>
              <a:rPr lang="en-GB" baseline="30000" dirty="0">
                <a:solidFill>
                  <a:srgbClr val="7030A0"/>
                </a:solidFill>
                <a:latin typeface="Calibri" panose="020F0502020204030204" pitchFamily="34" charset="0"/>
                <a:ea typeface="Calibri" panose="020F0502020204030204" pitchFamily="34" charset="0"/>
              </a:rPr>
              <a:t>st</a:t>
            </a:r>
            <a:r>
              <a:rPr lang="en-GB" dirty="0">
                <a:solidFill>
                  <a:srgbClr val="7030A0"/>
                </a:solidFill>
                <a:latin typeface="Calibri" panose="020F0502020204030204" pitchFamily="34" charset="0"/>
                <a:ea typeface="Calibri" panose="020F0502020204030204" pitchFamily="34" charset="0"/>
              </a:rPr>
              <a:t> Workshop 5</a:t>
            </a:r>
            <a:r>
              <a:rPr lang="en-GB" baseline="30000" dirty="0">
                <a:solidFill>
                  <a:srgbClr val="7030A0"/>
                </a:solidFill>
                <a:latin typeface="Calibri" panose="020F0502020204030204" pitchFamily="34" charset="0"/>
                <a:ea typeface="Calibri" panose="020F0502020204030204" pitchFamily="34" charset="0"/>
              </a:rPr>
              <a:t>th</a:t>
            </a:r>
            <a:r>
              <a:rPr lang="en-GB" dirty="0">
                <a:solidFill>
                  <a:srgbClr val="7030A0"/>
                </a:solidFill>
                <a:latin typeface="Calibri" panose="020F0502020204030204" pitchFamily="34" charset="0"/>
                <a:ea typeface="Calibri" panose="020F0502020204030204" pitchFamily="34" charset="0"/>
              </a:rPr>
              <a:t> December 2022 </a:t>
            </a:r>
            <a:endParaRPr lang="en-GB" dirty="0">
              <a:solidFill>
                <a:srgbClr val="7030A0"/>
              </a:solidFill>
              <a:effectLst/>
              <a:latin typeface="Calibri" panose="020F0502020204030204" pitchFamily="34" charset="0"/>
              <a:ea typeface="Calibri" panose="020F0502020204030204" pitchFamily="34" charset="0"/>
            </a:endParaRPr>
          </a:p>
          <a:p>
            <a:endParaRPr lang="en-GB" sz="11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DC0141D-A4CC-A4AC-4DE2-AA6ECEF8014C}"/>
              </a:ext>
            </a:extLst>
          </p:cNvPr>
          <p:cNvSpPr txBox="1"/>
          <p:nvPr/>
        </p:nvSpPr>
        <p:spPr>
          <a:xfrm>
            <a:off x="4767308" y="783228"/>
            <a:ext cx="7260826" cy="1754326"/>
          </a:xfrm>
          <a:prstGeom prst="rect">
            <a:avLst/>
          </a:prstGeom>
          <a:noFill/>
        </p:spPr>
        <p:txBody>
          <a:bodyPr wrap="square">
            <a:spAutoFit/>
          </a:bodyPr>
          <a:lstStyle/>
          <a:p>
            <a:r>
              <a:rPr lang="en-GB" sz="1400" b="1" dirty="0">
                <a:latin typeface="Calibri" panose="020F0502020204030204" pitchFamily="34" charset="0"/>
                <a:ea typeface="Calibri" panose="020F0502020204030204" pitchFamily="34" charset="0"/>
              </a:rPr>
              <a:t>Materials and Lifecycle Analysis Session: Sustainable Computing Sam Tygier</a:t>
            </a:r>
          </a:p>
          <a:p>
            <a:endParaRPr lang="en-GB" sz="1400" b="1" dirty="0">
              <a:effectLst/>
              <a:latin typeface="Calibri" panose="020F0502020204030204" pitchFamily="34" charset="0"/>
              <a:ea typeface="Calibri" panose="020F0502020204030204" pitchFamily="34" charset="0"/>
            </a:endParaRPr>
          </a:p>
          <a:p>
            <a:r>
              <a:rPr lang="en-GB" sz="1600" dirty="0">
                <a:solidFill>
                  <a:srgbClr val="7030A0"/>
                </a:solidFill>
                <a:effectLst/>
                <a:latin typeface="Calibri" panose="020F0502020204030204" pitchFamily="34" charset="0"/>
                <a:ea typeface="Times New Roman" panose="02020603050405020304" pitchFamily="18" charset="0"/>
              </a:rPr>
              <a:t>Information &amp; Communications Technology, ICT is responsible for ~2-4% of global CO2 emissions and the footprint from computing in research is significant and growing. The ESWG in the ISIS </a:t>
            </a:r>
            <a:r>
              <a:rPr lang="en-GB" sz="1600" dirty="0">
                <a:solidFill>
                  <a:srgbClr val="7030A0"/>
                </a:solidFill>
                <a:latin typeface="Calibri" panose="020F0502020204030204" pitchFamily="34" charset="0"/>
                <a:ea typeface="Times New Roman" panose="02020603050405020304" pitchFamily="18" charset="0"/>
              </a:rPr>
              <a:t>Computing Division is looking at the current  impact of our software and hardware and also at how computing can be used to improve efficiency of ISIS operations.</a:t>
            </a:r>
            <a:endParaRPr lang="en-GB" sz="1600" dirty="0">
              <a:solidFill>
                <a:srgbClr val="7030A0"/>
              </a:solidFill>
              <a:effectLst/>
              <a:latin typeface="Calibri" panose="020F050202020403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71E9B12C-EC85-2A3F-E4F2-E256BDF9DDA8}"/>
              </a:ext>
            </a:extLst>
          </p:cNvPr>
          <p:cNvPicPr>
            <a:picLocks noChangeAspect="1"/>
          </p:cNvPicPr>
          <p:nvPr/>
        </p:nvPicPr>
        <p:blipFill>
          <a:blip r:embed="rId3"/>
          <a:stretch>
            <a:fillRect/>
          </a:stretch>
        </p:blipFill>
        <p:spPr>
          <a:xfrm>
            <a:off x="163866" y="783228"/>
            <a:ext cx="4603442" cy="3404181"/>
          </a:xfrm>
          <a:prstGeom prst="rect">
            <a:avLst/>
          </a:prstGeom>
        </p:spPr>
      </p:pic>
    </p:spTree>
    <p:extLst>
      <p:ext uri="{BB962C8B-B14F-4D97-AF65-F5344CB8AC3E}">
        <p14:creationId xmlns:p14="http://schemas.microsoft.com/office/powerpoint/2010/main" val="7083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Circular Economy: Active Waste</a:t>
            </a:r>
            <a:endParaRPr sz="1400" b="0" i="0" u="none" strike="noStrike" cap="none"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C608DA27-887E-CA6E-2C60-5B619DD7A6DA}"/>
              </a:ext>
            </a:extLst>
          </p:cNvPr>
          <p:cNvSpPr txBox="1"/>
          <p:nvPr/>
        </p:nvSpPr>
        <p:spPr>
          <a:xfrm>
            <a:off x="4711850" y="919121"/>
            <a:ext cx="7224890" cy="17235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Materials and Lifecycle Analysis Session: </a:t>
            </a:r>
            <a:r>
              <a:rPr lang="en-GB" b="1" dirty="0">
                <a:latin typeface="Calibri" panose="020F0502020204030204" pitchFamily="34" charset="0"/>
                <a:ea typeface="Calibri" panose="020F0502020204030204" pitchFamily="34" charset="0"/>
              </a:rPr>
              <a:t>Radioactive Waste in a Sustainable Accelerator Facility: Chris McKay</a:t>
            </a:r>
            <a:endPar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7030A0"/>
                </a:solidFill>
                <a:latin typeface="Calibri" panose="020F0502020204030204" pitchFamily="34" charset="0"/>
                <a:ea typeface="Times New Roman" panose="02020603050405020304" pitchFamily="18" charset="0"/>
              </a:rPr>
              <a:t>An Introduction to the legal, economic, social and environmental challenges of radioactive waste in making a sustainable accelerator, including the lessons learnt from the ever-changing landscape of solutions from 40 years of ISIS operations.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7030A0"/>
              </a:solidFill>
              <a:effectLst/>
              <a:uLnTx/>
              <a:uFillTx/>
              <a:latin typeface="Calibri" panose="020F0502020204030204" pitchFamily="34" charset="0"/>
              <a:ea typeface="Times New Roman" panose="02020603050405020304" pitchFamily="18" charset="0"/>
              <a:cs typeface="Arial"/>
              <a:sym typeface="Arial"/>
            </a:endParaRPr>
          </a:p>
        </p:txBody>
      </p:sp>
      <p:sp>
        <p:nvSpPr>
          <p:cNvPr id="4" name="TextBox 3">
            <a:extLst>
              <a:ext uri="{FF2B5EF4-FFF2-40B4-BE49-F238E27FC236}">
                <a16:creationId xmlns:a16="http://schemas.microsoft.com/office/drawing/2014/main" id="{AAA39395-5EE2-C046-7D1E-0EE47C414158}"/>
              </a:ext>
            </a:extLst>
          </p:cNvPr>
          <p:cNvSpPr txBox="1"/>
          <p:nvPr/>
        </p:nvSpPr>
        <p:spPr>
          <a:xfrm>
            <a:off x="3116062" y="5037796"/>
            <a:ext cx="8540319" cy="738664"/>
          </a:xfrm>
          <a:prstGeom prst="rect">
            <a:avLst/>
          </a:prstGeom>
          <a:noFill/>
        </p:spPr>
        <p:txBody>
          <a:bodyPr wrap="square" rtlCol="0">
            <a:spAutoFit/>
          </a:bodyPr>
          <a:lstStyle/>
          <a:p>
            <a:pPr marL="285750" indent="-285750">
              <a:buFont typeface="Arial" panose="020B0604020202020204" pitchFamily="34" charset="0"/>
              <a:buChar char="•"/>
            </a:pPr>
            <a:r>
              <a:rPr lang="en-GB" dirty="0"/>
              <a:t>The ISIS facility has diverted 76 tonnes of radioactive steel and copper from the historical active disposal routes.</a:t>
            </a:r>
          </a:p>
          <a:p>
            <a:pPr marL="285750" indent="-285750">
              <a:buFont typeface="Arial" panose="020B0604020202020204" pitchFamily="34" charset="0"/>
              <a:buChar char="•"/>
            </a:pPr>
            <a:r>
              <a:rPr lang="en-GB" dirty="0"/>
              <a:t>Via appropriate routes this 76 tonnes can now enter the circular economy to be reused or recycled. </a:t>
            </a:r>
          </a:p>
        </p:txBody>
      </p:sp>
      <p:pic>
        <p:nvPicPr>
          <p:cNvPr id="2" name="Picture 1">
            <a:extLst>
              <a:ext uri="{FF2B5EF4-FFF2-40B4-BE49-F238E27FC236}">
                <a16:creationId xmlns:a16="http://schemas.microsoft.com/office/drawing/2014/main" id="{FDDC7D2D-7591-F95E-A349-EB6C08ED7559}"/>
              </a:ext>
            </a:extLst>
          </p:cNvPr>
          <p:cNvPicPr>
            <a:picLocks noChangeAspect="1"/>
          </p:cNvPicPr>
          <p:nvPr/>
        </p:nvPicPr>
        <p:blipFill>
          <a:blip r:embed="rId3"/>
          <a:stretch>
            <a:fillRect/>
          </a:stretch>
        </p:blipFill>
        <p:spPr>
          <a:xfrm>
            <a:off x="255260" y="919121"/>
            <a:ext cx="4620682" cy="3750816"/>
          </a:xfrm>
          <a:prstGeom prst="rect">
            <a:avLst/>
          </a:prstGeom>
        </p:spPr>
      </p:pic>
    </p:spTree>
    <p:extLst>
      <p:ext uri="{BB962C8B-B14F-4D97-AF65-F5344CB8AC3E}">
        <p14:creationId xmlns:p14="http://schemas.microsoft.com/office/powerpoint/2010/main" val="363100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1"/>
        <p:cNvGrpSpPr/>
        <p:nvPr/>
      </p:nvGrpSpPr>
      <p:grpSpPr>
        <a:xfrm>
          <a:off x="0" y="0"/>
          <a:ext cx="0" cy="0"/>
          <a:chOff x="0" y="0"/>
          <a:chExt cx="0" cy="0"/>
        </a:xfrm>
      </p:grpSpPr>
      <p:pic>
        <p:nvPicPr>
          <p:cNvPr id="402" name="Google Shape;402;p2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403" name="Google Shape;403;p20"/>
          <p:cNvPicPr preferRelativeResize="0"/>
          <p:nvPr/>
        </p:nvPicPr>
        <p:blipFill rotWithShape="1">
          <a:blip r:embed="rId5">
            <a:alphaModFix/>
          </a:blip>
          <a:srcRect/>
          <a:stretch/>
        </p:blipFill>
        <p:spPr>
          <a:xfrm>
            <a:off x="1080068" y="2811600"/>
            <a:ext cx="6934200" cy="1155700"/>
          </a:xfrm>
          <a:prstGeom prst="rect">
            <a:avLst/>
          </a:prstGeom>
          <a:noFill/>
          <a:ln>
            <a:noFill/>
          </a:ln>
        </p:spPr>
      </p:pic>
      <p:pic>
        <p:nvPicPr>
          <p:cNvPr id="404" name="Google Shape;404;p20"/>
          <p:cNvPicPr preferRelativeResize="0"/>
          <p:nvPr/>
        </p:nvPicPr>
        <p:blipFill rotWithShape="1">
          <a:blip r:embed="rId6">
            <a:alphaModFix/>
          </a:blip>
          <a:srcRect/>
          <a:stretch/>
        </p:blipFill>
        <p:spPr>
          <a:xfrm>
            <a:off x="151200" y="140400"/>
            <a:ext cx="3619500" cy="186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4"/>
        <p:cNvGrpSpPr/>
        <p:nvPr/>
      </p:nvGrpSpPr>
      <p:grpSpPr>
        <a:xfrm>
          <a:off x="0" y="0"/>
          <a:ext cx="0" cy="0"/>
          <a:chOff x="0" y="0"/>
          <a:chExt cx="0" cy="0"/>
        </a:xfrm>
      </p:grpSpPr>
      <p:pic>
        <p:nvPicPr>
          <p:cNvPr id="5" name="Picture 4">
            <a:extLst>
              <a:ext uri="{FF2B5EF4-FFF2-40B4-BE49-F238E27FC236}">
                <a16:creationId xmlns:a16="http://schemas.microsoft.com/office/drawing/2014/main" id="{6C8E85D3-9B24-48A6-2DCF-746906527E23}"/>
              </a:ext>
            </a:extLst>
          </p:cNvPr>
          <p:cNvPicPr>
            <a:picLocks noChangeAspect="1"/>
          </p:cNvPicPr>
          <p:nvPr/>
        </p:nvPicPr>
        <p:blipFill>
          <a:blip r:embed="rId3">
            <a:alphaModFix amt="70000"/>
          </a:blip>
          <a:stretch>
            <a:fillRect/>
          </a:stretch>
        </p:blipFill>
        <p:spPr>
          <a:xfrm>
            <a:off x="6369246" y="641730"/>
            <a:ext cx="5419640" cy="5967693"/>
          </a:xfrm>
          <a:prstGeom prst="rect">
            <a:avLst/>
          </a:prstGeom>
          <a:effectLst>
            <a:softEdge rad="63500"/>
          </a:effectLst>
        </p:spPr>
      </p:pic>
      <p:sp>
        <p:nvSpPr>
          <p:cNvPr id="276" name="Google Shape;276;p4"/>
          <p:cNvSpPr txBox="1"/>
          <p:nvPr/>
        </p:nvSpPr>
        <p:spPr>
          <a:xfrm>
            <a:off x="403341" y="345182"/>
            <a:ext cx="6356456"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Background</a:t>
            </a:r>
            <a:endParaRPr sz="1400" b="0" i="0" u="none" strike="noStrike" cap="none" dirty="0">
              <a:solidFill>
                <a:srgbClr val="000000"/>
              </a:solidFill>
              <a:latin typeface="Arial"/>
              <a:ea typeface="Arial"/>
              <a:cs typeface="Arial"/>
              <a:sym typeface="Arial"/>
            </a:endParaRPr>
          </a:p>
        </p:txBody>
      </p:sp>
      <p:sp>
        <p:nvSpPr>
          <p:cNvPr id="277" name="Google Shape;277;p4"/>
          <p:cNvSpPr/>
          <p:nvPr/>
        </p:nvSpPr>
        <p:spPr>
          <a:xfrm>
            <a:off x="170461" y="1226599"/>
            <a:ext cx="619878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dirty="0">
                <a:solidFill>
                  <a:srgbClr val="002060"/>
                </a:solidFill>
              </a:rPr>
              <a:t>UKRI Plans to :</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GB" sz="1800" dirty="0">
                <a:solidFill>
                  <a:srgbClr val="002060"/>
                </a:solidFill>
              </a:rPr>
              <a:t>Achieve </a:t>
            </a:r>
            <a:r>
              <a:rPr lang="en-GB" sz="1800" b="1" dirty="0">
                <a:solidFill>
                  <a:schemeClr val="accent6">
                    <a:lumMod val="50000"/>
                  </a:schemeClr>
                </a:solidFill>
              </a:rPr>
              <a:t>NET-ZERO</a:t>
            </a:r>
            <a:r>
              <a:rPr lang="en-GB" sz="1800" dirty="0">
                <a:solidFill>
                  <a:srgbClr val="002060"/>
                </a:solidFill>
              </a:rPr>
              <a:t> by 2040.</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GB" sz="1800" dirty="0">
                <a:solidFill>
                  <a:srgbClr val="002060"/>
                </a:solidFill>
              </a:rPr>
              <a:t>Embed environmental sustainability across all their investment decisions.</a:t>
            </a:r>
          </a:p>
        </p:txBody>
      </p:sp>
      <p:pic>
        <p:nvPicPr>
          <p:cNvPr id="7" name="Picture 6">
            <a:extLst>
              <a:ext uri="{FF2B5EF4-FFF2-40B4-BE49-F238E27FC236}">
                <a16:creationId xmlns:a16="http://schemas.microsoft.com/office/drawing/2014/main" id="{368C9F98-3E65-6C6C-B56E-A21906D7D012}"/>
              </a:ext>
            </a:extLst>
          </p:cNvPr>
          <p:cNvPicPr>
            <a:picLocks noChangeAspect="1"/>
          </p:cNvPicPr>
          <p:nvPr/>
        </p:nvPicPr>
        <p:blipFill>
          <a:blip r:embed="rId4"/>
          <a:stretch>
            <a:fillRect/>
          </a:stretch>
        </p:blipFill>
        <p:spPr>
          <a:xfrm>
            <a:off x="170460" y="2505711"/>
            <a:ext cx="4325316" cy="1631283"/>
          </a:xfrm>
          <a:prstGeom prst="rect">
            <a:avLst/>
          </a:prstGeom>
          <a:effectLst>
            <a:softEdge rad="63500"/>
          </a:effectLst>
        </p:spPr>
      </p:pic>
      <p:sp>
        <p:nvSpPr>
          <p:cNvPr id="9" name="Google Shape;277;p4">
            <a:extLst>
              <a:ext uri="{FF2B5EF4-FFF2-40B4-BE49-F238E27FC236}">
                <a16:creationId xmlns:a16="http://schemas.microsoft.com/office/drawing/2014/main" id="{32F0D655-1971-10EB-03FC-1F8BFC739D4F}"/>
              </a:ext>
            </a:extLst>
          </p:cNvPr>
          <p:cNvSpPr/>
          <p:nvPr/>
        </p:nvSpPr>
        <p:spPr>
          <a:xfrm>
            <a:off x="71022" y="4293154"/>
            <a:ext cx="619878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dirty="0">
                <a:solidFill>
                  <a:srgbClr val="002060"/>
                </a:solidFill>
              </a:rPr>
              <a:t>The STFC Action Plan is focused on a series of high-level interventions that STFC will have responsibility for, and will undertake within its own jurisdiction. It supports the UKRI Strategy.</a:t>
            </a:r>
          </a:p>
        </p:txBody>
      </p:sp>
    </p:spTree>
    <p:extLst>
      <p:ext uri="{BB962C8B-B14F-4D97-AF65-F5344CB8AC3E}">
        <p14:creationId xmlns:p14="http://schemas.microsoft.com/office/powerpoint/2010/main" val="283574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21"/>
          <p:cNvPicPr preferRelativeResize="0"/>
          <p:nvPr/>
        </p:nvPicPr>
        <p:blipFill rotWithShape="1">
          <a:blip r:embed="rId4">
            <a:alphaModFix/>
          </a:blip>
          <a:srcRect/>
          <a:stretch/>
        </p:blipFill>
        <p:spPr>
          <a:xfrm>
            <a:off x="4963800" y="5912400"/>
            <a:ext cx="394693" cy="316800"/>
          </a:xfrm>
          <a:prstGeom prst="rect">
            <a:avLst/>
          </a:prstGeom>
          <a:noFill/>
          <a:ln>
            <a:noFill/>
          </a:ln>
        </p:spPr>
      </p:pic>
      <p:pic>
        <p:nvPicPr>
          <p:cNvPr id="411" name="Google Shape;411;p21"/>
          <p:cNvPicPr preferRelativeResize="0"/>
          <p:nvPr/>
        </p:nvPicPr>
        <p:blipFill rotWithShape="1">
          <a:blip r:embed="rId5">
            <a:alphaModFix/>
          </a:blip>
          <a:srcRect/>
          <a:stretch/>
        </p:blipFill>
        <p:spPr>
          <a:xfrm>
            <a:off x="-23446" y="1750741"/>
            <a:ext cx="12192000" cy="5107259"/>
          </a:xfrm>
          <a:prstGeom prst="rect">
            <a:avLst/>
          </a:prstGeom>
          <a:noFill/>
          <a:ln>
            <a:noFill/>
          </a:ln>
        </p:spPr>
      </p:pic>
      <p:pic>
        <p:nvPicPr>
          <p:cNvPr id="412" name="Google Shape;412;p21"/>
          <p:cNvPicPr preferRelativeResize="0"/>
          <p:nvPr/>
        </p:nvPicPr>
        <p:blipFill rotWithShape="1">
          <a:blip r:embed="rId6">
            <a:alphaModFix/>
          </a:blip>
          <a:srcRect/>
          <a:stretch/>
        </p:blipFill>
        <p:spPr>
          <a:xfrm>
            <a:off x="1094356" y="2813050"/>
            <a:ext cx="7442200" cy="1231900"/>
          </a:xfrm>
          <a:prstGeom prst="rect">
            <a:avLst/>
          </a:prstGeom>
          <a:noFill/>
          <a:ln>
            <a:noFill/>
          </a:ln>
        </p:spPr>
      </p:pic>
      <p:sp>
        <p:nvSpPr>
          <p:cNvPr id="413" name="Google Shape;413;p21"/>
          <p:cNvSpPr/>
          <p:nvPr/>
        </p:nvSpPr>
        <p:spPr>
          <a:xfrm>
            <a:off x="2448506" y="5904254"/>
            <a:ext cx="207532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@ISISNeutronMuon</a:t>
            </a:r>
            <a:endParaRPr sz="1600" b="0" i="0" u="none" strike="noStrike" cap="none" dirty="0">
              <a:solidFill>
                <a:schemeClr val="lt1"/>
              </a:solidFill>
              <a:latin typeface="Arial"/>
              <a:ea typeface="Arial"/>
              <a:cs typeface="Arial"/>
              <a:sym typeface="Arial"/>
            </a:endParaRPr>
          </a:p>
        </p:txBody>
      </p:sp>
      <p:sp>
        <p:nvSpPr>
          <p:cNvPr id="414" name="Google Shape;414;p21"/>
          <p:cNvSpPr/>
          <p:nvPr/>
        </p:nvSpPr>
        <p:spPr>
          <a:xfrm>
            <a:off x="278393" y="5904254"/>
            <a:ext cx="14694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isis.stfc.ac.uk</a:t>
            </a:r>
            <a:endParaRPr sz="1600" b="0" i="0" u="none" strike="noStrike" cap="none" dirty="0">
              <a:solidFill>
                <a:schemeClr val="lt1"/>
              </a:solidFill>
              <a:latin typeface="Arial"/>
              <a:ea typeface="Arial"/>
              <a:cs typeface="Arial"/>
              <a:sym typeface="Arial"/>
            </a:endParaRPr>
          </a:p>
        </p:txBody>
      </p:sp>
      <p:sp>
        <p:nvSpPr>
          <p:cNvPr id="415" name="Google Shape;415;p21"/>
          <p:cNvSpPr/>
          <p:nvPr/>
        </p:nvSpPr>
        <p:spPr>
          <a:xfrm>
            <a:off x="5263239" y="5904000"/>
            <a:ext cx="25333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STFC</a:t>
            </a:r>
            <a:endParaRPr sz="1400" b="0" i="0" u="none" strike="noStrike" cap="none" dirty="0">
              <a:solidFill>
                <a:srgbClr val="000000"/>
              </a:solidFill>
              <a:latin typeface="Arial"/>
              <a:ea typeface="Arial"/>
              <a:cs typeface="Arial"/>
              <a:sym typeface="Arial"/>
            </a:endParaRPr>
          </a:p>
        </p:txBody>
      </p:sp>
      <p:pic>
        <p:nvPicPr>
          <p:cNvPr id="416" name="Google Shape;416;p21" descr="A close-up of a person's face&#10;&#10;Description automatically generated with low confidence"/>
          <p:cNvPicPr preferRelativeResize="0"/>
          <p:nvPr/>
        </p:nvPicPr>
        <p:blipFill rotWithShape="1">
          <a:blip r:embed="rId7">
            <a:alphaModFix/>
          </a:blip>
          <a:srcRect/>
          <a:stretch/>
        </p:blipFill>
        <p:spPr>
          <a:xfrm>
            <a:off x="2275166" y="5994000"/>
            <a:ext cx="236330" cy="194400"/>
          </a:xfrm>
          <a:prstGeom prst="rect">
            <a:avLst/>
          </a:prstGeom>
          <a:noFill/>
          <a:ln>
            <a:noFill/>
          </a:ln>
        </p:spPr>
      </p:pic>
      <p:pic>
        <p:nvPicPr>
          <p:cNvPr id="417" name="Google Shape;417;p21"/>
          <p:cNvPicPr preferRelativeResize="0"/>
          <p:nvPr/>
        </p:nvPicPr>
        <p:blipFill rotWithShape="1">
          <a:blip r:embed="rId8">
            <a:alphaModFix/>
          </a:blip>
          <a:srcRect/>
          <a:stretch/>
        </p:blipFill>
        <p:spPr>
          <a:xfrm>
            <a:off x="151200" y="140400"/>
            <a:ext cx="3619500" cy="186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16D8D577-D6FE-80B8-5ACE-BF01EE1E2122}"/>
              </a:ext>
            </a:extLst>
          </p:cNvPr>
          <p:cNvSpPr txBox="1"/>
          <p:nvPr/>
        </p:nvSpPr>
        <p:spPr>
          <a:xfrm>
            <a:off x="382805" y="173558"/>
            <a:ext cx="4335499" cy="1323439"/>
          </a:xfrm>
          <a:prstGeom prst="rect">
            <a:avLst/>
          </a:prstGeom>
          <a:noFill/>
        </p:spPr>
        <p:txBody>
          <a:bodyPr wrap="square" rtlCol="0">
            <a:spAutoFit/>
          </a:bodyPr>
          <a:lstStyle/>
          <a:p>
            <a:r>
              <a:rPr lang="en-GB" sz="4000" dirty="0">
                <a:solidFill>
                  <a:schemeClr val="tx2"/>
                </a:solidFill>
              </a:rPr>
              <a:t>ISIS Sustainability Strategy 2025</a:t>
            </a:r>
          </a:p>
        </p:txBody>
      </p:sp>
      <p:pic>
        <p:nvPicPr>
          <p:cNvPr id="4" name="Picture 3">
            <a:extLst>
              <a:ext uri="{FF2B5EF4-FFF2-40B4-BE49-F238E27FC236}">
                <a16:creationId xmlns:a16="http://schemas.microsoft.com/office/drawing/2014/main" id="{11004676-A47D-EFFC-0E96-7EA36399C8D9}"/>
              </a:ext>
            </a:extLst>
          </p:cNvPr>
          <p:cNvPicPr>
            <a:picLocks noChangeAspect="1"/>
          </p:cNvPicPr>
          <p:nvPr/>
        </p:nvPicPr>
        <p:blipFill>
          <a:blip r:embed="rId4"/>
          <a:stretch>
            <a:fillRect/>
          </a:stretch>
        </p:blipFill>
        <p:spPr>
          <a:xfrm>
            <a:off x="382805" y="1868010"/>
            <a:ext cx="2352746" cy="3487739"/>
          </a:xfrm>
          <a:prstGeom prst="rect">
            <a:avLst/>
          </a:prstGeom>
          <a:scene3d>
            <a:camera prst="perspectiveContrastingRightFacing"/>
            <a:lightRig rig="threePt" dir="t"/>
          </a:scene3d>
        </p:spPr>
      </p:pic>
      <p:pic>
        <p:nvPicPr>
          <p:cNvPr id="6" name="Picture 5">
            <a:extLst>
              <a:ext uri="{FF2B5EF4-FFF2-40B4-BE49-F238E27FC236}">
                <a16:creationId xmlns:a16="http://schemas.microsoft.com/office/drawing/2014/main" id="{3858E057-EF94-9B52-B49C-DAAE08B8D758}"/>
              </a:ext>
            </a:extLst>
          </p:cNvPr>
          <p:cNvPicPr>
            <a:picLocks noChangeAspect="1"/>
          </p:cNvPicPr>
          <p:nvPr/>
        </p:nvPicPr>
        <p:blipFill>
          <a:blip r:embed="rId5"/>
          <a:stretch>
            <a:fillRect/>
          </a:stretch>
        </p:blipFill>
        <p:spPr>
          <a:xfrm>
            <a:off x="3611760" y="1496997"/>
            <a:ext cx="2880600" cy="4517136"/>
          </a:xfrm>
          <a:prstGeom prst="rect">
            <a:avLst/>
          </a:prstGeom>
        </p:spPr>
      </p:pic>
      <p:pic>
        <p:nvPicPr>
          <p:cNvPr id="8" name="Picture 7">
            <a:extLst>
              <a:ext uri="{FF2B5EF4-FFF2-40B4-BE49-F238E27FC236}">
                <a16:creationId xmlns:a16="http://schemas.microsoft.com/office/drawing/2014/main" id="{4FE05382-A408-FBE7-0717-12EF88143D1B}"/>
              </a:ext>
            </a:extLst>
          </p:cNvPr>
          <p:cNvPicPr>
            <a:picLocks noChangeAspect="1"/>
          </p:cNvPicPr>
          <p:nvPr/>
        </p:nvPicPr>
        <p:blipFill>
          <a:blip r:embed="rId6"/>
          <a:stretch>
            <a:fillRect/>
          </a:stretch>
        </p:blipFill>
        <p:spPr>
          <a:xfrm>
            <a:off x="6412874" y="2194262"/>
            <a:ext cx="6263640" cy="2835236"/>
          </a:xfrm>
          <a:prstGeom prst="rect">
            <a:avLst/>
          </a:prstGeom>
          <a:scene3d>
            <a:camera prst="isometricOffAxis1Left">
              <a:rot lat="975843" lon="2272866" rev="21130867"/>
            </a:camera>
            <a:lightRig rig="threePt" dir="t"/>
          </a:scene3d>
        </p:spPr>
      </p:pic>
    </p:spTree>
    <p:extLst>
      <p:ext uri="{BB962C8B-B14F-4D97-AF65-F5344CB8AC3E}">
        <p14:creationId xmlns:p14="http://schemas.microsoft.com/office/powerpoint/2010/main" val="207472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2" name="Picture 1">
            <a:extLst>
              <a:ext uri="{FF2B5EF4-FFF2-40B4-BE49-F238E27FC236}">
                <a16:creationId xmlns:a16="http://schemas.microsoft.com/office/drawing/2014/main" id="{1294EE15-B2D6-F3E5-CF5E-B07A1B7CA404}"/>
              </a:ext>
            </a:extLst>
          </p:cNvPr>
          <p:cNvPicPr>
            <a:picLocks noChangeAspect="1"/>
          </p:cNvPicPr>
          <p:nvPr/>
        </p:nvPicPr>
        <p:blipFill>
          <a:blip r:embed="rId3"/>
          <a:stretch>
            <a:fillRect/>
          </a:stretch>
        </p:blipFill>
        <p:spPr>
          <a:xfrm>
            <a:off x="6086683" y="-25"/>
            <a:ext cx="6105317" cy="4298875"/>
          </a:xfrm>
          <a:prstGeom prst="rect">
            <a:avLst/>
          </a:prstGeom>
        </p:spPr>
      </p:pic>
      <p:pic>
        <p:nvPicPr>
          <p:cNvPr id="318" name="Google Shape;318;p9"/>
          <p:cNvPicPr preferRelativeResize="0"/>
          <p:nvPr/>
        </p:nvPicPr>
        <p:blipFill rotWithShape="1">
          <a:blip r:embed="rId4">
            <a:alphaModFix/>
          </a:blip>
          <a:srcRect l="45092"/>
          <a:stretch/>
        </p:blipFill>
        <p:spPr>
          <a:xfrm>
            <a:off x="5497550" y="-12"/>
            <a:ext cx="6694450" cy="6858000"/>
          </a:xfrm>
          <a:prstGeom prst="rect">
            <a:avLst/>
          </a:prstGeom>
          <a:noFill/>
          <a:ln>
            <a:noFill/>
          </a:ln>
        </p:spPr>
      </p:pic>
      <p:sp>
        <p:nvSpPr>
          <p:cNvPr id="319" name="Google Shape;319;p9"/>
          <p:cNvSpPr/>
          <p:nvPr/>
        </p:nvSpPr>
        <p:spPr>
          <a:xfrm>
            <a:off x="142043" y="950068"/>
            <a:ext cx="586814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dirty="0">
                <a:solidFill>
                  <a:srgbClr val="626262"/>
                </a:solidFill>
              </a:rPr>
              <a:t>The ISIS sustainability strategy is intended to implement priorities that address both sides of the carbon neutral equation. </a:t>
            </a:r>
            <a:endParaRPr sz="1400" b="0" i="0" u="none" strike="noStrike" cap="none" dirty="0">
              <a:solidFill>
                <a:srgbClr val="000000"/>
              </a:solidFill>
              <a:latin typeface="Arial"/>
              <a:ea typeface="Arial"/>
              <a:cs typeface="Arial"/>
              <a:sym typeface="Arial"/>
            </a:endParaRPr>
          </a:p>
        </p:txBody>
      </p:sp>
      <p:sp>
        <p:nvSpPr>
          <p:cNvPr id="320" name="Google Shape;320;p9"/>
          <p:cNvSpPr txBox="1"/>
          <p:nvPr/>
        </p:nvSpPr>
        <p:spPr>
          <a:xfrm>
            <a:off x="243542" y="0"/>
            <a:ext cx="8145856"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ISIS Sustainability Strategy</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D4CDC15-9F34-FFF2-A7CE-F0F484DD516C}"/>
              </a:ext>
            </a:extLst>
          </p:cNvPr>
          <p:cNvSpPr txBox="1"/>
          <p:nvPr/>
        </p:nvSpPr>
        <p:spPr>
          <a:xfrm>
            <a:off x="142043" y="1887802"/>
            <a:ext cx="5868140" cy="523220"/>
          </a:xfrm>
          <a:prstGeom prst="rect">
            <a:avLst/>
          </a:prstGeom>
          <a:noFill/>
        </p:spPr>
        <p:txBody>
          <a:bodyPr wrap="square" rtlCol="0">
            <a:spAutoFit/>
          </a:bodyPr>
          <a:lstStyle/>
          <a:p>
            <a:r>
              <a:rPr lang="en-GB" b="1" i="1" dirty="0">
                <a:solidFill>
                  <a:srgbClr val="FF0000"/>
                </a:solidFill>
              </a:rPr>
              <a:t>CO</a:t>
            </a:r>
            <a:r>
              <a:rPr lang="en-GB" b="1" i="1" baseline="-25000" dirty="0">
                <a:solidFill>
                  <a:srgbClr val="FF0000"/>
                </a:solidFill>
              </a:rPr>
              <a:t>2</a:t>
            </a:r>
            <a:r>
              <a:rPr lang="en-GB" b="1" i="1" dirty="0">
                <a:solidFill>
                  <a:srgbClr val="FF0000"/>
                </a:solidFill>
              </a:rPr>
              <a:t> released into the atmosphere from ISIS activities is balanced by an equivalent amount removed by those activities.</a:t>
            </a:r>
          </a:p>
        </p:txBody>
      </p:sp>
      <p:sp>
        <p:nvSpPr>
          <p:cNvPr id="4" name="TextBox 3">
            <a:extLst>
              <a:ext uri="{FF2B5EF4-FFF2-40B4-BE49-F238E27FC236}">
                <a16:creationId xmlns:a16="http://schemas.microsoft.com/office/drawing/2014/main" id="{657BD917-C077-9F9B-C452-74CDE9F2715E}"/>
              </a:ext>
            </a:extLst>
          </p:cNvPr>
          <p:cNvSpPr txBox="1"/>
          <p:nvPr/>
        </p:nvSpPr>
        <p:spPr>
          <a:xfrm>
            <a:off x="243542" y="2823099"/>
            <a:ext cx="5420411" cy="1384995"/>
          </a:xfrm>
          <a:prstGeom prst="rect">
            <a:avLst/>
          </a:prstGeom>
          <a:noFill/>
        </p:spPr>
        <p:txBody>
          <a:bodyPr wrap="square" rtlCol="0">
            <a:spAutoFit/>
          </a:bodyPr>
          <a:lstStyle/>
          <a:p>
            <a:pPr marL="285750" indent="-285750">
              <a:buFont typeface="Arial" panose="020B0604020202020204" pitchFamily="34" charset="0"/>
              <a:buChar char="•"/>
            </a:pPr>
            <a:r>
              <a:rPr lang="en-GB" dirty="0"/>
              <a:t>We will implement priorities that address both sides of the carbon neutral statement.</a:t>
            </a:r>
          </a:p>
          <a:p>
            <a:endParaRPr lang="en-GB" dirty="0"/>
          </a:p>
          <a:p>
            <a:pPr marL="285750" indent="-285750">
              <a:buFont typeface="Arial" panose="020B0604020202020204" pitchFamily="34" charset="0"/>
              <a:buChar char="•"/>
            </a:pPr>
            <a:r>
              <a:rPr lang="en-GB" dirty="0"/>
              <a:t>It recognises the benefits of ISIS’s research to develop materials that will help us with the climate challenge, whilst also reducing our own carbon footprint.</a:t>
            </a:r>
          </a:p>
        </p:txBody>
      </p:sp>
      <p:sp>
        <p:nvSpPr>
          <p:cNvPr id="5" name="TextBox 4">
            <a:extLst>
              <a:ext uri="{FF2B5EF4-FFF2-40B4-BE49-F238E27FC236}">
                <a16:creationId xmlns:a16="http://schemas.microsoft.com/office/drawing/2014/main" id="{9A030265-F9E0-BBE8-66BF-320D2E4BACE4}"/>
              </a:ext>
            </a:extLst>
          </p:cNvPr>
          <p:cNvSpPr txBox="1"/>
          <p:nvPr/>
        </p:nvSpPr>
        <p:spPr>
          <a:xfrm>
            <a:off x="426128" y="4421080"/>
            <a:ext cx="10848513" cy="1169551"/>
          </a:xfrm>
          <a:prstGeom prst="rect">
            <a:avLst/>
          </a:prstGeom>
          <a:noFill/>
        </p:spPr>
        <p:txBody>
          <a:bodyPr wrap="square" rtlCol="0">
            <a:spAutoFit/>
          </a:bodyPr>
          <a:lstStyle/>
          <a:p>
            <a:r>
              <a:rPr lang="en-GB" b="1" dirty="0">
                <a:solidFill>
                  <a:schemeClr val="accent2"/>
                </a:solidFill>
              </a:rPr>
              <a:t>ISIS Vision:</a:t>
            </a:r>
          </a:p>
          <a:p>
            <a:endParaRPr lang="en-GB" b="1" dirty="0">
              <a:solidFill>
                <a:schemeClr val="accent2"/>
              </a:solidFill>
            </a:endParaRPr>
          </a:p>
          <a:p>
            <a:r>
              <a:rPr lang="en-GB" dirty="0">
                <a:solidFill>
                  <a:schemeClr val="accent2"/>
                </a:solidFill>
              </a:rPr>
              <a:t>Our vision is to develop the environmental sustainability skills, knowledge and processes that will allow us to minimise our emissions, maximise our science output and work towards balancing the carbon neutral statement.</a:t>
            </a:r>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8" name="Picture 7">
            <a:extLst>
              <a:ext uri="{FF2B5EF4-FFF2-40B4-BE49-F238E27FC236}">
                <a16:creationId xmlns:a16="http://schemas.microsoft.com/office/drawing/2014/main" id="{8739911A-70A5-6139-116B-02C06CFF7BE1}"/>
              </a:ext>
            </a:extLst>
          </p:cNvPr>
          <p:cNvPicPr>
            <a:picLocks noChangeAspect="1"/>
          </p:cNvPicPr>
          <p:nvPr/>
        </p:nvPicPr>
        <p:blipFill>
          <a:blip r:embed="rId3"/>
          <a:stretch>
            <a:fillRect/>
          </a:stretch>
        </p:blipFill>
        <p:spPr>
          <a:xfrm>
            <a:off x="7656348" y="180653"/>
            <a:ext cx="4393609" cy="4292023"/>
          </a:xfrm>
          <a:prstGeom prst="rect">
            <a:avLst/>
          </a:prstGeom>
        </p:spPr>
      </p:pic>
      <p:sp>
        <p:nvSpPr>
          <p:cNvPr id="319" name="Google Shape;319;p9"/>
          <p:cNvSpPr/>
          <p:nvPr/>
        </p:nvSpPr>
        <p:spPr>
          <a:xfrm>
            <a:off x="142042" y="728149"/>
            <a:ext cx="8270437"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dirty="0">
                <a:solidFill>
                  <a:srgbClr val="626262"/>
                </a:solidFill>
              </a:rPr>
              <a:t>In 1987 the World Commission on Environment and Development WCED, released the Brundtland report that introduced the concept of sustainable development based on three fundamental pillars.</a:t>
            </a:r>
            <a:endParaRPr sz="1400" b="0" i="0" u="none" strike="noStrike" cap="none" dirty="0">
              <a:solidFill>
                <a:srgbClr val="000000"/>
              </a:solidFill>
              <a:latin typeface="Arial"/>
              <a:ea typeface="Arial"/>
              <a:cs typeface="Arial"/>
              <a:sym typeface="Arial"/>
            </a:endParaRPr>
          </a:p>
        </p:txBody>
      </p:sp>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The Three Pillars of Sustainability</a:t>
            </a:r>
            <a:endParaRPr sz="140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657BD917-C077-9F9B-C452-74CDE9F2715E}"/>
              </a:ext>
            </a:extLst>
          </p:cNvPr>
          <p:cNvSpPr txBox="1"/>
          <p:nvPr/>
        </p:nvSpPr>
        <p:spPr>
          <a:xfrm>
            <a:off x="140012" y="1746403"/>
            <a:ext cx="7586668" cy="1661993"/>
          </a:xfrm>
          <a:prstGeom prst="rect">
            <a:avLst/>
          </a:prstGeom>
          <a:solidFill>
            <a:schemeClr val="accent3"/>
          </a:solidFill>
        </p:spPr>
        <p:txBody>
          <a:bodyPr wrap="square" rtlCol="0">
            <a:spAutoFit/>
          </a:bodyPr>
          <a:lstStyle/>
          <a:p>
            <a:r>
              <a:rPr lang="en-GB" sz="1800" b="1" dirty="0">
                <a:solidFill>
                  <a:schemeClr val="tx2"/>
                </a:solidFill>
              </a:rPr>
              <a:t>SOCIAL:</a:t>
            </a:r>
          </a:p>
          <a:p>
            <a:r>
              <a:rPr lang="en-GB" dirty="0">
                <a:solidFill>
                  <a:schemeClr val="tx2"/>
                </a:solidFill>
              </a:rPr>
              <a:t>For ISIS this means you, our users, STFC colleagues, partners and the public. </a:t>
            </a:r>
          </a:p>
          <a:p>
            <a:pPr marL="285750" indent="-285750">
              <a:buFont typeface="Arial" panose="020B0604020202020204" pitchFamily="34" charset="0"/>
              <a:buChar char="•"/>
            </a:pPr>
            <a:r>
              <a:rPr lang="en-GB" dirty="0">
                <a:solidFill>
                  <a:schemeClr val="tx2"/>
                </a:solidFill>
              </a:rPr>
              <a:t>ISIS will ensure that you have the skills and training necessary to carry out your roles sustainably.</a:t>
            </a:r>
          </a:p>
          <a:p>
            <a:pPr marL="285750" indent="-285750">
              <a:buFont typeface="Arial" panose="020B0604020202020204" pitchFamily="34" charset="0"/>
              <a:buChar char="•"/>
            </a:pPr>
            <a:r>
              <a:rPr lang="en-GB" dirty="0">
                <a:solidFill>
                  <a:schemeClr val="tx2"/>
                </a:solidFill>
              </a:rPr>
              <a:t> We will work with our STFC colleagues and external partners to advance wider understanding, knowledge and capability.</a:t>
            </a:r>
          </a:p>
          <a:p>
            <a:pPr marL="285750" indent="-285750">
              <a:buFont typeface="Arial" panose="020B0604020202020204" pitchFamily="34" charset="0"/>
              <a:buChar char="•"/>
            </a:pPr>
            <a:r>
              <a:rPr lang="en-GB" dirty="0">
                <a:solidFill>
                  <a:schemeClr val="tx2"/>
                </a:solidFill>
              </a:rPr>
              <a:t>We will inform the public of the carbon benefits of our research.</a:t>
            </a:r>
          </a:p>
        </p:txBody>
      </p:sp>
      <p:sp>
        <p:nvSpPr>
          <p:cNvPr id="12" name="TextBox 11">
            <a:extLst>
              <a:ext uri="{FF2B5EF4-FFF2-40B4-BE49-F238E27FC236}">
                <a16:creationId xmlns:a16="http://schemas.microsoft.com/office/drawing/2014/main" id="{96D6F7EF-7E8D-0064-8C8D-D67C6AD600F0}"/>
              </a:ext>
            </a:extLst>
          </p:cNvPr>
          <p:cNvSpPr txBox="1"/>
          <p:nvPr/>
        </p:nvSpPr>
        <p:spPr>
          <a:xfrm>
            <a:off x="140012" y="3408396"/>
            <a:ext cx="7586668" cy="1231106"/>
          </a:xfrm>
          <a:prstGeom prst="rect">
            <a:avLst/>
          </a:prstGeom>
          <a:solidFill>
            <a:schemeClr val="accent5">
              <a:lumMod val="75000"/>
            </a:schemeClr>
          </a:solidFill>
        </p:spPr>
        <p:txBody>
          <a:bodyPr wrap="square" rtlCol="0">
            <a:spAutoFit/>
          </a:bodyPr>
          <a:lstStyle/>
          <a:p>
            <a:r>
              <a:rPr lang="en-GB" sz="1800" b="1" dirty="0">
                <a:solidFill>
                  <a:schemeClr val="tx2"/>
                </a:solidFill>
              </a:rPr>
              <a:t>ECONOMIC:</a:t>
            </a:r>
            <a:r>
              <a:rPr lang="en-GB" dirty="0">
                <a:solidFill>
                  <a:schemeClr val="tx2"/>
                </a:solidFill>
              </a:rPr>
              <a:t> </a:t>
            </a:r>
          </a:p>
          <a:p>
            <a:pPr marL="285750" indent="-285750">
              <a:buFont typeface="Arial" panose="020B0604020202020204" pitchFamily="34" charset="0"/>
              <a:buChar char="•"/>
            </a:pPr>
            <a:r>
              <a:rPr lang="en-GB" dirty="0">
                <a:solidFill>
                  <a:schemeClr val="tx2"/>
                </a:solidFill>
              </a:rPr>
              <a:t>ISIS will develop our carbon footprint awareness to include all ISIS activities.</a:t>
            </a:r>
          </a:p>
          <a:p>
            <a:pPr marL="285750" indent="-285750">
              <a:buFont typeface="Arial" panose="020B0604020202020204" pitchFamily="34" charset="0"/>
              <a:buChar char="•"/>
            </a:pPr>
            <a:r>
              <a:rPr lang="en-GB" dirty="0">
                <a:solidFill>
                  <a:schemeClr val="tx2"/>
                </a:solidFill>
              </a:rPr>
              <a:t>Identify how and where we can target resource reductions.</a:t>
            </a:r>
          </a:p>
          <a:p>
            <a:pPr marL="285750" indent="-285750">
              <a:buFont typeface="Arial" panose="020B0604020202020204" pitchFamily="34" charset="0"/>
              <a:buChar char="•"/>
            </a:pPr>
            <a:r>
              <a:rPr lang="en-GB" dirty="0">
                <a:solidFill>
                  <a:schemeClr val="tx2"/>
                </a:solidFill>
              </a:rPr>
              <a:t>Publish the impact of our experimental activities that align to the UK government’s Ten point plan.</a:t>
            </a:r>
          </a:p>
        </p:txBody>
      </p:sp>
      <p:sp>
        <p:nvSpPr>
          <p:cNvPr id="13" name="TextBox 12">
            <a:extLst>
              <a:ext uri="{FF2B5EF4-FFF2-40B4-BE49-F238E27FC236}">
                <a16:creationId xmlns:a16="http://schemas.microsoft.com/office/drawing/2014/main" id="{EB360AC1-C14A-C11D-E4C7-BC06CD42A337}"/>
              </a:ext>
            </a:extLst>
          </p:cNvPr>
          <p:cNvSpPr txBox="1"/>
          <p:nvPr/>
        </p:nvSpPr>
        <p:spPr>
          <a:xfrm>
            <a:off x="140012" y="4639502"/>
            <a:ext cx="11909945" cy="1015663"/>
          </a:xfrm>
          <a:prstGeom prst="rect">
            <a:avLst/>
          </a:prstGeom>
          <a:solidFill>
            <a:srgbClr val="00B050"/>
          </a:solidFill>
        </p:spPr>
        <p:txBody>
          <a:bodyPr wrap="square" rtlCol="0">
            <a:spAutoFit/>
          </a:bodyPr>
          <a:lstStyle/>
          <a:p>
            <a:r>
              <a:rPr lang="en-GB" sz="1800" b="1" dirty="0">
                <a:solidFill>
                  <a:schemeClr val="tx2"/>
                </a:solidFill>
              </a:rPr>
              <a:t>ENVIRONMENTAL:</a:t>
            </a:r>
            <a:r>
              <a:rPr lang="en-GB" dirty="0">
                <a:solidFill>
                  <a:schemeClr val="tx2"/>
                </a:solidFill>
              </a:rPr>
              <a:t> </a:t>
            </a:r>
          </a:p>
          <a:p>
            <a:pPr marL="285750" indent="-285750">
              <a:buFont typeface="Arial" panose="020B0604020202020204" pitchFamily="34" charset="0"/>
              <a:buChar char="•"/>
            </a:pPr>
            <a:r>
              <a:rPr lang="en-GB" dirty="0">
                <a:solidFill>
                  <a:schemeClr val="tx2"/>
                </a:solidFill>
              </a:rPr>
              <a:t>ISIS will minimise the resources that it uses in all activities.</a:t>
            </a:r>
          </a:p>
          <a:p>
            <a:pPr marL="285750" indent="-285750">
              <a:buFont typeface="Arial" panose="020B0604020202020204" pitchFamily="34" charset="0"/>
              <a:buChar char="•"/>
            </a:pPr>
            <a:r>
              <a:rPr lang="en-GB" dirty="0">
                <a:solidFill>
                  <a:schemeClr val="tx2"/>
                </a:solidFill>
              </a:rPr>
              <a:t>Adopt the principles of circular economy where feasible to ensure that our waste adheres to the principles of re-use, recycle and recovery.</a:t>
            </a:r>
          </a:p>
          <a:p>
            <a:pPr marL="285750" indent="-285750">
              <a:buFont typeface="Arial" panose="020B0604020202020204" pitchFamily="34" charset="0"/>
              <a:buChar char="•"/>
            </a:pPr>
            <a:r>
              <a:rPr lang="en-GB" dirty="0">
                <a:solidFill>
                  <a:schemeClr val="tx2"/>
                </a:solidFill>
              </a:rPr>
              <a:t>Work with the STFC Environmental Sustainability team to improve the biodiversity of our estate.</a:t>
            </a:r>
          </a:p>
        </p:txBody>
      </p:sp>
    </p:spTree>
    <p:extLst>
      <p:ext uri="{BB962C8B-B14F-4D97-AF65-F5344CB8AC3E}">
        <p14:creationId xmlns:p14="http://schemas.microsoft.com/office/powerpoint/2010/main" val="230907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A57A81B-134A-A7BB-6073-314B883C93F3}"/>
              </a:ext>
            </a:extLst>
          </p:cNvPr>
          <p:cNvGraphicFramePr/>
          <p:nvPr>
            <p:extLst>
              <p:ext uri="{D42A27DB-BD31-4B8C-83A1-F6EECF244321}">
                <p14:modId xmlns:p14="http://schemas.microsoft.com/office/powerpoint/2010/main" val="4167112140"/>
              </p:ext>
            </p:extLst>
          </p:nvPr>
        </p:nvGraphicFramePr>
        <p:xfrm>
          <a:off x="255260" y="1130484"/>
          <a:ext cx="11936740" cy="5462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ISIS FIVE Strategic Priorities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10556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8" name="Google Shape;320;p9">
            <a:extLst>
              <a:ext uri="{FF2B5EF4-FFF2-40B4-BE49-F238E27FC236}">
                <a16:creationId xmlns:a16="http://schemas.microsoft.com/office/drawing/2014/main" id="{92D1F5D4-48CA-917E-CF7D-91D5C287D56E}"/>
              </a:ext>
            </a:extLst>
          </p:cNvPr>
          <p:cNvSpPr txBox="1"/>
          <p:nvPr/>
        </p:nvSpPr>
        <p:spPr>
          <a:xfrm>
            <a:off x="188651" y="0"/>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ISIS Sustainability Site</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BF4BC65-615D-1CC6-F8C7-9407C9CC60DF}"/>
              </a:ext>
            </a:extLst>
          </p:cNvPr>
          <p:cNvPicPr>
            <a:picLocks noChangeAspect="1"/>
          </p:cNvPicPr>
          <p:nvPr/>
        </p:nvPicPr>
        <p:blipFill>
          <a:blip r:embed="rId3"/>
          <a:stretch>
            <a:fillRect/>
          </a:stretch>
        </p:blipFill>
        <p:spPr>
          <a:xfrm>
            <a:off x="279322" y="769401"/>
            <a:ext cx="10372725" cy="1581150"/>
          </a:xfrm>
          <a:prstGeom prst="rect">
            <a:avLst/>
          </a:prstGeom>
        </p:spPr>
      </p:pic>
      <p:sp>
        <p:nvSpPr>
          <p:cNvPr id="5" name="Oval 4">
            <a:extLst>
              <a:ext uri="{FF2B5EF4-FFF2-40B4-BE49-F238E27FC236}">
                <a16:creationId xmlns:a16="http://schemas.microsoft.com/office/drawing/2014/main" id="{024D438F-1D13-4924-FB88-8CD325E5B23A}"/>
              </a:ext>
            </a:extLst>
          </p:cNvPr>
          <p:cNvSpPr/>
          <p:nvPr/>
        </p:nvSpPr>
        <p:spPr>
          <a:xfrm>
            <a:off x="5832630" y="1198485"/>
            <a:ext cx="870011" cy="470516"/>
          </a:xfrm>
          <a:prstGeom prst="ellipse">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A2A84241-AB7A-B68E-6AD8-5A1CF7D4A57C}"/>
              </a:ext>
            </a:extLst>
          </p:cNvPr>
          <p:cNvPicPr>
            <a:picLocks noChangeAspect="1"/>
          </p:cNvPicPr>
          <p:nvPr/>
        </p:nvPicPr>
        <p:blipFill>
          <a:blip r:embed="rId4"/>
          <a:stretch>
            <a:fillRect/>
          </a:stretch>
        </p:blipFill>
        <p:spPr>
          <a:xfrm>
            <a:off x="4580323" y="2149841"/>
            <a:ext cx="7332355" cy="3634603"/>
          </a:xfrm>
          <a:prstGeom prst="rect">
            <a:avLst/>
          </a:prstGeom>
        </p:spPr>
      </p:pic>
      <p:pic>
        <p:nvPicPr>
          <p:cNvPr id="7" name="Picture 6">
            <a:extLst>
              <a:ext uri="{FF2B5EF4-FFF2-40B4-BE49-F238E27FC236}">
                <a16:creationId xmlns:a16="http://schemas.microsoft.com/office/drawing/2014/main" id="{772FA52B-A93E-8EF4-3367-ED282BFFD2DD}"/>
              </a:ext>
            </a:extLst>
          </p:cNvPr>
          <p:cNvPicPr>
            <a:picLocks noChangeAspect="1"/>
          </p:cNvPicPr>
          <p:nvPr/>
        </p:nvPicPr>
        <p:blipFill>
          <a:blip r:embed="rId5"/>
          <a:stretch>
            <a:fillRect/>
          </a:stretch>
        </p:blipFill>
        <p:spPr>
          <a:xfrm>
            <a:off x="279322" y="2350550"/>
            <a:ext cx="4795324" cy="2860641"/>
          </a:xfrm>
          <a:prstGeom prst="rect">
            <a:avLst/>
          </a:prstGeom>
        </p:spPr>
      </p:pic>
    </p:spTree>
    <p:extLst>
      <p:ext uri="{BB962C8B-B14F-4D97-AF65-F5344CB8AC3E}">
        <p14:creationId xmlns:p14="http://schemas.microsoft.com/office/powerpoint/2010/main" val="389889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6" name="Picture 5">
            <a:extLst>
              <a:ext uri="{FF2B5EF4-FFF2-40B4-BE49-F238E27FC236}">
                <a16:creationId xmlns:a16="http://schemas.microsoft.com/office/drawing/2014/main" id="{667F5C07-5F7C-6076-3DC9-32071FFED345}"/>
              </a:ext>
            </a:extLst>
          </p:cNvPr>
          <p:cNvPicPr>
            <a:picLocks noChangeAspect="1"/>
          </p:cNvPicPr>
          <p:nvPr/>
        </p:nvPicPr>
        <p:blipFill rotWithShape="1">
          <a:blip r:embed="rId3"/>
          <a:srcRect l="4093"/>
          <a:stretch/>
        </p:blipFill>
        <p:spPr>
          <a:xfrm>
            <a:off x="6525885" y="1096903"/>
            <a:ext cx="5207887" cy="4993179"/>
          </a:xfrm>
          <a:prstGeom prst="rect">
            <a:avLst/>
          </a:prstGeom>
        </p:spPr>
      </p:pic>
      <p:sp>
        <p:nvSpPr>
          <p:cNvPr id="320" name="Google Shape;320;p9"/>
          <p:cNvSpPr txBox="1"/>
          <p:nvPr/>
        </p:nvSpPr>
        <p:spPr>
          <a:xfrm>
            <a:off x="255260" y="13827"/>
            <a:ext cx="100317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ISIS Sustainability Network</a:t>
            </a:r>
            <a:endParaRPr sz="14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FAC7B638-518F-17C5-B9D1-1DBE150EC4D0}"/>
              </a:ext>
            </a:extLst>
          </p:cNvPr>
          <p:cNvSpPr txBox="1"/>
          <p:nvPr/>
        </p:nvSpPr>
        <p:spPr>
          <a:xfrm>
            <a:off x="255260" y="994298"/>
            <a:ext cx="6270625" cy="4616648"/>
          </a:xfrm>
          <a:prstGeom prst="rect">
            <a:avLst/>
          </a:prstGeom>
          <a:noFill/>
        </p:spPr>
        <p:txBody>
          <a:bodyPr wrap="square" rtlCol="0">
            <a:spAutoFit/>
          </a:bodyPr>
          <a:lstStyle/>
          <a:p>
            <a:r>
              <a:rPr lang="en-GB" dirty="0"/>
              <a:t>The ISIS Sustainability Network will:</a:t>
            </a:r>
          </a:p>
          <a:p>
            <a:pPr marL="285750" indent="-285750">
              <a:buFont typeface="Arial" panose="020B0604020202020204" pitchFamily="34" charset="0"/>
              <a:buChar char="•"/>
            </a:pPr>
            <a:r>
              <a:rPr lang="en-GB" dirty="0"/>
              <a:t>Have representation from all divisions.</a:t>
            </a:r>
          </a:p>
          <a:p>
            <a:endParaRPr lang="en-GB" dirty="0"/>
          </a:p>
          <a:p>
            <a:pPr marL="285750" indent="-285750">
              <a:buFont typeface="Arial" panose="020B0604020202020204" pitchFamily="34" charset="0"/>
              <a:buChar char="•"/>
            </a:pPr>
            <a:r>
              <a:rPr lang="en-GB" dirty="0"/>
              <a:t>Have representation that covers the full lifecycle of ISIS assets. (Concept through to end of life)</a:t>
            </a:r>
          </a:p>
          <a:p>
            <a:endParaRPr lang="en-GB" dirty="0"/>
          </a:p>
          <a:p>
            <a:pPr marL="285750" indent="-285750">
              <a:buFont typeface="Arial" panose="020B0604020202020204" pitchFamily="34" charset="0"/>
              <a:buChar char="•"/>
            </a:pPr>
            <a:r>
              <a:rPr lang="en-GB" dirty="0"/>
              <a:t>Help to monitor progress and report to, recommend and advise the ISIS Leadership Team.</a:t>
            </a:r>
          </a:p>
          <a:p>
            <a:endParaRPr lang="en-GB" dirty="0"/>
          </a:p>
          <a:p>
            <a:pPr marL="285750" indent="-285750">
              <a:buFont typeface="Arial" panose="020B0604020202020204" pitchFamily="34" charset="0"/>
              <a:buChar char="•"/>
            </a:pPr>
            <a:r>
              <a:rPr lang="en-GB" dirty="0"/>
              <a:t>Assist in producing the annual ISIS Sustainability Report.</a:t>
            </a:r>
          </a:p>
          <a:p>
            <a:endParaRPr lang="en-GB" dirty="0"/>
          </a:p>
          <a:p>
            <a:pPr marL="285750" indent="-285750">
              <a:buFont typeface="Arial" panose="020B0604020202020204" pitchFamily="34" charset="0"/>
              <a:buChar char="•"/>
            </a:pPr>
            <a:r>
              <a:rPr lang="en-GB" dirty="0"/>
              <a:t>Help to raise awareness and promote behaviour change.</a:t>
            </a:r>
          </a:p>
          <a:p>
            <a:endParaRPr lang="en-GB" dirty="0"/>
          </a:p>
          <a:p>
            <a:pPr marL="285750" indent="-285750">
              <a:buFont typeface="Arial" panose="020B0604020202020204" pitchFamily="34" charset="0"/>
              <a:buChar char="•"/>
            </a:pPr>
            <a:r>
              <a:rPr lang="en-GB" dirty="0"/>
              <a:t>Deliver practical actions and input to ways of working within ISIS.</a:t>
            </a:r>
          </a:p>
          <a:p>
            <a:endParaRPr lang="en-GB" dirty="0"/>
          </a:p>
          <a:p>
            <a:pPr marL="285750" indent="-285750">
              <a:buFont typeface="Arial" panose="020B0604020202020204" pitchFamily="34" charset="0"/>
              <a:buChar char="•"/>
            </a:pPr>
            <a:r>
              <a:rPr lang="en-GB" dirty="0"/>
              <a:t>Be part of the wider STFC community of Environmental Networks.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Kick Off Meeting 9</a:t>
            </a:r>
            <a:r>
              <a:rPr lang="en-GB" baseline="30000" dirty="0"/>
              <a:t>th</a:t>
            </a:r>
            <a:r>
              <a:rPr lang="en-GB" dirty="0"/>
              <a:t> December. </a:t>
            </a:r>
          </a:p>
          <a:p>
            <a:endParaRPr lang="en-GB" dirty="0"/>
          </a:p>
          <a:p>
            <a:pPr marL="285750" lvl="3" indent="-285750">
              <a:buFont typeface="Arial" panose="020B0604020202020204" pitchFamily="34" charset="0"/>
              <a:buChar char="•"/>
            </a:pPr>
            <a:r>
              <a:rPr lang="en-GB" dirty="0">
                <a:solidFill>
                  <a:schemeClr val="accent2"/>
                </a:solidFill>
              </a:rPr>
              <a:t>38 ISIS staff expressed an interest to join.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72073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8" name="Google Shape;320;p9">
            <a:extLst>
              <a:ext uri="{FF2B5EF4-FFF2-40B4-BE49-F238E27FC236}">
                <a16:creationId xmlns:a16="http://schemas.microsoft.com/office/drawing/2014/main" id="{92D1F5D4-48CA-917E-CF7D-91D5C287D56E}"/>
              </a:ext>
            </a:extLst>
          </p:cNvPr>
          <p:cNvSpPr txBox="1"/>
          <p:nvPr/>
        </p:nvSpPr>
        <p:spPr>
          <a:xfrm>
            <a:off x="188651" y="0"/>
            <a:ext cx="1183171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dirty="0">
                <a:solidFill>
                  <a:srgbClr val="2E2D62"/>
                </a:solidFill>
              </a:rPr>
              <a:t>ISIS Environmental Sustainability</a:t>
            </a: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D4621010-A5C6-9671-088D-FAA0D49AAEFC}"/>
              </a:ext>
            </a:extLst>
          </p:cNvPr>
          <p:cNvSpPr txBox="1"/>
          <p:nvPr/>
        </p:nvSpPr>
        <p:spPr>
          <a:xfrm>
            <a:off x="417251" y="4570704"/>
            <a:ext cx="5450889" cy="738664"/>
          </a:xfrm>
          <a:prstGeom prst="rect">
            <a:avLst/>
          </a:prstGeom>
          <a:noFill/>
        </p:spPr>
        <p:txBody>
          <a:bodyPr wrap="square" rtlCol="0">
            <a:spAutoFit/>
          </a:bodyPr>
          <a:lstStyle/>
          <a:p>
            <a:pPr marL="285750" indent="-285750">
              <a:buFont typeface="Arial" panose="020B0604020202020204" pitchFamily="34" charset="0"/>
              <a:buChar char="•"/>
            </a:pPr>
            <a:r>
              <a:rPr lang="en-GB" dirty="0"/>
              <a:t>Scope 1: More work required.</a:t>
            </a:r>
          </a:p>
          <a:p>
            <a:pPr marL="285750" indent="-285750">
              <a:buFont typeface="Arial" panose="020B0604020202020204" pitchFamily="34" charset="0"/>
              <a:buChar char="•"/>
            </a:pPr>
            <a:r>
              <a:rPr lang="en-GB" dirty="0"/>
              <a:t>Scope 2: Purchased Energy dominates.</a:t>
            </a:r>
          </a:p>
          <a:p>
            <a:pPr marL="285750" indent="-285750">
              <a:buFont typeface="Arial" panose="020B0604020202020204" pitchFamily="34" charset="0"/>
              <a:buChar char="•"/>
            </a:pPr>
            <a:r>
              <a:rPr lang="en-GB" dirty="0"/>
              <a:t>Scope 3: More work required.</a:t>
            </a:r>
          </a:p>
        </p:txBody>
      </p:sp>
      <p:sp>
        <p:nvSpPr>
          <p:cNvPr id="10" name="TextBox 9">
            <a:extLst>
              <a:ext uri="{FF2B5EF4-FFF2-40B4-BE49-F238E27FC236}">
                <a16:creationId xmlns:a16="http://schemas.microsoft.com/office/drawing/2014/main" id="{688DDB95-78A1-1FD8-4B2C-51536D21DB33}"/>
              </a:ext>
            </a:extLst>
          </p:cNvPr>
          <p:cNvSpPr txBox="1"/>
          <p:nvPr/>
        </p:nvSpPr>
        <p:spPr>
          <a:xfrm>
            <a:off x="6323860" y="896641"/>
            <a:ext cx="5868140" cy="523220"/>
          </a:xfrm>
          <a:prstGeom prst="rect">
            <a:avLst/>
          </a:prstGeom>
          <a:noFill/>
        </p:spPr>
        <p:txBody>
          <a:bodyPr wrap="square" rtlCol="0">
            <a:spAutoFit/>
          </a:bodyPr>
          <a:lstStyle/>
          <a:p>
            <a:r>
              <a:rPr lang="en-GB" b="1" i="1" dirty="0">
                <a:solidFill>
                  <a:srgbClr val="FF0000"/>
                </a:solidFill>
              </a:rPr>
              <a:t>CO</a:t>
            </a:r>
            <a:r>
              <a:rPr lang="en-GB" b="1" i="1" baseline="-25000" dirty="0">
                <a:solidFill>
                  <a:srgbClr val="FF0000"/>
                </a:solidFill>
              </a:rPr>
              <a:t>2</a:t>
            </a:r>
            <a:r>
              <a:rPr lang="en-GB" b="1" i="1" dirty="0">
                <a:solidFill>
                  <a:srgbClr val="FF0000"/>
                </a:solidFill>
              </a:rPr>
              <a:t> released into the atmosphere from ISIS operations is balanced by an equivalent amount removed by those activities.</a:t>
            </a:r>
          </a:p>
        </p:txBody>
      </p:sp>
      <p:sp>
        <p:nvSpPr>
          <p:cNvPr id="12" name="TextBox 11">
            <a:extLst>
              <a:ext uri="{FF2B5EF4-FFF2-40B4-BE49-F238E27FC236}">
                <a16:creationId xmlns:a16="http://schemas.microsoft.com/office/drawing/2014/main" id="{CDE3DDCD-B4F5-C6F9-3E46-5281195790DA}"/>
              </a:ext>
            </a:extLst>
          </p:cNvPr>
          <p:cNvSpPr txBox="1"/>
          <p:nvPr/>
        </p:nvSpPr>
        <p:spPr>
          <a:xfrm>
            <a:off x="6569476" y="5015539"/>
            <a:ext cx="5450889" cy="1600438"/>
          </a:xfrm>
          <a:prstGeom prst="rect">
            <a:avLst/>
          </a:prstGeom>
          <a:noFill/>
        </p:spPr>
        <p:txBody>
          <a:bodyPr wrap="square" rtlCol="0">
            <a:spAutoFit/>
          </a:bodyPr>
          <a:lstStyle/>
          <a:p>
            <a:pPr marL="285750" indent="-285750">
              <a:buFont typeface="Arial" panose="020B0604020202020204" pitchFamily="34" charset="0"/>
              <a:buChar char="•"/>
            </a:pPr>
            <a:r>
              <a:rPr lang="en-GB" dirty="0"/>
              <a:t>Not just about reducing ISIS Energy usage.</a:t>
            </a:r>
          </a:p>
          <a:p>
            <a:pPr marL="285750" indent="-285750">
              <a:buFont typeface="Arial" panose="020B0604020202020204" pitchFamily="34" charset="0"/>
              <a:buChar char="•"/>
            </a:pPr>
            <a:r>
              <a:rPr lang="en-GB" dirty="0"/>
              <a:t>Embedding sustainability in everything we do:</a:t>
            </a:r>
          </a:p>
          <a:p>
            <a:pPr marL="720000" lvl="1" indent="-285750">
              <a:buFont typeface="Wingdings" panose="05000000000000000000" pitchFamily="2" charset="2"/>
              <a:buChar char="Ø"/>
            </a:pPr>
            <a:r>
              <a:rPr lang="en-GB" dirty="0"/>
              <a:t>Sustainable Design, Operations, end-of-life and Science.</a:t>
            </a:r>
          </a:p>
          <a:p>
            <a:pPr marL="720000" lvl="1" indent="-285750">
              <a:buFont typeface="Wingdings" panose="05000000000000000000" pitchFamily="2" charset="2"/>
              <a:buChar char="Ø"/>
            </a:pPr>
            <a:r>
              <a:rPr lang="en-GB" dirty="0"/>
              <a:t>Sustainable travel and working.</a:t>
            </a:r>
          </a:p>
          <a:p>
            <a:pPr marL="720000" lvl="1" indent="-285750">
              <a:buFont typeface="Wingdings" panose="05000000000000000000" pitchFamily="2" charset="2"/>
              <a:buChar char="Ø"/>
            </a:pPr>
            <a:r>
              <a:rPr lang="en-GB" dirty="0"/>
              <a:t>Include sustainability in your requirements, meetings and your working practices.</a:t>
            </a: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59889BF3-AEA1-581C-FD12-DE6A8891D225}"/>
              </a:ext>
            </a:extLst>
          </p:cNvPr>
          <p:cNvPicPr>
            <a:picLocks noChangeAspect="1"/>
          </p:cNvPicPr>
          <p:nvPr/>
        </p:nvPicPr>
        <p:blipFill>
          <a:blip r:embed="rId3"/>
          <a:stretch>
            <a:fillRect/>
          </a:stretch>
        </p:blipFill>
        <p:spPr>
          <a:xfrm>
            <a:off x="7212367" y="1361343"/>
            <a:ext cx="3755254" cy="3755254"/>
          </a:xfrm>
          <a:prstGeom prst="rect">
            <a:avLst/>
          </a:prstGeom>
        </p:spPr>
      </p:pic>
      <p:pic>
        <p:nvPicPr>
          <p:cNvPr id="2" name="Picture 1">
            <a:extLst>
              <a:ext uri="{FF2B5EF4-FFF2-40B4-BE49-F238E27FC236}">
                <a16:creationId xmlns:a16="http://schemas.microsoft.com/office/drawing/2014/main" id="{BCABC03B-18CA-571E-3DD0-72A1B8C97652}"/>
              </a:ext>
            </a:extLst>
          </p:cNvPr>
          <p:cNvPicPr>
            <a:picLocks noChangeAspect="1"/>
          </p:cNvPicPr>
          <p:nvPr/>
        </p:nvPicPr>
        <p:blipFill rotWithShape="1">
          <a:blip r:embed="rId4"/>
          <a:srcRect l="8023" t="11413" r="10458"/>
          <a:stretch/>
        </p:blipFill>
        <p:spPr>
          <a:xfrm>
            <a:off x="180511" y="896641"/>
            <a:ext cx="6143349" cy="3755254"/>
          </a:xfrm>
          <a:prstGeom prst="rect">
            <a:avLst/>
          </a:prstGeom>
        </p:spPr>
      </p:pic>
    </p:spTree>
    <p:extLst>
      <p:ext uri="{BB962C8B-B14F-4D97-AF65-F5344CB8AC3E}">
        <p14:creationId xmlns:p14="http://schemas.microsoft.com/office/powerpoint/2010/main" val="1068011443"/>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8DED1542C1943A1290884108DB0E9" ma:contentTypeVersion="2" ma:contentTypeDescription="Create a new document." ma:contentTypeScope="" ma:versionID="75948dd912159fd788ffcd9de450d66e">
  <xsd:schema xmlns:xsd="http://www.w3.org/2001/XMLSchema" xmlns:xs="http://www.w3.org/2001/XMLSchema" xmlns:p="http://schemas.microsoft.com/office/2006/metadata/properties" xmlns:ns2="84978530-c7a6-42d8-babd-8b8d2b751aa6" targetNamespace="http://schemas.microsoft.com/office/2006/metadata/properties" ma:root="true" ma:fieldsID="c49709bdc75a7754cac99811eaeb298a" ns2:_="">
    <xsd:import namespace="84978530-c7a6-42d8-babd-8b8d2b751aa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78530-c7a6-42d8-babd-8b8d2b751a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BFA9FD-3FBA-4858-A828-8FC9E7876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78530-c7a6-42d8-babd-8b8d2b751a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0F081-B534-46A2-819D-E57C6B079374}">
  <ds:schemaRefs>
    <ds:schemaRef ds:uri="http://schemas.microsoft.com/sharepoint/v3/contenttype/forms"/>
  </ds:schemaRefs>
</ds:datastoreItem>
</file>

<file path=customXml/itemProps3.xml><?xml version="1.0" encoding="utf-8"?>
<ds:datastoreItem xmlns:ds="http://schemas.openxmlformats.org/officeDocument/2006/customXml" ds:itemID="{C14A9CD3-1715-40A4-A7ED-40D8563902F1}">
  <ds:schemaRefs>
    <ds:schemaRef ds:uri="http://schemas.microsoft.com/office/2006/metadata/properties"/>
    <ds:schemaRef ds:uri="http://www.w3.org/XML/1998/namespace"/>
    <ds:schemaRef ds:uri="http://purl.org/dc/elements/1.1/"/>
    <ds:schemaRef ds:uri="http://schemas.openxmlformats.org/package/2006/metadata/core-properties"/>
    <ds:schemaRef ds:uri="http://purl.org/dc/terms/"/>
    <ds:schemaRef ds:uri="af4214d1-6fd7-427d-b6b1-dbc0b5b60297"/>
    <ds:schemaRef ds:uri="http://purl.org/dc/dcmitype/"/>
    <ds:schemaRef ds:uri="http://schemas.microsoft.com/office/2006/documentManagement/types"/>
    <ds:schemaRef ds:uri="http://schemas.microsoft.com/office/infopath/2007/PartnerControls"/>
    <ds:schemaRef ds:uri="7c685e40-a938-425e-886c-6d1aec970625"/>
  </ds:schemaRefs>
</ds:datastoreItem>
</file>

<file path=docProps/app.xml><?xml version="1.0" encoding="utf-8"?>
<Properties xmlns="http://schemas.openxmlformats.org/officeDocument/2006/extended-properties" xmlns:vt="http://schemas.openxmlformats.org/officeDocument/2006/docPropsVTypes">
  <TotalTime>1157</TotalTime>
  <Words>2248</Words>
  <Application>Microsoft Office PowerPoint</Application>
  <PresentationFormat>Widescreen</PresentationFormat>
  <Paragraphs>197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Noto Sans Symbols</vt:lpstr>
      <vt:lpstr>Symbol</vt:lpstr>
      <vt:lpstr>Wingdings</vt:lpstr>
      <vt:lpstr>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Glover, Mike (STFC,RAL,ISIS)</cp:lastModifiedBy>
  <cp:revision>13</cp:revision>
  <dcterms:created xsi:type="dcterms:W3CDTF">2019-09-17T08:04:08Z</dcterms:created>
  <dcterms:modified xsi:type="dcterms:W3CDTF">2022-11-29T16:37:02Z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0x0101005038DED1542C1943A1290884108DB0E9</vt:lpwstr>
  </property>
  <property fmtid="{D5CDD505-2E9C-101B-9397-08002B2CF9AE}" pid="3" name="_dlc_DocIdItemGuid">
    <vt:lpwstr>7d6dd9f8-2757-4d2f-b6c5-c8fdb553a0d1</vt:lpwstr>
  </property>
</Properties>
</file>