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E2E2"/>
    <a:srgbClr val="D2D2D2"/>
    <a:srgbClr val="FFDCD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F18DB4-5436-4EA1-B963-52A9D05642CC}"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en-US"/>
        </a:p>
      </dgm:t>
    </dgm:pt>
    <dgm:pt modelId="{4343600F-AC51-44B0-B84D-81FDB4684E93}">
      <dgm:prSet phldrT="[Text]"/>
      <dgm:spPr/>
      <dgm:t>
        <a:bodyPr/>
        <a:lstStyle/>
        <a:p>
          <a:r>
            <a:rPr lang="en-US" dirty="0">
              <a:solidFill>
                <a:schemeClr val="accent6">
                  <a:lumMod val="50000"/>
                </a:schemeClr>
              </a:solidFill>
            </a:rPr>
            <a:t>Ben Shepherd</a:t>
          </a:r>
          <a:r>
            <a:rPr lang="en-US">
              <a:solidFill>
                <a:schemeClr val="accent6">
                  <a:lumMod val="50000"/>
                </a:schemeClr>
              </a:solidFill>
            </a:rPr>
            <a:t/>
          </a:r>
          <a:br>
            <a:rPr lang="en-US">
              <a:solidFill>
                <a:schemeClr val="accent6">
                  <a:lumMod val="50000"/>
                </a:schemeClr>
              </a:solidFill>
            </a:rPr>
          </a:br>
          <a:r>
            <a:rPr lang="en-US">
              <a:solidFill>
                <a:schemeClr val="accent6">
                  <a:lumMod val="50000"/>
                </a:schemeClr>
              </a:solidFill>
            </a:rPr>
            <a:t>MaRS</a:t>
          </a:r>
          <a:endParaRPr lang="en-US" dirty="0">
            <a:solidFill>
              <a:schemeClr val="accent6">
                <a:lumMod val="50000"/>
              </a:schemeClr>
            </a:solidFill>
          </a:endParaRPr>
        </a:p>
      </dgm:t>
    </dgm:pt>
    <dgm:pt modelId="{032573AC-567C-463A-8154-99B310869C67}" type="parTrans" cxnId="{0117175A-AC01-4019-88E0-790144383F17}">
      <dgm:prSet/>
      <dgm:spPr/>
      <dgm:t>
        <a:bodyPr/>
        <a:lstStyle/>
        <a:p>
          <a:endParaRPr lang="en-US"/>
        </a:p>
      </dgm:t>
    </dgm:pt>
    <dgm:pt modelId="{E15D7593-CAA2-416A-80FE-2CB50DAC8A09}" type="sibTrans" cxnId="{0117175A-AC01-4019-88E0-790144383F17}">
      <dgm:prSet/>
      <dgm:spPr/>
      <dgm:t>
        <a:bodyPr/>
        <a:lstStyle/>
        <a:p>
          <a:endParaRPr lang="en-US"/>
        </a:p>
      </dgm:t>
    </dgm:pt>
    <dgm:pt modelId="{FF96A2A2-A42C-4EC4-BB61-AA001E607A2D}">
      <dgm:prSet phldrT="[Text]"/>
      <dgm:spPr/>
      <dgm:t>
        <a:bodyPr/>
        <a:lstStyle/>
        <a:p>
          <a:r>
            <a:rPr lang="en-GB" dirty="0"/>
            <a:t>Louise Cowie </a:t>
          </a:r>
          <a:r>
            <a:rPr lang="en-GB"/>
            <a:t/>
          </a:r>
          <a:br>
            <a:rPr lang="en-GB"/>
          </a:br>
          <a:r>
            <a:rPr lang="en-GB"/>
            <a:t>RF</a:t>
          </a:r>
          <a:endParaRPr lang="en-US" dirty="0"/>
        </a:p>
      </dgm:t>
    </dgm:pt>
    <dgm:pt modelId="{0F8EF192-2C2A-40DC-B74A-1645D4F0566A}" type="parTrans" cxnId="{008D546B-F6FA-4A58-941B-DF8C599580FE}">
      <dgm:prSet/>
      <dgm:spPr/>
      <dgm:t>
        <a:bodyPr/>
        <a:lstStyle/>
        <a:p>
          <a:endParaRPr lang="en-US"/>
        </a:p>
      </dgm:t>
    </dgm:pt>
    <dgm:pt modelId="{AA95DC2B-2AAC-44F6-BB16-61AACA5116C2}" type="sibTrans" cxnId="{008D546B-F6FA-4A58-941B-DF8C599580FE}">
      <dgm:prSet/>
      <dgm:spPr/>
      <dgm:t>
        <a:bodyPr/>
        <a:lstStyle/>
        <a:p>
          <a:endParaRPr lang="en-US"/>
        </a:p>
      </dgm:t>
    </dgm:pt>
    <dgm:pt modelId="{83065109-F8C0-40F1-A688-96E6BFC36E6F}">
      <dgm:prSet phldrT="[Text]"/>
      <dgm:spPr/>
      <dgm:t>
        <a:bodyPr/>
        <a:lstStyle/>
        <a:p>
          <a:r>
            <a:rPr lang="en-GB" dirty="0"/>
            <a:t>Anthony Gleeson </a:t>
          </a:r>
          <a:br>
            <a:rPr lang="en-GB" dirty="0"/>
          </a:br>
          <a:r>
            <a:rPr lang="en-GB" dirty="0"/>
            <a:t>Business</a:t>
          </a:r>
          <a:endParaRPr lang="en-US" dirty="0"/>
        </a:p>
      </dgm:t>
    </dgm:pt>
    <dgm:pt modelId="{070141DC-D9E5-4ECC-B267-121EBF2821D9}" type="parTrans" cxnId="{D5CE6C0C-6F9A-45F7-AABC-59C3C1C14C3E}">
      <dgm:prSet/>
      <dgm:spPr/>
      <dgm:t>
        <a:bodyPr/>
        <a:lstStyle/>
        <a:p>
          <a:endParaRPr lang="en-US"/>
        </a:p>
      </dgm:t>
    </dgm:pt>
    <dgm:pt modelId="{5891AE21-D866-4A2D-B922-F216A3CBCBE3}" type="sibTrans" cxnId="{D5CE6C0C-6F9A-45F7-AABC-59C3C1C14C3E}">
      <dgm:prSet/>
      <dgm:spPr/>
      <dgm:t>
        <a:bodyPr/>
        <a:lstStyle/>
        <a:p>
          <a:endParaRPr lang="en-US"/>
        </a:p>
      </dgm:t>
    </dgm:pt>
    <dgm:pt modelId="{33B710C4-DFFF-4D16-BEF1-D3954C9BE0F7}">
      <dgm:prSet phldrT="[Text]"/>
      <dgm:spPr/>
      <dgm:t>
        <a:bodyPr/>
        <a:lstStyle/>
        <a:p>
          <a:r>
            <a:rPr lang="en-GB" dirty="0"/>
            <a:t>Gary Hughes </a:t>
          </a:r>
          <a:br>
            <a:rPr lang="en-GB" dirty="0"/>
          </a:br>
          <a:r>
            <a:rPr lang="en-GB" dirty="0"/>
            <a:t>Facilities</a:t>
          </a:r>
          <a:endParaRPr lang="en-US" dirty="0"/>
        </a:p>
      </dgm:t>
    </dgm:pt>
    <dgm:pt modelId="{D219CDD4-C5AC-433B-84BC-2F8510F1BC40}" type="parTrans" cxnId="{5837F1F9-A7E4-4DE7-820B-3042E6B4904B}">
      <dgm:prSet/>
      <dgm:spPr/>
      <dgm:t>
        <a:bodyPr/>
        <a:lstStyle/>
        <a:p>
          <a:endParaRPr lang="en-US"/>
        </a:p>
      </dgm:t>
    </dgm:pt>
    <dgm:pt modelId="{A18E5162-C3CF-4A50-BDFB-5DA038E64FB5}" type="sibTrans" cxnId="{5837F1F9-A7E4-4DE7-820B-3042E6B4904B}">
      <dgm:prSet/>
      <dgm:spPr/>
      <dgm:t>
        <a:bodyPr/>
        <a:lstStyle/>
        <a:p>
          <a:endParaRPr lang="en-US"/>
        </a:p>
      </dgm:t>
    </dgm:pt>
    <dgm:pt modelId="{BC7AF26B-B660-4A7C-A616-22B28625B6AB}">
      <dgm:prSet/>
      <dgm:spPr/>
      <dgm:t>
        <a:bodyPr/>
        <a:lstStyle/>
        <a:p>
          <a:r>
            <a:rPr lang="en-GB" dirty="0"/>
            <a:t>Storm Mathisen Diagnostics</a:t>
          </a:r>
        </a:p>
      </dgm:t>
    </dgm:pt>
    <dgm:pt modelId="{CEB1A579-7BB6-4F23-BBAC-65B3C156B043}" type="parTrans" cxnId="{3DF58428-92DB-4A23-937A-A6E7362A9C8A}">
      <dgm:prSet/>
      <dgm:spPr/>
      <dgm:t>
        <a:bodyPr/>
        <a:lstStyle/>
        <a:p>
          <a:endParaRPr lang="en-US"/>
        </a:p>
      </dgm:t>
    </dgm:pt>
    <dgm:pt modelId="{282D7926-1F19-4921-B237-94E7B6D57DBE}" type="sibTrans" cxnId="{3DF58428-92DB-4A23-937A-A6E7362A9C8A}">
      <dgm:prSet/>
      <dgm:spPr/>
      <dgm:t>
        <a:bodyPr/>
        <a:lstStyle/>
        <a:p>
          <a:endParaRPr lang="en-US"/>
        </a:p>
      </dgm:t>
    </dgm:pt>
    <dgm:pt modelId="{8B45DE25-529A-465A-8648-58F0C873B6F5}">
      <dgm:prSet/>
      <dgm:spPr/>
      <dgm:t>
        <a:bodyPr/>
        <a:lstStyle/>
        <a:p>
          <a:r>
            <a:rPr lang="en-GB" dirty="0"/>
            <a:t>Hywel Owen </a:t>
          </a:r>
          <a:br>
            <a:rPr lang="en-GB" dirty="0"/>
          </a:br>
          <a:r>
            <a:rPr lang="en-GB" dirty="0" err="1"/>
            <a:t>Acc</a:t>
          </a:r>
          <a:r>
            <a:rPr lang="en-GB" dirty="0"/>
            <a:t> Physics</a:t>
          </a:r>
        </a:p>
      </dgm:t>
    </dgm:pt>
    <dgm:pt modelId="{9ED01A62-6AD1-43D3-A729-66B9393DD741}" type="parTrans" cxnId="{69DAFC57-98C7-40F1-9361-1CD32CECC067}">
      <dgm:prSet/>
      <dgm:spPr/>
      <dgm:t>
        <a:bodyPr/>
        <a:lstStyle/>
        <a:p>
          <a:endParaRPr lang="en-US"/>
        </a:p>
      </dgm:t>
    </dgm:pt>
    <dgm:pt modelId="{71663BF3-1676-4865-8BB6-0E4599524328}" type="sibTrans" cxnId="{69DAFC57-98C7-40F1-9361-1CD32CECC067}">
      <dgm:prSet/>
      <dgm:spPr/>
      <dgm:t>
        <a:bodyPr/>
        <a:lstStyle/>
        <a:p>
          <a:endParaRPr lang="en-US"/>
        </a:p>
      </dgm:t>
    </dgm:pt>
    <dgm:pt modelId="{6D107140-FD98-41FD-8FD4-741BDEAF197E}">
      <dgm:prSet/>
      <dgm:spPr/>
      <dgm:t>
        <a:bodyPr/>
        <a:lstStyle/>
        <a:p>
          <a:r>
            <a:rPr lang="en-GB" dirty="0"/>
            <a:t>Andrew Vick </a:t>
          </a:r>
          <a:br>
            <a:rPr lang="en-GB" dirty="0"/>
          </a:br>
          <a:r>
            <a:rPr lang="en-GB" dirty="0"/>
            <a:t>Vacuum</a:t>
          </a:r>
        </a:p>
      </dgm:t>
    </dgm:pt>
    <dgm:pt modelId="{2DFCA4C6-502A-4A5E-AE1D-A8E0FDC4C858}" type="parTrans" cxnId="{C5026D13-9607-4DC0-83CA-27D2DA9895FD}">
      <dgm:prSet/>
      <dgm:spPr/>
      <dgm:t>
        <a:bodyPr/>
        <a:lstStyle/>
        <a:p>
          <a:endParaRPr lang="en-US"/>
        </a:p>
      </dgm:t>
    </dgm:pt>
    <dgm:pt modelId="{5CE4D3DF-BF5C-4634-83A1-03DFCDAA3431}" type="sibTrans" cxnId="{C5026D13-9607-4DC0-83CA-27D2DA9895FD}">
      <dgm:prSet/>
      <dgm:spPr/>
      <dgm:t>
        <a:bodyPr/>
        <a:lstStyle/>
        <a:p>
          <a:endParaRPr lang="en-US"/>
        </a:p>
      </dgm:t>
    </dgm:pt>
    <dgm:pt modelId="{A35812FC-0EC3-46F3-8FB6-1850C5D966E8}">
      <dgm:prSet/>
      <dgm:spPr/>
      <dgm:t>
        <a:bodyPr/>
        <a:lstStyle/>
        <a:p>
          <a:r>
            <a:rPr lang="en-GB" dirty="0"/>
            <a:t>Katie Morrow </a:t>
          </a:r>
          <a:br>
            <a:rPr lang="en-GB" dirty="0"/>
          </a:br>
          <a:r>
            <a:rPr lang="en-GB" dirty="0"/>
            <a:t>Lasers</a:t>
          </a:r>
        </a:p>
      </dgm:t>
    </dgm:pt>
    <dgm:pt modelId="{F2CBD736-9ABB-4FA4-8EDB-5EA48ABA5F9F}" type="parTrans" cxnId="{7AFD39FD-6C56-44B5-B687-31AD6EFB8928}">
      <dgm:prSet/>
      <dgm:spPr/>
      <dgm:t>
        <a:bodyPr/>
        <a:lstStyle/>
        <a:p>
          <a:endParaRPr lang="en-US"/>
        </a:p>
      </dgm:t>
    </dgm:pt>
    <dgm:pt modelId="{B858FDD4-DC85-4D90-94B0-ED00BB799880}" type="sibTrans" cxnId="{7AFD39FD-6C56-44B5-B687-31AD6EFB8928}">
      <dgm:prSet/>
      <dgm:spPr/>
      <dgm:t>
        <a:bodyPr/>
        <a:lstStyle/>
        <a:p>
          <a:endParaRPr lang="en-US"/>
        </a:p>
      </dgm:t>
    </dgm:pt>
    <dgm:pt modelId="{96621CFE-6BED-425D-93E0-119DB8309A31}" type="pres">
      <dgm:prSet presAssocID="{F4F18DB4-5436-4EA1-B963-52A9D05642CC}" presName="Name0" presStyleCnt="0">
        <dgm:presLayoutVars>
          <dgm:dir/>
          <dgm:resizeHandles val="exact"/>
        </dgm:presLayoutVars>
      </dgm:prSet>
      <dgm:spPr/>
      <dgm:t>
        <a:bodyPr/>
        <a:lstStyle/>
        <a:p>
          <a:endParaRPr lang="en-US"/>
        </a:p>
      </dgm:t>
    </dgm:pt>
    <dgm:pt modelId="{A1633A9F-1C0C-4770-90A7-C0C89F2E2B69}" type="pres">
      <dgm:prSet presAssocID="{4343600F-AC51-44B0-B84D-81FDB4684E93}" presName="compNode" presStyleCnt="0"/>
      <dgm:spPr/>
    </dgm:pt>
    <dgm:pt modelId="{6AB8F037-3C91-4E4A-B3D0-C565BD81A872}" type="pres">
      <dgm:prSet presAssocID="{4343600F-AC51-44B0-B84D-81FDB4684E93}" presName="pictRect" presStyleLbl="node1" presStyleIdx="0" presStyleCnt="8" custScaleX="68948"/>
      <dgm:spPr>
        <a:blipFill rotWithShape="1">
          <a:blip xmlns:r="http://schemas.openxmlformats.org/officeDocument/2006/relationships" r:embed="rId1">
            <a:extLst>
              <a:ext uri="{28A0092B-C50C-407E-A947-70E740481C1C}">
                <a14:useLocalDpi xmlns:a14="http://schemas.microsoft.com/office/drawing/2010/main" val="0"/>
              </a:ext>
            </a:extLst>
          </a:blip>
          <a:stretch>
            <a:fillRect/>
          </a:stretch>
        </a:blipFill>
      </dgm:spPr>
    </dgm:pt>
    <dgm:pt modelId="{535B8A82-56E2-4845-A102-561FACFCD532}" type="pres">
      <dgm:prSet presAssocID="{4343600F-AC51-44B0-B84D-81FDB4684E93}" presName="textRect" presStyleLbl="revTx" presStyleIdx="0" presStyleCnt="8">
        <dgm:presLayoutVars>
          <dgm:bulletEnabled val="1"/>
        </dgm:presLayoutVars>
      </dgm:prSet>
      <dgm:spPr/>
      <dgm:t>
        <a:bodyPr/>
        <a:lstStyle/>
        <a:p>
          <a:endParaRPr lang="en-US"/>
        </a:p>
      </dgm:t>
    </dgm:pt>
    <dgm:pt modelId="{BD1BC96F-6D4F-4648-BC57-BF0166EA437E}" type="pres">
      <dgm:prSet presAssocID="{E15D7593-CAA2-416A-80FE-2CB50DAC8A09}" presName="sibTrans" presStyleLbl="sibTrans2D1" presStyleIdx="0" presStyleCnt="0"/>
      <dgm:spPr/>
      <dgm:t>
        <a:bodyPr/>
        <a:lstStyle/>
        <a:p>
          <a:endParaRPr lang="en-US"/>
        </a:p>
      </dgm:t>
    </dgm:pt>
    <dgm:pt modelId="{985BF996-8416-4587-8BA1-04FAE3CC1D43}" type="pres">
      <dgm:prSet presAssocID="{FF96A2A2-A42C-4EC4-BB61-AA001E607A2D}" presName="compNode" presStyleCnt="0"/>
      <dgm:spPr/>
    </dgm:pt>
    <dgm:pt modelId="{9B164579-FADA-478B-A345-4CEFBF872EE2}" type="pres">
      <dgm:prSet presAssocID="{FF96A2A2-A42C-4EC4-BB61-AA001E607A2D}" presName="pictRect" presStyleLbl="node1" presStyleIdx="1" presStyleCnt="8" custScaleX="68948"/>
      <dgm:spPr>
        <a:blipFill rotWithShape="1">
          <a:blip xmlns:r="http://schemas.openxmlformats.org/officeDocument/2006/relationships" r:embed="rId2" cstate="print">
            <a:extLst>
              <a:ext uri="{28A0092B-C50C-407E-A947-70E740481C1C}">
                <a14:useLocalDpi xmlns:a14="http://schemas.microsoft.com/office/drawing/2010/main" val="0"/>
              </a:ext>
            </a:extLst>
          </a:blip>
          <a:stretch>
            <a:fillRect/>
          </a:stretch>
        </a:blipFill>
      </dgm:spPr>
    </dgm:pt>
    <dgm:pt modelId="{35254B34-43AA-4701-909E-4CC539EE7CDD}" type="pres">
      <dgm:prSet presAssocID="{FF96A2A2-A42C-4EC4-BB61-AA001E607A2D}" presName="textRect" presStyleLbl="revTx" presStyleIdx="1" presStyleCnt="8">
        <dgm:presLayoutVars>
          <dgm:bulletEnabled val="1"/>
        </dgm:presLayoutVars>
      </dgm:prSet>
      <dgm:spPr/>
      <dgm:t>
        <a:bodyPr/>
        <a:lstStyle/>
        <a:p>
          <a:endParaRPr lang="en-US"/>
        </a:p>
      </dgm:t>
    </dgm:pt>
    <dgm:pt modelId="{2E018348-6C31-4AA3-8412-F3FCB60D20C7}" type="pres">
      <dgm:prSet presAssocID="{AA95DC2B-2AAC-44F6-BB16-61AACA5116C2}" presName="sibTrans" presStyleLbl="sibTrans2D1" presStyleIdx="0" presStyleCnt="0"/>
      <dgm:spPr/>
      <dgm:t>
        <a:bodyPr/>
        <a:lstStyle/>
        <a:p>
          <a:endParaRPr lang="en-US"/>
        </a:p>
      </dgm:t>
    </dgm:pt>
    <dgm:pt modelId="{FDEFAE1E-0C41-406C-87BE-C9E73A67C557}" type="pres">
      <dgm:prSet presAssocID="{83065109-F8C0-40F1-A688-96E6BFC36E6F}" presName="compNode" presStyleCnt="0"/>
      <dgm:spPr/>
    </dgm:pt>
    <dgm:pt modelId="{F6E0D66D-4E5B-4AC9-ABA8-FCBC773D0F68}" type="pres">
      <dgm:prSet presAssocID="{83065109-F8C0-40F1-A688-96E6BFC36E6F}" presName="pictRect" presStyleLbl="node1" presStyleIdx="2" presStyleCnt="8" custScaleX="68948"/>
      <dgm:spPr>
        <a:blipFill rotWithShape="1">
          <a:blip xmlns:r="http://schemas.openxmlformats.org/officeDocument/2006/relationships" r:embed="rId3">
            <a:extLst>
              <a:ext uri="{28A0092B-C50C-407E-A947-70E740481C1C}">
                <a14:useLocalDpi xmlns:a14="http://schemas.microsoft.com/office/drawing/2010/main" val="0"/>
              </a:ext>
            </a:extLst>
          </a:blip>
          <a:stretch>
            <a:fillRect/>
          </a:stretch>
        </a:blipFill>
      </dgm:spPr>
    </dgm:pt>
    <dgm:pt modelId="{FA4FC5B1-41C4-4B45-B96C-F9A5B154C038}" type="pres">
      <dgm:prSet presAssocID="{83065109-F8C0-40F1-A688-96E6BFC36E6F}" presName="textRect" presStyleLbl="revTx" presStyleIdx="2" presStyleCnt="8">
        <dgm:presLayoutVars>
          <dgm:bulletEnabled val="1"/>
        </dgm:presLayoutVars>
      </dgm:prSet>
      <dgm:spPr/>
      <dgm:t>
        <a:bodyPr/>
        <a:lstStyle/>
        <a:p>
          <a:endParaRPr lang="en-US"/>
        </a:p>
      </dgm:t>
    </dgm:pt>
    <dgm:pt modelId="{5B6962F3-CC2E-48F9-A683-A1F1DF069AFC}" type="pres">
      <dgm:prSet presAssocID="{5891AE21-D866-4A2D-B922-F216A3CBCBE3}" presName="sibTrans" presStyleLbl="sibTrans2D1" presStyleIdx="0" presStyleCnt="0"/>
      <dgm:spPr/>
      <dgm:t>
        <a:bodyPr/>
        <a:lstStyle/>
        <a:p>
          <a:endParaRPr lang="en-US"/>
        </a:p>
      </dgm:t>
    </dgm:pt>
    <dgm:pt modelId="{A11CC902-CE62-43DA-BDE3-B0636DF54358}" type="pres">
      <dgm:prSet presAssocID="{33B710C4-DFFF-4D16-BEF1-D3954C9BE0F7}" presName="compNode" presStyleCnt="0"/>
      <dgm:spPr/>
    </dgm:pt>
    <dgm:pt modelId="{CCF83FBC-9F1E-41EA-8298-CB7C88209255}" type="pres">
      <dgm:prSet presAssocID="{33B710C4-DFFF-4D16-BEF1-D3954C9BE0F7}" presName="pictRect" presStyleLbl="node1" presStyleIdx="3" presStyleCnt="8" custScaleX="68948"/>
      <dgm:spPr>
        <a:blipFill rotWithShape="1">
          <a:blip xmlns:r="http://schemas.openxmlformats.org/officeDocument/2006/relationships" r:embed="rId4">
            <a:extLst>
              <a:ext uri="{28A0092B-C50C-407E-A947-70E740481C1C}">
                <a14:useLocalDpi xmlns:a14="http://schemas.microsoft.com/office/drawing/2010/main" val="0"/>
              </a:ext>
            </a:extLst>
          </a:blip>
          <a:stretch>
            <a:fillRect/>
          </a:stretch>
        </a:blipFill>
      </dgm:spPr>
    </dgm:pt>
    <dgm:pt modelId="{762072FD-5FB0-48F8-8D0B-1610912622FF}" type="pres">
      <dgm:prSet presAssocID="{33B710C4-DFFF-4D16-BEF1-D3954C9BE0F7}" presName="textRect" presStyleLbl="revTx" presStyleIdx="3" presStyleCnt="8">
        <dgm:presLayoutVars>
          <dgm:bulletEnabled val="1"/>
        </dgm:presLayoutVars>
      </dgm:prSet>
      <dgm:spPr/>
      <dgm:t>
        <a:bodyPr/>
        <a:lstStyle/>
        <a:p>
          <a:endParaRPr lang="en-US"/>
        </a:p>
      </dgm:t>
    </dgm:pt>
    <dgm:pt modelId="{FD0AEFF1-C10C-411D-85F9-E53A323CD3F4}" type="pres">
      <dgm:prSet presAssocID="{A18E5162-C3CF-4A50-BDFB-5DA038E64FB5}" presName="sibTrans" presStyleLbl="sibTrans2D1" presStyleIdx="0" presStyleCnt="0"/>
      <dgm:spPr/>
      <dgm:t>
        <a:bodyPr/>
        <a:lstStyle/>
        <a:p>
          <a:endParaRPr lang="en-US"/>
        </a:p>
      </dgm:t>
    </dgm:pt>
    <dgm:pt modelId="{0553E403-5E57-4834-817A-F401CFA7AD0F}" type="pres">
      <dgm:prSet presAssocID="{BC7AF26B-B660-4A7C-A616-22B28625B6AB}" presName="compNode" presStyleCnt="0"/>
      <dgm:spPr/>
    </dgm:pt>
    <dgm:pt modelId="{248FFE00-7878-44CF-B108-7C9ED4B90343}" type="pres">
      <dgm:prSet presAssocID="{BC7AF26B-B660-4A7C-A616-22B28625B6AB}" presName="pictRect" presStyleLbl="node1" presStyleIdx="4" presStyleCnt="8" custScaleX="68948"/>
      <dgm:spPr>
        <a:blipFill rotWithShape="1">
          <a:blip xmlns:r="http://schemas.openxmlformats.org/officeDocument/2006/relationships" r:embed="rId5">
            <a:extLst>
              <a:ext uri="{28A0092B-C50C-407E-A947-70E740481C1C}">
                <a14:useLocalDpi xmlns:a14="http://schemas.microsoft.com/office/drawing/2010/main" val="0"/>
              </a:ext>
            </a:extLst>
          </a:blip>
          <a:stretch>
            <a:fillRect/>
          </a:stretch>
        </a:blipFill>
      </dgm:spPr>
    </dgm:pt>
    <dgm:pt modelId="{67CF9E36-1342-48B4-B945-AF497C2B97C6}" type="pres">
      <dgm:prSet presAssocID="{BC7AF26B-B660-4A7C-A616-22B28625B6AB}" presName="textRect" presStyleLbl="revTx" presStyleIdx="4" presStyleCnt="8">
        <dgm:presLayoutVars>
          <dgm:bulletEnabled val="1"/>
        </dgm:presLayoutVars>
      </dgm:prSet>
      <dgm:spPr/>
      <dgm:t>
        <a:bodyPr/>
        <a:lstStyle/>
        <a:p>
          <a:endParaRPr lang="en-US"/>
        </a:p>
      </dgm:t>
    </dgm:pt>
    <dgm:pt modelId="{E65ECC34-D0E4-4C15-BEB2-5CB25BE75428}" type="pres">
      <dgm:prSet presAssocID="{282D7926-1F19-4921-B237-94E7B6D57DBE}" presName="sibTrans" presStyleLbl="sibTrans2D1" presStyleIdx="0" presStyleCnt="0"/>
      <dgm:spPr/>
      <dgm:t>
        <a:bodyPr/>
        <a:lstStyle/>
        <a:p>
          <a:endParaRPr lang="en-US"/>
        </a:p>
      </dgm:t>
    </dgm:pt>
    <dgm:pt modelId="{4C2B9B16-A09B-410C-B09E-346BD450D650}" type="pres">
      <dgm:prSet presAssocID="{8B45DE25-529A-465A-8648-58F0C873B6F5}" presName="compNode" presStyleCnt="0"/>
      <dgm:spPr/>
    </dgm:pt>
    <dgm:pt modelId="{EE101086-D2C5-46B5-844C-D79B4ED3F0E8}" type="pres">
      <dgm:prSet presAssocID="{8B45DE25-529A-465A-8648-58F0C873B6F5}" presName="pictRect" presStyleLbl="node1" presStyleIdx="5" presStyleCnt="8" custScaleX="68948"/>
      <dgm:spPr>
        <a:blipFill rotWithShape="1">
          <a:blip xmlns:r="http://schemas.openxmlformats.org/officeDocument/2006/relationships" r:embed="rId6">
            <a:extLst>
              <a:ext uri="{28A0092B-C50C-407E-A947-70E740481C1C}">
                <a14:useLocalDpi xmlns:a14="http://schemas.microsoft.com/office/drawing/2010/main" val="0"/>
              </a:ext>
            </a:extLst>
          </a:blip>
          <a:stretch>
            <a:fillRect/>
          </a:stretch>
        </a:blipFill>
      </dgm:spPr>
    </dgm:pt>
    <dgm:pt modelId="{169DD03A-288A-413E-877E-9E3CEA2B70A2}" type="pres">
      <dgm:prSet presAssocID="{8B45DE25-529A-465A-8648-58F0C873B6F5}" presName="textRect" presStyleLbl="revTx" presStyleIdx="5" presStyleCnt="8">
        <dgm:presLayoutVars>
          <dgm:bulletEnabled val="1"/>
        </dgm:presLayoutVars>
      </dgm:prSet>
      <dgm:spPr/>
      <dgm:t>
        <a:bodyPr/>
        <a:lstStyle/>
        <a:p>
          <a:endParaRPr lang="en-US"/>
        </a:p>
      </dgm:t>
    </dgm:pt>
    <dgm:pt modelId="{06496400-06F0-43A5-887E-995E44DC43C6}" type="pres">
      <dgm:prSet presAssocID="{71663BF3-1676-4865-8BB6-0E4599524328}" presName="sibTrans" presStyleLbl="sibTrans2D1" presStyleIdx="0" presStyleCnt="0"/>
      <dgm:spPr/>
      <dgm:t>
        <a:bodyPr/>
        <a:lstStyle/>
        <a:p>
          <a:endParaRPr lang="en-US"/>
        </a:p>
      </dgm:t>
    </dgm:pt>
    <dgm:pt modelId="{76E4DE81-3A10-4677-8142-0A8A6660E41F}" type="pres">
      <dgm:prSet presAssocID="{6D107140-FD98-41FD-8FD4-741BDEAF197E}" presName="compNode" presStyleCnt="0"/>
      <dgm:spPr/>
    </dgm:pt>
    <dgm:pt modelId="{D4F4C3B5-E3CD-4FEB-9891-67FB537CB4BB}" type="pres">
      <dgm:prSet presAssocID="{6D107140-FD98-41FD-8FD4-741BDEAF197E}" presName="pictRect" presStyleLbl="node1" presStyleIdx="6" presStyleCnt="8" custScaleX="68948"/>
      <dgm:spPr>
        <a:blipFill rotWithShape="1">
          <a:blip xmlns:r="http://schemas.openxmlformats.org/officeDocument/2006/relationships" r:embed="rId7">
            <a:extLst>
              <a:ext uri="{28A0092B-C50C-407E-A947-70E740481C1C}">
                <a14:useLocalDpi xmlns:a14="http://schemas.microsoft.com/office/drawing/2010/main" val="0"/>
              </a:ext>
            </a:extLst>
          </a:blip>
          <a:stretch>
            <a:fillRect/>
          </a:stretch>
        </a:blipFill>
      </dgm:spPr>
    </dgm:pt>
    <dgm:pt modelId="{698E51EA-7295-4F2B-8C50-DA2FC3226FA5}" type="pres">
      <dgm:prSet presAssocID="{6D107140-FD98-41FD-8FD4-741BDEAF197E}" presName="textRect" presStyleLbl="revTx" presStyleIdx="6" presStyleCnt="8">
        <dgm:presLayoutVars>
          <dgm:bulletEnabled val="1"/>
        </dgm:presLayoutVars>
      </dgm:prSet>
      <dgm:spPr/>
      <dgm:t>
        <a:bodyPr/>
        <a:lstStyle/>
        <a:p>
          <a:endParaRPr lang="en-US"/>
        </a:p>
      </dgm:t>
    </dgm:pt>
    <dgm:pt modelId="{6D3464E8-30C5-41F4-AF11-BE6C9C45047E}" type="pres">
      <dgm:prSet presAssocID="{5CE4D3DF-BF5C-4634-83A1-03DFCDAA3431}" presName="sibTrans" presStyleLbl="sibTrans2D1" presStyleIdx="0" presStyleCnt="0"/>
      <dgm:spPr/>
      <dgm:t>
        <a:bodyPr/>
        <a:lstStyle/>
        <a:p>
          <a:endParaRPr lang="en-US"/>
        </a:p>
      </dgm:t>
    </dgm:pt>
    <dgm:pt modelId="{1504CE1D-4E64-4844-97E9-645B53211A68}" type="pres">
      <dgm:prSet presAssocID="{A35812FC-0EC3-46F3-8FB6-1850C5D966E8}" presName="compNode" presStyleCnt="0"/>
      <dgm:spPr/>
    </dgm:pt>
    <dgm:pt modelId="{2E437508-C296-47C4-A56F-8A37669A13DD}" type="pres">
      <dgm:prSet presAssocID="{A35812FC-0EC3-46F3-8FB6-1850C5D966E8}" presName="pictRect" presStyleLbl="node1" presStyleIdx="7" presStyleCnt="8" custScaleX="68948"/>
      <dgm:spPr>
        <a:blipFill rotWithShape="1">
          <a:blip xmlns:r="http://schemas.openxmlformats.org/officeDocument/2006/relationships" r:embed="rId8" cstate="print">
            <a:extLst>
              <a:ext uri="{28A0092B-C50C-407E-A947-70E740481C1C}">
                <a14:useLocalDpi xmlns:a14="http://schemas.microsoft.com/office/drawing/2010/main" val="0"/>
              </a:ext>
            </a:extLst>
          </a:blip>
          <a:stretch>
            <a:fillRect/>
          </a:stretch>
        </a:blipFill>
      </dgm:spPr>
    </dgm:pt>
    <dgm:pt modelId="{09BC0ECA-8AF1-4D88-B781-2ABA65A2A4A9}" type="pres">
      <dgm:prSet presAssocID="{A35812FC-0EC3-46F3-8FB6-1850C5D966E8}" presName="textRect" presStyleLbl="revTx" presStyleIdx="7" presStyleCnt="8">
        <dgm:presLayoutVars>
          <dgm:bulletEnabled val="1"/>
        </dgm:presLayoutVars>
      </dgm:prSet>
      <dgm:spPr/>
      <dgm:t>
        <a:bodyPr/>
        <a:lstStyle/>
        <a:p>
          <a:endParaRPr lang="en-US"/>
        </a:p>
      </dgm:t>
    </dgm:pt>
  </dgm:ptLst>
  <dgm:cxnLst>
    <dgm:cxn modelId="{E5D36A42-163C-44CB-A241-B4B4D6E93689}" type="presOf" srcId="{71663BF3-1676-4865-8BB6-0E4599524328}" destId="{06496400-06F0-43A5-887E-995E44DC43C6}" srcOrd="0" destOrd="0" presId="urn:microsoft.com/office/officeart/2005/8/layout/pList1"/>
    <dgm:cxn modelId="{51801D01-29EA-47B4-B234-51A75D37A78A}" type="presOf" srcId="{A18E5162-C3CF-4A50-BDFB-5DA038E64FB5}" destId="{FD0AEFF1-C10C-411D-85F9-E53A323CD3F4}" srcOrd="0" destOrd="0" presId="urn:microsoft.com/office/officeart/2005/8/layout/pList1"/>
    <dgm:cxn modelId="{130D627B-6FD5-4271-8D71-2336E2D6E436}" type="presOf" srcId="{8B45DE25-529A-465A-8648-58F0C873B6F5}" destId="{169DD03A-288A-413E-877E-9E3CEA2B70A2}" srcOrd="0" destOrd="0" presId="urn:microsoft.com/office/officeart/2005/8/layout/pList1"/>
    <dgm:cxn modelId="{5464E9A3-CE40-48BB-9F20-F44916D40A50}" type="presOf" srcId="{A35812FC-0EC3-46F3-8FB6-1850C5D966E8}" destId="{09BC0ECA-8AF1-4D88-B781-2ABA65A2A4A9}" srcOrd="0" destOrd="0" presId="urn:microsoft.com/office/officeart/2005/8/layout/pList1"/>
    <dgm:cxn modelId="{D5CE6C0C-6F9A-45F7-AABC-59C3C1C14C3E}" srcId="{F4F18DB4-5436-4EA1-B963-52A9D05642CC}" destId="{83065109-F8C0-40F1-A688-96E6BFC36E6F}" srcOrd="2" destOrd="0" parTransId="{070141DC-D9E5-4ECC-B267-121EBF2821D9}" sibTransId="{5891AE21-D866-4A2D-B922-F216A3CBCBE3}"/>
    <dgm:cxn modelId="{C5026D13-9607-4DC0-83CA-27D2DA9895FD}" srcId="{F4F18DB4-5436-4EA1-B963-52A9D05642CC}" destId="{6D107140-FD98-41FD-8FD4-741BDEAF197E}" srcOrd="6" destOrd="0" parTransId="{2DFCA4C6-502A-4A5E-AE1D-A8E0FDC4C858}" sibTransId="{5CE4D3DF-BF5C-4634-83A1-03DFCDAA3431}"/>
    <dgm:cxn modelId="{F3E3DC00-751B-4BDE-A7EF-9B9A820E1CB0}" type="presOf" srcId="{33B710C4-DFFF-4D16-BEF1-D3954C9BE0F7}" destId="{762072FD-5FB0-48F8-8D0B-1610912622FF}" srcOrd="0" destOrd="0" presId="urn:microsoft.com/office/officeart/2005/8/layout/pList1"/>
    <dgm:cxn modelId="{008D546B-F6FA-4A58-941B-DF8C599580FE}" srcId="{F4F18DB4-5436-4EA1-B963-52A9D05642CC}" destId="{FF96A2A2-A42C-4EC4-BB61-AA001E607A2D}" srcOrd="1" destOrd="0" parTransId="{0F8EF192-2C2A-40DC-B74A-1645D4F0566A}" sibTransId="{AA95DC2B-2AAC-44F6-BB16-61AACA5116C2}"/>
    <dgm:cxn modelId="{CB0C2FFD-ED54-43BC-AD81-F9CD5068C8DE}" type="presOf" srcId="{5891AE21-D866-4A2D-B922-F216A3CBCBE3}" destId="{5B6962F3-CC2E-48F9-A683-A1F1DF069AFC}" srcOrd="0" destOrd="0" presId="urn:microsoft.com/office/officeart/2005/8/layout/pList1"/>
    <dgm:cxn modelId="{9620F241-23D4-434A-AA9A-AD6EA6D1F1CA}" type="presOf" srcId="{4343600F-AC51-44B0-B84D-81FDB4684E93}" destId="{535B8A82-56E2-4845-A102-561FACFCD532}" srcOrd="0" destOrd="0" presId="urn:microsoft.com/office/officeart/2005/8/layout/pList1"/>
    <dgm:cxn modelId="{DFE3EA43-AE1C-4DF0-8134-DAE994EB12A5}" type="presOf" srcId="{6D107140-FD98-41FD-8FD4-741BDEAF197E}" destId="{698E51EA-7295-4F2B-8C50-DA2FC3226FA5}" srcOrd="0" destOrd="0" presId="urn:microsoft.com/office/officeart/2005/8/layout/pList1"/>
    <dgm:cxn modelId="{C4D181A7-014D-46C4-BC04-679923765D0B}" type="presOf" srcId="{E15D7593-CAA2-416A-80FE-2CB50DAC8A09}" destId="{BD1BC96F-6D4F-4648-BC57-BF0166EA437E}" srcOrd="0" destOrd="0" presId="urn:microsoft.com/office/officeart/2005/8/layout/pList1"/>
    <dgm:cxn modelId="{7AFD39FD-6C56-44B5-B687-31AD6EFB8928}" srcId="{F4F18DB4-5436-4EA1-B963-52A9D05642CC}" destId="{A35812FC-0EC3-46F3-8FB6-1850C5D966E8}" srcOrd="7" destOrd="0" parTransId="{F2CBD736-9ABB-4FA4-8EDB-5EA48ABA5F9F}" sibTransId="{B858FDD4-DC85-4D90-94B0-ED00BB799880}"/>
    <dgm:cxn modelId="{EFC5C07A-55A4-420B-BA17-C48EB7AC9F7F}" type="presOf" srcId="{282D7926-1F19-4921-B237-94E7B6D57DBE}" destId="{E65ECC34-D0E4-4C15-BEB2-5CB25BE75428}" srcOrd="0" destOrd="0" presId="urn:microsoft.com/office/officeart/2005/8/layout/pList1"/>
    <dgm:cxn modelId="{465A1C74-A7E0-4C66-820B-230F4C46E0A9}" type="presOf" srcId="{FF96A2A2-A42C-4EC4-BB61-AA001E607A2D}" destId="{35254B34-43AA-4701-909E-4CC539EE7CDD}" srcOrd="0" destOrd="0" presId="urn:microsoft.com/office/officeart/2005/8/layout/pList1"/>
    <dgm:cxn modelId="{456C41A2-1E59-4D16-B64D-0EE059802BD9}" type="presOf" srcId="{83065109-F8C0-40F1-A688-96E6BFC36E6F}" destId="{FA4FC5B1-41C4-4B45-B96C-F9A5B154C038}" srcOrd="0" destOrd="0" presId="urn:microsoft.com/office/officeart/2005/8/layout/pList1"/>
    <dgm:cxn modelId="{221CF822-A485-401A-87D9-EA473DCAC231}" type="presOf" srcId="{AA95DC2B-2AAC-44F6-BB16-61AACA5116C2}" destId="{2E018348-6C31-4AA3-8412-F3FCB60D20C7}" srcOrd="0" destOrd="0" presId="urn:microsoft.com/office/officeart/2005/8/layout/pList1"/>
    <dgm:cxn modelId="{5837F1F9-A7E4-4DE7-820B-3042E6B4904B}" srcId="{F4F18DB4-5436-4EA1-B963-52A9D05642CC}" destId="{33B710C4-DFFF-4D16-BEF1-D3954C9BE0F7}" srcOrd="3" destOrd="0" parTransId="{D219CDD4-C5AC-433B-84BC-2F8510F1BC40}" sibTransId="{A18E5162-C3CF-4A50-BDFB-5DA038E64FB5}"/>
    <dgm:cxn modelId="{27E0B9A4-9166-4EF0-A410-99D7DD7EC1F3}" type="presOf" srcId="{5CE4D3DF-BF5C-4634-83A1-03DFCDAA3431}" destId="{6D3464E8-30C5-41F4-AF11-BE6C9C45047E}" srcOrd="0" destOrd="0" presId="urn:microsoft.com/office/officeart/2005/8/layout/pList1"/>
    <dgm:cxn modelId="{3DF58428-92DB-4A23-937A-A6E7362A9C8A}" srcId="{F4F18DB4-5436-4EA1-B963-52A9D05642CC}" destId="{BC7AF26B-B660-4A7C-A616-22B28625B6AB}" srcOrd="4" destOrd="0" parTransId="{CEB1A579-7BB6-4F23-BBAC-65B3C156B043}" sibTransId="{282D7926-1F19-4921-B237-94E7B6D57DBE}"/>
    <dgm:cxn modelId="{754DEA0C-DF7C-4D1D-BDC5-9C6700E9ADBD}" type="presOf" srcId="{F4F18DB4-5436-4EA1-B963-52A9D05642CC}" destId="{96621CFE-6BED-425D-93E0-119DB8309A31}" srcOrd="0" destOrd="0" presId="urn:microsoft.com/office/officeart/2005/8/layout/pList1"/>
    <dgm:cxn modelId="{69DAFC57-98C7-40F1-9361-1CD32CECC067}" srcId="{F4F18DB4-5436-4EA1-B963-52A9D05642CC}" destId="{8B45DE25-529A-465A-8648-58F0C873B6F5}" srcOrd="5" destOrd="0" parTransId="{9ED01A62-6AD1-43D3-A729-66B9393DD741}" sibTransId="{71663BF3-1676-4865-8BB6-0E4599524328}"/>
    <dgm:cxn modelId="{3E60F4F1-0308-4573-8854-6E329D6C5664}" type="presOf" srcId="{BC7AF26B-B660-4A7C-A616-22B28625B6AB}" destId="{67CF9E36-1342-48B4-B945-AF497C2B97C6}" srcOrd="0" destOrd="0" presId="urn:microsoft.com/office/officeart/2005/8/layout/pList1"/>
    <dgm:cxn modelId="{0117175A-AC01-4019-88E0-790144383F17}" srcId="{F4F18DB4-5436-4EA1-B963-52A9D05642CC}" destId="{4343600F-AC51-44B0-B84D-81FDB4684E93}" srcOrd="0" destOrd="0" parTransId="{032573AC-567C-463A-8154-99B310869C67}" sibTransId="{E15D7593-CAA2-416A-80FE-2CB50DAC8A09}"/>
    <dgm:cxn modelId="{071D8987-A25B-406F-823A-C9F7F2B7A59B}" type="presParOf" srcId="{96621CFE-6BED-425D-93E0-119DB8309A31}" destId="{A1633A9F-1C0C-4770-90A7-C0C89F2E2B69}" srcOrd="0" destOrd="0" presId="urn:microsoft.com/office/officeart/2005/8/layout/pList1"/>
    <dgm:cxn modelId="{254EA137-F297-4C2B-AA6B-66166CE2C2E0}" type="presParOf" srcId="{A1633A9F-1C0C-4770-90A7-C0C89F2E2B69}" destId="{6AB8F037-3C91-4E4A-B3D0-C565BD81A872}" srcOrd="0" destOrd="0" presId="urn:microsoft.com/office/officeart/2005/8/layout/pList1"/>
    <dgm:cxn modelId="{B920583C-6547-4FFA-A4D7-9784AB551145}" type="presParOf" srcId="{A1633A9F-1C0C-4770-90A7-C0C89F2E2B69}" destId="{535B8A82-56E2-4845-A102-561FACFCD532}" srcOrd="1" destOrd="0" presId="urn:microsoft.com/office/officeart/2005/8/layout/pList1"/>
    <dgm:cxn modelId="{48476015-BCA6-40E2-A074-39E99A33C37F}" type="presParOf" srcId="{96621CFE-6BED-425D-93E0-119DB8309A31}" destId="{BD1BC96F-6D4F-4648-BC57-BF0166EA437E}" srcOrd="1" destOrd="0" presId="urn:microsoft.com/office/officeart/2005/8/layout/pList1"/>
    <dgm:cxn modelId="{FB8F24BB-0889-47FD-9862-6A918C5016BC}" type="presParOf" srcId="{96621CFE-6BED-425D-93E0-119DB8309A31}" destId="{985BF996-8416-4587-8BA1-04FAE3CC1D43}" srcOrd="2" destOrd="0" presId="urn:microsoft.com/office/officeart/2005/8/layout/pList1"/>
    <dgm:cxn modelId="{A6D930D3-D766-4790-A7CE-7C402C3652D8}" type="presParOf" srcId="{985BF996-8416-4587-8BA1-04FAE3CC1D43}" destId="{9B164579-FADA-478B-A345-4CEFBF872EE2}" srcOrd="0" destOrd="0" presId="urn:microsoft.com/office/officeart/2005/8/layout/pList1"/>
    <dgm:cxn modelId="{DC57F1B8-672D-490E-B8CB-354DCA800FC1}" type="presParOf" srcId="{985BF996-8416-4587-8BA1-04FAE3CC1D43}" destId="{35254B34-43AA-4701-909E-4CC539EE7CDD}" srcOrd="1" destOrd="0" presId="urn:microsoft.com/office/officeart/2005/8/layout/pList1"/>
    <dgm:cxn modelId="{4A344495-432C-48F4-8D6C-CBFE63F6390F}" type="presParOf" srcId="{96621CFE-6BED-425D-93E0-119DB8309A31}" destId="{2E018348-6C31-4AA3-8412-F3FCB60D20C7}" srcOrd="3" destOrd="0" presId="urn:microsoft.com/office/officeart/2005/8/layout/pList1"/>
    <dgm:cxn modelId="{F30C000B-A616-4209-A2A0-B5C75808B1C5}" type="presParOf" srcId="{96621CFE-6BED-425D-93E0-119DB8309A31}" destId="{FDEFAE1E-0C41-406C-87BE-C9E73A67C557}" srcOrd="4" destOrd="0" presId="urn:microsoft.com/office/officeart/2005/8/layout/pList1"/>
    <dgm:cxn modelId="{993B002E-6717-416A-B1A0-F119066CA703}" type="presParOf" srcId="{FDEFAE1E-0C41-406C-87BE-C9E73A67C557}" destId="{F6E0D66D-4E5B-4AC9-ABA8-FCBC773D0F68}" srcOrd="0" destOrd="0" presId="urn:microsoft.com/office/officeart/2005/8/layout/pList1"/>
    <dgm:cxn modelId="{FAFC5B01-05AC-4A90-947C-80C87122AEF5}" type="presParOf" srcId="{FDEFAE1E-0C41-406C-87BE-C9E73A67C557}" destId="{FA4FC5B1-41C4-4B45-B96C-F9A5B154C038}" srcOrd="1" destOrd="0" presId="urn:microsoft.com/office/officeart/2005/8/layout/pList1"/>
    <dgm:cxn modelId="{8E53966F-1438-4C81-B8A4-229EACF85DB2}" type="presParOf" srcId="{96621CFE-6BED-425D-93E0-119DB8309A31}" destId="{5B6962F3-CC2E-48F9-A683-A1F1DF069AFC}" srcOrd="5" destOrd="0" presId="urn:microsoft.com/office/officeart/2005/8/layout/pList1"/>
    <dgm:cxn modelId="{5C79D29D-3FF6-40FF-8B50-B08858CCA344}" type="presParOf" srcId="{96621CFE-6BED-425D-93E0-119DB8309A31}" destId="{A11CC902-CE62-43DA-BDE3-B0636DF54358}" srcOrd="6" destOrd="0" presId="urn:microsoft.com/office/officeart/2005/8/layout/pList1"/>
    <dgm:cxn modelId="{805B90E9-C8CD-4753-A2E0-C28EC90EB2AE}" type="presParOf" srcId="{A11CC902-CE62-43DA-BDE3-B0636DF54358}" destId="{CCF83FBC-9F1E-41EA-8298-CB7C88209255}" srcOrd="0" destOrd="0" presId="urn:microsoft.com/office/officeart/2005/8/layout/pList1"/>
    <dgm:cxn modelId="{EA9E4823-EDA0-42C1-B257-F102A2931286}" type="presParOf" srcId="{A11CC902-CE62-43DA-BDE3-B0636DF54358}" destId="{762072FD-5FB0-48F8-8D0B-1610912622FF}" srcOrd="1" destOrd="0" presId="urn:microsoft.com/office/officeart/2005/8/layout/pList1"/>
    <dgm:cxn modelId="{8D2FBF47-3F39-45EB-85DA-FCB22EDB1D29}" type="presParOf" srcId="{96621CFE-6BED-425D-93E0-119DB8309A31}" destId="{FD0AEFF1-C10C-411D-85F9-E53A323CD3F4}" srcOrd="7" destOrd="0" presId="urn:microsoft.com/office/officeart/2005/8/layout/pList1"/>
    <dgm:cxn modelId="{19AC64FB-4385-4079-B5FF-CA6AA85A912C}" type="presParOf" srcId="{96621CFE-6BED-425D-93E0-119DB8309A31}" destId="{0553E403-5E57-4834-817A-F401CFA7AD0F}" srcOrd="8" destOrd="0" presId="urn:microsoft.com/office/officeart/2005/8/layout/pList1"/>
    <dgm:cxn modelId="{ABA955E4-499E-4AEE-BE2D-82EC692FDFCB}" type="presParOf" srcId="{0553E403-5E57-4834-817A-F401CFA7AD0F}" destId="{248FFE00-7878-44CF-B108-7C9ED4B90343}" srcOrd="0" destOrd="0" presId="urn:microsoft.com/office/officeart/2005/8/layout/pList1"/>
    <dgm:cxn modelId="{D4F335DA-4DF3-4938-A72E-473776FFED66}" type="presParOf" srcId="{0553E403-5E57-4834-817A-F401CFA7AD0F}" destId="{67CF9E36-1342-48B4-B945-AF497C2B97C6}" srcOrd="1" destOrd="0" presId="urn:microsoft.com/office/officeart/2005/8/layout/pList1"/>
    <dgm:cxn modelId="{CB5711DA-F49D-481A-BEE2-86E5C4DF62AE}" type="presParOf" srcId="{96621CFE-6BED-425D-93E0-119DB8309A31}" destId="{E65ECC34-D0E4-4C15-BEB2-5CB25BE75428}" srcOrd="9" destOrd="0" presId="urn:microsoft.com/office/officeart/2005/8/layout/pList1"/>
    <dgm:cxn modelId="{28BD9B21-4EE3-4952-A54E-758F858AD980}" type="presParOf" srcId="{96621CFE-6BED-425D-93E0-119DB8309A31}" destId="{4C2B9B16-A09B-410C-B09E-346BD450D650}" srcOrd="10" destOrd="0" presId="urn:microsoft.com/office/officeart/2005/8/layout/pList1"/>
    <dgm:cxn modelId="{599D3FB3-5C1A-451F-A37B-45000B6003F5}" type="presParOf" srcId="{4C2B9B16-A09B-410C-B09E-346BD450D650}" destId="{EE101086-D2C5-46B5-844C-D79B4ED3F0E8}" srcOrd="0" destOrd="0" presId="urn:microsoft.com/office/officeart/2005/8/layout/pList1"/>
    <dgm:cxn modelId="{D21C1DE6-8F5D-4E6F-927B-4DA9A90A7896}" type="presParOf" srcId="{4C2B9B16-A09B-410C-B09E-346BD450D650}" destId="{169DD03A-288A-413E-877E-9E3CEA2B70A2}" srcOrd="1" destOrd="0" presId="urn:microsoft.com/office/officeart/2005/8/layout/pList1"/>
    <dgm:cxn modelId="{71A36B40-8295-47B4-B802-EB80FE51D04C}" type="presParOf" srcId="{96621CFE-6BED-425D-93E0-119DB8309A31}" destId="{06496400-06F0-43A5-887E-995E44DC43C6}" srcOrd="11" destOrd="0" presId="urn:microsoft.com/office/officeart/2005/8/layout/pList1"/>
    <dgm:cxn modelId="{B02B43C9-A88F-4354-99D0-C88744C18224}" type="presParOf" srcId="{96621CFE-6BED-425D-93E0-119DB8309A31}" destId="{76E4DE81-3A10-4677-8142-0A8A6660E41F}" srcOrd="12" destOrd="0" presId="urn:microsoft.com/office/officeart/2005/8/layout/pList1"/>
    <dgm:cxn modelId="{760F276D-AB3B-4BAD-9954-E9C306AF1409}" type="presParOf" srcId="{76E4DE81-3A10-4677-8142-0A8A6660E41F}" destId="{D4F4C3B5-E3CD-4FEB-9891-67FB537CB4BB}" srcOrd="0" destOrd="0" presId="urn:microsoft.com/office/officeart/2005/8/layout/pList1"/>
    <dgm:cxn modelId="{825AB919-D0BC-4044-A528-248DB09D76CC}" type="presParOf" srcId="{76E4DE81-3A10-4677-8142-0A8A6660E41F}" destId="{698E51EA-7295-4F2B-8C50-DA2FC3226FA5}" srcOrd="1" destOrd="0" presId="urn:microsoft.com/office/officeart/2005/8/layout/pList1"/>
    <dgm:cxn modelId="{6558F878-9C34-4193-AF86-3F908FBE4BEA}" type="presParOf" srcId="{96621CFE-6BED-425D-93E0-119DB8309A31}" destId="{6D3464E8-30C5-41F4-AF11-BE6C9C45047E}" srcOrd="13" destOrd="0" presId="urn:microsoft.com/office/officeart/2005/8/layout/pList1"/>
    <dgm:cxn modelId="{91695ACC-8847-46DC-8A8D-FE358363BE53}" type="presParOf" srcId="{96621CFE-6BED-425D-93E0-119DB8309A31}" destId="{1504CE1D-4E64-4844-97E9-645B53211A68}" srcOrd="14" destOrd="0" presId="urn:microsoft.com/office/officeart/2005/8/layout/pList1"/>
    <dgm:cxn modelId="{45377535-5418-4443-A5FA-B7C5A108639B}" type="presParOf" srcId="{1504CE1D-4E64-4844-97E9-645B53211A68}" destId="{2E437508-C296-47C4-A56F-8A37669A13DD}" srcOrd="0" destOrd="0" presId="urn:microsoft.com/office/officeart/2005/8/layout/pList1"/>
    <dgm:cxn modelId="{11224021-9EB5-4626-AFE6-5EAE4FC45E1D}" type="presParOf" srcId="{1504CE1D-4E64-4844-97E9-645B53211A68}" destId="{09BC0ECA-8AF1-4D88-B781-2ABA65A2A4A9}"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8F037-3C91-4E4A-B3D0-C565BD81A872}">
      <dsp:nvSpPr>
        <dsp:cNvPr id="0" name=""/>
        <dsp:cNvSpPr/>
      </dsp:nvSpPr>
      <dsp:spPr>
        <a:xfrm>
          <a:off x="689467" y="4428"/>
          <a:ext cx="1024734" cy="1024021"/>
        </a:xfrm>
        <a:prstGeom prst="roundRect">
          <a:avLst/>
        </a:prstGeom>
        <a:blipFill rotWithShape="1">
          <a:blip xmlns:r="http://schemas.openxmlformats.org/officeDocument/2006/relationships" r:embed="rId1">
            <a:extLst>
              <a:ext uri="{28A0092B-C50C-407E-A947-70E740481C1C}">
                <a14:useLocalDpi xmlns:a14="http://schemas.microsoft.com/office/drawing/2010/main" val="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5B8A82-56E2-4845-A102-561FACFCD532}">
      <dsp:nvSpPr>
        <dsp:cNvPr id="0" name=""/>
        <dsp:cNvSpPr/>
      </dsp:nvSpPr>
      <dsp:spPr>
        <a:xfrm>
          <a:off x="458713" y="1028449"/>
          <a:ext cx="1486242" cy="55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US" sz="1400" kern="1200" dirty="0">
              <a:solidFill>
                <a:schemeClr val="accent6">
                  <a:lumMod val="50000"/>
                </a:schemeClr>
              </a:solidFill>
            </a:rPr>
            <a:t>Ben Shepherd</a:t>
          </a:r>
          <a:r>
            <a:rPr lang="en-US" sz="1400" kern="1200">
              <a:solidFill>
                <a:schemeClr val="accent6">
                  <a:lumMod val="50000"/>
                </a:schemeClr>
              </a:solidFill>
            </a:rPr>
            <a:t/>
          </a:r>
          <a:br>
            <a:rPr lang="en-US" sz="1400" kern="1200">
              <a:solidFill>
                <a:schemeClr val="accent6">
                  <a:lumMod val="50000"/>
                </a:schemeClr>
              </a:solidFill>
            </a:rPr>
          </a:br>
          <a:r>
            <a:rPr lang="en-US" sz="1400" kern="1200">
              <a:solidFill>
                <a:schemeClr val="accent6">
                  <a:lumMod val="50000"/>
                </a:schemeClr>
              </a:solidFill>
            </a:rPr>
            <a:t>MaRS</a:t>
          </a:r>
          <a:endParaRPr lang="en-US" sz="1400" kern="1200" dirty="0">
            <a:solidFill>
              <a:schemeClr val="accent6">
                <a:lumMod val="50000"/>
              </a:schemeClr>
            </a:solidFill>
          </a:endParaRPr>
        </a:p>
      </dsp:txBody>
      <dsp:txXfrm>
        <a:off x="458713" y="1028449"/>
        <a:ext cx="1486242" cy="551396"/>
      </dsp:txXfrm>
    </dsp:sp>
    <dsp:sp modelId="{9B164579-FADA-478B-A345-4CEFBF872EE2}">
      <dsp:nvSpPr>
        <dsp:cNvPr id="0" name=""/>
        <dsp:cNvSpPr/>
      </dsp:nvSpPr>
      <dsp:spPr>
        <a:xfrm>
          <a:off x="2324397" y="4428"/>
          <a:ext cx="1024734" cy="1024021"/>
        </a:xfrm>
        <a:prstGeom prst="roundRect">
          <a:avLst/>
        </a:prstGeom>
        <a:blipFill rotWithShape="1">
          <a:blip xmlns:r="http://schemas.openxmlformats.org/officeDocument/2006/relationships" r:embed="rId2" cstate="print">
            <a:extLst>
              <a:ext uri="{28A0092B-C50C-407E-A947-70E740481C1C}">
                <a14:useLocalDpi xmlns:a14="http://schemas.microsoft.com/office/drawing/2010/main" val="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254B34-43AA-4701-909E-4CC539EE7CDD}">
      <dsp:nvSpPr>
        <dsp:cNvPr id="0" name=""/>
        <dsp:cNvSpPr/>
      </dsp:nvSpPr>
      <dsp:spPr>
        <a:xfrm>
          <a:off x="2093643" y="1028449"/>
          <a:ext cx="1486242" cy="55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GB" sz="1400" kern="1200" dirty="0"/>
            <a:t>Louise Cowie </a:t>
          </a:r>
          <a:r>
            <a:rPr lang="en-GB" sz="1400" kern="1200"/>
            <a:t/>
          </a:r>
          <a:br>
            <a:rPr lang="en-GB" sz="1400" kern="1200"/>
          </a:br>
          <a:r>
            <a:rPr lang="en-GB" sz="1400" kern="1200"/>
            <a:t>RF</a:t>
          </a:r>
          <a:endParaRPr lang="en-US" sz="1400" kern="1200" dirty="0"/>
        </a:p>
      </dsp:txBody>
      <dsp:txXfrm>
        <a:off x="2093643" y="1028449"/>
        <a:ext cx="1486242" cy="551396"/>
      </dsp:txXfrm>
    </dsp:sp>
    <dsp:sp modelId="{F6E0D66D-4E5B-4AC9-ABA8-FCBC773D0F68}">
      <dsp:nvSpPr>
        <dsp:cNvPr id="0" name=""/>
        <dsp:cNvSpPr/>
      </dsp:nvSpPr>
      <dsp:spPr>
        <a:xfrm>
          <a:off x="689467" y="1728469"/>
          <a:ext cx="1024734" cy="1024021"/>
        </a:xfrm>
        <a:prstGeom prst="roundRect">
          <a:avLst/>
        </a:prstGeom>
        <a:blipFill rotWithShape="1">
          <a:blip xmlns:r="http://schemas.openxmlformats.org/officeDocument/2006/relationships" r:embed="rId3">
            <a:extLst>
              <a:ext uri="{28A0092B-C50C-407E-A947-70E740481C1C}">
                <a14:useLocalDpi xmlns:a14="http://schemas.microsoft.com/office/drawing/2010/main" val="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4FC5B1-41C4-4B45-B96C-F9A5B154C038}">
      <dsp:nvSpPr>
        <dsp:cNvPr id="0" name=""/>
        <dsp:cNvSpPr/>
      </dsp:nvSpPr>
      <dsp:spPr>
        <a:xfrm>
          <a:off x="458713" y="2752491"/>
          <a:ext cx="1486242" cy="55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GB" sz="1400" kern="1200" dirty="0"/>
            <a:t>Anthony Gleeson </a:t>
          </a:r>
          <a:br>
            <a:rPr lang="en-GB" sz="1400" kern="1200" dirty="0"/>
          </a:br>
          <a:r>
            <a:rPr lang="en-GB" sz="1400" kern="1200" dirty="0"/>
            <a:t>Business</a:t>
          </a:r>
          <a:endParaRPr lang="en-US" sz="1400" kern="1200" dirty="0"/>
        </a:p>
      </dsp:txBody>
      <dsp:txXfrm>
        <a:off x="458713" y="2752491"/>
        <a:ext cx="1486242" cy="551396"/>
      </dsp:txXfrm>
    </dsp:sp>
    <dsp:sp modelId="{CCF83FBC-9F1E-41EA-8298-CB7C88209255}">
      <dsp:nvSpPr>
        <dsp:cNvPr id="0" name=""/>
        <dsp:cNvSpPr/>
      </dsp:nvSpPr>
      <dsp:spPr>
        <a:xfrm>
          <a:off x="2324397" y="1728469"/>
          <a:ext cx="1024734" cy="1024021"/>
        </a:xfrm>
        <a:prstGeom prst="roundRect">
          <a:avLst/>
        </a:prstGeom>
        <a:blipFill rotWithShape="1">
          <a:blip xmlns:r="http://schemas.openxmlformats.org/officeDocument/2006/relationships" r:embed="rId4">
            <a:extLst>
              <a:ext uri="{28A0092B-C50C-407E-A947-70E740481C1C}">
                <a14:useLocalDpi xmlns:a14="http://schemas.microsoft.com/office/drawing/2010/main" val="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2072FD-5FB0-48F8-8D0B-1610912622FF}">
      <dsp:nvSpPr>
        <dsp:cNvPr id="0" name=""/>
        <dsp:cNvSpPr/>
      </dsp:nvSpPr>
      <dsp:spPr>
        <a:xfrm>
          <a:off x="2093643" y="2752491"/>
          <a:ext cx="1486242" cy="55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GB" sz="1400" kern="1200" dirty="0"/>
            <a:t>Gary Hughes </a:t>
          </a:r>
          <a:br>
            <a:rPr lang="en-GB" sz="1400" kern="1200" dirty="0"/>
          </a:br>
          <a:r>
            <a:rPr lang="en-GB" sz="1400" kern="1200" dirty="0"/>
            <a:t>Facilities</a:t>
          </a:r>
          <a:endParaRPr lang="en-US" sz="1400" kern="1200" dirty="0"/>
        </a:p>
      </dsp:txBody>
      <dsp:txXfrm>
        <a:off x="2093643" y="2752491"/>
        <a:ext cx="1486242" cy="551396"/>
      </dsp:txXfrm>
    </dsp:sp>
    <dsp:sp modelId="{248FFE00-7878-44CF-B108-7C9ED4B90343}">
      <dsp:nvSpPr>
        <dsp:cNvPr id="0" name=""/>
        <dsp:cNvSpPr/>
      </dsp:nvSpPr>
      <dsp:spPr>
        <a:xfrm>
          <a:off x="689467" y="3452511"/>
          <a:ext cx="1024734" cy="1024021"/>
        </a:xfrm>
        <a:prstGeom prst="roundRect">
          <a:avLst/>
        </a:prstGeom>
        <a:blipFill rotWithShape="1">
          <a:blip xmlns:r="http://schemas.openxmlformats.org/officeDocument/2006/relationships" r:embed="rId5">
            <a:extLst>
              <a:ext uri="{28A0092B-C50C-407E-A947-70E740481C1C}">
                <a14:useLocalDpi xmlns:a14="http://schemas.microsoft.com/office/drawing/2010/main" val="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CF9E36-1342-48B4-B945-AF497C2B97C6}">
      <dsp:nvSpPr>
        <dsp:cNvPr id="0" name=""/>
        <dsp:cNvSpPr/>
      </dsp:nvSpPr>
      <dsp:spPr>
        <a:xfrm>
          <a:off x="458713" y="4476533"/>
          <a:ext cx="1486242" cy="55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GB" sz="1400" kern="1200" dirty="0"/>
            <a:t>Storm Mathisen Diagnostics</a:t>
          </a:r>
        </a:p>
      </dsp:txBody>
      <dsp:txXfrm>
        <a:off x="458713" y="4476533"/>
        <a:ext cx="1486242" cy="551396"/>
      </dsp:txXfrm>
    </dsp:sp>
    <dsp:sp modelId="{EE101086-D2C5-46B5-844C-D79B4ED3F0E8}">
      <dsp:nvSpPr>
        <dsp:cNvPr id="0" name=""/>
        <dsp:cNvSpPr/>
      </dsp:nvSpPr>
      <dsp:spPr>
        <a:xfrm>
          <a:off x="2324397" y="3452511"/>
          <a:ext cx="1024734" cy="1024021"/>
        </a:xfrm>
        <a:prstGeom prst="roundRect">
          <a:avLst/>
        </a:prstGeom>
        <a:blipFill rotWithShape="1">
          <a:blip xmlns:r="http://schemas.openxmlformats.org/officeDocument/2006/relationships" r:embed="rId6">
            <a:extLst>
              <a:ext uri="{28A0092B-C50C-407E-A947-70E740481C1C}">
                <a14:useLocalDpi xmlns:a14="http://schemas.microsoft.com/office/drawing/2010/main" val="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9DD03A-288A-413E-877E-9E3CEA2B70A2}">
      <dsp:nvSpPr>
        <dsp:cNvPr id="0" name=""/>
        <dsp:cNvSpPr/>
      </dsp:nvSpPr>
      <dsp:spPr>
        <a:xfrm>
          <a:off x="2093643" y="4476533"/>
          <a:ext cx="1486242" cy="55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GB" sz="1400" kern="1200" dirty="0"/>
            <a:t>Hywel Owen </a:t>
          </a:r>
          <a:br>
            <a:rPr lang="en-GB" sz="1400" kern="1200" dirty="0"/>
          </a:br>
          <a:r>
            <a:rPr lang="en-GB" sz="1400" kern="1200" dirty="0" err="1"/>
            <a:t>Acc</a:t>
          </a:r>
          <a:r>
            <a:rPr lang="en-GB" sz="1400" kern="1200" dirty="0"/>
            <a:t> Physics</a:t>
          </a:r>
        </a:p>
      </dsp:txBody>
      <dsp:txXfrm>
        <a:off x="2093643" y="4476533"/>
        <a:ext cx="1486242" cy="551396"/>
      </dsp:txXfrm>
    </dsp:sp>
    <dsp:sp modelId="{D4F4C3B5-E3CD-4FEB-9891-67FB537CB4BB}">
      <dsp:nvSpPr>
        <dsp:cNvPr id="0" name=""/>
        <dsp:cNvSpPr/>
      </dsp:nvSpPr>
      <dsp:spPr>
        <a:xfrm>
          <a:off x="689467" y="5176553"/>
          <a:ext cx="1024734" cy="1024021"/>
        </a:xfrm>
        <a:prstGeom prst="roundRect">
          <a:avLst/>
        </a:prstGeom>
        <a:blipFill rotWithShape="1">
          <a:blip xmlns:r="http://schemas.openxmlformats.org/officeDocument/2006/relationships" r:embed="rId7">
            <a:extLst>
              <a:ext uri="{28A0092B-C50C-407E-A947-70E740481C1C}">
                <a14:useLocalDpi xmlns:a14="http://schemas.microsoft.com/office/drawing/2010/main" val="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8E51EA-7295-4F2B-8C50-DA2FC3226FA5}">
      <dsp:nvSpPr>
        <dsp:cNvPr id="0" name=""/>
        <dsp:cNvSpPr/>
      </dsp:nvSpPr>
      <dsp:spPr>
        <a:xfrm>
          <a:off x="458713" y="6200574"/>
          <a:ext cx="1486242" cy="55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GB" sz="1400" kern="1200" dirty="0"/>
            <a:t>Andrew Vick </a:t>
          </a:r>
          <a:br>
            <a:rPr lang="en-GB" sz="1400" kern="1200" dirty="0"/>
          </a:br>
          <a:r>
            <a:rPr lang="en-GB" sz="1400" kern="1200" dirty="0"/>
            <a:t>Vacuum</a:t>
          </a:r>
        </a:p>
      </dsp:txBody>
      <dsp:txXfrm>
        <a:off x="458713" y="6200574"/>
        <a:ext cx="1486242" cy="551396"/>
      </dsp:txXfrm>
    </dsp:sp>
    <dsp:sp modelId="{2E437508-C296-47C4-A56F-8A37669A13DD}">
      <dsp:nvSpPr>
        <dsp:cNvPr id="0" name=""/>
        <dsp:cNvSpPr/>
      </dsp:nvSpPr>
      <dsp:spPr>
        <a:xfrm>
          <a:off x="2324397" y="5176553"/>
          <a:ext cx="1024734" cy="1024021"/>
        </a:xfrm>
        <a:prstGeom prst="roundRect">
          <a:avLst/>
        </a:prstGeom>
        <a:blipFill rotWithShape="1">
          <a:blip xmlns:r="http://schemas.openxmlformats.org/officeDocument/2006/relationships" r:embed="rId8" cstate="print">
            <a:extLst>
              <a:ext uri="{28A0092B-C50C-407E-A947-70E740481C1C}">
                <a14:useLocalDpi xmlns:a14="http://schemas.microsoft.com/office/drawing/2010/main" val="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BC0ECA-8AF1-4D88-B781-2ABA65A2A4A9}">
      <dsp:nvSpPr>
        <dsp:cNvPr id="0" name=""/>
        <dsp:cNvSpPr/>
      </dsp:nvSpPr>
      <dsp:spPr>
        <a:xfrm>
          <a:off x="2093643" y="6200574"/>
          <a:ext cx="1486242" cy="55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lvl="0" algn="ctr" defTabSz="622300">
            <a:lnSpc>
              <a:spcPct val="90000"/>
            </a:lnSpc>
            <a:spcBef>
              <a:spcPct val="0"/>
            </a:spcBef>
            <a:spcAft>
              <a:spcPct val="35000"/>
            </a:spcAft>
          </a:pPr>
          <a:r>
            <a:rPr lang="en-GB" sz="1400" kern="1200" dirty="0"/>
            <a:t>Katie Morrow </a:t>
          </a:r>
          <a:br>
            <a:rPr lang="en-GB" sz="1400" kern="1200" dirty="0"/>
          </a:br>
          <a:r>
            <a:rPr lang="en-GB" sz="1400" kern="1200" dirty="0"/>
            <a:t>Lasers</a:t>
          </a:r>
        </a:p>
      </dsp:txBody>
      <dsp:txXfrm>
        <a:off x="2093643" y="6200574"/>
        <a:ext cx="1486242" cy="551396"/>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9A3E10-EEAF-4EEE-9610-EA6B57F3842A}"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734024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9A3E10-EEAF-4EEE-9610-EA6B57F3842A}"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147981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9A3E10-EEAF-4EEE-9610-EA6B57F3842A}"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30880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9A3E10-EEAF-4EEE-9610-EA6B57F3842A}"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338356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9A3E10-EEAF-4EEE-9610-EA6B57F3842A}"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2280235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9A3E10-EEAF-4EEE-9610-EA6B57F3842A}"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103197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9A3E10-EEAF-4EEE-9610-EA6B57F3842A}" type="datetimeFigureOut">
              <a:rPr lang="en-GB" smtClean="0"/>
              <a:t>01/12/2022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305749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9A3E10-EEAF-4EEE-9610-EA6B57F3842A}" type="datetimeFigureOut">
              <a:rPr lang="en-GB" smtClean="0"/>
              <a:t>01/12/2022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11296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A3E10-EEAF-4EEE-9610-EA6B57F3842A}" type="datetimeFigureOut">
              <a:rPr lang="en-GB" smtClean="0"/>
              <a:t>01/12/2022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3547309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9A3E10-EEAF-4EEE-9610-EA6B57F3842A}"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2040433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9A3E10-EEAF-4EEE-9610-EA6B57F3842A}"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784870-1BCB-4094-AC50-75AD5453F1AA}" type="slidenum">
              <a:rPr lang="en-GB" smtClean="0"/>
              <a:t>‹#›</a:t>
            </a:fld>
            <a:endParaRPr lang="en-GB"/>
          </a:p>
        </p:txBody>
      </p:sp>
    </p:spTree>
    <p:extLst>
      <p:ext uri="{BB962C8B-B14F-4D97-AF65-F5344CB8AC3E}">
        <p14:creationId xmlns:p14="http://schemas.microsoft.com/office/powerpoint/2010/main" val="359609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A3E10-EEAF-4EEE-9610-EA6B57F3842A}" type="datetimeFigureOut">
              <a:rPr lang="en-GB" smtClean="0"/>
              <a:t>01/12/2022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84870-1BCB-4094-AC50-75AD5453F1AA}" type="slidenum">
              <a:rPr lang="en-GB" smtClean="0"/>
              <a:t>‹#›</a:t>
            </a:fld>
            <a:endParaRPr lang="en-GB"/>
          </a:p>
        </p:txBody>
      </p:sp>
    </p:spTree>
    <p:extLst>
      <p:ext uri="{BB962C8B-B14F-4D97-AF65-F5344CB8AC3E}">
        <p14:creationId xmlns:p14="http://schemas.microsoft.com/office/powerpoint/2010/main" val="4230430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indico.stfc.ac.uk/event/646/"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hyperlink" Target="https://www.wifi.service.gov.uk/connect-to-govwifi/"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Sustainable Accelerators Workshop</a:t>
            </a:r>
            <a:endParaRPr lang="en-GB" dirty="0"/>
          </a:p>
        </p:txBody>
      </p:sp>
      <p:sp>
        <p:nvSpPr>
          <p:cNvPr id="3" name="Subtitle 2"/>
          <p:cNvSpPr>
            <a:spLocks noGrp="1"/>
          </p:cNvSpPr>
          <p:nvPr>
            <p:ph type="subTitle" idx="1"/>
          </p:nvPr>
        </p:nvSpPr>
        <p:spPr/>
        <p:txBody>
          <a:bodyPr/>
          <a:lstStyle/>
          <a:p>
            <a:r>
              <a:rPr lang="en-GB" dirty="0" smtClean="0"/>
              <a:t>Welcome</a:t>
            </a:r>
          </a:p>
          <a:p>
            <a:r>
              <a:rPr lang="en-GB" dirty="0" smtClean="0"/>
              <a:t>Ben Shepherd</a:t>
            </a:r>
          </a:p>
          <a:p>
            <a:r>
              <a:rPr lang="en-GB" dirty="0" smtClean="0"/>
              <a:t>2 December 2022</a:t>
            </a:r>
            <a:endParaRPr lang="en-GB" dirty="0"/>
          </a:p>
        </p:txBody>
      </p:sp>
    </p:spTree>
    <p:extLst>
      <p:ext uri="{BB962C8B-B14F-4D97-AF65-F5344CB8AC3E}">
        <p14:creationId xmlns:p14="http://schemas.microsoft.com/office/powerpoint/2010/main" val="280902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Aims</a:t>
            </a:r>
            <a:endParaRPr lang="en-GB" dirty="0"/>
          </a:p>
        </p:txBody>
      </p:sp>
      <p:sp>
        <p:nvSpPr>
          <p:cNvPr id="3" name="Content Placeholder 2"/>
          <p:cNvSpPr>
            <a:spLocks noGrp="1"/>
          </p:cNvSpPr>
          <p:nvPr>
            <p:ph idx="1"/>
          </p:nvPr>
        </p:nvSpPr>
        <p:spPr/>
        <p:txBody>
          <a:bodyPr/>
          <a:lstStyle/>
          <a:p>
            <a:r>
              <a:rPr lang="en-GB" dirty="0" smtClean="0"/>
              <a:t>Improve sustainability of accelerators</a:t>
            </a:r>
          </a:p>
          <a:p>
            <a:r>
              <a:rPr lang="en-GB" dirty="0" smtClean="0"/>
              <a:t>Build networks</a:t>
            </a:r>
          </a:p>
          <a:p>
            <a:r>
              <a:rPr lang="en-GB" dirty="0" smtClean="0"/>
              <a:t>Share ideas</a:t>
            </a:r>
            <a:endParaRPr lang="en-GB" dirty="0"/>
          </a:p>
        </p:txBody>
      </p:sp>
      <p:sp>
        <p:nvSpPr>
          <p:cNvPr id="4" name="TextBox 3"/>
          <p:cNvSpPr txBox="1"/>
          <p:nvPr/>
        </p:nvSpPr>
        <p:spPr>
          <a:xfrm>
            <a:off x="1103223" y="3459480"/>
            <a:ext cx="10174377" cy="2677656"/>
          </a:xfrm>
          <a:prstGeom prst="rect">
            <a:avLst/>
          </a:prstGeom>
          <a:noFill/>
        </p:spPr>
        <p:txBody>
          <a:bodyPr wrap="square" rtlCol="0">
            <a:spAutoFit/>
          </a:bodyPr>
          <a:lstStyle/>
          <a:p>
            <a:r>
              <a:rPr lang="en-GB" sz="2400" i="1" dirty="0" smtClean="0"/>
              <a:t>ASTeC at STFC Daresbury Laboratory are hosting a workshop to discuss the sustainability of particle accelerators. The aim is to bring together accelerator scientists, engineers, and other stakeholders to share ideas and best practises to make current and future particle accelerators more sustainable, and to meet the challenges of the 21st century. We want to foster discussion and collaboration between STFC departments, UK accelerator institutes, and overseas partners to establish a common set of technology goals, tools and approaches.</a:t>
            </a:r>
            <a:endParaRPr lang="en-GB" sz="2400" i="1" dirty="0"/>
          </a:p>
        </p:txBody>
      </p:sp>
    </p:spTree>
    <p:extLst>
      <p:ext uri="{BB962C8B-B14F-4D97-AF65-F5344CB8AC3E}">
        <p14:creationId xmlns:p14="http://schemas.microsoft.com/office/powerpoint/2010/main" val="287802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ASTeC Sustainable Accelerators Task Force</a:t>
            </a:r>
          </a:p>
        </p:txBody>
      </p:sp>
      <p:sp>
        <p:nvSpPr>
          <p:cNvPr id="3" name="Content Placeholder 2"/>
          <p:cNvSpPr>
            <a:spLocks noGrp="1"/>
          </p:cNvSpPr>
          <p:nvPr>
            <p:ph idx="1"/>
          </p:nvPr>
        </p:nvSpPr>
        <p:spPr>
          <a:xfrm>
            <a:off x="294640" y="1513840"/>
            <a:ext cx="8239759" cy="4974908"/>
          </a:xfrm>
        </p:spPr>
        <p:txBody>
          <a:bodyPr>
            <a:normAutofit fontScale="85000" lnSpcReduction="20000"/>
          </a:bodyPr>
          <a:lstStyle/>
          <a:p>
            <a:r>
              <a:rPr lang="en-GB" dirty="0"/>
              <a:t>Development of technologies and projects that can reduce emissions</a:t>
            </a:r>
          </a:p>
          <a:p>
            <a:pPr lvl="1"/>
            <a:r>
              <a:rPr lang="en-GB" dirty="0"/>
              <a:t>Identify </a:t>
            </a:r>
            <a:r>
              <a:rPr lang="en-GB" b="1" dirty="0"/>
              <a:t>existing</a:t>
            </a:r>
            <a:r>
              <a:rPr lang="en-GB" dirty="0"/>
              <a:t> – things we’re already working on</a:t>
            </a:r>
          </a:p>
          <a:p>
            <a:pPr lvl="1"/>
            <a:r>
              <a:rPr lang="en-GB" dirty="0"/>
              <a:t>Ideas for </a:t>
            </a:r>
            <a:r>
              <a:rPr lang="en-GB" b="1" dirty="0"/>
              <a:t>new</a:t>
            </a:r>
            <a:r>
              <a:rPr lang="en-GB" dirty="0"/>
              <a:t> ones</a:t>
            </a:r>
          </a:p>
          <a:p>
            <a:pPr lvl="1"/>
            <a:r>
              <a:rPr lang="en-GB" dirty="0"/>
              <a:t>Other groups working in this area in other institutes</a:t>
            </a:r>
          </a:p>
          <a:p>
            <a:r>
              <a:rPr lang="en-GB" dirty="0"/>
              <a:t>For existing projects without any green aspects – can we do more to improve them?</a:t>
            </a:r>
          </a:p>
          <a:p>
            <a:pPr lvl="1"/>
            <a:r>
              <a:rPr lang="en-GB" dirty="0"/>
              <a:t>Operation of our accelerator laboratories</a:t>
            </a:r>
          </a:p>
          <a:p>
            <a:pPr lvl="1"/>
            <a:r>
              <a:rPr lang="en-GB" dirty="0"/>
              <a:t>Procurement and build of accelerator components</a:t>
            </a:r>
          </a:p>
          <a:p>
            <a:pPr lvl="1"/>
            <a:r>
              <a:rPr lang="en-GB" dirty="0"/>
              <a:t>Accelerator operation</a:t>
            </a:r>
          </a:p>
          <a:p>
            <a:r>
              <a:rPr lang="en-GB" dirty="0"/>
              <a:t>Don’t do less R&amp;D, but do existing R&amp;D more efficiently!</a:t>
            </a:r>
          </a:p>
          <a:p>
            <a:r>
              <a:rPr lang="en-GB" b="1" dirty="0"/>
              <a:t>Centre </a:t>
            </a:r>
            <a:r>
              <a:rPr lang="en-GB" b="1" dirty="0" smtClean="0"/>
              <a:t>of Excellence for Sustainable Accelerators </a:t>
            </a:r>
            <a:r>
              <a:rPr lang="en-GB" dirty="0" smtClean="0"/>
              <a:t>(CESA) </a:t>
            </a:r>
            <a:r>
              <a:rPr lang="en-GB" dirty="0"/>
              <a:t>at STFC’s Daresbury Laboratory</a:t>
            </a:r>
          </a:p>
          <a:p>
            <a:pPr lvl="1"/>
            <a:r>
              <a:rPr lang="en-GB" dirty="0"/>
              <a:t>Currently putting together business case for </a:t>
            </a:r>
            <a:r>
              <a:rPr lang="en-GB" dirty="0" smtClean="0"/>
              <a:t>CESA</a:t>
            </a:r>
            <a:endParaRPr lang="en-GB" dirty="0"/>
          </a:p>
          <a:p>
            <a:pPr lvl="1"/>
            <a:r>
              <a:rPr lang="en-GB" dirty="0"/>
              <a:t>Aim: keep all our sustainable accelerator R&amp;D activities under one </a:t>
            </a:r>
            <a:r>
              <a:rPr lang="en-GB" dirty="0" smtClean="0"/>
              <a:t>roof</a:t>
            </a:r>
          </a:p>
          <a:p>
            <a:pPr lvl="1"/>
            <a:r>
              <a:rPr lang="en-GB" dirty="0" smtClean="0"/>
              <a:t>Jim Clarke to lead discussion later on today</a:t>
            </a:r>
            <a:endParaRPr lang="en-GB" dirty="0"/>
          </a:p>
        </p:txBody>
      </p:sp>
      <p:graphicFrame>
        <p:nvGraphicFramePr>
          <p:cNvPr id="5" name="Diagram 4"/>
          <p:cNvGraphicFramePr/>
          <p:nvPr>
            <p:extLst>
              <p:ext uri="{D42A27DB-BD31-4B8C-83A1-F6EECF244321}">
                <p14:modId xmlns:p14="http://schemas.microsoft.com/office/powerpoint/2010/main" val="2396477430"/>
              </p:ext>
            </p:extLst>
          </p:nvPr>
        </p:nvGraphicFramePr>
        <p:xfrm>
          <a:off x="8387080" y="101601"/>
          <a:ext cx="4038600" cy="6756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494BA08B-2B8C-4417-A942-27FB41460859}" type="slidenum">
              <a:rPr lang="en-GB" smtClean="0"/>
              <a:t>3</a:t>
            </a:fld>
            <a:endParaRPr lang="en-GB"/>
          </a:p>
        </p:txBody>
      </p:sp>
    </p:spTree>
    <p:extLst>
      <p:ext uri="{BB962C8B-B14F-4D97-AF65-F5344CB8AC3E}">
        <p14:creationId xmlns:p14="http://schemas.microsoft.com/office/powerpoint/2010/main" val="2635320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6719558"/>
              </p:ext>
            </p:extLst>
          </p:nvPr>
        </p:nvGraphicFramePr>
        <p:xfrm>
          <a:off x="624840" y="1436688"/>
          <a:ext cx="8742680" cy="4206240"/>
        </p:xfrm>
        <a:graphic>
          <a:graphicData uri="http://schemas.openxmlformats.org/drawingml/2006/table">
            <a:tbl>
              <a:tblPr/>
              <a:tblGrid>
                <a:gridCol w="995943">
                  <a:extLst>
                    <a:ext uri="{9D8B030D-6E8A-4147-A177-3AD203B41FA5}">
                      <a16:colId xmlns:a16="http://schemas.microsoft.com/office/drawing/2014/main" val="1959427322"/>
                    </a:ext>
                  </a:extLst>
                </a:gridCol>
                <a:gridCol w="7746737">
                  <a:extLst>
                    <a:ext uri="{9D8B030D-6E8A-4147-A177-3AD203B41FA5}">
                      <a16:colId xmlns:a16="http://schemas.microsoft.com/office/drawing/2014/main" val="2534887540"/>
                    </a:ext>
                  </a:extLst>
                </a:gridCol>
              </a:tblGrid>
              <a:tr h="0">
                <a:tc>
                  <a:txBody>
                    <a:bodyPr/>
                    <a:lstStyle/>
                    <a:p>
                      <a:r>
                        <a:rPr lang="en-GB" sz="2000" b="1" dirty="0"/>
                        <a:t>09:00 </a:t>
                      </a:r>
                    </a:p>
                  </a:txBody>
                  <a:tcPr marL="22860" marR="22860" marT="22860" marB="22860">
                    <a:lnL>
                      <a:noFill/>
                    </a:lnL>
                    <a:lnR>
                      <a:noFill/>
                    </a:lnR>
                    <a:lnT>
                      <a:noFill/>
                    </a:lnT>
                    <a:lnB>
                      <a:noFill/>
                    </a:lnB>
                    <a:solidFill>
                      <a:srgbClr val="FFDCDC"/>
                    </a:solidFill>
                  </a:tcPr>
                </a:tc>
                <a:tc>
                  <a:txBody>
                    <a:bodyPr/>
                    <a:lstStyle/>
                    <a:p>
                      <a:pPr algn="l"/>
                      <a:r>
                        <a:rPr lang="en-GB" sz="2000" dirty="0"/>
                        <a:t>--- Arrival, Coffee and Registration --- </a:t>
                      </a:r>
                    </a:p>
                  </a:txBody>
                  <a:tcPr marL="22860" marR="22860" marT="22860" marB="22860">
                    <a:lnL>
                      <a:noFill/>
                    </a:lnL>
                    <a:lnR>
                      <a:noFill/>
                    </a:lnR>
                    <a:lnT>
                      <a:noFill/>
                    </a:lnT>
                    <a:lnB>
                      <a:noFill/>
                    </a:lnB>
                    <a:solidFill>
                      <a:srgbClr val="FFCCCC"/>
                    </a:solidFill>
                  </a:tcPr>
                </a:tc>
                <a:extLst>
                  <a:ext uri="{0D108BD9-81ED-4DB2-BD59-A6C34878D82A}">
                    <a16:rowId xmlns:a16="http://schemas.microsoft.com/office/drawing/2014/main" val="2374089980"/>
                  </a:ext>
                </a:extLst>
              </a:tr>
              <a:tr h="0">
                <a:tc>
                  <a:txBody>
                    <a:bodyPr/>
                    <a:lstStyle/>
                    <a:p>
                      <a:r>
                        <a:rPr lang="en-GB" sz="2000" b="1" dirty="0"/>
                        <a:t>09:30 </a:t>
                      </a:r>
                    </a:p>
                  </a:txBody>
                  <a:tcPr marL="22860" marR="22860" marT="22860" marB="22860">
                    <a:lnL>
                      <a:noFill/>
                    </a:lnL>
                    <a:lnR>
                      <a:noFill/>
                    </a:lnR>
                    <a:lnT>
                      <a:noFill/>
                    </a:lnT>
                    <a:lnB>
                      <a:noFill/>
                    </a:lnB>
                    <a:solidFill>
                      <a:srgbClr val="E2E2E2"/>
                    </a:solidFill>
                  </a:tcPr>
                </a:tc>
                <a:tc>
                  <a:txBody>
                    <a:bodyPr/>
                    <a:lstStyle/>
                    <a:p>
                      <a:pPr algn="l"/>
                      <a:r>
                        <a:rPr lang="en-GB" sz="2000" dirty="0"/>
                        <a:t>Introduction and Workshop Aims </a:t>
                      </a:r>
                      <a:r>
                        <a:rPr lang="en-GB" sz="2000" i="1" dirty="0"/>
                        <a:t>- </a:t>
                      </a:r>
                      <a:r>
                        <a:rPr lang="en-GB" sz="2000" i="1" dirty="0" err="1"/>
                        <a:t>Prof.</a:t>
                      </a:r>
                      <a:r>
                        <a:rPr lang="en-GB" sz="2000" i="1" dirty="0"/>
                        <a:t> Jim </a:t>
                      </a:r>
                      <a:r>
                        <a:rPr lang="en-GB" sz="2000" i="1" dirty="0" smtClean="0"/>
                        <a:t>Clarke,</a:t>
                      </a:r>
                      <a:r>
                        <a:rPr lang="en-GB" sz="2000" i="1" baseline="0" dirty="0" smtClean="0"/>
                        <a:t> </a:t>
                      </a:r>
                      <a:r>
                        <a:rPr lang="en-GB" sz="2000" i="1" dirty="0" smtClean="0"/>
                        <a:t>Ben Shepherd</a:t>
                      </a:r>
                      <a:endParaRPr lang="en-GB" sz="2000" i="1" dirty="0">
                        <a:effectLst/>
                      </a:endParaRPr>
                    </a:p>
                  </a:txBody>
                  <a:tcPr marL="22860" marR="22860" marT="22860" marB="22860">
                    <a:lnL>
                      <a:noFill/>
                    </a:lnL>
                    <a:lnR>
                      <a:noFill/>
                    </a:lnR>
                    <a:lnT>
                      <a:noFill/>
                    </a:lnT>
                    <a:lnB>
                      <a:noFill/>
                    </a:lnB>
                    <a:solidFill>
                      <a:srgbClr val="D2D2D2"/>
                    </a:solidFill>
                  </a:tcPr>
                </a:tc>
                <a:extLst>
                  <a:ext uri="{0D108BD9-81ED-4DB2-BD59-A6C34878D82A}">
                    <a16:rowId xmlns:a16="http://schemas.microsoft.com/office/drawing/2014/main" val="3438505063"/>
                  </a:ext>
                </a:extLst>
              </a:tr>
              <a:tr h="0">
                <a:tc>
                  <a:txBody>
                    <a:bodyPr/>
                    <a:lstStyle/>
                    <a:p>
                      <a:r>
                        <a:rPr lang="en-GB" sz="2000" b="1" dirty="0"/>
                        <a:t>09:40 </a:t>
                      </a:r>
                    </a:p>
                  </a:txBody>
                  <a:tcPr marL="22860" marR="22860" marT="22860" marB="22860">
                    <a:lnL>
                      <a:noFill/>
                    </a:lnL>
                    <a:lnR>
                      <a:noFill/>
                    </a:lnR>
                    <a:lnT>
                      <a:noFill/>
                    </a:lnT>
                    <a:lnB>
                      <a:noFill/>
                    </a:lnB>
                    <a:solidFill>
                      <a:srgbClr val="E2E2E2"/>
                    </a:solidFill>
                  </a:tcPr>
                </a:tc>
                <a:tc>
                  <a:txBody>
                    <a:bodyPr/>
                    <a:lstStyle/>
                    <a:p>
                      <a:pPr algn="l"/>
                      <a:r>
                        <a:rPr lang="en-GB" sz="2000" dirty="0"/>
                        <a:t>Sustainability at other labs </a:t>
                      </a:r>
                      <a:r>
                        <a:rPr lang="en-GB" sz="2000" dirty="0" smtClean="0"/>
                        <a:t>– </a:t>
                      </a:r>
                      <a:r>
                        <a:rPr lang="en-GB" sz="2000" i="1" dirty="0" smtClean="0"/>
                        <a:t>chair Hywel Owen</a:t>
                      </a:r>
                      <a:endParaRPr lang="en-GB" sz="2000" dirty="0" smtClean="0"/>
                    </a:p>
                  </a:txBody>
                  <a:tcPr marL="22860" marR="22860" marT="22860" marB="22860">
                    <a:lnL>
                      <a:noFill/>
                    </a:lnL>
                    <a:lnR>
                      <a:noFill/>
                    </a:lnR>
                    <a:lnT>
                      <a:noFill/>
                    </a:lnT>
                    <a:lnB>
                      <a:noFill/>
                    </a:lnB>
                    <a:solidFill>
                      <a:srgbClr val="D2D2D2"/>
                    </a:solidFill>
                  </a:tcPr>
                </a:tc>
                <a:extLst>
                  <a:ext uri="{0D108BD9-81ED-4DB2-BD59-A6C34878D82A}">
                    <a16:rowId xmlns:a16="http://schemas.microsoft.com/office/drawing/2014/main" val="2815150056"/>
                  </a:ext>
                </a:extLst>
              </a:tr>
              <a:tr h="0">
                <a:tc>
                  <a:txBody>
                    <a:bodyPr/>
                    <a:lstStyle/>
                    <a:p>
                      <a:r>
                        <a:rPr lang="en-GB" sz="2000" b="1" dirty="0"/>
                        <a:t>10:40 </a:t>
                      </a:r>
                    </a:p>
                  </a:txBody>
                  <a:tcPr marL="22860" marR="22860" marT="22860" marB="22860">
                    <a:lnL>
                      <a:noFill/>
                    </a:lnL>
                    <a:lnR>
                      <a:noFill/>
                    </a:lnR>
                    <a:lnT>
                      <a:noFill/>
                    </a:lnT>
                    <a:lnB>
                      <a:noFill/>
                    </a:lnB>
                    <a:solidFill>
                      <a:srgbClr val="E2E2E2"/>
                    </a:solidFill>
                  </a:tcPr>
                </a:tc>
                <a:tc>
                  <a:txBody>
                    <a:bodyPr/>
                    <a:lstStyle/>
                    <a:p>
                      <a:pPr algn="l"/>
                      <a:r>
                        <a:rPr lang="en-GB" sz="2000" dirty="0"/>
                        <a:t>Sustainability Activities in ISIS </a:t>
                      </a:r>
                      <a:r>
                        <a:rPr lang="en-GB" sz="2000" dirty="0" smtClean="0"/>
                        <a:t>– </a:t>
                      </a:r>
                      <a:r>
                        <a:rPr lang="en-GB" sz="2000" i="1" dirty="0" smtClean="0"/>
                        <a:t>chair Hywel Owen</a:t>
                      </a:r>
                      <a:endParaRPr lang="en-GB" sz="2000" i="1" dirty="0">
                        <a:effectLst/>
                      </a:endParaRPr>
                    </a:p>
                  </a:txBody>
                  <a:tcPr marL="22860" marR="22860" marT="22860" marB="22860">
                    <a:lnL>
                      <a:noFill/>
                    </a:lnL>
                    <a:lnR>
                      <a:noFill/>
                    </a:lnR>
                    <a:lnT>
                      <a:noFill/>
                    </a:lnT>
                    <a:lnB>
                      <a:noFill/>
                    </a:lnB>
                    <a:solidFill>
                      <a:srgbClr val="D2D2D2"/>
                    </a:solidFill>
                  </a:tcPr>
                </a:tc>
                <a:extLst>
                  <a:ext uri="{0D108BD9-81ED-4DB2-BD59-A6C34878D82A}">
                    <a16:rowId xmlns:a16="http://schemas.microsoft.com/office/drawing/2014/main" val="917150847"/>
                  </a:ext>
                </a:extLst>
              </a:tr>
              <a:tr h="0">
                <a:tc>
                  <a:txBody>
                    <a:bodyPr/>
                    <a:lstStyle/>
                    <a:p>
                      <a:r>
                        <a:rPr lang="en-GB" sz="2000" b="1" dirty="0"/>
                        <a:t>11:20 </a:t>
                      </a:r>
                    </a:p>
                  </a:txBody>
                  <a:tcPr marL="22860" marR="22860" marT="22860" marB="22860">
                    <a:lnL>
                      <a:noFill/>
                    </a:lnL>
                    <a:lnR>
                      <a:noFill/>
                    </a:lnR>
                    <a:lnT>
                      <a:noFill/>
                    </a:lnT>
                    <a:lnB>
                      <a:noFill/>
                    </a:lnB>
                    <a:solidFill>
                      <a:srgbClr val="FFDCDC"/>
                    </a:solidFill>
                  </a:tcPr>
                </a:tc>
                <a:tc>
                  <a:txBody>
                    <a:bodyPr/>
                    <a:lstStyle/>
                    <a:p>
                      <a:pPr algn="l"/>
                      <a:r>
                        <a:rPr lang="en-GB" sz="2000" dirty="0"/>
                        <a:t>--- Coffee Break --- </a:t>
                      </a:r>
                    </a:p>
                  </a:txBody>
                  <a:tcPr marL="22860" marR="22860" marT="22860" marB="22860">
                    <a:lnL>
                      <a:noFill/>
                    </a:lnL>
                    <a:lnR>
                      <a:noFill/>
                    </a:lnR>
                    <a:lnT>
                      <a:noFill/>
                    </a:lnT>
                    <a:lnB>
                      <a:noFill/>
                    </a:lnB>
                    <a:solidFill>
                      <a:srgbClr val="FFCCCC"/>
                    </a:solidFill>
                  </a:tcPr>
                </a:tc>
                <a:extLst>
                  <a:ext uri="{0D108BD9-81ED-4DB2-BD59-A6C34878D82A}">
                    <a16:rowId xmlns:a16="http://schemas.microsoft.com/office/drawing/2014/main" val="341039527"/>
                  </a:ext>
                </a:extLst>
              </a:tr>
              <a:tr h="0">
                <a:tc>
                  <a:txBody>
                    <a:bodyPr/>
                    <a:lstStyle/>
                    <a:p>
                      <a:r>
                        <a:rPr lang="en-GB" sz="2000" b="1" dirty="0"/>
                        <a:t>11:30 </a:t>
                      </a:r>
                    </a:p>
                  </a:txBody>
                  <a:tcPr marL="22860" marR="22860" marT="22860" marB="22860">
                    <a:lnL>
                      <a:noFill/>
                    </a:lnL>
                    <a:lnR>
                      <a:noFill/>
                    </a:lnR>
                    <a:lnT>
                      <a:noFill/>
                    </a:lnT>
                    <a:lnB>
                      <a:noFill/>
                    </a:lnB>
                    <a:solidFill>
                      <a:srgbClr val="E2E2E2"/>
                    </a:solidFill>
                  </a:tcPr>
                </a:tc>
                <a:tc>
                  <a:txBody>
                    <a:bodyPr/>
                    <a:lstStyle/>
                    <a:p>
                      <a:pPr algn="l"/>
                      <a:r>
                        <a:rPr lang="en-GB" sz="2000" dirty="0"/>
                        <a:t>Energy Usage and Sustainable Technologies </a:t>
                      </a:r>
                      <a:r>
                        <a:rPr lang="en-GB" sz="2000" dirty="0" smtClean="0"/>
                        <a:t>– </a:t>
                      </a:r>
                      <a:r>
                        <a:rPr lang="en-GB" sz="2000" i="1" dirty="0" smtClean="0"/>
                        <a:t>chair</a:t>
                      </a:r>
                      <a:r>
                        <a:rPr lang="en-GB" sz="2000" i="1" baseline="0" dirty="0" smtClean="0"/>
                        <a:t> </a:t>
                      </a:r>
                      <a:r>
                        <a:rPr lang="en-GB" sz="2000" i="1" dirty="0" smtClean="0"/>
                        <a:t>Ben Shepherd</a:t>
                      </a:r>
                      <a:endParaRPr lang="en-GB" sz="2000" i="1" dirty="0">
                        <a:effectLst/>
                      </a:endParaRPr>
                    </a:p>
                  </a:txBody>
                  <a:tcPr marL="22860" marR="22860" marT="22860" marB="22860">
                    <a:lnL>
                      <a:noFill/>
                    </a:lnL>
                    <a:lnR>
                      <a:noFill/>
                    </a:lnR>
                    <a:lnT>
                      <a:noFill/>
                    </a:lnT>
                    <a:lnB>
                      <a:noFill/>
                    </a:lnB>
                    <a:solidFill>
                      <a:srgbClr val="D2D2D2"/>
                    </a:solidFill>
                  </a:tcPr>
                </a:tc>
                <a:extLst>
                  <a:ext uri="{0D108BD9-81ED-4DB2-BD59-A6C34878D82A}">
                    <a16:rowId xmlns:a16="http://schemas.microsoft.com/office/drawing/2014/main" val="850447743"/>
                  </a:ext>
                </a:extLst>
              </a:tr>
              <a:tr h="0">
                <a:tc>
                  <a:txBody>
                    <a:bodyPr/>
                    <a:lstStyle/>
                    <a:p>
                      <a:pPr marL="0" algn="l" defTabSz="914400" rtl="0" eaLnBrk="1" latinLnBrk="0" hangingPunct="1"/>
                      <a:r>
                        <a:rPr lang="en-GB" sz="2000" b="1" kern="1200" dirty="0">
                          <a:solidFill>
                            <a:schemeClr val="tx1"/>
                          </a:solidFill>
                          <a:latin typeface="+mn-lt"/>
                          <a:ea typeface="+mn-ea"/>
                          <a:cs typeface="+mn-cs"/>
                        </a:rPr>
                        <a:t>13:00 </a:t>
                      </a:r>
                    </a:p>
                  </a:txBody>
                  <a:tcPr marL="22860" marR="22860" marT="22860" marB="22860">
                    <a:lnL>
                      <a:noFill/>
                    </a:lnL>
                    <a:lnR>
                      <a:noFill/>
                    </a:lnR>
                    <a:lnT>
                      <a:noFill/>
                    </a:lnT>
                    <a:lnB>
                      <a:noFill/>
                    </a:lnB>
                    <a:solidFill>
                      <a:srgbClr val="FFDCDC"/>
                    </a:solidFill>
                  </a:tcPr>
                </a:tc>
                <a:tc>
                  <a:txBody>
                    <a:bodyPr/>
                    <a:lstStyle/>
                    <a:p>
                      <a:pPr marL="0" algn="l" defTabSz="914400" rtl="0" eaLnBrk="1" latinLnBrk="0" hangingPunct="1"/>
                      <a:r>
                        <a:rPr lang="en-GB" sz="2000" kern="1200" dirty="0">
                          <a:solidFill>
                            <a:schemeClr val="tx1"/>
                          </a:solidFill>
                          <a:latin typeface="+mn-lt"/>
                          <a:ea typeface="+mn-ea"/>
                          <a:cs typeface="+mn-cs"/>
                        </a:rPr>
                        <a:t>--- Lunch --- </a:t>
                      </a:r>
                    </a:p>
                  </a:txBody>
                  <a:tcPr marL="22860" marR="22860" marT="22860" marB="22860">
                    <a:lnL>
                      <a:noFill/>
                    </a:lnL>
                    <a:lnR>
                      <a:noFill/>
                    </a:lnR>
                    <a:lnT>
                      <a:noFill/>
                    </a:lnT>
                    <a:lnB>
                      <a:noFill/>
                    </a:lnB>
                    <a:solidFill>
                      <a:srgbClr val="FFCCCC"/>
                    </a:solidFill>
                  </a:tcPr>
                </a:tc>
                <a:extLst>
                  <a:ext uri="{0D108BD9-81ED-4DB2-BD59-A6C34878D82A}">
                    <a16:rowId xmlns:a16="http://schemas.microsoft.com/office/drawing/2014/main" val="2967208383"/>
                  </a:ext>
                </a:extLst>
              </a:tr>
              <a:tr h="0">
                <a:tc>
                  <a:txBody>
                    <a:bodyPr/>
                    <a:lstStyle/>
                    <a:p>
                      <a:r>
                        <a:rPr lang="en-GB" sz="2000" b="1" dirty="0"/>
                        <a:t>14:00 </a:t>
                      </a:r>
                    </a:p>
                  </a:txBody>
                  <a:tcPr marL="22860" marR="22860" marT="22860" marB="22860">
                    <a:lnL>
                      <a:noFill/>
                    </a:lnL>
                    <a:lnR>
                      <a:noFill/>
                    </a:lnR>
                    <a:lnT>
                      <a:noFill/>
                    </a:lnT>
                    <a:lnB>
                      <a:noFill/>
                    </a:lnB>
                    <a:solidFill>
                      <a:srgbClr val="E2E2E2"/>
                    </a:solidFill>
                  </a:tcPr>
                </a:tc>
                <a:tc>
                  <a:txBody>
                    <a:bodyPr/>
                    <a:lstStyle/>
                    <a:p>
                      <a:pPr algn="l"/>
                      <a:r>
                        <a:rPr lang="en-GB" sz="2000" dirty="0"/>
                        <a:t>Materials and Lifecycle Analysis </a:t>
                      </a:r>
                      <a:r>
                        <a:rPr lang="en-GB" sz="2000" dirty="0" smtClean="0"/>
                        <a:t>– </a:t>
                      </a:r>
                      <a:r>
                        <a:rPr lang="en-GB" sz="2000" i="1" dirty="0" smtClean="0"/>
                        <a:t>chair Andrew Vick</a:t>
                      </a:r>
                      <a:endParaRPr lang="en-GB" sz="2000" i="1" dirty="0">
                        <a:effectLst/>
                      </a:endParaRPr>
                    </a:p>
                  </a:txBody>
                  <a:tcPr marL="22860" marR="22860" marT="22860" marB="22860">
                    <a:lnL>
                      <a:noFill/>
                    </a:lnL>
                    <a:lnR>
                      <a:noFill/>
                    </a:lnR>
                    <a:lnT>
                      <a:noFill/>
                    </a:lnT>
                    <a:lnB>
                      <a:noFill/>
                    </a:lnB>
                    <a:solidFill>
                      <a:srgbClr val="D2D2D2"/>
                    </a:solidFill>
                  </a:tcPr>
                </a:tc>
                <a:extLst>
                  <a:ext uri="{0D108BD9-81ED-4DB2-BD59-A6C34878D82A}">
                    <a16:rowId xmlns:a16="http://schemas.microsoft.com/office/drawing/2014/main" val="3085363038"/>
                  </a:ext>
                </a:extLst>
              </a:tr>
              <a:tr h="0">
                <a:tc>
                  <a:txBody>
                    <a:bodyPr/>
                    <a:lstStyle/>
                    <a:p>
                      <a:r>
                        <a:rPr lang="en-GB" sz="2000" b="1" dirty="0"/>
                        <a:t>15:00 </a:t>
                      </a:r>
                    </a:p>
                  </a:txBody>
                  <a:tcPr marL="22860" marR="22860" marT="22860" marB="22860">
                    <a:lnL>
                      <a:noFill/>
                    </a:lnL>
                    <a:lnR>
                      <a:noFill/>
                    </a:lnR>
                    <a:lnT>
                      <a:noFill/>
                    </a:lnT>
                    <a:lnB>
                      <a:noFill/>
                    </a:lnB>
                    <a:solidFill>
                      <a:srgbClr val="FFDCDC"/>
                    </a:solidFill>
                  </a:tcPr>
                </a:tc>
                <a:tc>
                  <a:txBody>
                    <a:bodyPr/>
                    <a:lstStyle/>
                    <a:p>
                      <a:pPr algn="l"/>
                      <a:r>
                        <a:rPr lang="en-GB" sz="2000" dirty="0"/>
                        <a:t>--- Coffee Break --- </a:t>
                      </a:r>
                    </a:p>
                  </a:txBody>
                  <a:tcPr marL="22860" marR="22860" marT="22860" marB="22860">
                    <a:lnL>
                      <a:noFill/>
                    </a:lnL>
                    <a:lnR>
                      <a:noFill/>
                    </a:lnR>
                    <a:lnT>
                      <a:noFill/>
                    </a:lnT>
                    <a:lnB>
                      <a:noFill/>
                    </a:lnB>
                    <a:solidFill>
                      <a:srgbClr val="FFCCCC"/>
                    </a:solidFill>
                  </a:tcPr>
                </a:tc>
                <a:extLst>
                  <a:ext uri="{0D108BD9-81ED-4DB2-BD59-A6C34878D82A}">
                    <a16:rowId xmlns:a16="http://schemas.microsoft.com/office/drawing/2014/main" val="3195810159"/>
                  </a:ext>
                </a:extLst>
              </a:tr>
              <a:tr h="0">
                <a:tc>
                  <a:txBody>
                    <a:bodyPr/>
                    <a:lstStyle/>
                    <a:p>
                      <a:r>
                        <a:rPr lang="en-GB" sz="2000" b="1" dirty="0"/>
                        <a:t>15:25 </a:t>
                      </a:r>
                    </a:p>
                  </a:txBody>
                  <a:tcPr marL="22860" marR="22860" marT="22860" marB="22860">
                    <a:lnL>
                      <a:noFill/>
                    </a:lnL>
                    <a:lnR>
                      <a:noFill/>
                    </a:lnR>
                    <a:lnT>
                      <a:noFill/>
                    </a:lnT>
                    <a:lnB>
                      <a:noFill/>
                    </a:lnB>
                    <a:solidFill>
                      <a:srgbClr val="E2E2E2"/>
                    </a:solidFill>
                  </a:tcPr>
                </a:tc>
                <a:tc>
                  <a:txBody>
                    <a:bodyPr/>
                    <a:lstStyle/>
                    <a:p>
                      <a:pPr algn="l"/>
                      <a:r>
                        <a:rPr lang="en-GB" sz="2000" dirty="0"/>
                        <a:t>CESA Proposal and Discussion </a:t>
                      </a:r>
                      <a:r>
                        <a:rPr lang="en-GB" sz="2000" i="1" dirty="0" smtClean="0"/>
                        <a:t>– led by Jim Clarke</a:t>
                      </a:r>
                      <a:endParaRPr lang="en-GB" sz="2000" i="1" dirty="0">
                        <a:effectLst/>
                      </a:endParaRPr>
                    </a:p>
                  </a:txBody>
                  <a:tcPr marL="22860" marR="22860" marT="22860" marB="22860">
                    <a:lnL>
                      <a:noFill/>
                    </a:lnL>
                    <a:lnR>
                      <a:noFill/>
                    </a:lnR>
                    <a:lnT>
                      <a:noFill/>
                    </a:lnT>
                    <a:lnB>
                      <a:noFill/>
                    </a:lnB>
                    <a:solidFill>
                      <a:srgbClr val="D2D2D2"/>
                    </a:solidFill>
                  </a:tcPr>
                </a:tc>
                <a:extLst>
                  <a:ext uri="{0D108BD9-81ED-4DB2-BD59-A6C34878D82A}">
                    <a16:rowId xmlns:a16="http://schemas.microsoft.com/office/drawing/2014/main" val="2913148531"/>
                  </a:ext>
                </a:extLst>
              </a:tr>
              <a:tr h="0">
                <a:tc>
                  <a:txBody>
                    <a:bodyPr/>
                    <a:lstStyle/>
                    <a:p>
                      <a:r>
                        <a:rPr lang="en-GB" sz="2000" b="1" dirty="0"/>
                        <a:t>16:00 </a:t>
                      </a:r>
                    </a:p>
                  </a:txBody>
                  <a:tcPr marL="22860" marR="22860" marT="22860" marB="22860">
                    <a:lnL>
                      <a:noFill/>
                    </a:lnL>
                    <a:lnR>
                      <a:noFill/>
                    </a:lnR>
                    <a:lnT>
                      <a:noFill/>
                    </a:lnT>
                    <a:lnB>
                      <a:noFill/>
                    </a:lnB>
                    <a:solidFill>
                      <a:srgbClr val="E2E2E2"/>
                    </a:solidFill>
                  </a:tcPr>
                </a:tc>
                <a:tc>
                  <a:txBody>
                    <a:bodyPr/>
                    <a:lstStyle/>
                    <a:p>
                      <a:pPr algn="l"/>
                      <a:r>
                        <a:rPr lang="en-GB" sz="2000" dirty="0"/>
                        <a:t>Wrap-Up and Next Steps - </a:t>
                      </a:r>
                      <a:r>
                        <a:rPr lang="en-GB" sz="2000" i="1" dirty="0"/>
                        <a:t>Ben </a:t>
                      </a:r>
                      <a:r>
                        <a:rPr lang="en-GB" sz="2000" i="1" dirty="0" smtClean="0"/>
                        <a:t>Shepherd, </a:t>
                      </a:r>
                      <a:r>
                        <a:rPr lang="en-GB" sz="2000" i="1" dirty="0"/>
                        <a:t>Hywel </a:t>
                      </a:r>
                      <a:r>
                        <a:rPr lang="en-GB" sz="2000" i="1" dirty="0" smtClean="0"/>
                        <a:t>Owen</a:t>
                      </a:r>
                      <a:endParaRPr lang="en-GB" sz="2000" i="1" dirty="0">
                        <a:effectLst/>
                      </a:endParaRPr>
                    </a:p>
                  </a:txBody>
                  <a:tcPr marL="22860" marR="22860" marT="22860" marB="22860">
                    <a:lnL>
                      <a:noFill/>
                    </a:lnL>
                    <a:lnR>
                      <a:noFill/>
                    </a:lnR>
                    <a:lnT>
                      <a:noFill/>
                    </a:lnT>
                    <a:lnB>
                      <a:noFill/>
                    </a:lnB>
                    <a:solidFill>
                      <a:srgbClr val="D2D2D2"/>
                    </a:solidFill>
                  </a:tcPr>
                </a:tc>
                <a:extLst>
                  <a:ext uri="{0D108BD9-81ED-4DB2-BD59-A6C34878D82A}">
                    <a16:rowId xmlns:a16="http://schemas.microsoft.com/office/drawing/2014/main" val="3524649562"/>
                  </a:ext>
                </a:extLst>
              </a:tr>
              <a:tr h="0">
                <a:tc>
                  <a:txBody>
                    <a:bodyPr/>
                    <a:lstStyle/>
                    <a:p>
                      <a:r>
                        <a:rPr lang="en-GB" sz="2000" b="1" dirty="0"/>
                        <a:t>16:30 </a:t>
                      </a:r>
                    </a:p>
                  </a:txBody>
                  <a:tcPr marL="22860" marR="22860" marT="22860" marB="22860">
                    <a:lnL>
                      <a:noFill/>
                    </a:lnL>
                    <a:lnR>
                      <a:noFill/>
                    </a:lnR>
                    <a:lnT>
                      <a:noFill/>
                    </a:lnT>
                    <a:lnB>
                      <a:noFill/>
                    </a:lnB>
                    <a:solidFill>
                      <a:srgbClr val="FFDCDC"/>
                    </a:solidFill>
                  </a:tcPr>
                </a:tc>
                <a:tc>
                  <a:txBody>
                    <a:bodyPr/>
                    <a:lstStyle/>
                    <a:p>
                      <a:pPr algn="l"/>
                      <a:r>
                        <a:rPr lang="en-GB" sz="2000" dirty="0"/>
                        <a:t>--- Workshop Close and Coffee --- </a:t>
                      </a:r>
                    </a:p>
                  </a:txBody>
                  <a:tcPr marL="22860" marR="22860" marT="22860" marB="22860">
                    <a:lnL>
                      <a:noFill/>
                    </a:lnL>
                    <a:lnR>
                      <a:noFill/>
                    </a:lnR>
                    <a:lnT>
                      <a:noFill/>
                    </a:lnT>
                    <a:lnB>
                      <a:noFill/>
                    </a:lnB>
                    <a:solidFill>
                      <a:srgbClr val="FFCCCC"/>
                    </a:solidFill>
                  </a:tcPr>
                </a:tc>
                <a:extLst>
                  <a:ext uri="{0D108BD9-81ED-4DB2-BD59-A6C34878D82A}">
                    <a16:rowId xmlns:a16="http://schemas.microsoft.com/office/drawing/2014/main" val="1137041799"/>
                  </a:ext>
                </a:extLst>
              </a:tr>
            </a:tbl>
          </a:graphicData>
        </a:graphic>
      </p:graphicFrame>
      <p:sp>
        <p:nvSpPr>
          <p:cNvPr id="4" name="TextBox 3"/>
          <p:cNvSpPr txBox="1"/>
          <p:nvPr/>
        </p:nvSpPr>
        <p:spPr>
          <a:xfrm>
            <a:off x="5148666" y="112991"/>
            <a:ext cx="4665894" cy="461665"/>
          </a:xfrm>
          <a:prstGeom prst="rect">
            <a:avLst/>
          </a:prstGeom>
          <a:noFill/>
        </p:spPr>
        <p:txBody>
          <a:bodyPr wrap="none" rtlCol="0">
            <a:spAutoFit/>
          </a:bodyPr>
          <a:lstStyle/>
          <a:p>
            <a:pPr algn="r"/>
            <a:r>
              <a:rPr lang="en-GB" sz="2400" dirty="0" smtClean="0">
                <a:hlinkClick r:id="rId2"/>
              </a:rPr>
              <a:t>https://indico.stfc.ac.uk/event/646/</a:t>
            </a:r>
            <a:endParaRPr lang="en-GB" sz="2400" dirty="0" smtClean="0"/>
          </a:p>
        </p:txBody>
      </p:sp>
      <p:pic>
        <p:nvPicPr>
          <p:cNvPr id="5" name="Picture 4"/>
          <p:cNvPicPr>
            <a:picLocks noChangeAspect="1"/>
          </p:cNvPicPr>
          <p:nvPr/>
        </p:nvPicPr>
        <p:blipFill>
          <a:blip r:embed="rId3"/>
          <a:stretch>
            <a:fillRect/>
          </a:stretch>
        </p:blipFill>
        <p:spPr>
          <a:xfrm>
            <a:off x="9814560" y="80856"/>
            <a:ext cx="2296583" cy="2296583"/>
          </a:xfrm>
          <a:prstGeom prst="rect">
            <a:avLst/>
          </a:prstGeom>
        </p:spPr>
      </p:pic>
      <p:sp>
        <p:nvSpPr>
          <p:cNvPr id="7" name="TextBox 6"/>
          <p:cNvSpPr txBox="1"/>
          <p:nvPr/>
        </p:nvSpPr>
        <p:spPr>
          <a:xfrm>
            <a:off x="984251" y="5910620"/>
            <a:ext cx="10902023" cy="523220"/>
          </a:xfrm>
          <a:prstGeom prst="rect">
            <a:avLst/>
          </a:prstGeom>
          <a:noFill/>
        </p:spPr>
        <p:txBody>
          <a:bodyPr wrap="none" rtlCol="0">
            <a:spAutoFit/>
          </a:bodyPr>
          <a:lstStyle/>
          <a:p>
            <a:r>
              <a:rPr lang="en-GB" sz="2800" b="1" dirty="0" smtClean="0">
                <a:solidFill>
                  <a:schemeClr val="accent6"/>
                </a:solidFill>
              </a:rPr>
              <a:t>Speakers</a:t>
            </a:r>
            <a:r>
              <a:rPr lang="en-GB" sz="2800" dirty="0" smtClean="0">
                <a:solidFill>
                  <a:schemeClr val="accent6"/>
                </a:solidFill>
              </a:rPr>
              <a:t>: please </a:t>
            </a:r>
            <a:r>
              <a:rPr lang="en-GB" sz="2800" u="sng" dirty="0" smtClean="0">
                <a:solidFill>
                  <a:schemeClr val="accent6"/>
                </a:solidFill>
              </a:rPr>
              <a:t>upload your talks</a:t>
            </a:r>
            <a:r>
              <a:rPr lang="en-GB" sz="2800" dirty="0" smtClean="0">
                <a:solidFill>
                  <a:schemeClr val="accent6"/>
                </a:solidFill>
              </a:rPr>
              <a:t> – or email to ben.shepherd@stfc.ac.uk</a:t>
            </a:r>
            <a:endParaRPr lang="en-GB" sz="2800" dirty="0">
              <a:solidFill>
                <a:schemeClr val="accent6"/>
              </a:solidFill>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30239"/>
            <a:ext cx="984251" cy="984251"/>
          </a:xfrm>
          <a:prstGeom prst="rect">
            <a:avLst/>
          </a:prstGeom>
        </p:spPr>
      </p:pic>
    </p:spTree>
    <p:extLst>
      <p:ext uri="{BB962C8B-B14F-4D97-AF65-F5344CB8AC3E}">
        <p14:creationId xmlns:p14="http://schemas.microsoft.com/office/powerpoint/2010/main" val="202966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Housekeeping</a:t>
            </a:r>
            <a:endParaRPr lang="en-GB" dirty="0"/>
          </a:p>
        </p:txBody>
      </p:sp>
      <p:sp>
        <p:nvSpPr>
          <p:cNvPr id="3" name="Content Placeholder 2"/>
          <p:cNvSpPr>
            <a:spLocks noGrp="1"/>
          </p:cNvSpPr>
          <p:nvPr>
            <p:ph idx="1"/>
          </p:nvPr>
        </p:nvSpPr>
        <p:spPr/>
        <p:txBody>
          <a:bodyPr/>
          <a:lstStyle/>
          <a:p>
            <a:r>
              <a:rPr lang="en-GB" b="1" dirty="0" smtClean="0"/>
              <a:t>Coffee</a:t>
            </a:r>
            <a:r>
              <a:rPr lang="en-GB" dirty="0" smtClean="0"/>
              <a:t>: served just outside Lecture Theatre</a:t>
            </a:r>
          </a:p>
          <a:p>
            <a:r>
              <a:rPr lang="en-GB" b="1" dirty="0" smtClean="0"/>
              <a:t>Buffet lunch</a:t>
            </a:r>
            <a:r>
              <a:rPr lang="en-GB" dirty="0" smtClean="0"/>
              <a:t>: served in the Thomson Room</a:t>
            </a:r>
          </a:p>
          <a:p>
            <a:r>
              <a:rPr lang="en-GB" b="1" dirty="0" smtClean="0"/>
              <a:t>Toilets</a:t>
            </a:r>
            <a:r>
              <a:rPr lang="en-GB" dirty="0" smtClean="0"/>
              <a:t>: along the corridor next to the Lecture Theatre</a:t>
            </a:r>
            <a:br>
              <a:rPr lang="en-GB" dirty="0" smtClean="0"/>
            </a:br>
            <a:r>
              <a:rPr lang="en-GB" sz="2400" dirty="0" smtClean="0"/>
              <a:t>(turn right from main door; or from the back, down the stairs and turn left)</a:t>
            </a:r>
          </a:p>
          <a:p>
            <a:r>
              <a:rPr lang="en-GB" b="1" dirty="0" smtClean="0"/>
              <a:t>Fire alarm</a:t>
            </a:r>
            <a:r>
              <a:rPr lang="en-GB" dirty="0" smtClean="0"/>
              <a:t>: out of the fire doors at the front or back</a:t>
            </a:r>
          </a:p>
          <a:p>
            <a:r>
              <a:rPr lang="en-GB" b="1" dirty="0" err="1" smtClean="0"/>
              <a:t>WiFi</a:t>
            </a:r>
            <a:r>
              <a:rPr lang="en-GB" dirty="0" smtClean="0"/>
              <a:t>: use </a:t>
            </a:r>
            <a:r>
              <a:rPr lang="en-GB" b="1" dirty="0" err="1" smtClean="0"/>
              <a:t>Eduroam</a:t>
            </a:r>
            <a:r>
              <a:rPr lang="en-GB" dirty="0" smtClean="0"/>
              <a:t> or </a:t>
            </a:r>
            <a:r>
              <a:rPr lang="en-GB" b="1" dirty="0" err="1" smtClean="0"/>
              <a:t>GovWifi</a:t>
            </a:r>
            <a:r>
              <a:rPr lang="en-GB" dirty="0" smtClean="0"/>
              <a:t> networks</a:t>
            </a:r>
          </a:p>
          <a:p>
            <a:pPr lvl="1"/>
            <a:r>
              <a:rPr lang="en-GB" dirty="0" smtClean="0"/>
              <a:t>For </a:t>
            </a:r>
            <a:r>
              <a:rPr lang="en-GB" dirty="0" err="1" smtClean="0"/>
              <a:t>GovWifi</a:t>
            </a:r>
            <a:r>
              <a:rPr lang="en-GB" dirty="0" smtClean="0"/>
              <a:t>, text ‘Go’ to +44 7537 417 417</a:t>
            </a:r>
          </a:p>
          <a:p>
            <a:pPr lvl="1"/>
            <a:r>
              <a:rPr lang="en-GB" dirty="0" smtClean="0">
                <a:hlinkClick r:id="rId2"/>
              </a:rPr>
              <a:t>https://www.wifi.service.gov.uk/connect-to-govwifi/</a:t>
            </a:r>
            <a:r>
              <a:rPr lang="en-GB" dirty="0" smtClean="0"/>
              <a:t> </a:t>
            </a:r>
            <a:endParaRPr lang="en-GB" dirty="0"/>
          </a:p>
        </p:txBody>
      </p:sp>
      <p:pic>
        <p:nvPicPr>
          <p:cNvPr id="4" name="Picture 3"/>
          <p:cNvPicPr>
            <a:picLocks noChangeAspect="1"/>
          </p:cNvPicPr>
          <p:nvPr/>
        </p:nvPicPr>
        <p:blipFill>
          <a:blip r:embed="rId3"/>
          <a:stretch>
            <a:fillRect/>
          </a:stretch>
        </p:blipFill>
        <p:spPr>
          <a:xfrm>
            <a:off x="8263469" y="4854371"/>
            <a:ext cx="1987971" cy="196231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770" y="1690688"/>
            <a:ext cx="540000" cy="5400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70" y="2230688"/>
            <a:ext cx="540000" cy="54000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1770" y="2770688"/>
            <a:ext cx="540000" cy="540000"/>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1770" y="3681890"/>
            <a:ext cx="540000" cy="540000"/>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1770" y="4221890"/>
            <a:ext cx="540000" cy="540000"/>
          </a:xfrm>
          <a:prstGeom prst="rect">
            <a:avLst/>
          </a:prstGeom>
        </p:spPr>
      </p:pic>
    </p:spTree>
    <p:extLst>
      <p:ext uri="{BB962C8B-B14F-4D97-AF65-F5344CB8AC3E}">
        <p14:creationId xmlns:p14="http://schemas.microsoft.com/office/powerpoint/2010/main" val="2081340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465</Words>
  <Application>Microsoft Office PowerPoint</Application>
  <PresentationFormat>Widescreen</PresentationFormat>
  <Paragraphs>67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Sustainable Accelerators Workshop</vt:lpstr>
      <vt:lpstr>Workshop Aims</vt:lpstr>
      <vt:lpstr>ASTeC Sustainable Accelerators Task Force</vt:lpstr>
      <vt:lpstr>Agenda</vt:lpstr>
      <vt:lpstr>Housekeeping</vt:lpstr>
    </vt:vector>
  </TitlesOfParts>
  <Company>STFC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Accelerators Workshop</dc:title>
  <dc:creator>Shepherd, Ben (STFC,DL,AST)</dc:creator>
  <cp:lastModifiedBy>Shepherd, Ben (STFC,DL,AST)</cp:lastModifiedBy>
  <cp:revision>6</cp:revision>
  <dcterms:created xsi:type="dcterms:W3CDTF">2022-11-30T13:54:05Z</dcterms:created>
  <dcterms:modified xsi:type="dcterms:W3CDTF">2022-12-01T09:32:54Z</dcterms:modified>
</cp:coreProperties>
</file>