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5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1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5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4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3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36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8B81-C75C-44FB-9802-0077F709384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559F-9B06-46B4-BD1A-F7EF95BC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WP5 Beamline Instrumentation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23/11/2021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3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3" y="191468"/>
            <a:ext cx="10524308" cy="642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0-2 Year Plan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R&amp;D requirements to enable development of monitors during years 3-5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Endstations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designed for integration with beam line, monitoring systems and acoustic imaging with automated stages for cell irradiations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Wishlist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/requirements from imaging group to study cellular level changes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Commisioned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beamline for phase 2 experiments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current beam monitoring technology and identify the required R&amp;D for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Lhara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SciWire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1D planes (JM)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 profiler (CW)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IRRAD BPM (FR)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contacted over the weekend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 of money for emerging groups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Dosimetry such as alanine, calorimeters etc. (NPL/TP)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environmental end stations for cell irradiations and automated handling which allow hypoxia, gas changes, automation, integration with beamline, monitoring with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ionacoustic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imaging (JP)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Cell Imaging community to specify requirements on in vivo cell imaging via two workshops and a white paper (RFI)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construct vertical beam line and beam delivery system for testing. Will require funding external to this proposal (TP/CW/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TzW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365125"/>
            <a:ext cx="11025052" cy="1325563"/>
          </a:xfrm>
        </p:spPr>
        <p:txBody>
          <a:bodyPr/>
          <a:lstStyle/>
          <a:p>
            <a:r>
              <a:rPr lang="en-GB" dirty="0" smtClean="0"/>
              <a:t>Gas profile monitor – HLLHC/Medical (CW et al)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213E8-B1EE-4740-BF07-B09CC22EB731}"/>
              </a:ext>
            </a:extLst>
          </p:cNvPr>
          <p:cNvGrpSpPr/>
          <p:nvPr/>
        </p:nvGrpSpPr>
        <p:grpSpPr>
          <a:xfrm>
            <a:off x="-357075" y="1843816"/>
            <a:ext cx="9487989" cy="4720045"/>
            <a:chOff x="1809134" y="1639528"/>
            <a:chExt cx="7728155" cy="4126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4263E0-7132-46B2-845E-72B417441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8145" t="20810" r="6875" b="25186"/>
            <a:stretch/>
          </p:blipFill>
          <p:spPr>
            <a:xfrm>
              <a:off x="1809134" y="1639528"/>
              <a:ext cx="7728155" cy="4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528AE0-F112-4F43-BC34-90860E6B7BDF}"/>
                </a:ext>
              </a:extLst>
            </p:cNvPr>
            <p:cNvSpPr txBox="1"/>
            <p:nvPr/>
          </p:nvSpPr>
          <p:spPr>
            <a:xfrm>
              <a:off x="6096000" y="3198704"/>
              <a:ext cx="688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Gas jet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8C7DB4-E81C-4531-9A49-6B0A1B534A27}"/>
                </a:ext>
              </a:extLst>
            </p:cNvPr>
            <p:cNvSpPr txBox="1"/>
            <p:nvPr/>
          </p:nvSpPr>
          <p:spPr>
            <a:xfrm>
              <a:off x="7064627" y="3324377"/>
              <a:ext cx="1016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Proton beam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CF83CF-3432-4AF1-B0F5-137DB2A899F9}"/>
                </a:ext>
              </a:extLst>
            </p:cNvPr>
            <p:cNvSpPr txBox="1"/>
            <p:nvPr/>
          </p:nvSpPr>
          <p:spPr>
            <a:xfrm>
              <a:off x="7453896" y="2858687"/>
              <a:ext cx="849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Electrodes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994AAA5-4301-4DD0-BE58-0BF4EE2DE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6632" y="2654710"/>
              <a:ext cx="237995" cy="11405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551CF1-E78C-4799-A9F5-3EA9D83CDD27}"/>
                </a:ext>
              </a:extLst>
            </p:cNvPr>
            <p:cNvSpPr txBox="1"/>
            <p:nvPr/>
          </p:nvSpPr>
          <p:spPr>
            <a:xfrm>
              <a:off x="7419693" y="2503269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MCP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FD3E7E-442A-45B1-9B39-AC0EAC18B5C4}"/>
                </a:ext>
              </a:extLst>
            </p:cNvPr>
            <p:cNvSpPr txBox="1"/>
            <p:nvPr/>
          </p:nvSpPr>
          <p:spPr>
            <a:xfrm>
              <a:off x="7453896" y="1682161"/>
              <a:ext cx="670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Camera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8225AD-26A5-4D69-AFBD-5DBF5D03A720}"/>
                </a:ext>
              </a:extLst>
            </p:cNvPr>
            <p:cNvSpPr txBox="1"/>
            <p:nvPr/>
          </p:nvSpPr>
          <p:spPr>
            <a:xfrm>
              <a:off x="7353501" y="2218130"/>
              <a:ext cx="1248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Phosphor screen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F4A03A-D1DD-4A4C-8E32-9884B22A901E}"/>
                </a:ext>
              </a:extLst>
            </p:cNvPr>
            <p:cNvSpPr txBox="1"/>
            <p:nvPr/>
          </p:nvSpPr>
          <p:spPr>
            <a:xfrm>
              <a:off x="6293653" y="3697640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b="1" dirty="0"/>
                <a:t>High E-field</a:t>
              </a:r>
              <a:endParaRPr lang="en-GB" sz="1200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32" y="1482507"/>
            <a:ext cx="4505954" cy="30770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5F75584-8B78-4F0F-B9C8-B42D42510C04}"/>
              </a:ext>
            </a:extLst>
          </p:cNvPr>
          <p:cNvGrpSpPr/>
          <p:nvPr/>
        </p:nvGrpSpPr>
        <p:grpSpPr>
          <a:xfrm>
            <a:off x="7759767" y="1892585"/>
            <a:ext cx="4050990" cy="4405344"/>
            <a:chOff x="7110064" y="1509089"/>
            <a:chExt cx="4050990" cy="44053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849B5C-0F47-450C-AE40-BFA08D86D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42809" y="2243001"/>
              <a:ext cx="4018245" cy="3671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6C2A144E-B7A7-41AF-ABAC-60584796B29E}"/>
                </a:ext>
              </a:extLst>
            </p:cNvPr>
            <p:cNvSpPr/>
            <p:nvPr/>
          </p:nvSpPr>
          <p:spPr>
            <a:xfrm rot="10800000">
              <a:off x="8973134" y="3020506"/>
              <a:ext cx="334620" cy="1499251"/>
            </a:xfrm>
            <a:prstGeom prst="downArrow">
              <a:avLst>
                <a:gd name="adj1" fmla="val 53857"/>
                <a:gd name="adj2" fmla="val 106406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302F45-A1DF-46B7-B508-A767C5406E7C}"/>
                </a:ext>
              </a:extLst>
            </p:cNvPr>
            <p:cNvGrpSpPr>
              <a:grpSpLocks noChangeAspect="1"/>
            </p:cNvGrpSpPr>
            <p:nvPr/>
          </p:nvGrpSpPr>
          <p:grpSpPr>
            <a:xfrm rot="21449118">
              <a:off x="9020168" y="4676170"/>
              <a:ext cx="296953" cy="225401"/>
              <a:chOff x="4898030" y="3284984"/>
              <a:chExt cx="754090" cy="572391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89C611B-7883-4EE2-B857-F69E4152C091}"/>
                  </a:ext>
                </a:extLst>
              </p:cNvPr>
              <p:cNvGrpSpPr/>
              <p:nvPr/>
            </p:nvGrpSpPr>
            <p:grpSpPr>
              <a:xfrm>
                <a:off x="5202830" y="3356992"/>
                <a:ext cx="213921" cy="216024"/>
                <a:chOff x="2341853" y="2120210"/>
                <a:chExt cx="720069" cy="504056"/>
              </a:xfrm>
            </p:grpSpPr>
            <p:sp>
              <p:nvSpPr>
                <p:cNvPr id="84" name="Flowchart: Connector 83">
                  <a:extLst>
                    <a:ext uri="{FF2B5EF4-FFF2-40B4-BE49-F238E27FC236}">
                      <a16:creationId xmlns:a16="http://schemas.microsoft.com/office/drawing/2014/main" id="{6E89BBB3-421D-4D10-8829-80AD8CBB64D3}"/>
                    </a:ext>
                  </a:extLst>
                </p:cNvPr>
                <p:cNvSpPr/>
                <p:nvPr/>
              </p:nvSpPr>
              <p:spPr>
                <a:xfrm>
                  <a:off x="2341853" y="2120210"/>
                  <a:ext cx="720069" cy="50405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37C484B8-26EC-4F81-BDFD-8AAEFC7F2845}"/>
                    </a:ext>
                  </a:extLst>
                </p:cNvPr>
                <p:cNvGrpSpPr/>
                <p:nvPr/>
              </p:nvGrpSpPr>
              <p:grpSpPr>
                <a:xfrm>
                  <a:off x="2463343" y="2192218"/>
                  <a:ext cx="423664" cy="360040"/>
                  <a:chOff x="2487960" y="2192218"/>
                  <a:chExt cx="423664" cy="360040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9C85C0B7-0F34-4B5B-9D67-02AAA6C29E48}"/>
                      </a:ext>
                    </a:extLst>
                  </p:cNvPr>
                  <p:cNvCxnSpPr/>
                  <p:nvPr/>
                </p:nvCxnSpPr>
                <p:spPr>
                  <a:xfrm>
                    <a:off x="2699792" y="2192218"/>
                    <a:ext cx="0" cy="3600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51A3FEEA-709A-4B59-9D47-327699CF8869}"/>
                      </a:ext>
                    </a:extLst>
                  </p:cNvPr>
                  <p:cNvCxnSpPr/>
                  <p:nvPr/>
                </p:nvCxnSpPr>
                <p:spPr>
                  <a:xfrm>
                    <a:off x="2487960" y="2372238"/>
                    <a:ext cx="42366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10D30A3-8B75-4BC1-B32C-2EF72B524AB8}"/>
                  </a:ext>
                </a:extLst>
              </p:cNvPr>
              <p:cNvGrpSpPr/>
              <p:nvPr/>
            </p:nvGrpSpPr>
            <p:grpSpPr>
              <a:xfrm>
                <a:off x="4898030" y="3284984"/>
                <a:ext cx="754090" cy="572391"/>
                <a:chOff x="4898030" y="3284984"/>
                <a:chExt cx="754090" cy="572391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DF9D6278-E043-4D65-830A-B1D8CFFA7C9D}"/>
                    </a:ext>
                  </a:extLst>
                </p:cNvPr>
                <p:cNvGrpSpPr/>
                <p:nvPr/>
              </p:nvGrpSpPr>
              <p:grpSpPr>
                <a:xfrm>
                  <a:off x="4898030" y="3488951"/>
                  <a:ext cx="213921" cy="216024"/>
                  <a:chOff x="2341853" y="2120210"/>
                  <a:chExt cx="720069" cy="504056"/>
                </a:xfrm>
              </p:grpSpPr>
              <p:sp>
                <p:nvSpPr>
                  <p:cNvPr id="80" name="Flowchart: Connector 79">
                    <a:extLst>
                      <a:ext uri="{FF2B5EF4-FFF2-40B4-BE49-F238E27FC236}">
                        <a16:creationId xmlns:a16="http://schemas.microsoft.com/office/drawing/2014/main" id="{52B0E361-950B-4ECE-979F-BE4B75FBDDC7}"/>
                      </a:ext>
                    </a:extLst>
                  </p:cNvPr>
                  <p:cNvSpPr/>
                  <p:nvPr/>
                </p:nvSpPr>
                <p:spPr>
                  <a:xfrm>
                    <a:off x="2341853" y="2120210"/>
                    <a:ext cx="720069" cy="5040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FEF654D5-C0E2-4164-95EC-8018F0A96903}"/>
                      </a:ext>
                    </a:extLst>
                  </p:cNvPr>
                  <p:cNvGrpSpPr/>
                  <p:nvPr/>
                </p:nvGrpSpPr>
                <p:grpSpPr>
                  <a:xfrm>
                    <a:off x="2463343" y="2192218"/>
                    <a:ext cx="423664" cy="360040"/>
                    <a:chOff x="2487960" y="2192218"/>
                    <a:chExt cx="423664" cy="360040"/>
                  </a:xfrm>
                </p:grpSpPr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C0060FC0-EE04-4923-A00E-84689BA414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9792" y="2192218"/>
                      <a:ext cx="0" cy="36004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DB079D41-A590-4B7B-9C2C-5BC70FD40C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87960" y="2372238"/>
                      <a:ext cx="42366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05BC3E1-E069-47E6-B35C-2D7AD54914F7}"/>
                    </a:ext>
                  </a:extLst>
                </p:cNvPr>
                <p:cNvGrpSpPr/>
                <p:nvPr/>
              </p:nvGrpSpPr>
              <p:grpSpPr>
                <a:xfrm>
                  <a:off x="5050430" y="3641351"/>
                  <a:ext cx="213921" cy="216024"/>
                  <a:chOff x="2341853" y="2120210"/>
                  <a:chExt cx="720069" cy="504056"/>
                </a:xfrm>
              </p:grpSpPr>
              <p:sp>
                <p:nvSpPr>
                  <p:cNvPr id="76" name="Flowchart: Connector 75">
                    <a:extLst>
                      <a:ext uri="{FF2B5EF4-FFF2-40B4-BE49-F238E27FC236}">
                        <a16:creationId xmlns:a16="http://schemas.microsoft.com/office/drawing/2014/main" id="{D616A0EB-6844-4D69-A5FA-8266FAA73FE9}"/>
                      </a:ext>
                    </a:extLst>
                  </p:cNvPr>
                  <p:cNvSpPr/>
                  <p:nvPr/>
                </p:nvSpPr>
                <p:spPr>
                  <a:xfrm>
                    <a:off x="2341853" y="2120210"/>
                    <a:ext cx="720069" cy="5040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7E1628D1-8BF9-489A-90F8-D562D9305410}"/>
                      </a:ext>
                    </a:extLst>
                  </p:cNvPr>
                  <p:cNvGrpSpPr/>
                  <p:nvPr/>
                </p:nvGrpSpPr>
                <p:grpSpPr>
                  <a:xfrm>
                    <a:off x="2463343" y="2192218"/>
                    <a:ext cx="423664" cy="360040"/>
                    <a:chOff x="2487960" y="2192218"/>
                    <a:chExt cx="423664" cy="360040"/>
                  </a:xfrm>
                </p:grpSpPr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F2279696-0D81-4C53-8CC5-3B4A3CD50B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9792" y="2192218"/>
                      <a:ext cx="0" cy="36004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ABAE86B1-00C2-49FC-A7D7-F380FE7EC3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87960" y="2372238"/>
                      <a:ext cx="42366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8DB0B73D-2D97-47F4-A8B1-3E904453817B}"/>
                    </a:ext>
                  </a:extLst>
                </p:cNvPr>
                <p:cNvGrpSpPr/>
                <p:nvPr/>
              </p:nvGrpSpPr>
              <p:grpSpPr>
                <a:xfrm>
                  <a:off x="5438199" y="3284984"/>
                  <a:ext cx="213921" cy="216024"/>
                  <a:chOff x="2341853" y="2120210"/>
                  <a:chExt cx="720069" cy="504056"/>
                </a:xfrm>
              </p:grpSpPr>
              <p:sp>
                <p:nvSpPr>
                  <p:cNvPr id="72" name="Flowchart: Connector 71">
                    <a:extLst>
                      <a:ext uri="{FF2B5EF4-FFF2-40B4-BE49-F238E27FC236}">
                        <a16:creationId xmlns:a16="http://schemas.microsoft.com/office/drawing/2014/main" id="{B4CDC53A-DB92-4A92-94D5-C2263D036AA0}"/>
                      </a:ext>
                    </a:extLst>
                  </p:cNvPr>
                  <p:cNvSpPr/>
                  <p:nvPr/>
                </p:nvSpPr>
                <p:spPr>
                  <a:xfrm>
                    <a:off x="2341853" y="2120210"/>
                    <a:ext cx="720069" cy="5040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89F77AA9-033A-4939-A78F-D749E30FF5F4}"/>
                      </a:ext>
                    </a:extLst>
                  </p:cNvPr>
                  <p:cNvGrpSpPr/>
                  <p:nvPr/>
                </p:nvGrpSpPr>
                <p:grpSpPr>
                  <a:xfrm>
                    <a:off x="2463343" y="2192218"/>
                    <a:ext cx="423664" cy="360040"/>
                    <a:chOff x="2487960" y="2192218"/>
                    <a:chExt cx="423664" cy="360040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123BD28A-0FAE-4691-8998-D0E1C27B24B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9792" y="2192218"/>
                      <a:ext cx="0" cy="36004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C6CD5645-8812-4CFB-8FF6-DEECFD916E3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87960" y="2372238"/>
                      <a:ext cx="42366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6799C399-28F8-4AE1-9FDF-78D27C089736}"/>
                    </a:ext>
                  </a:extLst>
                </p:cNvPr>
                <p:cNvGrpSpPr/>
                <p:nvPr/>
              </p:nvGrpSpPr>
              <p:grpSpPr>
                <a:xfrm>
                  <a:off x="5258807" y="3549757"/>
                  <a:ext cx="213921" cy="216024"/>
                  <a:chOff x="1980395" y="1897919"/>
                  <a:chExt cx="720070" cy="504056"/>
                </a:xfrm>
              </p:grpSpPr>
              <p:sp>
                <p:nvSpPr>
                  <p:cNvPr id="68" name="Flowchart: Connector 67">
                    <a:extLst>
                      <a:ext uri="{FF2B5EF4-FFF2-40B4-BE49-F238E27FC236}">
                        <a16:creationId xmlns:a16="http://schemas.microsoft.com/office/drawing/2014/main" id="{3ABBA001-B27F-4321-9F30-2D3B49E630E2}"/>
                      </a:ext>
                    </a:extLst>
                  </p:cNvPr>
                  <p:cNvSpPr/>
                  <p:nvPr/>
                </p:nvSpPr>
                <p:spPr>
                  <a:xfrm>
                    <a:off x="1980395" y="1897919"/>
                    <a:ext cx="720070" cy="5040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226423BD-B5DC-4428-ABB7-219DA2CD1122}"/>
                      </a:ext>
                    </a:extLst>
                  </p:cNvPr>
                  <p:cNvGrpSpPr/>
                  <p:nvPr/>
                </p:nvGrpSpPr>
                <p:grpSpPr>
                  <a:xfrm>
                    <a:off x="2105424" y="1995255"/>
                    <a:ext cx="423664" cy="360040"/>
                    <a:chOff x="2130042" y="1995255"/>
                    <a:chExt cx="423664" cy="360040"/>
                  </a:xfrm>
                </p:grpSpPr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0E24C27E-5C7C-471F-95D8-B0FC4B4E80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40284" y="1995255"/>
                      <a:ext cx="0" cy="36004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41B36EF5-ADF0-4545-B842-48066F63EC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0042" y="2149949"/>
                      <a:ext cx="42366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883805-1DAA-4BBD-AE28-402B6B6701A1}"/>
                </a:ext>
              </a:extLst>
            </p:cNvPr>
            <p:cNvGrpSpPr/>
            <p:nvPr/>
          </p:nvGrpSpPr>
          <p:grpSpPr>
            <a:xfrm>
              <a:off x="8489058" y="2707116"/>
              <a:ext cx="1295400" cy="323165"/>
              <a:chOff x="4564852" y="2370843"/>
              <a:chExt cx="1610445" cy="393498"/>
            </a:xfrm>
          </p:grpSpPr>
          <p:sp>
            <p:nvSpPr>
              <p:cNvPr id="60" name="Can 59">
                <a:extLst>
                  <a:ext uri="{FF2B5EF4-FFF2-40B4-BE49-F238E27FC236}">
                    <a16:creationId xmlns:a16="http://schemas.microsoft.com/office/drawing/2014/main" id="{3BAE347A-0B09-4094-B5BF-A9E40453631F}"/>
                  </a:ext>
                </a:extLst>
              </p:cNvPr>
              <p:cNvSpPr/>
              <p:nvPr/>
            </p:nvSpPr>
            <p:spPr>
              <a:xfrm>
                <a:off x="4564852" y="2392398"/>
                <a:ext cx="1610445" cy="360039"/>
              </a:xfrm>
              <a:prstGeom prst="can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1" name="TextBox 197">
                <a:extLst>
                  <a:ext uri="{FF2B5EF4-FFF2-40B4-BE49-F238E27FC236}">
                    <a16:creationId xmlns:a16="http://schemas.microsoft.com/office/drawing/2014/main" id="{2802868C-173E-4C8B-9787-53D6171C721A}"/>
                  </a:ext>
                </a:extLst>
              </p:cNvPr>
              <p:cNvSpPr txBox="1"/>
              <p:nvPr/>
            </p:nvSpPr>
            <p:spPr>
              <a:xfrm>
                <a:off x="5039266" y="2370843"/>
                <a:ext cx="693914" cy="39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500" b="1"/>
                  <a:t>MCP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9797E5-36E5-4BC2-A559-B39D3BEEFEDB}"/>
                </a:ext>
              </a:extLst>
            </p:cNvPr>
            <p:cNvGrpSpPr/>
            <p:nvPr/>
          </p:nvGrpSpPr>
          <p:grpSpPr>
            <a:xfrm>
              <a:off x="8856716" y="2723922"/>
              <a:ext cx="540074" cy="266700"/>
              <a:chOff x="1438123" y="1676400"/>
              <a:chExt cx="540074" cy="2667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94EE2DC-51FB-4174-A37A-5D7B7550CAC7}"/>
                  </a:ext>
                </a:extLst>
              </p:cNvPr>
              <p:cNvGrpSpPr/>
              <p:nvPr/>
            </p:nvGrpSpPr>
            <p:grpSpPr>
              <a:xfrm>
                <a:off x="1547664" y="1676400"/>
                <a:ext cx="125733" cy="114300"/>
                <a:chOff x="1547664" y="1676400"/>
                <a:chExt cx="251467" cy="228600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0569C11-7AAB-452F-ACE9-0FA11878BDA3}"/>
                    </a:ext>
                  </a:extLst>
                </p:cNvPr>
                <p:cNvSpPr/>
                <p:nvPr/>
              </p:nvSpPr>
              <p:spPr>
                <a:xfrm>
                  <a:off x="1547664" y="1676400"/>
                  <a:ext cx="251467" cy="22860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46C41F5-DEE0-40C2-9740-99C06B669F4A}"/>
                    </a:ext>
                  </a:extLst>
                </p:cNvPr>
                <p:cNvCxnSpPr/>
                <p:nvPr/>
              </p:nvCxnSpPr>
              <p:spPr>
                <a:xfrm>
                  <a:off x="1547664" y="1790700"/>
                  <a:ext cx="25146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6240FDC-0CEE-4E47-A9B0-3FBF4B67B2AB}"/>
                  </a:ext>
                </a:extLst>
              </p:cNvPr>
              <p:cNvGrpSpPr/>
              <p:nvPr/>
            </p:nvGrpSpPr>
            <p:grpSpPr>
              <a:xfrm>
                <a:off x="1752600" y="1676400"/>
                <a:ext cx="125733" cy="114300"/>
                <a:chOff x="1547664" y="1676400"/>
                <a:chExt cx="251467" cy="2286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B521A33-8995-4FDE-BDDD-AE4C94B4533F}"/>
                    </a:ext>
                  </a:extLst>
                </p:cNvPr>
                <p:cNvSpPr/>
                <p:nvPr/>
              </p:nvSpPr>
              <p:spPr>
                <a:xfrm>
                  <a:off x="1547664" y="1676400"/>
                  <a:ext cx="251467" cy="22860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2833F57-7049-4A40-A0E5-911908717F17}"/>
                    </a:ext>
                  </a:extLst>
                </p:cNvPr>
                <p:cNvCxnSpPr/>
                <p:nvPr/>
              </p:nvCxnSpPr>
              <p:spPr>
                <a:xfrm>
                  <a:off x="1547664" y="1790700"/>
                  <a:ext cx="25146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10C9D22-44BC-4F40-83C9-064A02BD86B5}"/>
                  </a:ext>
                </a:extLst>
              </p:cNvPr>
              <p:cNvGrpSpPr/>
              <p:nvPr/>
            </p:nvGrpSpPr>
            <p:grpSpPr>
              <a:xfrm>
                <a:off x="1852464" y="1714500"/>
                <a:ext cx="125733" cy="114300"/>
                <a:chOff x="1547664" y="1676400"/>
                <a:chExt cx="251467" cy="22860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0D74CCC-6CA9-44E4-AADB-1193B67DBB29}"/>
                    </a:ext>
                  </a:extLst>
                </p:cNvPr>
                <p:cNvSpPr/>
                <p:nvPr/>
              </p:nvSpPr>
              <p:spPr>
                <a:xfrm>
                  <a:off x="1547664" y="1676400"/>
                  <a:ext cx="251467" cy="22860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5DBA0E7-D795-4647-9CAA-EAF9EE5ABD2A}"/>
                    </a:ext>
                  </a:extLst>
                </p:cNvPr>
                <p:cNvCxnSpPr/>
                <p:nvPr/>
              </p:nvCxnSpPr>
              <p:spPr>
                <a:xfrm>
                  <a:off x="1547664" y="1790700"/>
                  <a:ext cx="25146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219CB4-8EA8-4E22-9308-66161C65AF79}"/>
                  </a:ext>
                </a:extLst>
              </p:cNvPr>
              <p:cNvGrpSpPr/>
              <p:nvPr/>
            </p:nvGrpSpPr>
            <p:grpSpPr>
              <a:xfrm>
                <a:off x="1438123" y="1752600"/>
                <a:ext cx="516410" cy="190500"/>
                <a:chOff x="1438123" y="1752600"/>
                <a:chExt cx="516410" cy="190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C9F668A-F126-45B1-93D4-8E27A177D9A9}"/>
                    </a:ext>
                  </a:extLst>
                </p:cNvPr>
                <p:cNvGrpSpPr/>
                <p:nvPr/>
              </p:nvGrpSpPr>
              <p:grpSpPr>
                <a:xfrm>
                  <a:off x="1700064" y="1752600"/>
                  <a:ext cx="125733" cy="114300"/>
                  <a:chOff x="1547664" y="1676400"/>
                  <a:chExt cx="251467" cy="228600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5F1BE8F8-B013-4710-A056-54A3416EC24C}"/>
                      </a:ext>
                    </a:extLst>
                  </p:cNvPr>
                  <p:cNvSpPr/>
                  <p:nvPr/>
                </p:nvSpPr>
                <p:spPr>
                  <a:xfrm>
                    <a:off x="1547664" y="1676400"/>
                    <a:ext cx="251467" cy="2286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FD71FC9F-D3CE-4558-919F-351D9C29CA4E}"/>
                      </a:ext>
                    </a:extLst>
                  </p:cNvPr>
                  <p:cNvCxnSpPr/>
                  <p:nvPr/>
                </p:nvCxnSpPr>
                <p:spPr>
                  <a:xfrm>
                    <a:off x="1547664" y="1790700"/>
                    <a:ext cx="25146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22CA4239-B27A-4BAD-B7E5-259A84C3EE4F}"/>
                    </a:ext>
                  </a:extLst>
                </p:cNvPr>
                <p:cNvGrpSpPr/>
                <p:nvPr/>
              </p:nvGrpSpPr>
              <p:grpSpPr>
                <a:xfrm>
                  <a:off x="1600200" y="1790700"/>
                  <a:ext cx="125733" cy="114300"/>
                  <a:chOff x="1547664" y="1676400"/>
                  <a:chExt cx="251467" cy="228600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035FD742-0629-42AA-8A0B-026901F30347}"/>
                      </a:ext>
                    </a:extLst>
                  </p:cNvPr>
                  <p:cNvSpPr/>
                  <p:nvPr/>
                </p:nvSpPr>
                <p:spPr>
                  <a:xfrm>
                    <a:off x="1547664" y="1676400"/>
                    <a:ext cx="251467" cy="2286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AC95F87-6886-4D5C-8AFD-E9744B3E2F16}"/>
                      </a:ext>
                    </a:extLst>
                  </p:cNvPr>
                  <p:cNvCxnSpPr/>
                  <p:nvPr/>
                </p:nvCxnSpPr>
                <p:spPr>
                  <a:xfrm>
                    <a:off x="1547664" y="1790700"/>
                    <a:ext cx="25146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4DEA023-2DAB-416E-87CF-2E35CC7142FF}"/>
                    </a:ext>
                  </a:extLst>
                </p:cNvPr>
                <p:cNvGrpSpPr/>
                <p:nvPr/>
              </p:nvGrpSpPr>
              <p:grpSpPr>
                <a:xfrm>
                  <a:off x="1828800" y="1828800"/>
                  <a:ext cx="125733" cy="114300"/>
                  <a:chOff x="1547664" y="1676400"/>
                  <a:chExt cx="251467" cy="228600"/>
                </a:xfrm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6ACC9079-16CA-4898-87E6-77B1BFEBD804}"/>
                      </a:ext>
                    </a:extLst>
                  </p:cNvPr>
                  <p:cNvSpPr/>
                  <p:nvPr/>
                </p:nvSpPr>
                <p:spPr>
                  <a:xfrm>
                    <a:off x="1547664" y="1676400"/>
                    <a:ext cx="251467" cy="2286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A3A6707E-BA87-42BA-AFC7-1CA5AE9A866A}"/>
                      </a:ext>
                    </a:extLst>
                  </p:cNvPr>
                  <p:cNvCxnSpPr/>
                  <p:nvPr/>
                </p:nvCxnSpPr>
                <p:spPr>
                  <a:xfrm>
                    <a:off x="1547664" y="1790700"/>
                    <a:ext cx="25146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45613A9A-F528-4E31-A4F7-CFCCCA9B5B43}"/>
                    </a:ext>
                  </a:extLst>
                </p:cNvPr>
                <p:cNvGrpSpPr/>
                <p:nvPr/>
              </p:nvGrpSpPr>
              <p:grpSpPr>
                <a:xfrm>
                  <a:off x="1438123" y="1765788"/>
                  <a:ext cx="125733" cy="114300"/>
                  <a:chOff x="1547664" y="1676400"/>
                  <a:chExt cx="251467" cy="228600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CB5C9A21-A26A-443E-B755-8F64805FFCBC}"/>
                      </a:ext>
                    </a:extLst>
                  </p:cNvPr>
                  <p:cNvSpPr/>
                  <p:nvPr/>
                </p:nvSpPr>
                <p:spPr>
                  <a:xfrm>
                    <a:off x="1547664" y="1676400"/>
                    <a:ext cx="251467" cy="2286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5247886D-9EA2-4700-B106-965933CA871E}"/>
                      </a:ext>
                    </a:extLst>
                  </p:cNvPr>
                  <p:cNvCxnSpPr/>
                  <p:nvPr/>
                </p:nvCxnSpPr>
                <p:spPr>
                  <a:xfrm>
                    <a:off x="1547664" y="1790700"/>
                    <a:ext cx="25146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6A969B97-213F-428B-A4DE-62C035F712EE}"/>
                    </a:ext>
                  </a:extLst>
                </p:cNvPr>
                <p:cNvGrpSpPr/>
                <p:nvPr/>
              </p:nvGrpSpPr>
              <p:grpSpPr>
                <a:xfrm>
                  <a:off x="1700064" y="1828800"/>
                  <a:ext cx="125733" cy="114300"/>
                  <a:chOff x="1547664" y="1676400"/>
                  <a:chExt cx="251467" cy="228600"/>
                </a:xfrm>
              </p:grpSpPr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A864890D-9553-4E20-92EE-39AC9A9CA61D}"/>
                      </a:ext>
                    </a:extLst>
                  </p:cNvPr>
                  <p:cNvSpPr/>
                  <p:nvPr/>
                </p:nvSpPr>
                <p:spPr>
                  <a:xfrm>
                    <a:off x="1547664" y="1676400"/>
                    <a:ext cx="251467" cy="2286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3A035C9-22A1-4BB3-BB64-B92D712E2C82}"/>
                      </a:ext>
                    </a:extLst>
                  </p:cNvPr>
                  <p:cNvCxnSpPr/>
                  <p:nvPr/>
                </p:nvCxnSpPr>
                <p:spPr>
                  <a:xfrm>
                    <a:off x="1547664" y="1790700"/>
                    <a:ext cx="25146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496BCA-992F-4EFF-BD4E-A32DC9F619EC}"/>
                    </a:ext>
                  </a:extLst>
                </p:cNvPr>
                <p:cNvGrpSpPr/>
                <p:nvPr/>
              </p:nvGrpSpPr>
              <p:grpSpPr>
                <a:xfrm>
                  <a:off x="1524000" y="1828800"/>
                  <a:ext cx="125733" cy="114300"/>
                  <a:chOff x="1547664" y="1676400"/>
                  <a:chExt cx="251467" cy="228600"/>
                </a:xfrm>
              </p:grpSpPr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BE129601-30BE-4030-AA80-467C4A8384D3}"/>
                      </a:ext>
                    </a:extLst>
                  </p:cNvPr>
                  <p:cNvSpPr/>
                  <p:nvPr/>
                </p:nvSpPr>
                <p:spPr>
                  <a:xfrm>
                    <a:off x="1547664" y="1676400"/>
                    <a:ext cx="251467" cy="2286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03941F3A-98E8-4D85-B24D-12AD0C1AB36C}"/>
                      </a:ext>
                    </a:extLst>
                  </p:cNvPr>
                  <p:cNvCxnSpPr/>
                  <p:nvPr/>
                </p:nvCxnSpPr>
                <p:spPr>
                  <a:xfrm>
                    <a:off x="1547664" y="1790700"/>
                    <a:ext cx="25146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43F5C2E0-2B81-4144-AF7D-A1F216B65395}"/>
                </a:ext>
              </a:extLst>
            </p:cNvPr>
            <p:cNvSpPr/>
            <p:nvPr/>
          </p:nvSpPr>
          <p:spPr>
            <a:xfrm>
              <a:off x="8531216" y="2326117"/>
              <a:ext cx="1188406" cy="72008"/>
            </a:xfrm>
            <a:prstGeom prst="can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Can 21">
              <a:extLst>
                <a:ext uri="{FF2B5EF4-FFF2-40B4-BE49-F238E27FC236}">
                  <a16:creationId xmlns:a16="http://schemas.microsoft.com/office/drawing/2014/main" id="{A4847AAE-0BCD-4AA2-AA41-653ACE9E546F}"/>
                </a:ext>
              </a:extLst>
            </p:cNvPr>
            <p:cNvSpPr/>
            <p:nvPr/>
          </p:nvSpPr>
          <p:spPr>
            <a:xfrm>
              <a:off x="8810849" y="2321545"/>
              <a:ext cx="667354" cy="76200"/>
            </a:xfrm>
            <a:prstGeom prst="can">
              <a:avLst/>
            </a:prstGeom>
            <a:solidFill>
              <a:srgbClr val="92D050"/>
            </a:solidFill>
            <a:ln w="26425" cap="flat" cmpd="sng" algn="ctr">
              <a:noFill/>
              <a:prstDash val="solid"/>
            </a:ln>
            <a:effectLst>
              <a:glow rad="431800">
                <a:srgbClr val="AD0101">
                  <a:alpha val="46000"/>
                </a:srgbClr>
              </a:glo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kern="0">
                <a:solidFill>
                  <a:prstClr val="white"/>
                </a:solidFill>
                <a:latin typeface="Times New Roman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608B6D-3213-4D35-A3BA-9D7DED653D3A}"/>
                </a:ext>
              </a:extLst>
            </p:cNvPr>
            <p:cNvGrpSpPr/>
            <p:nvPr/>
          </p:nvGrpSpPr>
          <p:grpSpPr>
            <a:xfrm>
              <a:off x="8880487" y="1564118"/>
              <a:ext cx="549943" cy="491225"/>
              <a:chOff x="1066800" y="1293613"/>
              <a:chExt cx="549943" cy="4912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" name="Can 29">
                <a:extLst>
                  <a:ext uri="{FF2B5EF4-FFF2-40B4-BE49-F238E27FC236}">
                    <a16:creationId xmlns:a16="http://schemas.microsoft.com/office/drawing/2014/main" id="{E12EE34C-26F1-4300-8D5B-C4D702FA3B64}"/>
                  </a:ext>
                </a:extLst>
              </p:cNvPr>
              <p:cNvSpPr/>
              <p:nvPr/>
            </p:nvSpPr>
            <p:spPr>
              <a:xfrm>
                <a:off x="1217394" y="1556238"/>
                <a:ext cx="239399" cy="2286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C26142E2-0E69-4C9F-9CD2-FEAF56602779}"/>
                  </a:ext>
                </a:extLst>
              </p:cNvPr>
              <p:cNvSpPr/>
              <p:nvPr/>
            </p:nvSpPr>
            <p:spPr>
              <a:xfrm>
                <a:off x="1066800" y="1293613"/>
                <a:ext cx="549943" cy="306587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CA28267-C763-4562-8D53-6514FD836786}"/>
                </a:ext>
              </a:extLst>
            </p:cNvPr>
            <p:cNvSpPr/>
            <p:nvPr/>
          </p:nvSpPr>
          <p:spPr>
            <a:xfrm>
              <a:off x="7205089" y="1568717"/>
              <a:ext cx="1688429" cy="406698"/>
            </a:xfrm>
            <a:custGeom>
              <a:avLst/>
              <a:gdLst>
                <a:gd name="connsiteX0" fmla="*/ 2684585 w 2684585"/>
                <a:gd name="connsiteY0" fmla="*/ 26184 h 406698"/>
                <a:gd name="connsiteX1" fmla="*/ 1957754 w 2684585"/>
                <a:gd name="connsiteY1" fmla="*/ 37907 h 406698"/>
                <a:gd name="connsiteX2" fmla="*/ 902677 w 2684585"/>
                <a:gd name="connsiteY2" fmla="*/ 389599 h 406698"/>
                <a:gd name="connsiteX3" fmla="*/ 0 w 2684585"/>
                <a:gd name="connsiteY3" fmla="*/ 354430 h 40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585" h="406698">
                  <a:moveTo>
                    <a:pt x="2684585" y="26184"/>
                  </a:moveTo>
                  <a:cubicBezTo>
                    <a:pt x="2469662" y="1761"/>
                    <a:pt x="2254739" y="-22662"/>
                    <a:pt x="1957754" y="37907"/>
                  </a:cubicBezTo>
                  <a:cubicBezTo>
                    <a:pt x="1660769" y="98476"/>
                    <a:pt x="1228969" y="336845"/>
                    <a:pt x="902677" y="389599"/>
                  </a:cubicBezTo>
                  <a:cubicBezTo>
                    <a:pt x="576385" y="442353"/>
                    <a:pt x="152400" y="356384"/>
                    <a:pt x="0" y="35443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TextBox 233">
              <a:extLst>
                <a:ext uri="{FF2B5EF4-FFF2-40B4-BE49-F238E27FC236}">
                  <a16:creationId xmlns:a16="http://schemas.microsoft.com/office/drawing/2014/main" id="{9A831291-26A4-4EC8-9E08-AA2AEC27A407}"/>
                </a:ext>
              </a:extLst>
            </p:cNvPr>
            <p:cNvSpPr txBox="1"/>
            <p:nvPr/>
          </p:nvSpPr>
          <p:spPr>
            <a:xfrm>
              <a:off x="7110064" y="2208233"/>
              <a:ext cx="14037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/>
                <a:t>Phosphor screen</a:t>
              </a:r>
            </a:p>
          </p:txBody>
        </p:sp>
        <p:sp>
          <p:nvSpPr>
            <p:cNvPr id="26" name="TextBox 234">
              <a:extLst>
                <a:ext uri="{FF2B5EF4-FFF2-40B4-BE49-F238E27FC236}">
                  <a16:creationId xmlns:a16="http://schemas.microsoft.com/office/drawing/2014/main" id="{E11EB12D-2C13-4991-A7E5-B47023464AFC}"/>
                </a:ext>
              </a:extLst>
            </p:cNvPr>
            <p:cNvSpPr txBox="1"/>
            <p:nvPr/>
          </p:nvSpPr>
          <p:spPr>
            <a:xfrm>
              <a:off x="9581165" y="1509089"/>
              <a:ext cx="8244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Detector</a:t>
              </a:r>
            </a:p>
          </p:txBody>
        </p:sp>
        <p:sp>
          <p:nvSpPr>
            <p:cNvPr id="27" name="TextBox 235">
              <a:extLst>
                <a:ext uri="{FF2B5EF4-FFF2-40B4-BE49-F238E27FC236}">
                  <a16:creationId xmlns:a16="http://schemas.microsoft.com/office/drawing/2014/main" id="{706E2A35-1B29-44BC-8CBC-3CE204B56398}"/>
                </a:ext>
              </a:extLst>
            </p:cNvPr>
            <p:cNvSpPr txBox="1"/>
            <p:nvPr/>
          </p:nvSpPr>
          <p:spPr>
            <a:xfrm>
              <a:off x="9517078" y="4744456"/>
              <a:ext cx="1161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Ionization </a:t>
              </a:r>
            </a:p>
          </p:txBody>
        </p:sp>
        <p:sp>
          <p:nvSpPr>
            <p:cNvPr id="28" name="TextBox 236">
              <a:extLst>
                <a:ext uri="{FF2B5EF4-FFF2-40B4-BE49-F238E27FC236}">
                  <a16:creationId xmlns:a16="http://schemas.microsoft.com/office/drawing/2014/main" id="{A0CCB762-55B3-4C34-A161-23A47AD2AAEB}"/>
                </a:ext>
              </a:extLst>
            </p:cNvPr>
            <p:cNvSpPr txBox="1"/>
            <p:nvPr/>
          </p:nvSpPr>
          <p:spPr>
            <a:xfrm>
              <a:off x="9310260" y="3585465"/>
              <a:ext cx="1485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Ion extraction</a:t>
              </a:r>
            </a:p>
          </p:txBody>
        </p:sp>
        <p:sp>
          <p:nvSpPr>
            <p:cNvPr id="29" name="TextBox 237">
              <a:extLst>
                <a:ext uri="{FF2B5EF4-FFF2-40B4-BE49-F238E27FC236}">
                  <a16:creationId xmlns:a16="http://schemas.microsoft.com/office/drawing/2014/main" id="{490D79CD-17B4-48F9-9FB2-B3DAA3FEA03A}"/>
                </a:ext>
              </a:extLst>
            </p:cNvPr>
            <p:cNvSpPr txBox="1"/>
            <p:nvPr/>
          </p:nvSpPr>
          <p:spPr>
            <a:xfrm>
              <a:off x="9581165" y="1924237"/>
              <a:ext cx="1029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/>
                <a:t>Visible light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IRRAD BPM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42" y="1812562"/>
            <a:ext cx="7704909" cy="491480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02262" y="4269966"/>
            <a:ext cx="3800475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382" y="933132"/>
            <a:ext cx="5945156" cy="30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719541"/>
            <a:ext cx="10411097" cy="391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Year Plan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Layout of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Lhara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 delivery system with BPMs, magnets, dosimetry equipment locations identified and technology developed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 technology developed and tested which capable of monitoring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Lhara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beams on a pulse-by-pulse basis in real time with a plan for integration into the accelerator feedback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experiments using the in vivo end stations including cells and dose monitoring from WP4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imaging capabilities identified and room designed to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encorporate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these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UoB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 line development to enable a vertical beam line with chopped/pulsed beams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Phase III requirements and technical challenges.</a:t>
            </a:r>
          </a:p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</a:t>
            </a:r>
          </a:p>
          <a:p>
            <a:r>
              <a:rPr lang="en-GB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….. TBC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1703" y="1379333"/>
            <a:ext cx="5340531" cy="2696278"/>
          </a:xfr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0-2 Year Deliverables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R&amp;D requirements to enable development of monitors and dosimetry during years 3-5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Endstations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designed for integration with beam line, monitoring systems and acoustic imaging (WP4) with automated stages for cell irradiations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Wishlist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/requirements from imaging group to study cellular level changes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Commissioned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beamline for years 3-5 experiments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20798"/>
            <a:ext cx="5181600" cy="3854813"/>
          </a:xfr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Year Deliverables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Layout of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Lhara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 delivery system with BPMs, magnets, dosimetry equipment locations identified and technology developed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developed and tested capable of monitoring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Lhara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beams on a pulse-by-pulse basis in real time with a plan for integration into the accelerator feedback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experiments using the end stations including cells and dose monitoring from WP4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imaging capabilities identified and room designed to incorporate these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UoB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 line development to enable a vertical beam line with chopped/pulsed beams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Phase III requirements and technical challenges.</a:t>
            </a:r>
          </a:p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A213E8-B1EE-4740-BF07-B09CC22EB731}"/>
              </a:ext>
            </a:extLst>
          </p:cNvPr>
          <p:cNvGrpSpPr>
            <a:grpSpLocks noChangeAspect="1"/>
          </p:cNvGrpSpPr>
          <p:nvPr/>
        </p:nvGrpSpPr>
        <p:grpSpPr>
          <a:xfrm>
            <a:off x="6230213" y="4186501"/>
            <a:ext cx="5065574" cy="2520000"/>
            <a:chOff x="1809134" y="1639528"/>
            <a:chExt cx="7728155" cy="41262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4263E0-7132-46B2-845E-72B417441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8145" t="20810" r="6875" b="25186"/>
            <a:stretch/>
          </p:blipFill>
          <p:spPr>
            <a:xfrm>
              <a:off x="1809134" y="1639528"/>
              <a:ext cx="7728155" cy="4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528AE0-F112-4F43-BC34-90860E6B7BDF}"/>
                </a:ext>
              </a:extLst>
            </p:cNvPr>
            <p:cNvSpPr txBox="1"/>
            <p:nvPr/>
          </p:nvSpPr>
          <p:spPr>
            <a:xfrm>
              <a:off x="6096000" y="3198704"/>
              <a:ext cx="688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Gas jet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8C7DB4-E81C-4531-9A49-6B0A1B534A27}"/>
                </a:ext>
              </a:extLst>
            </p:cNvPr>
            <p:cNvSpPr txBox="1"/>
            <p:nvPr/>
          </p:nvSpPr>
          <p:spPr>
            <a:xfrm>
              <a:off x="7064627" y="3324377"/>
              <a:ext cx="1016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Proton beam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CF83CF-3432-4AF1-B0F5-137DB2A899F9}"/>
                </a:ext>
              </a:extLst>
            </p:cNvPr>
            <p:cNvSpPr txBox="1"/>
            <p:nvPr/>
          </p:nvSpPr>
          <p:spPr>
            <a:xfrm>
              <a:off x="7453896" y="2858687"/>
              <a:ext cx="849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Electrodes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994AAA5-4301-4DD0-BE58-0BF4EE2DE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6632" y="2654710"/>
              <a:ext cx="237995" cy="11405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551CF1-E78C-4799-A9F5-3EA9D83CDD27}"/>
                </a:ext>
              </a:extLst>
            </p:cNvPr>
            <p:cNvSpPr txBox="1"/>
            <p:nvPr/>
          </p:nvSpPr>
          <p:spPr>
            <a:xfrm>
              <a:off x="7419693" y="2503269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MCP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FD3E7E-442A-45B1-9B39-AC0EAC18B5C4}"/>
                </a:ext>
              </a:extLst>
            </p:cNvPr>
            <p:cNvSpPr txBox="1"/>
            <p:nvPr/>
          </p:nvSpPr>
          <p:spPr>
            <a:xfrm>
              <a:off x="7453896" y="1682161"/>
              <a:ext cx="670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Camera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8225AD-26A5-4D69-AFBD-5DBF5D03A720}"/>
                </a:ext>
              </a:extLst>
            </p:cNvPr>
            <p:cNvSpPr txBox="1"/>
            <p:nvPr/>
          </p:nvSpPr>
          <p:spPr>
            <a:xfrm>
              <a:off x="7353501" y="2218130"/>
              <a:ext cx="1248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/>
                <a:t>Phosphor screen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F4A03A-D1DD-4A4C-8E32-9884B22A901E}"/>
                </a:ext>
              </a:extLst>
            </p:cNvPr>
            <p:cNvSpPr txBox="1"/>
            <p:nvPr/>
          </p:nvSpPr>
          <p:spPr>
            <a:xfrm>
              <a:off x="6293653" y="3697640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b="1" dirty="0"/>
                <a:t>High E-field</a:t>
              </a:r>
              <a:endParaRPr lang="en-GB" sz="1200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615" y="4381709"/>
            <a:ext cx="360270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468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WP5 Beamline Instrumentation</vt:lpstr>
      <vt:lpstr>PowerPoint Presentation</vt:lpstr>
      <vt:lpstr>Gas profile monitor – HLLHC/Medical (CW et al)</vt:lpstr>
      <vt:lpstr>IRRAD BPM</vt:lpstr>
      <vt:lpstr>PowerPoint Presentation</vt:lpstr>
      <vt:lpstr>WP5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Beamline Instrumentation</dc:title>
  <dc:creator>Tony Price</dc:creator>
  <cp:lastModifiedBy>Tony Price</cp:lastModifiedBy>
  <cp:revision>4</cp:revision>
  <dcterms:created xsi:type="dcterms:W3CDTF">2021-11-23T13:56:48Z</dcterms:created>
  <dcterms:modified xsi:type="dcterms:W3CDTF">2021-11-23T22:23:59Z</dcterms:modified>
</cp:coreProperties>
</file>