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468" r:id="rId4"/>
    <p:sldId id="449" r:id="rId5"/>
    <p:sldId id="373" r:id="rId6"/>
    <p:sldId id="389" r:id="rId7"/>
    <p:sldId id="409" r:id="rId8"/>
    <p:sldId id="469" r:id="rId9"/>
    <p:sldId id="464" r:id="rId10"/>
    <p:sldId id="446" r:id="rId11"/>
    <p:sldId id="465" r:id="rId12"/>
    <p:sldId id="4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686"/>
    <a:srgbClr val="BE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>
      <p:cViewPr varScale="1">
        <p:scale>
          <a:sx n="111" d="100"/>
          <a:sy n="111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tons\All%20Clatterbridge%20clonogenic%20data%20JP%20v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aff\Katie%202013-2019\Clonogenic%20data\MRC\DUBs%20and%20inhibitors%20JLP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aff\Katie%202013-2019\Clonogenic%20data\MRC\DUBs%20and%20inhibitors%20JLP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met\Comet%20result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Q:\Publications\Peer-reviewed%20papers\Cancers\Dec%202021\paper-spheroid%20231221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search%20paper_2021\130422\paper-spheroid%20231221b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search%20paper_2021\130422\paper-spheroid%20231221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tons\All%20Clatterbridge%20clonogenic%20data%20JP%20v2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Q:\Publications\Peer-reviewed%20papers\Cancers\Dec%202021\IF-201209%20JL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s01\user05\HLRHILL5\Documents\lab\Clonogenics\N%20v%20H\6\UMSCC6%20Clonogenic%20Jan%202021%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s01\user05\HLRHILL5\Documents\lab\Clonogenics\N%20v%20H\FaDu\FaDu%20Clonogenic%20summary%20Jan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Q:\Staff\Radhika%202021-2026\Lab\Data%20020322\E2B%20Hypoxia%20v%20normoxia%20JLP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Q:\Staff\Radhika%202021-2026\Lab\Data%20020322\R15%20Bulk%20Hypoxia%20v%20normoxia%20JLP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Q:\PhD%20Students\Rhianna%202020-2023\UMSCC6%20Neutral%20comet%20summar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Q:\PhD%20Students\Rhianna%202020-2023\UMSCC6%20siRNA%20clonogenic%20summar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Q:\PhD%20Students\Rhianna%202020-2023\FaDu%20%20siRNA%20clonogenic%20summary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met\Comet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met\Comet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atie\Clonogenic%20data\Clatterbridge\Screen\All%20DUBs%20ranked%20high%20to%20low%20J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atie\Clonogenic%20data\Clatterbridge\Screen\All%20DUBs%20ranked%20high%20to%20low%20JP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aff\Katie%202013-2019\Clonogenic%20data\MRC\DUBs%20and%20inhibitors%20JL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aff\Katie%202013-2019\Clonogenic%20data\MRC\DUBs%20and%20inhibitors%20JL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met\Comet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7462817147858"/>
          <c:y val="5.1400554097404488E-2"/>
          <c:w val="0.73150402462225284"/>
          <c:h val="0.73444808982210552"/>
        </c:manualLayout>
      </c:layout>
      <c:scatterChart>
        <c:scatterStyle val="lineMarker"/>
        <c:varyColors val="0"/>
        <c:ser>
          <c:idx val="1"/>
          <c:order val="0"/>
          <c:tx>
            <c:v>Proton-IR (58 MeV)</c:v>
          </c:tx>
          <c:spPr>
            <a:ln w="9525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'JP data'!$I$25:$I$28</c:f>
                <c:numCache>
                  <c:formatCode>General</c:formatCode>
                  <c:ptCount val="4"/>
                  <c:pt idx="0">
                    <c:v>3.5108334685767011E-17</c:v>
                  </c:pt>
                  <c:pt idx="1">
                    <c:v>7.5907062613774556E-2</c:v>
                  </c:pt>
                  <c:pt idx="2">
                    <c:v>5.0450848179254035E-2</c:v>
                  </c:pt>
                  <c:pt idx="3">
                    <c:v>8.0350689330860273E-2</c:v>
                  </c:pt>
                </c:numCache>
              </c:numRef>
            </c:plus>
            <c:minus>
              <c:numRef>
                <c:f>'JP data'!$I$25:$I$28</c:f>
                <c:numCache>
                  <c:formatCode>General</c:formatCode>
                  <c:ptCount val="4"/>
                  <c:pt idx="0">
                    <c:v>3.5108334685767011E-17</c:v>
                  </c:pt>
                  <c:pt idx="1">
                    <c:v>7.5907062613774556E-2</c:v>
                  </c:pt>
                  <c:pt idx="2">
                    <c:v>5.0450848179254035E-2</c:v>
                  </c:pt>
                  <c:pt idx="3">
                    <c:v>8.0350689330860273E-2</c:v>
                  </c:pt>
                </c:numCache>
              </c:numRef>
            </c:minus>
          </c:errBars>
          <c:xVal>
            <c:numRef>
              <c:f>'JP data'!$A$25:$A$28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xVal>
          <c:yVal>
            <c:numRef>
              <c:f>'JP data'!$G$25:$G$28</c:f>
              <c:numCache>
                <c:formatCode>General</c:formatCode>
                <c:ptCount val="4"/>
                <c:pt idx="0">
                  <c:v>1</c:v>
                </c:pt>
                <c:pt idx="1">
                  <c:v>0.75980577605821054</c:v>
                </c:pt>
                <c:pt idx="2">
                  <c:v>0.57414736301150238</c:v>
                </c:pt>
                <c:pt idx="3">
                  <c:v>0.46955028333934884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E8-479D-BA8E-A93A060EC6F7}"/>
            </c:ext>
          </c:extLst>
        </c:ser>
        <c:ser>
          <c:idx val="0"/>
          <c:order val="1"/>
          <c:tx>
            <c:v>Proton-IR (11 MeV)</c:v>
          </c:tx>
          <c:spPr>
            <a:ln w="952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'JP data'!$I$3:$I$6</c:f>
                <c:numCache>
                  <c:formatCode>General</c:formatCode>
                  <c:ptCount val="4"/>
                  <c:pt idx="0">
                    <c:v>7.1664588082487635E-17</c:v>
                  </c:pt>
                  <c:pt idx="1">
                    <c:v>6.5472654216757145E-2</c:v>
                  </c:pt>
                  <c:pt idx="2">
                    <c:v>2.3260984011085381E-2</c:v>
                  </c:pt>
                  <c:pt idx="3">
                    <c:v>1.3755440718140928E-2</c:v>
                  </c:pt>
                </c:numCache>
              </c:numRef>
            </c:plus>
            <c:minus>
              <c:numRef>
                <c:f>'JP data'!$I$3:$I$6</c:f>
                <c:numCache>
                  <c:formatCode>General</c:formatCode>
                  <c:ptCount val="4"/>
                  <c:pt idx="0">
                    <c:v>7.1664588082487635E-17</c:v>
                  </c:pt>
                  <c:pt idx="1">
                    <c:v>6.5472654216757145E-2</c:v>
                  </c:pt>
                  <c:pt idx="2">
                    <c:v>2.3260984011085381E-2</c:v>
                  </c:pt>
                  <c:pt idx="3">
                    <c:v>1.3755440718140928E-2</c:v>
                  </c:pt>
                </c:numCache>
              </c:numRef>
            </c:minus>
          </c:errBars>
          <c:xVal>
            <c:numRef>
              <c:f>'JP data'!$A$3:$A$6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xVal>
          <c:yVal>
            <c:numRef>
              <c:f>'JP data'!$G$3:$G$6</c:f>
              <c:numCache>
                <c:formatCode>General</c:formatCode>
                <c:ptCount val="4"/>
                <c:pt idx="0">
                  <c:v>1</c:v>
                </c:pt>
                <c:pt idx="1">
                  <c:v>0.56154215549475328</c:v>
                </c:pt>
                <c:pt idx="2">
                  <c:v>0.32644728142045237</c:v>
                </c:pt>
                <c:pt idx="3">
                  <c:v>0.22589887893687458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6E8-479D-BA8E-A93A060EC6F7}"/>
            </c:ext>
          </c:extLst>
        </c:ser>
        <c:ser>
          <c:idx val="2"/>
          <c:order val="2"/>
          <c:tx>
            <c:v>X-ray-IR (100 kV)</c:v>
          </c:tx>
          <c:spPr>
            <a:ln w="95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'IR meanJP'!$A$14:$A$19</c:f>
              <c:numCache>
                <c:formatCode>General</c:formatCode>
                <c:ptCount val="6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</c:numCache>
            </c:numRef>
          </c:xVal>
          <c:yVal>
            <c:numRef>
              <c:f>'IR meanJP'!$E$36:$E$41</c:f>
              <c:numCache>
                <c:formatCode>General</c:formatCode>
                <c:ptCount val="6"/>
                <c:pt idx="0">
                  <c:v>1</c:v>
                </c:pt>
                <c:pt idx="1">
                  <c:v>0.95083333333333331</c:v>
                </c:pt>
                <c:pt idx="2">
                  <c:v>0.95076666666666665</c:v>
                </c:pt>
                <c:pt idx="3">
                  <c:v>0.7738666666666667</c:v>
                </c:pt>
                <c:pt idx="4">
                  <c:v>0.57376666666666665</c:v>
                </c:pt>
                <c:pt idx="5">
                  <c:v>0.36901540000000005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6E8-479D-BA8E-A93A060EC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49728"/>
        <c:axId val="47491904"/>
      </c:scatterChart>
      <c:valAx>
        <c:axId val="3764972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Dose (Gy)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491904"/>
        <c:crossesAt val="0.1"/>
        <c:crossBetween val="midCat"/>
      </c:valAx>
      <c:valAx>
        <c:axId val="47491904"/>
        <c:scaling>
          <c:logBase val="10"/>
          <c:orientation val="minMax"/>
          <c:max val="1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Surviving fraction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3764972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296464171462071"/>
          <c:y val="0.49615607480177709"/>
          <c:w val="0.57852829699790875"/>
          <c:h val="0.243535666811329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87719953163009"/>
          <c:y val="8.8437591134441523E-2"/>
          <c:w val="0.7338441860514846"/>
          <c:h val="0.70798256445649854"/>
        </c:manualLayout>
      </c:layout>
      <c:scatterChart>
        <c:scatterStyle val="lineMarker"/>
        <c:varyColors val="0"/>
        <c:ser>
          <c:idx val="0"/>
          <c:order val="0"/>
          <c:tx>
            <c:v>NT siRNA</c:v>
          </c:tx>
          <c:spPr>
            <a:ln w="127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 59MeV'!$L$3:$L$6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1.1457093522836644E-2</c:v>
                  </c:pt>
                  <c:pt idx="2">
                    <c:v>2.4128647926160061E-2</c:v>
                  </c:pt>
                  <c:pt idx="3">
                    <c:v>1.2141171866351835E-2</c:v>
                  </c:pt>
                </c:numCache>
              </c:numRef>
            </c:plus>
            <c:minus>
              <c:numRef>
                <c:f>'Summary 59MeV'!$L$3:$L$6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1.1457093522836644E-2</c:v>
                  </c:pt>
                  <c:pt idx="2">
                    <c:v>2.4128647926160061E-2</c:v>
                  </c:pt>
                  <c:pt idx="3">
                    <c:v>1.2141171866351835E-2</c:v>
                  </c:pt>
                </c:numCache>
              </c:numRef>
            </c:minus>
          </c:errBars>
          <c:xVal>
            <c:numRef>
              <c:f>'Summary 59MeV'!$A$3:$A$6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'Summary 59MeV'!$J$3:$J$6</c:f>
              <c:numCache>
                <c:formatCode>0.00</c:formatCode>
                <c:ptCount val="4"/>
                <c:pt idx="0">
                  <c:v>1</c:v>
                </c:pt>
                <c:pt idx="1">
                  <c:v>0.6008472498995111</c:v>
                </c:pt>
                <c:pt idx="2">
                  <c:v>0.32252495297737205</c:v>
                </c:pt>
                <c:pt idx="3">
                  <c:v>3.6477255293805341E-2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C6-4682-89FA-4AA4CA13F86C}"/>
            </c:ext>
          </c:extLst>
        </c:ser>
        <c:ser>
          <c:idx val="1"/>
          <c:order val="1"/>
          <c:tx>
            <c:v>PARP-1 siRNA</c:v>
          </c:tx>
          <c:spPr>
            <a:ln w="127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 59MeV'!$L$43:$L$46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3.1357797170844914E-2</c:v>
                  </c:pt>
                  <c:pt idx="2">
                    <c:v>3.2062546755957169E-2</c:v>
                  </c:pt>
                  <c:pt idx="3">
                    <c:v>2.1838732948949367E-2</c:v>
                  </c:pt>
                </c:numCache>
              </c:numRef>
            </c:plus>
            <c:minus>
              <c:numRef>
                <c:f>'Summary 59MeV'!$L$43:$L$46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3.1357797170844914E-2</c:v>
                  </c:pt>
                  <c:pt idx="2">
                    <c:v>3.2062546755957169E-2</c:v>
                  </c:pt>
                  <c:pt idx="3">
                    <c:v>2.1838732948949367E-2</c:v>
                  </c:pt>
                </c:numCache>
              </c:numRef>
            </c:minus>
          </c:errBars>
          <c:xVal>
            <c:numRef>
              <c:f>'Summary 59MeV'!$A$3:$A$6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'Summary 59MeV'!$J$43:$J$46</c:f>
              <c:numCache>
                <c:formatCode>0.00</c:formatCode>
                <c:ptCount val="4"/>
                <c:pt idx="0">
                  <c:v>1</c:v>
                </c:pt>
                <c:pt idx="1">
                  <c:v>0.57122571365161978</c:v>
                </c:pt>
                <c:pt idx="2">
                  <c:v>0.28866618475381306</c:v>
                </c:pt>
                <c:pt idx="3">
                  <c:v>5.1113867631581378E-2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C6-4682-89FA-4AA4CA13F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40288"/>
        <c:axId val="211297408"/>
      </c:scatterChart>
      <c:valAx>
        <c:axId val="175340288"/>
        <c:scaling>
          <c:orientation val="minMax"/>
          <c:max val="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Dose (Gy)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297408"/>
        <c:crossesAt val="1.0000000000000002E-3"/>
        <c:crossBetween val="midCat"/>
      </c:valAx>
      <c:valAx>
        <c:axId val="211297408"/>
        <c:scaling>
          <c:logBase val="10"/>
          <c:orientation val="minMax"/>
          <c:max val="1"/>
          <c:min val="1.0000000000000002E-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Surviving fraction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out"/>
        <c:tickLblPos val="nextTo"/>
        <c:spPr>
          <a:ln/>
        </c:spPr>
        <c:crossAx val="175340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930348132879778"/>
          <c:y val="0.509094437340329"/>
          <c:w val="0.55658518696493375"/>
          <c:h val="0.239178988009860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98318821853847"/>
          <c:y val="8.8437712947947514E-2"/>
          <c:w val="0.75357334152919486"/>
          <c:h val="0.70892829785478872"/>
        </c:manualLayout>
      </c:layout>
      <c:scatterChart>
        <c:scatterStyle val="lineMarker"/>
        <c:varyColors val="0"/>
        <c:ser>
          <c:idx val="0"/>
          <c:order val="0"/>
          <c:tx>
            <c:v>NT siRNA</c:v>
          </c:tx>
          <c:spPr>
            <a:ln w="127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 11MeV'!$N$3:$N$6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1.9941077926523745E-2</c:v>
                  </c:pt>
                  <c:pt idx="2">
                    <c:v>1.2242453883452081E-2</c:v>
                  </c:pt>
                  <c:pt idx="3">
                    <c:v>1.2056563120187648E-3</c:v>
                  </c:pt>
                </c:numCache>
              </c:numRef>
            </c:plus>
            <c:minus>
              <c:numRef>
                <c:f>'Summary 11MeV'!$N$3:$N$6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1.9941077926523745E-2</c:v>
                  </c:pt>
                  <c:pt idx="2">
                    <c:v>1.2242453883452081E-2</c:v>
                  </c:pt>
                  <c:pt idx="3">
                    <c:v>1.2056563120187648E-3</c:v>
                  </c:pt>
                </c:numCache>
              </c:numRef>
            </c:minus>
          </c:errBars>
          <c:xVal>
            <c:numRef>
              <c:f>'Summary 11MeV'!$A$3:$A$6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'Summary 11MeV'!$L$3:$L$6</c:f>
              <c:numCache>
                <c:formatCode>0.00</c:formatCode>
                <c:ptCount val="4"/>
                <c:pt idx="0">
                  <c:v>1</c:v>
                </c:pt>
                <c:pt idx="1">
                  <c:v>0.39694147818482506</c:v>
                </c:pt>
                <c:pt idx="2">
                  <c:v>0.1648658657767566</c:v>
                </c:pt>
                <c:pt idx="3">
                  <c:v>1.1539271247728121E-2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58-4E96-BA83-A21F67CD3853}"/>
            </c:ext>
          </c:extLst>
        </c:ser>
        <c:ser>
          <c:idx val="1"/>
          <c:order val="1"/>
          <c:tx>
            <c:v>PARP-1 siRNA</c:v>
          </c:tx>
          <c:spPr>
            <a:ln w="127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 11MeV'!$N$43:$N$46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2.3104311434404192E-2</c:v>
                  </c:pt>
                  <c:pt idx="2">
                    <c:v>3.2002364305799185E-3</c:v>
                  </c:pt>
                  <c:pt idx="3">
                    <c:v>5.9559788161443099E-4</c:v>
                  </c:pt>
                </c:numCache>
              </c:numRef>
            </c:plus>
            <c:minus>
              <c:numRef>
                <c:f>'Summary 11MeV'!$N$43:$N$46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2.3104311434404192E-2</c:v>
                  </c:pt>
                  <c:pt idx="2">
                    <c:v>3.2002364305799185E-3</c:v>
                  </c:pt>
                  <c:pt idx="3">
                    <c:v>5.9559788161443099E-4</c:v>
                  </c:pt>
                </c:numCache>
              </c:numRef>
            </c:minus>
          </c:errBars>
          <c:xVal>
            <c:numRef>
              <c:f>'Summary 11MeV'!$A$3:$A$6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'Summary 11MeV'!$L$43:$L$46</c:f>
              <c:numCache>
                <c:formatCode>0.00</c:formatCode>
                <c:ptCount val="4"/>
                <c:pt idx="0">
                  <c:v>1</c:v>
                </c:pt>
                <c:pt idx="1">
                  <c:v>0.11310810465738567</c:v>
                </c:pt>
                <c:pt idx="2">
                  <c:v>4.9453408991795317E-2</c:v>
                </c:pt>
                <c:pt idx="3">
                  <c:v>3.045984159163352E-3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F58-4E96-BA83-A21F67CD3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40288"/>
        <c:axId val="211297408"/>
      </c:scatterChart>
      <c:valAx>
        <c:axId val="175340288"/>
        <c:scaling>
          <c:orientation val="minMax"/>
          <c:max val="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Dose (Gy)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297408"/>
        <c:crossesAt val="1.0000000000000002E-3"/>
        <c:crossBetween val="midCat"/>
      </c:valAx>
      <c:valAx>
        <c:axId val="211297408"/>
        <c:scaling>
          <c:logBase val="10"/>
          <c:orientation val="minMax"/>
          <c:max val="1"/>
          <c:min val="1.0000000000000002E-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Surviving fraction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out"/>
        <c:tickLblPos val="nextTo"/>
        <c:spPr>
          <a:ln/>
        </c:spPr>
        <c:crossAx val="175340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216835273907236"/>
          <c:y val="0.52446393507625166"/>
          <c:w val="0.52057292201976313"/>
          <c:h val="0.242320102761111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5600706397387"/>
          <c:y val="0.21797286284377596"/>
          <c:w val="0.8424681480624352"/>
          <c:h val="0.5640382947819006"/>
        </c:manualLayout>
      </c:layout>
      <c:barChart>
        <c:barDir val="col"/>
        <c:grouping val="clustered"/>
        <c:varyColors val="0"/>
        <c:ser>
          <c:idx val="0"/>
          <c:order val="0"/>
          <c:tx>
            <c:v>NT siRNA (11 MeV)</c:v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FAA-4DF6-8905-FC430284F72E}"/>
              </c:ext>
            </c:extLst>
          </c:dPt>
          <c:dLbls>
            <c:delete val="1"/>
          </c:dLbls>
          <c:errBars>
            <c:errBarType val="both"/>
            <c:errValType val="cust"/>
            <c:noEndCap val="0"/>
            <c:plus>
              <c:numRef>
                <c:f>'Neutral (modified)'!$G$156:$G$160</c:f>
                <c:numCache>
                  <c:formatCode>General</c:formatCode>
                  <c:ptCount val="5"/>
                  <c:pt idx="0">
                    <c:v>1.3308330373616886</c:v>
                  </c:pt>
                  <c:pt idx="1">
                    <c:v>1.3776505170800277</c:v>
                  </c:pt>
                  <c:pt idx="2">
                    <c:v>1.7169214425826207</c:v>
                  </c:pt>
                  <c:pt idx="3">
                    <c:v>0.89401899308683008</c:v>
                  </c:pt>
                  <c:pt idx="4">
                    <c:v>0.14208861085017768</c:v>
                  </c:pt>
                </c:numCache>
              </c:numRef>
            </c:plus>
            <c:minus>
              <c:numRef>
                <c:f>'Neutral (modified)'!$G$156:$G$160</c:f>
                <c:numCache>
                  <c:formatCode>General</c:formatCode>
                  <c:ptCount val="5"/>
                  <c:pt idx="0">
                    <c:v>1.3308330373616886</c:v>
                  </c:pt>
                  <c:pt idx="1">
                    <c:v>1.3776505170800277</c:v>
                  </c:pt>
                  <c:pt idx="2">
                    <c:v>1.7169214425826207</c:v>
                  </c:pt>
                  <c:pt idx="3">
                    <c:v>0.89401899308683008</c:v>
                  </c:pt>
                  <c:pt idx="4">
                    <c:v>0.14208861085017768</c:v>
                  </c:pt>
                </c:numCache>
              </c:numRef>
            </c:minus>
          </c:errBars>
          <c:cat>
            <c:strRef>
              <c:f>'Neutral (modified)'!$A$104:$A$108</c:f>
              <c:strCache>
                <c:ptCount val="5"/>
                <c:pt idx="0">
                  <c:v>Control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strCache>
            </c:strRef>
          </c:cat>
          <c:val>
            <c:numRef>
              <c:f>'Neutral (modified)'!$F$156:$F$160</c:f>
              <c:numCache>
                <c:formatCode>General</c:formatCode>
                <c:ptCount val="5"/>
                <c:pt idx="0">
                  <c:v>5.7369333333333321</c:v>
                </c:pt>
                <c:pt idx="1">
                  <c:v>28.311295238095237</c:v>
                </c:pt>
                <c:pt idx="2">
                  <c:v>9.1477999999999984</c:v>
                </c:pt>
                <c:pt idx="3">
                  <c:v>5.5462000000000016</c:v>
                </c:pt>
                <c:pt idx="4">
                  <c:v>4.7023333333333328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A-4DF6-8905-FC430284F72E}"/>
            </c:ext>
          </c:extLst>
        </c:ser>
        <c:ser>
          <c:idx val="1"/>
          <c:order val="1"/>
          <c:tx>
            <c:v>NT siRNA (11 MeV; mod.)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'Neutral (modified)'!$O$156:$O$160</c:f>
                <c:numCache>
                  <c:formatCode>General</c:formatCode>
                  <c:ptCount val="5"/>
                  <c:pt idx="0">
                    <c:v>0.49339778407825641</c:v>
                  </c:pt>
                  <c:pt idx="1">
                    <c:v>2.114983591832106</c:v>
                  </c:pt>
                  <c:pt idx="2">
                    <c:v>0.13143064077046201</c:v>
                  </c:pt>
                  <c:pt idx="3">
                    <c:v>0.46743465853528909</c:v>
                  </c:pt>
                  <c:pt idx="4">
                    <c:v>1.4115266628725101</c:v>
                  </c:pt>
                </c:numCache>
              </c:numRef>
            </c:plus>
            <c:minus>
              <c:numRef>
                <c:f>'Neutral (modified)'!$O$156:$O$160</c:f>
                <c:numCache>
                  <c:formatCode>General</c:formatCode>
                  <c:ptCount val="5"/>
                  <c:pt idx="0">
                    <c:v>0.49339778407825641</c:v>
                  </c:pt>
                  <c:pt idx="1">
                    <c:v>2.114983591832106</c:v>
                  </c:pt>
                  <c:pt idx="2">
                    <c:v>0.13143064077046201</c:v>
                  </c:pt>
                  <c:pt idx="3">
                    <c:v>0.46743465853528909</c:v>
                  </c:pt>
                  <c:pt idx="4">
                    <c:v>1.4115266628725101</c:v>
                  </c:pt>
                </c:numCache>
              </c:numRef>
            </c:minus>
          </c:errBars>
          <c:cat>
            <c:strRef>
              <c:f>'Neutral (modified)'!$A$104:$A$108</c:f>
              <c:strCache>
                <c:ptCount val="5"/>
                <c:pt idx="0">
                  <c:v>Control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strCache>
            </c:strRef>
          </c:cat>
          <c:val>
            <c:numRef>
              <c:f>'Neutral (modified)'!$N$156:$N$160</c:f>
              <c:numCache>
                <c:formatCode>General</c:formatCode>
                <c:ptCount val="5"/>
                <c:pt idx="0">
                  <c:v>6.1940666666666671</c:v>
                </c:pt>
                <c:pt idx="1">
                  <c:v>34.784981818181819</c:v>
                </c:pt>
                <c:pt idx="2">
                  <c:v>23.698133333333335</c:v>
                </c:pt>
                <c:pt idx="3">
                  <c:v>15.118200000000002</c:v>
                </c:pt>
                <c:pt idx="4">
                  <c:v>14.194000000000003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AA-4DF6-8905-FC430284F72E}"/>
            </c:ext>
          </c:extLst>
        </c:ser>
        <c:ser>
          <c:idx val="3"/>
          <c:order val="2"/>
          <c:tx>
            <c:v>PARP-1 siRNA (11 MeV)</c:v>
          </c:tx>
          <c:spPr>
            <a:solidFill>
              <a:srgbClr val="FF0000"/>
            </a:solidFill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'Neutral (modified)'!$W$156:$W$160</c:f>
                <c:numCache>
                  <c:formatCode>General</c:formatCode>
                  <c:ptCount val="5"/>
                  <c:pt idx="0">
                    <c:v>1.594312729673834</c:v>
                  </c:pt>
                  <c:pt idx="1">
                    <c:v>0.95795465059291829</c:v>
                  </c:pt>
                  <c:pt idx="2">
                    <c:v>1.3760325771337298</c:v>
                  </c:pt>
                  <c:pt idx="3">
                    <c:v>1.0712080973469056</c:v>
                  </c:pt>
                  <c:pt idx="4">
                    <c:v>0.58919064260503318</c:v>
                  </c:pt>
                </c:numCache>
              </c:numRef>
            </c:plus>
            <c:minus>
              <c:numRef>
                <c:f>'Neutral (modified)'!$W$156:$W$160</c:f>
                <c:numCache>
                  <c:formatCode>General</c:formatCode>
                  <c:ptCount val="5"/>
                  <c:pt idx="0">
                    <c:v>1.594312729673834</c:v>
                  </c:pt>
                  <c:pt idx="1">
                    <c:v>0.95795465059291829</c:v>
                  </c:pt>
                  <c:pt idx="2">
                    <c:v>1.3760325771337298</c:v>
                  </c:pt>
                  <c:pt idx="3">
                    <c:v>1.0712080973469056</c:v>
                  </c:pt>
                  <c:pt idx="4">
                    <c:v>0.58919064260503318</c:v>
                  </c:pt>
                </c:numCache>
              </c:numRef>
            </c:minus>
          </c:errBars>
          <c:cat>
            <c:strRef>
              <c:f>'Neutral (modified)'!$A$104:$A$108</c:f>
              <c:strCache>
                <c:ptCount val="5"/>
                <c:pt idx="0">
                  <c:v>Control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strCache>
            </c:strRef>
          </c:cat>
          <c:val>
            <c:numRef>
              <c:f>'Neutral (modified)'!$V$156:$V$160</c:f>
              <c:numCache>
                <c:formatCode>General</c:formatCode>
                <c:ptCount val="5"/>
                <c:pt idx="0">
                  <c:v>7.21</c:v>
                </c:pt>
                <c:pt idx="1">
                  <c:v>27.393644444444437</c:v>
                </c:pt>
                <c:pt idx="2">
                  <c:v>11.055466666666669</c:v>
                </c:pt>
                <c:pt idx="3">
                  <c:v>7.7747271309771309</c:v>
                </c:pt>
                <c:pt idx="4">
                  <c:v>7.8057333333333325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AA-4DF6-8905-FC430284F72E}"/>
            </c:ext>
          </c:extLst>
        </c:ser>
        <c:ser>
          <c:idx val="2"/>
          <c:order val="3"/>
          <c:tx>
            <c:v>PARP-1 siRNA (11 MeV; mod.)</c:v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AA-4DF6-8905-FC430284F72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AA-4DF6-8905-FC430284F72E}"/>
                </c:ext>
              </c:extLst>
            </c:dLbl>
            <c:dLbl>
              <c:idx val="2"/>
              <c:layout>
                <c:manualLayout>
                  <c:x val="-3.1361399129676476E-2"/>
                  <c:y val="-3.98761031990694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FAA-4DF6-8905-FC430284F72E}"/>
                </c:ext>
              </c:extLst>
            </c:dLbl>
            <c:dLbl>
              <c:idx val="3"/>
              <c:layout>
                <c:manualLayout>
                  <c:x val="-3.8359251560397115E-2"/>
                  <c:y val="-2.69923621105112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AA-4DF6-8905-FC430284F72E}"/>
                </c:ext>
              </c:extLst>
            </c:dLbl>
            <c:dLbl>
              <c:idx val="4"/>
              <c:layout>
                <c:manualLayout>
                  <c:x val="-3.1361496396103104E-2"/>
                  <c:y val="-1.95974891758592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FAA-4DF6-8905-FC430284F72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'Neutral (modified)'!$AE$156:$AE$160</c:f>
                <c:numCache>
                  <c:formatCode>General</c:formatCode>
                  <c:ptCount val="5"/>
                  <c:pt idx="0">
                    <c:v>1.1434143081140784</c:v>
                  </c:pt>
                  <c:pt idx="1">
                    <c:v>0.43081301434999791</c:v>
                  </c:pt>
                  <c:pt idx="2">
                    <c:v>0.88062898475074125</c:v>
                  </c:pt>
                  <c:pt idx="3">
                    <c:v>0.6441069476414566</c:v>
                  </c:pt>
                  <c:pt idx="4">
                    <c:v>1.1538882499329575</c:v>
                  </c:pt>
                </c:numCache>
              </c:numRef>
            </c:plus>
            <c:minus>
              <c:numRef>
                <c:f>'Neutral (modified)'!$AE$156:$AE$160</c:f>
                <c:numCache>
                  <c:formatCode>General</c:formatCode>
                  <c:ptCount val="5"/>
                  <c:pt idx="0">
                    <c:v>1.1434143081140784</c:v>
                  </c:pt>
                  <c:pt idx="1">
                    <c:v>0.43081301434999791</c:v>
                  </c:pt>
                  <c:pt idx="2">
                    <c:v>0.88062898475074125</c:v>
                  </c:pt>
                  <c:pt idx="3">
                    <c:v>0.6441069476414566</c:v>
                  </c:pt>
                  <c:pt idx="4">
                    <c:v>1.1538882499329575</c:v>
                  </c:pt>
                </c:numCache>
              </c:numRef>
            </c:minus>
          </c:errBars>
          <c:cat>
            <c:strRef>
              <c:f>'Neutral (modified)'!$A$104:$A$108</c:f>
              <c:strCache>
                <c:ptCount val="5"/>
                <c:pt idx="0">
                  <c:v>Control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strCache>
            </c:strRef>
          </c:cat>
          <c:val>
            <c:numRef>
              <c:f>'Neutral (modified)'!$AD$156:$AD$160</c:f>
              <c:numCache>
                <c:formatCode>General</c:formatCode>
                <c:ptCount val="5"/>
                <c:pt idx="0">
                  <c:v>10.473799999999999</c:v>
                </c:pt>
                <c:pt idx="1">
                  <c:v>33.459133333333341</c:v>
                </c:pt>
                <c:pt idx="2">
                  <c:v>29.755051162790693</c:v>
                </c:pt>
                <c:pt idx="3">
                  <c:v>25.600200000000001</c:v>
                </c:pt>
                <c:pt idx="4">
                  <c:v>26.193333333333332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AA-4DF6-8905-FC430284F7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118464"/>
        <c:axId val="205444736"/>
      </c:barChart>
      <c:catAx>
        <c:axId val="205118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Hours post-IR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444736"/>
        <c:crosses val="autoZero"/>
        <c:auto val="1"/>
        <c:lblAlgn val="ctr"/>
        <c:lblOffset val="100"/>
        <c:noMultiLvlLbl val="0"/>
      </c:catAx>
      <c:valAx>
        <c:axId val="205444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% Tail DNA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11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642791316601852"/>
          <c:y val="1.8378432762557739E-3"/>
          <c:w val="0.56610394565919631"/>
          <c:h val="0.22017896994596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90945465804964"/>
          <c:y val="4.7006439459780662E-2"/>
          <c:w val="0.74850978606805485"/>
          <c:h val="0.69558848496853032"/>
        </c:manualLayout>
      </c:layout>
      <c:scatterChart>
        <c:scatterStyle val="smoothMarker"/>
        <c:varyColors val="0"/>
        <c:ser>
          <c:idx val="0"/>
          <c:order val="0"/>
          <c:tx>
            <c:v>DMSO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6'!$H$3:$H$6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7.4602365099590173E-2</c:v>
                  </c:pt>
                  <c:pt idx="2">
                    <c:v>6.2634027979378143E-2</c:v>
                  </c:pt>
                  <c:pt idx="3">
                    <c:v>4.4101668218461974E-2</c:v>
                  </c:pt>
                </c:numCache>
              </c:numRef>
            </c:plus>
            <c:minus>
              <c:numRef>
                <c:f>' Final 6'!$H$3:$H$6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7.4602365099590173E-2</c:v>
                  </c:pt>
                  <c:pt idx="2">
                    <c:v>6.2634027979378143E-2</c:v>
                  </c:pt>
                  <c:pt idx="3">
                    <c:v>4.4101668218461974E-2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6'!$A$3:$A$6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' Final 6'!$F$3:$F$6</c:f>
              <c:numCache>
                <c:formatCode>General</c:formatCode>
                <c:ptCount val="4"/>
                <c:pt idx="0">
                  <c:v>1</c:v>
                </c:pt>
                <c:pt idx="1">
                  <c:v>0.66065125559340154</c:v>
                </c:pt>
                <c:pt idx="2">
                  <c:v>0.35954988075758587</c:v>
                </c:pt>
                <c:pt idx="3">
                  <c:v>0.1314991985574033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13-4D1A-985E-FCE32F21D986}"/>
            </c:ext>
          </c:extLst>
        </c:ser>
        <c:ser>
          <c:idx val="1"/>
          <c:order val="1"/>
          <c:tx>
            <c:v>ATMi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6'!$H$10:$H$13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5.1300284958980202E-2</c:v>
                  </c:pt>
                  <c:pt idx="2">
                    <c:v>2.4659361954735778E-2</c:v>
                  </c:pt>
                  <c:pt idx="3">
                    <c:v>5.7946798312956205E-3</c:v>
                  </c:pt>
                </c:numCache>
              </c:numRef>
            </c:plus>
            <c:minus>
              <c:numRef>
                <c:f>' Final 6'!$H$10:$H$13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5.1300284958980202E-2</c:v>
                  </c:pt>
                  <c:pt idx="2">
                    <c:v>2.4659361954735778E-2</c:v>
                  </c:pt>
                  <c:pt idx="3">
                    <c:v>5.7946798312956205E-3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6'!$A$10:$A$13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' Final 6'!$F$10:$F$13</c:f>
              <c:numCache>
                <c:formatCode>General</c:formatCode>
                <c:ptCount val="4"/>
                <c:pt idx="0">
                  <c:v>1</c:v>
                </c:pt>
                <c:pt idx="1">
                  <c:v>0.26546468665202932</c:v>
                </c:pt>
                <c:pt idx="2">
                  <c:v>8.5819410277331032E-2</c:v>
                </c:pt>
                <c:pt idx="3">
                  <c:v>2.2298876190599493E-2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A13-4D1A-985E-FCE32F21D986}"/>
            </c:ext>
          </c:extLst>
        </c:ser>
        <c:ser>
          <c:idx val="2"/>
          <c:order val="2"/>
          <c:tx>
            <c:v>ATRi</c:v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6'!$H$16:$H$19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0.10339986398641351</c:v>
                  </c:pt>
                  <c:pt idx="2">
                    <c:v>2.3710566973210879E-2</c:v>
                  </c:pt>
                  <c:pt idx="3">
                    <c:v>6.2051095122031864E-3</c:v>
                  </c:pt>
                </c:numCache>
              </c:numRef>
            </c:plus>
            <c:minus>
              <c:numRef>
                <c:f>' Final 6'!$H$16:$H$19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0.10339986398641351</c:v>
                  </c:pt>
                  <c:pt idx="2">
                    <c:v>2.3710566973210879E-2</c:v>
                  </c:pt>
                  <c:pt idx="3">
                    <c:v>6.2051095122031864E-3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6'!$A$16:$A$19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' Final 6'!$F$16:$F$19</c:f>
              <c:numCache>
                <c:formatCode>General</c:formatCode>
                <c:ptCount val="4"/>
                <c:pt idx="0">
                  <c:v>1</c:v>
                </c:pt>
                <c:pt idx="1">
                  <c:v>0.40917964574100862</c:v>
                </c:pt>
                <c:pt idx="2">
                  <c:v>9.2672428414853278E-2</c:v>
                </c:pt>
                <c:pt idx="3">
                  <c:v>2.828252338565811E-2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A13-4D1A-985E-FCE32F21D986}"/>
            </c:ext>
          </c:extLst>
        </c:ser>
        <c:ser>
          <c:idx val="3"/>
          <c:order val="3"/>
          <c:tx>
            <c:v>DNA-PKcsi</c:v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6'!$H$22:$H$25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8.7244944214755732E-2</c:v>
                  </c:pt>
                  <c:pt idx="2">
                    <c:v>2.9462205063415271E-2</c:v>
                  </c:pt>
                  <c:pt idx="3">
                    <c:v>1.6359738443158887E-2</c:v>
                  </c:pt>
                </c:numCache>
              </c:numRef>
            </c:plus>
            <c:minus>
              <c:numRef>
                <c:f>' Final 6'!$H$22:$H$25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8.7244944214755732E-2</c:v>
                  </c:pt>
                  <c:pt idx="2">
                    <c:v>2.9462205063415271E-2</c:v>
                  </c:pt>
                  <c:pt idx="3">
                    <c:v>1.6359738443158887E-2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6'!$A$22:$A$25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' Final 6'!$F$22:$F$25</c:f>
              <c:numCache>
                <c:formatCode>General</c:formatCode>
                <c:ptCount val="4"/>
                <c:pt idx="0">
                  <c:v>1</c:v>
                </c:pt>
                <c:pt idx="1">
                  <c:v>0.26440773327106054</c:v>
                </c:pt>
                <c:pt idx="2">
                  <c:v>7.6106359250813757E-2</c:v>
                </c:pt>
                <c:pt idx="3">
                  <c:v>3.62962791254949E-2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A13-4D1A-985E-FCE32F21D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906432"/>
        <c:axId val="93695936"/>
      </c:scatterChart>
      <c:valAx>
        <c:axId val="93906432"/>
        <c:scaling>
          <c:orientation val="minMax"/>
          <c:max val="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Dose (</a:t>
                </a:r>
                <a:r>
                  <a:rPr lang="en-GB" b="1" dirty="0" err="1"/>
                  <a:t>Gy</a:t>
                </a:r>
                <a:r>
                  <a:rPr lang="en-GB" b="1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95936"/>
        <c:crossesAt val="0"/>
        <c:crossBetween val="midCat"/>
      </c:valAx>
      <c:valAx>
        <c:axId val="93695936"/>
        <c:scaling>
          <c:logBase val="10"/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Surviving Fraction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06432"/>
        <c:crossesAt val="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61263627893299"/>
          <c:y val="0.33982692503698081"/>
          <c:w val="0.35133763437752863"/>
          <c:h val="0.39064944357084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48547370576023"/>
          <c:y val="8.3259294131788134E-2"/>
          <c:w val="0.74704143398092471"/>
          <c:h val="0.67326976145520834"/>
        </c:manualLayout>
      </c:layout>
      <c:scatterChart>
        <c:scatterStyle val="smoothMarker"/>
        <c:varyColors val="0"/>
        <c:ser>
          <c:idx val="0"/>
          <c:order val="0"/>
          <c:tx>
            <c:v>DMSO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74A'!$H$3:$H$6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2.8745570704270886E-2</c:v>
                  </c:pt>
                  <c:pt idx="2">
                    <c:v>1.6765074965693596E-2</c:v>
                  </c:pt>
                  <c:pt idx="3">
                    <c:v>2.0566708277256263E-2</c:v>
                  </c:pt>
                </c:numCache>
              </c:numRef>
            </c:plus>
            <c:minus>
              <c:numRef>
                <c:f>' Final 74A'!$H$3:$H$6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2.8745570704270886E-2</c:v>
                  </c:pt>
                  <c:pt idx="2">
                    <c:v>1.6765074965693596E-2</c:v>
                  </c:pt>
                  <c:pt idx="3">
                    <c:v>2.0566708277256263E-2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74A'!$A$3:$A$6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' Final 74A'!$F$3:$F$6</c:f>
              <c:numCache>
                <c:formatCode>General</c:formatCode>
                <c:ptCount val="4"/>
                <c:pt idx="0">
                  <c:v>1</c:v>
                </c:pt>
                <c:pt idx="1">
                  <c:v>0.53606820536297672</c:v>
                </c:pt>
                <c:pt idx="2">
                  <c:v>0.22156039366897073</c:v>
                </c:pt>
                <c:pt idx="3">
                  <c:v>0.12576814588061833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54-42E8-B9B6-8385DCC05C3C}"/>
            </c:ext>
          </c:extLst>
        </c:ser>
        <c:ser>
          <c:idx val="1"/>
          <c:order val="1"/>
          <c:tx>
            <c:v>ATMi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74A'!$H$10:$H$13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7.5803578969448213E-2</c:v>
                  </c:pt>
                  <c:pt idx="2">
                    <c:v>1.4183993423270817E-2</c:v>
                  </c:pt>
                  <c:pt idx="3">
                    <c:v>6.2446016525961141E-3</c:v>
                  </c:pt>
                </c:numCache>
              </c:numRef>
            </c:plus>
            <c:minus>
              <c:numRef>
                <c:f>' Final 74A'!$H$10:$H$13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7.5803578969448213E-2</c:v>
                  </c:pt>
                  <c:pt idx="2">
                    <c:v>1.4183993423270817E-2</c:v>
                  </c:pt>
                  <c:pt idx="3">
                    <c:v>6.2446016525961141E-3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74A'!$A$10:$A$13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' Final 74A'!$F$10:$F$13</c:f>
              <c:numCache>
                <c:formatCode>General</c:formatCode>
                <c:ptCount val="4"/>
                <c:pt idx="0">
                  <c:v>1</c:v>
                </c:pt>
                <c:pt idx="1">
                  <c:v>0.12952853814543322</c:v>
                </c:pt>
                <c:pt idx="2">
                  <c:v>3.8466045346260358E-2</c:v>
                </c:pt>
                <c:pt idx="3">
                  <c:v>3.2553482308008273E-2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54-42E8-B9B6-8385DCC05C3C}"/>
            </c:ext>
          </c:extLst>
        </c:ser>
        <c:ser>
          <c:idx val="2"/>
          <c:order val="2"/>
          <c:tx>
            <c:v>ATRi</c:v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74A'!$H$16:$H$19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1.7601004700335352E-2</c:v>
                  </c:pt>
                  <c:pt idx="2">
                    <c:v>1.4613763615073229E-3</c:v>
                  </c:pt>
                  <c:pt idx="3">
                    <c:v>7.8620738105866922E-3</c:v>
                  </c:pt>
                </c:numCache>
              </c:numRef>
            </c:plus>
            <c:minus>
              <c:numRef>
                <c:f>' Final 74A'!$H$16:$H$19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1.7601004700335352E-2</c:v>
                  </c:pt>
                  <c:pt idx="2">
                    <c:v>1.4613763615073229E-3</c:v>
                  </c:pt>
                  <c:pt idx="3">
                    <c:v>7.8620738105866922E-3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74A'!$A$16:$A$19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' Final 74A'!$F$16:$F$19</c:f>
              <c:numCache>
                <c:formatCode>General</c:formatCode>
                <c:ptCount val="4"/>
                <c:pt idx="0">
                  <c:v>1</c:v>
                </c:pt>
                <c:pt idx="1">
                  <c:v>0.11807082547638424</c:v>
                </c:pt>
                <c:pt idx="2">
                  <c:v>3.1768260698638889E-2</c:v>
                </c:pt>
                <c:pt idx="3">
                  <c:v>2.7994604266623715E-2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954-42E8-B9B6-8385DCC05C3C}"/>
            </c:ext>
          </c:extLst>
        </c:ser>
        <c:ser>
          <c:idx val="3"/>
          <c:order val="3"/>
          <c:tx>
            <c:v>DNA-PKcsi</c:v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74A'!$H$22:$H$25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2.4594336285951165E-3</c:v>
                  </c:pt>
                  <c:pt idx="2">
                    <c:v>4.462532829347921E-3</c:v>
                  </c:pt>
                  <c:pt idx="3">
                    <c:v>8.5228182165089789E-3</c:v>
                  </c:pt>
                </c:numCache>
              </c:numRef>
            </c:plus>
            <c:minus>
              <c:numRef>
                <c:f>' Final 74A'!$H$22:$H$25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2.4594336285951165E-3</c:v>
                  </c:pt>
                  <c:pt idx="2">
                    <c:v>4.462532829347921E-3</c:v>
                  </c:pt>
                  <c:pt idx="3">
                    <c:v>8.5228182165089789E-3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74A'!$A$22:$A$25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' Final 74A'!$F$22:$F$25</c:f>
              <c:numCache>
                <c:formatCode>General</c:formatCode>
                <c:ptCount val="4"/>
                <c:pt idx="0">
                  <c:v>1</c:v>
                </c:pt>
                <c:pt idx="1">
                  <c:v>2.1314512078858639E-2</c:v>
                </c:pt>
                <c:pt idx="2">
                  <c:v>1.6006023233123782E-2</c:v>
                </c:pt>
                <c:pt idx="3">
                  <c:v>2.2117743085666188E-2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54-42E8-B9B6-8385DCC05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18336"/>
        <c:axId val="93698240"/>
      </c:scatterChart>
      <c:valAx>
        <c:axId val="93518336"/>
        <c:scaling>
          <c:orientation val="minMax"/>
          <c:max val="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Dose (</a:t>
                </a:r>
                <a:r>
                  <a:rPr lang="en-GB" b="1" dirty="0" err="1"/>
                  <a:t>Gy</a:t>
                </a:r>
                <a:r>
                  <a:rPr lang="en-GB" b="1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98240"/>
        <c:crossesAt val="0"/>
        <c:crossBetween val="midCat"/>
      </c:valAx>
      <c:valAx>
        <c:axId val="93698240"/>
        <c:scaling>
          <c:logBase val="10"/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Surviving Fraction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18336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9892907141182"/>
          <c:y val="6.5319012736806875E-2"/>
          <c:w val="0.75008314442257262"/>
          <c:h val="0.7019164884103487"/>
        </c:manualLayout>
      </c:layout>
      <c:scatterChart>
        <c:scatterStyle val="smoothMarker"/>
        <c:varyColors val="0"/>
        <c:ser>
          <c:idx val="0"/>
          <c:order val="0"/>
          <c:tx>
            <c:v>DMSO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6'!$H$3:$H$6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5.9283647638193118E-2</c:v>
                  </c:pt>
                  <c:pt idx="2">
                    <c:v>9.7005026740255837E-2</c:v>
                  </c:pt>
                  <c:pt idx="3">
                    <c:v>5.5707312746141949E-2</c:v>
                  </c:pt>
                </c:numCache>
              </c:numRef>
            </c:plus>
            <c:minus>
              <c:numRef>
                <c:f>' Final 6'!$H$3:$H$6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5.9283647638193118E-2</c:v>
                  </c:pt>
                  <c:pt idx="2">
                    <c:v>9.7005026740255837E-2</c:v>
                  </c:pt>
                  <c:pt idx="3">
                    <c:v>5.5707312746141949E-2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6'!$A$3:$A$6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 Final 6'!$F$3:$F$6</c:f>
              <c:numCache>
                <c:formatCode>General</c:formatCode>
                <c:ptCount val="4"/>
                <c:pt idx="0">
                  <c:v>1</c:v>
                </c:pt>
                <c:pt idx="1">
                  <c:v>0.73149416286294999</c:v>
                </c:pt>
                <c:pt idx="2">
                  <c:v>0.42737403739600033</c:v>
                </c:pt>
                <c:pt idx="3">
                  <c:v>0.10486447281652966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F0-418F-B172-E11E6BA0F056}"/>
            </c:ext>
          </c:extLst>
        </c:ser>
        <c:ser>
          <c:idx val="1"/>
          <c:order val="1"/>
          <c:tx>
            <c:v>ATMi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6'!$H$16:$H$19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5.3087380666833592E-2</c:v>
                  </c:pt>
                  <c:pt idx="2">
                    <c:v>6.3083879369557117E-2</c:v>
                  </c:pt>
                  <c:pt idx="3">
                    <c:v>4.5587162825929811E-2</c:v>
                  </c:pt>
                </c:numCache>
              </c:numRef>
            </c:plus>
            <c:minus>
              <c:numRef>
                <c:f>' Final 6'!$H$16:$H$19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5.3087380666833592E-2</c:v>
                  </c:pt>
                  <c:pt idx="2">
                    <c:v>6.3083879369557117E-2</c:v>
                  </c:pt>
                  <c:pt idx="3">
                    <c:v>4.5587162825929811E-2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6'!$A$10:$A$13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 Final 6'!$F$10:$F$13</c:f>
              <c:numCache>
                <c:formatCode>General</c:formatCode>
                <c:ptCount val="4"/>
                <c:pt idx="0">
                  <c:v>1</c:v>
                </c:pt>
                <c:pt idx="1">
                  <c:v>0.42366539663822306</c:v>
                </c:pt>
                <c:pt idx="2">
                  <c:v>0.137110807320243</c:v>
                </c:pt>
                <c:pt idx="3">
                  <c:v>4.3120864670692122E-2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F0-418F-B172-E11E6BA0F056}"/>
            </c:ext>
          </c:extLst>
        </c:ser>
        <c:ser>
          <c:idx val="2"/>
          <c:order val="2"/>
          <c:tx>
            <c:v>ATRi</c:v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6'!$H$16:$H$19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5.3087380666833592E-2</c:v>
                  </c:pt>
                  <c:pt idx="2">
                    <c:v>6.3083879369557117E-2</c:v>
                  </c:pt>
                  <c:pt idx="3">
                    <c:v>4.5587162825929811E-2</c:v>
                  </c:pt>
                </c:numCache>
              </c:numRef>
            </c:plus>
            <c:minus>
              <c:numRef>
                <c:f>' Final 6'!$H$16:$H$19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5.3087380666833592E-2</c:v>
                  </c:pt>
                  <c:pt idx="2">
                    <c:v>6.3083879369557117E-2</c:v>
                  </c:pt>
                  <c:pt idx="3">
                    <c:v>4.5587162825929811E-2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6'!$A$16:$A$19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 Final 6'!$F$16:$F$19</c:f>
              <c:numCache>
                <c:formatCode>General</c:formatCode>
                <c:ptCount val="4"/>
                <c:pt idx="0">
                  <c:v>1</c:v>
                </c:pt>
                <c:pt idx="1">
                  <c:v>0.50007180418465247</c:v>
                </c:pt>
                <c:pt idx="2">
                  <c:v>0.23257342537240905</c:v>
                </c:pt>
                <c:pt idx="3">
                  <c:v>8.475635876252989E-2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6F0-418F-B172-E11E6BA0F056}"/>
            </c:ext>
          </c:extLst>
        </c:ser>
        <c:ser>
          <c:idx val="3"/>
          <c:order val="3"/>
          <c:tx>
            <c:v>DNA-PKcsi</c:v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6'!$H$22:$H$25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2.3840695148520049E-2</c:v>
                  </c:pt>
                  <c:pt idx="2">
                    <c:v>2.2025512087058469E-2</c:v>
                  </c:pt>
                  <c:pt idx="3">
                    <c:v>9.0355913260191916E-3</c:v>
                  </c:pt>
                </c:numCache>
              </c:numRef>
            </c:plus>
            <c:minus>
              <c:numRef>
                <c:f>' Final 6'!$H$22:$H$25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2.3840695148520049E-2</c:v>
                  </c:pt>
                  <c:pt idx="2">
                    <c:v>2.2025512087058469E-2</c:v>
                  </c:pt>
                  <c:pt idx="3">
                    <c:v>9.0355913260191916E-3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6'!$A$22:$A$25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 Final 6'!$F$22:$F$25</c:f>
              <c:numCache>
                <c:formatCode>General</c:formatCode>
                <c:ptCount val="4"/>
                <c:pt idx="0">
                  <c:v>1</c:v>
                </c:pt>
                <c:pt idx="1">
                  <c:v>0.3109593049885217</c:v>
                </c:pt>
                <c:pt idx="2">
                  <c:v>8.3476061536265023E-2</c:v>
                </c:pt>
                <c:pt idx="3">
                  <c:v>2.1650175082557115E-2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6F0-418F-B172-E11E6BA0F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20576"/>
        <c:axId val="100401152"/>
      </c:scatterChart>
      <c:valAx>
        <c:axId val="39320576"/>
        <c:scaling>
          <c:orientation val="minMax"/>
          <c:max val="6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 dirty="0"/>
                  <a:t>Dose (</a:t>
                </a:r>
                <a:r>
                  <a:rPr lang="en-GB" dirty="0" err="1"/>
                  <a:t>Gy</a:t>
                </a:r>
                <a:r>
                  <a:rPr lang="en-GB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0401152"/>
        <c:crossesAt val="0"/>
        <c:crossBetween val="midCat"/>
      </c:valAx>
      <c:valAx>
        <c:axId val="100401152"/>
        <c:scaling>
          <c:logBase val="10"/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Surviving Fraction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9320576"/>
        <c:crossesAt val="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8490140059767"/>
          <c:y val="0.30709633643292755"/>
          <c:w val="0.38275890249362204"/>
          <c:h val="0.4173192342844156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3908808808703"/>
          <c:y val="6.9243540158271707E-2"/>
          <c:w val="0.72955285401839809"/>
          <c:h val="0.63627278932539655"/>
        </c:manualLayout>
      </c:layout>
      <c:scatterChart>
        <c:scatterStyle val="smoothMarker"/>
        <c:varyColors val="0"/>
        <c:ser>
          <c:idx val="0"/>
          <c:order val="0"/>
          <c:tx>
            <c:v>DMSO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74A '!$H$3:$H$6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6.82913591488465E-2</c:v>
                  </c:pt>
                  <c:pt idx="2">
                    <c:v>5.800047691088385E-2</c:v>
                  </c:pt>
                  <c:pt idx="3">
                    <c:v>3.5064286999303224E-2</c:v>
                  </c:pt>
                </c:numCache>
              </c:numRef>
            </c:plus>
            <c:minus>
              <c:numRef>
                <c:f>' Final 74A '!$H$3:$H$6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6.82913591488465E-2</c:v>
                  </c:pt>
                  <c:pt idx="2">
                    <c:v>5.800047691088385E-2</c:v>
                  </c:pt>
                  <c:pt idx="3">
                    <c:v>3.5064286999303224E-2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74A '!$A$3:$A$6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 Final 74A '!$F$3:$F$6</c:f>
              <c:numCache>
                <c:formatCode>General</c:formatCode>
                <c:ptCount val="4"/>
                <c:pt idx="0">
                  <c:v>1</c:v>
                </c:pt>
                <c:pt idx="1">
                  <c:v>0.59156666169747574</c:v>
                </c:pt>
                <c:pt idx="2">
                  <c:v>0.32237067680381631</c:v>
                </c:pt>
                <c:pt idx="3">
                  <c:v>8.929962358378056E-2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70-4253-AE79-11064AEC5806}"/>
            </c:ext>
          </c:extLst>
        </c:ser>
        <c:ser>
          <c:idx val="1"/>
          <c:order val="1"/>
          <c:tx>
            <c:v>ATMi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74A '!$H$10:$H$13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5.3061017230642944E-2</c:v>
                  </c:pt>
                  <c:pt idx="2">
                    <c:v>2.3848714896545838E-2</c:v>
                  </c:pt>
                  <c:pt idx="3">
                    <c:v>2.4700241535083701E-2</c:v>
                  </c:pt>
                </c:numCache>
              </c:numRef>
            </c:plus>
            <c:minus>
              <c:numRef>
                <c:f>' Final 74A '!$H$10:$H$13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5.3061017230642944E-2</c:v>
                  </c:pt>
                  <c:pt idx="2">
                    <c:v>2.3848714896545838E-2</c:v>
                  </c:pt>
                  <c:pt idx="3">
                    <c:v>2.4700241535083701E-2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74A '!$A$10:$A$13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 Final 74A '!$F$10:$F$13</c:f>
              <c:numCache>
                <c:formatCode>General</c:formatCode>
                <c:ptCount val="4"/>
                <c:pt idx="0">
                  <c:v>1</c:v>
                </c:pt>
                <c:pt idx="1">
                  <c:v>0.23807039449344783</c:v>
                </c:pt>
                <c:pt idx="2">
                  <c:v>9.2428734155032416E-2</c:v>
                </c:pt>
                <c:pt idx="3">
                  <c:v>4.9380192816948013E-2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70-4253-AE79-11064AEC5806}"/>
            </c:ext>
          </c:extLst>
        </c:ser>
        <c:ser>
          <c:idx val="2"/>
          <c:order val="2"/>
          <c:tx>
            <c:v>ATRi</c:v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74A '!$H$16:$H$19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5.5283024384411079E-2</c:v>
                  </c:pt>
                  <c:pt idx="2">
                    <c:v>2.0492567490367947E-2</c:v>
                  </c:pt>
                  <c:pt idx="3">
                    <c:v>3.9292380406270588E-2</c:v>
                  </c:pt>
                </c:numCache>
              </c:numRef>
            </c:plus>
            <c:minus>
              <c:numRef>
                <c:f>' Final 74A '!$H$16:$H$19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5.5283024384411079E-2</c:v>
                  </c:pt>
                  <c:pt idx="2">
                    <c:v>2.0492567490367947E-2</c:v>
                  </c:pt>
                  <c:pt idx="3">
                    <c:v>3.9292380406270588E-2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74A '!$A$16:$A$19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 Final 74A '!$F$16:$F$19</c:f>
              <c:numCache>
                <c:formatCode>General</c:formatCode>
                <c:ptCount val="4"/>
                <c:pt idx="0">
                  <c:v>1</c:v>
                </c:pt>
                <c:pt idx="1">
                  <c:v>0.33365766065540292</c:v>
                </c:pt>
                <c:pt idx="2">
                  <c:v>9.5178366070783782E-2</c:v>
                </c:pt>
                <c:pt idx="3">
                  <c:v>5.9442358751373756E-2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670-4253-AE79-11064AEC5806}"/>
            </c:ext>
          </c:extLst>
        </c:ser>
        <c:ser>
          <c:idx val="3"/>
          <c:order val="3"/>
          <c:tx>
            <c:v>DNA-PKcsi</c:v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Final 74A '!$H$22:$H$25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5.6917486225512348E-2</c:v>
                  </c:pt>
                  <c:pt idx="2">
                    <c:v>4.0478550337529361E-2</c:v>
                  </c:pt>
                  <c:pt idx="3">
                    <c:v>1.2974071152081162E-2</c:v>
                  </c:pt>
                </c:numCache>
              </c:numRef>
            </c:plus>
            <c:minus>
              <c:numRef>
                <c:f>' Final 74A '!$H$22:$H$25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5.6917486225512348E-2</c:v>
                  </c:pt>
                  <c:pt idx="2">
                    <c:v>4.0478550337529361E-2</c:v>
                  </c:pt>
                  <c:pt idx="3">
                    <c:v>1.2974071152081162E-2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 Final 74A '!$A$22:$A$25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 Final 74A '!$F$22:$F$25</c:f>
              <c:numCache>
                <c:formatCode>General</c:formatCode>
                <c:ptCount val="4"/>
                <c:pt idx="0">
                  <c:v>1</c:v>
                </c:pt>
                <c:pt idx="1">
                  <c:v>0.2624828690855518</c:v>
                </c:pt>
                <c:pt idx="2">
                  <c:v>0.11564739672394621</c:v>
                </c:pt>
                <c:pt idx="3">
                  <c:v>2.7675317145787186E-2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670-4253-AE79-11064AEC5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25024"/>
        <c:axId val="98285184"/>
      </c:scatterChart>
      <c:valAx>
        <c:axId val="100225024"/>
        <c:scaling>
          <c:orientation val="minMax"/>
          <c:max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Dose (</a:t>
                </a:r>
                <a:r>
                  <a:rPr lang="en-GB" b="1" dirty="0" err="1"/>
                  <a:t>Gy</a:t>
                </a:r>
                <a:r>
                  <a:rPr lang="en-GB" b="1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85184"/>
        <c:crossesAt val="0"/>
        <c:crossBetween val="midCat"/>
      </c:valAx>
      <c:valAx>
        <c:axId val="98285184"/>
        <c:scaling>
          <c:logBase val="10"/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Surviving Fraction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25024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07700930865229"/>
          <c:y val="4.1658083803375705E-2"/>
          <c:w val="0.66708253279728369"/>
          <c:h val="0.75824947605318038"/>
        </c:manualLayout>
      </c:layout>
      <c:scatterChart>
        <c:scatterStyle val="smoothMarker"/>
        <c:varyColors val="0"/>
        <c:ser>
          <c:idx val="3"/>
          <c:order val="0"/>
          <c:tx>
            <c:v>DMSO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Detroit!$X$45:$Z$45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5.2543995606123758E-2</c:v>
                  </c:pt>
                  <c:pt idx="2">
                    <c:v>3.1622087318654617E-2</c:v>
                  </c:pt>
                </c:numCache>
              </c:numRef>
            </c:plus>
            <c:minus>
              <c:numRef>
                <c:f>Detroit!$X$45:$Z$45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5.2543995606123758E-2</c:v>
                  </c:pt>
                  <c:pt idx="2">
                    <c:v>3.1622087318654617E-2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Detroit!$U$44:$W$44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xVal>
          <c:yVal>
            <c:numRef>
              <c:f>Detroit!$U$45:$W$45</c:f>
              <c:numCache>
                <c:formatCode>General</c:formatCode>
                <c:ptCount val="3"/>
                <c:pt idx="0">
                  <c:v>1</c:v>
                </c:pt>
                <c:pt idx="1">
                  <c:v>0.49092263032344113</c:v>
                </c:pt>
                <c:pt idx="2">
                  <c:v>0.29656470744541219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BF-432F-B8A9-582D82696E32}"/>
            </c:ext>
          </c:extLst>
        </c:ser>
        <c:ser>
          <c:idx val="0"/>
          <c:order val="1"/>
          <c:tx>
            <c:v>Olaparib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Detroit!$X$48:$Z$48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2.2585505725837385E-2</c:v>
                  </c:pt>
                  <c:pt idx="2">
                    <c:v>2.7110296284858004E-2</c:v>
                  </c:pt>
                </c:numCache>
              </c:numRef>
            </c:plus>
            <c:minus>
              <c:numRef>
                <c:f>Detroit!$X$48:$Z$48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2.2585505725837385E-2</c:v>
                  </c:pt>
                  <c:pt idx="2">
                    <c:v>2.7110296284858004E-2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Detroit!$U$44:$W$44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xVal>
          <c:yVal>
            <c:numRef>
              <c:f>Detroit!$U$48:$W$48</c:f>
              <c:numCache>
                <c:formatCode>General</c:formatCode>
                <c:ptCount val="3"/>
                <c:pt idx="0">
                  <c:v>1</c:v>
                </c:pt>
                <c:pt idx="1">
                  <c:v>0.48420809282219673</c:v>
                </c:pt>
                <c:pt idx="2">
                  <c:v>0.25515248461033674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BF-432F-B8A9-582D82696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4798720"/>
        <c:axId val="-2134290672"/>
      </c:scatterChart>
      <c:valAx>
        <c:axId val="1944798720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Dose (Gy)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290672"/>
        <c:crosses val="autoZero"/>
        <c:crossBetween val="midCat"/>
        <c:majorUnit val="2"/>
      </c:valAx>
      <c:valAx>
        <c:axId val="-2134290672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Relative spheroid growth (fold change)</a:t>
                </a:r>
              </a:p>
              <a:p>
                <a:pPr algn="ctr" rtl="0">
                  <a:defRPr b="1"/>
                </a:pPr>
                <a:endParaRPr lang="en-GB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79872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698834604576734"/>
          <c:y val="0.54172122382375965"/>
          <c:w val="0.31962720293850233"/>
          <c:h val="0.2052731134296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39128154478094"/>
          <c:y val="5.0764464431334685E-2"/>
          <c:w val="0.65887781342314566"/>
          <c:h val="0.75356633055389255"/>
        </c:manualLayout>
      </c:layout>
      <c:scatterChart>
        <c:scatterStyle val="lineMarker"/>
        <c:varyColors val="0"/>
        <c:ser>
          <c:idx val="0"/>
          <c:order val="0"/>
          <c:tx>
            <c:strRef>
              <c:f>Detroit!$S$156</c:f>
              <c:strCache>
                <c:ptCount val="1"/>
                <c:pt idx="0">
                  <c:v>DMSO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Detroit!$W$158:$W$160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3.7976655303217248E-2</c:v>
                  </c:pt>
                  <c:pt idx="2">
                    <c:v>8.7060206949259741E-2</c:v>
                  </c:pt>
                </c:numCache>
              </c:numRef>
            </c:plus>
            <c:minus>
              <c:numRef>
                <c:f>Detroit!$W$158:$W$160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3.7976655303217248E-2</c:v>
                  </c:pt>
                  <c:pt idx="2">
                    <c:v>8.7060206949259741E-2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Detroit!$R$157:$R$159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xVal>
          <c:yVal>
            <c:numRef>
              <c:f>Detroit!$S$157:$S$159</c:f>
              <c:numCache>
                <c:formatCode>General</c:formatCode>
                <c:ptCount val="3"/>
                <c:pt idx="0">
                  <c:v>1</c:v>
                </c:pt>
                <c:pt idx="1">
                  <c:v>0.84378819777208058</c:v>
                </c:pt>
                <c:pt idx="2">
                  <c:v>0.72965166265351711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B2-456C-9425-F42DCDB1F1A3}"/>
            </c:ext>
          </c:extLst>
        </c:ser>
        <c:ser>
          <c:idx val="1"/>
          <c:order val="1"/>
          <c:tx>
            <c:strRef>
              <c:f>Detroit!$T$156</c:f>
              <c:strCache>
                <c:ptCount val="1"/>
                <c:pt idx="0">
                  <c:v>Talazoparib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Detroit!$X$158:$X$160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4.8912880074778294E-2</c:v>
                  </c:pt>
                  <c:pt idx="2">
                    <c:v>4.227735788794789E-2</c:v>
                  </c:pt>
                </c:numCache>
              </c:numRef>
            </c:plus>
            <c:minus>
              <c:numRef>
                <c:f>Detroit!$X$158:$X$160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4.8912880074778294E-2</c:v>
                  </c:pt>
                  <c:pt idx="2">
                    <c:v>4.227735788794789E-2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Detroit!$R$157:$R$159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xVal>
          <c:yVal>
            <c:numRef>
              <c:f>Detroit!$T$157:$T$159</c:f>
              <c:numCache>
                <c:formatCode>General</c:formatCode>
                <c:ptCount val="3"/>
                <c:pt idx="0">
                  <c:v>1</c:v>
                </c:pt>
                <c:pt idx="1">
                  <c:v>0.33318480574864351</c:v>
                </c:pt>
                <c:pt idx="2">
                  <c:v>0.22480921440501747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B2-456C-9425-F42DCDB1F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3342383"/>
        <c:axId val="1748007183"/>
      </c:scatterChart>
      <c:valAx>
        <c:axId val="1903342383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Dose (Gy)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007183"/>
        <c:crosses val="autoZero"/>
        <c:crossBetween val="midCat"/>
      </c:valAx>
      <c:valAx>
        <c:axId val="1748007183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Relative spheroid growth (fold change)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342383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93852295357253"/>
          <c:y val="0.58221404250756303"/>
          <c:w val="0.39150855043828559"/>
          <c:h val="0.18314751424002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02582566153708"/>
          <c:y val="5.5663908681573379E-2"/>
          <c:w val="0.6985770087328721"/>
          <c:h val="0.75916226667287334"/>
        </c:manualLayout>
      </c:layout>
      <c:scatterChart>
        <c:scatterStyle val="lineMarker"/>
        <c:varyColors val="0"/>
        <c:ser>
          <c:idx val="0"/>
          <c:order val="0"/>
          <c:tx>
            <c:strRef>
              <c:f>Detroit!$J$132</c:f>
              <c:strCache>
                <c:ptCount val="1"/>
                <c:pt idx="0">
                  <c:v>DMSO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Detroit!$M$133:$M$135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0.11106674572735245</c:v>
                  </c:pt>
                  <c:pt idx="2">
                    <c:v>8.6697603658354813E-2</c:v>
                  </c:pt>
                </c:numCache>
              </c:numRef>
            </c:plus>
            <c:minus>
              <c:numRef>
                <c:f>Detroit!$M$133:$M$135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0.11106674572735245</c:v>
                  </c:pt>
                  <c:pt idx="2">
                    <c:v>8.6697603658354813E-2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Detroit!$I$133:$I$135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Detroit!$J$133:$J$135</c:f>
              <c:numCache>
                <c:formatCode>General</c:formatCode>
                <c:ptCount val="3"/>
                <c:pt idx="0">
                  <c:v>1</c:v>
                </c:pt>
                <c:pt idx="1">
                  <c:v>0.92290726278878277</c:v>
                </c:pt>
                <c:pt idx="2">
                  <c:v>0.68670561466900593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D8-4BB8-9308-052A95B4AEEE}"/>
            </c:ext>
          </c:extLst>
        </c:ser>
        <c:ser>
          <c:idx val="1"/>
          <c:order val="1"/>
          <c:tx>
            <c:strRef>
              <c:f>Detroit!$K$132</c:f>
              <c:strCache>
                <c:ptCount val="1"/>
                <c:pt idx="0">
                  <c:v>Talazoparib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Detroit!$N$133:$N$135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0.12341691947724474</c:v>
                  </c:pt>
                  <c:pt idx="2">
                    <c:v>0.10072008571299093</c:v>
                  </c:pt>
                </c:numCache>
              </c:numRef>
            </c:plus>
            <c:minus>
              <c:numRef>
                <c:f>Detroit!$N$133:$N$135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0.12341691947724474</c:v>
                  </c:pt>
                  <c:pt idx="2">
                    <c:v>0.10072008571299093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Detroit!$I$133:$I$135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Detroit!$K$133:$K$135</c:f>
              <c:numCache>
                <c:formatCode>General</c:formatCode>
                <c:ptCount val="3"/>
                <c:pt idx="0">
                  <c:v>1</c:v>
                </c:pt>
                <c:pt idx="1">
                  <c:v>0.89259270402921553</c:v>
                </c:pt>
                <c:pt idx="2">
                  <c:v>0.62853580765209216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D8-4BB8-9308-052A95B4A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8675999"/>
        <c:axId val="1888700383"/>
      </c:scatterChart>
      <c:valAx>
        <c:axId val="1888675999"/>
        <c:scaling>
          <c:orientation val="minMax"/>
          <c:max val="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Dose (Gy)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700383"/>
        <c:crosses val="autoZero"/>
        <c:crossBetween val="midCat"/>
      </c:valAx>
      <c:valAx>
        <c:axId val="1888700383"/>
        <c:scaling>
          <c:orientation val="minMax"/>
          <c:max val="1.100000000000000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Relative spheroid growth (fold change)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675999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906324693642828"/>
          <c:y val="0.56897904627640827"/>
          <c:w val="0.41840585564608451"/>
          <c:h val="0.19727945723804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7462817147858"/>
          <c:y val="5.1400554097404488E-2"/>
          <c:w val="0.77884448818897634"/>
          <c:h val="0.73444808982210552"/>
        </c:manualLayout>
      </c:layout>
      <c:scatterChart>
        <c:scatterStyle val="lineMarker"/>
        <c:varyColors val="0"/>
        <c:ser>
          <c:idx val="1"/>
          <c:order val="0"/>
          <c:tx>
            <c:v>Proton-IR (58 MeV)</c:v>
          </c:tx>
          <c:spPr>
            <a:ln w="9525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trendline>
            <c:trendlineType val="exp"/>
            <c:intercept val="0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'JP data'!$I$32:$I$35</c:f>
                <c:numCache>
                  <c:formatCode>General</c:formatCode>
                  <c:ptCount val="4"/>
                  <c:pt idx="0">
                    <c:v>4.5324665183683945E-17</c:v>
                  </c:pt>
                  <c:pt idx="1">
                    <c:v>4.9439296817294878E-2</c:v>
                  </c:pt>
                  <c:pt idx="2">
                    <c:v>5.9974774756092336E-2</c:v>
                  </c:pt>
                  <c:pt idx="3">
                    <c:v>2.7771875581494711E-2</c:v>
                  </c:pt>
                </c:numCache>
              </c:numRef>
            </c:plus>
            <c:minus>
              <c:numRef>
                <c:f>'JP data'!$I$32:$I$35</c:f>
                <c:numCache>
                  <c:formatCode>General</c:formatCode>
                  <c:ptCount val="4"/>
                  <c:pt idx="0">
                    <c:v>4.5324665183683945E-17</c:v>
                  </c:pt>
                  <c:pt idx="1">
                    <c:v>4.9439296817294878E-2</c:v>
                  </c:pt>
                  <c:pt idx="2">
                    <c:v>5.9974774756092336E-2</c:v>
                  </c:pt>
                  <c:pt idx="3">
                    <c:v>2.7771875581494711E-2</c:v>
                  </c:pt>
                </c:numCache>
              </c:numRef>
            </c:minus>
          </c:errBars>
          <c:xVal>
            <c:numRef>
              <c:f>'JP data'!$A$32:$A$35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xVal>
          <c:yVal>
            <c:numRef>
              <c:f>'JP data'!$G$32:$G$35</c:f>
              <c:numCache>
                <c:formatCode>General</c:formatCode>
                <c:ptCount val="4"/>
                <c:pt idx="0">
                  <c:v>1</c:v>
                </c:pt>
                <c:pt idx="1">
                  <c:v>0.91372067770950005</c:v>
                </c:pt>
                <c:pt idx="2">
                  <c:v>0.67115118287991815</c:v>
                </c:pt>
                <c:pt idx="3">
                  <c:v>0.31187250488346185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32-464A-B943-258DAD484382}"/>
            </c:ext>
          </c:extLst>
        </c:ser>
        <c:ser>
          <c:idx val="0"/>
          <c:order val="1"/>
          <c:tx>
            <c:v>Proton-IR (11 MeV)</c:v>
          </c:tx>
          <c:spPr>
            <a:ln w="952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'JP data'!$I$10:$I$13</c:f>
                <c:numCache>
                  <c:formatCode>General</c:formatCode>
                  <c:ptCount val="4"/>
                  <c:pt idx="0">
                    <c:v>7.0216669371534022E-17</c:v>
                  </c:pt>
                  <c:pt idx="1">
                    <c:v>2.7886010612836146E-2</c:v>
                  </c:pt>
                  <c:pt idx="2">
                    <c:v>3.6699379256537663E-2</c:v>
                  </c:pt>
                  <c:pt idx="3">
                    <c:v>3.5948768106357047E-2</c:v>
                  </c:pt>
                </c:numCache>
              </c:numRef>
            </c:plus>
            <c:minus>
              <c:numRef>
                <c:f>'JP data'!$I$10:$I$13</c:f>
                <c:numCache>
                  <c:formatCode>General</c:formatCode>
                  <c:ptCount val="4"/>
                  <c:pt idx="0">
                    <c:v>7.0216669371534022E-17</c:v>
                  </c:pt>
                  <c:pt idx="1">
                    <c:v>2.7886010612836146E-2</c:v>
                  </c:pt>
                  <c:pt idx="2">
                    <c:v>3.6699379256537663E-2</c:v>
                  </c:pt>
                  <c:pt idx="3">
                    <c:v>3.5948768106357047E-2</c:v>
                  </c:pt>
                </c:numCache>
              </c:numRef>
            </c:minus>
          </c:errBars>
          <c:xVal>
            <c:numRef>
              <c:f>'JP data'!$A$10:$A$13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xVal>
          <c:yVal>
            <c:numRef>
              <c:f>'JP data'!$G$10:$G$13</c:f>
              <c:numCache>
                <c:formatCode>General</c:formatCode>
                <c:ptCount val="4"/>
                <c:pt idx="0">
                  <c:v>1</c:v>
                </c:pt>
                <c:pt idx="1">
                  <c:v>0.56297171238024535</c:v>
                </c:pt>
                <c:pt idx="2">
                  <c:v>0.38604947772491305</c:v>
                </c:pt>
                <c:pt idx="3">
                  <c:v>0.18509793323972748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32-464A-B943-258DAD484382}"/>
            </c:ext>
          </c:extLst>
        </c:ser>
        <c:ser>
          <c:idx val="2"/>
          <c:order val="2"/>
          <c:tx>
            <c:v>X-ray-IR (100 kV)</c:v>
          </c:tx>
          <c:spPr>
            <a:ln w="9525">
              <a:solidFill>
                <a:srgbClr val="FF0000"/>
              </a:solidFill>
            </a:ln>
          </c:spPr>
          <c:marker>
            <c:symbol val="triang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2-2332-464A-B943-258DAD484382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'IR meanJP'!$G$26:$G$31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5.0502717198626479E-2</c:v>
                  </c:pt>
                  <c:pt idx="2">
                    <c:v>5.9151284385416697E-2</c:v>
                  </c:pt>
                  <c:pt idx="3">
                    <c:v>3.2198188354833443E-2</c:v>
                  </c:pt>
                  <c:pt idx="4">
                    <c:v>5.4055290623994029E-2</c:v>
                  </c:pt>
                  <c:pt idx="5">
                    <c:v>2.362182607216377E-2</c:v>
                  </c:pt>
                </c:numCache>
              </c:numRef>
            </c:plus>
            <c:minus>
              <c:numRef>
                <c:f>'IR meanJP'!$G$26:$G$31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5.0502717198626479E-2</c:v>
                  </c:pt>
                  <c:pt idx="2">
                    <c:v>5.9151284385416697E-2</c:v>
                  </c:pt>
                  <c:pt idx="3">
                    <c:v>3.2198188354833443E-2</c:v>
                  </c:pt>
                  <c:pt idx="4">
                    <c:v>5.4055290623994029E-2</c:v>
                  </c:pt>
                  <c:pt idx="5">
                    <c:v>2.362182607216377E-2</c:v>
                  </c:pt>
                </c:numCache>
              </c:numRef>
            </c:minus>
          </c:errBars>
          <c:xVal>
            <c:numRef>
              <c:f>'IR meanJP'!$A$4:$A$9</c:f>
              <c:numCache>
                <c:formatCode>General</c:formatCode>
                <c:ptCount val="6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</c:numCache>
            </c:numRef>
          </c:xVal>
          <c:yVal>
            <c:numRef>
              <c:f>'IR meanJP'!$E$26:$E$31</c:f>
              <c:numCache>
                <c:formatCode>General</c:formatCode>
                <c:ptCount val="6"/>
                <c:pt idx="0">
                  <c:v>1</c:v>
                </c:pt>
                <c:pt idx="1">
                  <c:v>1.0117666666666667</c:v>
                </c:pt>
                <c:pt idx="2">
                  <c:v>1.0066333333333333</c:v>
                </c:pt>
                <c:pt idx="3">
                  <c:v>0.93679999999999997</c:v>
                </c:pt>
                <c:pt idx="4">
                  <c:v>0.66686666666666661</c:v>
                </c:pt>
                <c:pt idx="5">
                  <c:v>0.39798923884514431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332-464A-B943-258DAD484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861504"/>
        <c:axId val="90730432"/>
      </c:scatterChart>
      <c:valAx>
        <c:axId val="90861504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Dose (Gy)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730432"/>
        <c:crossesAt val="0.1"/>
        <c:crossBetween val="midCat"/>
      </c:valAx>
      <c:valAx>
        <c:axId val="90730432"/>
        <c:scaling>
          <c:logBase val="10"/>
          <c:orientation val="minMax"/>
          <c:max val="1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Surviving fraction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90861504"/>
        <c:crosses val="autoZero"/>
        <c:crossBetween val="midCat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3894768542319424"/>
          <c:y val="0.47991086922685749"/>
          <c:w val="0.52700014985502686"/>
          <c:h val="0.238418908200074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Green!$S$2</c:f>
              <c:strCache>
                <c:ptCount val="1"/>
                <c:pt idx="0">
                  <c:v>UMSCC74A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Green!$X$30:$X$31</c:f>
                <c:numCache>
                  <c:formatCode>General</c:formatCode>
                  <c:ptCount val="2"/>
                  <c:pt idx="0">
                    <c:v>1.5049929592553211</c:v>
                  </c:pt>
                  <c:pt idx="1">
                    <c:v>1.8777581575594582</c:v>
                  </c:pt>
                </c:numCache>
              </c:numRef>
            </c:plus>
            <c:minus>
              <c:numRef>
                <c:f>Green!$X$30:$X$31</c:f>
                <c:numCache>
                  <c:formatCode>General</c:formatCode>
                  <c:ptCount val="2"/>
                  <c:pt idx="0">
                    <c:v>1.5049929592553211</c:v>
                  </c:pt>
                  <c:pt idx="1">
                    <c:v>1.8777581575594582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Green!$R$1:$R$2</c:f>
              <c:strCache>
                <c:ptCount val="2"/>
                <c:pt idx="0">
                  <c:v>Unirradiated</c:v>
                </c:pt>
                <c:pt idx="1">
                  <c:v>4 h post-IR</c:v>
                </c:pt>
              </c:strCache>
            </c:strRef>
          </c:cat>
          <c:val>
            <c:numRef>
              <c:f>Green!$W$30:$W$31</c:f>
              <c:numCache>
                <c:formatCode>General</c:formatCode>
                <c:ptCount val="2"/>
                <c:pt idx="0">
                  <c:v>10.436774150560922</c:v>
                </c:pt>
                <c:pt idx="1">
                  <c:v>18.329865921488132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F-4717-94D0-3799AAB0FBA3}"/>
            </c:ext>
          </c:extLst>
        </c:ser>
        <c:ser>
          <c:idx val="3"/>
          <c:order val="1"/>
          <c:tx>
            <c:v>FaDu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Green!$X$22:$X$23</c:f>
                <c:numCache>
                  <c:formatCode>General</c:formatCode>
                  <c:ptCount val="2"/>
                  <c:pt idx="0">
                    <c:v>3.3192868026726967</c:v>
                  </c:pt>
                  <c:pt idx="1">
                    <c:v>4.0627723566650138</c:v>
                  </c:pt>
                </c:numCache>
              </c:numRef>
            </c:plus>
            <c:minus>
              <c:numRef>
                <c:f>Green!$X$22:$X$23</c:f>
                <c:numCache>
                  <c:formatCode>General</c:formatCode>
                  <c:ptCount val="2"/>
                  <c:pt idx="0">
                    <c:v>3.3192868026726967</c:v>
                  </c:pt>
                  <c:pt idx="1">
                    <c:v>4.0627723566650138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Green!$R$1:$R$2</c:f>
              <c:strCache>
                <c:ptCount val="2"/>
                <c:pt idx="0">
                  <c:v>Unirradiated</c:v>
                </c:pt>
                <c:pt idx="1">
                  <c:v>4 h post-IR</c:v>
                </c:pt>
              </c:strCache>
            </c:strRef>
          </c:cat>
          <c:val>
            <c:numRef>
              <c:f>Green!$W$22:$W$23</c:f>
              <c:numCache>
                <c:formatCode>General</c:formatCode>
                <c:ptCount val="2"/>
                <c:pt idx="0">
                  <c:v>23.825078009960134</c:v>
                </c:pt>
                <c:pt idx="1">
                  <c:v>40.222670824476232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F-4717-94D0-3799AAB0FBA3}"/>
            </c:ext>
          </c:extLst>
        </c:ser>
        <c:ser>
          <c:idx val="1"/>
          <c:order val="2"/>
          <c:tx>
            <c:strRef>
              <c:f>Green!$S$8</c:f>
              <c:strCache>
                <c:ptCount val="1"/>
                <c:pt idx="0">
                  <c:v>UMSCC6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Green!$X$28:$X$29</c:f>
                <c:numCache>
                  <c:formatCode>General</c:formatCode>
                  <c:ptCount val="2"/>
                  <c:pt idx="0">
                    <c:v>2.3032589207900629</c:v>
                  </c:pt>
                  <c:pt idx="1">
                    <c:v>1.8169717663189939</c:v>
                  </c:pt>
                </c:numCache>
              </c:numRef>
            </c:plus>
            <c:minus>
              <c:numRef>
                <c:f>Green!$X$28:$X$29</c:f>
                <c:numCache>
                  <c:formatCode>General</c:formatCode>
                  <c:ptCount val="2"/>
                  <c:pt idx="0">
                    <c:v>2.3032589207900629</c:v>
                  </c:pt>
                  <c:pt idx="1">
                    <c:v>1.8169717663189939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Green!$R$1:$R$2</c:f>
              <c:strCache>
                <c:ptCount val="2"/>
                <c:pt idx="0">
                  <c:v>Unirradiated</c:v>
                </c:pt>
                <c:pt idx="1">
                  <c:v>4 h post-IR</c:v>
                </c:pt>
              </c:strCache>
            </c:strRef>
          </c:cat>
          <c:val>
            <c:numRef>
              <c:f>Green!$W$28:$W$29</c:f>
              <c:numCache>
                <c:formatCode>General</c:formatCode>
                <c:ptCount val="2"/>
                <c:pt idx="0">
                  <c:v>23.557011949505384</c:v>
                </c:pt>
                <c:pt idx="1">
                  <c:v>37.446271196639579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F-4717-94D0-3799AAB0FBA3}"/>
            </c:ext>
          </c:extLst>
        </c:ser>
        <c:ser>
          <c:idx val="4"/>
          <c:order val="3"/>
          <c:tx>
            <c:v>A253</c:v>
          </c:tx>
          <c:spPr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Green!$X$20:$X$21</c:f>
                <c:numCache>
                  <c:formatCode>General</c:formatCode>
                  <c:ptCount val="2"/>
                  <c:pt idx="0">
                    <c:v>2.4504798795041576</c:v>
                  </c:pt>
                  <c:pt idx="1">
                    <c:v>3.4405648221827758</c:v>
                  </c:pt>
                </c:numCache>
              </c:numRef>
            </c:plus>
            <c:minus>
              <c:numRef>
                <c:f>Green!$X$20:$X$21</c:f>
                <c:numCache>
                  <c:formatCode>General</c:formatCode>
                  <c:ptCount val="2"/>
                  <c:pt idx="0">
                    <c:v>2.4504798795041576</c:v>
                  </c:pt>
                  <c:pt idx="1">
                    <c:v>3.4405648221827758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Green!$R$1:$R$2</c:f>
              <c:strCache>
                <c:ptCount val="2"/>
                <c:pt idx="0">
                  <c:v>Unirradiated</c:v>
                </c:pt>
                <c:pt idx="1">
                  <c:v>4 h post-IR</c:v>
                </c:pt>
              </c:strCache>
            </c:strRef>
          </c:cat>
          <c:val>
            <c:numRef>
              <c:f>Green!$W$20:$W$21</c:f>
              <c:numCache>
                <c:formatCode>General</c:formatCode>
                <c:ptCount val="2"/>
                <c:pt idx="0">
                  <c:v>14.966629829602295</c:v>
                </c:pt>
                <c:pt idx="1">
                  <c:v>29.16343449757645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7F-4717-94D0-3799AAB0FBA3}"/>
            </c:ext>
          </c:extLst>
        </c:ser>
        <c:ser>
          <c:idx val="2"/>
          <c:order val="4"/>
          <c:tx>
            <c:strRef>
              <c:f>Green!$S$14</c:f>
              <c:strCache>
                <c:ptCount val="1"/>
                <c:pt idx="0">
                  <c:v>UMSCC11B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Green!$X$24:$X$25</c:f>
                <c:numCache>
                  <c:formatCode>General</c:formatCode>
                  <c:ptCount val="2"/>
                  <c:pt idx="0">
                    <c:v>0.98055374170540877</c:v>
                  </c:pt>
                  <c:pt idx="1">
                    <c:v>1.8912112969375132</c:v>
                  </c:pt>
                </c:numCache>
              </c:numRef>
            </c:plus>
            <c:minus>
              <c:numRef>
                <c:f>Green!$X$24:$X$25</c:f>
                <c:numCache>
                  <c:formatCode>General</c:formatCode>
                  <c:ptCount val="2"/>
                  <c:pt idx="0">
                    <c:v>0.98055374170540877</c:v>
                  </c:pt>
                  <c:pt idx="1">
                    <c:v>1.8912112969375132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Green!$R$1:$R$2</c:f>
              <c:strCache>
                <c:ptCount val="2"/>
                <c:pt idx="0">
                  <c:v>Unirradiated</c:v>
                </c:pt>
                <c:pt idx="1">
                  <c:v>4 h post-IR</c:v>
                </c:pt>
              </c:strCache>
            </c:strRef>
          </c:cat>
          <c:val>
            <c:numRef>
              <c:f>Green!$W$24:$W$25</c:f>
              <c:numCache>
                <c:formatCode>General</c:formatCode>
                <c:ptCount val="2"/>
                <c:pt idx="0">
                  <c:v>5.8354164974003275</c:v>
                </c:pt>
                <c:pt idx="1">
                  <c:v>16.230759489842505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7F-4717-94D0-3799AAB0F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860656"/>
        <c:axId val="430862296"/>
      </c:barChart>
      <c:catAx>
        <c:axId val="43086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62296"/>
        <c:crosses val="autoZero"/>
        <c:auto val="1"/>
        <c:lblAlgn val="ctr"/>
        <c:lblOffset val="100"/>
        <c:noMultiLvlLbl val="0"/>
      </c:catAx>
      <c:valAx>
        <c:axId val="430862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RAD51 foci/cell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606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8976303065336386"/>
          <c:y val="1.0559436146089297E-2"/>
          <c:w val="0.2486093923793346"/>
          <c:h val="0.46937145908066624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76103575043"/>
          <c:y val="0.12147048022159286"/>
          <c:w val="0.69493228427833087"/>
          <c:h val="0.67255498235134403"/>
        </c:manualLayout>
      </c:layout>
      <c:scatterChart>
        <c:scatterStyle val="lineMarker"/>
        <c:varyColors val="0"/>
        <c:ser>
          <c:idx val="0"/>
          <c:order val="0"/>
          <c:tx>
            <c:v>Hypoxia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Graph!$G$3:$G$6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4.7258156262526066E-2</c:v>
                  </c:pt>
                  <c:pt idx="2">
                    <c:v>7.727224598780616E-2</c:v>
                  </c:pt>
                  <c:pt idx="3">
                    <c:v>4.1155531557468261E-2</c:v>
                  </c:pt>
                </c:numCache>
              </c:numRef>
            </c:plus>
            <c:minus>
              <c:numRef>
                <c:f>Graph!$G$3:$G$6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4.7258156262526066E-2</c:v>
                  </c:pt>
                  <c:pt idx="2">
                    <c:v>7.727224598780616E-2</c:v>
                  </c:pt>
                  <c:pt idx="3">
                    <c:v>4.1155531557468261E-2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Graph!$A$13:$A$16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xVal>
          <c:yVal>
            <c:numRef>
              <c:f>Graph!$E$3:$E$6</c:f>
              <c:numCache>
                <c:formatCode>0.000</c:formatCode>
                <c:ptCount val="4"/>
                <c:pt idx="0" formatCode="General">
                  <c:v>1</c:v>
                </c:pt>
                <c:pt idx="1">
                  <c:v>0.85</c:v>
                </c:pt>
                <c:pt idx="2">
                  <c:v>0.621</c:v>
                </c:pt>
                <c:pt idx="3">
                  <c:v>0.37933333333333336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54-4CE8-9C95-8EFF964C7AAD}"/>
            </c:ext>
          </c:extLst>
        </c:ser>
        <c:ser>
          <c:idx val="1"/>
          <c:order val="1"/>
          <c:tx>
            <c:v>Normoxia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Graph!$G$7:$G$10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0.1494300282183382</c:v>
                  </c:pt>
                  <c:pt idx="2">
                    <c:v>6.3037907466680559E-2</c:v>
                  </c:pt>
                  <c:pt idx="3">
                    <c:v>8.5559595864195412E-2</c:v>
                  </c:pt>
                </c:numCache>
              </c:numRef>
            </c:plus>
            <c:minus>
              <c:numRef>
                <c:f>Graph!$G$7:$G$10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0.1494300282183382</c:v>
                  </c:pt>
                  <c:pt idx="2">
                    <c:v>6.3037907466680559E-2</c:v>
                  </c:pt>
                  <c:pt idx="3">
                    <c:v>8.5559595864195412E-2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Graph!$A$13:$A$16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xVal>
          <c:yVal>
            <c:numRef>
              <c:f>Graph!$E$7:$E$10</c:f>
              <c:numCache>
                <c:formatCode>0.000</c:formatCode>
                <c:ptCount val="4"/>
                <c:pt idx="0">
                  <c:v>1</c:v>
                </c:pt>
                <c:pt idx="1">
                  <c:v>0.63600000000000001</c:v>
                </c:pt>
                <c:pt idx="2">
                  <c:v>0.43733333333333335</c:v>
                </c:pt>
                <c:pt idx="3">
                  <c:v>0.28066666666666668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54-4CE8-9C95-8EFF964C7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098079"/>
        <c:axId val="748099711"/>
      </c:scatterChart>
      <c:valAx>
        <c:axId val="748098079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Dose  (Gy)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099711"/>
        <c:crossesAt val="0.1"/>
        <c:crossBetween val="midCat"/>
        <c:majorUnit val="1"/>
      </c:valAx>
      <c:valAx>
        <c:axId val="748099711"/>
        <c:scaling>
          <c:logBase val="10"/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Surviving fraction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098079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255125203944101"/>
          <c:y val="0.57183319757444118"/>
          <c:w val="0.40243385117400865"/>
          <c:h val="0.16583129694995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8710161229844"/>
          <c:y val="0.12610531572184566"/>
          <c:w val="0.76723254125409834"/>
          <c:h val="0.67208667636171904"/>
        </c:manualLayout>
      </c:layout>
      <c:scatterChart>
        <c:scatterStyle val="lineMarker"/>
        <c:varyColors val="0"/>
        <c:ser>
          <c:idx val="0"/>
          <c:order val="0"/>
          <c:tx>
            <c:v>Hypoxia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Sheet3!$H$3:$H$6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5.507570547286101E-2</c:v>
                  </c:pt>
                  <c:pt idx="2">
                    <c:v>8.9010767138962638E-2</c:v>
                  </c:pt>
                  <c:pt idx="3">
                    <c:v>5.4924190177613609E-2</c:v>
                  </c:pt>
                </c:numCache>
              </c:numRef>
            </c:plus>
            <c:minus>
              <c:numRef>
                <c:f>Sheet3!$H$3:$H$6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5.507570547286101E-2</c:v>
                  </c:pt>
                  <c:pt idx="2">
                    <c:v>8.9010767138962638E-2</c:v>
                  </c:pt>
                  <c:pt idx="3">
                    <c:v>5.4924190177613609E-2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Sheet3!$A$12:$A$15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xVal>
          <c:yVal>
            <c:numRef>
              <c:f>Sheet3!$F$3:$F$6</c:f>
              <c:numCache>
                <c:formatCode>0.000</c:formatCode>
                <c:ptCount val="4"/>
                <c:pt idx="0" formatCode="General">
                  <c:v>1</c:v>
                </c:pt>
                <c:pt idx="1">
                  <c:v>0.63250000000000006</c:v>
                </c:pt>
                <c:pt idx="2">
                  <c:v>0.52750000000000008</c:v>
                </c:pt>
                <c:pt idx="3">
                  <c:v>0.36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E9-48A9-8D20-380C3C8007E0}"/>
            </c:ext>
          </c:extLst>
        </c:ser>
        <c:ser>
          <c:idx val="1"/>
          <c:order val="1"/>
          <c:tx>
            <c:v>Normoxia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Sheet3!$H$7:$H$10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5.8789880081524186E-2</c:v>
                  </c:pt>
                  <c:pt idx="2">
                    <c:v>6.9206815656648574E-2</c:v>
                  </c:pt>
                  <c:pt idx="3">
                    <c:v>3.9264063297965841E-2</c:v>
                  </c:pt>
                </c:numCache>
              </c:numRef>
            </c:plus>
            <c:minus>
              <c:numRef>
                <c:f>Sheet3!$H$7:$H$10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5.8789880081524186E-2</c:v>
                  </c:pt>
                  <c:pt idx="2">
                    <c:v>6.9206815656648574E-2</c:v>
                  </c:pt>
                  <c:pt idx="3">
                    <c:v>3.9264063297965841E-2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Sheet3!$A$12:$A$15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xVal>
          <c:yVal>
            <c:numRef>
              <c:f>Sheet3!$F$7:$F$10</c:f>
              <c:numCache>
                <c:formatCode>0.000</c:formatCode>
                <c:ptCount val="4"/>
                <c:pt idx="0">
                  <c:v>1</c:v>
                </c:pt>
                <c:pt idx="1">
                  <c:v>0.45750000000000002</c:v>
                </c:pt>
                <c:pt idx="2">
                  <c:v>0.3725</c:v>
                </c:pt>
                <c:pt idx="3">
                  <c:v>0.20499999999999999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1E9-48A9-8D20-380C3C800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098079"/>
        <c:axId val="748099711"/>
      </c:scatterChart>
      <c:valAx>
        <c:axId val="748098079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Dose  (Gy)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099711"/>
        <c:crossesAt val="0.1"/>
        <c:crossBetween val="midCat"/>
        <c:majorUnit val="1"/>
      </c:valAx>
      <c:valAx>
        <c:axId val="748099711"/>
        <c:scaling>
          <c:logBase val="10"/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Surviving fraction</a:t>
                </a:r>
              </a:p>
            </c:rich>
          </c:tx>
          <c:layout>
            <c:manualLayout>
              <c:xMode val="edge"/>
              <c:yMode val="edge"/>
              <c:x val="3.4504049471007353E-2"/>
              <c:y val="0.21592898554169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098079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873907618762521"/>
          <c:y val="0.57796399577336055"/>
          <c:w val="0.36858515346903381"/>
          <c:h val="0.19860883920834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61647722974346"/>
          <c:y val="6.6265500292668672E-2"/>
          <c:w val="0.71873113966441005"/>
          <c:h val="0.72046014915192491"/>
        </c:manualLayout>
      </c:layout>
      <c:scatterChart>
        <c:scatterStyle val="smoothMarker"/>
        <c:varyColors val="0"/>
        <c:ser>
          <c:idx val="0"/>
          <c:order val="0"/>
          <c:tx>
            <c:v>Normoxia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xVal>
            <c:numRef>
              <c:f>'cs-cal'!$C$66:$G$66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'cs-cal'!$C$67:$G$67</c:f>
              <c:numCache>
                <c:formatCode>General</c:formatCode>
                <c:ptCount val="5"/>
                <c:pt idx="0">
                  <c:v>1</c:v>
                </c:pt>
                <c:pt idx="1">
                  <c:v>0.47</c:v>
                </c:pt>
                <c:pt idx="2">
                  <c:v>0.2</c:v>
                </c:pt>
                <c:pt idx="3">
                  <c:v>7.0000000000000007E-2</c:v>
                </c:pt>
                <c:pt idx="4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48-4433-98F4-41E2E90FE982}"/>
            </c:ext>
          </c:extLst>
        </c:ser>
        <c:ser>
          <c:idx val="1"/>
          <c:order val="1"/>
          <c:tx>
            <c:v>Hypoxia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'cs-cal'!$C$66:$G$66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'cs-cal'!$C$68:$G$68</c:f>
              <c:numCache>
                <c:formatCode>General</c:formatCode>
                <c:ptCount val="5"/>
                <c:pt idx="0">
                  <c:v>1</c:v>
                </c:pt>
                <c:pt idx="1">
                  <c:v>0.91600000000000004</c:v>
                </c:pt>
                <c:pt idx="2">
                  <c:v>0.36199999999999999</c:v>
                </c:pt>
                <c:pt idx="3">
                  <c:v>0.13500000000000001</c:v>
                </c:pt>
                <c:pt idx="4">
                  <c:v>5.6000000000000001E-2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B48-4433-98F4-41E2E90FE982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238798312"/>
        <c:axId val="238798704"/>
      </c:scatterChart>
      <c:valAx>
        <c:axId val="238798312"/>
        <c:scaling>
          <c:orientation val="minMax"/>
          <c:max val="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Dose (Gy)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98704"/>
        <c:crossesAt val="1.0000000000000004E-6"/>
        <c:crossBetween val="midCat"/>
        <c:majorUnit val="2"/>
      </c:valAx>
      <c:valAx>
        <c:axId val="238798704"/>
        <c:scaling>
          <c:logBase val="10"/>
          <c:orientation val="minMax"/>
          <c:max val="1"/>
          <c:min val="1.0000000000000002E-3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Surviving Fraction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9831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2758354025415536"/>
          <c:y val="0.53932290604339461"/>
          <c:w val="0.35620485077324227"/>
          <c:h val="0.21624325367875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55998144145936"/>
          <c:y val="6.2816668854982979E-2"/>
          <c:w val="0.75356265743630235"/>
          <c:h val="0.68361352775174777"/>
        </c:manualLayout>
      </c:layout>
      <c:scatterChart>
        <c:scatterStyle val="smoothMarker"/>
        <c:varyColors val="0"/>
        <c:ser>
          <c:idx val="0"/>
          <c:order val="0"/>
          <c:tx>
            <c:v>Normoxia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'cs-cal'!$D$40:$H$40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'cs-cal'!$D$41:$H$41</c:f>
              <c:numCache>
                <c:formatCode>General</c:formatCode>
                <c:ptCount val="5"/>
                <c:pt idx="0">
                  <c:v>1</c:v>
                </c:pt>
                <c:pt idx="1">
                  <c:v>0.4</c:v>
                </c:pt>
                <c:pt idx="2">
                  <c:v>0.13</c:v>
                </c:pt>
                <c:pt idx="3" formatCode="0.000">
                  <c:v>3.5999999999999997E-2</c:v>
                </c:pt>
                <c:pt idx="4">
                  <c:v>7.0000000000000001E-3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38-4FFA-876A-0BEBC6F413A0}"/>
            </c:ext>
          </c:extLst>
        </c:ser>
        <c:ser>
          <c:idx val="2"/>
          <c:order val="1"/>
          <c:tx>
            <c:v>Hypoxia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'cs-cal'!$D$40:$H$40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'cs-cal'!$D$42:$H$42</c:f>
              <c:numCache>
                <c:formatCode>General</c:formatCode>
                <c:ptCount val="5"/>
                <c:pt idx="0">
                  <c:v>1</c:v>
                </c:pt>
                <c:pt idx="1">
                  <c:v>0.63</c:v>
                </c:pt>
                <c:pt idx="2">
                  <c:v>0.26</c:v>
                </c:pt>
                <c:pt idx="3" formatCode="0.000">
                  <c:v>9.8000000000000004E-2</c:v>
                </c:pt>
                <c:pt idx="4">
                  <c:v>2.3E-2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38-4FFA-876A-0BEBC6F41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798312"/>
        <c:axId val="238798704"/>
      </c:scatterChart>
      <c:valAx>
        <c:axId val="238798312"/>
        <c:scaling>
          <c:orientation val="minMax"/>
          <c:max val="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Dose (Gy)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98704"/>
        <c:crossesAt val="1.0000000000000004E-6"/>
        <c:crossBetween val="midCat"/>
        <c:majorUnit val="2"/>
      </c:valAx>
      <c:valAx>
        <c:axId val="238798704"/>
        <c:scaling>
          <c:logBase val="10"/>
          <c:orientation val="minMax"/>
          <c:max val="1"/>
          <c:min val="1.0000000000000002E-3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Surviving Fraction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9831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3074672951507258"/>
          <c:y val="0.47999280023459079"/>
          <c:w val="0.37682525381291809"/>
          <c:h val="0.2341753255045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30850420867672"/>
          <c:y val="0.14673491998601751"/>
          <c:w val="0.69029582814670132"/>
          <c:h val="0.611534191884300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SUMMARY!$B$9</c:f>
              <c:strCache>
                <c:ptCount val="1"/>
                <c:pt idx="0">
                  <c:v>Normoxia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SUMMARY!$F$10:$F$15</c:f>
                <c:numCache>
                  <c:formatCode>General</c:formatCode>
                  <c:ptCount val="6"/>
                  <c:pt idx="0">
                    <c:v>1.5025903559446203</c:v>
                  </c:pt>
                  <c:pt idx="1">
                    <c:v>2.6069991262837968</c:v>
                  </c:pt>
                  <c:pt idx="2">
                    <c:v>1.6169243780846534</c:v>
                  </c:pt>
                  <c:pt idx="3">
                    <c:v>1.5070206073943087</c:v>
                  </c:pt>
                  <c:pt idx="4">
                    <c:v>1.0692676621563628</c:v>
                  </c:pt>
                  <c:pt idx="5">
                    <c:v>5.7154760664940699E-2</c:v>
                  </c:pt>
                </c:numCache>
              </c:numRef>
            </c:plus>
            <c:minus>
              <c:numRef>
                <c:f>SUMMARY!$F$10:$F$15</c:f>
                <c:numCache>
                  <c:formatCode>General</c:formatCode>
                  <c:ptCount val="6"/>
                  <c:pt idx="0">
                    <c:v>1.5025903559446203</c:v>
                  </c:pt>
                  <c:pt idx="1">
                    <c:v>2.6069991262837968</c:v>
                  </c:pt>
                  <c:pt idx="2">
                    <c:v>1.6169243780846534</c:v>
                  </c:pt>
                  <c:pt idx="3">
                    <c:v>1.5070206073943087</c:v>
                  </c:pt>
                  <c:pt idx="4">
                    <c:v>1.0692676621563628</c:v>
                  </c:pt>
                  <c:pt idx="5">
                    <c:v>5.7154760664940699E-2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SUMMARY!$A$10:$A$15</c:f>
              <c:strCache>
                <c:ptCount val="6"/>
                <c:pt idx="0">
                  <c:v>CON</c:v>
                </c:pt>
                <c:pt idx="1">
                  <c:v>0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240</c:v>
                </c:pt>
              </c:strCache>
            </c:strRef>
          </c:cat>
          <c:val>
            <c:numRef>
              <c:f>SUMMARY!$B$10:$B$15</c:f>
              <c:numCache>
                <c:formatCode>General</c:formatCode>
                <c:ptCount val="6"/>
                <c:pt idx="0">
                  <c:v>9.9666666666666668</c:v>
                </c:pt>
                <c:pt idx="1">
                  <c:v>31.666666666666661</c:v>
                </c:pt>
                <c:pt idx="2">
                  <c:v>28.833333333333332</c:v>
                </c:pt>
                <c:pt idx="3">
                  <c:v>23.933333333333334</c:v>
                </c:pt>
                <c:pt idx="4">
                  <c:v>16.3</c:v>
                </c:pt>
                <c:pt idx="5">
                  <c:v>5.6833333333333336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8-42F5-AD27-C8928D6093CF}"/>
            </c:ext>
          </c:extLst>
        </c:ser>
        <c:ser>
          <c:idx val="2"/>
          <c:order val="1"/>
          <c:tx>
            <c:strRef>
              <c:f>SUMMARY!$C$9</c:f>
              <c:strCache>
                <c:ptCount val="1"/>
                <c:pt idx="0">
                  <c:v>Hypoxia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SUMMARY!$G$10:$G$15</c:f>
                <c:numCache>
                  <c:formatCode>General</c:formatCode>
                  <c:ptCount val="6"/>
                  <c:pt idx="0">
                    <c:v>1.0837178804672585</c:v>
                  </c:pt>
                  <c:pt idx="1">
                    <c:v>2.9605930336861737</c:v>
                  </c:pt>
                  <c:pt idx="2">
                    <c:v>0.51316014394468723</c:v>
                  </c:pt>
                  <c:pt idx="3">
                    <c:v>1.4518187826921707</c:v>
                  </c:pt>
                  <c:pt idx="4">
                    <c:v>1.822391591044858</c:v>
                  </c:pt>
                  <c:pt idx="5">
                    <c:v>0.38783587594066998</c:v>
                  </c:pt>
                </c:numCache>
              </c:numRef>
            </c:plus>
            <c:minus>
              <c:numRef>
                <c:f>SUMMARY!$G$10:$G$15</c:f>
                <c:numCache>
                  <c:formatCode>General</c:formatCode>
                  <c:ptCount val="6"/>
                  <c:pt idx="0">
                    <c:v>1.0837178804672585</c:v>
                  </c:pt>
                  <c:pt idx="1">
                    <c:v>2.9605930336861737</c:v>
                  </c:pt>
                  <c:pt idx="2">
                    <c:v>0.51316014394468723</c:v>
                  </c:pt>
                  <c:pt idx="3">
                    <c:v>1.4518187826921707</c:v>
                  </c:pt>
                  <c:pt idx="4">
                    <c:v>1.822391591044858</c:v>
                  </c:pt>
                  <c:pt idx="5">
                    <c:v>0.38783587594066998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SUMMARY!$A$10:$A$15</c:f>
              <c:strCache>
                <c:ptCount val="6"/>
                <c:pt idx="0">
                  <c:v>CON</c:v>
                </c:pt>
                <c:pt idx="1">
                  <c:v>0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240</c:v>
                </c:pt>
              </c:strCache>
            </c:strRef>
          </c:cat>
          <c:val>
            <c:numRef>
              <c:f>SUMMARY!$C$10:$C$15</c:f>
              <c:numCache>
                <c:formatCode>General</c:formatCode>
                <c:ptCount val="6"/>
                <c:pt idx="0">
                  <c:v>10.066666666666666</c:v>
                </c:pt>
                <c:pt idx="1">
                  <c:v>26.833333333333332</c:v>
                </c:pt>
                <c:pt idx="2">
                  <c:v>28.933333333333337</c:v>
                </c:pt>
                <c:pt idx="3">
                  <c:v>22.466666666666669</c:v>
                </c:pt>
                <c:pt idx="4">
                  <c:v>15.633333333333333</c:v>
                </c:pt>
                <c:pt idx="5">
                  <c:v>6.0933333333333328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D8-42F5-AD27-C8928D609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5732527"/>
        <c:axId val="2019986111"/>
        <c:extLst/>
      </c:barChart>
      <c:catAx>
        <c:axId val="20257325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 err="1"/>
                  <a:t>mins</a:t>
                </a:r>
                <a:r>
                  <a:rPr lang="en-GB" b="1" dirty="0"/>
                  <a:t> post-IR</a:t>
                </a:r>
              </a:p>
            </c:rich>
          </c:tx>
          <c:layout>
            <c:manualLayout>
              <c:xMode val="edge"/>
              <c:yMode val="edge"/>
              <c:x val="0.38481083780036596"/>
              <c:y val="0.882359753773723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9986111"/>
        <c:crosses val="autoZero"/>
        <c:auto val="1"/>
        <c:lblAlgn val="ctr"/>
        <c:lblOffset val="100"/>
        <c:noMultiLvlLbl val="0"/>
      </c:catAx>
      <c:valAx>
        <c:axId val="2019986111"/>
        <c:scaling>
          <c:orientation val="minMax"/>
          <c:max val="4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% tail DNA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732527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468145403287844"/>
          <c:y val="0.17473168598922573"/>
          <c:w val="0.43707798159629524"/>
          <c:h val="0.1783048668429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5353565699577"/>
          <c:y val="0.11279329470608626"/>
          <c:w val="0.74735021112950129"/>
          <c:h val="0.67675512091237711"/>
        </c:manualLayout>
      </c:layout>
      <c:scatterChart>
        <c:scatterStyle val="lineMarker"/>
        <c:varyColors val="0"/>
        <c:ser>
          <c:idx val="3"/>
          <c:order val="3"/>
          <c:tx>
            <c:v>Normoxia</c:v>
          </c:tx>
          <c:spPr>
            <a:ln w="127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Sheet7!$B$25:$B$28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5.3131127097650173E-2</c:v>
                  </c:pt>
                  <c:pt idx="2">
                    <c:v>3.582364210034103E-2</c:v>
                  </c:pt>
                  <c:pt idx="3">
                    <c:v>2.75E-2</c:v>
                  </c:pt>
                </c:numCache>
                <c:extLst xmlns:c15="http://schemas.microsoft.com/office/drawing/2012/chart"/>
              </c:numRef>
            </c:plus>
            <c:minus>
              <c:numRef>
                <c:f>Sheet7!$B$25:$B$28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5.3131127097650173E-2</c:v>
                  </c:pt>
                  <c:pt idx="2">
                    <c:v>3.582364210034103E-2</c:v>
                  </c:pt>
                  <c:pt idx="3">
                    <c:v>2.75E-2</c:v>
                  </c:pt>
                </c:numCache>
                <c:extLst xmlns:c15="http://schemas.microsoft.com/office/drawing/2012/chart"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Sheet7!$A$12:$A$15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  <c:extLst xmlns:c15="http://schemas.microsoft.com/office/drawing/2012/chart"/>
            </c:numRef>
          </c:xVal>
          <c:yVal>
            <c:numRef>
              <c:f>Sheet7!$B$2:$B$5</c:f>
              <c:numCache>
                <c:formatCode>General</c:formatCode>
                <c:ptCount val="4"/>
                <c:pt idx="0">
                  <c:v>1</c:v>
                </c:pt>
                <c:pt idx="1">
                  <c:v>0.5625</c:v>
                </c:pt>
                <c:pt idx="2">
                  <c:v>0.31</c:v>
                </c:pt>
                <c:pt idx="3">
                  <c:v>0.14750000000000002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2DF9-47C9-A64A-54357B30888D}"/>
            </c:ext>
          </c:extLst>
        </c:ser>
        <c:ser>
          <c:idx val="4"/>
          <c:order val="4"/>
          <c:tx>
            <c:v>Hypoxia</c:v>
          </c:tx>
          <c:spPr>
            <a:ln w="127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Sheet7!$C$25:$C$28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9.4648472430004359E-3</c:v>
                  </c:pt>
                  <c:pt idx="2">
                    <c:v>8.4606934309980189E-2</c:v>
                  </c:pt>
                  <c:pt idx="3">
                    <c:v>1.3228756555322956E-2</c:v>
                  </c:pt>
                </c:numCache>
              </c:numRef>
            </c:plus>
            <c:minus>
              <c:numRef>
                <c:f>Sheet7!$C$25:$C$28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9.4648472430004359E-3</c:v>
                  </c:pt>
                  <c:pt idx="2">
                    <c:v>8.4606934309980189E-2</c:v>
                  </c:pt>
                  <c:pt idx="3">
                    <c:v>1.3228756555322956E-2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Sheet7!$A$12:$A$15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xVal>
          <c:yVal>
            <c:numRef>
              <c:f>Sheet7!$B$6:$B$9</c:f>
              <c:numCache>
                <c:formatCode>General</c:formatCode>
                <c:ptCount val="4"/>
                <c:pt idx="0">
                  <c:v>1</c:v>
                </c:pt>
                <c:pt idx="1">
                  <c:v>0.79249999999999998</c:v>
                </c:pt>
                <c:pt idx="2">
                  <c:v>0.79500000000000004</c:v>
                </c:pt>
                <c:pt idx="3">
                  <c:v>0.36500000000000005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DF9-47C9-A64A-54357B30888D}"/>
            </c:ext>
          </c:extLst>
        </c:ser>
        <c:ser>
          <c:idx val="6"/>
          <c:order val="6"/>
          <c:tx>
            <c:strRef>
              <c:f>Sheet7!$C$12</c:f>
              <c:strCache>
                <c:ptCount val="1"/>
                <c:pt idx="0">
                  <c:v>HIF-1α siRNA (Hypoxia)</c:v>
                </c:pt>
              </c:strCache>
            </c:strRef>
          </c:tx>
          <c:spPr>
            <a:ln w="12700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sysDash"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Sheet7!$E$25:$E$28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5.7300378125570678E-2</c:v>
                  </c:pt>
                  <c:pt idx="2">
                    <c:v>0.12048513047951868</c:v>
                  </c:pt>
                  <c:pt idx="3">
                    <c:v>2.0615528128088288E-2</c:v>
                  </c:pt>
                </c:numCache>
              </c:numRef>
            </c:plus>
            <c:minus>
              <c:numRef>
                <c:f>Sheet7!$E$25:$E$28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5.7300378125570678E-2</c:v>
                  </c:pt>
                  <c:pt idx="2">
                    <c:v>0.12048513047951868</c:v>
                  </c:pt>
                  <c:pt idx="3">
                    <c:v>2.0615528128088288E-2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Sheet7!$A$12:$A$15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  <c:extLst xmlns:c15="http://schemas.microsoft.com/office/drawing/2012/chart"/>
            </c:numRef>
          </c:xVal>
          <c:yVal>
            <c:numRef>
              <c:f>Sheet7!$C$6:$C$9</c:f>
              <c:numCache>
                <c:formatCode>General</c:formatCode>
                <c:ptCount val="4"/>
                <c:pt idx="0">
                  <c:v>1</c:v>
                </c:pt>
                <c:pt idx="1">
                  <c:v>0.73999999999999988</c:v>
                </c:pt>
                <c:pt idx="2">
                  <c:v>0.54</c:v>
                </c:pt>
                <c:pt idx="3">
                  <c:v>0.255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2DF9-47C9-A64A-54357B30888D}"/>
            </c:ext>
          </c:extLst>
        </c:ser>
        <c:ser>
          <c:idx val="8"/>
          <c:order val="8"/>
          <c:tx>
            <c:strRef>
              <c:f>Sheet7!$C$13</c:f>
              <c:strCache>
                <c:ptCount val="1"/>
                <c:pt idx="0">
                  <c:v>HIF-1β siRNA (Hypoxia)</c:v>
                </c:pt>
              </c:strCache>
            </c:strRef>
          </c:tx>
          <c:spPr>
            <a:ln w="12700" cap="rnd" cmpd="sng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Sheet7!$G$25:$G$28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8.1955272354294867E-2</c:v>
                  </c:pt>
                  <c:pt idx="2">
                    <c:v>0.12064928512013642</c:v>
                  </c:pt>
                  <c:pt idx="3">
                    <c:v>4.1508031351374208E-2</c:v>
                  </c:pt>
                </c:numCache>
              </c:numRef>
            </c:plus>
            <c:minus>
              <c:numRef>
                <c:f>Sheet7!$G$25:$G$28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8.1955272354294867E-2</c:v>
                  </c:pt>
                  <c:pt idx="2">
                    <c:v>0.12064928512013642</c:v>
                  </c:pt>
                  <c:pt idx="3">
                    <c:v>4.1508031351374208E-2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Sheet7!$A$12:$A$15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xVal>
          <c:yVal>
            <c:numRef>
              <c:f>Sheet7!$D$6:$D$9</c:f>
              <c:numCache>
                <c:formatCode>General</c:formatCode>
                <c:ptCount val="4"/>
                <c:pt idx="0">
                  <c:v>1</c:v>
                </c:pt>
                <c:pt idx="1">
                  <c:v>0.59000000000000008</c:v>
                </c:pt>
                <c:pt idx="2">
                  <c:v>0.53750000000000009</c:v>
                </c:pt>
                <c:pt idx="3">
                  <c:v>0.20750000000000002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DF9-47C9-A64A-54357B308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098079"/>
        <c:axId val="748099711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Hypoxia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[2]Graph!$G$3:$G$6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0</c:v>
                        </c:pt>
                        <c:pt idx="1">
                          <c:v>7.7072116300975602E-2</c:v>
                        </c:pt>
                        <c:pt idx="2">
                          <c:v>9.3639972471399366E-2</c:v>
                        </c:pt>
                        <c:pt idx="3">
                          <c:v>6.7246643865036981E-2</c:v>
                        </c:pt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[2]Graph!$G$3:$G$6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0</c:v>
                        </c:pt>
                        <c:pt idx="1">
                          <c:v>7.7072116300975602E-2</c:v>
                        </c:pt>
                        <c:pt idx="2">
                          <c:v>9.3639972471399366E-2</c:v>
                        </c:pt>
                        <c:pt idx="3">
                          <c:v>6.7246643865036981E-2</c:v>
                        </c:pt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xVal>
                  <c:numRef>
                    <c:extLst>
                      <c:ext uri="{02D57815-91ED-43cb-92C2-25804820EDAC}">
                        <c15:formulaRef>
                          <c15:sqref>[2]Graph!$A$13:$A$16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[2]Graph!$E$3:$E$6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0.84966666666666668</c:v>
                      </c:pt>
                      <c:pt idx="2">
                        <c:v>0.60533333333333339</c:v>
                      </c:pt>
                      <c:pt idx="3">
                        <c:v>0.37566666666666665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2DF9-47C9-A64A-54357B30888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Normoxia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[2]Graph!$G$7:$G$10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0</c:v>
                        </c:pt>
                        <c:pt idx="1">
                          <c:v>1.7704362299852668E-2</c:v>
                        </c:pt>
                        <c:pt idx="2">
                          <c:v>7.9825504139410891E-2</c:v>
                        </c:pt>
                        <c:pt idx="3">
                          <c:v>5.1004357112353162E-2</c:v>
                        </c:pt>
                      </c:numCache>
                    </c:numRef>
                  </c:plus>
                  <c:min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[2]Graph!$G$7:$G$10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0</c:v>
                        </c:pt>
                        <c:pt idx="1">
                          <c:v>1.7704362299852668E-2</c:v>
                        </c:pt>
                        <c:pt idx="2">
                          <c:v>7.9825504139410891E-2</c:v>
                        </c:pt>
                        <c:pt idx="3">
                          <c:v>5.1004357112353162E-2</c:v>
                        </c:pt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[2]Graph!$A$13:$A$16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[2]Graph!$E$7:$E$10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0.39733333333333332</c:v>
                      </c:pt>
                      <c:pt idx="2">
                        <c:v>0.31766666666666665</c:v>
                      </c:pt>
                      <c:pt idx="3">
                        <c:v>0.19966666666666666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DF9-47C9-A64A-54357B30888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Sheet7!$B$1</c15:sqref>
                        </c15:formulaRef>
                      </c:ext>
                    </c:extLst>
                    <c:strCache>
                      <c:ptCount val="1"/>
                      <c:pt idx="0">
                        <c:v>NTC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Sheet7!$B$2:$B$9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0.5625</c:v>
                      </c:pt>
                      <c:pt idx="2">
                        <c:v>0.31</c:v>
                      </c:pt>
                      <c:pt idx="3">
                        <c:v>0.14750000000000002</c:v>
                      </c:pt>
                      <c:pt idx="4">
                        <c:v>1</c:v>
                      </c:pt>
                      <c:pt idx="5">
                        <c:v>0.79249999999999998</c:v>
                      </c:pt>
                      <c:pt idx="6">
                        <c:v>0.79500000000000004</c:v>
                      </c:pt>
                      <c:pt idx="7">
                        <c:v>0.36500000000000005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[2]Graph!$A$13:$A$16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DF9-47C9-A64A-54357B30888D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HIF1a Normoxia</c:v>
                </c:tx>
                <c:spPr>
                  <a:ln w="19050" cap="rnd">
                    <a:solidFill>
                      <a:schemeClr val="accent6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Sheet7!$A$12:$A$15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Sheet7!$C$2:$C$5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0.7024999999999999</c:v>
                      </c:pt>
                      <c:pt idx="2">
                        <c:v>0.36250000000000004</c:v>
                      </c:pt>
                      <c:pt idx="3">
                        <c:v>0.17500000000000002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DF9-47C9-A64A-54357B30888D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v>HIF1b Normoxia</c:v>
                </c:tx>
                <c:spPr>
                  <a:ln w="19050" cap="rnd">
                    <a:solidFill>
                      <a:srgbClr val="7030A0"/>
                    </a:solidFill>
                    <a:prstDash val="solid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7030A0"/>
                    </a:solidFill>
                    <a:ln w="9525">
                      <a:noFill/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Sheet7!$F$25:$F$28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0</c:v>
                        </c:pt>
                        <c:pt idx="1">
                          <c:v>0.10299676370320249</c:v>
                        </c:pt>
                        <c:pt idx="2">
                          <c:v>2.0207259421637161E-2</c:v>
                        </c:pt>
                        <c:pt idx="3">
                          <c:v>2.1984843263788197E-2</c:v>
                        </c:pt>
                      </c:numCache>
                    </c:numRef>
                  </c:plus>
                  <c:min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Sheet7!$F$25:$F$28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0</c:v>
                        </c:pt>
                        <c:pt idx="1">
                          <c:v>0.10299676370320249</c:v>
                        </c:pt>
                        <c:pt idx="2">
                          <c:v>2.0207259421637161E-2</c:v>
                        </c:pt>
                        <c:pt idx="3">
                          <c:v>2.1984843263788197E-2</c:v>
                        </c:pt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Sheet7!$A$12:$A$15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Sheet7!$D$2:$D$5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0.59499999999999997</c:v>
                      </c:pt>
                      <c:pt idx="2">
                        <c:v>0.34499999999999997</c:v>
                      </c:pt>
                      <c:pt idx="3">
                        <c:v>0.15000000000000002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DF9-47C9-A64A-54357B30888D}"/>
                  </c:ext>
                </c:extLst>
              </c15:ser>
            </c15:filteredScatterSeries>
          </c:ext>
        </c:extLst>
      </c:scatterChart>
      <c:valAx>
        <c:axId val="748098079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Dose  (Gy)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099711"/>
        <c:crossesAt val="1.0000000000000002E-2"/>
        <c:crossBetween val="midCat"/>
        <c:majorUnit val="1"/>
      </c:valAx>
      <c:valAx>
        <c:axId val="748099711"/>
        <c:scaling>
          <c:logBase val="10"/>
          <c:orientation val="minMax"/>
          <c:min val="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Surviving fraction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098079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852140663003102"/>
          <c:y val="0.4723028892546971"/>
          <c:w val="0.58009388620502234"/>
          <c:h val="0.29444604643242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2098610885087"/>
          <c:y val="0.11489846417659109"/>
          <c:w val="0.7619428712375651"/>
          <c:h val="0.67570244092665244"/>
        </c:manualLayout>
      </c:layout>
      <c:scatterChart>
        <c:scatterStyle val="lineMarker"/>
        <c:varyColors val="0"/>
        <c:ser>
          <c:idx val="3"/>
          <c:order val="3"/>
          <c:tx>
            <c:v>Normoxia</c:v>
          </c:tx>
          <c:spPr>
            <a:ln w="127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Sheet7!$B$25:$B$28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0.10299676370320236</c:v>
                  </c:pt>
                  <c:pt idx="2">
                    <c:v>2.4999999999999994E-2</c:v>
                  </c:pt>
                  <c:pt idx="3">
                    <c:v>2.5980762113533264E-2</c:v>
                  </c:pt>
                </c:numCache>
                <c:extLst xmlns:c15="http://schemas.microsoft.com/office/drawing/2012/chart"/>
              </c:numRef>
            </c:plus>
            <c:minus>
              <c:numRef>
                <c:f>Sheet7!$B$25:$B$28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0.10299676370320236</c:v>
                  </c:pt>
                  <c:pt idx="2">
                    <c:v>2.4999999999999994E-2</c:v>
                  </c:pt>
                  <c:pt idx="3">
                    <c:v>2.5980762113533264E-2</c:v>
                  </c:pt>
                </c:numCache>
                <c:extLst xmlns:c15="http://schemas.microsoft.com/office/drawing/2012/chart"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Sheet7!$A$12:$A$15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  <c:extLst xmlns:c15="http://schemas.microsoft.com/office/drawing/2012/chart"/>
            </c:numRef>
          </c:xVal>
          <c:yVal>
            <c:numRef>
              <c:f>Sheet7!$B$2:$B$5</c:f>
              <c:numCache>
                <c:formatCode>General</c:formatCode>
                <c:ptCount val="4"/>
                <c:pt idx="0">
                  <c:v>1</c:v>
                </c:pt>
                <c:pt idx="1">
                  <c:v>0.64749999999999996</c:v>
                </c:pt>
                <c:pt idx="2">
                  <c:v>0.41249999999999998</c:v>
                </c:pt>
                <c:pt idx="3">
                  <c:v>0.20749999999999999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48D5-4AC1-BA78-5764C349BA10}"/>
            </c:ext>
          </c:extLst>
        </c:ser>
        <c:ser>
          <c:idx val="4"/>
          <c:order val="4"/>
          <c:tx>
            <c:v>Hypoxia</c:v>
          </c:tx>
          <c:spPr>
            <a:ln w="127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Sheet7!$C$25:$C$28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5.0332229568471928E-2</c:v>
                  </c:pt>
                  <c:pt idx="2">
                    <c:v>0.12045054310103097</c:v>
                  </c:pt>
                  <c:pt idx="3">
                    <c:v>7.0533679898329427E-2</c:v>
                  </c:pt>
                </c:numCache>
              </c:numRef>
            </c:plus>
            <c:minus>
              <c:numRef>
                <c:f>Sheet7!$C$25:$C$28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5.0332229568471928E-2</c:v>
                  </c:pt>
                  <c:pt idx="2">
                    <c:v>0.12045054310103097</c:v>
                  </c:pt>
                  <c:pt idx="3">
                    <c:v>7.0533679898329427E-2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Sheet7!$A$12:$A$15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xVal>
          <c:yVal>
            <c:numRef>
              <c:f>Sheet7!$B$6:$B$9</c:f>
              <c:numCache>
                <c:formatCode>General</c:formatCode>
                <c:ptCount val="4"/>
                <c:pt idx="0">
                  <c:v>1</c:v>
                </c:pt>
                <c:pt idx="1">
                  <c:v>0.66749999999999998</c:v>
                </c:pt>
                <c:pt idx="2">
                  <c:v>0.56499999999999995</c:v>
                </c:pt>
                <c:pt idx="3">
                  <c:v>0.32500000000000001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8D5-4AC1-BA78-5764C349BA10}"/>
            </c:ext>
          </c:extLst>
        </c:ser>
        <c:ser>
          <c:idx val="6"/>
          <c:order val="6"/>
          <c:tx>
            <c:strRef>
              <c:f>Sheet7!$C$12</c:f>
              <c:strCache>
                <c:ptCount val="1"/>
                <c:pt idx="0">
                  <c:v>HIF-1α siRNA (Hypoxia)</c:v>
                </c:pt>
              </c:strCache>
            </c:strRef>
          </c:tx>
          <c:spPr>
            <a:ln w="12700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sysDash"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Sheet7!$E$25:$E$28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0.12848475914805357</c:v>
                  </c:pt>
                  <c:pt idx="2">
                    <c:v>8.8081401744825441E-2</c:v>
                  </c:pt>
                  <c:pt idx="3">
                    <c:v>4.7258156262526121E-2</c:v>
                  </c:pt>
                </c:numCache>
              </c:numRef>
            </c:plus>
            <c:minus>
              <c:numRef>
                <c:f>Sheet7!$E$25:$E$28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0.12848475914805357</c:v>
                  </c:pt>
                  <c:pt idx="2">
                    <c:v>8.8081401744825441E-2</c:v>
                  </c:pt>
                  <c:pt idx="3">
                    <c:v>4.7258156262526121E-2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Sheet7!$A$12:$A$15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  <c:extLst xmlns:c15="http://schemas.microsoft.com/office/drawing/2012/chart"/>
            </c:numRef>
          </c:xVal>
          <c:yVal>
            <c:numRef>
              <c:f>Sheet7!$C$6:$C$9</c:f>
              <c:numCache>
                <c:formatCode>General</c:formatCode>
                <c:ptCount val="4"/>
                <c:pt idx="0">
                  <c:v>1</c:v>
                </c:pt>
                <c:pt idx="1">
                  <c:v>0.625</c:v>
                </c:pt>
                <c:pt idx="2">
                  <c:v>0.42</c:v>
                </c:pt>
                <c:pt idx="3">
                  <c:v>0.25750000000000001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48D5-4AC1-BA78-5764C349BA10}"/>
            </c:ext>
          </c:extLst>
        </c:ser>
        <c:ser>
          <c:idx val="8"/>
          <c:order val="8"/>
          <c:tx>
            <c:strRef>
              <c:f>Sheet7!$C$13</c:f>
              <c:strCache>
                <c:ptCount val="1"/>
                <c:pt idx="0">
                  <c:v>HIF-1β siRNA (Hypoxia)</c:v>
                </c:pt>
              </c:strCache>
            </c:strRef>
          </c:tx>
          <c:spPr>
            <a:ln w="12700" cap="rnd" cmpd="sng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Sheet7!$G$25:$G$28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5.2041649986653185E-2</c:v>
                  </c:pt>
                  <c:pt idx="2">
                    <c:v>2.1794494717703283E-2</c:v>
                  </c:pt>
                  <c:pt idx="3">
                    <c:v>3.0550504633039013E-2</c:v>
                  </c:pt>
                </c:numCache>
              </c:numRef>
            </c:plus>
            <c:minus>
              <c:numRef>
                <c:f>Sheet7!$G$25:$G$28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5.2041649986653185E-2</c:v>
                  </c:pt>
                  <c:pt idx="2">
                    <c:v>2.1794494717703283E-2</c:v>
                  </c:pt>
                  <c:pt idx="3">
                    <c:v>3.0550504633039013E-2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Sheet7!$A$12:$A$15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xVal>
          <c:yVal>
            <c:numRef>
              <c:f>Sheet7!$D$6:$D$9</c:f>
              <c:numCache>
                <c:formatCode>General</c:formatCode>
                <c:ptCount val="4"/>
                <c:pt idx="0">
                  <c:v>1</c:v>
                </c:pt>
                <c:pt idx="1">
                  <c:v>0.55500000000000005</c:v>
                </c:pt>
                <c:pt idx="2">
                  <c:v>0.35499999999999998</c:v>
                </c:pt>
                <c:pt idx="3">
                  <c:v>0.2525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8D5-4AC1-BA78-5764C349B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098079"/>
        <c:axId val="748099711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Hypoxia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[2]Graph!$G$3:$G$6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0</c:v>
                        </c:pt>
                        <c:pt idx="1">
                          <c:v>7.7072116300975602E-2</c:v>
                        </c:pt>
                        <c:pt idx="2">
                          <c:v>9.3639972471399366E-2</c:v>
                        </c:pt>
                        <c:pt idx="3">
                          <c:v>6.7246643865036981E-2</c:v>
                        </c:pt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[2]Graph!$G$3:$G$6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0</c:v>
                        </c:pt>
                        <c:pt idx="1">
                          <c:v>7.7072116300975602E-2</c:v>
                        </c:pt>
                        <c:pt idx="2">
                          <c:v>9.3639972471399366E-2</c:v>
                        </c:pt>
                        <c:pt idx="3">
                          <c:v>6.7246643865036981E-2</c:v>
                        </c:pt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xVal>
                  <c:numRef>
                    <c:extLst>
                      <c:ext uri="{02D57815-91ED-43cb-92C2-25804820EDAC}">
                        <c15:formulaRef>
                          <c15:sqref>[2]Graph!$A$13:$A$16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[2]Graph!$E$3:$E$6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0.84966666666666668</c:v>
                      </c:pt>
                      <c:pt idx="2">
                        <c:v>0.60533333333333339</c:v>
                      </c:pt>
                      <c:pt idx="3">
                        <c:v>0.37566666666666665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48D5-4AC1-BA78-5764C349BA10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Normoxia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[2]Graph!$G$7:$G$10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0</c:v>
                        </c:pt>
                        <c:pt idx="1">
                          <c:v>1.7704362299852668E-2</c:v>
                        </c:pt>
                        <c:pt idx="2">
                          <c:v>7.9825504139410891E-2</c:v>
                        </c:pt>
                        <c:pt idx="3">
                          <c:v>5.1004357112353162E-2</c:v>
                        </c:pt>
                      </c:numCache>
                    </c:numRef>
                  </c:plus>
                  <c:min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[2]Graph!$G$7:$G$10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0</c:v>
                        </c:pt>
                        <c:pt idx="1">
                          <c:v>1.7704362299852668E-2</c:v>
                        </c:pt>
                        <c:pt idx="2">
                          <c:v>7.9825504139410891E-2</c:v>
                        </c:pt>
                        <c:pt idx="3">
                          <c:v>5.1004357112353162E-2</c:v>
                        </c:pt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[2]Graph!$A$13:$A$16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[2]Graph!$E$7:$E$10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0.39733333333333332</c:v>
                      </c:pt>
                      <c:pt idx="2">
                        <c:v>0.31766666666666665</c:v>
                      </c:pt>
                      <c:pt idx="3">
                        <c:v>0.19966666666666666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8D5-4AC1-BA78-5764C349BA10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Sheet7!$B$1</c15:sqref>
                        </c15:formulaRef>
                      </c:ext>
                    </c:extLst>
                    <c:strCache>
                      <c:ptCount val="1"/>
                      <c:pt idx="0">
                        <c:v>NTC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Sheet7!$B$2:$B$9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0.64749999999999996</c:v>
                      </c:pt>
                      <c:pt idx="2">
                        <c:v>0.41249999999999998</c:v>
                      </c:pt>
                      <c:pt idx="3">
                        <c:v>0.20749999999999999</c:v>
                      </c:pt>
                      <c:pt idx="4">
                        <c:v>1</c:v>
                      </c:pt>
                      <c:pt idx="5">
                        <c:v>0.66749999999999998</c:v>
                      </c:pt>
                      <c:pt idx="6">
                        <c:v>0.56499999999999995</c:v>
                      </c:pt>
                      <c:pt idx="7">
                        <c:v>0.32500000000000001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[2]Graph!$A$13:$A$16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8D5-4AC1-BA78-5764C349BA10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HIF1a Normoxia</c:v>
                </c:tx>
                <c:spPr>
                  <a:ln w="19050" cap="rnd">
                    <a:solidFill>
                      <a:schemeClr val="accent6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Sheet7!$A$12:$A$15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Sheet7!$C$2:$C$5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0.60499999999999998</c:v>
                      </c:pt>
                      <c:pt idx="2">
                        <c:v>0.42749999999999999</c:v>
                      </c:pt>
                      <c:pt idx="3">
                        <c:v>0.1825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8D5-4AC1-BA78-5764C349BA10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v>HIF1b Normoxia</c:v>
                </c:tx>
                <c:spPr>
                  <a:ln w="19050" cap="rnd">
                    <a:solidFill>
                      <a:srgbClr val="7030A0"/>
                    </a:solidFill>
                    <a:prstDash val="solid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7030A0"/>
                    </a:solidFill>
                    <a:ln w="9525">
                      <a:noFill/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Sheet7!$F$25:$F$28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0</c:v>
                        </c:pt>
                        <c:pt idx="1">
                          <c:v>0.12413030787576958</c:v>
                        </c:pt>
                        <c:pt idx="2">
                          <c:v>2.6457513110646022E-2</c:v>
                        </c:pt>
                        <c:pt idx="3">
                          <c:v>1.8027756377320011E-2</c:v>
                        </c:pt>
                      </c:numCache>
                    </c:numRef>
                  </c:plus>
                  <c:min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Sheet7!$F$25:$F$28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0</c:v>
                        </c:pt>
                        <c:pt idx="1">
                          <c:v>0.12413030787576958</c:v>
                        </c:pt>
                        <c:pt idx="2">
                          <c:v>2.6457513110646022E-2</c:v>
                        </c:pt>
                        <c:pt idx="3">
                          <c:v>1.8027756377320011E-2</c:v>
                        </c:pt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Sheet7!$A$12:$A$15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Sheet7!$D$2:$D$5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0.52249999999999996</c:v>
                      </c:pt>
                      <c:pt idx="2">
                        <c:v>0.3175</c:v>
                      </c:pt>
                      <c:pt idx="3">
                        <c:v>0.20249999999999999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8D5-4AC1-BA78-5764C349BA10}"/>
                  </c:ext>
                </c:extLst>
              </c15:ser>
            </c15:filteredScatterSeries>
          </c:ext>
        </c:extLst>
      </c:scatterChart>
      <c:valAx>
        <c:axId val="748098079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Dose  (Gy)</a:t>
                </a:r>
              </a:p>
            </c:rich>
          </c:tx>
          <c:layout>
            <c:manualLayout>
              <c:xMode val="edge"/>
              <c:yMode val="edge"/>
              <c:x val="0.43366103529460431"/>
              <c:y val="0.921623830040113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099711"/>
        <c:crossesAt val="0.1"/>
        <c:crossBetween val="midCat"/>
        <c:majorUnit val="1"/>
      </c:valAx>
      <c:valAx>
        <c:axId val="748099711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Surviving fraction</a:t>
                </a:r>
              </a:p>
            </c:rich>
          </c:tx>
          <c:layout>
            <c:manualLayout>
              <c:xMode val="edge"/>
              <c:yMode val="edge"/>
              <c:x val="0"/>
              <c:y val="0.21100956599586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0980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511254953143179"/>
          <c:y val="0.42921627403127233"/>
          <c:w val="0.61448823994148905"/>
          <c:h val="0.36681452800423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59776333095606"/>
          <c:y val="3.6582574490125794E-2"/>
          <c:w val="0.82140223666904388"/>
          <c:h val="0.76016116140850376"/>
        </c:manualLayout>
      </c:layout>
      <c:barChart>
        <c:barDir val="col"/>
        <c:grouping val="clustered"/>
        <c:varyColors val="0"/>
        <c:ser>
          <c:idx val="2"/>
          <c:order val="0"/>
          <c:tx>
            <c:v>Proton-IR (58 MeV)</c:v>
          </c:tx>
          <c:spPr>
            <a:solidFill>
              <a:srgbClr val="92D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(Alkaline!$O$26,Alkaline!$O$17:$O$21)</c:f>
                <c:numCache>
                  <c:formatCode>General</c:formatCode>
                  <c:ptCount val="6"/>
                  <c:pt idx="0">
                    <c:v>1.5085592770549021E-2</c:v>
                  </c:pt>
                  <c:pt idx="1">
                    <c:v>0</c:v>
                  </c:pt>
                  <c:pt idx="2">
                    <c:v>0.12454985592737561</c:v>
                  </c:pt>
                  <c:pt idx="3">
                    <c:v>3.8731219175059513E-2</c:v>
                  </c:pt>
                  <c:pt idx="4">
                    <c:v>3.1330666949650421E-2</c:v>
                  </c:pt>
                  <c:pt idx="5">
                    <c:v>5.2443236933113882E-2</c:v>
                  </c:pt>
                </c:numCache>
              </c:numRef>
            </c:plus>
            <c:minus>
              <c:numRef>
                <c:f>(Alkaline!$O$26,Alkaline!$O$17:$O$21)</c:f>
                <c:numCache>
                  <c:formatCode>General</c:formatCode>
                  <c:ptCount val="6"/>
                  <c:pt idx="0">
                    <c:v>1.5085592770549021E-2</c:v>
                  </c:pt>
                  <c:pt idx="1">
                    <c:v>0</c:v>
                  </c:pt>
                  <c:pt idx="2">
                    <c:v>0.12454985592737561</c:v>
                  </c:pt>
                  <c:pt idx="3">
                    <c:v>3.8731219175059513E-2</c:v>
                  </c:pt>
                  <c:pt idx="4">
                    <c:v>3.1330666949650421E-2</c:v>
                  </c:pt>
                  <c:pt idx="5">
                    <c:v>5.2443236933113882E-2</c:v>
                  </c:pt>
                </c:numCache>
              </c:numRef>
            </c:minus>
          </c:errBars>
          <c:cat>
            <c:strRef>
              <c:f>(Alkaline!$A$24,Alkaline!$A$3:$A$7)</c:f>
              <c:strCache>
                <c:ptCount val="6"/>
                <c:pt idx="0">
                  <c:v>Control</c:v>
                </c:pt>
                <c:pt idx="1">
                  <c:v>0</c:v>
                </c:pt>
                <c:pt idx="2">
                  <c:v>15</c:v>
                </c:pt>
                <c:pt idx="3">
                  <c:v>30</c:v>
                </c:pt>
                <c:pt idx="4">
                  <c:v>60</c:v>
                </c:pt>
                <c:pt idx="5">
                  <c:v>120</c:v>
                </c:pt>
              </c:strCache>
            </c:strRef>
          </c:cat>
          <c:val>
            <c:numRef>
              <c:f>(Alkaline!$N$26,Alkaline!$N$17:$N$21)</c:f>
              <c:numCache>
                <c:formatCode>0%</c:formatCode>
                <c:ptCount val="6"/>
                <c:pt idx="0">
                  <c:v>4.8489328804774398E-2</c:v>
                </c:pt>
                <c:pt idx="1">
                  <c:v>1</c:v>
                </c:pt>
                <c:pt idx="2">
                  <c:v>0.73554713194147592</c:v>
                </c:pt>
                <c:pt idx="3">
                  <c:v>0.4761074292399865</c:v>
                </c:pt>
                <c:pt idx="4">
                  <c:v>0.18232368817976513</c:v>
                </c:pt>
                <c:pt idx="5">
                  <c:v>0.10297920023919346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C-40FF-AB07-977ECBC9DC4E}"/>
            </c:ext>
          </c:extLst>
        </c:ser>
        <c:ser>
          <c:idx val="3"/>
          <c:order val="1"/>
          <c:tx>
            <c:v>Proton-IR (11 MeV)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(Alkaline!$U$26,Alkaline!$U$17:$U$21)</c:f>
                <c:numCache>
                  <c:formatCode>General</c:formatCode>
                  <c:ptCount val="6"/>
                  <c:pt idx="0">
                    <c:v>5.837214443102679E-3</c:v>
                  </c:pt>
                  <c:pt idx="1">
                    <c:v>0</c:v>
                  </c:pt>
                  <c:pt idx="2">
                    <c:v>8.2015155955114355E-2</c:v>
                  </c:pt>
                  <c:pt idx="3">
                    <c:v>9.5047382802410138E-2</c:v>
                  </c:pt>
                  <c:pt idx="4">
                    <c:v>0.10556218720141274</c:v>
                  </c:pt>
                  <c:pt idx="5">
                    <c:v>9.1060827340798789E-2</c:v>
                  </c:pt>
                </c:numCache>
              </c:numRef>
            </c:plus>
            <c:minus>
              <c:numRef>
                <c:f>(Alkaline!$U$26,Alkaline!$U$17:$U$21)</c:f>
                <c:numCache>
                  <c:formatCode>General</c:formatCode>
                  <c:ptCount val="6"/>
                  <c:pt idx="0">
                    <c:v>5.837214443102679E-3</c:v>
                  </c:pt>
                  <c:pt idx="1">
                    <c:v>0</c:v>
                  </c:pt>
                  <c:pt idx="2">
                    <c:v>8.2015155955114355E-2</c:v>
                  </c:pt>
                  <c:pt idx="3">
                    <c:v>9.5047382802410138E-2</c:v>
                  </c:pt>
                  <c:pt idx="4">
                    <c:v>0.10556218720141274</c:v>
                  </c:pt>
                  <c:pt idx="5">
                    <c:v>9.1060827340798789E-2</c:v>
                  </c:pt>
                </c:numCache>
              </c:numRef>
            </c:minus>
          </c:errBars>
          <c:cat>
            <c:strRef>
              <c:f>(Alkaline!$A$24,Alkaline!$A$3:$A$7)</c:f>
              <c:strCache>
                <c:ptCount val="6"/>
                <c:pt idx="0">
                  <c:v>Control</c:v>
                </c:pt>
                <c:pt idx="1">
                  <c:v>0</c:v>
                </c:pt>
                <c:pt idx="2">
                  <c:v>15</c:v>
                </c:pt>
                <c:pt idx="3">
                  <c:v>30</c:v>
                </c:pt>
                <c:pt idx="4">
                  <c:v>60</c:v>
                </c:pt>
                <c:pt idx="5">
                  <c:v>120</c:v>
                </c:pt>
              </c:strCache>
            </c:strRef>
          </c:cat>
          <c:val>
            <c:numRef>
              <c:f>(Alkaline!$T$26,Alkaline!$T$17:$T$21)</c:f>
              <c:numCache>
                <c:formatCode>0%</c:formatCode>
                <c:ptCount val="6"/>
                <c:pt idx="0">
                  <c:v>3.536667827144134E-2</c:v>
                </c:pt>
                <c:pt idx="1">
                  <c:v>1</c:v>
                </c:pt>
                <c:pt idx="2">
                  <c:v>1.0738145339482938</c:v>
                </c:pt>
                <c:pt idx="3">
                  <c:v>1.1341421596948653</c:v>
                </c:pt>
                <c:pt idx="4">
                  <c:v>0.74585279464657639</c:v>
                </c:pt>
                <c:pt idx="5">
                  <c:v>0.43179325443682781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FC-40FF-AB07-977ECBC9DC4E}"/>
            </c:ext>
          </c:extLst>
        </c:ser>
        <c:ser>
          <c:idx val="0"/>
          <c:order val="2"/>
          <c:tx>
            <c:v>X-ray-IR (100 kV)</c:v>
          </c:tx>
          <c:spPr>
            <a:solidFill>
              <a:srgbClr val="FF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(Alkaline!$AA$21:$AA$23,Alkaline!$AA$25:$AA$27)</c:f>
                <c:numCache>
                  <c:formatCode>General</c:formatCode>
                  <c:ptCount val="6"/>
                  <c:pt idx="0">
                    <c:v>2.1353246051757815E-3</c:v>
                  </c:pt>
                  <c:pt idx="1">
                    <c:v>0</c:v>
                  </c:pt>
                  <c:pt idx="2">
                    <c:v>1.2936678391482902E-2</c:v>
                  </c:pt>
                  <c:pt idx="3">
                    <c:v>8.0526408669339099E-3</c:v>
                  </c:pt>
                  <c:pt idx="4">
                    <c:v>2.6068358018891607E-2</c:v>
                  </c:pt>
                  <c:pt idx="5">
                    <c:v>9.5077538721743821E-3</c:v>
                  </c:pt>
                </c:numCache>
              </c:numRef>
            </c:plus>
            <c:minus>
              <c:numRef>
                <c:f>(Alkaline!$AA$21:$AA$23,Alkaline!$AA$25:$AA$27)</c:f>
                <c:numCache>
                  <c:formatCode>General</c:formatCode>
                  <c:ptCount val="6"/>
                  <c:pt idx="0">
                    <c:v>2.1353246051757815E-3</c:v>
                  </c:pt>
                  <c:pt idx="1">
                    <c:v>0</c:v>
                  </c:pt>
                  <c:pt idx="2">
                    <c:v>1.2936678391482902E-2</c:v>
                  </c:pt>
                  <c:pt idx="3">
                    <c:v>8.0526408669339099E-3</c:v>
                  </c:pt>
                  <c:pt idx="4">
                    <c:v>2.6068358018891607E-2</c:v>
                  </c:pt>
                  <c:pt idx="5">
                    <c:v>9.5077538721743821E-3</c:v>
                  </c:pt>
                </c:numCache>
              </c:numRef>
            </c:minus>
          </c:errBars>
          <c:cat>
            <c:strRef>
              <c:f>(Alkaline!$A$24,Alkaline!$A$3:$A$7)</c:f>
              <c:strCache>
                <c:ptCount val="6"/>
                <c:pt idx="0">
                  <c:v>Control</c:v>
                </c:pt>
                <c:pt idx="1">
                  <c:v>0</c:v>
                </c:pt>
                <c:pt idx="2">
                  <c:v>15</c:v>
                </c:pt>
                <c:pt idx="3">
                  <c:v>30</c:v>
                </c:pt>
                <c:pt idx="4">
                  <c:v>60</c:v>
                </c:pt>
                <c:pt idx="5">
                  <c:v>120</c:v>
                </c:pt>
              </c:strCache>
            </c:strRef>
          </c:cat>
          <c:val>
            <c:numRef>
              <c:f>(Alkaline!$Z$21:$Z$23,Alkaline!$Z$25:$Z$27)</c:f>
              <c:numCache>
                <c:formatCode>0%</c:formatCode>
                <c:ptCount val="6"/>
                <c:pt idx="0">
                  <c:v>7.4551084574138605E-3</c:v>
                </c:pt>
                <c:pt idx="1">
                  <c:v>1</c:v>
                </c:pt>
                <c:pt idx="2">
                  <c:v>0.78974159935211652</c:v>
                </c:pt>
                <c:pt idx="3">
                  <c:v>0.47732484746157833</c:v>
                </c:pt>
                <c:pt idx="4">
                  <c:v>0.2423917598663361</c:v>
                </c:pt>
                <c:pt idx="5">
                  <c:v>2.7746219253818018E-2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FC-40FF-AB07-977ECBC9D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21248"/>
        <c:axId val="332395008"/>
      </c:barChart>
      <c:catAx>
        <c:axId val="133621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Minutes post-IR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2395008"/>
        <c:crosses val="autoZero"/>
        <c:auto val="1"/>
        <c:lblAlgn val="ctr"/>
        <c:lblOffset val="100"/>
        <c:noMultiLvlLbl val="0"/>
      </c:catAx>
      <c:valAx>
        <c:axId val="332395008"/>
        <c:scaling>
          <c:orientation val="minMax"/>
          <c:max val="1.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% Tail DNA</a:t>
                </a:r>
              </a:p>
            </c:rich>
          </c:tx>
          <c:layout>
            <c:manualLayout>
              <c:xMode val="edge"/>
              <c:yMode val="edge"/>
              <c:x val="9.3497675885475095E-3"/>
              <c:y val="0.28451253817557981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13362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822683680307924"/>
          <c:y val="6.0873610162705391E-3"/>
          <c:w val="0.35014859460059994"/>
          <c:h val="0.192273405177496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>
          <a:latin typeface="+mj-lt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37705228871913"/>
          <c:y val="7.7511580644895883E-2"/>
          <c:w val="0.86074523524425728"/>
          <c:h val="0.74339750752816847"/>
        </c:manualLayout>
      </c:layout>
      <c:barChart>
        <c:barDir val="col"/>
        <c:grouping val="clustered"/>
        <c:varyColors val="0"/>
        <c:ser>
          <c:idx val="0"/>
          <c:order val="0"/>
          <c:tx>
            <c:v>Proton-IR (58 MeV)</c:v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502-455F-8BFC-A0D575352995}"/>
              </c:ext>
            </c:extLst>
          </c:dPt>
          <c:errBars>
            <c:errBarType val="both"/>
            <c:errValType val="cust"/>
            <c:noEndCap val="0"/>
            <c:plus>
              <c:numRef>
                <c:f>'Neutral (modified)'!$G$31:$G$35</c:f>
                <c:numCache>
                  <c:formatCode>General</c:formatCode>
                  <c:ptCount val="5"/>
                  <c:pt idx="0">
                    <c:v>1.3623394033793501</c:v>
                  </c:pt>
                  <c:pt idx="1">
                    <c:v>1.4303760624395181</c:v>
                  </c:pt>
                  <c:pt idx="2">
                    <c:v>0.86290242013026319</c:v>
                  </c:pt>
                  <c:pt idx="3">
                    <c:v>1.4794953148512009</c:v>
                  </c:pt>
                  <c:pt idx="4">
                    <c:v>1.4080939966256998</c:v>
                  </c:pt>
                </c:numCache>
              </c:numRef>
            </c:plus>
            <c:minus>
              <c:numRef>
                <c:f>'Neutral (modified)'!$G$31:$G$35</c:f>
                <c:numCache>
                  <c:formatCode>General</c:formatCode>
                  <c:ptCount val="5"/>
                  <c:pt idx="0">
                    <c:v>1.3623394033793501</c:v>
                  </c:pt>
                  <c:pt idx="1">
                    <c:v>1.4303760624395181</c:v>
                  </c:pt>
                  <c:pt idx="2">
                    <c:v>0.86290242013026319</c:v>
                  </c:pt>
                  <c:pt idx="3">
                    <c:v>1.4794953148512009</c:v>
                  </c:pt>
                  <c:pt idx="4">
                    <c:v>1.4080939966256998</c:v>
                  </c:pt>
                </c:numCache>
              </c:numRef>
            </c:minus>
          </c:errBars>
          <c:cat>
            <c:strRef>
              <c:f>'Neutral (modified)'!$AA$31:$AA$35</c:f>
              <c:strCache>
                <c:ptCount val="5"/>
                <c:pt idx="0">
                  <c:v>Control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strCache>
            </c:strRef>
          </c:cat>
          <c:val>
            <c:numRef>
              <c:f>'Neutral (modified)'!$F$31:$F$35</c:f>
              <c:numCache>
                <c:formatCode>General</c:formatCode>
                <c:ptCount val="5"/>
                <c:pt idx="0">
                  <c:v>5.1589499999999999</c:v>
                </c:pt>
                <c:pt idx="1">
                  <c:v>26.100199999999997</c:v>
                </c:pt>
                <c:pt idx="2">
                  <c:v>14.974599999999999</c:v>
                </c:pt>
                <c:pt idx="3">
                  <c:v>6.1455000000000011</c:v>
                </c:pt>
                <c:pt idx="4">
                  <c:v>5.4945500000000003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02-455F-8BFC-A0D575352995}"/>
            </c:ext>
          </c:extLst>
        </c:ser>
        <c:ser>
          <c:idx val="3"/>
          <c:order val="1"/>
          <c:tx>
            <c:v>Proton-IR (58 MeV; modified)</c:v>
          </c:tx>
          <c:spPr>
            <a:solidFill>
              <a:srgbClr val="FF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'Neutral (modified)'!$X$31:$X$35</c:f>
                <c:numCache>
                  <c:formatCode>General</c:formatCode>
                  <c:ptCount val="5"/>
                  <c:pt idx="0">
                    <c:v>1.6200693112744671</c:v>
                  </c:pt>
                  <c:pt idx="1">
                    <c:v>0.99061341938551883</c:v>
                  </c:pt>
                  <c:pt idx="2">
                    <c:v>1.5794375725188343</c:v>
                  </c:pt>
                  <c:pt idx="3">
                    <c:v>0.96088373733072585</c:v>
                  </c:pt>
                  <c:pt idx="4">
                    <c:v>1.7413472654461755</c:v>
                  </c:pt>
                </c:numCache>
              </c:numRef>
            </c:plus>
            <c:minus>
              <c:numRef>
                <c:f>'Neutral (modified)'!$X$31:$X$35</c:f>
                <c:numCache>
                  <c:formatCode>General</c:formatCode>
                  <c:ptCount val="5"/>
                  <c:pt idx="0">
                    <c:v>1.6200693112744671</c:v>
                  </c:pt>
                  <c:pt idx="1">
                    <c:v>0.99061341938551883</c:v>
                  </c:pt>
                  <c:pt idx="2">
                    <c:v>1.5794375725188343</c:v>
                  </c:pt>
                  <c:pt idx="3">
                    <c:v>0.96088373733072585</c:v>
                  </c:pt>
                  <c:pt idx="4">
                    <c:v>1.7413472654461755</c:v>
                  </c:pt>
                </c:numCache>
              </c:numRef>
            </c:minus>
          </c:errBars>
          <c:cat>
            <c:strRef>
              <c:f>'Neutral (modified)'!$AA$31:$AA$35</c:f>
              <c:strCache>
                <c:ptCount val="5"/>
                <c:pt idx="0">
                  <c:v>Control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strCache>
            </c:strRef>
          </c:cat>
          <c:val>
            <c:numRef>
              <c:f>'Neutral (modified)'!$W$31:$W$35</c:f>
              <c:numCache>
                <c:formatCode>General</c:formatCode>
                <c:ptCount val="5"/>
                <c:pt idx="0">
                  <c:v>6.8571000000000009</c:v>
                </c:pt>
                <c:pt idx="1">
                  <c:v>28.759700000000002</c:v>
                </c:pt>
                <c:pt idx="2">
                  <c:v>14.519470082430608</c:v>
                </c:pt>
                <c:pt idx="3">
                  <c:v>7.3029499999999992</c:v>
                </c:pt>
                <c:pt idx="4">
                  <c:v>5.0197290697674424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02-455F-8BFC-A0D575352995}"/>
            </c:ext>
          </c:extLst>
        </c:ser>
        <c:ser>
          <c:idx val="1"/>
          <c:order val="2"/>
          <c:tx>
            <c:v>Proton-IR (11 MeV)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'Neutral (modified)'!$AP$31:$AP$35</c:f>
                <c:numCache>
                  <c:formatCode>General</c:formatCode>
                  <c:ptCount val="5"/>
                  <c:pt idx="0">
                    <c:v>1.5277080120232411</c:v>
                  </c:pt>
                  <c:pt idx="1">
                    <c:v>1.9944780236108566</c:v>
                  </c:pt>
                  <c:pt idx="2">
                    <c:v>0.80835543956026501</c:v>
                  </c:pt>
                  <c:pt idx="3">
                    <c:v>0.83901894297248247</c:v>
                  </c:pt>
                  <c:pt idx="4">
                    <c:v>1.7837909032918258</c:v>
                  </c:pt>
                </c:numCache>
              </c:numRef>
            </c:plus>
            <c:minus>
              <c:numRef>
                <c:f>'Neutral (modified)'!$AP$31:$AP$35</c:f>
                <c:numCache>
                  <c:formatCode>General</c:formatCode>
                  <c:ptCount val="5"/>
                  <c:pt idx="0">
                    <c:v>1.5277080120232411</c:v>
                  </c:pt>
                  <c:pt idx="1">
                    <c:v>1.9944780236108566</c:v>
                  </c:pt>
                  <c:pt idx="2">
                    <c:v>0.80835543956026501</c:v>
                  </c:pt>
                  <c:pt idx="3">
                    <c:v>0.83901894297248247</c:v>
                  </c:pt>
                  <c:pt idx="4">
                    <c:v>1.7837909032918258</c:v>
                  </c:pt>
                </c:numCache>
              </c:numRef>
            </c:minus>
          </c:errBars>
          <c:cat>
            <c:strRef>
              <c:f>'Neutral (modified)'!$AA$31:$AA$35</c:f>
              <c:strCache>
                <c:ptCount val="5"/>
                <c:pt idx="0">
                  <c:v>Control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strCache>
            </c:strRef>
          </c:cat>
          <c:val>
            <c:numRef>
              <c:f>'Neutral (modified)'!$AO$31:$AO$35</c:f>
              <c:numCache>
                <c:formatCode>General</c:formatCode>
                <c:ptCount val="5"/>
                <c:pt idx="0">
                  <c:v>5.1082499999999991</c:v>
                </c:pt>
                <c:pt idx="1">
                  <c:v>28.938000000000002</c:v>
                </c:pt>
                <c:pt idx="2">
                  <c:v>15.51075</c:v>
                </c:pt>
                <c:pt idx="3">
                  <c:v>5.5521000000000011</c:v>
                </c:pt>
                <c:pt idx="4">
                  <c:v>4.8060999999999998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02-455F-8BFC-A0D575352995}"/>
            </c:ext>
          </c:extLst>
        </c:ser>
        <c:ser>
          <c:idx val="2"/>
          <c:order val="3"/>
          <c:tx>
            <c:v>Proton-IR (11 MeV; modified)</c:v>
          </c:tx>
          <c:spPr>
            <a:solidFill>
              <a:srgbClr val="FFC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'Neutral (modified)'!$BG$31:$BG$35</c:f>
                <c:numCache>
                  <c:formatCode>General</c:formatCode>
                  <c:ptCount val="5"/>
                  <c:pt idx="0">
                    <c:v>2.0679351286003942</c:v>
                  </c:pt>
                  <c:pt idx="1">
                    <c:v>1.3709743141284574</c:v>
                  </c:pt>
                  <c:pt idx="2">
                    <c:v>2.0900200860278861</c:v>
                  </c:pt>
                  <c:pt idx="3">
                    <c:v>1.8322208143016141</c:v>
                  </c:pt>
                  <c:pt idx="4">
                    <c:v>1.9961644179091649</c:v>
                  </c:pt>
                </c:numCache>
              </c:numRef>
            </c:plus>
            <c:minus>
              <c:numRef>
                <c:f>'Neutral (modified)'!$BG$31:$BG$35</c:f>
                <c:numCache>
                  <c:formatCode>General</c:formatCode>
                  <c:ptCount val="5"/>
                  <c:pt idx="0">
                    <c:v>2.0679351286003942</c:v>
                  </c:pt>
                  <c:pt idx="1">
                    <c:v>1.3709743141284574</c:v>
                  </c:pt>
                  <c:pt idx="2">
                    <c:v>2.0900200860278861</c:v>
                  </c:pt>
                  <c:pt idx="3">
                    <c:v>1.8322208143016141</c:v>
                  </c:pt>
                  <c:pt idx="4">
                    <c:v>1.9961644179091649</c:v>
                  </c:pt>
                </c:numCache>
              </c:numRef>
            </c:minus>
          </c:errBars>
          <c:cat>
            <c:strRef>
              <c:f>'Neutral (modified)'!$AA$31:$AA$35</c:f>
              <c:strCache>
                <c:ptCount val="5"/>
                <c:pt idx="0">
                  <c:v>Control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strCache>
            </c:strRef>
          </c:cat>
          <c:val>
            <c:numRef>
              <c:f>'Neutral (modified)'!$BF$31:$BF$35</c:f>
              <c:numCache>
                <c:formatCode>General</c:formatCode>
                <c:ptCount val="5"/>
                <c:pt idx="0">
                  <c:v>7.5569586956521739</c:v>
                </c:pt>
                <c:pt idx="1">
                  <c:v>38.413849999999996</c:v>
                </c:pt>
                <c:pt idx="2">
                  <c:v>22.7667</c:v>
                </c:pt>
                <c:pt idx="3">
                  <c:v>16.07206445035461</c:v>
                </c:pt>
                <c:pt idx="4">
                  <c:v>13.561403814935066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02-455F-8BFC-A0D575352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808064"/>
        <c:axId val="117850112"/>
      </c:barChart>
      <c:catAx>
        <c:axId val="118808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Hours post-IR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850112"/>
        <c:crosses val="autoZero"/>
        <c:auto val="1"/>
        <c:lblAlgn val="ctr"/>
        <c:lblOffset val="100"/>
        <c:noMultiLvlLbl val="0"/>
      </c:catAx>
      <c:valAx>
        <c:axId val="117850112"/>
        <c:scaling>
          <c:orientation val="minMax"/>
          <c:max val="4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% Tail DNA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808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023522943986627"/>
          <c:y val="0"/>
          <c:w val="0.54426691690611195"/>
          <c:h val="0.269722059113199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'59MeV data'!$B$2</c:f>
              <c:strCache>
                <c:ptCount val="1"/>
                <c:pt idx="0">
                  <c:v>59MeV</c:v>
                </c:pt>
              </c:strCache>
            </c:strRef>
          </c:tx>
          <c:spPr>
            <a:solidFill>
              <a:schemeClr val="accent3"/>
            </a:soli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1-72AC-4A86-B0AC-6C57575866AC}"/>
              </c:ext>
            </c:extLst>
          </c:dPt>
          <c:cat>
            <c:strRef>
              <c:f>'59MeV data'!$A$3:$A$96</c:f>
              <c:strCache>
                <c:ptCount val="94"/>
                <c:pt idx="0">
                  <c:v>Mock</c:v>
                </c:pt>
                <c:pt idx="1">
                  <c:v>MPND</c:v>
                </c:pt>
                <c:pt idx="2">
                  <c:v>UCHL1</c:v>
                </c:pt>
                <c:pt idx="3">
                  <c:v>BRCC3</c:v>
                </c:pt>
                <c:pt idx="4">
                  <c:v>USP4</c:v>
                </c:pt>
                <c:pt idx="5">
                  <c:v>JOSDI</c:v>
                </c:pt>
                <c:pt idx="6">
                  <c:v>FBX08</c:v>
                </c:pt>
                <c:pt idx="7">
                  <c:v>DUB3</c:v>
                </c:pt>
                <c:pt idx="8">
                  <c:v>FBX07</c:v>
                </c:pt>
                <c:pt idx="9">
                  <c:v>DUB1A</c:v>
                </c:pt>
                <c:pt idx="10">
                  <c:v>CYLD</c:v>
                </c:pt>
                <c:pt idx="11">
                  <c:v>USP27X</c:v>
                </c:pt>
                <c:pt idx="12">
                  <c:v>BAP1</c:v>
                </c:pt>
                <c:pt idx="13">
                  <c:v>USP3</c:v>
                </c:pt>
                <c:pt idx="14">
                  <c:v>OTUD1</c:v>
                </c:pt>
                <c:pt idx="15">
                  <c:v>AMSH</c:v>
                </c:pt>
                <c:pt idx="16">
                  <c:v>USP9X</c:v>
                </c:pt>
                <c:pt idx="17">
                  <c:v>MYSM1</c:v>
                </c:pt>
                <c:pt idx="18">
                  <c:v>OTUD4</c:v>
                </c:pt>
                <c:pt idx="19">
                  <c:v>OTUB2</c:v>
                </c:pt>
                <c:pt idx="20">
                  <c:v>USP6</c:v>
                </c:pt>
                <c:pt idx="21">
                  <c:v>USP44</c:v>
                </c:pt>
                <c:pt idx="22">
                  <c:v>USP52</c:v>
                </c:pt>
                <c:pt idx="23">
                  <c:v>OTUD6B</c:v>
                </c:pt>
                <c:pt idx="24">
                  <c:v>CEZANNE</c:v>
                </c:pt>
                <c:pt idx="25">
                  <c:v>SENP2</c:v>
                </c:pt>
                <c:pt idx="26">
                  <c:v>A20</c:v>
                </c:pt>
                <c:pt idx="27">
                  <c:v>USP47</c:v>
                </c:pt>
                <c:pt idx="28">
                  <c:v>OTUD7</c:v>
                </c:pt>
                <c:pt idx="29">
                  <c:v>USP41</c:v>
                </c:pt>
                <c:pt idx="30">
                  <c:v>UBL3</c:v>
                </c:pt>
                <c:pt idx="31">
                  <c:v>USP45</c:v>
                </c:pt>
                <c:pt idx="32">
                  <c:v>USP48</c:v>
                </c:pt>
                <c:pt idx="33">
                  <c:v>USP50</c:v>
                </c:pt>
                <c:pt idx="34">
                  <c:v>USP28</c:v>
                </c:pt>
                <c:pt idx="35">
                  <c:v>USP51</c:v>
                </c:pt>
                <c:pt idx="36">
                  <c:v>USP54</c:v>
                </c:pt>
                <c:pt idx="37">
                  <c:v>UBL4</c:v>
                </c:pt>
                <c:pt idx="38">
                  <c:v>USP15</c:v>
                </c:pt>
                <c:pt idx="39">
                  <c:v>USP5</c:v>
                </c:pt>
                <c:pt idx="40">
                  <c:v>USP9Y</c:v>
                </c:pt>
                <c:pt idx="41">
                  <c:v>USP40</c:v>
                </c:pt>
                <c:pt idx="42">
                  <c:v>USP49</c:v>
                </c:pt>
                <c:pt idx="43">
                  <c:v>USP21</c:v>
                </c:pt>
                <c:pt idx="44">
                  <c:v>UBR1</c:v>
                </c:pt>
                <c:pt idx="45">
                  <c:v>USP53</c:v>
                </c:pt>
                <c:pt idx="46">
                  <c:v>USP16</c:v>
                </c:pt>
                <c:pt idx="47">
                  <c:v>OTUD5</c:v>
                </c:pt>
                <c:pt idx="48">
                  <c:v>UBTD1</c:v>
                </c:pt>
                <c:pt idx="49">
                  <c:v>USP14</c:v>
                </c:pt>
                <c:pt idx="50">
                  <c:v>USP18</c:v>
                </c:pt>
                <c:pt idx="51">
                  <c:v>ATNX3</c:v>
                </c:pt>
                <c:pt idx="52">
                  <c:v>USP46</c:v>
                </c:pt>
                <c:pt idx="53">
                  <c:v>USP37</c:v>
                </c:pt>
                <c:pt idx="54">
                  <c:v>DC-UBP</c:v>
                </c:pt>
                <c:pt idx="55">
                  <c:v>USP26</c:v>
                </c:pt>
                <c:pt idx="56">
                  <c:v>USP25</c:v>
                </c:pt>
                <c:pt idx="57">
                  <c:v>OTUB1</c:v>
                </c:pt>
                <c:pt idx="58">
                  <c:v>USP2</c:v>
                </c:pt>
                <c:pt idx="59">
                  <c:v>USP1</c:v>
                </c:pt>
                <c:pt idx="60">
                  <c:v>UCHL5</c:v>
                </c:pt>
                <c:pt idx="61">
                  <c:v>USP10</c:v>
                </c:pt>
                <c:pt idx="62">
                  <c:v>USP13</c:v>
                </c:pt>
                <c:pt idx="63">
                  <c:v>USP24</c:v>
                </c:pt>
                <c:pt idx="64">
                  <c:v>USP22</c:v>
                </c:pt>
                <c:pt idx="65">
                  <c:v>USP17</c:v>
                </c:pt>
                <c:pt idx="66">
                  <c:v>USP8</c:v>
                </c:pt>
                <c:pt idx="67">
                  <c:v>USP35</c:v>
                </c:pt>
                <c:pt idx="68">
                  <c:v>PARP11</c:v>
                </c:pt>
                <c:pt idx="69">
                  <c:v>USP20</c:v>
                </c:pt>
                <c:pt idx="70">
                  <c:v>USP12</c:v>
                </c:pt>
                <c:pt idx="71">
                  <c:v>JOSD2</c:v>
                </c:pt>
                <c:pt idx="72">
                  <c:v>USP31</c:v>
                </c:pt>
                <c:pt idx="73">
                  <c:v>USP29</c:v>
                </c:pt>
                <c:pt idx="74">
                  <c:v>USP11</c:v>
                </c:pt>
                <c:pt idx="75">
                  <c:v>UCHL3</c:v>
                </c:pt>
                <c:pt idx="76">
                  <c:v>USP42</c:v>
                </c:pt>
                <c:pt idx="77">
                  <c:v>STAMBP1</c:v>
                </c:pt>
                <c:pt idx="78">
                  <c:v>USPL1</c:v>
                </c:pt>
                <c:pt idx="79">
                  <c:v>USP19</c:v>
                </c:pt>
                <c:pt idx="80">
                  <c:v>USP32</c:v>
                </c:pt>
                <c:pt idx="81">
                  <c:v>USP30</c:v>
                </c:pt>
                <c:pt idx="82">
                  <c:v>YODI</c:v>
                </c:pt>
                <c:pt idx="83">
                  <c:v>USP38</c:v>
                </c:pt>
                <c:pt idx="84">
                  <c:v>USP34</c:v>
                </c:pt>
                <c:pt idx="85">
                  <c:v>USP7</c:v>
                </c:pt>
                <c:pt idx="86">
                  <c:v>UEVLD</c:v>
                </c:pt>
                <c:pt idx="87">
                  <c:v>VCPIP1</c:v>
                </c:pt>
                <c:pt idx="88">
                  <c:v>ZRANB1</c:v>
                </c:pt>
                <c:pt idx="89">
                  <c:v>UFD1L</c:v>
                </c:pt>
                <c:pt idx="90">
                  <c:v>USP33</c:v>
                </c:pt>
                <c:pt idx="91">
                  <c:v>USP36</c:v>
                </c:pt>
                <c:pt idx="92">
                  <c:v>USP43</c:v>
                </c:pt>
                <c:pt idx="93">
                  <c:v>USP39</c:v>
                </c:pt>
              </c:strCache>
            </c:strRef>
          </c:cat>
          <c:val>
            <c:numRef>
              <c:f>'59MeV data'!$B$3:$B$96</c:f>
              <c:numCache>
                <c:formatCode>General</c:formatCode>
                <c:ptCount val="94"/>
                <c:pt idx="0">
                  <c:v>1</c:v>
                </c:pt>
                <c:pt idx="1">
                  <c:v>5.3025344900000002</c:v>
                </c:pt>
                <c:pt idx="2">
                  <c:v>4.0589886660854404</c:v>
                </c:pt>
                <c:pt idx="3">
                  <c:v>2.1775756725418662</c:v>
                </c:pt>
                <c:pt idx="4">
                  <c:v>2.1319469902025276</c:v>
                </c:pt>
                <c:pt idx="5">
                  <c:v>1.98170282</c:v>
                </c:pt>
                <c:pt idx="6">
                  <c:v>1.96285453</c:v>
                </c:pt>
                <c:pt idx="7">
                  <c:v>1.8867256699999999</c:v>
                </c:pt>
                <c:pt idx="8">
                  <c:v>1.8730080639801694</c:v>
                </c:pt>
                <c:pt idx="9">
                  <c:v>1.7965345048707944</c:v>
                </c:pt>
                <c:pt idx="10">
                  <c:v>1.7584350799999999</c:v>
                </c:pt>
                <c:pt idx="11">
                  <c:v>1.7583533641469518</c:v>
                </c:pt>
                <c:pt idx="12">
                  <c:v>1.714330615714085</c:v>
                </c:pt>
                <c:pt idx="13">
                  <c:v>1.6263644736668148</c:v>
                </c:pt>
                <c:pt idx="14">
                  <c:v>1.6219792795463273</c:v>
                </c:pt>
                <c:pt idx="15">
                  <c:v>1.5916525779802944</c:v>
                </c:pt>
                <c:pt idx="16">
                  <c:v>1.4951579577911083</c:v>
                </c:pt>
                <c:pt idx="17">
                  <c:v>1.4592489772593817</c:v>
                </c:pt>
                <c:pt idx="18">
                  <c:v>1.41149261</c:v>
                </c:pt>
                <c:pt idx="19">
                  <c:v>1.37156524</c:v>
                </c:pt>
                <c:pt idx="20">
                  <c:v>1.3185440102488994</c:v>
                </c:pt>
                <c:pt idx="21">
                  <c:v>1.2905300031190765</c:v>
                </c:pt>
                <c:pt idx="22">
                  <c:v>1.2490525324424906</c:v>
                </c:pt>
                <c:pt idx="23">
                  <c:v>1.2426537799999999</c:v>
                </c:pt>
                <c:pt idx="24">
                  <c:v>1.2237526473853642</c:v>
                </c:pt>
                <c:pt idx="25">
                  <c:v>1.1937144665062365</c:v>
                </c:pt>
                <c:pt idx="26">
                  <c:v>1.1590343031053061</c:v>
                </c:pt>
                <c:pt idx="27">
                  <c:v>1.1385537822940748</c:v>
                </c:pt>
                <c:pt idx="28">
                  <c:v>1.1289548585016989</c:v>
                </c:pt>
                <c:pt idx="29">
                  <c:v>1.1225112229937833</c:v>
                </c:pt>
                <c:pt idx="30">
                  <c:v>1.0990848013285048</c:v>
                </c:pt>
                <c:pt idx="31">
                  <c:v>1.0574192800623665</c:v>
                </c:pt>
                <c:pt idx="32">
                  <c:v>1.0053496194760012</c:v>
                </c:pt>
                <c:pt idx="33">
                  <c:v>0.98804072743056603</c:v>
                </c:pt>
                <c:pt idx="34">
                  <c:v>0.98069700219553613</c:v>
                </c:pt>
                <c:pt idx="35">
                  <c:v>0.97007244875011578</c:v>
                </c:pt>
                <c:pt idx="36">
                  <c:v>0.92818211730357225</c:v>
                </c:pt>
                <c:pt idx="37">
                  <c:v>0.91842366485959315</c:v>
                </c:pt>
                <c:pt idx="38">
                  <c:v>0.90948863591057572</c:v>
                </c:pt>
                <c:pt idx="39">
                  <c:v>0.86264187698959727</c:v>
                </c:pt>
                <c:pt idx="40">
                  <c:v>0.84734830940250117</c:v>
                </c:pt>
                <c:pt idx="41">
                  <c:v>0.846733069244754</c:v>
                </c:pt>
                <c:pt idx="42">
                  <c:v>0.8210565345617522</c:v>
                </c:pt>
                <c:pt idx="43">
                  <c:v>0.8206501811990371</c:v>
                </c:pt>
                <c:pt idx="44">
                  <c:v>0.81915915915915938</c:v>
                </c:pt>
                <c:pt idx="45">
                  <c:v>0.80092085897626486</c:v>
                </c:pt>
                <c:pt idx="46">
                  <c:v>0.78463256384244295</c:v>
                </c:pt>
                <c:pt idx="47">
                  <c:v>0.77653543837777905</c:v>
                </c:pt>
                <c:pt idx="48">
                  <c:v>0.7716446934739617</c:v>
                </c:pt>
                <c:pt idx="49">
                  <c:v>0.74218252025385434</c:v>
                </c:pt>
                <c:pt idx="50">
                  <c:v>0.70939786254156412</c:v>
                </c:pt>
                <c:pt idx="51">
                  <c:v>0.70847500128259044</c:v>
                </c:pt>
                <c:pt idx="52">
                  <c:v>0.68379715701713251</c:v>
                </c:pt>
                <c:pt idx="53">
                  <c:v>0.67029278946022774</c:v>
                </c:pt>
                <c:pt idx="54">
                  <c:v>0.62505772103762058</c:v>
                </c:pt>
                <c:pt idx="55">
                  <c:v>0.62238158143045863</c:v>
                </c:pt>
                <c:pt idx="56">
                  <c:v>0.61599505050421011</c:v>
                </c:pt>
                <c:pt idx="57">
                  <c:v>0.60577305383564639</c:v>
                </c:pt>
                <c:pt idx="58">
                  <c:v>0.58107344393650229</c:v>
                </c:pt>
                <c:pt idx="59">
                  <c:v>0.55899439976905063</c:v>
                </c:pt>
                <c:pt idx="60">
                  <c:v>0.54212665219964495</c:v>
                </c:pt>
                <c:pt idx="61">
                  <c:v>0.52312527199972281</c:v>
                </c:pt>
                <c:pt idx="62">
                  <c:v>0.51006754911396857</c:v>
                </c:pt>
                <c:pt idx="63">
                  <c:v>0.50087234258399715</c:v>
                </c:pt>
                <c:pt idx="64">
                  <c:v>0.49050287541840071</c:v>
                </c:pt>
                <c:pt idx="65">
                  <c:v>0.48626775324164578</c:v>
                </c:pt>
                <c:pt idx="66">
                  <c:v>0.46304273799305889</c:v>
                </c:pt>
                <c:pt idx="67">
                  <c:v>0.45419271917611831</c:v>
                </c:pt>
                <c:pt idx="68">
                  <c:v>0.44156009036425753</c:v>
                </c:pt>
                <c:pt idx="69">
                  <c:v>0.43504039814445028</c:v>
                </c:pt>
                <c:pt idx="70">
                  <c:v>0.38958392335172864</c:v>
                </c:pt>
                <c:pt idx="71">
                  <c:v>0.38583209600663876</c:v>
                </c:pt>
                <c:pt idx="72">
                  <c:v>0.38400622995911576</c:v>
                </c:pt>
                <c:pt idx="73">
                  <c:v>0.35814304915840867</c:v>
                </c:pt>
                <c:pt idx="74">
                  <c:v>0.34541108385229913</c:v>
                </c:pt>
                <c:pt idx="75">
                  <c:v>0.33130752373995614</c:v>
                </c:pt>
                <c:pt idx="76">
                  <c:v>0.30795417193586405</c:v>
                </c:pt>
                <c:pt idx="77">
                  <c:v>0.30610854913089752</c:v>
                </c:pt>
                <c:pt idx="78">
                  <c:v>0.27299158169744914</c:v>
                </c:pt>
                <c:pt idx="79">
                  <c:v>0.26745778623032801</c:v>
                </c:pt>
                <c:pt idx="80">
                  <c:v>0.24984538744688989</c:v>
                </c:pt>
                <c:pt idx="81">
                  <c:v>0.24052130569351463</c:v>
                </c:pt>
                <c:pt idx="82">
                  <c:v>0.22093903484836672</c:v>
                </c:pt>
                <c:pt idx="83">
                  <c:v>0.21747151178609572</c:v>
                </c:pt>
                <c:pt idx="84">
                  <c:v>0.20831141024510258</c:v>
                </c:pt>
                <c:pt idx="85">
                  <c:v>0.20610832241988003</c:v>
                </c:pt>
                <c:pt idx="86">
                  <c:v>0.20138851924930021</c:v>
                </c:pt>
                <c:pt idx="87">
                  <c:v>0.1865283822587441</c:v>
                </c:pt>
                <c:pt idx="88">
                  <c:v>0.16158146729160416</c:v>
                </c:pt>
                <c:pt idx="89">
                  <c:v>0.15503243243243242</c:v>
                </c:pt>
                <c:pt idx="90">
                  <c:v>0.12502925707417176</c:v>
                </c:pt>
                <c:pt idx="91">
                  <c:v>0.10823309888059393</c:v>
                </c:pt>
                <c:pt idx="92">
                  <c:v>0.10627762766907767</c:v>
                </c:pt>
                <c:pt idx="93">
                  <c:v>3.7212795039053663E-2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AC-4A86-B0AC-6C5757586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1262848"/>
        <c:axId val="141707520"/>
      </c:barChart>
      <c:catAx>
        <c:axId val="141262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600"/>
            </a:pPr>
            <a:endParaRPr lang="en-US"/>
          </a:p>
        </c:txPr>
        <c:crossAx val="141707520"/>
        <c:crosses val="autoZero"/>
        <c:auto val="1"/>
        <c:lblAlgn val="ctr"/>
        <c:lblOffset val="100"/>
        <c:tickMarkSkip val="10"/>
        <c:noMultiLvlLbl val="0"/>
      </c:catAx>
      <c:valAx>
        <c:axId val="141707520"/>
        <c:scaling>
          <c:orientation val="minMax"/>
          <c:max val="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n-GB" sz="1300" dirty="0"/>
                  <a:t>Normalised surviving</a:t>
                </a:r>
                <a:r>
                  <a:rPr lang="en-GB" sz="1300" baseline="0" dirty="0"/>
                  <a:t> fraction</a:t>
                </a:r>
                <a:endParaRPr lang="en-GB" sz="13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26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82687616380449E-2"/>
          <c:y val="5.7204170296867599E-2"/>
          <c:w val="0.91890924022286802"/>
          <c:h val="0.80627919997193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'11Mev data'!$B$2</c:f>
              <c:strCache>
                <c:ptCount val="1"/>
                <c:pt idx="0">
                  <c:v>11MeV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E60-44FC-A935-48E47F6F2160}"/>
              </c:ext>
            </c:extLst>
          </c:dPt>
          <c:cat>
            <c:strRef>
              <c:f>'11Mev data'!$A$3:$A$96</c:f>
              <c:strCache>
                <c:ptCount val="94"/>
                <c:pt idx="0">
                  <c:v>Mock</c:v>
                </c:pt>
                <c:pt idx="1">
                  <c:v>UEVLD</c:v>
                </c:pt>
                <c:pt idx="2">
                  <c:v>USP16</c:v>
                </c:pt>
                <c:pt idx="3">
                  <c:v>USP13</c:v>
                </c:pt>
                <c:pt idx="4">
                  <c:v>USP17</c:v>
                </c:pt>
                <c:pt idx="5">
                  <c:v>USP45</c:v>
                </c:pt>
                <c:pt idx="6">
                  <c:v>USP54</c:v>
                </c:pt>
                <c:pt idx="7">
                  <c:v>USP46</c:v>
                </c:pt>
                <c:pt idx="8">
                  <c:v>USP49</c:v>
                </c:pt>
                <c:pt idx="9">
                  <c:v>USP51</c:v>
                </c:pt>
                <c:pt idx="10">
                  <c:v>USP1</c:v>
                </c:pt>
                <c:pt idx="11">
                  <c:v>USP34</c:v>
                </c:pt>
                <c:pt idx="12">
                  <c:v>USP11</c:v>
                </c:pt>
                <c:pt idx="13">
                  <c:v>USP19</c:v>
                </c:pt>
                <c:pt idx="14">
                  <c:v>OTUB1</c:v>
                </c:pt>
                <c:pt idx="15">
                  <c:v>UBR1</c:v>
                </c:pt>
                <c:pt idx="16">
                  <c:v>USP48</c:v>
                </c:pt>
                <c:pt idx="17">
                  <c:v>UBL3</c:v>
                </c:pt>
                <c:pt idx="18">
                  <c:v>USP50</c:v>
                </c:pt>
                <c:pt idx="19">
                  <c:v>UBTD1</c:v>
                </c:pt>
                <c:pt idx="20">
                  <c:v>UCHL1</c:v>
                </c:pt>
                <c:pt idx="21">
                  <c:v>USP5</c:v>
                </c:pt>
                <c:pt idx="22">
                  <c:v>USP14</c:v>
                </c:pt>
                <c:pt idx="23">
                  <c:v>CEZANNE</c:v>
                </c:pt>
                <c:pt idx="24">
                  <c:v>DC-UBP</c:v>
                </c:pt>
                <c:pt idx="25">
                  <c:v>UCHL3</c:v>
                </c:pt>
                <c:pt idx="26">
                  <c:v>UBL4</c:v>
                </c:pt>
                <c:pt idx="27">
                  <c:v>USP10</c:v>
                </c:pt>
                <c:pt idx="28">
                  <c:v>UMPK</c:v>
                </c:pt>
                <c:pt idx="29">
                  <c:v>OTUB2</c:v>
                </c:pt>
                <c:pt idx="30">
                  <c:v>USP2</c:v>
                </c:pt>
                <c:pt idx="31">
                  <c:v>USP12</c:v>
                </c:pt>
                <c:pt idx="32">
                  <c:v>JOSD2</c:v>
                </c:pt>
                <c:pt idx="33">
                  <c:v>USP18</c:v>
                </c:pt>
                <c:pt idx="34">
                  <c:v>UCHL5</c:v>
                </c:pt>
                <c:pt idx="35">
                  <c:v>A20</c:v>
                </c:pt>
                <c:pt idx="36">
                  <c:v>ATNX3</c:v>
                </c:pt>
                <c:pt idx="37">
                  <c:v>PARP11</c:v>
                </c:pt>
                <c:pt idx="38">
                  <c:v>AMSH</c:v>
                </c:pt>
                <c:pt idx="39">
                  <c:v>USP3</c:v>
                </c:pt>
                <c:pt idx="40">
                  <c:v>USP52</c:v>
                </c:pt>
                <c:pt idx="41">
                  <c:v>USP27X</c:v>
                </c:pt>
                <c:pt idx="42">
                  <c:v>USP40</c:v>
                </c:pt>
                <c:pt idx="43">
                  <c:v>USP22</c:v>
                </c:pt>
                <c:pt idx="44">
                  <c:v>BRCC3</c:v>
                </c:pt>
                <c:pt idx="45">
                  <c:v>BAP1</c:v>
                </c:pt>
                <c:pt idx="46">
                  <c:v>USP25</c:v>
                </c:pt>
                <c:pt idx="47">
                  <c:v>USP33</c:v>
                </c:pt>
                <c:pt idx="48">
                  <c:v>MYSM1</c:v>
                </c:pt>
                <c:pt idx="49">
                  <c:v>USP15</c:v>
                </c:pt>
                <c:pt idx="50">
                  <c:v>OTUD6B</c:v>
                </c:pt>
                <c:pt idx="51">
                  <c:v>OTUD1</c:v>
                </c:pt>
                <c:pt idx="52">
                  <c:v>USP42</c:v>
                </c:pt>
                <c:pt idx="53">
                  <c:v>USP26</c:v>
                </c:pt>
                <c:pt idx="54">
                  <c:v>USP24</c:v>
                </c:pt>
                <c:pt idx="55">
                  <c:v>USP32</c:v>
                </c:pt>
                <c:pt idx="56">
                  <c:v>USP28</c:v>
                </c:pt>
                <c:pt idx="57">
                  <c:v>USP44</c:v>
                </c:pt>
                <c:pt idx="58">
                  <c:v>USP20</c:v>
                </c:pt>
                <c:pt idx="59">
                  <c:v>JOSD1</c:v>
                </c:pt>
                <c:pt idx="60">
                  <c:v>USP30</c:v>
                </c:pt>
                <c:pt idx="61">
                  <c:v>USP41</c:v>
                </c:pt>
                <c:pt idx="62">
                  <c:v>USP35</c:v>
                </c:pt>
                <c:pt idx="63">
                  <c:v>USP47</c:v>
                </c:pt>
                <c:pt idx="64">
                  <c:v>USP29</c:v>
                </c:pt>
                <c:pt idx="65">
                  <c:v>USP37</c:v>
                </c:pt>
                <c:pt idx="66">
                  <c:v>VCPIP1</c:v>
                </c:pt>
                <c:pt idx="67">
                  <c:v>USP4</c:v>
                </c:pt>
                <c:pt idx="68">
                  <c:v>USP21</c:v>
                </c:pt>
                <c:pt idx="69">
                  <c:v>USP38</c:v>
                </c:pt>
                <c:pt idx="70">
                  <c:v>USP53</c:v>
                </c:pt>
                <c:pt idx="71">
                  <c:v>OTUD4</c:v>
                </c:pt>
                <c:pt idx="72">
                  <c:v>OTUD5</c:v>
                </c:pt>
                <c:pt idx="73">
                  <c:v>USP8</c:v>
                </c:pt>
                <c:pt idx="74">
                  <c:v>DUB3</c:v>
                </c:pt>
                <c:pt idx="75">
                  <c:v>FBX07</c:v>
                </c:pt>
                <c:pt idx="76">
                  <c:v>ZRANB1</c:v>
                </c:pt>
                <c:pt idx="77">
                  <c:v>UFD1L</c:v>
                </c:pt>
                <c:pt idx="78">
                  <c:v>DUB1A</c:v>
                </c:pt>
                <c:pt idx="79">
                  <c:v>MPND</c:v>
                </c:pt>
                <c:pt idx="80">
                  <c:v>SENP2</c:v>
                </c:pt>
                <c:pt idx="81">
                  <c:v>USP9Y</c:v>
                </c:pt>
                <c:pt idx="82">
                  <c:v>YODI</c:v>
                </c:pt>
                <c:pt idx="83">
                  <c:v>USP43</c:v>
                </c:pt>
                <c:pt idx="84">
                  <c:v>STAMBP1</c:v>
                </c:pt>
                <c:pt idx="85">
                  <c:v>USP39</c:v>
                </c:pt>
                <c:pt idx="86">
                  <c:v>USP36</c:v>
                </c:pt>
                <c:pt idx="87">
                  <c:v>FBX08</c:v>
                </c:pt>
                <c:pt idx="88">
                  <c:v>USP6</c:v>
                </c:pt>
                <c:pt idx="89">
                  <c:v>USP9X</c:v>
                </c:pt>
                <c:pt idx="90">
                  <c:v>USP31</c:v>
                </c:pt>
                <c:pt idx="91">
                  <c:v>UBL5</c:v>
                </c:pt>
                <c:pt idx="92">
                  <c:v>USP7</c:v>
                </c:pt>
                <c:pt idx="93">
                  <c:v>CYLD</c:v>
                </c:pt>
              </c:strCache>
            </c:strRef>
          </c:cat>
          <c:val>
            <c:numRef>
              <c:f>'11Mev data'!$B$3:$B$96</c:f>
              <c:numCache>
                <c:formatCode>General</c:formatCode>
                <c:ptCount val="94"/>
                <c:pt idx="0">
                  <c:v>1</c:v>
                </c:pt>
                <c:pt idx="1">
                  <c:v>8.7249390182652888</c:v>
                </c:pt>
                <c:pt idx="2">
                  <c:v>3.8641283185398931</c:v>
                </c:pt>
                <c:pt idx="3">
                  <c:v>3.177660950013089</c:v>
                </c:pt>
                <c:pt idx="4">
                  <c:v>2.908815084544583</c:v>
                </c:pt>
                <c:pt idx="5">
                  <c:v>2.8456209437844029</c:v>
                </c:pt>
                <c:pt idx="6">
                  <c:v>2.7045264256471211</c:v>
                </c:pt>
                <c:pt idx="7">
                  <c:v>2.6732117437980354</c:v>
                </c:pt>
                <c:pt idx="8">
                  <c:v>2.5997203947831826</c:v>
                </c:pt>
                <c:pt idx="9">
                  <c:v>2.5566601039506156</c:v>
                </c:pt>
                <c:pt idx="10">
                  <c:v>2.4554786485218214</c:v>
                </c:pt>
                <c:pt idx="11">
                  <c:v>2.4287958968983694</c:v>
                </c:pt>
                <c:pt idx="12">
                  <c:v>2.3323946010027421</c:v>
                </c:pt>
                <c:pt idx="13">
                  <c:v>2.0734373659215781</c:v>
                </c:pt>
                <c:pt idx="14">
                  <c:v>1.9853728363490553</c:v>
                </c:pt>
                <c:pt idx="15">
                  <c:v>1.9653850241710871</c:v>
                </c:pt>
                <c:pt idx="16">
                  <c:v>1.9572787284729676</c:v>
                </c:pt>
                <c:pt idx="17">
                  <c:v>1.9328727744569327</c:v>
                </c:pt>
                <c:pt idx="18">
                  <c:v>1.924138799246611</c:v>
                </c:pt>
                <c:pt idx="19">
                  <c:v>1.8982699140371602</c:v>
                </c:pt>
                <c:pt idx="20">
                  <c:v>1.8908826108270562</c:v>
                </c:pt>
                <c:pt idx="21">
                  <c:v>1.8543293927907396</c:v>
                </c:pt>
                <c:pt idx="22">
                  <c:v>1.8302117872741999</c:v>
                </c:pt>
                <c:pt idx="23">
                  <c:v>1.8123345667900119</c:v>
                </c:pt>
                <c:pt idx="24">
                  <c:v>1.7889400516189586</c:v>
                </c:pt>
                <c:pt idx="25">
                  <c:v>1.6895189093938843</c:v>
                </c:pt>
                <c:pt idx="26">
                  <c:v>1.6773785570210804</c:v>
                </c:pt>
                <c:pt idx="27">
                  <c:v>1.6369928287478535</c:v>
                </c:pt>
                <c:pt idx="28">
                  <c:v>1.6368706103792741</c:v>
                </c:pt>
                <c:pt idx="29">
                  <c:v>1.6345390440601066</c:v>
                </c:pt>
                <c:pt idx="30">
                  <c:v>1.6144349820485984</c:v>
                </c:pt>
                <c:pt idx="31">
                  <c:v>1.6095787443691036</c:v>
                </c:pt>
                <c:pt idx="32">
                  <c:v>1.5605540453542837</c:v>
                </c:pt>
                <c:pt idx="33">
                  <c:v>1.5258641963006117</c:v>
                </c:pt>
                <c:pt idx="34">
                  <c:v>1.5086006225515085</c:v>
                </c:pt>
                <c:pt idx="35">
                  <c:v>1.4908790675124612</c:v>
                </c:pt>
                <c:pt idx="36">
                  <c:v>1.4856298932110248</c:v>
                </c:pt>
                <c:pt idx="37">
                  <c:v>1.4844173052140448</c:v>
                </c:pt>
                <c:pt idx="38">
                  <c:v>1.4691772795990981</c:v>
                </c:pt>
                <c:pt idx="39">
                  <c:v>1.4619330387464811</c:v>
                </c:pt>
                <c:pt idx="40">
                  <c:v>1.4394203005630595</c:v>
                </c:pt>
                <c:pt idx="41">
                  <c:v>1.43521462933204</c:v>
                </c:pt>
                <c:pt idx="42">
                  <c:v>1.3881797679951637</c:v>
                </c:pt>
                <c:pt idx="43">
                  <c:v>1.377470882009322</c:v>
                </c:pt>
                <c:pt idx="44">
                  <c:v>1.3713908533710517</c:v>
                </c:pt>
                <c:pt idx="45">
                  <c:v>1.3517422132838284</c:v>
                </c:pt>
                <c:pt idx="46">
                  <c:v>1.2680164084868639</c:v>
                </c:pt>
                <c:pt idx="47">
                  <c:v>1.2505366778130929</c:v>
                </c:pt>
                <c:pt idx="48">
                  <c:v>1.2505052014197355</c:v>
                </c:pt>
                <c:pt idx="49">
                  <c:v>1.241344860068464</c:v>
                </c:pt>
                <c:pt idx="50">
                  <c:v>1.2410446091927803</c:v>
                </c:pt>
                <c:pt idx="51">
                  <c:v>1.2043472736935716</c:v>
                </c:pt>
                <c:pt idx="52">
                  <c:v>1.1926792821877379</c:v>
                </c:pt>
                <c:pt idx="53">
                  <c:v>1.1861826842936949</c:v>
                </c:pt>
                <c:pt idx="54">
                  <c:v>1.1853135517612206</c:v>
                </c:pt>
                <c:pt idx="55">
                  <c:v>1.1734548719257631</c:v>
                </c:pt>
                <c:pt idx="56">
                  <c:v>1.1517173240258129</c:v>
                </c:pt>
                <c:pt idx="57">
                  <c:v>1.1456621759134438</c:v>
                </c:pt>
                <c:pt idx="58">
                  <c:v>1.1426395831855884</c:v>
                </c:pt>
                <c:pt idx="59">
                  <c:v>1.1405013622167584</c:v>
                </c:pt>
                <c:pt idx="60">
                  <c:v>1.136344960428932</c:v>
                </c:pt>
                <c:pt idx="61">
                  <c:v>1.118462600651722</c:v>
                </c:pt>
                <c:pt idx="62">
                  <c:v>1.1078173041510275</c:v>
                </c:pt>
                <c:pt idx="63">
                  <c:v>1.1076229561701814</c:v>
                </c:pt>
                <c:pt idx="64">
                  <c:v>1.1043866796392037</c:v>
                </c:pt>
                <c:pt idx="65">
                  <c:v>1.0944082924186513</c:v>
                </c:pt>
                <c:pt idx="66">
                  <c:v>1.0753459166409554</c:v>
                </c:pt>
                <c:pt idx="67">
                  <c:v>1.0591419482138866</c:v>
                </c:pt>
                <c:pt idx="68">
                  <c:v>1.0558849074740906</c:v>
                </c:pt>
                <c:pt idx="69">
                  <c:v>1.0142843585057637</c:v>
                </c:pt>
                <c:pt idx="70">
                  <c:v>0.96748812128017037</c:v>
                </c:pt>
                <c:pt idx="71">
                  <c:v>0.93527890583358209</c:v>
                </c:pt>
                <c:pt idx="72">
                  <c:v>0.90601931121942092</c:v>
                </c:pt>
                <c:pt idx="73">
                  <c:v>0.90142036654753643</c:v>
                </c:pt>
                <c:pt idx="74">
                  <c:v>0.89921826862021126</c:v>
                </c:pt>
                <c:pt idx="75">
                  <c:v>0.88100549828878072</c:v>
                </c:pt>
                <c:pt idx="76">
                  <c:v>0.87123820486022352</c:v>
                </c:pt>
                <c:pt idx="77">
                  <c:v>0.86798694916904995</c:v>
                </c:pt>
                <c:pt idx="78">
                  <c:v>0.86675857908371479</c:v>
                </c:pt>
                <c:pt idx="79">
                  <c:v>0.85895607742592439</c:v>
                </c:pt>
                <c:pt idx="80">
                  <c:v>0.80866330434696365</c:v>
                </c:pt>
                <c:pt idx="81">
                  <c:v>0.78544399527387487</c:v>
                </c:pt>
                <c:pt idx="82">
                  <c:v>0.76629441718459523</c:v>
                </c:pt>
                <c:pt idx="83">
                  <c:v>0.7440521661379258</c:v>
                </c:pt>
                <c:pt idx="84">
                  <c:v>0.71942210953678254</c:v>
                </c:pt>
                <c:pt idx="85">
                  <c:v>0.66664978154655241</c:v>
                </c:pt>
                <c:pt idx="86">
                  <c:v>0.65617988168627506</c:v>
                </c:pt>
                <c:pt idx="87">
                  <c:v>0.60083492777045067</c:v>
                </c:pt>
                <c:pt idx="88">
                  <c:v>0.60001680552912751</c:v>
                </c:pt>
                <c:pt idx="89">
                  <c:v>0.59584852563733093</c:v>
                </c:pt>
                <c:pt idx="90">
                  <c:v>0.59024045274203674</c:v>
                </c:pt>
                <c:pt idx="91">
                  <c:v>0.50943627200946695</c:v>
                </c:pt>
                <c:pt idx="92">
                  <c:v>0.49855618182460026</c:v>
                </c:pt>
                <c:pt idx="93">
                  <c:v>0.47074997154887904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0-44FC-A935-48E47F6F2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1263360"/>
        <c:axId val="141709248"/>
      </c:barChart>
      <c:catAx>
        <c:axId val="14126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600"/>
            </a:pPr>
            <a:endParaRPr lang="en-US"/>
          </a:p>
        </c:txPr>
        <c:crossAx val="141709248"/>
        <c:crosses val="autoZero"/>
        <c:auto val="1"/>
        <c:lblAlgn val="ctr"/>
        <c:lblOffset val="100"/>
        <c:tickMarkSkip val="10"/>
        <c:noMultiLvlLbl val="0"/>
      </c:catAx>
      <c:valAx>
        <c:axId val="141709248"/>
        <c:scaling>
          <c:orientation val="minMax"/>
          <c:max val="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n-GB" sz="1300" dirty="0"/>
                  <a:t>Normalised surviving fraction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26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06648177724952"/>
          <c:y val="8.8437591134441523E-2"/>
          <c:w val="0.74855211226529428"/>
          <c:h val="0.70427835553583606"/>
        </c:manualLayout>
      </c:layout>
      <c:scatterChart>
        <c:scatterStyle val="lineMarker"/>
        <c:varyColors val="0"/>
        <c:ser>
          <c:idx val="0"/>
          <c:order val="0"/>
          <c:tx>
            <c:v>DMSO</c:v>
          </c:tx>
          <c:spPr>
            <a:ln w="12700"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 11MeV'!$H$45:$H$48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5.2013439034048082E-3</c:v>
                  </c:pt>
                  <c:pt idx="2">
                    <c:v>1.6955156336325532E-2</c:v>
                  </c:pt>
                  <c:pt idx="3">
                    <c:v>5.4924048807852037E-3</c:v>
                  </c:pt>
                </c:numCache>
              </c:numRef>
            </c:plus>
            <c:minus>
              <c:numRef>
                <c:f>'Summary 11MeV'!$H$45:$H$48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5.2013439034048082E-3</c:v>
                  </c:pt>
                  <c:pt idx="2">
                    <c:v>1.6955156336325532E-2</c:v>
                  </c:pt>
                  <c:pt idx="3">
                    <c:v>5.4924048807852037E-3</c:v>
                  </c:pt>
                </c:numCache>
              </c:numRef>
            </c:minus>
          </c:errBars>
          <c:xVal>
            <c:numRef>
              <c:f>'Summary 11MeV'!$A$45:$A$48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'Summary 11MeV'!$F$45:$F$48</c:f>
              <c:numCache>
                <c:formatCode>0.00</c:formatCode>
                <c:ptCount val="4"/>
                <c:pt idx="0">
                  <c:v>1</c:v>
                </c:pt>
                <c:pt idx="1">
                  <c:v>0.34946107424865647</c:v>
                </c:pt>
                <c:pt idx="2">
                  <c:v>0.18514082166990467</c:v>
                </c:pt>
                <c:pt idx="3">
                  <c:v>2.2004681577586421E-2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57-433E-A7A1-408EF504C31A}"/>
            </c:ext>
          </c:extLst>
        </c:ser>
        <c:ser>
          <c:idx val="1"/>
          <c:order val="1"/>
          <c:tx>
            <c:v>Olaparib</c:v>
          </c:tx>
          <c:spPr>
            <a:ln w="127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 11MeV'!$H$50:$H$53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1.3893868402150537E-2</c:v>
                  </c:pt>
                  <c:pt idx="2">
                    <c:v>1.7283277739156978E-2</c:v>
                  </c:pt>
                  <c:pt idx="3">
                    <c:v>2.5842496145010506E-3</c:v>
                  </c:pt>
                </c:numCache>
              </c:numRef>
            </c:plus>
            <c:minus>
              <c:numRef>
                <c:f>'Summary 11MeV'!$H$50:$H$53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1.3893868402150537E-2</c:v>
                  </c:pt>
                  <c:pt idx="2">
                    <c:v>1.7283277739156978E-2</c:v>
                  </c:pt>
                  <c:pt idx="3">
                    <c:v>2.5842496145010506E-3</c:v>
                  </c:pt>
                </c:numCache>
              </c:numRef>
            </c:minus>
          </c:errBars>
          <c:xVal>
            <c:numRef>
              <c:f>'Summary 11MeV'!$A$50:$A$53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'Summary 11MeV'!$F$50:$F$53</c:f>
              <c:numCache>
                <c:formatCode>0.00</c:formatCode>
                <c:ptCount val="4"/>
                <c:pt idx="0">
                  <c:v>1</c:v>
                </c:pt>
                <c:pt idx="1">
                  <c:v>0.16214197315587353</c:v>
                </c:pt>
                <c:pt idx="2">
                  <c:v>7.6361223653838059E-2</c:v>
                </c:pt>
                <c:pt idx="3">
                  <c:v>5.1698642292951902E-3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57-433E-A7A1-408EF504C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40288"/>
        <c:axId val="211297408"/>
      </c:scatterChart>
      <c:valAx>
        <c:axId val="175340288"/>
        <c:scaling>
          <c:orientation val="minMax"/>
          <c:max val="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Dose (Gy)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297408"/>
        <c:crossesAt val="1.0000000000000002E-3"/>
        <c:crossBetween val="midCat"/>
      </c:valAx>
      <c:valAx>
        <c:axId val="211297408"/>
        <c:scaling>
          <c:logBase val="10"/>
          <c:orientation val="minMax"/>
          <c:max val="1"/>
          <c:min val="1.0000000000000002E-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Surviving fraction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out"/>
        <c:tickLblPos val="nextTo"/>
        <c:spPr>
          <a:ln/>
        </c:spPr>
        <c:crossAx val="175340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742952464295912"/>
          <c:y val="0.54221148105182104"/>
          <c:w val="0.3538083946240258"/>
          <c:h val="0.208326931869721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88079023189051"/>
          <c:y val="8.8437591134441523E-2"/>
          <c:w val="0.75936975055432754"/>
          <c:h val="0.67331424470421652"/>
        </c:manualLayout>
      </c:layout>
      <c:scatterChart>
        <c:scatterStyle val="lineMarker"/>
        <c:varyColors val="0"/>
        <c:ser>
          <c:idx val="0"/>
          <c:order val="0"/>
          <c:tx>
            <c:v>DMSO</c:v>
          </c:tx>
          <c:spPr>
            <a:ln w="12700"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 59MeV'!$H$45:$H$48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5.6777770065923328E-3</c:v>
                  </c:pt>
                  <c:pt idx="2">
                    <c:v>5.6871636609901931E-2</c:v>
                  </c:pt>
                  <c:pt idx="3">
                    <c:v>5.8439010325792226E-3</c:v>
                  </c:pt>
                </c:numCache>
              </c:numRef>
            </c:plus>
            <c:minus>
              <c:numRef>
                <c:f>'Summary 59MeV'!$H$45:$H$48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5.6777770065923328E-3</c:v>
                  </c:pt>
                  <c:pt idx="2">
                    <c:v>5.6871636609901931E-2</c:v>
                  </c:pt>
                  <c:pt idx="3">
                    <c:v>5.8439010325792226E-3</c:v>
                  </c:pt>
                </c:numCache>
              </c:numRef>
            </c:minus>
          </c:errBars>
          <c:xVal>
            <c:numRef>
              <c:f>'Summary 59MeV'!$A$45:$A$48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'Summary 59MeV'!$F$45:$F$48</c:f>
              <c:numCache>
                <c:formatCode>0.00</c:formatCode>
                <c:ptCount val="4"/>
                <c:pt idx="0">
                  <c:v>1</c:v>
                </c:pt>
                <c:pt idx="1">
                  <c:v>0.6511071398874787</c:v>
                </c:pt>
                <c:pt idx="2">
                  <c:v>0.38582226920727247</c:v>
                </c:pt>
                <c:pt idx="3">
                  <c:v>7.7649648955016914E-2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63-46F2-859A-542B18BB5A8E}"/>
            </c:ext>
          </c:extLst>
        </c:ser>
        <c:ser>
          <c:idx val="1"/>
          <c:order val="1"/>
          <c:tx>
            <c:v>Olaparib</c:v>
          </c:tx>
          <c:spPr>
            <a:ln w="127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 59MeV'!$H$50:$H$53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2.4215499012349758E-2</c:v>
                  </c:pt>
                  <c:pt idx="2">
                    <c:v>0.17484350085631611</c:v>
                  </c:pt>
                  <c:pt idx="3">
                    <c:v>6.192590904803924E-3</c:v>
                  </c:pt>
                </c:numCache>
              </c:numRef>
            </c:plus>
            <c:minus>
              <c:numRef>
                <c:f>'Summary 59MeV'!$H$50:$H$53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2.4215499012349758E-2</c:v>
                  </c:pt>
                  <c:pt idx="2">
                    <c:v>0.17484350085631611</c:v>
                  </c:pt>
                  <c:pt idx="3">
                    <c:v>6.192590904803924E-3</c:v>
                  </c:pt>
                </c:numCache>
              </c:numRef>
            </c:minus>
          </c:errBars>
          <c:xVal>
            <c:numRef>
              <c:f>'Summary 59MeV'!$A$50:$A$53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'Summary 59MeV'!$F$50:$F$53</c:f>
              <c:numCache>
                <c:formatCode>0.00</c:formatCode>
                <c:ptCount val="4"/>
                <c:pt idx="0">
                  <c:v>1</c:v>
                </c:pt>
                <c:pt idx="1">
                  <c:v>0.53868428776803401</c:v>
                </c:pt>
                <c:pt idx="2">
                  <c:v>0.3608707848579697</c:v>
                </c:pt>
                <c:pt idx="3">
                  <c:v>7.0966257709268579E-2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63-46F2-859A-542B18BB5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40288"/>
        <c:axId val="211297408"/>
      </c:scatterChart>
      <c:valAx>
        <c:axId val="175340288"/>
        <c:scaling>
          <c:orientation val="minMax"/>
          <c:max val="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Dose (Gy)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297408"/>
        <c:crossesAt val="1.0000000000000002E-3"/>
        <c:crossBetween val="midCat"/>
      </c:valAx>
      <c:valAx>
        <c:axId val="211297408"/>
        <c:scaling>
          <c:logBase val="10"/>
          <c:orientation val="minMax"/>
          <c:max val="1"/>
          <c:min val="1.0000000000000002E-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Surviving fraction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out"/>
        <c:tickLblPos val="nextTo"/>
        <c:spPr>
          <a:ln/>
        </c:spPr>
        <c:crossAx val="175340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742957130358709"/>
          <c:y val="0.47614076633572366"/>
          <c:w val="0.34873220864930354"/>
          <c:h val="0.23257660167779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39642767700155"/>
          <c:y val="0.21289969412331661"/>
          <c:w val="0.83063195787543098"/>
          <c:h val="0.61105049227521957"/>
        </c:manualLayout>
      </c:layout>
      <c:barChart>
        <c:barDir val="col"/>
        <c:grouping val="clustered"/>
        <c:varyColors val="0"/>
        <c:ser>
          <c:idx val="0"/>
          <c:order val="0"/>
          <c:tx>
            <c:v>DMSO (11 MeV)</c:v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A15-4B84-A0B1-F429D7F58707}"/>
              </c:ext>
            </c:extLst>
          </c:dPt>
          <c:dLbls>
            <c:delete val="1"/>
          </c:dLbls>
          <c:errBars>
            <c:errBarType val="both"/>
            <c:errValType val="cust"/>
            <c:noEndCap val="0"/>
            <c:plus>
              <c:numRef>
                <c:f>'Neutral (modified)'!$K$130:$K$134</c:f>
                <c:numCache>
                  <c:formatCode>General</c:formatCode>
                  <c:ptCount val="5"/>
                  <c:pt idx="0">
                    <c:v>0.81819414240549737</c:v>
                  </c:pt>
                  <c:pt idx="1">
                    <c:v>1.5673665833846118</c:v>
                  </c:pt>
                  <c:pt idx="2">
                    <c:v>1.0484359303266868</c:v>
                  </c:pt>
                  <c:pt idx="3">
                    <c:v>1.076889022760267</c:v>
                  </c:pt>
                  <c:pt idx="4">
                    <c:v>0.78987648063900806</c:v>
                  </c:pt>
                </c:numCache>
              </c:numRef>
            </c:plus>
            <c:minus>
              <c:numRef>
                <c:f>'Neutral (modified)'!$K$130:$K$134</c:f>
                <c:numCache>
                  <c:formatCode>General</c:formatCode>
                  <c:ptCount val="5"/>
                  <c:pt idx="0">
                    <c:v>0.81819414240549737</c:v>
                  </c:pt>
                  <c:pt idx="1">
                    <c:v>1.5673665833846118</c:v>
                  </c:pt>
                  <c:pt idx="2">
                    <c:v>1.0484359303266868</c:v>
                  </c:pt>
                  <c:pt idx="3">
                    <c:v>1.076889022760267</c:v>
                  </c:pt>
                  <c:pt idx="4">
                    <c:v>0.78987648063900806</c:v>
                  </c:pt>
                </c:numCache>
              </c:numRef>
            </c:minus>
          </c:errBars>
          <c:cat>
            <c:strRef>
              <c:f>'Neutral (modified)'!$A$104:$A$108</c:f>
              <c:strCache>
                <c:ptCount val="5"/>
                <c:pt idx="0">
                  <c:v>Control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strCache>
            </c:strRef>
          </c:cat>
          <c:val>
            <c:numRef>
              <c:f>'Neutral (modified)'!$J$130:$J$134</c:f>
              <c:numCache>
                <c:formatCode>General</c:formatCode>
                <c:ptCount val="5"/>
                <c:pt idx="0">
                  <c:v>5.7157666666666662</c:v>
                </c:pt>
                <c:pt idx="1">
                  <c:v>27.257881818181815</c:v>
                </c:pt>
                <c:pt idx="2">
                  <c:v>8.6067</c:v>
                </c:pt>
                <c:pt idx="3">
                  <c:v>1.9607629629629633</c:v>
                </c:pt>
                <c:pt idx="4">
                  <c:v>1.9815666666666669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15-4B84-A0B1-F429D7F58707}"/>
            </c:ext>
          </c:extLst>
        </c:ser>
        <c:ser>
          <c:idx val="1"/>
          <c:order val="1"/>
          <c:tx>
            <c:v>DMSO (11 MeV; mod.)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'Neutral (modified)'!$W$130:$W$134</c:f>
                <c:numCache>
                  <c:formatCode>General</c:formatCode>
                  <c:ptCount val="5"/>
                  <c:pt idx="0">
                    <c:v>0.55032185128340982</c:v>
                  </c:pt>
                  <c:pt idx="1">
                    <c:v>1.5354555605582298</c:v>
                  </c:pt>
                  <c:pt idx="2">
                    <c:v>2.0933248297044162</c:v>
                  </c:pt>
                  <c:pt idx="3">
                    <c:v>1.2344516607249816</c:v>
                  </c:pt>
                  <c:pt idx="4">
                    <c:v>0.60880350658453875</c:v>
                  </c:pt>
                </c:numCache>
              </c:numRef>
            </c:plus>
            <c:minus>
              <c:numRef>
                <c:f>'Neutral (modified)'!$W$130:$W$134</c:f>
                <c:numCache>
                  <c:formatCode>General</c:formatCode>
                  <c:ptCount val="5"/>
                  <c:pt idx="0">
                    <c:v>0.55032185128340982</c:v>
                  </c:pt>
                  <c:pt idx="1">
                    <c:v>1.5354555605582298</c:v>
                  </c:pt>
                  <c:pt idx="2">
                    <c:v>2.0933248297044162</c:v>
                  </c:pt>
                  <c:pt idx="3">
                    <c:v>1.2344516607249816</c:v>
                  </c:pt>
                  <c:pt idx="4">
                    <c:v>0.60880350658453875</c:v>
                  </c:pt>
                </c:numCache>
              </c:numRef>
            </c:minus>
          </c:errBars>
          <c:cat>
            <c:strRef>
              <c:f>'Neutral (modified)'!$A$104:$A$108</c:f>
              <c:strCache>
                <c:ptCount val="5"/>
                <c:pt idx="0">
                  <c:v>Control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strCache>
            </c:strRef>
          </c:cat>
          <c:val>
            <c:numRef>
              <c:f>'Neutral (modified)'!$V$130:$V$134</c:f>
              <c:numCache>
                <c:formatCode>General</c:formatCode>
                <c:ptCount val="5"/>
                <c:pt idx="0">
                  <c:v>4.9673000000000007</c:v>
                </c:pt>
                <c:pt idx="1">
                  <c:v>33.69938291451097</c:v>
                </c:pt>
                <c:pt idx="2">
                  <c:v>16.863467570009032</c:v>
                </c:pt>
                <c:pt idx="3">
                  <c:v>12.841233333333333</c:v>
                </c:pt>
                <c:pt idx="4">
                  <c:v>9.7973777777777773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15-4B84-A0B1-F429D7F58707}"/>
            </c:ext>
          </c:extLst>
        </c:ser>
        <c:ser>
          <c:idx val="3"/>
          <c:order val="2"/>
          <c:tx>
            <c:v>Olaparib (11 MeV)</c:v>
          </c:tx>
          <c:spPr>
            <a:solidFill>
              <a:srgbClr val="FF0000"/>
            </a:solidFill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'Neutral (modified)'!$AI$130:$AI$134</c:f>
                <c:numCache>
                  <c:formatCode>General</c:formatCode>
                  <c:ptCount val="5"/>
                  <c:pt idx="0">
                    <c:v>1.5572222336583832</c:v>
                  </c:pt>
                  <c:pt idx="1">
                    <c:v>1.6027951278652353</c:v>
                  </c:pt>
                  <c:pt idx="2">
                    <c:v>0.72565591838440335</c:v>
                  </c:pt>
                  <c:pt idx="3">
                    <c:v>0.94441277816321378</c:v>
                  </c:pt>
                  <c:pt idx="4">
                    <c:v>0.74818498692948132</c:v>
                  </c:pt>
                </c:numCache>
              </c:numRef>
            </c:plus>
            <c:minus>
              <c:numRef>
                <c:f>'Neutral (modified)'!$AI$130:$AI$134</c:f>
                <c:numCache>
                  <c:formatCode>General</c:formatCode>
                  <c:ptCount val="5"/>
                  <c:pt idx="0">
                    <c:v>1.5572222336583832</c:v>
                  </c:pt>
                  <c:pt idx="1">
                    <c:v>1.6027951278652353</c:v>
                  </c:pt>
                  <c:pt idx="2">
                    <c:v>0.72565591838440335</c:v>
                  </c:pt>
                  <c:pt idx="3">
                    <c:v>0.94441277816321378</c:v>
                  </c:pt>
                  <c:pt idx="4">
                    <c:v>0.74818498692948132</c:v>
                  </c:pt>
                </c:numCache>
              </c:numRef>
            </c:minus>
          </c:errBars>
          <c:cat>
            <c:strRef>
              <c:f>'Neutral (modified)'!$A$104:$A$108</c:f>
              <c:strCache>
                <c:ptCount val="5"/>
                <c:pt idx="0">
                  <c:v>Control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strCache>
            </c:strRef>
          </c:cat>
          <c:val>
            <c:numRef>
              <c:f>'Neutral (modified)'!$AH$130:$AH$134</c:f>
              <c:numCache>
                <c:formatCode>General</c:formatCode>
                <c:ptCount val="5"/>
                <c:pt idx="0">
                  <c:v>5.1149249999999995</c:v>
                </c:pt>
                <c:pt idx="1">
                  <c:v>27.911221042021733</c:v>
                </c:pt>
                <c:pt idx="2">
                  <c:v>8.7249838779956441</c:v>
                </c:pt>
                <c:pt idx="3">
                  <c:v>1.6027573643410855</c:v>
                </c:pt>
                <c:pt idx="4">
                  <c:v>2.1858333333333335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15-4B84-A0B1-F429D7F58707}"/>
            </c:ext>
          </c:extLst>
        </c:ser>
        <c:ser>
          <c:idx val="2"/>
          <c:order val="3"/>
          <c:tx>
            <c:v>Olaparib (11 MeV; mod.)</c:v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15-4B84-A0B1-F429D7F58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15-4B84-A0B1-F429D7F58707}"/>
                </c:ext>
              </c:extLst>
            </c:dLbl>
            <c:dLbl>
              <c:idx val="2"/>
              <c:layout>
                <c:manualLayout>
                  <c:x val="-2.9280400468324034E-2"/>
                  <c:y val="-3.01575785762161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A15-4B84-A0B1-F429D7F58707}"/>
                </c:ext>
              </c:extLst>
            </c:dLbl>
            <c:dLbl>
              <c:idx val="3"/>
              <c:layout>
                <c:manualLayout>
                  <c:x val="-2.6425215574337895E-2"/>
                  <c:y val="-4.68613706263685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A15-4B84-A0B1-F429D7F58707}"/>
                </c:ext>
              </c:extLst>
            </c:dLbl>
            <c:dLbl>
              <c:idx val="4"/>
              <c:layout>
                <c:manualLayout>
                  <c:x val="-2.9280391158359363E-2"/>
                  <c:y val="-4.18350224360895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A15-4B84-A0B1-F429D7F58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'Neutral (modified)'!$AU$130:$AU$134</c:f>
                <c:numCache>
                  <c:formatCode>General</c:formatCode>
                  <c:ptCount val="5"/>
                  <c:pt idx="0">
                    <c:v>0.86483562985498008</c:v>
                  </c:pt>
                  <c:pt idx="1">
                    <c:v>1.5798461908257555</c:v>
                  </c:pt>
                  <c:pt idx="2">
                    <c:v>0.77052726536227634</c:v>
                  </c:pt>
                  <c:pt idx="3">
                    <c:v>1.3714664823278604</c:v>
                  </c:pt>
                  <c:pt idx="4">
                    <c:v>1.645300707101935</c:v>
                  </c:pt>
                </c:numCache>
              </c:numRef>
            </c:plus>
            <c:minus>
              <c:numRef>
                <c:f>'Neutral (modified)'!$AU$130:$AU$134</c:f>
                <c:numCache>
                  <c:formatCode>General</c:formatCode>
                  <c:ptCount val="5"/>
                  <c:pt idx="0">
                    <c:v>0.86483562985498008</c:v>
                  </c:pt>
                  <c:pt idx="1">
                    <c:v>1.5798461908257555</c:v>
                  </c:pt>
                  <c:pt idx="2">
                    <c:v>0.77052726536227634</c:v>
                  </c:pt>
                  <c:pt idx="3">
                    <c:v>1.3714664823278604</c:v>
                  </c:pt>
                  <c:pt idx="4">
                    <c:v>1.645300707101935</c:v>
                  </c:pt>
                </c:numCache>
              </c:numRef>
            </c:minus>
          </c:errBars>
          <c:cat>
            <c:strRef>
              <c:f>'Neutral (modified)'!$A$104:$A$108</c:f>
              <c:strCache>
                <c:ptCount val="5"/>
                <c:pt idx="0">
                  <c:v>Control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strCache>
            </c:strRef>
          </c:cat>
          <c:val>
            <c:numRef>
              <c:f>'Neutral (modified)'!$AT$130:$AT$134</c:f>
              <c:numCache>
                <c:formatCode>General</c:formatCode>
                <c:ptCount val="5"/>
                <c:pt idx="0">
                  <c:v>5.6102000000000007</c:v>
                </c:pt>
                <c:pt idx="1">
                  <c:v>32.554566666666666</c:v>
                </c:pt>
                <c:pt idx="2">
                  <c:v>20.7758</c:v>
                </c:pt>
                <c:pt idx="3">
                  <c:v>20.87985909090909</c:v>
                </c:pt>
                <c:pt idx="4">
                  <c:v>21.678088888888887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15-4B84-A0B1-F429D7F58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118464"/>
        <c:axId val="205444736"/>
      </c:barChart>
      <c:catAx>
        <c:axId val="205118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Hours post-IR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444736"/>
        <c:crosses val="autoZero"/>
        <c:auto val="1"/>
        <c:lblAlgn val="ctr"/>
        <c:lblOffset val="100"/>
        <c:noMultiLvlLbl val="0"/>
      </c:catAx>
      <c:valAx>
        <c:axId val="205444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% Tail DNA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11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633756505687397"/>
          <c:y val="0.10307461398810058"/>
          <c:w val="0.52366243494312592"/>
          <c:h val="0.244313327221852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0.55073</cdr:x>
      <cdr:y>0.41225</cdr:y>
    </cdr:from>
    <cdr:to>
      <cdr:x>0.72437</cdr:x>
      <cdr:y>0.56187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224C378-C8C9-418C-809D-2F457E39FEB2}"/>
            </a:ext>
          </a:extLst>
        </cdr:cNvPr>
        <cdr:cNvSpPr txBox="1"/>
      </cdr:nvSpPr>
      <cdr:spPr>
        <a:xfrm xmlns:a="http://schemas.openxmlformats.org/drawingml/2006/main">
          <a:off x="1693590" y="938098"/>
          <a:ext cx="533977" cy="340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dirty="0"/>
            <a:t>****</a:t>
          </a:r>
        </a:p>
      </cdr:txBody>
    </cdr:sp>
  </cdr:relSizeAnchor>
  <cdr:relSizeAnchor xmlns:cdr="http://schemas.openxmlformats.org/drawingml/2006/chartDrawing">
    <cdr:from>
      <cdr:x>0.8108</cdr:x>
      <cdr:y>0.48874</cdr:y>
    </cdr:from>
    <cdr:to>
      <cdr:x>1</cdr:x>
      <cdr:y>0.57229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F158094-4618-4D04-96CC-31DAD06CE58B}"/>
            </a:ext>
          </a:extLst>
        </cdr:cNvPr>
        <cdr:cNvSpPr txBox="1"/>
      </cdr:nvSpPr>
      <cdr:spPr>
        <a:xfrm xmlns:a="http://schemas.openxmlformats.org/drawingml/2006/main">
          <a:off x="2493333" y="1112145"/>
          <a:ext cx="581831" cy="190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/>
            <a:t>****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36890-D2AC-4BBA-8FD8-C1516A41533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C6775-B348-4624-B76D-050BF2503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09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8B80-5E3E-49D6-A063-BFAA6E4B425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E3B-0F2B-492A-A096-231E904C9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3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8B80-5E3E-49D6-A063-BFAA6E4B425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E3B-0F2B-492A-A096-231E904C9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4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8B80-5E3E-49D6-A063-BFAA6E4B425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E3B-0F2B-492A-A096-231E904C9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58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8B80-5E3E-49D6-A063-BFAA6E4B425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E3B-0F2B-492A-A096-231E904C9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4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8B80-5E3E-49D6-A063-BFAA6E4B425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E3B-0F2B-492A-A096-231E904C9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8B80-5E3E-49D6-A063-BFAA6E4B425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E3B-0F2B-492A-A096-231E904C9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1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8B80-5E3E-49D6-A063-BFAA6E4B425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E3B-0F2B-492A-A096-231E904C9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5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8B80-5E3E-49D6-A063-BFAA6E4B425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E3B-0F2B-492A-A096-231E904C9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9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8B80-5E3E-49D6-A063-BFAA6E4B425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E3B-0F2B-492A-A096-231E904C9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0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8B80-5E3E-49D6-A063-BFAA6E4B425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E3B-0F2B-492A-A096-231E904C9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2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8B80-5E3E-49D6-A063-BFAA6E4B425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E3B-0F2B-492A-A096-231E904C9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40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48B80-5E3E-49D6-A063-BFAA6E4B425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45E3B-0F2B-492A-A096-231E904C9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9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21.xml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4.xml"/><Relationship Id="rId11" Type="http://schemas.openxmlformats.org/officeDocument/2006/relationships/chart" Target="../charts/chart27.xml"/><Relationship Id="rId5" Type="http://schemas.openxmlformats.org/officeDocument/2006/relationships/chart" Target="../charts/chart23.xml"/><Relationship Id="rId10" Type="http://schemas.openxmlformats.org/officeDocument/2006/relationships/chart" Target="../charts/chart26.xml"/><Relationship Id="rId4" Type="http://schemas.openxmlformats.org/officeDocument/2006/relationships/chart" Target="../charts/chart22.xml"/><Relationship Id="rId9" Type="http://schemas.openxmlformats.org/officeDocument/2006/relationships/chart" Target="../charts/char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emf"/><Relationship Id="rId7" Type="http://schemas.openxmlformats.org/officeDocument/2006/relationships/image" Target="../media/image44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tiff"/><Relationship Id="rId18" Type="http://schemas.openxmlformats.org/officeDocument/2006/relationships/image" Target="../media/image24.png"/><Relationship Id="rId26" Type="http://schemas.openxmlformats.org/officeDocument/2006/relationships/image" Target="../media/image29.png"/><Relationship Id="rId3" Type="http://schemas.openxmlformats.org/officeDocument/2006/relationships/image" Target="../media/image13.png"/><Relationship Id="rId21" Type="http://schemas.microsoft.com/office/2007/relationships/hdphoto" Target="../media/hdphoto5.wdp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microsoft.com/office/2007/relationships/hdphoto" Target="../media/hdphoto4.wdp"/><Relationship Id="rId25" Type="http://schemas.microsoft.com/office/2007/relationships/hdphoto" Target="../media/hdphoto7.wdp"/><Relationship Id="rId2" Type="http://schemas.openxmlformats.org/officeDocument/2006/relationships/image" Target="../media/image12.tiff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29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23" Type="http://schemas.microsoft.com/office/2007/relationships/hdphoto" Target="../media/hdphoto6.wdp"/><Relationship Id="rId28" Type="http://schemas.openxmlformats.org/officeDocument/2006/relationships/chart" Target="../charts/chart13.xml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31" Type="http://schemas.openxmlformats.org/officeDocument/2006/relationships/chart" Target="../charts/chart16.xml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Relationship Id="rId22" Type="http://schemas.openxmlformats.org/officeDocument/2006/relationships/image" Target="../media/image27.png"/><Relationship Id="rId27" Type="http://schemas.microsoft.com/office/2007/relationships/hdphoto" Target="../media/hdphoto8.wdp"/><Relationship Id="rId30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chart" Target="../charts/chart20.xml"/><Relationship Id="rId3" Type="http://schemas.openxmlformats.org/officeDocument/2006/relationships/image" Target="../media/image31.png"/><Relationship Id="rId7" Type="http://schemas.openxmlformats.org/officeDocument/2006/relationships/chart" Target="../charts/chart19.xml"/><Relationship Id="rId12" Type="http://schemas.openxmlformats.org/officeDocument/2006/relationships/image" Target="../media/image3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11" Type="http://schemas.microsoft.com/office/2007/relationships/hdphoto" Target="../media/hdphoto9.wdp"/><Relationship Id="rId5" Type="http://schemas.openxmlformats.org/officeDocument/2006/relationships/chart" Target="../charts/chart17.xml"/><Relationship Id="rId10" Type="http://schemas.openxmlformats.org/officeDocument/2006/relationships/image" Target="../media/image35.png"/><Relationship Id="rId4" Type="http://schemas.openxmlformats.org/officeDocument/2006/relationships/image" Target="../media/image32.jpe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551384" y="2044238"/>
            <a:ext cx="11197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LhARA Collaboration Meeting:</a:t>
            </a:r>
          </a:p>
          <a:p>
            <a:pPr algn="ctr">
              <a:defRPr/>
            </a:pP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Current/Future Radiobiology Research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51" name="Picture 1" descr="cid:E8F143A6-9CF7-4C86-BBA7-7E0F5CD154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46"/>
          <a:stretch>
            <a:fillRect/>
          </a:stretch>
        </p:blipFill>
        <p:spPr bwMode="auto">
          <a:xfrm>
            <a:off x="4504831" y="513123"/>
            <a:ext cx="2447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1952130" y="4008525"/>
            <a:ext cx="8280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Prof Jason Parsons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</a:rPr>
              <a:t>Department of Molecular and Clinical Cancer Medicine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</a:rPr>
              <a:t>University of Liverpool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56" y="5581864"/>
            <a:ext cx="1720851" cy="757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BD0CD9-B880-4473-8A1C-E50841BB1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45659"/>
            <a:ext cx="1924301" cy="1398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CAD839-21EF-4263-9B72-A5C115B0D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918" y="342763"/>
            <a:ext cx="2623306" cy="96936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0AD0B1E-61DC-4DD6-9476-6520DAF96E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5"/>
          <a:stretch/>
        </p:blipFill>
        <p:spPr>
          <a:xfrm>
            <a:off x="343491" y="5363679"/>
            <a:ext cx="2052054" cy="1066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073" y="5371671"/>
            <a:ext cx="2721151" cy="1058675"/>
          </a:xfrm>
          <a:prstGeom prst="rect">
            <a:avLst/>
          </a:prstGeom>
        </p:spPr>
      </p:pic>
      <p:pic>
        <p:nvPicPr>
          <p:cNvPr id="10" name="Picture 2" descr="National Institutes of Health (NIH) - Turning Discovery into Health">
            <a:extLst>
              <a:ext uri="{FF2B5EF4-FFF2-40B4-BE49-F238E27FC236}">
                <a16:creationId xmlns:a16="http://schemas.microsoft.com/office/drawing/2014/main" id="{5048F5AC-CB97-4E62-AD3E-374D9F681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5733256"/>
            <a:ext cx="3335934" cy="5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119336" y="6231415"/>
            <a:ext cx="8928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GB" sz="1600" b="1" dirty="0" smtClean="0">
                <a:solidFill>
                  <a:srgbClr val="002060"/>
                </a:solidFill>
                <a:latin typeface="+mn-lt"/>
              </a:rPr>
              <a:t>Hill </a:t>
            </a:r>
            <a:r>
              <a:rPr lang="en-GB" sz="1600" b="1" i="1" dirty="0" smtClean="0">
                <a:solidFill>
                  <a:srgbClr val="002060"/>
                </a:solidFill>
                <a:latin typeface="+mn-lt"/>
              </a:rPr>
              <a:t>et al</a:t>
            </a:r>
            <a:r>
              <a:rPr lang="en-GB" sz="1600" b="1" dirty="0" smtClean="0">
                <a:solidFill>
                  <a:srgbClr val="002060"/>
                </a:solidFill>
                <a:latin typeface="+mn-lt"/>
              </a:rPr>
              <a:t>., (2022) </a:t>
            </a:r>
            <a:r>
              <a:rPr lang="en-GB" sz="1600" b="1" i="1" dirty="0" smtClean="0">
                <a:solidFill>
                  <a:srgbClr val="002060"/>
                </a:solidFill>
                <a:latin typeface="+mn-lt"/>
              </a:rPr>
              <a:t>Cancers</a:t>
            </a:r>
          </a:p>
          <a:p>
            <a:pPr marL="0" lvl="1" eaLnBrk="1" hangingPunct="1"/>
            <a:r>
              <a:rPr lang="en-GB" sz="1600" b="1" dirty="0" smtClean="0">
                <a:solidFill>
                  <a:srgbClr val="002060"/>
                </a:solidFill>
                <a:latin typeface="+mn-lt"/>
              </a:rPr>
              <a:t>Hill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, Frost, Rocha 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et al.,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(Unpublished)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179512" y="177596"/>
            <a:ext cx="116051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Hypoxia induces significant radioresistance in HNSCC and GBM cells in a HIF-dependent manner</a:t>
            </a:r>
          </a:p>
        </p:txBody>
      </p:sp>
      <p:pic>
        <p:nvPicPr>
          <p:cNvPr id="43" name="Picture 2" descr="National Institutes of Health (NIH) - Turning Discovery into Health">
            <a:extLst>
              <a:ext uri="{FF2B5EF4-FFF2-40B4-BE49-F238E27FC236}">
                <a16:creationId xmlns:a16="http://schemas.microsoft.com/office/drawing/2014/main" id="{5048F5AC-CB97-4E62-AD3E-374D9F681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617" y="6237312"/>
            <a:ext cx="3077702" cy="4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6634966" y="6278757"/>
            <a:ext cx="2160240" cy="432048"/>
          </a:xfrm>
          <a:prstGeom prst="rect">
            <a:avLst/>
          </a:prstGeom>
          <a:noFill/>
        </p:spPr>
        <p:txBody>
          <a:bodyPr lIns="76200" tIns="38100" rIns="76200" bIns="381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R01CA256854-01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8CC532E8-5CEC-0946-AAAA-2FF065C99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207880"/>
              </p:ext>
            </p:extLst>
          </p:nvPr>
        </p:nvGraphicFramePr>
        <p:xfrm>
          <a:off x="623392" y="1361597"/>
          <a:ext cx="3030166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1">
            <a:extLst>
              <a:ext uri="{FF2B5EF4-FFF2-40B4-BE49-F238E27FC236}">
                <a16:creationId xmlns:a16="http://schemas.microsoft.com/office/drawing/2014/main" id="{022CA787-74F7-45BC-82EF-024FDE4C2C01}"/>
              </a:ext>
            </a:extLst>
          </p:cNvPr>
          <p:cNvSpPr txBox="1"/>
          <p:nvPr/>
        </p:nvSpPr>
        <p:spPr>
          <a:xfrm>
            <a:off x="2134113" y="1533639"/>
            <a:ext cx="900539" cy="4115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UMSCC6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520FD52D-BA39-407B-B27C-759B1E5F8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190214"/>
              </p:ext>
            </p:extLst>
          </p:nvPr>
        </p:nvGraphicFramePr>
        <p:xfrm>
          <a:off x="3359696" y="1365856"/>
          <a:ext cx="2783479" cy="227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TextBox 1">
            <a:extLst>
              <a:ext uri="{FF2B5EF4-FFF2-40B4-BE49-F238E27FC236}">
                <a16:creationId xmlns:a16="http://schemas.microsoft.com/office/drawing/2014/main" id="{022CA787-74F7-45BC-82EF-024FDE4C2C01}"/>
              </a:ext>
            </a:extLst>
          </p:cNvPr>
          <p:cNvSpPr txBox="1"/>
          <p:nvPr/>
        </p:nvSpPr>
        <p:spPr>
          <a:xfrm>
            <a:off x="5276840" y="1584932"/>
            <a:ext cx="630118" cy="4115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/>
              <a:t>FaDu</a:t>
            </a:r>
            <a:endParaRPr lang="en-GB" sz="1600" b="1" dirty="0"/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2A5C7F90-EF24-402D-88AF-1AC08501A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536567"/>
              </p:ext>
            </p:extLst>
          </p:nvPr>
        </p:nvGraphicFramePr>
        <p:xfrm>
          <a:off x="6056419" y="1616669"/>
          <a:ext cx="2924967" cy="204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58787"/>
              </p:ext>
            </p:extLst>
          </p:nvPr>
        </p:nvGraphicFramePr>
        <p:xfrm>
          <a:off x="9047436" y="1616668"/>
          <a:ext cx="2816937" cy="217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4" name="TextBox 1">
            <a:extLst>
              <a:ext uri="{FF2B5EF4-FFF2-40B4-BE49-F238E27FC236}">
                <a16:creationId xmlns:a16="http://schemas.microsoft.com/office/drawing/2014/main" id="{022CA787-74F7-45BC-82EF-024FDE4C2C01}"/>
              </a:ext>
            </a:extLst>
          </p:cNvPr>
          <p:cNvSpPr txBox="1"/>
          <p:nvPr/>
        </p:nvSpPr>
        <p:spPr>
          <a:xfrm>
            <a:off x="8306011" y="1655319"/>
            <a:ext cx="443306" cy="4115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E2</a:t>
            </a:r>
          </a:p>
        </p:txBody>
      </p:sp>
      <p:sp>
        <p:nvSpPr>
          <p:cNvPr id="55" name="TextBox 1">
            <a:extLst>
              <a:ext uri="{FF2B5EF4-FFF2-40B4-BE49-F238E27FC236}">
                <a16:creationId xmlns:a16="http://schemas.microsoft.com/office/drawing/2014/main" id="{022CA787-74F7-45BC-82EF-024FDE4C2C01}"/>
              </a:ext>
            </a:extLst>
          </p:cNvPr>
          <p:cNvSpPr txBox="1"/>
          <p:nvPr/>
        </p:nvSpPr>
        <p:spPr>
          <a:xfrm>
            <a:off x="11221114" y="1655319"/>
            <a:ext cx="443306" cy="4115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R15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565663" y="4188930"/>
            <a:ext cx="3056720" cy="1328508"/>
            <a:chOff x="5725235" y="2777505"/>
            <a:chExt cx="3056720" cy="1328508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324FD06-A9E2-4E59-9FA7-BB5E3F261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0" t="49977" r="10095" b="39282"/>
            <a:stretch/>
          </p:blipFill>
          <p:spPr>
            <a:xfrm>
              <a:off x="6360686" y="3859865"/>
              <a:ext cx="2408834" cy="2331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967B930-742D-439D-8770-AAEE49254FFE}"/>
                </a:ext>
              </a:extLst>
            </p:cNvPr>
            <p:cNvSpPr txBox="1"/>
            <p:nvPr/>
          </p:nvSpPr>
          <p:spPr>
            <a:xfrm>
              <a:off x="5725235" y="3829014"/>
              <a:ext cx="664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Tubulin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460F560-3F62-41E6-B249-7DF8476AF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1" t="20618" r="18926" b="68596"/>
            <a:stretch/>
          </p:blipFill>
          <p:spPr>
            <a:xfrm>
              <a:off x="6360686" y="3399044"/>
              <a:ext cx="2408835" cy="4539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3C0E6D-7E92-4632-8882-5589AC3BC30A}"/>
                </a:ext>
              </a:extLst>
            </p:cNvPr>
            <p:cNvSpPr txBox="1"/>
            <p:nvPr/>
          </p:nvSpPr>
          <p:spPr>
            <a:xfrm>
              <a:off x="5761352" y="3485558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HIF-1</a:t>
              </a:r>
              <a:r>
                <a:rPr lang="el-GR" sz="1200" dirty="0"/>
                <a:t>α</a:t>
              </a:r>
              <a:endParaRPr lang="en-GB" sz="12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BC29E35-3731-4C0B-817E-D1FA7EC85F9C}"/>
                </a:ext>
              </a:extLst>
            </p:cNvPr>
            <p:cNvSpPr txBox="1"/>
            <p:nvPr/>
          </p:nvSpPr>
          <p:spPr>
            <a:xfrm>
              <a:off x="6375036" y="3146030"/>
              <a:ext cx="226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850B8CB-3F35-4579-8802-58E89B2D5B45}"/>
                </a:ext>
              </a:extLst>
            </p:cNvPr>
            <p:cNvSpPr txBox="1"/>
            <p:nvPr/>
          </p:nvSpPr>
          <p:spPr>
            <a:xfrm>
              <a:off x="6591470" y="2777505"/>
              <a:ext cx="92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UMSCC6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BC29E35-3731-4C0B-817E-D1FA7EC85F9C}"/>
                </a:ext>
              </a:extLst>
            </p:cNvPr>
            <p:cNvSpPr txBox="1"/>
            <p:nvPr/>
          </p:nvSpPr>
          <p:spPr>
            <a:xfrm>
              <a:off x="6678392" y="3146030"/>
              <a:ext cx="226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BC29E35-3731-4C0B-817E-D1FA7EC85F9C}"/>
                </a:ext>
              </a:extLst>
            </p:cNvPr>
            <p:cNvSpPr txBox="1"/>
            <p:nvPr/>
          </p:nvSpPr>
          <p:spPr>
            <a:xfrm>
              <a:off x="6986081" y="3146030"/>
              <a:ext cx="226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BC29E35-3731-4C0B-817E-D1FA7EC85F9C}"/>
                </a:ext>
              </a:extLst>
            </p:cNvPr>
            <p:cNvSpPr txBox="1"/>
            <p:nvPr/>
          </p:nvSpPr>
          <p:spPr>
            <a:xfrm>
              <a:off x="7237433" y="3146030"/>
              <a:ext cx="374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C29E35-3731-4C0B-817E-D1FA7EC85F9C}"/>
                </a:ext>
              </a:extLst>
            </p:cNvPr>
            <p:cNvSpPr txBox="1"/>
            <p:nvPr/>
          </p:nvSpPr>
          <p:spPr>
            <a:xfrm>
              <a:off x="7545121" y="3146030"/>
              <a:ext cx="226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C29E35-3731-4C0B-817E-D1FA7EC85F9C}"/>
                </a:ext>
              </a:extLst>
            </p:cNvPr>
            <p:cNvSpPr txBox="1"/>
            <p:nvPr/>
          </p:nvSpPr>
          <p:spPr>
            <a:xfrm>
              <a:off x="7848477" y="3146030"/>
              <a:ext cx="226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BC29E35-3731-4C0B-817E-D1FA7EC85F9C}"/>
                </a:ext>
              </a:extLst>
            </p:cNvPr>
            <p:cNvSpPr txBox="1"/>
            <p:nvPr/>
          </p:nvSpPr>
          <p:spPr>
            <a:xfrm>
              <a:off x="8156166" y="3146030"/>
              <a:ext cx="226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6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BC29E35-3731-4C0B-817E-D1FA7EC85F9C}"/>
                </a:ext>
              </a:extLst>
            </p:cNvPr>
            <p:cNvSpPr txBox="1"/>
            <p:nvPr/>
          </p:nvSpPr>
          <p:spPr>
            <a:xfrm>
              <a:off x="8407518" y="3146030"/>
              <a:ext cx="374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24</a:t>
              </a:r>
            </a:p>
          </p:txBody>
        </p:sp>
        <p:sp>
          <p:nvSpPr>
            <p:cNvPr id="70" name="Right Brace 69"/>
            <p:cNvSpPr/>
            <p:nvPr/>
          </p:nvSpPr>
          <p:spPr>
            <a:xfrm rot="16200000">
              <a:off x="6851233" y="2541553"/>
              <a:ext cx="229407" cy="115836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850B8CB-3F35-4579-8802-58E89B2D5B45}"/>
                </a:ext>
              </a:extLst>
            </p:cNvPr>
            <p:cNvSpPr txBox="1"/>
            <p:nvPr/>
          </p:nvSpPr>
          <p:spPr>
            <a:xfrm>
              <a:off x="7778715" y="2777505"/>
              <a:ext cx="92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UMSCC74A</a:t>
              </a:r>
            </a:p>
          </p:txBody>
        </p:sp>
        <p:sp>
          <p:nvSpPr>
            <p:cNvPr id="72" name="Right Brace 71"/>
            <p:cNvSpPr/>
            <p:nvPr/>
          </p:nvSpPr>
          <p:spPr>
            <a:xfrm rot="16200000">
              <a:off x="8038478" y="2541553"/>
              <a:ext cx="229407" cy="115836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BE274B11-59EB-4D9B-B0CB-6DCE46B39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185053"/>
              </p:ext>
            </p:extLst>
          </p:nvPr>
        </p:nvGraphicFramePr>
        <p:xfrm>
          <a:off x="52285" y="3783129"/>
          <a:ext cx="2637657" cy="222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6" name="TextBox 1">
            <a:extLst>
              <a:ext uri="{FF2B5EF4-FFF2-40B4-BE49-F238E27FC236}">
                <a16:creationId xmlns:a16="http://schemas.microsoft.com/office/drawing/2014/main" id="{022CA787-74F7-45BC-82EF-024FDE4C2C01}"/>
              </a:ext>
            </a:extLst>
          </p:cNvPr>
          <p:cNvSpPr txBox="1"/>
          <p:nvPr/>
        </p:nvSpPr>
        <p:spPr>
          <a:xfrm>
            <a:off x="1485272" y="3847773"/>
            <a:ext cx="900539" cy="4115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UMSCC6</a:t>
            </a:r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A79C873D-A3E7-4C5F-8CDC-F41806E7A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050604"/>
              </p:ext>
            </p:extLst>
          </p:nvPr>
        </p:nvGraphicFramePr>
        <p:xfrm>
          <a:off x="5862509" y="3849648"/>
          <a:ext cx="3234554" cy="22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8" name="TextBox 1">
            <a:extLst>
              <a:ext uri="{FF2B5EF4-FFF2-40B4-BE49-F238E27FC236}">
                <a16:creationId xmlns:a16="http://schemas.microsoft.com/office/drawing/2014/main" id="{022CA787-74F7-45BC-82EF-024FDE4C2C01}"/>
              </a:ext>
            </a:extLst>
          </p:cNvPr>
          <p:cNvSpPr txBox="1"/>
          <p:nvPr/>
        </p:nvSpPr>
        <p:spPr>
          <a:xfrm>
            <a:off x="7830371" y="3945881"/>
            <a:ext cx="900539" cy="4115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UMSCC6</a:t>
            </a:r>
          </a:p>
        </p:txBody>
      </p:sp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A79C873D-A3E7-4C5F-8CDC-F41806E7A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230311"/>
              </p:ext>
            </p:extLst>
          </p:nvPr>
        </p:nvGraphicFramePr>
        <p:xfrm>
          <a:off x="9175308" y="3840096"/>
          <a:ext cx="3159834" cy="219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2" name="TextBox 1">
            <a:extLst>
              <a:ext uri="{FF2B5EF4-FFF2-40B4-BE49-F238E27FC236}">
                <a16:creationId xmlns:a16="http://schemas.microsoft.com/office/drawing/2014/main" id="{022CA787-74F7-45BC-82EF-024FDE4C2C01}"/>
              </a:ext>
            </a:extLst>
          </p:cNvPr>
          <p:cNvSpPr txBox="1"/>
          <p:nvPr/>
        </p:nvSpPr>
        <p:spPr>
          <a:xfrm>
            <a:off x="11361825" y="3945881"/>
            <a:ext cx="725726" cy="4115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/>
              <a:t>FaDu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3580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2">
            <a:extLst>
              <a:ext uri="{FF2B5EF4-FFF2-40B4-BE49-F238E27FC236}">
                <a16:creationId xmlns:a16="http://schemas.microsoft.com/office/drawing/2014/main" id="{EF2B758C-9EEC-4A15-B727-5DEA6307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261540"/>
            <a:ext cx="113191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Examining the radiobiology of FLASH high-LET radiation.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3717" y="3105990"/>
            <a:ext cx="12104216" cy="3158820"/>
            <a:chOff x="163717" y="3105990"/>
            <a:chExt cx="12104216" cy="3158820"/>
          </a:xfrm>
        </p:grpSpPr>
        <p:grpSp>
          <p:nvGrpSpPr>
            <p:cNvPr id="13" name="Group 12"/>
            <p:cNvGrpSpPr/>
            <p:nvPr/>
          </p:nvGrpSpPr>
          <p:grpSpPr>
            <a:xfrm>
              <a:off x="163717" y="3610046"/>
              <a:ext cx="4085679" cy="2498438"/>
              <a:chOff x="163717" y="1772816"/>
              <a:chExt cx="4085679" cy="249843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3717" y="1772816"/>
                <a:ext cx="4032448" cy="2198376"/>
              </a:xfrm>
              <a:prstGeom prst="rect">
                <a:avLst/>
              </a:prstGeom>
            </p:spPr>
          </p:pic>
          <p:sp>
            <p:nvSpPr>
              <p:cNvPr id="6" name="Text Box 10">
                <a:extLst>
                  <a:ext uri="{FF2B5EF4-FFF2-40B4-BE49-F238E27FC236}">
                    <a16:creationId xmlns:a16="http://schemas.microsoft.com/office/drawing/2014/main" id="{08066E2E-621E-4446-983D-3A7947EF3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839" y="3901922"/>
                <a:ext cx="38065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lvl="1" eaLnBrk="1" hangingPunct="1"/>
                <a:r>
                  <a:rPr lang="en-GB" b="1" dirty="0" err="1">
                    <a:solidFill>
                      <a:srgbClr val="002060"/>
                    </a:solidFill>
                    <a:latin typeface="+mn-lt"/>
                  </a:rPr>
                  <a:t>Favaudon</a:t>
                </a:r>
                <a:r>
                  <a:rPr lang="en-GB" b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GB" b="1" i="1" dirty="0">
                    <a:solidFill>
                      <a:srgbClr val="002060"/>
                    </a:solidFill>
                    <a:latin typeface="+mn-lt"/>
                  </a:rPr>
                  <a:t>et al </a:t>
                </a:r>
                <a:r>
                  <a:rPr lang="en-GB" b="1" dirty="0">
                    <a:solidFill>
                      <a:srgbClr val="002060"/>
                    </a:solidFill>
                    <a:latin typeface="+mn-lt"/>
                  </a:rPr>
                  <a:t>(2014) </a:t>
                </a:r>
                <a:r>
                  <a:rPr lang="en-GB" b="1" i="1" dirty="0" err="1">
                    <a:solidFill>
                      <a:srgbClr val="002060"/>
                    </a:solidFill>
                    <a:latin typeface="+mn-lt"/>
                  </a:rPr>
                  <a:t>Sci</a:t>
                </a:r>
                <a:r>
                  <a:rPr lang="en-GB" b="1" i="1" dirty="0">
                    <a:solidFill>
                      <a:srgbClr val="002060"/>
                    </a:solidFill>
                    <a:latin typeface="+mn-lt"/>
                  </a:rPr>
                  <a:t> Trans Med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457458" y="3105990"/>
              <a:ext cx="4753069" cy="3158820"/>
              <a:chOff x="4457458" y="1268760"/>
              <a:chExt cx="4753069" cy="315882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2209" y="1268760"/>
                <a:ext cx="2628318" cy="278948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7458" y="1841146"/>
                <a:ext cx="2100995" cy="2217102"/>
              </a:xfrm>
              <a:prstGeom prst="rect">
                <a:avLst/>
              </a:prstGeom>
            </p:spPr>
          </p:pic>
          <p:sp>
            <p:nvSpPr>
              <p:cNvPr id="9" name="Text Box 10">
                <a:extLst>
                  <a:ext uri="{FF2B5EF4-FFF2-40B4-BE49-F238E27FC236}">
                    <a16:creationId xmlns:a16="http://schemas.microsoft.com/office/drawing/2014/main" id="{08066E2E-621E-4446-983D-3A7947EF3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734" y="4058248"/>
                <a:ext cx="41917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lvl="1" eaLnBrk="1" hangingPunct="1"/>
                <a:r>
                  <a:rPr lang="en-GB" b="1" dirty="0" err="1">
                    <a:solidFill>
                      <a:srgbClr val="002060"/>
                    </a:solidFill>
                    <a:latin typeface="+mn-lt"/>
                  </a:rPr>
                  <a:t>Vozenin</a:t>
                </a:r>
                <a:r>
                  <a:rPr lang="en-GB" b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GB" b="1" i="1" dirty="0">
                    <a:solidFill>
                      <a:srgbClr val="002060"/>
                    </a:solidFill>
                    <a:latin typeface="+mn-lt"/>
                  </a:rPr>
                  <a:t>et al </a:t>
                </a:r>
                <a:r>
                  <a:rPr lang="en-GB" b="1" dirty="0">
                    <a:solidFill>
                      <a:srgbClr val="002060"/>
                    </a:solidFill>
                    <a:latin typeface="+mn-lt"/>
                  </a:rPr>
                  <a:t>(2018) </a:t>
                </a:r>
                <a:r>
                  <a:rPr lang="en-GB" b="1" i="1" dirty="0" err="1">
                    <a:solidFill>
                      <a:srgbClr val="002060"/>
                    </a:solidFill>
                    <a:latin typeface="+mn-lt"/>
                  </a:rPr>
                  <a:t>Clin</a:t>
                </a:r>
                <a:r>
                  <a:rPr lang="en-GB" b="1" i="1" dirty="0">
                    <a:solidFill>
                      <a:srgbClr val="002060"/>
                    </a:solidFill>
                    <a:latin typeface="+mn-lt"/>
                  </a:rPr>
                  <a:t> Cancer Res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536900" y="3140968"/>
              <a:ext cx="3731033" cy="2997283"/>
              <a:chOff x="8536900" y="1303738"/>
              <a:chExt cx="3731033" cy="2997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/>
              <a:srcRect b="45073"/>
              <a:stretch/>
            </p:blipFill>
            <p:spPr>
              <a:xfrm>
                <a:off x="8705505" y="1303738"/>
                <a:ext cx="3486495" cy="137768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/>
              <a:srcRect l="15445" t="49543" r="27071"/>
              <a:stretch/>
            </p:blipFill>
            <p:spPr>
              <a:xfrm>
                <a:off x="9197166" y="2520657"/>
                <a:ext cx="2111161" cy="1333132"/>
              </a:xfrm>
              <a:prstGeom prst="rect">
                <a:avLst/>
              </a:prstGeom>
            </p:spPr>
          </p:pic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08066E2E-621E-4446-983D-3A7947EF3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36900" y="3931689"/>
                <a:ext cx="37310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lvl="1" eaLnBrk="1" hangingPunct="1"/>
                <a:r>
                  <a:rPr lang="en-GB" b="1" dirty="0" err="1">
                    <a:solidFill>
                      <a:srgbClr val="002060"/>
                    </a:solidFill>
                    <a:latin typeface="+mn-lt"/>
                  </a:rPr>
                  <a:t>Bourhis</a:t>
                </a:r>
                <a:r>
                  <a:rPr lang="en-GB" b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GB" b="1" i="1" dirty="0">
                    <a:solidFill>
                      <a:srgbClr val="002060"/>
                    </a:solidFill>
                    <a:latin typeface="+mn-lt"/>
                  </a:rPr>
                  <a:t>et al </a:t>
                </a:r>
                <a:r>
                  <a:rPr lang="en-GB" b="1" dirty="0">
                    <a:solidFill>
                      <a:srgbClr val="002060"/>
                    </a:solidFill>
                    <a:latin typeface="+mn-lt"/>
                  </a:rPr>
                  <a:t>(2019) </a:t>
                </a:r>
                <a:r>
                  <a:rPr lang="en-GB" b="1" i="1" dirty="0" err="1">
                    <a:solidFill>
                      <a:srgbClr val="002060"/>
                    </a:solidFill>
                    <a:latin typeface="+mn-lt"/>
                  </a:rPr>
                  <a:t>Radiother</a:t>
                </a:r>
                <a:r>
                  <a:rPr lang="en-GB" b="1" i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GB" b="1" i="1" dirty="0" err="1">
                    <a:solidFill>
                      <a:srgbClr val="002060"/>
                    </a:solidFill>
                    <a:latin typeface="+mn-lt"/>
                  </a:rPr>
                  <a:t>Oncol</a:t>
                </a:r>
                <a:endParaRPr lang="en-GB" b="1" i="1" dirty="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</p:grpSp>
      <p:sp>
        <p:nvSpPr>
          <p:cNvPr id="16" name="Text Box 10">
            <a:extLst>
              <a:ext uri="{FF2B5EF4-FFF2-40B4-BE49-F238E27FC236}">
                <a16:creationId xmlns:a16="http://schemas.microsoft.com/office/drawing/2014/main" id="{57742AC8-9159-4F8E-B796-54D7306D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040413"/>
            <a:ext cx="8712646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47675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Using ultra high-dose rates (&gt;40 </a:t>
            </a:r>
            <a:r>
              <a:rPr lang="en-US" sz="2400" dirty="0" err="1">
                <a:latin typeface="Calibri" panose="020F0502020204030204" pitchFamily="34" charset="0"/>
              </a:rPr>
              <a:t>Gy</a:t>
            </a:r>
            <a:r>
              <a:rPr lang="en-US" sz="2400" dirty="0">
                <a:latin typeface="Calibri" panose="020F0502020204030204" pitchFamily="34" charset="0"/>
              </a:rPr>
              <a:t>/s; versus ~5 </a:t>
            </a:r>
            <a:r>
              <a:rPr lang="en-US" sz="2400" dirty="0" err="1">
                <a:latin typeface="Calibri" panose="020F0502020204030204" pitchFamily="34" charset="0"/>
              </a:rPr>
              <a:t>Gy</a:t>
            </a:r>
            <a:r>
              <a:rPr lang="en-US" sz="2400" dirty="0">
                <a:latin typeface="Calibri" panose="020F0502020204030204" pitchFamily="34" charset="0"/>
              </a:rPr>
              <a:t>/min).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FLASH stimulates normal tissue sparing.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Mechanism of action unclear (oxygen, radicals or metabolism?).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Opportunity for </a:t>
            </a:r>
            <a:r>
              <a:rPr lang="en-US" sz="2400" dirty="0" err="1">
                <a:latin typeface="Calibri" panose="020F0502020204030204" pitchFamily="34" charset="0"/>
              </a:rPr>
              <a:t>utilisation</a:t>
            </a:r>
            <a:r>
              <a:rPr lang="en-US" sz="2400" dirty="0">
                <a:latin typeface="Calibri" panose="020F0502020204030204" pitchFamily="34" charset="0"/>
              </a:rPr>
              <a:t> of FLASH protons/particles.</a:t>
            </a:r>
            <a:endParaRPr lang="en-US" sz="2400" dirty="0"/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83A52302-F5AC-4923-8BCC-073A984C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6382737"/>
            <a:ext cx="8928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GB" sz="1600" b="1" dirty="0">
                <a:solidFill>
                  <a:srgbClr val="002060"/>
                </a:solidFill>
                <a:latin typeface="+mn-lt"/>
              </a:rPr>
              <a:t>Hughes and Parsons (2020)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Int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 J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Mol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Sci</a:t>
            </a:r>
            <a:endParaRPr lang="en-GB" sz="1600" b="1" i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0209" y="2845377"/>
            <a:ext cx="11247557" cy="3865428"/>
            <a:chOff x="1140209" y="2845377"/>
            <a:chExt cx="11247557" cy="3865428"/>
          </a:xfrm>
        </p:grpSpPr>
        <p:grpSp>
          <p:nvGrpSpPr>
            <p:cNvPr id="19" name="Group 18"/>
            <p:cNvGrpSpPr/>
            <p:nvPr/>
          </p:nvGrpSpPr>
          <p:grpSpPr>
            <a:xfrm>
              <a:off x="1140209" y="2845377"/>
              <a:ext cx="11247557" cy="3223538"/>
              <a:chOff x="1140209" y="2845377"/>
              <a:chExt cx="11247557" cy="3223538"/>
            </a:xfrm>
          </p:grpSpPr>
          <p:pic>
            <p:nvPicPr>
              <p:cNvPr id="22" name="Picture 2" descr="39776462-A9EF-4E54-BB58-4035CBDE8B76-L0-001">
                <a:extLst>
                  <a:ext uri="{FF2B5EF4-FFF2-40B4-BE49-F238E27FC236}">
                    <a16:creationId xmlns:a16="http://schemas.microsoft.com/office/drawing/2014/main" id="{C7DE42BA-20F0-4A01-81B4-1CD7F532D8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37" r="772"/>
              <a:stretch/>
            </p:blipFill>
            <p:spPr bwMode="auto">
              <a:xfrm rot="5400000">
                <a:off x="1019329" y="2966257"/>
                <a:ext cx="2544949" cy="2303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812DF3D-5E49-45D0-BAAF-A641300241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87" r="26792"/>
              <a:stretch/>
            </p:blipFill>
            <p:spPr>
              <a:xfrm rot="5400000">
                <a:off x="7123268" y="1754054"/>
                <a:ext cx="2544951" cy="474350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B1B4EDD-ABF1-4CE2-8E50-8531BD4F06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8" r="8560"/>
              <a:stretch/>
            </p:blipFill>
            <p:spPr>
              <a:xfrm rot="5400000">
                <a:off x="3461220" y="2974210"/>
                <a:ext cx="2544950" cy="2303191"/>
              </a:xfrm>
              <a:prstGeom prst="rect">
                <a:avLst/>
              </a:prstGeom>
            </p:spPr>
          </p:pic>
          <p:sp>
            <p:nvSpPr>
              <p:cNvPr id="25" name="Text Box 10"/>
              <p:cNvSpPr txBox="1">
                <a:spLocks noChangeArrowheads="1"/>
              </p:cNvSpPr>
              <p:nvPr/>
            </p:nvSpPr>
            <p:spPr bwMode="auto">
              <a:xfrm>
                <a:off x="7392144" y="5484140"/>
                <a:ext cx="49956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lvl="1" eaLnBrk="1" hangingPunct="1"/>
                <a:r>
                  <a:rPr lang="en-GB" sz="1600" b="1" dirty="0">
                    <a:solidFill>
                      <a:srgbClr val="002060"/>
                    </a:solidFill>
                    <a:latin typeface="+mn-lt"/>
                  </a:rPr>
                  <a:t>Collaborations with </a:t>
                </a:r>
                <a:r>
                  <a:rPr lang="en-GB" sz="1600" b="1" dirty="0" smtClean="0">
                    <a:solidFill>
                      <a:srgbClr val="002060"/>
                    </a:solidFill>
                    <a:latin typeface="+mn-lt"/>
                  </a:rPr>
                  <a:t>Stuart Green, </a:t>
                </a:r>
                <a:r>
                  <a:rPr lang="en-GB" sz="1600" b="1" dirty="0" err="1" smtClean="0">
                    <a:solidFill>
                      <a:srgbClr val="002060"/>
                    </a:solidFill>
                    <a:latin typeface="+mn-lt"/>
                  </a:rPr>
                  <a:t>Tzany</a:t>
                </a:r>
                <a:r>
                  <a:rPr lang="en-GB" sz="1600" b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GB" sz="1600" b="1" dirty="0" err="1" smtClean="0">
                    <a:solidFill>
                      <a:srgbClr val="002060"/>
                    </a:solidFill>
                    <a:latin typeface="+mn-lt"/>
                  </a:rPr>
                  <a:t>Wheldon</a:t>
                </a:r>
                <a:r>
                  <a:rPr lang="en-GB" sz="1600" b="1" dirty="0" smtClean="0">
                    <a:solidFill>
                      <a:srgbClr val="002060"/>
                    </a:solidFill>
                    <a:latin typeface="+mn-lt"/>
                  </a:rPr>
                  <a:t>, Ben Phoenix and </a:t>
                </a:r>
                <a:r>
                  <a:rPr lang="en-GB" sz="1600" b="1" dirty="0" err="1" smtClean="0">
                    <a:solidFill>
                      <a:srgbClr val="002060"/>
                    </a:solidFill>
                    <a:latin typeface="+mn-lt"/>
                  </a:rPr>
                  <a:t>Kristoffer</a:t>
                </a:r>
                <a:r>
                  <a:rPr lang="en-GB" sz="1600" b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GB" sz="1600" b="1" dirty="0" err="1" smtClean="0">
                    <a:solidFill>
                      <a:srgbClr val="002060"/>
                    </a:solidFill>
                    <a:latin typeface="+mn-lt"/>
                  </a:rPr>
                  <a:t>Petersson</a:t>
                </a:r>
                <a:endParaRPr lang="en-GB" sz="1600" b="1" i="1" dirty="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pic>
          <p:nvPicPr>
            <p:cNvPr id="20" name="Picture 2" descr="National Institutes of Health (NIH) - Turning Discovery into Health">
              <a:extLst>
                <a:ext uri="{FF2B5EF4-FFF2-40B4-BE49-F238E27FC236}">
                  <a16:creationId xmlns:a16="http://schemas.microsoft.com/office/drawing/2014/main" id="{5048F5AC-CB97-4E62-AD3E-374D9F681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617" y="6237312"/>
              <a:ext cx="3077702" cy="47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3"/>
            <p:cNvSpPr txBox="1">
              <a:spLocks noChangeArrowheads="1"/>
            </p:cNvSpPr>
            <p:nvPr/>
          </p:nvSpPr>
          <p:spPr>
            <a:xfrm>
              <a:off x="6634966" y="6278757"/>
              <a:ext cx="2160240" cy="432048"/>
            </a:xfrm>
            <a:prstGeom prst="rect">
              <a:avLst/>
            </a:prstGeom>
            <a:noFill/>
          </p:spPr>
          <p:txBody>
            <a:bodyPr lIns="76200" tIns="38100" rIns="76200" bIns="3810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en-US" sz="2200" dirty="0">
                  <a:latin typeface="Calibri" panose="020F0502020204030204" pitchFamily="34" charset="0"/>
                </a:rPr>
                <a:t>R01CA256854-01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1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9161" y="651426"/>
            <a:ext cx="11205432" cy="3681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  <a:tabLst>
                <a:tab pos="542925" algn="l"/>
              </a:tabLst>
            </a:pPr>
            <a:r>
              <a:rPr lang="en-GB" altLang="en-US" sz="2800" b="1" u="sng" dirty="0" smtClean="0">
                <a:latin typeface="Calibri" panose="020F0502020204030204" pitchFamily="34" charset="0"/>
              </a:rPr>
              <a:t>Some key biological questions to be addressed</a:t>
            </a:r>
          </a:p>
          <a:p>
            <a:pPr>
              <a:spcBef>
                <a:spcPts val="600"/>
              </a:spcBef>
              <a:tabLst>
                <a:tab pos="542925" algn="l"/>
              </a:tabLst>
            </a:pPr>
            <a:r>
              <a:rPr lang="en-GB" altLang="en-US" sz="2200" dirty="0" smtClean="0">
                <a:latin typeface="Calibri" panose="020F0502020204030204" pitchFamily="34" charset="0"/>
              </a:rPr>
              <a:t>More substantial investigations into the radiobiology of particle ions with increasing LET in defined 2D/3D preclinical normal/tumour model systems.</a:t>
            </a:r>
          </a:p>
          <a:p>
            <a:pPr>
              <a:spcBef>
                <a:spcPts val="600"/>
              </a:spcBef>
              <a:tabLst>
                <a:tab pos="542925" algn="l"/>
              </a:tabLst>
            </a:pPr>
            <a:r>
              <a:rPr lang="en-GB" altLang="en-US" sz="2200" dirty="0" smtClean="0">
                <a:latin typeface="Calibri" panose="020F0502020204030204" pitchFamily="34" charset="0"/>
              </a:rPr>
              <a:t>To </a:t>
            </a:r>
            <a:r>
              <a:rPr lang="en-GB" altLang="en-US" sz="2200" dirty="0">
                <a:latin typeface="Calibri" panose="020F0502020204030204" pitchFamily="34" charset="0"/>
              </a:rPr>
              <a:t>investigate novel beam delivery </a:t>
            </a:r>
            <a:r>
              <a:rPr lang="en-GB" altLang="en-US" sz="2200" dirty="0" smtClean="0">
                <a:latin typeface="Calibri" panose="020F0502020204030204" pitchFamily="34" charset="0"/>
              </a:rPr>
              <a:t>(e.g. FLASH and </a:t>
            </a:r>
            <a:r>
              <a:rPr lang="en-GB" altLang="en-US" sz="2200" dirty="0" err="1" smtClean="0">
                <a:latin typeface="Calibri" panose="020F0502020204030204" pitchFamily="34" charset="0"/>
              </a:rPr>
              <a:t>minibeams</a:t>
            </a:r>
            <a:r>
              <a:rPr lang="en-GB" altLang="en-US" sz="2200" dirty="0" smtClean="0">
                <a:latin typeface="Calibri" panose="020F0502020204030204" pitchFamily="34" charset="0"/>
              </a:rPr>
              <a:t>) </a:t>
            </a:r>
            <a:r>
              <a:rPr lang="en-GB" altLang="en-US" sz="2200" dirty="0">
                <a:latin typeface="Calibri" panose="020F0502020204030204" pitchFamily="34" charset="0"/>
              </a:rPr>
              <a:t>and </a:t>
            </a:r>
            <a:r>
              <a:rPr lang="en-GB" altLang="en-US" sz="2200" dirty="0" smtClean="0">
                <a:latin typeface="Calibri" panose="020F0502020204030204" pitchFamily="34" charset="0"/>
              </a:rPr>
              <a:t>to define the </a:t>
            </a:r>
            <a:r>
              <a:rPr lang="en-GB" altLang="en-US" sz="2200" dirty="0">
                <a:latin typeface="Calibri" panose="020F0502020204030204" pitchFamily="34" charset="0"/>
              </a:rPr>
              <a:t>biology behind </a:t>
            </a:r>
            <a:r>
              <a:rPr lang="en-GB" altLang="en-US" sz="2200" dirty="0" smtClean="0">
                <a:latin typeface="Calibri" panose="020F0502020204030204" pitchFamily="34" charset="0"/>
              </a:rPr>
              <a:t>these phenomenon.</a:t>
            </a:r>
          </a:p>
          <a:p>
            <a:pPr>
              <a:spcBef>
                <a:spcPts val="600"/>
              </a:spcBef>
              <a:tabLst>
                <a:tab pos="542925" algn="l"/>
              </a:tabLst>
            </a:pPr>
            <a:r>
              <a:rPr lang="en-GB" altLang="en-US" sz="2200" dirty="0" smtClean="0">
                <a:latin typeface="Calibri" panose="020F0502020204030204" pitchFamily="34" charset="0"/>
              </a:rPr>
              <a:t>Examine clinically-relevant dose fractionation experiments in relevant</a:t>
            </a:r>
            <a:r>
              <a:rPr lang="en-GB" altLang="en-US" sz="2200" i="1" dirty="0" smtClean="0">
                <a:latin typeface="Calibri" panose="020F0502020204030204" pitchFamily="34" charset="0"/>
              </a:rPr>
              <a:t> in vitro </a:t>
            </a:r>
            <a:r>
              <a:rPr lang="en-GB" altLang="en-US" sz="2200" dirty="0" smtClean="0">
                <a:latin typeface="Calibri" panose="020F0502020204030204" pitchFamily="34" charset="0"/>
              </a:rPr>
              <a:t>and </a:t>
            </a:r>
            <a:r>
              <a:rPr lang="en-GB" altLang="en-US" sz="2200" i="1" dirty="0" smtClean="0">
                <a:latin typeface="Calibri" panose="020F0502020204030204" pitchFamily="34" charset="0"/>
              </a:rPr>
              <a:t>in vivo </a:t>
            </a:r>
            <a:r>
              <a:rPr lang="en-GB" altLang="en-US" sz="2200" dirty="0" smtClean="0">
                <a:latin typeface="Calibri" panose="020F0502020204030204" pitchFamily="34" charset="0"/>
              </a:rPr>
              <a:t>preclinical models.</a:t>
            </a:r>
          </a:p>
          <a:p>
            <a:pPr>
              <a:spcBef>
                <a:spcPts val="600"/>
              </a:spcBef>
              <a:tabLst>
                <a:tab pos="542925" algn="l"/>
              </a:tabLst>
            </a:pPr>
            <a:r>
              <a:rPr lang="en-GB" altLang="en-US" sz="2200" dirty="0" smtClean="0">
                <a:latin typeface="Calibri" panose="020F0502020204030204" pitchFamily="34" charset="0"/>
              </a:rPr>
              <a:t>Investigate combinatorial treatments (e.g. targeted DDR/IO drugs and inhibitors, perform high-throughput screening experiments) for tumour radiosensitisation and normal tissue radioprotection.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3927" y="5013176"/>
            <a:ext cx="10450625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tabLst>
                <a:tab pos="542925" algn="l"/>
              </a:tabLst>
            </a:pPr>
            <a:r>
              <a:rPr lang="en-GB" altLang="en-US" sz="2200" b="1" dirty="0" smtClean="0">
                <a:latin typeface="Calibri" panose="020F0502020204030204" pitchFamily="34" charset="0"/>
              </a:rPr>
              <a:t>More effective and efficient translation of radiobiology research into particle ions from the lab and into the clinic for patient benefit.</a:t>
            </a:r>
          </a:p>
        </p:txBody>
      </p:sp>
    </p:spTree>
    <p:extLst>
      <p:ext uri="{BB962C8B-B14F-4D97-AF65-F5344CB8AC3E}">
        <p14:creationId xmlns:p14="http://schemas.microsoft.com/office/powerpoint/2010/main" val="16571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454901" y="16540"/>
            <a:ext cx="9669441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GB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advantages but also biological </a:t>
            </a:r>
            <a:r>
              <a:rPr lang="en-GB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uncertainties following proton beam therapy</a:t>
            </a:r>
            <a:endParaRPr lang="en-US" sz="3600" b="1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7746" y="1119345"/>
            <a:ext cx="6151602" cy="4026286"/>
            <a:chOff x="3713172" y="1405663"/>
            <a:chExt cx="6151602" cy="4026286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4410082" y="1986558"/>
              <a:ext cx="0" cy="28491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10082" y="4835715"/>
              <a:ext cx="342608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5221524" y="5062617"/>
              <a:ext cx="207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Depth in tissue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 rot="16200000">
              <a:off x="3055370" y="3109310"/>
              <a:ext cx="1752600" cy="436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Relative dose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4410082" y="4835715"/>
              <a:ext cx="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836170" y="4835715"/>
              <a:ext cx="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130639" y="4835715"/>
              <a:ext cx="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979648" y="4835715"/>
              <a:ext cx="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296657" y="4835715"/>
              <a:ext cx="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4319922" y="4837708"/>
              <a:ext cx="9016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4319922" y="3421658"/>
              <a:ext cx="9016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4319922" y="1986558"/>
              <a:ext cx="9016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4319922" y="2704108"/>
              <a:ext cx="9016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4319922" y="4151908"/>
              <a:ext cx="9016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Freeform 109"/>
            <p:cNvSpPr/>
            <p:nvPr/>
          </p:nvSpPr>
          <p:spPr>
            <a:xfrm>
              <a:off x="4425108" y="2020365"/>
              <a:ext cx="3376451" cy="1667053"/>
            </a:xfrm>
            <a:custGeom>
              <a:avLst/>
              <a:gdLst>
                <a:gd name="connsiteX0" fmla="*/ 0 w 2914650"/>
                <a:gd name="connsiteY0" fmla="*/ 2946565 h 2946565"/>
                <a:gd name="connsiteX1" fmla="*/ 304800 w 2914650"/>
                <a:gd name="connsiteY1" fmla="*/ 235115 h 2946565"/>
                <a:gd name="connsiteX2" fmla="*/ 1073150 w 2914650"/>
                <a:gd name="connsiteY2" fmla="*/ 285915 h 2946565"/>
                <a:gd name="connsiteX3" fmla="*/ 2914650 w 2914650"/>
                <a:gd name="connsiteY3" fmla="*/ 1511465 h 2946565"/>
                <a:gd name="connsiteX4" fmla="*/ 2914650 w 2914650"/>
                <a:gd name="connsiteY4" fmla="*/ 1511465 h 2946565"/>
                <a:gd name="connsiteX0" fmla="*/ 0 w 2914650"/>
                <a:gd name="connsiteY0" fmla="*/ 2906654 h 2906654"/>
                <a:gd name="connsiteX1" fmla="*/ 304800 w 2914650"/>
                <a:gd name="connsiteY1" fmla="*/ 195204 h 2906654"/>
                <a:gd name="connsiteX2" fmla="*/ 1117600 w 2914650"/>
                <a:gd name="connsiteY2" fmla="*/ 353954 h 2906654"/>
                <a:gd name="connsiteX3" fmla="*/ 2914650 w 2914650"/>
                <a:gd name="connsiteY3" fmla="*/ 1471554 h 2906654"/>
                <a:gd name="connsiteX4" fmla="*/ 2914650 w 2914650"/>
                <a:gd name="connsiteY4" fmla="*/ 1471554 h 2906654"/>
                <a:gd name="connsiteX0" fmla="*/ 0 w 2914650"/>
                <a:gd name="connsiteY0" fmla="*/ 2862295 h 2862295"/>
                <a:gd name="connsiteX1" fmla="*/ 304800 w 2914650"/>
                <a:gd name="connsiteY1" fmla="*/ 150845 h 2862295"/>
                <a:gd name="connsiteX2" fmla="*/ 1377950 w 2914650"/>
                <a:gd name="connsiteY2" fmla="*/ 461995 h 2862295"/>
                <a:gd name="connsiteX3" fmla="*/ 2914650 w 2914650"/>
                <a:gd name="connsiteY3" fmla="*/ 1427195 h 2862295"/>
                <a:gd name="connsiteX4" fmla="*/ 2914650 w 2914650"/>
                <a:gd name="connsiteY4" fmla="*/ 1427195 h 2862295"/>
                <a:gd name="connsiteX0" fmla="*/ 0 w 2914650"/>
                <a:gd name="connsiteY0" fmla="*/ 2838819 h 2838819"/>
                <a:gd name="connsiteX1" fmla="*/ 304800 w 2914650"/>
                <a:gd name="connsiteY1" fmla="*/ 127369 h 2838819"/>
                <a:gd name="connsiteX2" fmla="*/ 1352550 w 2914650"/>
                <a:gd name="connsiteY2" fmla="*/ 540119 h 2838819"/>
                <a:gd name="connsiteX3" fmla="*/ 2914650 w 2914650"/>
                <a:gd name="connsiteY3" fmla="*/ 1403719 h 2838819"/>
                <a:gd name="connsiteX4" fmla="*/ 2914650 w 2914650"/>
                <a:gd name="connsiteY4" fmla="*/ 1403719 h 2838819"/>
                <a:gd name="connsiteX0" fmla="*/ 0 w 3011675"/>
                <a:gd name="connsiteY0" fmla="*/ 2838819 h 6191748"/>
                <a:gd name="connsiteX1" fmla="*/ 304800 w 3011675"/>
                <a:gd name="connsiteY1" fmla="*/ 127369 h 6191748"/>
                <a:gd name="connsiteX2" fmla="*/ 1352550 w 3011675"/>
                <a:gd name="connsiteY2" fmla="*/ 540119 h 6191748"/>
                <a:gd name="connsiteX3" fmla="*/ 2914650 w 3011675"/>
                <a:gd name="connsiteY3" fmla="*/ 1403719 h 6191748"/>
                <a:gd name="connsiteX4" fmla="*/ 3011675 w 3011675"/>
                <a:gd name="connsiteY4" fmla="*/ 6191748 h 6191748"/>
                <a:gd name="connsiteX0" fmla="*/ 0 w 3011675"/>
                <a:gd name="connsiteY0" fmla="*/ 2711836 h 6064765"/>
                <a:gd name="connsiteX1" fmla="*/ 304800 w 3011675"/>
                <a:gd name="connsiteY1" fmla="*/ 386 h 6064765"/>
                <a:gd name="connsiteX2" fmla="*/ 1490002 w 3011675"/>
                <a:gd name="connsiteY2" fmla="*/ 2503148 h 6064765"/>
                <a:gd name="connsiteX3" fmla="*/ 2914650 w 3011675"/>
                <a:gd name="connsiteY3" fmla="*/ 1276736 h 6064765"/>
                <a:gd name="connsiteX4" fmla="*/ 3011675 w 3011675"/>
                <a:gd name="connsiteY4" fmla="*/ 6064765 h 6064765"/>
                <a:gd name="connsiteX0" fmla="*/ 0 w 3011675"/>
                <a:gd name="connsiteY0" fmla="*/ 2711972 h 6064901"/>
                <a:gd name="connsiteX1" fmla="*/ 304800 w 3011675"/>
                <a:gd name="connsiteY1" fmla="*/ 522 h 6064901"/>
                <a:gd name="connsiteX2" fmla="*/ 1490002 w 3011675"/>
                <a:gd name="connsiteY2" fmla="*/ 2503284 h 6064901"/>
                <a:gd name="connsiteX3" fmla="*/ 2615490 w 3011675"/>
                <a:gd name="connsiteY3" fmla="*/ 4924894 h 6064901"/>
                <a:gd name="connsiteX4" fmla="*/ 3011675 w 3011675"/>
                <a:gd name="connsiteY4" fmla="*/ 6064901 h 6064901"/>
                <a:gd name="connsiteX0" fmla="*/ 0 w 3011675"/>
                <a:gd name="connsiteY0" fmla="*/ 2727818 h 6080747"/>
                <a:gd name="connsiteX1" fmla="*/ 304800 w 3011675"/>
                <a:gd name="connsiteY1" fmla="*/ 16368 h 6080747"/>
                <a:gd name="connsiteX2" fmla="*/ 1360636 w 3011675"/>
                <a:gd name="connsiteY2" fmla="*/ 3963139 h 6080747"/>
                <a:gd name="connsiteX3" fmla="*/ 2615490 w 3011675"/>
                <a:gd name="connsiteY3" fmla="*/ 4940740 h 6080747"/>
                <a:gd name="connsiteX4" fmla="*/ 3011675 w 3011675"/>
                <a:gd name="connsiteY4" fmla="*/ 6080747 h 6080747"/>
                <a:gd name="connsiteX0" fmla="*/ 0 w 3011675"/>
                <a:gd name="connsiteY0" fmla="*/ 2727818 h 6080747"/>
                <a:gd name="connsiteX1" fmla="*/ 304800 w 3011675"/>
                <a:gd name="connsiteY1" fmla="*/ 16368 h 6080747"/>
                <a:gd name="connsiteX2" fmla="*/ 1360636 w 3011675"/>
                <a:gd name="connsiteY2" fmla="*/ 3963139 h 6080747"/>
                <a:gd name="connsiteX3" fmla="*/ 2575063 w 3011675"/>
                <a:gd name="connsiteY3" fmla="*/ 5776745 h 6080747"/>
                <a:gd name="connsiteX4" fmla="*/ 3011675 w 3011675"/>
                <a:gd name="connsiteY4" fmla="*/ 6080747 h 6080747"/>
                <a:gd name="connsiteX0" fmla="*/ 0 w 2575063"/>
                <a:gd name="connsiteY0" fmla="*/ 2727818 h 5776745"/>
                <a:gd name="connsiteX1" fmla="*/ 304800 w 2575063"/>
                <a:gd name="connsiteY1" fmla="*/ 16368 h 5776745"/>
                <a:gd name="connsiteX2" fmla="*/ 1360636 w 2575063"/>
                <a:gd name="connsiteY2" fmla="*/ 3963139 h 5776745"/>
                <a:gd name="connsiteX3" fmla="*/ 2575063 w 2575063"/>
                <a:gd name="connsiteY3" fmla="*/ 5776745 h 5776745"/>
                <a:gd name="connsiteX0" fmla="*/ 0 w 2866137"/>
                <a:gd name="connsiteY0" fmla="*/ 2727818 h 6650750"/>
                <a:gd name="connsiteX1" fmla="*/ 304800 w 2866137"/>
                <a:gd name="connsiteY1" fmla="*/ 16368 h 6650750"/>
                <a:gd name="connsiteX2" fmla="*/ 1360636 w 2866137"/>
                <a:gd name="connsiteY2" fmla="*/ 3963139 h 6650750"/>
                <a:gd name="connsiteX3" fmla="*/ 2866137 w 2866137"/>
                <a:gd name="connsiteY3" fmla="*/ 6650750 h 665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6137" h="6650750">
                  <a:moveTo>
                    <a:pt x="0" y="2727818"/>
                  </a:moveTo>
                  <a:cubicBezTo>
                    <a:pt x="62971" y="1593814"/>
                    <a:pt x="78027" y="-189519"/>
                    <a:pt x="304800" y="16368"/>
                  </a:cubicBezTo>
                  <a:cubicBezTo>
                    <a:pt x="531573" y="222255"/>
                    <a:pt x="933746" y="2857409"/>
                    <a:pt x="1360636" y="3963139"/>
                  </a:cubicBezTo>
                  <a:cubicBezTo>
                    <a:pt x="1787526" y="5068869"/>
                    <a:pt x="2605787" y="6506817"/>
                    <a:pt x="2866137" y="6650750"/>
                  </a:cubicBezTo>
                </a:path>
              </a:pathLst>
            </a:custGeom>
            <a:ln w="19050">
              <a:solidFill>
                <a:srgbClr val="C0504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425109" y="1992540"/>
              <a:ext cx="3411061" cy="2838819"/>
            </a:xfrm>
            <a:custGeom>
              <a:avLst/>
              <a:gdLst>
                <a:gd name="connsiteX0" fmla="*/ 0 w 2901950"/>
                <a:gd name="connsiteY0" fmla="*/ 1867026 h 3111626"/>
                <a:gd name="connsiteX1" fmla="*/ 977900 w 2901950"/>
                <a:gd name="connsiteY1" fmla="*/ 1867026 h 3111626"/>
                <a:gd name="connsiteX2" fmla="*/ 1879600 w 2901950"/>
                <a:gd name="connsiteY2" fmla="*/ 1714626 h 3111626"/>
                <a:gd name="connsiteX3" fmla="*/ 2501900 w 2901950"/>
                <a:gd name="connsiteY3" fmla="*/ 6476 h 3111626"/>
                <a:gd name="connsiteX4" fmla="*/ 2622550 w 2901950"/>
                <a:gd name="connsiteY4" fmla="*/ 2419476 h 3111626"/>
                <a:gd name="connsiteX5" fmla="*/ 2901950 w 2901950"/>
                <a:gd name="connsiteY5" fmla="*/ 3111626 h 3111626"/>
                <a:gd name="connsiteX0" fmla="*/ 0 w 2882900"/>
                <a:gd name="connsiteY0" fmla="*/ 2286028 h 3111626"/>
                <a:gd name="connsiteX1" fmla="*/ 958850 w 2882900"/>
                <a:gd name="connsiteY1" fmla="*/ 1867026 h 3111626"/>
                <a:gd name="connsiteX2" fmla="*/ 1860550 w 2882900"/>
                <a:gd name="connsiteY2" fmla="*/ 1714626 h 3111626"/>
                <a:gd name="connsiteX3" fmla="*/ 2482850 w 2882900"/>
                <a:gd name="connsiteY3" fmla="*/ 6476 h 3111626"/>
                <a:gd name="connsiteX4" fmla="*/ 2603500 w 2882900"/>
                <a:gd name="connsiteY4" fmla="*/ 2419476 h 3111626"/>
                <a:gd name="connsiteX5" fmla="*/ 2882900 w 2882900"/>
                <a:gd name="connsiteY5" fmla="*/ 3111626 h 3111626"/>
                <a:gd name="connsiteX0" fmla="*/ 0 w 2882900"/>
                <a:gd name="connsiteY0" fmla="*/ 2286269 h 3111867"/>
                <a:gd name="connsiteX1" fmla="*/ 996950 w 2882900"/>
                <a:gd name="connsiteY1" fmla="*/ 2216435 h 3111867"/>
                <a:gd name="connsiteX2" fmla="*/ 1860550 w 2882900"/>
                <a:gd name="connsiteY2" fmla="*/ 1714867 h 3111867"/>
                <a:gd name="connsiteX3" fmla="*/ 2482850 w 2882900"/>
                <a:gd name="connsiteY3" fmla="*/ 6717 h 3111867"/>
                <a:gd name="connsiteX4" fmla="*/ 2603500 w 2882900"/>
                <a:gd name="connsiteY4" fmla="*/ 2419717 h 3111867"/>
                <a:gd name="connsiteX5" fmla="*/ 2882900 w 2882900"/>
                <a:gd name="connsiteY5" fmla="*/ 3111867 h 3111867"/>
                <a:gd name="connsiteX0" fmla="*/ 0 w 2882900"/>
                <a:gd name="connsiteY0" fmla="*/ 2309464 h 3135062"/>
                <a:gd name="connsiteX1" fmla="*/ 996950 w 2882900"/>
                <a:gd name="connsiteY1" fmla="*/ 2239630 h 3135062"/>
                <a:gd name="connsiteX2" fmla="*/ 1860550 w 2882900"/>
                <a:gd name="connsiteY2" fmla="*/ 1738062 h 3135062"/>
                <a:gd name="connsiteX3" fmla="*/ 2520950 w 2882900"/>
                <a:gd name="connsiteY3" fmla="*/ 6634 h 3135062"/>
                <a:gd name="connsiteX4" fmla="*/ 2603500 w 2882900"/>
                <a:gd name="connsiteY4" fmla="*/ 2442912 h 3135062"/>
                <a:gd name="connsiteX5" fmla="*/ 2882900 w 2882900"/>
                <a:gd name="connsiteY5" fmla="*/ 3135062 h 3135062"/>
                <a:gd name="connsiteX0" fmla="*/ 0 w 2882900"/>
                <a:gd name="connsiteY0" fmla="*/ 2313228 h 3138826"/>
                <a:gd name="connsiteX1" fmla="*/ 996950 w 2882900"/>
                <a:gd name="connsiteY1" fmla="*/ 2243394 h 3138826"/>
                <a:gd name="connsiteX2" fmla="*/ 2044700 w 2882900"/>
                <a:gd name="connsiteY2" fmla="*/ 1594399 h 3138826"/>
                <a:gd name="connsiteX3" fmla="*/ 2520950 w 2882900"/>
                <a:gd name="connsiteY3" fmla="*/ 10398 h 3138826"/>
                <a:gd name="connsiteX4" fmla="*/ 2603500 w 2882900"/>
                <a:gd name="connsiteY4" fmla="*/ 2446676 h 3138826"/>
                <a:gd name="connsiteX5" fmla="*/ 2882900 w 2882900"/>
                <a:gd name="connsiteY5" fmla="*/ 3138826 h 3138826"/>
                <a:gd name="connsiteX0" fmla="*/ 0 w 2882900"/>
                <a:gd name="connsiteY0" fmla="*/ 2320942 h 3146540"/>
                <a:gd name="connsiteX1" fmla="*/ 996950 w 2882900"/>
                <a:gd name="connsiteY1" fmla="*/ 2251108 h 3146540"/>
                <a:gd name="connsiteX2" fmla="*/ 2044700 w 2882900"/>
                <a:gd name="connsiteY2" fmla="*/ 1602113 h 3146540"/>
                <a:gd name="connsiteX3" fmla="*/ 2393950 w 2882900"/>
                <a:gd name="connsiteY3" fmla="*/ 10352 h 3146540"/>
                <a:gd name="connsiteX4" fmla="*/ 2603500 w 2882900"/>
                <a:gd name="connsiteY4" fmla="*/ 2454390 h 3146540"/>
                <a:gd name="connsiteX5" fmla="*/ 2882900 w 2882900"/>
                <a:gd name="connsiteY5" fmla="*/ 3146540 h 3146540"/>
                <a:gd name="connsiteX0" fmla="*/ 0 w 2882900"/>
                <a:gd name="connsiteY0" fmla="*/ 2320916 h 3146514"/>
                <a:gd name="connsiteX1" fmla="*/ 1111250 w 2882900"/>
                <a:gd name="connsiteY1" fmla="*/ 2227804 h 3146514"/>
                <a:gd name="connsiteX2" fmla="*/ 2044700 w 2882900"/>
                <a:gd name="connsiteY2" fmla="*/ 1602087 h 3146514"/>
                <a:gd name="connsiteX3" fmla="*/ 2393950 w 2882900"/>
                <a:gd name="connsiteY3" fmla="*/ 10326 h 3146514"/>
                <a:gd name="connsiteX4" fmla="*/ 2603500 w 2882900"/>
                <a:gd name="connsiteY4" fmla="*/ 2454364 h 3146514"/>
                <a:gd name="connsiteX5" fmla="*/ 2882900 w 2882900"/>
                <a:gd name="connsiteY5" fmla="*/ 3146514 h 3146514"/>
                <a:gd name="connsiteX0" fmla="*/ 0 w 2882900"/>
                <a:gd name="connsiteY0" fmla="*/ 2344057 h 3169655"/>
                <a:gd name="connsiteX1" fmla="*/ 1111250 w 2882900"/>
                <a:gd name="connsiteY1" fmla="*/ 2250945 h 3169655"/>
                <a:gd name="connsiteX2" fmla="*/ 2044700 w 2882900"/>
                <a:gd name="connsiteY2" fmla="*/ 1625228 h 3169655"/>
                <a:gd name="connsiteX3" fmla="*/ 2495550 w 2882900"/>
                <a:gd name="connsiteY3" fmla="*/ 10190 h 3169655"/>
                <a:gd name="connsiteX4" fmla="*/ 2603500 w 2882900"/>
                <a:gd name="connsiteY4" fmla="*/ 2477505 h 3169655"/>
                <a:gd name="connsiteX5" fmla="*/ 2882900 w 2882900"/>
                <a:gd name="connsiteY5" fmla="*/ 3169655 h 316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2900" h="3169655">
                  <a:moveTo>
                    <a:pt x="0" y="2344057"/>
                  </a:moveTo>
                  <a:cubicBezTo>
                    <a:pt x="332316" y="2356757"/>
                    <a:pt x="770467" y="2370750"/>
                    <a:pt x="1111250" y="2250945"/>
                  </a:cubicBezTo>
                  <a:cubicBezTo>
                    <a:pt x="1452033" y="2131140"/>
                    <a:pt x="1813983" y="1998687"/>
                    <a:pt x="2044700" y="1625228"/>
                  </a:cubicBezTo>
                  <a:cubicBezTo>
                    <a:pt x="2275417" y="1251769"/>
                    <a:pt x="2402417" y="-131856"/>
                    <a:pt x="2495550" y="10190"/>
                  </a:cubicBezTo>
                  <a:cubicBezTo>
                    <a:pt x="2588683" y="152236"/>
                    <a:pt x="2538942" y="1950928"/>
                    <a:pt x="2603500" y="2477505"/>
                  </a:cubicBezTo>
                  <a:cubicBezTo>
                    <a:pt x="2668058" y="3004082"/>
                    <a:pt x="2776537" y="3082342"/>
                    <a:pt x="2882900" y="3169655"/>
                  </a:cubicBezTo>
                </a:path>
              </a:pathLst>
            </a:custGeom>
            <a:noFill/>
            <a:ln w="1905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5257844" y="2031892"/>
              <a:ext cx="450801" cy="304800"/>
            </a:xfrm>
            <a:prstGeom prst="straightConnector1">
              <a:avLst/>
            </a:prstGeom>
            <a:ln>
              <a:solidFill>
                <a:srgbClr val="C0504D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5663565" y="1770142"/>
              <a:ext cx="207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BE4834"/>
                  </a:solidFill>
                </a:rPr>
                <a:t>X-rays</a:t>
              </a: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V="1">
              <a:off x="4780248" y="3746908"/>
              <a:ext cx="450801" cy="304800"/>
            </a:xfrm>
            <a:prstGeom prst="straightConnector1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185969" y="3485158"/>
              <a:ext cx="207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385D8A"/>
                  </a:solidFill>
                </a:rPr>
                <a:t>Protons</a:t>
              </a:r>
            </a:p>
          </p:txBody>
        </p:sp>
        <p:cxnSp>
          <p:nvCxnSpPr>
            <p:cNvPr id="116" name="Straight Arrow Connector 115"/>
            <p:cNvCxnSpPr>
              <a:endCxn id="117" idx="1"/>
            </p:cNvCxnSpPr>
            <p:nvPr/>
          </p:nvCxnSpPr>
          <p:spPr>
            <a:xfrm flipV="1">
              <a:off x="7387599" y="1834674"/>
              <a:ext cx="403490" cy="120134"/>
            </a:xfrm>
            <a:prstGeom prst="straightConnector1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7791089" y="1650008"/>
              <a:ext cx="207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385D8A"/>
                  </a:solidFill>
                </a:rPr>
                <a:t>Bragg peak</a:t>
              </a:r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flipV="1">
              <a:off x="7490555" y="2470558"/>
              <a:ext cx="450801" cy="304800"/>
            </a:xfrm>
            <a:prstGeom prst="straightConnector1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7864745" y="2266841"/>
              <a:ext cx="9631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385D8A"/>
                  </a:solidFill>
                </a:rPr>
                <a:t>Distal fall-off</a:t>
              </a: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6934207" y="1650008"/>
              <a:ext cx="0" cy="3185707"/>
            </a:xfrm>
            <a:prstGeom prst="line">
              <a:avLst/>
            </a:prstGeom>
            <a:ln w="952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477132" y="1650008"/>
              <a:ext cx="0" cy="3185707"/>
            </a:xfrm>
            <a:prstGeom prst="line">
              <a:avLst/>
            </a:prstGeom>
            <a:ln w="952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6949219" y="1681283"/>
              <a:ext cx="522627" cy="0"/>
            </a:xfrm>
            <a:prstGeom prst="straightConnector1">
              <a:avLst/>
            </a:prstGeom>
            <a:ln w="952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6825470" y="1405663"/>
              <a:ext cx="960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Tumour</a:t>
              </a:r>
            </a:p>
          </p:txBody>
        </p:sp>
        <p:sp>
          <p:nvSpPr>
            <p:cNvPr id="124" name="Freeform 70">
              <a:extLst>
                <a:ext uri="{FF2B5EF4-FFF2-40B4-BE49-F238E27FC236}">
                  <a16:creationId xmlns:a16="http://schemas.microsoft.com/office/drawing/2014/main" id="{F67D7E62-164A-4480-B69D-66F7AA955AFB}"/>
                </a:ext>
              </a:extLst>
            </p:cNvPr>
            <p:cNvSpPr/>
            <p:nvPr/>
          </p:nvSpPr>
          <p:spPr>
            <a:xfrm flipV="1">
              <a:off x="4423504" y="2350037"/>
              <a:ext cx="3268649" cy="2008228"/>
            </a:xfrm>
            <a:custGeom>
              <a:avLst/>
              <a:gdLst>
                <a:gd name="connsiteX0" fmla="*/ 0 w 2456330"/>
                <a:gd name="connsiteY0" fmla="*/ 0 h 1876612"/>
                <a:gd name="connsiteX1" fmla="*/ 1494118 w 2456330"/>
                <a:gd name="connsiteY1" fmla="*/ 806823 h 1876612"/>
                <a:gd name="connsiteX2" fmla="*/ 1852706 w 2456330"/>
                <a:gd name="connsiteY2" fmla="*/ 1099670 h 1876612"/>
                <a:gd name="connsiteX3" fmla="*/ 2169459 w 2456330"/>
                <a:gd name="connsiteY3" fmla="*/ 1643529 h 1876612"/>
                <a:gd name="connsiteX4" fmla="*/ 2456330 w 2456330"/>
                <a:gd name="connsiteY4" fmla="*/ 1858682 h 1876612"/>
                <a:gd name="connsiteX5" fmla="*/ 2456330 w 2456330"/>
                <a:gd name="connsiteY5" fmla="*/ 1858682 h 1876612"/>
                <a:gd name="connsiteX6" fmla="*/ 2456330 w 2456330"/>
                <a:gd name="connsiteY6" fmla="*/ 1876612 h 1876612"/>
                <a:gd name="connsiteX0" fmla="*/ 0 w 2456330"/>
                <a:gd name="connsiteY0" fmla="*/ 0 h 9911418"/>
                <a:gd name="connsiteX1" fmla="*/ 1494118 w 2456330"/>
                <a:gd name="connsiteY1" fmla="*/ 806823 h 9911418"/>
                <a:gd name="connsiteX2" fmla="*/ 1852706 w 2456330"/>
                <a:gd name="connsiteY2" fmla="*/ 1099670 h 9911418"/>
                <a:gd name="connsiteX3" fmla="*/ 2169459 w 2456330"/>
                <a:gd name="connsiteY3" fmla="*/ 1643529 h 9911418"/>
                <a:gd name="connsiteX4" fmla="*/ 2456330 w 2456330"/>
                <a:gd name="connsiteY4" fmla="*/ 1858682 h 9911418"/>
                <a:gd name="connsiteX5" fmla="*/ 2456330 w 2456330"/>
                <a:gd name="connsiteY5" fmla="*/ 1858682 h 9911418"/>
                <a:gd name="connsiteX6" fmla="*/ 2295748 w 2456330"/>
                <a:gd name="connsiteY6" fmla="*/ 9911418 h 9911418"/>
                <a:gd name="connsiteX0" fmla="*/ 0 w 2456330"/>
                <a:gd name="connsiteY0" fmla="*/ 0 h 9911418"/>
                <a:gd name="connsiteX1" fmla="*/ 1494118 w 2456330"/>
                <a:gd name="connsiteY1" fmla="*/ 806823 h 9911418"/>
                <a:gd name="connsiteX2" fmla="*/ 1852706 w 2456330"/>
                <a:gd name="connsiteY2" fmla="*/ 1099670 h 9911418"/>
                <a:gd name="connsiteX3" fmla="*/ 2169459 w 2456330"/>
                <a:gd name="connsiteY3" fmla="*/ 1643529 h 9911418"/>
                <a:gd name="connsiteX4" fmla="*/ 2456330 w 2456330"/>
                <a:gd name="connsiteY4" fmla="*/ 1858682 h 9911418"/>
                <a:gd name="connsiteX5" fmla="*/ 2177989 w 2456330"/>
                <a:gd name="connsiteY5" fmla="*/ 5429712 h 9911418"/>
                <a:gd name="connsiteX6" fmla="*/ 2295748 w 2456330"/>
                <a:gd name="connsiteY6" fmla="*/ 9911418 h 9911418"/>
                <a:gd name="connsiteX0" fmla="*/ 0 w 2295748"/>
                <a:gd name="connsiteY0" fmla="*/ 0 h 9911418"/>
                <a:gd name="connsiteX1" fmla="*/ 1494118 w 2295748"/>
                <a:gd name="connsiteY1" fmla="*/ 806823 h 9911418"/>
                <a:gd name="connsiteX2" fmla="*/ 1852706 w 2295748"/>
                <a:gd name="connsiteY2" fmla="*/ 1099670 h 9911418"/>
                <a:gd name="connsiteX3" fmla="*/ 2169459 w 2295748"/>
                <a:gd name="connsiteY3" fmla="*/ 1643529 h 9911418"/>
                <a:gd name="connsiteX4" fmla="*/ 2092345 w 2295748"/>
                <a:gd name="connsiteY4" fmla="*/ 2822858 h 9911418"/>
                <a:gd name="connsiteX5" fmla="*/ 2177989 w 2295748"/>
                <a:gd name="connsiteY5" fmla="*/ 5429712 h 9911418"/>
                <a:gd name="connsiteX6" fmla="*/ 2295748 w 2295748"/>
                <a:gd name="connsiteY6" fmla="*/ 9911418 h 9911418"/>
                <a:gd name="connsiteX0" fmla="*/ 0 w 2295748"/>
                <a:gd name="connsiteY0" fmla="*/ 0 h 9911418"/>
                <a:gd name="connsiteX1" fmla="*/ 1494118 w 2295748"/>
                <a:gd name="connsiteY1" fmla="*/ 806823 h 9911418"/>
                <a:gd name="connsiteX2" fmla="*/ 1852706 w 2295748"/>
                <a:gd name="connsiteY2" fmla="*/ 1099670 h 9911418"/>
                <a:gd name="connsiteX3" fmla="*/ 2057052 w 2295748"/>
                <a:gd name="connsiteY3" fmla="*/ 1964922 h 9911418"/>
                <a:gd name="connsiteX4" fmla="*/ 2092345 w 2295748"/>
                <a:gd name="connsiteY4" fmla="*/ 2822858 h 9911418"/>
                <a:gd name="connsiteX5" fmla="*/ 2177989 w 2295748"/>
                <a:gd name="connsiteY5" fmla="*/ 5429712 h 9911418"/>
                <a:gd name="connsiteX6" fmla="*/ 2295748 w 2295748"/>
                <a:gd name="connsiteY6" fmla="*/ 9911418 h 9911418"/>
                <a:gd name="connsiteX0" fmla="*/ 0 w 2322511"/>
                <a:gd name="connsiteY0" fmla="*/ 0 h 10339939"/>
                <a:gd name="connsiteX1" fmla="*/ 1494118 w 2322511"/>
                <a:gd name="connsiteY1" fmla="*/ 806823 h 10339939"/>
                <a:gd name="connsiteX2" fmla="*/ 1852706 w 2322511"/>
                <a:gd name="connsiteY2" fmla="*/ 1099670 h 10339939"/>
                <a:gd name="connsiteX3" fmla="*/ 2057052 w 2322511"/>
                <a:gd name="connsiteY3" fmla="*/ 1964922 h 10339939"/>
                <a:gd name="connsiteX4" fmla="*/ 2092345 w 2322511"/>
                <a:gd name="connsiteY4" fmla="*/ 2822858 h 10339939"/>
                <a:gd name="connsiteX5" fmla="*/ 2177989 w 2322511"/>
                <a:gd name="connsiteY5" fmla="*/ 5429712 h 10339939"/>
                <a:gd name="connsiteX6" fmla="*/ 2322511 w 2322511"/>
                <a:gd name="connsiteY6" fmla="*/ 10339939 h 10339939"/>
                <a:gd name="connsiteX0" fmla="*/ 0 w 2322511"/>
                <a:gd name="connsiteY0" fmla="*/ 0 h 10339939"/>
                <a:gd name="connsiteX1" fmla="*/ 1494118 w 2322511"/>
                <a:gd name="connsiteY1" fmla="*/ 806823 h 10339939"/>
                <a:gd name="connsiteX2" fmla="*/ 1852706 w 2322511"/>
                <a:gd name="connsiteY2" fmla="*/ 1099670 h 10339939"/>
                <a:gd name="connsiteX3" fmla="*/ 1982114 w 2322511"/>
                <a:gd name="connsiteY3" fmla="*/ 1929214 h 10339939"/>
                <a:gd name="connsiteX4" fmla="*/ 2092345 w 2322511"/>
                <a:gd name="connsiteY4" fmla="*/ 2822858 h 10339939"/>
                <a:gd name="connsiteX5" fmla="*/ 2177989 w 2322511"/>
                <a:gd name="connsiteY5" fmla="*/ 5429712 h 10339939"/>
                <a:gd name="connsiteX6" fmla="*/ 2322511 w 2322511"/>
                <a:gd name="connsiteY6" fmla="*/ 10339939 h 10339939"/>
                <a:gd name="connsiteX0" fmla="*/ 0 w 2322511"/>
                <a:gd name="connsiteY0" fmla="*/ 0 h 10339939"/>
                <a:gd name="connsiteX1" fmla="*/ 1494118 w 2322511"/>
                <a:gd name="connsiteY1" fmla="*/ 806823 h 10339939"/>
                <a:gd name="connsiteX2" fmla="*/ 1809884 w 2322511"/>
                <a:gd name="connsiteY2" fmla="*/ 1135381 h 10339939"/>
                <a:gd name="connsiteX3" fmla="*/ 1982114 w 2322511"/>
                <a:gd name="connsiteY3" fmla="*/ 1929214 h 10339939"/>
                <a:gd name="connsiteX4" fmla="*/ 2092345 w 2322511"/>
                <a:gd name="connsiteY4" fmla="*/ 2822858 h 10339939"/>
                <a:gd name="connsiteX5" fmla="*/ 2177989 w 2322511"/>
                <a:gd name="connsiteY5" fmla="*/ 5429712 h 10339939"/>
                <a:gd name="connsiteX6" fmla="*/ 2322511 w 2322511"/>
                <a:gd name="connsiteY6" fmla="*/ 10339939 h 10339939"/>
                <a:gd name="connsiteX0" fmla="*/ 0 w 2322511"/>
                <a:gd name="connsiteY0" fmla="*/ 0 h 10339939"/>
                <a:gd name="connsiteX1" fmla="*/ 1494118 w 2322511"/>
                <a:gd name="connsiteY1" fmla="*/ 806823 h 10339939"/>
                <a:gd name="connsiteX2" fmla="*/ 1809884 w 2322511"/>
                <a:gd name="connsiteY2" fmla="*/ 1135381 h 10339939"/>
                <a:gd name="connsiteX3" fmla="*/ 1982114 w 2322511"/>
                <a:gd name="connsiteY3" fmla="*/ 1929214 h 10339939"/>
                <a:gd name="connsiteX4" fmla="*/ 2065582 w 2322511"/>
                <a:gd name="connsiteY4" fmla="*/ 2822858 h 10339939"/>
                <a:gd name="connsiteX5" fmla="*/ 2177989 w 2322511"/>
                <a:gd name="connsiteY5" fmla="*/ 5429712 h 10339939"/>
                <a:gd name="connsiteX6" fmla="*/ 2322511 w 2322511"/>
                <a:gd name="connsiteY6" fmla="*/ 10339939 h 10339939"/>
                <a:gd name="connsiteX0" fmla="*/ 0 w 2322511"/>
                <a:gd name="connsiteY0" fmla="*/ 0 h 10339939"/>
                <a:gd name="connsiteX1" fmla="*/ 1494118 w 2322511"/>
                <a:gd name="connsiteY1" fmla="*/ 806823 h 10339939"/>
                <a:gd name="connsiteX2" fmla="*/ 1809884 w 2322511"/>
                <a:gd name="connsiteY2" fmla="*/ 1135381 h 10339939"/>
                <a:gd name="connsiteX3" fmla="*/ 1982114 w 2322511"/>
                <a:gd name="connsiteY3" fmla="*/ 1929214 h 10339939"/>
                <a:gd name="connsiteX4" fmla="*/ 2033466 w 2322511"/>
                <a:gd name="connsiteY4" fmla="*/ 2822858 h 10339939"/>
                <a:gd name="connsiteX5" fmla="*/ 2177989 w 2322511"/>
                <a:gd name="connsiteY5" fmla="*/ 5429712 h 10339939"/>
                <a:gd name="connsiteX6" fmla="*/ 2322511 w 2322511"/>
                <a:gd name="connsiteY6" fmla="*/ 10339939 h 10339939"/>
                <a:gd name="connsiteX0" fmla="*/ 0 w 2322511"/>
                <a:gd name="connsiteY0" fmla="*/ 0 h 10339939"/>
                <a:gd name="connsiteX1" fmla="*/ 1494118 w 2322511"/>
                <a:gd name="connsiteY1" fmla="*/ 806823 h 10339939"/>
                <a:gd name="connsiteX2" fmla="*/ 1809884 w 2322511"/>
                <a:gd name="connsiteY2" fmla="*/ 1135381 h 10339939"/>
                <a:gd name="connsiteX3" fmla="*/ 1982114 w 2322511"/>
                <a:gd name="connsiteY3" fmla="*/ 1929214 h 10339939"/>
                <a:gd name="connsiteX4" fmla="*/ 2033466 w 2322511"/>
                <a:gd name="connsiteY4" fmla="*/ 2822858 h 10339939"/>
                <a:gd name="connsiteX5" fmla="*/ 2135168 w 2322511"/>
                <a:gd name="connsiteY5" fmla="*/ 5358295 h 10339939"/>
                <a:gd name="connsiteX6" fmla="*/ 2322511 w 2322511"/>
                <a:gd name="connsiteY6" fmla="*/ 10339939 h 10339939"/>
                <a:gd name="connsiteX0" fmla="*/ 0 w 2322511"/>
                <a:gd name="connsiteY0" fmla="*/ 0 h 10339939"/>
                <a:gd name="connsiteX1" fmla="*/ 1494118 w 2322511"/>
                <a:gd name="connsiteY1" fmla="*/ 806823 h 10339939"/>
                <a:gd name="connsiteX2" fmla="*/ 1809884 w 2322511"/>
                <a:gd name="connsiteY2" fmla="*/ 1135381 h 10339939"/>
                <a:gd name="connsiteX3" fmla="*/ 1982114 w 2322511"/>
                <a:gd name="connsiteY3" fmla="*/ 1929214 h 10339939"/>
                <a:gd name="connsiteX4" fmla="*/ 2012056 w 2322511"/>
                <a:gd name="connsiteY4" fmla="*/ 2822858 h 10339939"/>
                <a:gd name="connsiteX5" fmla="*/ 2135168 w 2322511"/>
                <a:gd name="connsiteY5" fmla="*/ 5358295 h 10339939"/>
                <a:gd name="connsiteX6" fmla="*/ 2322511 w 2322511"/>
                <a:gd name="connsiteY6" fmla="*/ 10339939 h 10339939"/>
                <a:gd name="connsiteX0" fmla="*/ 0 w 2322511"/>
                <a:gd name="connsiteY0" fmla="*/ 0 h 10339939"/>
                <a:gd name="connsiteX1" fmla="*/ 1494118 w 2322511"/>
                <a:gd name="connsiteY1" fmla="*/ 806823 h 10339939"/>
                <a:gd name="connsiteX2" fmla="*/ 1809884 w 2322511"/>
                <a:gd name="connsiteY2" fmla="*/ 1135381 h 10339939"/>
                <a:gd name="connsiteX3" fmla="*/ 1955350 w 2322511"/>
                <a:gd name="connsiteY3" fmla="*/ 1929214 h 10339939"/>
                <a:gd name="connsiteX4" fmla="*/ 2012056 w 2322511"/>
                <a:gd name="connsiteY4" fmla="*/ 2822858 h 10339939"/>
                <a:gd name="connsiteX5" fmla="*/ 2135168 w 2322511"/>
                <a:gd name="connsiteY5" fmla="*/ 5358295 h 10339939"/>
                <a:gd name="connsiteX6" fmla="*/ 2322511 w 2322511"/>
                <a:gd name="connsiteY6" fmla="*/ 10339939 h 10339939"/>
                <a:gd name="connsiteX0" fmla="*/ 0 w 2322511"/>
                <a:gd name="connsiteY0" fmla="*/ 0 h 10339939"/>
                <a:gd name="connsiteX1" fmla="*/ 1494118 w 2322511"/>
                <a:gd name="connsiteY1" fmla="*/ 806823 h 10339939"/>
                <a:gd name="connsiteX2" fmla="*/ 1788473 w 2322511"/>
                <a:gd name="connsiteY2" fmla="*/ 1135381 h 10339939"/>
                <a:gd name="connsiteX3" fmla="*/ 1955350 w 2322511"/>
                <a:gd name="connsiteY3" fmla="*/ 1929214 h 10339939"/>
                <a:gd name="connsiteX4" fmla="*/ 2012056 w 2322511"/>
                <a:gd name="connsiteY4" fmla="*/ 2822858 h 10339939"/>
                <a:gd name="connsiteX5" fmla="*/ 2135168 w 2322511"/>
                <a:gd name="connsiteY5" fmla="*/ 5358295 h 10339939"/>
                <a:gd name="connsiteX6" fmla="*/ 2322511 w 2322511"/>
                <a:gd name="connsiteY6" fmla="*/ 10339939 h 10339939"/>
                <a:gd name="connsiteX0" fmla="*/ 0 w 2322511"/>
                <a:gd name="connsiteY0" fmla="*/ 0 h 10339939"/>
                <a:gd name="connsiteX1" fmla="*/ 1494118 w 2322511"/>
                <a:gd name="connsiteY1" fmla="*/ 806823 h 10339939"/>
                <a:gd name="connsiteX2" fmla="*/ 1772416 w 2322511"/>
                <a:gd name="connsiteY2" fmla="*/ 1313929 h 10339939"/>
                <a:gd name="connsiteX3" fmla="*/ 1955350 w 2322511"/>
                <a:gd name="connsiteY3" fmla="*/ 1929214 h 10339939"/>
                <a:gd name="connsiteX4" fmla="*/ 2012056 w 2322511"/>
                <a:gd name="connsiteY4" fmla="*/ 2822858 h 10339939"/>
                <a:gd name="connsiteX5" fmla="*/ 2135168 w 2322511"/>
                <a:gd name="connsiteY5" fmla="*/ 5358295 h 10339939"/>
                <a:gd name="connsiteX6" fmla="*/ 2322511 w 2322511"/>
                <a:gd name="connsiteY6" fmla="*/ 10339939 h 10339939"/>
                <a:gd name="connsiteX0" fmla="*/ 0 w 2322511"/>
                <a:gd name="connsiteY0" fmla="*/ 0 h 10339939"/>
                <a:gd name="connsiteX1" fmla="*/ 1494118 w 2322511"/>
                <a:gd name="connsiteY1" fmla="*/ 806823 h 10339939"/>
                <a:gd name="connsiteX2" fmla="*/ 1772416 w 2322511"/>
                <a:gd name="connsiteY2" fmla="*/ 1313929 h 10339939"/>
                <a:gd name="connsiteX3" fmla="*/ 1928586 w 2322511"/>
                <a:gd name="connsiteY3" fmla="*/ 2036346 h 10339939"/>
                <a:gd name="connsiteX4" fmla="*/ 2012056 w 2322511"/>
                <a:gd name="connsiteY4" fmla="*/ 2822858 h 10339939"/>
                <a:gd name="connsiteX5" fmla="*/ 2135168 w 2322511"/>
                <a:gd name="connsiteY5" fmla="*/ 5358295 h 10339939"/>
                <a:gd name="connsiteX6" fmla="*/ 2322511 w 2322511"/>
                <a:gd name="connsiteY6" fmla="*/ 10339939 h 10339939"/>
                <a:gd name="connsiteX0" fmla="*/ 0 w 2322511"/>
                <a:gd name="connsiteY0" fmla="*/ 0 h 10339939"/>
                <a:gd name="connsiteX1" fmla="*/ 1494118 w 2322511"/>
                <a:gd name="connsiteY1" fmla="*/ 806823 h 10339939"/>
                <a:gd name="connsiteX2" fmla="*/ 1783121 w 2322511"/>
                <a:gd name="connsiteY2" fmla="*/ 1242513 h 10339939"/>
                <a:gd name="connsiteX3" fmla="*/ 1928586 w 2322511"/>
                <a:gd name="connsiteY3" fmla="*/ 2036346 h 10339939"/>
                <a:gd name="connsiteX4" fmla="*/ 2012056 w 2322511"/>
                <a:gd name="connsiteY4" fmla="*/ 2822858 h 10339939"/>
                <a:gd name="connsiteX5" fmla="*/ 2135168 w 2322511"/>
                <a:gd name="connsiteY5" fmla="*/ 5358295 h 10339939"/>
                <a:gd name="connsiteX6" fmla="*/ 2322511 w 2322511"/>
                <a:gd name="connsiteY6" fmla="*/ 10339939 h 1033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2511" h="10339939">
                  <a:moveTo>
                    <a:pt x="0" y="0"/>
                  </a:moveTo>
                  <a:cubicBezTo>
                    <a:pt x="592667" y="311772"/>
                    <a:pt x="1196931" y="599738"/>
                    <a:pt x="1494118" y="806823"/>
                  </a:cubicBezTo>
                  <a:cubicBezTo>
                    <a:pt x="1791305" y="1013908"/>
                    <a:pt x="1710710" y="1037593"/>
                    <a:pt x="1783121" y="1242513"/>
                  </a:cubicBezTo>
                  <a:cubicBezTo>
                    <a:pt x="1855532" y="1447433"/>
                    <a:pt x="1890430" y="1772955"/>
                    <a:pt x="1928586" y="2036346"/>
                  </a:cubicBezTo>
                  <a:cubicBezTo>
                    <a:pt x="1966742" y="2299737"/>
                    <a:pt x="2012056" y="2822858"/>
                    <a:pt x="2012056" y="2822858"/>
                  </a:cubicBezTo>
                  <a:lnTo>
                    <a:pt x="2135168" y="5358295"/>
                  </a:lnTo>
                  <a:cubicBezTo>
                    <a:pt x="2135168" y="5364272"/>
                    <a:pt x="2322511" y="10333962"/>
                    <a:pt x="2322511" y="10339939"/>
                  </a:cubicBezTo>
                </a:path>
              </a:pathLst>
            </a:custGeom>
            <a:ln w="19050">
              <a:solidFill>
                <a:srgbClr val="9BBB59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>
              <a:off x="7259654" y="3897110"/>
              <a:ext cx="385949" cy="125731"/>
            </a:xfrm>
            <a:prstGeom prst="straightConnector1">
              <a:avLst/>
            </a:prstGeom>
            <a:ln>
              <a:solidFill>
                <a:srgbClr val="9BBB5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7600523" y="3830499"/>
              <a:ext cx="207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9BBB59"/>
                  </a:solidFill>
                </a:rPr>
                <a:t>LET (protons)</a:t>
              </a:r>
            </a:p>
          </p:txBody>
        </p:sp>
      </p:grpSp>
      <p:sp>
        <p:nvSpPr>
          <p:cNvPr id="127" name="Text Box 10"/>
          <p:cNvSpPr txBox="1">
            <a:spLocks noChangeArrowheads="1"/>
          </p:cNvSpPr>
          <p:nvPr/>
        </p:nvSpPr>
        <p:spPr bwMode="auto">
          <a:xfrm>
            <a:off x="263352" y="5154875"/>
            <a:ext cx="1086099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47675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100" dirty="0">
              <a:latin typeface="Calibri" panose="020F0502020204030204" pitchFamily="34" charset="0"/>
            </a:endParaRPr>
          </a:p>
          <a:p>
            <a:pPr lvl="1" algn="just" eaLnBrk="1" hangingPunct="1">
              <a:buFontTx/>
              <a:buChar char="•"/>
            </a:pPr>
            <a:r>
              <a:rPr lang="en-GB" sz="2000" dirty="0" smtClean="0">
                <a:latin typeface="+mj-lt"/>
              </a:rPr>
              <a:t>Further </a:t>
            </a:r>
            <a:r>
              <a:rPr lang="en-GB" sz="2000" dirty="0">
                <a:latin typeface="+mj-lt"/>
              </a:rPr>
              <a:t>research exploiting the biological impact of PBT is vital for establishing biological effectiveness (RBE) and optimal clinical treatment for tumours.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6719623" y="1292349"/>
            <a:ext cx="4352641" cy="3698013"/>
            <a:chOff x="4549763" y="1130607"/>
            <a:chExt cx="4352641" cy="3698013"/>
          </a:xfrm>
        </p:grpSpPr>
        <p:grpSp>
          <p:nvGrpSpPr>
            <p:cNvPr id="129" name="Group 128"/>
            <p:cNvGrpSpPr/>
            <p:nvPr/>
          </p:nvGrpSpPr>
          <p:grpSpPr>
            <a:xfrm>
              <a:off x="4549763" y="1483384"/>
              <a:ext cx="4352641" cy="3345236"/>
              <a:chOff x="4312871" y="1588091"/>
              <a:chExt cx="4352641" cy="3345236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6201" y="1588091"/>
                <a:ext cx="4065330" cy="2996375"/>
              </a:xfrm>
              <a:prstGeom prst="rect">
                <a:avLst/>
              </a:prstGeom>
            </p:spPr>
          </p:pic>
          <p:sp>
            <p:nvSpPr>
              <p:cNvPr id="135" name="Text Box 10"/>
              <p:cNvSpPr txBox="1">
                <a:spLocks noChangeArrowheads="1"/>
              </p:cNvSpPr>
              <p:nvPr/>
            </p:nvSpPr>
            <p:spPr bwMode="auto">
              <a:xfrm>
                <a:off x="4312871" y="4625550"/>
                <a:ext cx="435264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47675" indent="-28575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sz="1400" i="1" dirty="0">
                    <a:latin typeface="+mj-lt"/>
                  </a:rPr>
                  <a:t>Taken from </a:t>
                </a:r>
                <a:r>
                  <a:rPr lang="en-GB" sz="1400" i="1" dirty="0" err="1">
                    <a:latin typeface="+mj-lt"/>
                  </a:rPr>
                  <a:t>Paganetti</a:t>
                </a:r>
                <a:r>
                  <a:rPr lang="en-GB" sz="1400" i="1" dirty="0">
                    <a:latin typeface="+mj-lt"/>
                  </a:rPr>
                  <a:t> and van </a:t>
                </a:r>
                <a:r>
                  <a:rPr lang="en-GB" sz="1400" i="1" dirty="0" err="1">
                    <a:latin typeface="+mj-lt"/>
                  </a:rPr>
                  <a:t>Luijk</a:t>
                </a:r>
                <a:r>
                  <a:rPr lang="en-GB" sz="1400" i="1" dirty="0">
                    <a:latin typeface="+mj-lt"/>
                  </a:rPr>
                  <a:t> (2013) </a:t>
                </a:r>
                <a:r>
                  <a:rPr lang="en-GB" sz="1400" i="1" dirty="0" err="1">
                    <a:latin typeface="+mj-lt"/>
                  </a:rPr>
                  <a:t>Sem</a:t>
                </a:r>
                <a:r>
                  <a:rPr lang="en-GB" sz="1400" i="1" dirty="0">
                    <a:latin typeface="+mj-lt"/>
                  </a:rPr>
                  <a:t> Rad </a:t>
                </a:r>
                <a:r>
                  <a:rPr lang="en-GB" sz="1400" i="1" dirty="0" err="1">
                    <a:latin typeface="+mj-lt"/>
                  </a:rPr>
                  <a:t>Oncol</a:t>
                </a:r>
                <a:endParaRPr lang="en-GB" sz="1400" i="1" dirty="0">
                  <a:latin typeface="+mj-lt"/>
                </a:endParaRPr>
              </a:p>
            </p:txBody>
          </p:sp>
        </p:grpSp>
        <p:sp>
          <p:nvSpPr>
            <p:cNvPr id="130" name="Oval 129"/>
            <p:cNvSpPr/>
            <p:nvPr/>
          </p:nvSpPr>
          <p:spPr>
            <a:xfrm>
              <a:off x="6008434" y="1299124"/>
              <a:ext cx="72008" cy="72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008434" y="1130607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sz="1400" i="1" dirty="0"/>
                <a:t>in vitro</a:t>
              </a:r>
            </a:p>
          </p:txBody>
        </p:sp>
        <p:sp>
          <p:nvSpPr>
            <p:cNvPr id="132" name="Oval 131"/>
            <p:cNvSpPr/>
            <p:nvPr/>
          </p:nvSpPr>
          <p:spPr>
            <a:xfrm>
              <a:off x="6779711" y="1299124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779711" y="1130607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sz="1400" i="1" dirty="0"/>
                <a:t>in vivo</a:t>
              </a:r>
            </a:p>
          </p:txBody>
        </p:sp>
      </p:grpSp>
      <p:sp>
        <p:nvSpPr>
          <p:cNvPr id="136" name="Text Box 52"/>
          <p:cNvSpPr txBox="1">
            <a:spLocks noChangeArrowheads="1"/>
          </p:cNvSpPr>
          <p:nvPr/>
        </p:nvSpPr>
        <p:spPr bwMode="auto">
          <a:xfrm>
            <a:off x="56318" y="6471009"/>
            <a:ext cx="7058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Vitti and Parsons (2019) </a:t>
            </a:r>
            <a:r>
              <a:rPr lang="en-US" alt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Cancers</a:t>
            </a:r>
          </a:p>
        </p:txBody>
      </p:sp>
    </p:spTree>
    <p:extLst>
      <p:ext uri="{BB962C8B-B14F-4D97-AF65-F5344CB8AC3E}">
        <p14:creationId xmlns:p14="http://schemas.microsoft.com/office/powerpoint/2010/main" val="36074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tional Institutes of Health (NIH) - Turning Discovery into Health">
            <a:extLst>
              <a:ext uri="{FF2B5EF4-FFF2-40B4-BE49-F238E27FC236}">
                <a16:creationId xmlns:a16="http://schemas.microsoft.com/office/drawing/2014/main" id="{5048F5AC-CB97-4E62-AD3E-374D9F681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00" y="6027119"/>
            <a:ext cx="3077702" cy="4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52383" y="5648145"/>
            <a:ext cx="2160240" cy="432048"/>
          </a:xfrm>
          <a:prstGeom prst="rect">
            <a:avLst/>
          </a:prstGeom>
          <a:noFill/>
        </p:spPr>
        <p:txBody>
          <a:bodyPr lIns="76200" tIns="38100" rIns="76200" bIns="381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R01CA256854-01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252479"/>
            <a:ext cx="118931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projects investigating the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radiobiological impact of protons and high-LET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particles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7368" y="2060848"/>
            <a:ext cx="11305255" cy="2880320"/>
          </a:xfrm>
          <a:prstGeom prst="rect">
            <a:avLst/>
          </a:prstGeom>
          <a:noFill/>
        </p:spPr>
        <p:txBody>
          <a:bodyPr lIns="76200" tIns="38100" rIns="76200" bIns="381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Realizing the radiobiological impact of protons and high-LET particles in head and neck cancer and glioblastoma </a:t>
            </a:r>
            <a:r>
              <a:rPr lang="en-GB" sz="2800" dirty="0" smtClean="0"/>
              <a:t>models (NIH).</a:t>
            </a:r>
            <a:endParaRPr lang="en-GB" sz="2800" dirty="0"/>
          </a:p>
          <a:p>
            <a:r>
              <a:rPr lang="en-GB" sz="2800" dirty="0"/>
              <a:t>New insights into the cellular responses to complex DNA damage induced by proton beam </a:t>
            </a:r>
            <a:r>
              <a:rPr lang="en-GB" sz="2800" dirty="0" smtClean="0"/>
              <a:t>therapy (MRC).</a:t>
            </a:r>
          </a:p>
          <a:p>
            <a:r>
              <a:rPr lang="en-GB" sz="2800" dirty="0" smtClean="0"/>
              <a:t>Improving </a:t>
            </a:r>
            <a:r>
              <a:rPr lang="en-GB" sz="2800" dirty="0"/>
              <a:t>the biological response of proton beam therapy in head and neck </a:t>
            </a:r>
            <a:r>
              <a:rPr lang="en-GB" sz="2800" dirty="0" smtClean="0"/>
              <a:t>cancer (NWCR).</a:t>
            </a:r>
            <a:endParaRPr lang="en-GB" sz="2800" dirty="0"/>
          </a:p>
          <a:p>
            <a:endParaRPr lang="en-US" alt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43" y="5858338"/>
            <a:ext cx="1720851" cy="757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00" y="5648145"/>
            <a:ext cx="2721151" cy="105867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0AD0B1E-61DC-4DD6-9476-6520DAF96E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5"/>
          <a:stretch/>
        </p:blipFill>
        <p:spPr>
          <a:xfrm>
            <a:off x="411840" y="5538046"/>
            <a:ext cx="2052054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8FF160D7-561A-40EC-9EC9-A9C33CED5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15039"/>
            <a:ext cx="80283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spcAft>
                <a:spcPts val="12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Proton beam and radiobiology facilities at the Clatterbridge Cancer Centre (CCC)</a:t>
            </a:r>
          </a:p>
        </p:txBody>
      </p:sp>
      <p:pic>
        <p:nvPicPr>
          <p:cNvPr id="3" name="Picture 2" descr="E:\Photos\CCC\DSC00135.JPG">
            <a:extLst>
              <a:ext uri="{FF2B5EF4-FFF2-40B4-BE49-F238E27FC236}">
                <a16:creationId xmlns:a16="http://schemas.microsoft.com/office/drawing/2014/main" id="{30D320F0-0AD5-4679-A0ED-18401254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12474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80036-E6F4-4178-8C0F-3E0BD00DE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07" y="1215368"/>
            <a:ext cx="3096344" cy="5504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9166F-DBCE-4C4E-9CB6-4EB9AE8AD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2" r="17432"/>
          <a:stretch>
            <a:fillRect/>
          </a:stretch>
        </p:blipFill>
        <p:spPr bwMode="auto">
          <a:xfrm>
            <a:off x="2495600" y="4236876"/>
            <a:ext cx="4233867" cy="249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5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25813" y="-37231"/>
            <a:ext cx="11770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“Relatively” high-LET protons cause a decrease in HNSCC cell survival due to CDD formation compared to low-LET protons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6274708"/>
            <a:ext cx="4000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GB" sz="1600" b="1" dirty="0">
                <a:solidFill>
                  <a:srgbClr val="002060"/>
                </a:solidFill>
                <a:latin typeface="+mn-lt"/>
              </a:rPr>
              <a:t>Carter 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et al., 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(2018)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Int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 J Rad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Oncol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Biol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Phys</a:t>
            </a:r>
            <a:endParaRPr lang="en-GB" sz="1600" b="1" i="1" dirty="0">
              <a:solidFill>
                <a:srgbClr val="002060"/>
              </a:solidFill>
              <a:latin typeface="+mn-lt"/>
            </a:endParaRPr>
          </a:p>
          <a:p>
            <a:pPr marL="0" lvl="1" eaLnBrk="1" hangingPunct="1"/>
            <a:r>
              <a:rPr lang="en-GB" sz="1600" b="1" dirty="0">
                <a:solidFill>
                  <a:srgbClr val="002060"/>
                </a:solidFill>
                <a:latin typeface="+mn-lt"/>
              </a:rPr>
              <a:t>Fabbrizi 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et al., 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(2021) 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Methods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Protoc</a:t>
            </a:r>
            <a:endParaRPr lang="en-GB" sz="16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935705" y="5954434"/>
            <a:ext cx="4176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GB" b="1" dirty="0">
                <a:solidFill>
                  <a:srgbClr val="002060"/>
                </a:solidFill>
                <a:latin typeface="+mn-lt"/>
              </a:rPr>
              <a:t>58 MeV (1 </a:t>
            </a:r>
            <a:r>
              <a:rPr lang="en-GB" b="1" dirty="0" err="1">
                <a:solidFill>
                  <a:srgbClr val="002060"/>
                </a:solidFill>
                <a:latin typeface="+mn-lt"/>
              </a:rPr>
              <a:t>keV</a:t>
            </a:r>
            <a:r>
              <a:rPr lang="en-GB" b="1" dirty="0">
                <a:solidFill>
                  <a:srgbClr val="002060"/>
                </a:solidFill>
                <a:latin typeface="+mn-lt"/>
              </a:rPr>
              <a:t>/</a:t>
            </a:r>
            <a:r>
              <a:rPr lang="el-GR" b="1" dirty="0">
                <a:solidFill>
                  <a:srgbClr val="002060"/>
                </a:solidFill>
                <a:latin typeface="+mn-lt"/>
              </a:rPr>
              <a:t>μ</a:t>
            </a:r>
            <a:r>
              <a:rPr lang="en-GB" b="1" dirty="0">
                <a:solidFill>
                  <a:srgbClr val="002060"/>
                </a:solidFill>
                <a:latin typeface="+mn-lt"/>
              </a:rPr>
              <a:t>m); 11 MeV (12 </a:t>
            </a:r>
            <a:r>
              <a:rPr lang="en-GB" b="1" dirty="0" err="1">
                <a:solidFill>
                  <a:srgbClr val="002060"/>
                </a:solidFill>
                <a:latin typeface="+mn-lt"/>
              </a:rPr>
              <a:t>keV</a:t>
            </a:r>
            <a:r>
              <a:rPr lang="en-GB" b="1" dirty="0">
                <a:solidFill>
                  <a:srgbClr val="002060"/>
                </a:solidFill>
                <a:latin typeface="+mn-lt"/>
              </a:rPr>
              <a:t>/</a:t>
            </a:r>
            <a:r>
              <a:rPr lang="el-GR" b="1" dirty="0">
                <a:solidFill>
                  <a:srgbClr val="002060"/>
                </a:solidFill>
                <a:latin typeface="+mn-lt"/>
              </a:rPr>
              <a:t>μ</a:t>
            </a:r>
            <a:r>
              <a:rPr lang="en-GB" b="1" dirty="0">
                <a:solidFill>
                  <a:srgbClr val="002060"/>
                </a:solidFill>
                <a:latin typeface="+mn-lt"/>
              </a:rPr>
              <a:t>m)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188379" y="981980"/>
            <a:ext cx="3605969" cy="2615397"/>
            <a:chOff x="188379" y="981980"/>
            <a:chExt cx="3605969" cy="261539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88379" y="981980"/>
              <a:ext cx="3605969" cy="2615397"/>
              <a:chOff x="188379" y="981980"/>
              <a:chExt cx="3605969" cy="2615397"/>
            </a:xfrm>
          </p:grpSpPr>
          <p:sp>
            <p:nvSpPr>
              <p:cNvPr id="50" name="Text Box 10"/>
              <p:cNvSpPr txBox="1">
                <a:spLocks noChangeArrowheads="1"/>
              </p:cNvSpPr>
              <p:nvPr/>
            </p:nvSpPr>
            <p:spPr bwMode="auto">
              <a:xfrm>
                <a:off x="188379" y="3289600"/>
                <a:ext cx="360596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lvl="1" algn="ctr" eaLnBrk="1" hangingPunct="1">
                  <a:spcAft>
                    <a:spcPts val="1200"/>
                  </a:spcAft>
                </a:pPr>
                <a:r>
                  <a:rPr lang="en-GB" sz="1400" dirty="0">
                    <a:latin typeface="+mj-lt"/>
                  </a:rPr>
                  <a:t>SF2, p&lt;0.02; RBE=1.7</a:t>
                </a:r>
              </a:p>
            </p:txBody>
          </p:sp>
          <p:graphicFrame>
            <p:nvGraphicFramePr>
              <p:cNvPr id="52" name="Chart 51">
                <a:extLst>
                  <a:ext uri="{FF2B5EF4-FFF2-40B4-BE49-F238E27FC236}">
                    <a16:creationId xmlns:a16="http://schemas.microsoft.com/office/drawing/2014/main" id="{AE69DAFD-0DE6-4CB9-AEAE-40754606E39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70192808"/>
                  </p:ext>
                </p:extLst>
              </p:nvPr>
            </p:nvGraphicFramePr>
            <p:xfrm>
              <a:off x="358492" y="981980"/>
              <a:ext cx="3272455" cy="23787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662000" y="1032008"/>
              <a:ext cx="16031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algn="ctr" eaLnBrk="1" hangingPunct="1">
                <a:spcAft>
                  <a:spcPts val="1200"/>
                </a:spcAft>
              </a:pPr>
              <a:r>
                <a:rPr lang="en-GB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UMSCC74A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17914" y="3525857"/>
            <a:ext cx="3605969" cy="2681620"/>
            <a:chOff x="217914" y="3631916"/>
            <a:chExt cx="3605969" cy="2681620"/>
          </a:xfrm>
        </p:grpSpPr>
        <p:grpSp>
          <p:nvGrpSpPr>
            <p:cNvPr id="105" name="Group 104"/>
            <p:cNvGrpSpPr/>
            <p:nvPr/>
          </p:nvGrpSpPr>
          <p:grpSpPr>
            <a:xfrm>
              <a:off x="217914" y="3631916"/>
              <a:ext cx="3605969" cy="2681620"/>
              <a:chOff x="217914" y="3631916"/>
              <a:chExt cx="3605969" cy="2681620"/>
            </a:xfrm>
          </p:grpSpPr>
          <p:sp>
            <p:nvSpPr>
              <p:cNvPr id="51" name="Text Box 10"/>
              <p:cNvSpPr txBox="1">
                <a:spLocks noChangeArrowheads="1"/>
              </p:cNvSpPr>
              <p:nvPr/>
            </p:nvSpPr>
            <p:spPr bwMode="auto">
              <a:xfrm>
                <a:off x="217914" y="6005759"/>
                <a:ext cx="360596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lvl="1" algn="ctr" eaLnBrk="1" hangingPunct="1">
                  <a:spcAft>
                    <a:spcPts val="1200"/>
                  </a:spcAft>
                </a:pPr>
                <a:r>
                  <a:rPr lang="en-GB" sz="1400" dirty="0">
                    <a:latin typeface="+mj-lt"/>
                  </a:rPr>
                  <a:t>SF2, p&lt;0.01; RBE=1.9</a:t>
                </a:r>
              </a:p>
            </p:txBody>
          </p:sp>
          <p:graphicFrame>
            <p:nvGraphicFramePr>
              <p:cNvPr id="53" name="Chart 52">
                <a:extLst>
                  <a:ext uri="{FF2B5EF4-FFF2-40B4-BE49-F238E27FC236}">
                    <a16:creationId xmlns:a16="http://schemas.microsoft.com/office/drawing/2014/main" id="{4AB6BF20-460A-42AD-818E-5F76B99625F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70793967"/>
                  </p:ext>
                </p:extLst>
              </p:nvPr>
            </p:nvGraphicFramePr>
            <p:xfrm>
              <a:off x="390697" y="3631916"/>
              <a:ext cx="3151740" cy="244167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1675191" y="3710461"/>
              <a:ext cx="16031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algn="ctr" eaLnBrk="1" hangingPunct="1">
                <a:spcAft>
                  <a:spcPts val="1200"/>
                </a:spcAft>
              </a:pPr>
              <a:r>
                <a:rPr lang="en-GB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UMSCC6</a:t>
              </a:r>
            </a:p>
          </p:txBody>
        </p:sp>
      </p:grpSp>
      <p:graphicFrame>
        <p:nvGraphicFramePr>
          <p:cNvPr id="58" name="Chart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76858"/>
              </p:ext>
            </p:extLst>
          </p:nvPr>
        </p:nvGraphicFramePr>
        <p:xfrm>
          <a:off x="3478050" y="1899612"/>
          <a:ext cx="4464496" cy="308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717936" y="1460678"/>
            <a:ext cx="4108985" cy="3833763"/>
            <a:chOff x="3717936" y="1460678"/>
            <a:chExt cx="4108985" cy="3833763"/>
          </a:xfrm>
        </p:grpSpPr>
        <p:grpSp>
          <p:nvGrpSpPr>
            <p:cNvPr id="102" name="Group 101"/>
            <p:cNvGrpSpPr/>
            <p:nvPr/>
          </p:nvGrpSpPr>
          <p:grpSpPr>
            <a:xfrm>
              <a:off x="4220952" y="1460678"/>
              <a:ext cx="3605969" cy="3833763"/>
              <a:chOff x="4220952" y="1460678"/>
              <a:chExt cx="3605969" cy="3833763"/>
            </a:xfrm>
          </p:grpSpPr>
          <p:sp>
            <p:nvSpPr>
              <p:cNvPr id="56" name="Text Box 30"/>
              <p:cNvSpPr txBox="1">
                <a:spLocks noChangeArrowheads="1"/>
              </p:cNvSpPr>
              <p:nvPr/>
            </p:nvSpPr>
            <p:spPr bwMode="auto">
              <a:xfrm>
                <a:off x="5287920" y="1460678"/>
                <a:ext cx="1610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pitchFamily="34" charset="0"/>
                  </a:rPr>
                  <a:t>Alkaline (SSB)</a:t>
                </a:r>
              </a:p>
            </p:txBody>
          </p:sp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4220952" y="4986664"/>
                <a:ext cx="360596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lvl="1" algn="ctr" eaLnBrk="1" hangingPunct="1">
                  <a:spcAft>
                    <a:spcPts val="1200"/>
                  </a:spcAft>
                </a:pPr>
                <a:r>
                  <a:rPr lang="en-GB" sz="1400" dirty="0">
                    <a:latin typeface="+mj-lt"/>
                  </a:rPr>
                  <a:t>*p&lt;0.005, **p&lt;0.002, ***p&lt;0.001</a:t>
                </a: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V="1">
                <a:off x="6406448" y="2261033"/>
                <a:ext cx="0" cy="2384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6261391" y="2262362"/>
                <a:ext cx="0" cy="125292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6267738" y="2261033"/>
                <a:ext cx="133564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6093290" y="2067936"/>
                <a:ext cx="4854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+mj-lt"/>
                    <a:cs typeface="Arial" panose="020B0604020202020204" pitchFamily="34" charset="0"/>
                  </a:rPr>
                  <a:t>*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7012504" y="2803294"/>
                <a:ext cx="0" cy="2384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6867447" y="2804623"/>
                <a:ext cx="0" cy="111469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6873794" y="2803294"/>
                <a:ext cx="133564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6699346" y="2610197"/>
                <a:ext cx="4854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+mj-lt"/>
                    <a:cs typeface="Arial" panose="020B0604020202020204" pitchFamily="34" charset="0"/>
                  </a:rPr>
                  <a:t>***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V="1">
                <a:off x="7618560" y="3292391"/>
                <a:ext cx="0" cy="2384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7473503" y="3293721"/>
                <a:ext cx="0" cy="7638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7479850" y="3292391"/>
                <a:ext cx="133564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7305402" y="3099294"/>
                <a:ext cx="4854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+mj-lt"/>
                    <a:cs typeface="Arial" panose="020B0604020202020204" pitchFamily="34" charset="0"/>
                  </a:rPr>
                  <a:t>**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5800392" y="2482813"/>
                <a:ext cx="0" cy="11656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5655335" y="2484142"/>
                <a:ext cx="0" cy="44484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5661682" y="2482813"/>
                <a:ext cx="133564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5487234" y="2289716"/>
                <a:ext cx="4854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+mj-lt"/>
                    <a:cs typeface="Arial" panose="020B0604020202020204" pitchFamily="34" charset="0"/>
                  </a:rPr>
                  <a:t>*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717936" y="1849342"/>
              <a:ext cx="529803" cy="2656465"/>
              <a:chOff x="3411415" y="1850031"/>
              <a:chExt cx="598957" cy="2656465"/>
            </a:xfrm>
            <a:solidFill>
              <a:schemeClr val="bg1"/>
            </a:solidFill>
          </p:grpSpPr>
          <p:sp>
            <p:nvSpPr>
              <p:cNvPr id="2" name="TextBox 1"/>
              <p:cNvSpPr txBox="1"/>
              <p:nvPr/>
            </p:nvSpPr>
            <p:spPr>
              <a:xfrm>
                <a:off x="3578324" y="4214108"/>
                <a:ext cx="432048" cy="292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0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496167" y="3916009"/>
                <a:ext cx="432048" cy="292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20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496167" y="3626077"/>
                <a:ext cx="432048" cy="292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40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496167" y="3318346"/>
                <a:ext cx="432048" cy="292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60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496167" y="3028200"/>
                <a:ext cx="432048" cy="292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80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411415" y="2729261"/>
                <a:ext cx="516800" cy="292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100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411415" y="2439115"/>
                <a:ext cx="516800" cy="292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120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411415" y="2148969"/>
                <a:ext cx="516800" cy="292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140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411415" y="1850031"/>
                <a:ext cx="516800" cy="292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160</a:t>
                </a:r>
              </a:p>
            </p:txBody>
          </p:sp>
        </p:grpSp>
      </p:grpSp>
      <p:graphicFrame>
        <p:nvGraphicFramePr>
          <p:cNvPr id="90" name="Chart 89">
            <a:extLst>
              <a:ext uri="{FF2B5EF4-FFF2-40B4-BE49-F238E27FC236}">
                <a16:creationId xmlns:a16="http://schemas.microsoft.com/office/drawing/2014/main" id="{CA12511B-88F1-420A-B576-6C14694E7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685181"/>
              </p:ext>
            </p:extLst>
          </p:nvPr>
        </p:nvGraphicFramePr>
        <p:xfrm>
          <a:off x="7881569" y="2067936"/>
          <a:ext cx="4127247" cy="278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1" name="Group 90">
            <a:extLst>
              <a:ext uri="{FF2B5EF4-FFF2-40B4-BE49-F238E27FC236}">
                <a16:creationId xmlns:a16="http://schemas.microsoft.com/office/drawing/2014/main" id="{7EE531F5-35E7-4BE2-8474-11A5F75BF3AB}"/>
              </a:ext>
            </a:extLst>
          </p:cNvPr>
          <p:cNvGrpSpPr/>
          <p:nvPr/>
        </p:nvGrpSpPr>
        <p:grpSpPr>
          <a:xfrm>
            <a:off x="8402847" y="1540336"/>
            <a:ext cx="3605969" cy="3789931"/>
            <a:chOff x="8501989" y="1460678"/>
            <a:chExt cx="3605969" cy="3789931"/>
          </a:xfrm>
        </p:grpSpPr>
        <p:sp>
          <p:nvSpPr>
            <p:cNvPr id="92" name="Text Box 10">
              <a:extLst>
                <a:ext uri="{FF2B5EF4-FFF2-40B4-BE49-F238E27FC236}">
                  <a16:creationId xmlns:a16="http://schemas.microsoft.com/office/drawing/2014/main" id="{A75D04FA-4219-4655-BD10-34FDD61DF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1989" y="4942832"/>
              <a:ext cx="36059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algn="ctr" eaLnBrk="1" hangingPunct="1">
                <a:spcAft>
                  <a:spcPts val="1200"/>
                </a:spcAft>
              </a:pPr>
              <a:r>
                <a:rPr lang="en-GB" sz="1400" dirty="0">
                  <a:latin typeface="+mj-lt"/>
                </a:rPr>
                <a:t>*p&lt;0.02, **p&lt;0.01, ***p&lt;0.005, ****p&lt;0.001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6ED83C7-75AD-4452-A8CB-94DF9B7AB994}"/>
                </a:ext>
              </a:extLst>
            </p:cNvPr>
            <p:cNvGrpSpPr/>
            <p:nvPr/>
          </p:nvGrpSpPr>
          <p:grpSpPr>
            <a:xfrm>
              <a:off x="9398659" y="1909673"/>
              <a:ext cx="2697753" cy="2035286"/>
              <a:chOff x="9361276" y="1876897"/>
              <a:chExt cx="3011804" cy="2242590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3A2FF979-D643-4A06-B6C5-71D9A704A152}"/>
                  </a:ext>
                </a:extLst>
              </p:cNvPr>
              <p:cNvCxnSpPr/>
              <p:nvPr/>
            </p:nvCxnSpPr>
            <p:spPr>
              <a:xfrm flipV="1">
                <a:off x="9816551" y="2099058"/>
                <a:ext cx="0" cy="2384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8D0A2CC-A337-49D2-8463-D817E72B28CE}"/>
                  </a:ext>
                </a:extLst>
              </p:cNvPr>
              <p:cNvCxnSpPr/>
              <p:nvPr/>
            </p:nvCxnSpPr>
            <p:spPr>
              <a:xfrm flipV="1">
                <a:off x="9671494" y="2100383"/>
                <a:ext cx="0" cy="72292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46E8894D-6584-4080-A379-F0040A479211}"/>
                  </a:ext>
                </a:extLst>
              </p:cNvPr>
              <p:cNvCxnSpPr/>
              <p:nvPr/>
            </p:nvCxnSpPr>
            <p:spPr>
              <a:xfrm flipH="1">
                <a:off x="9677841" y="2099058"/>
                <a:ext cx="133564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0729504-F32F-4913-B922-0A59FFBB4269}"/>
                  </a:ext>
                </a:extLst>
              </p:cNvPr>
              <p:cNvSpPr txBox="1"/>
              <p:nvPr/>
            </p:nvSpPr>
            <p:spPr>
              <a:xfrm>
                <a:off x="9361276" y="1876897"/>
                <a:ext cx="722776" cy="339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+mj-lt"/>
                    <a:cs typeface="Arial" panose="020B0604020202020204" pitchFamily="34" charset="0"/>
                  </a:rPr>
                  <a:t>****</a:t>
                </a: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D40CBC8-77BD-40E6-8FDA-4E6D8B00EF97}"/>
                  </a:ext>
                </a:extLst>
              </p:cNvPr>
              <p:cNvCxnSpPr/>
              <p:nvPr/>
            </p:nvCxnSpPr>
            <p:spPr>
              <a:xfrm flipV="1">
                <a:off x="10609507" y="2955317"/>
                <a:ext cx="0" cy="17529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D92CEFBE-331F-478A-9CC8-70E086043011}"/>
                  </a:ext>
                </a:extLst>
              </p:cNvPr>
              <p:cNvCxnSpPr/>
              <p:nvPr/>
            </p:nvCxnSpPr>
            <p:spPr>
              <a:xfrm flipV="1">
                <a:off x="10464450" y="2956641"/>
                <a:ext cx="0" cy="63460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4B9779C2-3791-450E-903A-7DC5BA073A33}"/>
                  </a:ext>
                </a:extLst>
              </p:cNvPr>
              <p:cNvCxnSpPr/>
              <p:nvPr/>
            </p:nvCxnSpPr>
            <p:spPr>
              <a:xfrm flipH="1">
                <a:off x="10470797" y="2955317"/>
                <a:ext cx="133564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88981C4-3285-42FD-BACF-1F0C761B9B85}"/>
                  </a:ext>
                </a:extLst>
              </p:cNvPr>
              <p:cNvSpPr txBox="1"/>
              <p:nvPr/>
            </p:nvSpPr>
            <p:spPr>
              <a:xfrm>
                <a:off x="10296349" y="2762220"/>
                <a:ext cx="4854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+mj-lt"/>
                    <a:cs typeface="Arial" panose="020B0604020202020204" pitchFamily="34" charset="0"/>
                  </a:rPr>
                  <a:t>*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36FBBC8F-C106-4616-9E5C-F30EE3886BA4}"/>
                  </a:ext>
                </a:extLst>
              </p:cNvPr>
              <p:cNvCxnSpPr/>
              <p:nvPr/>
            </p:nvCxnSpPr>
            <p:spPr>
              <a:xfrm flipV="1">
                <a:off x="11408711" y="3340852"/>
                <a:ext cx="0" cy="17529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0380959-D3D9-4931-8C32-A15713BD21CB}"/>
                  </a:ext>
                </a:extLst>
              </p:cNvPr>
              <p:cNvCxnSpPr/>
              <p:nvPr/>
            </p:nvCxnSpPr>
            <p:spPr>
              <a:xfrm flipV="1">
                <a:off x="11263654" y="3342177"/>
                <a:ext cx="0" cy="77731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F466B-F598-4C4D-A175-6B51F09C2596}"/>
                  </a:ext>
                </a:extLst>
              </p:cNvPr>
              <p:cNvCxnSpPr/>
              <p:nvPr/>
            </p:nvCxnSpPr>
            <p:spPr>
              <a:xfrm flipH="1">
                <a:off x="11270001" y="3340852"/>
                <a:ext cx="133564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F267C30-9E85-4619-BC4B-4C58A7EB18C4}"/>
                  </a:ext>
                </a:extLst>
              </p:cNvPr>
              <p:cNvSpPr txBox="1"/>
              <p:nvPr/>
            </p:nvSpPr>
            <p:spPr>
              <a:xfrm>
                <a:off x="11056647" y="3118691"/>
                <a:ext cx="559356" cy="339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+mj-lt"/>
                    <a:cs typeface="Arial" panose="020B0604020202020204" pitchFamily="34" charset="0"/>
                  </a:rPr>
                  <a:t>***</a:t>
                </a:r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6E75F05A-C89F-4462-9777-91D4B19EECA9}"/>
                  </a:ext>
                </a:extLst>
              </p:cNvPr>
              <p:cNvCxnSpPr/>
              <p:nvPr/>
            </p:nvCxnSpPr>
            <p:spPr>
              <a:xfrm flipV="1">
                <a:off x="12200799" y="3451663"/>
                <a:ext cx="0" cy="17529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CF6434F-6594-4040-8C58-1A8B5C0B8722}"/>
                  </a:ext>
                </a:extLst>
              </p:cNvPr>
              <p:cNvCxnSpPr/>
              <p:nvPr/>
            </p:nvCxnSpPr>
            <p:spPr>
              <a:xfrm flipV="1">
                <a:off x="12055742" y="3452987"/>
                <a:ext cx="0" cy="63460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1CA100-1310-4E46-AEED-BE8D071ED2A4}"/>
                  </a:ext>
                </a:extLst>
              </p:cNvPr>
              <p:cNvCxnSpPr/>
              <p:nvPr/>
            </p:nvCxnSpPr>
            <p:spPr>
              <a:xfrm flipH="1">
                <a:off x="12062089" y="3451663"/>
                <a:ext cx="133564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5730F11-2BB9-4CDD-B1BB-086D2FCB8A98}"/>
                  </a:ext>
                </a:extLst>
              </p:cNvPr>
              <p:cNvSpPr txBox="1"/>
              <p:nvPr/>
            </p:nvSpPr>
            <p:spPr>
              <a:xfrm>
                <a:off x="11887641" y="3219815"/>
                <a:ext cx="4854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+mj-lt"/>
                    <a:cs typeface="Arial" panose="020B0604020202020204" pitchFamily="34" charset="0"/>
                  </a:rPr>
                  <a:t>**</a:t>
                </a:r>
              </a:p>
            </p:txBody>
          </p:sp>
        </p:grpSp>
        <p:sp>
          <p:nvSpPr>
            <p:cNvPr id="100" name="Text Box 30">
              <a:extLst>
                <a:ext uri="{FF2B5EF4-FFF2-40B4-BE49-F238E27FC236}">
                  <a16:creationId xmlns:a16="http://schemas.microsoft.com/office/drawing/2014/main" id="{FF9B7102-E88F-4BB8-9D0D-39CB3E1C4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3631" y="1460678"/>
              <a:ext cx="316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Enzyme-modified (DSB+CDD)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A6DE76AE-DEE8-4451-9670-E9FD6D47C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7421" y="2505096"/>
              <a:ext cx="621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CDD</a:t>
              </a:r>
            </a:p>
          </p:txBody>
        </p:sp>
        <p:sp>
          <p:nvSpPr>
            <p:cNvPr id="110" name="Left Brace 109">
              <a:extLst>
                <a:ext uri="{FF2B5EF4-FFF2-40B4-BE49-F238E27FC236}">
                  <a16:creationId xmlns:a16="http://schemas.microsoft.com/office/drawing/2014/main" id="{DB5E1D5C-6557-42D4-99B4-D97EF5CA7AF7}"/>
                </a:ext>
              </a:extLst>
            </p:cNvPr>
            <p:cNvSpPr/>
            <p:nvPr/>
          </p:nvSpPr>
          <p:spPr>
            <a:xfrm>
              <a:off x="9495889" y="2517297"/>
              <a:ext cx="82752" cy="304800"/>
            </a:xfrm>
            <a:prstGeom prst="lef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647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-79100" y="-24482"/>
            <a:ext cx="123133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Modulation of proton-induced cellular sensitivity following DUB siRNA knockdown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6591" y="1144058"/>
            <a:ext cx="218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58 MeV protons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00131"/>
              </p:ext>
            </p:extLst>
          </p:nvPr>
        </p:nvGraphicFramePr>
        <p:xfrm>
          <a:off x="551384" y="935233"/>
          <a:ext cx="10765562" cy="273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41919"/>
              </p:ext>
            </p:extLst>
          </p:nvPr>
        </p:nvGraphicFramePr>
        <p:xfrm>
          <a:off x="436557" y="3523416"/>
          <a:ext cx="1088038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86591" y="3757882"/>
            <a:ext cx="218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11 MeV protons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0542944" y="4896989"/>
            <a:ext cx="0" cy="72008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649584" y="4902965"/>
            <a:ext cx="0" cy="72008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45826" y="1988037"/>
            <a:ext cx="0" cy="72008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24701" y="1937444"/>
            <a:ext cx="0" cy="72008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702516" y="1150215"/>
            <a:ext cx="1603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spcAft>
                <a:spcPts val="1200"/>
              </a:spcAft>
            </a:pPr>
            <a:r>
              <a:rPr lang="en-GB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HeLa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51014" y="2881542"/>
            <a:ext cx="998457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5354" y="5519208"/>
            <a:ext cx="99902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6276949"/>
            <a:ext cx="8928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GB" sz="1600" b="1" dirty="0">
                <a:solidFill>
                  <a:srgbClr val="002060"/>
                </a:solidFill>
                <a:latin typeface="+mn-lt"/>
              </a:rPr>
              <a:t>Carter 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et al., 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(2019)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Int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 J Rad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Oncol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Biol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Phys</a:t>
            </a:r>
            <a:endParaRPr lang="en-GB" sz="1600" b="1" i="1" dirty="0">
              <a:solidFill>
                <a:srgbClr val="002060"/>
              </a:solidFill>
              <a:latin typeface="+mn-lt"/>
            </a:endParaRPr>
          </a:p>
          <a:p>
            <a:pPr marL="0" lvl="1" eaLnBrk="1" hangingPunct="1"/>
            <a:r>
              <a:rPr lang="en-GB" sz="1600" b="1" dirty="0">
                <a:solidFill>
                  <a:srgbClr val="002060"/>
                </a:solidFill>
                <a:latin typeface="+mj-lt"/>
              </a:rPr>
              <a:t>Nickson, Fabbrizi </a:t>
            </a:r>
            <a:r>
              <a:rPr lang="en-GB" sz="1600" b="1" i="1" dirty="0">
                <a:solidFill>
                  <a:srgbClr val="002060"/>
                </a:solidFill>
                <a:latin typeface="+mj-lt"/>
              </a:rPr>
              <a:t>et al., </a:t>
            </a:r>
            <a:r>
              <a:rPr lang="en-GB" sz="1600" b="1" dirty="0">
                <a:solidFill>
                  <a:srgbClr val="002060"/>
                </a:solidFill>
                <a:latin typeface="+mj-lt"/>
              </a:rPr>
              <a:t>(2021) </a:t>
            </a:r>
            <a:r>
              <a:rPr lang="en-GB" sz="1600" b="1" i="1" dirty="0">
                <a:solidFill>
                  <a:srgbClr val="002060"/>
                </a:solidFill>
                <a:latin typeface="+mj-lt"/>
              </a:rPr>
              <a:t>Front </a:t>
            </a:r>
            <a:r>
              <a:rPr lang="en-GB" sz="1600" b="1" i="1" dirty="0" err="1">
                <a:solidFill>
                  <a:srgbClr val="002060"/>
                </a:solidFill>
                <a:latin typeface="+mj-lt"/>
              </a:rPr>
              <a:t>Oncol</a:t>
            </a:r>
            <a:endParaRPr lang="en-GB" sz="1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0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823041"/>
              </p:ext>
            </p:extLst>
          </p:nvPr>
        </p:nvGraphicFramePr>
        <p:xfrm>
          <a:off x="4204559" y="1596862"/>
          <a:ext cx="3225960" cy="217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8" name="Chart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392183"/>
              </p:ext>
            </p:extLst>
          </p:nvPr>
        </p:nvGraphicFramePr>
        <p:xfrm>
          <a:off x="4204560" y="4068527"/>
          <a:ext cx="3259592" cy="214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0" name="Chart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73808"/>
              </p:ext>
            </p:extLst>
          </p:nvPr>
        </p:nvGraphicFramePr>
        <p:xfrm>
          <a:off x="8014632" y="3684576"/>
          <a:ext cx="3744416" cy="309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0137241" y="5020409"/>
            <a:ext cx="1466124" cy="640840"/>
            <a:chOff x="10229949" y="3210070"/>
            <a:chExt cx="1466124" cy="898068"/>
          </a:xfrm>
        </p:grpSpPr>
        <p:cxnSp>
          <p:nvCxnSpPr>
            <p:cNvPr id="91" name="Straight Connector 90"/>
            <p:cNvCxnSpPr/>
            <p:nvPr/>
          </p:nvCxnSpPr>
          <p:spPr>
            <a:xfrm flipV="1">
              <a:off x="10447144" y="3263233"/>
              <a:ext cx="0" cy="1165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10229949" y="3264565"/>
              <a:ext cx="0" cy="2862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10229950" y="3263233"/>
              <a:ext cx="21204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11073513" y="3220703"/>
              <a:ext cx="0" cy="1165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10856318" y="3222034"/>
              <a:ext cx="0" cy="6842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10856319" y="3220703"/>
              <a:ext cx="21204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11696073" y="3210070"/>
              <a:ext cx="0" cy="623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11478878" y="3211401"/>
              <a:ext cx="0" cy="8967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1478879" y="3210070"/>
              <a:ext cx="21204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247783" y="111976"/>
            <a:ext cx="119442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Targeting PARP-1 synergies with relatively high-LET protons in promoting cancer cell killing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3179A1-EF3A-4256-87AA-16081D687928}"/>
              </a:ext>
            </a:extLst>
          </p:cNvPr>
          <p:cNvSpPr txBox="1"/>
          <p:nvPr/>
        </p:nvSpPr>
        <p:spPr>
          <a:xfrm>
            <a:off x="3380496" y="138411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11 MeV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A76045AA-C25D-4E38-83F1-C8D963A0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390" y="3528279"/>
            <a:ext cx="1376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/>
            <a:r>
              <a:rPr lang="en-GB" sz="1200" dirty="0">
                <a:latin typeface="+mj-lt"/>
              </a:rPr>
              <a:t>*p&lt;0.01, **p&lt;0.005, ***p&lt;0.001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42823" y="1240957"/>
            <a:ext cx="1603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spcAft>
                <a:spcPts val="1200"/>
              </a:spcAft>
            </a:pPr>
            <a:r>
              <a:rPr lang="en-GB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179A1-EF3A-4256-87AA-16081D687928}"/>
              </a:ext>
            </a:extLst>
          </p:cNvPr>
          <p:cNvSpPr txBox="1"/>
          <p:nvPr/>
        </p:nvSpPr>
        <p:spPr>
          <a:xfrm>
            <a:off x="3406020" y="37395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58 MeV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39954"/>
              </p:ext>
            </p:extLst>
          </p:nvPr>
        </p:nvGraphicFramePr>
        <p:xfrm>
          <a:off x="617793" y="3967372"/>
          <a:ext cx="3232228" cy="218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570996"/>
              </p:ext>
            </p:extLst>
          </p:nvPr>
        </p:nvGraphicFramePr>
        <p:xfrm>
          <a:off x="617792" y="1671415"/>
          <a:ext cx="3093072" cy="210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0" y="6481135"/>
            <a:ext cx="8928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GB" sz="1600" b="1" dirty="0">
                <a:solidFill>
                  <a:srgbClr val="002060"/>
                </a:solidFill>
                <a:latin typeface="+mn-lt"/>
              </a:rPr>
              <a:t>Carter 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et al., 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(2019)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Int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 J Rad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Oncol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Biol</a:t>
            </a:r>
            <a:r>
              <a:rPr lang="en-GB" sz="16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  <a:latin typeface="+mn-lt"/>
              </a:rPr>
              <a:t>Phys</a:t>
            </a:r>
            <a:endParaRPr lang="en-GB" sz="1600" b="1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23" name="Char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61997"/>
              </p:ext>
            </p:extLst>
          </p:nvPr>
        </p:nvGraphicFramePr>
        <p:xfrm>
          <a:off x="8090068" y="908720"/>
          <a:ext cx="3629685" cy="306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0119989" y="1830700"/>
            <a:ext cx="1415908" cy="748598"/>
            <a:chOff x="9825776" y="1863276"/>
            <a:chExt cx="2060009" cy="1156094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10143421" y="1863276"/>
              <a:ext cx="0" cy="1165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9831336" y="1864608"/>
              <a:ext cx="0" cy="5944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9825776" y="1863276"/>
              <a:ext cx="31250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1012328" y="2204470"/>
              <a:ext cx="0" cy="1165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0700243" y="2205803"/>
              <a:ext cx="0" cy="81356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0694684" y="2204470"/>
              <a:ext cx="3125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1885785" y="2204470"/>
              <a:ext cx="0" cy="35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1573700" y="2205803"/>
              <a:ext cx="0" cy="81356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1568141" y="2204470"/>
              <a:ext cx="3125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96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745" y="3664520"/>
            <a:ext cx="83076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Day 3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453122" y="4578255"/>
            <a:ext cx="12760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b="1" dirty="0"/>
              <a:t>UMSCC74A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5115" y="4000666"/>
            <a:ext cx="878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DMSO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t="19279" r="44934" b="35704"/>
          <a:stretch/>
        </p:blipFill>
        <p:spPr>
          <a:xfrm>
            <a:off x="1302673" y="4312455"/>
            <a:ext cx="958780" cy="900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4" t="24466" r="28940" b="27257"/>
          <a:stretch/>
        </p:blipFill>
        <p:spPr>
          <a:xfrm>
            <a:off x="2599231" y="4304106"/>
            <a:ext cx="913461" cy="966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22" t="19808" r="34818" b="31179"/>
          <a:stretch/>
        </p:blipFill>
        <p:spPr>
          <a:xfrm>
            <a:off x="7008287" y="4312452"/>
            <a:ext cx="927417" cy="980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 t="23235" r="36186" b="27592"/>
          <a:stretch/>
        </p:blipFill>
        <p:spPr>
          <a:xfrm>
            <a:off x="3612686" y="4309617"/>
            <a:ext cx="930421" cy="984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81" t="27186" r="37923" b="24955"/>
          <a:stretch/>
        </p:blipFill>
        <p:spPr>
          <a:xfrm>
            <a:off x="8016661" y="4312452"/>
            <a:ext cx="912448" cy="965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31408" r="28067" b="20133"/>
          <a:stretch/>
        </p:blipFill>
        <p:spPr>
          <a:xfrm>
            <a:off x="4608107" y="4304106"/>
            <a:ext cx="916877" cy="969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7" t="25533" r="44346" b="24818"/>
          <a:stretch/>
        </p:blipFill>
        <p:spPr>
          <a:xfrm>
            <a:off x="9013561" y="4312453"/>
            <a:ext cx="925062" cy="978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28128" r="49654" b="23527"/>
          <a:stretch/>
        </p:blipFill>
        <p:spPr>
          <a:xfrm>
            <a:off x="5609267" y="4336712"/>
            <a:ext cx="914798" cy="9675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58978" y="3978265"/>
            <a:ext cx="878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ATMi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33816" y="3978265"/>
            <a:ext cx="878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ATRi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29390" y="3978265"/>
            <a:ext cx="1090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DNA-</a:t>
            </a:r>
            <a:r>
              <a:rPr lang="en-GB" sz="1600" dirty="0" err="1"/>
              <a:t>Pkcsi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53122" y="5508565"/>
            <a:ext cx="12760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b="1" dirty="0"/>
              <a:t>UMSCC6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8287" y="3978265"/>
            <a:ext cx="878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DMSO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3683" y="3978265"/>
            <a:ext cx="878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ATMi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089698" y="3978265"/>
            <a:ext cx="878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ATRi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39879" y="3978265"/>
            <a:ext cx="10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DNA-</a:t>
            </a:r>
            <a:r>
              <a:rPr lang="en-GB" sz="1600" dirty="0" err="1"/>
              <a:t>Pkcsi</a:t>
            </a:r>
            <a:endParaRPr lang="en-GB" sz="1600" dirty="0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FC41E519-81D3-41BF-86E8-25D65D5BE56A}"/>
              </a:ext>
            </a:extLst>
          </p:cNvPr>
          <p:cNvSpPr/>
          <p:nvPr/>
        </p:nvSpPr>
        <p:spPr>
          <a:xfrm rot="5400000">
            <a:off x="4409071" y="2001502"/>
            <a:ext cx="295545" cy="3899584"/>
          </a:xfrm>
          <a:prstGeom prst="leftBrace">
            <a:avLst>
              <a:gd name="adj1" fmla="val 8333"/>
              <a:gd name="adj2" fmla="val 496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E0F361-AF10-4B48-915A-19F14D7BB456}"/>
              </a:ext>
            </a:extLst>
          </p:cNvPr>
          <p:cNvSpPr txBox="1"/>
          <p:nvPr/>
        </p:nvSpPr>
        <p:spPr>
          <a:xfrm>
            <a:off x="4193877" y="3415399"/>
            <a:ext cx="95536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Day 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79DFE7-B8C7-4D34-94A3-494F7AA2C4AE}"/>
              </a:ext>
            </a:extLst>
          </p:cNvPr>
          <p:cNvSpPr txBox="1"/>
          <p:nvPr/>
        </p:nvSpPr>
        <p:spPr>
          <a:xfrm>
            <a:off x="8220174" y="3415399"/>
            <a:ext cx="1678482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Day 10 + </a:t>
            </a:r>
            <a:r>
              <a:rPr lang="en-GB" dirty="0" smtClean="0"/>
              <a:t>X-rays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9F1495-5AC7-4625-8A52-C7B078671D7A}"/>
              </a:ext>
            </a:extLst>
          </p:cNvPr>
          <p:cNvSpPr txBox="1"/>
          <p:nvPr/>
        </p:nvSpPr>
        <p:spPr>
          <a:xfrm>
            <a:off x="1342894" y="3978265"/>
            <a:ext cx="878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Control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44D8047-0C77-4217-B6C4-2D24F11B764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8" t="10781" r="26570" b="40656"/>
          <a:stretch/>
        </p:blipFill>
        <p:spPr>
          <a:xfrm>
            <a:off x="1309742" y="5371290"/>
            <a:ext cx="918904" cy="9719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D85D37-AFB7-4034-9FC9-18A6C816402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4" t="19438" r="25371" b="32035"/>
          <a:stretch/>
        </p:blipFill>
        <p:spPr>
          <a:xfrm>
            <a:off x="2607051" y="5360070"/>
            <a:ext cx="918227" cy="9712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E94A4DE-CAD0-4EA1-A8A3-58AE7D9CF0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2" t="32053" r="35285" b="19383"/>
          <a:stretch/>
        </p:blipFill>
        <p:spPr>
          <a:xfrm>
            <a:off x="3601562" y="5365042"/>
            <a:ext cx="918904" cy="9719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880130-B3DB-4336-87AB-90FC8E805C8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29" t="19238" r="32655" b="32208"/>
          <a:stretch/>
        </p:blipFill>
        <p:spPr>
          <a:xfrm>
            <a:off x="8031615" y="5373216"/>
            <a:ext cx="918722" cy="9717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9199DD-894D-4222-AC93-708B5D781AA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25418" r="31448" b="26154"/>
          <a:stretch/>
        </p:blipFill>
        <p:spPr>
          <a:xfrm>
            <a:off x="4604506" y="5365042"/>
            <a:ext cx="916335" cy="9692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CD2A29C-67B8-49DD-8829-B22EB61AD2E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t="15788" r="31692" b="35392"/>
          <a:stretch/>
        </p:blipFill>
        <p:spPr>
          <a:xfrm>
            <a:off x="5600419" y="5365042"/>
            <a:ext cx="923768" cy="9770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64A7063-D849-4A20-ABE1-54E8D62A908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3" t="34907" r="30495" b="16661"/>
          <a:stretch/>
        </p:blipFill>
        <p:spPr>
          <a:xfrm>
            <a:off x="10083344" y="5365042"/>
            <a:ext cx="916391" cy="9692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C4F66F-3244-4062-8D09-DE692120E5BF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7" t="18127" r="30487" b="33052"/>
          <a:stretch/>
        </p:blipFill>
        <p:spPr>
          <a:xfrm>
            <a:off x="9057065" y="5370547"/>
            <a:ext cx="923768" cy="9770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580DC3-94B4-49A6-9D4A-E05EB359EE7B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36795" r="38297" b="14961"/>
          <a:stretch/>
        </p:blipFill>
        <p:spPr>
          <a:xfrm>
            <a:off x="10068936" y="4318907"/>
            <a:ext cx="912854" cy="9655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1E7AC80-BB04-4483-8293-2C1981A07D24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31" t="18766" r="24869" b="21234"/>
          <a:stretch/>
        </p:blipFill>
        <p:spPr>
          <a:xfrm>
            <a:off x="7005946" y="5359956"/>
            <a:ext cx="918334" cy="971321"/>
          </a:xfrm>
          <a:prstGeom prst="rect">
            <a:avLst/>
          </a:prstGeom>
        </p:spPr>
      </p:pic>
      <p:sp>
        <p:nvSpPr>
          <p:cNvPr id="35" name="Left Brace 34">
            <a:extLst>
              <a:ext uri="{FF2B5EF4-FFF2-40B4-BE49-F238E27FC236}">
                <a16:creationId xmlns:a16="http://schemas.microsoft.com/office/drawing/2014/main" id="{FC41E519-81D3-41BF-86E8-25D65D5BE56A}"/>
              </a:ext>
            </a:extLst>
          </p:cNvPr>
          <p:cNvSpPr/>
          <p:nvPr/>
        </p:nvSpPr>
        <p:spPr>
          <a:xfrm rot="5400000">
            <a:off x="8865656" y="2001503"/>
            <a:ext cx="295545" cy="3899584"/>
          </a:xfrm>
          <a:prstGeom prst="leftBrace">
            <a:avLst>
              <a:gd name="adj1" fmla="val 8333"/>
              <a:gd name="adj2" fmla="val 496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56318" y="-56180"/>
            <a:ext cx="1213568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Targeting DNA double strand break repair can enhance radiosensitivity of 2D/3D HNSCC  </a:t>
            </a:r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models </a:t>
            </a:r>
            <a:r>
              <a:rPr lang="en-GB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photons </a:t>
            </a:r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protons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56318" y="6531523"/>
            <a:ext cx="7058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Vitti and Parsons (2020) </a:t>
            </a:r>
            <a:r>
              <a:rPr lang="en-US" altLang="en-US" sz="1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Cancers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805641"/>
              </p:ext>
            </p:extLst>
          </p:nvPr>
        </p:nvGraphicFramePr>
        <p:xfrm>
          <a:off x="191344" y="1501433"/>
          <a:ext cx="2829124" cy="185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514010"/>
              </p:ext>
            </p:extLst>
          </p:nvPr>
        </p:nvGraphicFramePr>
        <p:xfrm>
          <a:off x="3155864" y="1455992"/>
          <a:ext cx="2774486" cy="1895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578456" y="1021665"/>
            <a:ext cx="218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X-rays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534819"/>
              </p:ext>
            </p:extLst>
          </p:nvPr>
        </p:nvGraphicFramePr>
        <p:xfrm>
          <a:off x="6275318" y="1424559"/>
          <a:ext cx="2814380" cy="183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552172"/>
              </p:ext>
            </p:extLst>
          </p:nvPr>
        </p:nvGraphicFramePr>
        <p:xfrm>
          <a:off x="9157287" y="1455992"/>
          <a:ext cx="2829747" cy="1925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8133868" y="1021665"/>
            <a:ext cx="218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Protons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1719996" y="1381220"/>
            <a:ext cx="1603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spcAft>
                <a:spcPts val="1200"/>
              </a:spcAft>
            </a:pPr>
            <a:r>
              <a:rPr lang="en-GB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UMSCC6</a:t>
            </a:r>
            <a:endParaRPr lang="en-GB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10527112" y="1381220"/>
            <a:ext cx="1603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spcAft>
                <a:spcPts val="1200"/>
              </a:spcAft>
            </a:pPr>
            <a:r>
              <a:rPr lang="en-GB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UMSCC74A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4523354" y="1381220"/>
            <a:ext cx="1603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spcAft>
                <a:spcPts val="1200"/>
              </a:spcAft>
            </a:pPr>
            <a:r>
              <a:rPr lang="en-GB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UMSCC74A</a:t>
            </a:r>
            <a:endParaRPr lang="en-GB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7783911" y="1381220"/>
            <a:ext cx="1603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spcAft>
                <a:spcPts val="1200"/>
              </a:spcAft>
            </a:pPr>
            <a:r>
              <a:rPr lang="en-GB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UMSCC6</a:t>
            </a:r>
            <a:endParaRPr lang="en-GB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82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56318" y="-56180"/>
            <a:ext cx="121356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PARP inhibitors can enhance radiosensitivity of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3D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spheroids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HNSCC to photons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protons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3" name="Text Box 52"/>
          <p:cNvSpPr txBox="1">
            <a:spLocks noChangeArrowheads="1"/>
          </p:cNvSpPr>
          <p:nvPr/>
        </p:nvSpPr>
        <p:spPr bwMode="auto">
          <a:xfrm>
            <a:off x="56318" y="6519446"/>
            <a:ext cx="7058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1600" b="1" smtClean="0">
                <a:solidFill>
                  <a:srgbClr val="002060"/>
                </a:solidFill>
                <a:latin typeface="Calibri" panose="020F0502020204030204" pitchFamily="34" charset="0"/>
              </a:rPr>
              <a:t>Zhou </a:t>
            </a:r>
            <a:r>
              <a:rPr lang="en-US" alt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et al (2022) </a:t>
            </a:r>
            <a:r>
              <a:rPr lang="en-US" altLang="en-US" sz="1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Front </a:t>
            </a:r>
            <a:r>
              <a:rPr lang="en-US" altLang="en-US" sz="1600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Oncol</a:t>
            </a:r>
            <a:endParaRPr lang="en-US" altLang="en-US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7548" y="3838999"/>
            <a:ext cx="6405263" cy="2666705"/>
            <a:chOff x="124608" y="3838999"/>
            <a:chExt cx="6405263" cy="2666705"/>
          </a:xfrm>
        </p:grpSpPr>
        <p:sp>
          <p:nvSpPr>
            <p:cNvPr id="75" name="Text Box 52">
              <a:extLst>
                <a:ext uri="{FF2B5EF4-FFF2-40B4-BE49-F238E27FC236}">
                  <a16:creationId xmlns:a16="http://schemas.microsoft.com/office/drawing/2014/main" id="{D401D446-2697-424E-92D3-A3DCF3C11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1195" y="5920929"/>
              <a:ext cx="448724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T1 organoid at Days 1-8 (Emma Melia</a:t>
              </a:r>
              <a:r>
                <a:rPr lang="en-US" altLang="en-US" sz="1600" b="1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)</a:t>
              </a:r>
              <a:r>
                <a:rPr lang="en-GB" sz="1600" b="1" dirty="0">
                  <a:solidFill>
                    <a:srgbClr val="002060"/>
                  </a:solidFill>
                  <a:latin typeface="+mn-lt"/>
                </a:rPr>
                <a:t> Collaboration with Else Driehuis and Hans </a:t>
              </a:r>
              <a:r>
                <a:rPr lang="en-GB" sz="1600" b="1" dirty="0" err="1" smtClean="0">
                  <a:solidFill>
                    <a:srgbClr val="002060"/>
                  </a:solidFill>
                  <a:latin typeface="+mn-lt"/>
                </a:rPr>
                <a:t>Clevers</a:t>
              </a:r>
              <a:endParaRPr lang="en-GB" sz="1600" b="1" i="1" dirty="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518465A-713D-4648-9E31-87C51F2CC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4" t="41324"/>
            <a:stretch/>
          </p:blipFill>
          <p:spPr>
            <a:xfrm>
              <a:off x="124608" y="3838999"/>
              <a:ext cx="2087784" cy="1791393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B632B50-A80C-4A74-87D8-636AE6149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29" t="41324" r="1"/>
            <a:stretch/>
          </p:blipFill>
          <p:spPr>
            <a:xfrm>
              <a:off x="2290527" y="3855026"/>
              <a:ext cx="2074782" cy="1791393"/>
            </a:xfrm>
            <a:prstGeom prst="rect">
              <a:avLst/>
            </a:prstGeom>
          </p:spPr>
        </p:pic>
        <p:sp>
          <p:nvSpPr>
            <p:cNvPr id="78" name="Text Box 52">
              <a:extLst>
                <a:ext uri="{FF2B5EF4-FFF2-40B4-BE49-F238E27FC236}">
                  <a16:creationId xmlns:a16="http://schemas.microsoft.com/office/drawing/2014/main" id="{4D0CB32E-6EB7-4406-B576-C31A8F2B9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993" y="5635843"/>
              <a:ext cx="83208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en-US" altLang="en-US" sz="16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Day 1</a:t>
              </a:r>
            </a:p>
          </p:txBody>
        </p:sp>
        <p:sp>
          <p:nvSpPr>
            <p:cNvPr id="79" name="Text Box 52">
              <a:extLst>
                <a:ext uri="{FF2B5EF4-FFF2-40B4-BE49-F238E27FC236}">
                  <a16:creationId xmlns:a16="http://schemas.microsoft.com/office/drawing/2014/main" id="{C34A654F-D0EA-429C-AC16-0A7F2949D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555" y="5635843"/>
              <a:ext cx="83208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en-US" altLang="en-US" sz="16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Day 4</a:t>
              </a:r>
            </a:p>
          </p:txBody>
        </p:sp>
        <p:sp>
          <p:nvSpPr>
            <p:cNvPr id="80" name="Text Box 52">
              <a:extLst>
                <a:ext uri="{FF2B5EF4-FFF2-40B4-BE49-F238E27FC236}">
                  <a16:creationId xmlns:a16="http://schemas.microsoft.com/office/drawing/2014/main" id="{9F4339D5-CC1C-4655-808B-4E890A6D3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7119" y="5635843"/>
              <a:ext cx="83208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en-US" altLang="en-US" sz="16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Day 8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E039563-6249-4838-8263-869BC1B0C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56" t="41348"/>
            <a:stretch/>
          </p:blipFill>
          <p:spPr>
            <a:xfrm>
              <a:off x="4442087" y="3855026"/>
              <a:ext cx="2087784" cy="1792229"/>
            </a:xfrm>
            <a:prstGeom prst="rect">
              <a:avLst/>
            </a:prstGeom>
          </p:spPr>
        </p:pic>
      </p:grp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773916"/>
              </p:ext>
            </p:extLst>
          </p:nvPr>
        </p:nvGraphicFramePr>
        <p:xfrm>
          <a:off x="2916958" y="1508689"/>
          <a:ext cx="3059734" cy="223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1" name="Chart 80">
            <a:extLst>
              <a:ext uri="{FF2B5EF4-FFF2-40B4-BE49-F238E27FC236}">
                <a16:creationId xmlns:a16="http://schemas.microsoft.com/office/drawing/2014/main" id="{A8DA702C-8692-47F5-B9AE-9958EF9FCA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527635"/>
              </p:ext>
            </p:extLst>
          </p:nvPr>
        </p:nvGraphicFramePr>
        <p:xfrm>
          <a:off x="5693999" y="1502368"/>
          <a:ext cx="3075164" cy="227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030094B4-73DD-3A42-ACD8-417503E93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89936"/>
              </p:ext>
            </p:extLst>
          </p:nvPr>
        </p:nvGraphicFramePr>
        <p:xfrm>
          <a:off x="-6870" y="1321102"/>
          <a:ext cx="2980508" cy="240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981870" y="1237045"/>
            <a:ext cx="3266325" cy="2150055"/>
            <a:chOff x="8981870" y="1237045"/>
            <a:chExt cx="3266325" cy="2150055"/>
          </a:xfrm>
        </p:grpSpPr>
        <p:sp>
          <p:nvSpPr>
            <p:cNvPr id="89" name="Text Box 10">
              <a:extLst>
                <a:ext uri="{FF2B5EF4-FFF2-40B4-BE49-F238E27FC236}">
                  <a16:creationId xmlns:a16="http://schemas.microsoft.com/office/drawing/2014/main" id="{81CF88D0-1F6A-D144-9830-F3C057830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332">
              <a:off x="8981870" y="1252437"/>
              <a:ext cx="10290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GB" sz="1400" b="1" dirty="0">
                  <a:latin typeface="+mn-lt"/>
                  <a:cs typeface="Arial" panose="020B0604020202020204" pitchFamily="34" charset="0"/>
                </a:rPr>
                <a:t>UMSCC74A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A62CB9B-30D0-4D64-B751-152006947812}"/>
                </a:ext>
              </a:extLst>
            </p:cNvPr>
            <p:cNvSpPr txBox="1"/>
            <p:nvPr/>
          </p:nvSpPr>
          <p:spPr>
            <a:xfrm>
              <a:off x="11308447" y="2378342"/>
              <a:ext cx="591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ATR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FFDC125-E513-41CD-A0A7-33ECD21848B9}"/>
                </a:ext>
              </a:extLst>
            </p:cNvPr>
            <p:cNvSpPr txBox="1"/>
            <p:nvPr/>
          </p:nvSpPr>
          <p:spPr>
            <a:xfrm>
              <a:off x="11308447" y="2092285"/>
              <a:ext cx="591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CHK1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3702F15-58CB-4711-829E-CC62B2886FAE}"/>
                </a:ext>
              </a:extLst>
            </p:cNvPr>
            <p:cNvSpPr txBox="1"/>
            <p:nvPr/>
          </p:nvSpPr>
          <p:spPr>
            <a:xfrm>
              <a:off x="11308447" y="1781259"/>
              <a:ext cx="852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RAD51</a:t>
              </a: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E1851C00-B280-4F30-9385-8DE12A704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6" t="71949" r="33530" b="17447"/>
            <a:stretch/>
          </p:blipFill>
          <p:spPr>
            <a:xfrm>
              <a:off x="9015598" y="1797953"/>
              <a:ext cx="2316911" cy="3294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B5E7417E-B9EF-4F37-9B23-D4BED7C07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3" t="55597" r="31054" b="34324"/>
            <a:stretch/>
          </p:blipFill>
          <p:spPr>
            <a:xfrm>
              <a:off x="9015598" y="2129181"/>
              <a:ext cx="2318223" cy="2695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B7EE7AC6-BD80-4A15-920E-A5E5D77CC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7" t="26080" r="35240" b="65011"/>
            <a:stretch/>
          </p:blipFill>
          <p:spPr>
            <a:xfrm>
              <a:off x="9015598" y="2398725"/>
              <a:ext cx="2316912" cy="2800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7" name="Text Box 10">
              <a:extLst>
                <a:ext uri="{FF2B5EF4-FFF2-40B4-BE49-F238E27FC236}">
                  <a16:creationId xmlns:a16="http://schemas.microsoft.com/office/drawing/2014/main" id="{81CF88D0-1F6A-D144-9830-F3C057830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332">
              <a:off x="9411045" y="1412290"/>
              <a:ext cx="5743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GB" sz="1400" b="1" dirty="0" err="1">
                  <a:latin typeface="+mn-lt"/>
                  <a:cs typeface="Arial" panose="020B0604020202020204" pitchFamily="34" charset="0"/>
                </a:rPr>
                <a:t>FaDu</a:t>
              </a:r>
              <a:endParaRPr lang="en-GB" sz="1400" b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8" name="Text Box 10">
              <a:extLst>
                <a:ext uri="{FF2B5EF4-FFF2-40B4-BE49-F238E27FC236}">
                  <a16:creationId xmlns:a16="http://schemas.microsoft.com/office/drawing/2014/main" id="{81CF88D0-1F6A-D144-9830-F3C057830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332">
              <a:off x="9730756" y="1237045"/>
              <a:ext cx="10728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GB" sz="1400" b="1" dirty="0">
                  <a:latin typeface="+mn-lt"/>
                  <a:cs typeface="Arial" panose="020B0604020202020204" pitchFamily="34" charset="0"/>
                </a:rPr>
                <a:t>Detroit 562</a:t>
              </a:r>
            </a:p>
          </p:txBody>
        </p:sp>
        <p:sp>
          <p:nvSpPr>
            <p:cNvPr id="99" name="Text Box 10">
              <a:extLst>
                <a:ext uri="{FF2B5EF4-FFF2-40B4-BE49-F238E27FC236}">
                  <a16:creationId xmlns:a16="http://schemas.microsoft.com/office/drawing/2014/main" id="{81CF88D0-1F6A-D144-9830-F3C057830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332">
              <a:off x="10144672" y="1291056"/>
              <a:ext cx="9191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GB" sz="1400" b="1" dirty="0">
                  <a:latin typeface="+mn-lt"/>
                  <a:cs typeface="Arial" panose="020B0604020202020204" pitchFamily="34" charset="0"/>
                </a:rPr>
                <a:t>UMSCC6</a:t>
              </a:r>
            </a:p>
          </p:txBody>
        </p:sp>
        <p:sp>
          <p:nvSpPr>
            <p:cNvPr id="101" name="Text Box 10">
              <a:extLst>
                <a:ext uri="{FF2B5EF4-FFF2-40B4-BE49-F238E27FC236}">
                  <a16:creationId xmlns:a16="http://schemas.microsoft.com/office/drawing/2014/main" id="{81CF88D0-1F6A-D144-9830-F3C057830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332">
              <a:off x="10576171" y="1412291"/>
              <a:ext cx="5743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GB" sz="1400" b="1" dirty="0">
                  <a:latin typeface="+mn-lt"/>
                  <a:cs typeface="Arial" panose="020B0604020202020204" pitchFamily="34" charset="0"/>
                </a:rPr>
                <a:t>A253</a:t>
              </a:r>
            </a:p>
          </p:txBody>
        </p:sp>
        <p:sp>
          <p:nvSpPr>
            <p:cNvPr id="103" name="Text Box 10">
              <a:extLst>
                <a:ext uri="{FF2B5EF4-FFF2-40B4-BE49-F238E27FC236}">
                  <a16:creationId xmlns:a16="http://schemas.microsoft.com/office/drawing/2014/main" id="{81CF88D0-1F6A-D144-9830-F3C057830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332">
              <a:off x="10862030" y="1252437"/>
              <a:ext cx="10290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GB" sz="1400" b="1" dirty="0">
                  <a:latin typeface="+mn-lt"/>
                  <a:cs typeface="Arial" panose="020B0604020202020204" pitchFamily="34" charset="0"/>
                </a:rPr>
                <a:t>UMSCC11B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497D20B8-0170-404F-B266-FE581CFE0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2" t="69760" r="26987" b="23747"/>
            <a:stretch/>
          </p:blipFill>
          <p:spPr>
            <a:xfrm>
              <a:off x="9017789" y="2672587"/>
              <a:ext cx="2314720" cy="2961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A62CB9B-30D0-4D64-B751-152006947812}"/>
                </a:ext>
              </a:extLst>
            </p:cNvPr>
            <p:cNvSpPr txBox="1"/>
            <p:nvPr/>
          </p:nvSpPr>
          <p:spPr>
            <a:xfrm>
              <a:off x="11308447" y="2663771"/>
              <a:ext cx="591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Actin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3702F15-58CB-4711-829E-CC62B2886FAE}"/>
                </a:ext>
              </a:extLst>
            </p:cNvPr>
            <p:cNvSpPr txBox="1"/>
            <p:nvPr/>
          </p:nvSpPr>
          <p:spPr>
            <a:xfrm>
              <a:off x="11308446" y="2956213"/>
              <a:ext cx="9397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RAD51/ actin ratio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A62CB9B-30D0-4D64-B751-152006947812}"/>
                </a:ext>
              </a:extLst>
            </p:cNvPr>
            <p:cNvSpPr txBox="1"/>
            <p:nvPr/>
          </p:nvSpPr>
          <p:spPr>
            <a:xfrm>
              <a:off x="9074787" y="3024114"/>
              <a:ext cx="363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1.0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A62CB9B-30D0-4D64-B751-152006947812}"/>
                </a:ext>
              </a:extLst>
            </p:cNvPr>
            <p:cNvSpPr txBox="1"/>
            <p:nvPr/>
          </p:nvSpPr>
          <p:spPr>
            <a:xfrm>
              <a:off x="9438291" y="3024115"/>
              <a:ext cx="363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4.9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A62CB9B-30D0-4D64-B751-152006947812}"/>
                </a:ext>
              </a:extLst>
            </p:cNvPr>
            <p:cNvSpPr txBox="1"/>
            <p:nvPr/>
          </p:nvSpPr>
          <p:spPr>
            <a:xfrm>
              <a:off x="9809065" y="3024115"/>
              <a:ext cx="363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2.9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A62CB9B-30D0-4D64-B751-152006947812}"/>
                </a:ext>
              </a:extLst>
            </p:cNvPr>
            <p:cNvSpPr txBox="1"/>
            <p:nvPr/>
          </p:nvSpPr>
          <p:spPr>
            <a:xfrm>
              <a:off x="10194380" y="3024115"/>
              <a:ext cx="363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1.4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A62CB9B-30D0-4D64-B751-152006947812}"/>
                </a:ext>
              </a:extLst>
            </p:cNvPr>
            <p:cNvSpPr txBox="1"/>
            <p:nvPr/>
          </p:nvSpPr>
          <p:spPr>
            <a:xfrm>
              <a:off x="10579694" y="3024115"/>
              <a:ext cx="363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3.4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A62CB9B-30D0-4D64-B751-152006947812}"/>
                </a:ext>
              </a:extLst>
            </p:cNvPr>
            <p:cNvSpPr txBox="1"/>
            <p:nvPr/>
          </p:nvSpPr>
          <p:spPr>
            <a:xfrm>
              <a:off x="10928658" y="3024115"/>
              <a:ext cx="363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1.1</a:t>
              </a:r>
            </a:p>
          </p:txBody>
        </p:sp>
      </p:grpSp>
      <p:graphicFrame>
        <p:nvGraphicFramePr>
          <p:cNvPr id="106" name="Chart 105">
            <a:extLst>
              <a:ext uri="{FF2B5EF4-FFF2-40B4-BE49-F238E27FC236}">
                <a16:creationId xmlns:a16="http://schemas.microsoft.com/office/drawing/2014/main" id="{43AE6E3E-41AB-496B-8309-CE48409EF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582971"/>
              </p:ext>
            </p:extLst>
          </p:nvPr>
        </p:nvGraphicFramePr>
        <p:xfrm>
          <a:off x="8425454" y="3612222"/>
          <a:ext cx="3833576" cy="296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257215" y="3453119"/>
            <a:ext cx="1819480" cy="2365252"/>
            <a:chOff x="9719173" y="3529426"/>
            <a:chExt cx="2318458" cy="2782101"/>
          </a:xfrm>
        </p:grpSpPr>
        <p:cxnSp>
          <p:nvCxnSpPr>
            <p:cNvPr id="144" name="Straight Connector 143"/>
            <p:cNvCxnSpPr/>
            <p:nvPr/>
          </p:nvCxnSpPr>
          <p:spPr>
            <a:xfrm flipH="1">
              <a:off x="11074625" y="3722145"/>
              <a:ext cx="55067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10032866" y="5118796"/>
              <a:ext cx="0" cy="474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9845464" y="5120128"/>
              <a:ext cx="0" cy="93658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9845464" y="5118796"/>
              <a:ext cx="18225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9719173" y="4930048"/>
              <a:ext cx="429239" cy="3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**</a:t>
              </a:r>
              <a:endParaRPr lang="en-GB" sz="1200" dirty="0"/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11813854" y="4796067"/>
              <a:ext cx="0" cy="8901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11626452" y="4797399"/>
              <a:ext cx="0" cy="580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11626452" y="4796067"/>
              <a:ext cx="18225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1479057" y="4598009"/>
              <a:ext cx="558574" cy="3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***</a:t>
              </a:r>
              <a:endParaRPr lang="en-GB" sz="1200" dirty="0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9839487" y="4855443"/>
              <a:ext cx="0" cy="1434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9839488" y="4855831"/>
              <a:ext cx="57069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0001762" y="4653048"/>
              <a:ext cx="388856" cy="3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*</a:t>
              </a:r>
              <a:endParaRPr lang="en-GB" sz="1200" dirty="0"/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10407252" y="4855443"/>
              <a:ext cx="0" cy="88451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10401455" y="4593074"/>
              <a:ext cx="0" cy="1434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10401455" y="4593462"/>
              <a:ext cx="1943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0298288" y="4390679"/>
              <a:ext cx="453600" cy="3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**</a:t>
              </a:r>
              <a:endParaRPr lang="en-GB" sz="1200" dirty="0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10592917" y="4593074"/>
              <a:ext cx="0" cy="171845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10014652" y="4287955"/>
              <a:ext cx="0" cy="415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10014652" y="4288343"/>
              <a:ext cx="58007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10118923" y="4077892"/>
              <a:ext cx="453600" cy="54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***</a:t>
              </a:r>
              <a:endParaRPr lang="en-GB" sz="1200" dirty="0"/>
            </a:p>
          </p:txBody>
        </p:sp>
        <p:cxnSp>
          <p:nvCxnSpPr>
            <p:cNvPr id="133" name="Straight Connector 132"/>
            <p:cNvCxnSpPr/>
            <p:nvPr/>
          </p:nvCxnSpPr>
          <p:spPr>
            <a:xfrm flipV="1">
              <a:off x="10591793" y="4287956"/>
              <a:ext cx="0" cy="14343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11813854" y="4111724"/>
              <a:ext cx="0" cy="54051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11255910" y="4113056"/>
              <a:ext cx="0" cy="580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11263183" y="4111724"/>
              <a:ext cx="54552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11266085" y="3916054"/>
              <a:ext cx="605872" cy="3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***</a:t>
              </a:r>
              <a:endParaRPr lang="en-GB" sz="1200" dirty="0"/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V="1">
              <a:off x="11258462" y="3968423"/>
              <a:ext cx="0" cy="8613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11071060" y="3969755"/>
              <a:ext cx="0" cy="156102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11071060" y="3968423"/>
              <a:ext cx="18225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10944767" y="3755957"/>
              <a:ext cx="438927" cy="3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**</a:t>
              </a:r>
              <a:endParaRPr lang="en-GB" sz="1200" dirty="0"/>
            </a:p>
          </p:txBody>
        </p:sp>
        <p:cxnSp>
          <p:nvCxnSpPr>
            <p:cNvPr id="142" name="Straight Connector 141"/>
            <p:cNvCxnSpPr/>
            <p:nvPr/>
          </p:nvCxnSpPr>
          <p:spPr>
            <a:xfrm flipV="1">
              <a:off x="11625295" y="3722145"/>
              <a:ext cx="0" cy="2462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11074624" y="3723478"/>
              <a:ext cx="0" cy="8479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11261461" y="3529426"/>
              <a:ext cx="388856" cy="3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*</a:t>
              </a:r>
              <a:endParaRPr lang="en-GB" sz="1200" dirty="0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769703" y="1021665"/>
            <a:ext cx="218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X-rays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935725" y="1021665"/>
            <a:ext cx="218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Protons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Text Box 10"/>
          <p:cNvSpPr txBox="1">
            <a:spLocks noChangeArrowheads="1"/>
          </p:cNvSpPr>
          <p:nvPr/>
        </p:nvSpPr>
        <p:spPr bwMode="auto">
          <a:xfrm>
            <a:off x="3068229" y="1163087"/>
            <a:ext cx="1603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spcAft>
                <a:spcPts val="1200"/>
              </a:spcAft>
            </a:pPr>
            <a:r>
              <a:rPr lang="en-GB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Detroit 562</a:t>
            </a:r>
            <a:endParaRPr lang="en-GB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9" name="Text Box 10">
            <a:extLst>
              <a:ext uri="{FF2B5EF4-FFF2-40B4-BE49-F238E27FC236}">
                <a16:creationId xmlns:a16="http://schemas.microsoft.com/office/drawing/2014/main" id="{A76045AA-C25D-4E38-83F1-C8D963A0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3796" y="5332445"/>
            <a:ext cx="1376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/>
            <a:r>
              <a:rPr lang="en-GB" sz="1200" dirty="0">
                <a:latin typeface="+mj-lt"/>
              </a:rPr>
              <a:t>*</a:t>
            </a:r>
            <a:r>
              <a:rPr lang="en-GB" sz="1200" dirty="0" smtClean="0">
                <a:latin typeface="+mj-lt"/>
              </a:rPr>
              <a:t>p&lt;0.05, </a:t>
            </a:r>
            <a:r>
              <a:rPr lang="en-GB" sz="1200" dirty="0">
                <a:latin typeface="+mj-lt"/>
              </a:rPr>
              <a:t>**</a:t>
            </a:r>
            <a:r>
              <a:rPr lang="en-GB" sz="1200" dirty="0" smtClean="0">
                <a:latin typeface="+mj-lt"/>
              </a:rPr>
              <a:t>p&lt;0.001, </a:t>
            </a:r>
            <a:r>
              <a:rPr lang="en-GB" sz="1200" dirty="0">
                <a:latin typeface="+mj-lt"/>
              </a:rPr>
              <a:t>***</a:t>
            </a:r>
            <a:r>
              <a:rPr lang="en-GB" sz="1200" dirty="0" smtClean="0">
                <a:latin typeface="+mj-lt"/>
              </a:rPr>
              <a:t>p&lt;0.0001</a:t>
            </a:r>
            <a:endParaRPr lang="en-GB" sz="1200" dirty="0">
              <a:latin typeface="+mj-lt"/>
            </a:endParaRPr>
          </a:p>
        </p:txBody>
      </p:sp>
      <p:sp>
        <p:nvSpPr>
          <p:cNvPr id="150" name="Text Box 10">
            <a:extLst>
              <a:ext uri="{FF2B5EF4-FFF2-40B4-BE49-F238E27FC236}">
                <a16:creationId xmlns:a16="http://schemas.microsoft.com/office/drawing/2014/main" id="{A76045AA-C25D-4E38-83F1-C8D963A0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467" y="1332146"/>
            <a:ext cx="13763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/>
            <a:r>
              <a:rPr lang="en-GB" sz="1200" dirty="0" smtClean="0">
                <a:latin typeface="+mj-lt"/>
              </a:rPr>
              <a:t>****</a:t>
            </a:r>
            <a:r>
              <a:rPr lang="en-GB" sz="1200" dirty="0">
                <a:latin typeface="+mj-lt"/>
              </a:rPr>
              <a:t>p&lt;0.001</a:t>
            </a:r>
          </a:p>
        </p:txBody>
      </p:sp>
    </p:spTree>
    <p:extLst>
      <p:ext uri="{BB962C8B-B14F-4D97-AF65-F5344CB8AC3E}">
        <p14:creationId xmlns:p14="http://schemas.microsoft.com/office/powerpoint/2010/main" val="6124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932</Words>
  <Application>Microsoft Office PowerPoint</Application>
  <PresentationFormat>Widescreen</PresentationFormat>
  <Paragraphs>226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PARSONS, Jason</dc:creator>
  <cp:lastModifiedBy>Parsons, Jason</cp:lastModifiedBy>
  <cp:revision>569</cp:revision>
  <dcterms:created xsi:type="dcterms:W3CDTF">2014-03-03T12:49:12Z</dcterms:created>
  <dcterms:modified xsi:type="dcterms:W3CDTF">2022-10-14T07:24:25Z</dcterms:modified>
</cp:coreProperties>
</file>