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9" r:id="rId4"/>
    <p:sldId id="260" r:id="rId5"/>
    <p:sldId id="261" r:id="rId6"/>
    <p:sldId id="280" r:id="rId7"/>
    <p:sldId id="262" r:id="rId8"/>
    <p:sldId id="264" r:id="rId9"/>
    <p:sldId id="265" r:id="rId10"/>
    <p:sldId id="266" r:id="rId11"/>
    <p:sldId id="273" r:id="rId12"/>
    <p:sldId id="270" r:id="rId13"/>
    <p:sldId id="267" r:id="rId14"/>
    <p:sldId id="268" r:id="rId15"/>
    <p:sldId id="272" r:id="rId16"/>
    <p:sldId id="274" r:id="rId17"/>
    <p:sldId id="275" r:id="rId18"/>
    <p:sldId id="278" r:id="rId19"/>
    <p:sldId id="277" r:id="rId20"/>
    <p:sldId id="282" r:id="rId21"/>
    <p:sldId id="281" r:id="rId22"/>
    <p:sldId id="279" r:id="rId23"/>
    <p:sldId id="283" r:id="rId24"/>
    <p:sldId id="285" r:id="rId25"/>
    <p:sldId id="258" r:id="rId26"/>
    <p:sldId id="286" r:id="rId27"/>
    <p:sldId id="292" r:id="rId28"/>
    <p:sldId id="294" r:id="rId29"/>
    <p:sldId id="295" r:id="rId30"/>
    <p:sldId id="296" r:id="rId31"/>
    <p:sldId id="300" r:id="rId32"/>
    <p:sldId id="301" r:id="rId33"/>
    <p:sldId id="297" r:id="rId34"/>
    <p:sldId id="302" r:id="rId35"/>
    <p:sldId id="298" r:id="rId36"/>
    <p:sldId id="303" r:id="rId37"/>
    <p:sldId id="304" r:id="rId38"/>
    <p:sldId id="299" r:id="rId39"/>
    <p:sldId id="305" r:id="rId40"/>
    <p:sldId id="306" r:id="rId41"/>
    <p:sldId id="269" r:id="rId42"/>
    <p:sldId id="307" r:id="rId43"/>
    <p:sldId id="288" r:id="rId44"/>
    <p:sldId id="290" r:id="rId4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0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3E0BC79-E3FE-44E2-B81A-A39C6A50A0CF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78548A9-4C99-48A8-A2E7-11D88D130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01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Densities comparable to Gabor lens, but at shorter lengths!</a:t>
            </a:r>
          </a:p>
          <a:p>
            <a:r>
              <a:rPr lang="en-GB" dirty="0"/>
              <a:t>20% fill factors</a:t>
            </a:r>
          </a:p>
          <a:p>
            <a:r>
              <a:rPr lang="en-GB" dirty="0"/>
              <a:t>Stored ‘unchanging’ for days at ~kV, Tesla fields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3C93-72E3-4D7A-A776-E2C66257BB2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3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Densities comparable to Gabor lens, long lifetime (although unspecified, likely annihilation limited by cooling gas)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3C93-72E3-4D7A-A776-E2C66257BB2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66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density (~10^13 m^-3), low field (&lt;</a:t>
            </a:r>
            <a:r>
              <a:rPr lang="en-GB" dirty="0" err="1"/>
              <a:t>kG</a:t>
            </a:r>
            <a:r>
              <a:rPr lang="en-GB" dirty="0"/>
              <a:t>), low pressure, low fill-factors (&lt;20%)</a:t>
            </a:r>
          </a:p>
          <a:p>
            <a:r>
              <a:rPr lang="en-GB" dirty="0"/>
              <a:t>Metre-lengths studied</a:t>
            </a:r>
          </a:p>
          <a:p>
            <a:r>
              <a:rPr lang="en-GB" dirty="0"/>
              <a:t>Previously illustrated homogeneity improvement (somewhat uncharacterised) x50 lifetime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3C93-72E3-4D7A-A776-E2C66257BB2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61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BB56-1088-F619-1951-6C5D83DBE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D4D3E-C650-A3A9-C74F-3CB85BEDB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C8092-5F14-B891-B94F-8BAA8C17D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F8E4-0FB8-4C2C-BBAB-66043FAD1EA8}" type="datetime1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6F546-7EB8-D5E2-1C1C-4CB76F79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EAD-993E-7FA8-7723-6A7E2017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4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4F3D-AEEA-B607-7FFD-3DCDF89F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4F8D4-F7C2-B396-0307-52F9D1793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F3D1E-9305-ED28-3784-3095B684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B5FE-83DB-4DC4-AB7B-BB41ACDB4381}" type="datetime1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F4748-D411-CC0E-437A-42C70AB8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2C1D-C65A-FA77-C2CA-C31E83CF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3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AC53B0-A37D-79F8-D5C8-851B581C8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6AC58-DF0A-85A8-D3ED-ABB8AE688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D013E-59F2-2AF0-A041-DC1BF704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3E57-6826-4DA7-95CA-A5A7CB144A12}" type="datetime1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E3F4B-B174-2FF1-67FB-B772EE84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A884A-31F3-358C-6B9D-5318A82C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6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D5BC4-C142-63F3-6730-3D21ED9F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E3A2-71C2-2CB2-5C8C-363069769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B0F13-2949-BE14-14E5-7A4E7E3C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36430-AC80-40C2-A7CE-94A3C8D9D7EE}" type="datetime1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61C3A-FD08-A53C-3421-A17D91ED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12F14-A216-1462-A8BA-CFA9C0D0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8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FEAA-E3E3-3329-2983-B4FABE34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F8320-FA6C-F1CD-AC04-D528B748C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754A8-73C6-04E8-6EF9-E03EE256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EC07F-43E6-4360-B3C5-BA5C4F2007EE}" type="datetime1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6031-3AB6-8711-62DE-70D66768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6AFD4-6091-F0C3-B118-E9348E0E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6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F127-1E88-50D3-6ABA-BC6E591F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BDD92-AA02-0B41-758C-DE291928A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BB49A-FCFA-6EC5-C9AB-5CE9FC302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DF2C3-29EA-5C27-02B6-F84F97FB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5A1C-DFBA-4C8C-B0E6-E6C7811F4779}" type="datetime1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3F981-EE54-2820-A7F0-1D41849F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2DFC6-DFFC-4387-A703-4F3F4F77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49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7905-879A-A46D-58D7-D2D024A3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81CE8-3C9D-5963-B3F1-24556EF7F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7BF7B-332D-DEC9-A317-09832F936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DEF00-47CF-0F2E-8513-F0BFB176C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51EAE-5D8D-53A8-C83A-60D2CB967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113F-14AD-DD06-76F0-068476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B5DF-9586-405A-A0B0-1800D2CA8BEF}" type="datetime1">
              <a:rPr lang="en-GB" smtClean="0"/>
              <a:t>14/10/2022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442CB0-A4BC-E448-26B2-4A513EA5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ED53B-9A33-32DF-6295-CEF8B73F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37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9CEA-5954-FB24-A4C0-3ECC8FA4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2E90B-7B9B-D80F-0F6F-E827B292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3CB1-90DC-420C-B6C5-97D711DC54F9}" type="datetime1">
              <a:rPr lang="en-GB" smtClean="0"/>
              <a:t>14/10/2022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14B85-E6F5-A4C7-6426-7952E132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52C7B-FE92-013A-4D2B-B5221B43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6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44D1E-C2A2-9B25-B3E0-DA9F6906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B269-E8F6-4CBF-8875-F3D926BA5A5D}" type="datetime1">
              <a:rPr lang="en-GB" smtClean="0"/>
              <a:t>14/10/2022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33F48-5973-3F7A-5462-7653A2AB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BF52D-DD93-5EC0-9C90-B292FC39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677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123A-506C-2846-2888-308FEBC3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35B43-B535-C7FE-A775-E25F301E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89F1F-E2BD-1EDC-B9FA-69D8E52CE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38885-D6B2-AEE3-8BF9-F032E7BB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3D046-3BD2-4CBA-9F43-CEA412031911}" type="datetime1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D5DA6-1AB8-8F0D-9E44-96CCDDA1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DD6AE-8E8E-63A6-9922-C5E6BFFD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0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DF73-A911-6D8D-5A28-927E37EF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27A22-1022-8ABE-431D-D6BC8C40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4BFBA-8FBE-F7C3-A56A-8AC38C516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402CE-46CB-7AD0-14D1-1BF30DDE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F987-63D7-424D-B675-82E76D666D8C}" type="datetime1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36A92-41E3-1B0F-1F4A-522EC2DA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76221-9FD3-E948-976F-B7B121E3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8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47C26-85F8-B093-BF91-F1EAAAD17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98F91-FB81-58C7-55B9-E672DA29B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2C71D-6FCF-AE89-3F5E-97325E3CD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E5C74-3D45-40A7-8894-28212E0FA033}" type="datetime1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3B594-E21E-E8AF-093D-7C5772E26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2043E-361D-0714-F3EB-4E72263ED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3F590-2465-4603-931C-E32FE8151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87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6.png"/><Relationship Id="rId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tmp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tmp"/><Relationship Id="rId4" Type="http://schemas.openxmlformats.org/officeDocument/2006/relationships/image" Target="../media/image85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40.png"/><Relationship Id="rId2" Type="http://schemas.openxmlformats.org/officeDocument/2006/relationships/hyperlink" Target="http://dx.doi.org/10.23732/CYRCP-2020-007.14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hyperlink" Target="http://nnp.physik.uni-frankfurt.de/publications/2006/HEDIMJB2006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celconf.web.cern.ch/HIAT2012/talks/wea02_talk.pdf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ccelconf.web.cern.ch/HIAT2012/talks/wea02_talk.pdf" TargetMode="Externa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IPAC2013/papers/thpwo021.pdf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hyperlink" Target="https://doi.org/10.1038/s41598-020-65775-7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l/abstract/10.1103/PhysRevLett.115.184802" TargetMode="External"/><Relationship Id="rId5" Type="http://schemas.openxmlformats.org/officeDocument/2006/relationships/hyperlink" Target="https://www.nature.com/articles/s41598-022-05181-3" TargetMode="Externa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3652-5FDC-C9B6-D31A-12079BEC0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126" y="1862591"/>
            <a:ext cx="9144000" cy="2387600"/>
          </a:xfrm>
        </p:spPr>
        <p:txBody>
          <a:bodyPr>
            <a:normAutofit/>
          </a:bodyPr>
          <a:lstStyle/>
          <a:p>
            <a:r>
              <a:rPr lang="en-GB" sz="4400" dirty="0"/>
              <a:t>LhARA IAB Review</a:t>
            </a:r>
            <a:br>
              <a:rPr lang="en-GB" sz="4400" dirty="0"/>
            </a:br>
            <a:r>
              <a:rPr lang="en-GB" sz="4400" dirty="0"/>
              <a:t>Accelerators and Technology</a:t>
            </a:r>
            <a:br>
              <a:rPr lang="en-GB" dirty="0"/>
            </a:br>
            <a:r>
              <a:rPr lang="en-GB" dirty="0"/>
              <a:t>WP3: Proton and ion capture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0598C-32D6-AABC-9EAC-E661BF625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126" y="4342266"/>
            <a:ext cx="9144000" cy="1655762"/>
          </a:xfrm>
        </p:spPr>
        <p:txBody>
          <a:bodyPr>
            <a:normAutofit/>
          </a:bodyPr>
          <a:lstStyle/>
          <a:p>
            <a:r>
              <a:rPr lang="en-GB" dirty="0"/>
              <a:t>Christopher Baker</a:t>
            </a:r>
          </a:p>
          <a:p>
            <a:r>
              <a:rPr lang="en-GB" dirty="0"/>
              <a:t>(on behalf of WP3)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004277-B7C8-2AA2-E909-AA985CE7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83" y="0"/>
            <a:ext cx="4571617" cy="153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7502-09B5-3688-DB4F-48E2213C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non-neutral plasma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CC147-961A-4C27-85FB-9F733C8A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01" y="3036492"/>
            <a:ext cx="3990975" cy="3724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C1C08-6046-4398-86FB-9E928C11A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99" y="3175475"/>
            <a:ext cx="3114675" cy="280035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C3A13E6-600E-491E-B490-82D875B1B6C3}"/>
              </a:ext>
            </a:extLst>
          </p:cNvPr>
          <p:cNvSpPr txBox="1"/>
          <p:nvPr/>
        </p:nvSpPr>
        <p:spPr>
          <a:xfrm>
            <a:off x="10315650" y="3274068"/>
            <a:ext cx="14617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Rw</a:t>
            </a:r>
            <a:r>
              <a:rPr lang="en-GB" dirty="0"/>
              <a:t> = 2.86cm</a:t>
            </a:r>
          </a:p>
          <a:p>
            <a:r>
              <a:rPr lang="en-GB" dirty="0"/>
              <a:t>(Rp/</a:t>
            </a:r>
            <a:r>
              <a:rPr lang="en-GB" dirty="0" err="1"/>
              <a:t>Rw</a:t>
            </a:r>
            <a:r>
              <a:rPr lang="en-GB" dirty="0"/>
              <a:t> &lt; 0.2)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60DDE-4F74-4E84-95CB-21445993D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849" y="2509256"/>
            <a:ext cx="6153150" cy="457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014FC2A-83F3-4DDF-9924-3533292BB136}"/>
              </a:ext>
            </a:extLst>
          </p:cNvPr>
          <p:cNvSpPr/>
          <p:nvPr/>
        </p:nvSpPr>
        <p:spPr>
          <a:xfrm>
            <a:off x="8080286" y="2656288"/>
            <a:ext cx="603849" cy="3393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F44225-C302-4BD0-9798-59AFB5CB708F}"/>
              </a:ext>
            </a:extLst>
          </p:cNvPr>
          <p:cNvSpPr/>
          <p:nvPr/>
        </p:nvSpPr>
        <p:spPr>
          <a:xfrm>
            <a:off x="10181461" y="3251936"/>
            <a:ext cx="1759788" cy="6728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469F907F-5579-48FC-8BF3-BD7F60D3BA40}"/>
              </a:ext>
            </a:extLst>
          </p:cNvPr>
          <p:cNvSpPr txBox="1"/>
          <p:nvPr/>
        </p:nvSpPr>
        <p:spPr>
          <a:xfrm rot="16200000">
            <a:off x="8353613" y="376602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</a:rPr>
              <a:t>10</a:t>
            </a:r>
            <a:r>
              <a:rPr lang="en-GB" baseline="30000" dirty="0">
                <a:solidFill>
                  <a:srgbClr val="FF0000"/>
                </a:solidFill>
              </a:rPr>
              <a:t>14</a:t>
            </a:r>
            <a:r>
              <a:rPr lang="en-GB" dirty="0">
                <a:solidFill>
                  <a:srgbClr val="FF0000"/>
                </a:solidFill>
              </a:rPr>
              <a:t> – 10</a:t>
            </a:r>
            <a:r>
              <a:rPr lang="en-GB" baseline="30000" dirty="0">
                <a:solidFill>
                  <a:srgbClr val="FF0000"/>
                </a:solidFill>
              </a:rPr>
              <a:t>15</a:t>
            </a:r>
            <a:r>
              <a:rPr lang="en-GB" dirty="0">
                <a:solidFill>
                  <a:srgbClr val="FF0000"/>
                </a:solidFill>
              </a:rPr>
              <a:t> m</a:t>
            </a:r>
            <a:r>
              <a:rPr lang="en-GB" baseline="30000" dirty="0">
                <a:solidFill>
                  <a:srgbClr val="FF0000"/>
                </a:solidFill>
              </a:rPr>
              <a:t>-3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C5B6CE-1B6F-478F-BA1B-0A0E46BCD82A}"/>
              </a:ext>
            </a:extLst>
          </p:cNvPr>
          <p:cNvGrpSpPr/>
          <p:nvPr/>
        </p:nvGrpSpPr>
        <p:grpSpPr>
          <a:xfrm>
            <a:off x="6727698" y="1526514"/>
            <a:ext cx="2770316" cy="371475"/>
            <a:chOff x="4879975" y="266382"/>
            <a:chExt cx="2770316" cy="371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623273-68F2-4F9E-8325-613D7662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9975" y="266382"/>
              <a:ext cx="2533650" cy="3714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E53C52-CBC2-498F-8F18-579152E2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0038" y="312999"/>
              <a:ext cx="430253" cy="28098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5813D4-5809-4F5C-B4BE-BE400FC99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867" y="1841777"/>
            <a:ext cx="4142628" cy="5542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B019A2-E312-46F0-B1F0-A9ACA9833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129" y="2577829"/>
            <a:ext cx="5181600" cy="1895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3DD174-B9A7-458B-A3E9-9BC598A9D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10" y="1624619"/>
            <a:ext cx="5242181" cy="924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555DF9-A7EB-4B35-8AF6-22D9DE85F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663" y="4473454"/>
            <a:ext cx="4144149" cy="5053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A20621-FB49-4FAA-B305-7727DA54A0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664" y="5313382"/>
            <a:ext cx="4195442" cy="123693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1C968AD-8D6B-450F-AD1D-1A49C0F7F589}"/>
              </a:ext>
            </a:extLst>
          </p:cNvPr>
          <p:cNvSpPr/>
          <p:nvPr/>
        </p:nvSpPr>
        <p:spPr>
          <a:xfrm>
            <a:off x="2574191" y="4677113"/>
            <a:ext cx="787880" cy="3968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EDBBE5-B94D-4348-9B6B-04A461A0B35A}"/>
              </a:ext>
            </a:extLst>
          </p:cNvPr>
          <p:cNvSpPr/>
          <p:nvPr/>
        </p:nvSpPr>
        <p:spPr>
          <a:xfrm>
            <a:off x="2408736" y="5207726"/>
            <a:ext cx="2137137" cy="8566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624D66-CB3F-4812-BC1C-8618E7DB396F}"/>
              </a:ext>
            </a:extLst>
          </p:cNvPr>
          <p:cNvSpPr/>
          <p:nvPr/>
        </p:nvSpPr>
        <p:spPr>
          <a:xfrm>
            <a:off x="251882" y="6266409"/>
            <a:ext cx="787880" cy="3968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7EDF3-83D4-77DC-1D63-5DA94D3D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6725"/>
            <a:ext cx="2743200" cy="365125"/>
          </a:xfrm>
        </p:spPr>
        <p:txBody>
          <a:bodyPr/>
          <a:lstStyle/>
          <a:p>
            <a:fld id="{9583F590-2465-4603-931C-E32FE81510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68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94E7-2C7D-71B0-5F28-E406B193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plasma in ALPHA at CERN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02AC90-F606-E05D-6B99-F8ACCE4B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749" y="4487398"/>
            <a:ext cx="3916583" cy="1637391"/>
          </a:xfrm>
        </p:spPr>
        <p:txBody>
          <a:bodyPr/>
          <a:lstStyle/>
          <a:p>
            <a:r>
              <a:rPr lang="en-GB" dirty="0"/>
              <a:t>Length ~ 10 cm</a:t>
            </a:r>
          </a:p>
          <a:p>
            <a:r>
              <a:rPr lang="en-GB" dirty="0"/>
              <a:t>Radius ~ 0.5 mm (at 1T)</a:t>
            </a:r>
          </a:p>
          <a:p>
            <a:r>
              <a:rPr lang="en-GB" dirty="0"/>
              <a:t>Density 10</a:t>
            </a:r>
            <a:r>
              <a:rPr lang="en-GB" baseline="30000" dirty="0"/>
              <a:t>12</a:t>
            </a:r>
            <a:r>
              <a:rPr lang="en-GB" dirty="0"/>
              <a:t> -10</a:t>
            </a:r>
            <a:r>
              <a:rPr lang="en-GB" baseline="30000" dirty="0"/>
              <a:t>14</a:t>
            </a:r>
            <a:r>
              <a:rPr lang="en-GB" dirty="0"/>
              <a:t> m</a:t>
            </a:r>
            <a:r>
              <a:rPr lang="en-GB" baseline="30000" dirty="0"/>
              <a:t>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E4552-6131-460E-9912-20BA680C4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9"/>
          <a:stretch/>
        </p:blipFill>
        <p:spPr>
          <a:xfrm>
            <a:off x="890122" y="1811711"/>
            <a:ext cx="5429996" cy="2547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51D28-5B10-488E-B7B0-58319151118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Phys Rev Lett</a:t>
            </a:r>
            <a:r>
              <a:rPr lang="en-GB" dirty="0"/>
              <a:t> </a:t>
            </a:r>
            <a:r>
              <a:rPr lang="en-GB" sz="1800" dirty="0"/>
              <a:t>120 025001 (2018)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0C4C5-9A4E-4553-8123-1F2ACA4D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690" y="1870554"/>
            <a:ext cx="4385360" cy="3434505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0AEF59A2-1B9C-0AB2-7CBB-D85EA5CCCCD8}"/>
              </a:ext>
            </a:extLst>
          </p:cNvPr>
          <p:cNvSpPr txBox="1"/>
          <p:nvPr/>
        </p:nvSpPr>
        <p:spPr>
          <a:xfrm rot="5400000">
            <a:off x="10390744" y="3324433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</a:rPr>
              <a:t>10</a:t>
            </a:r>
            <a:r>
              <a:rPr lang="en-GB" baseline="30000" dirty="0">
                <a:solidFill>
                  <a:srgbClr val="FF0000"/>
                </a:solidFill>
              </a:rPr>
              <a:t>13</a:t>
            </a:r>
            <a:r>
              <a:rPr lang="en-GB" dirty="0">
                <a:solidFill>
                  <a:srgbClr val="FF0000"/>
                </a:solidFill>
              </a:rPr>
              <a:t> – 10</a:t>
            </a:r>
            <a:r>
              <a:rPr lang="en-GB" baseline="30000" dirty="0">
                <a:solidFill>
                  <a:srgbClr val="FF0000"/>
                </a:solidFill>
              </a:rPr>
              <a:t>14</a:t>
            </a:r>
            <a:r>
              <a:rPr lang="en-GB" dirty="0">
                <a:solidFill>
                  <a:srgbClr val="FF0000"/>
                </a:solidFill>
              </a:rPr>
              <a:t> m</a:t>
            </a:r>
            <a:r>
              <a:rPr lang="en-GB" baseline="30000" dirty="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31DF90-2D6F-DBD5-7753-0BF8D809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496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1871-AEC8-BAC4-7F58-E8A8D912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parameters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63D3DD5-D2E1-2965-3B85-E1E7332ACF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337050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397875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0252667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4894109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47548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Preliminary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Pre-construction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226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453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Plasma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33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~10</a:t>
                      </a:r>
                      <a:r>
                        <a:rPr lang="en-GB" baseline="30000" dirty="0"/>
                        <a:t>13</a:t>
                      </a:r>
                      <a:r>
                        <a:rPr lang="en-GB" dirty="0"/>
                        <a:t> m</a:t>
                      </a:r>
                      <a:r>
                        <a:rPr lang="en-GB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5x10</a:t>
                      </a:r>
                      <a:r>
                        <a:rPr lang="en-GB" baseline="30000" dirty="0"/>
                        <a:t>14</a:t>
                      </a:r>
                      <a:r>
                        <a:rPr lang="en-GB" dirty="0"/>
                        <a:t> m</a:t>
                      </a:r>
                      <a:r>
                        <a:rPr lang="en-GB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5x10</a:t>
                      </a:r>
                      <a:r>
                        <a:rPr lang="en-GB" baseline="30000" dirty="0"/>
                        <a:t>15</a:t>
                      </a:r>
                      <a:r>
                        <a:rPr lang="en-GB" dirty="0"/>
                        <a:t> m</a:t>
                      </a:r>
                      <a:r>
                        <a:rPr lang="en-GB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19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Space-charge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285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1000’s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10’s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844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</a:t>
                      </a:r>
                      <a:r>
                        <a:rPr lang="en-GB" dirty="0"/>
                        <a:t>-field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0.03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4595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32CC95B-0112-6E46-F128-10A3C8F51F54}"/>
              </a:ext>
            </a:extLst>
          </p:cNvPr>
          <p:cNvSpPr txBox="1"/>
          <p:nvPr/>
        </p:nvSpPr>
        <p:spPr>
          <a:xfrm>
            <a:off x="354563" y="6123543"/>
            <a:ext cx="746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Iterative &amp; parameterised approach in preliminary &amp; pre-construction phases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E6210-6D8D-54B0-811E-BABD9539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94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7101-DA8E-B815-435F-83F493AB7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parameters</a:t>
            </a:r>
          </a:p>
        </p:txBody>
      </p:sp>
      <p:pic>
        <p:nvPicPr>
          <p:cNvPr id="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DF7371AA-F34D-451B-98DB-8CEAC60ECA1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9" y="1265875"/>
            <a:ext cx="10583531" cy="5227000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A703FDDF-D3EA-CE83-D04A-C7E9D744FD9A}"/>
              </a:ext>
            </a:extLst>
          </p:cNvPr>
          <p:cNvSpPr txBox="1"/>
          <p:nvPr/>
        </p:nvSpPr>
        <p:spPr>
          <a:xfrm>
            <a:off x="8565554" y="3175213"/>
            <a:ext cx="222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preliminary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D85B35-CF3D-ECBA-9A86-1F3C63F74384}"/>
              </a:ext>
            </a:extLst>
          </p:cNvPr>
          <p:cNvCxnSpPr>
            <a:cxnSpLocks/>
          </p:cNvCxnSpPr>
          <p:nvPr/>
        </p:nvCxnSpPr>
        <p:spPr>
          <a:xfrm>
            <a:off x="9772153" y="3753016"/>
            <a:ext cx="233297" cy="12085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>
            <a:extLst>
              <a:ext uri="{FF2B5EF4-FFF2-40B4-BE49-F238E27FC236}">
                <a16:creationId xmlns:a16="http://schemas.microsoft.com/office/drawing/2014/main" id="{4203ECEC-0926-779C-CB41-891BCBB689BA}"/>
              </a:ext>
            </a:extLst>
          </p:cNvPr>
          <p:cNvSpPr txBox="1"/>
          <p:nvPr/>
        </p:nvSpPr>
        <p:spPr>
          <a:xfrm>
            <a:off x="3373352" y="1743978"/>
            <a:ext cx="222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final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2D85C0-02DC-053A-F6E3-D42149160D1D}"/>
              </a:ext>
            </a:extLst>
          </p:cNvPr>
          <p:cNvCxnSpPr>
            <a:cxnSpLocks/>
          </p:cNvCxnSpPr>
          <p:nvPr/>
        </p:nvCxnSpPr>
        <p:spPr>
          <a:xfrm flipH="1">
            <a:off x="2205221" y="2027582"/>
            <a:ext cx="1134326" cy="6122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089BB-781C-8157-FB2D-400B993B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6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0F9DB-26D9-B183-9AEC-17336376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Apparatus (preliminary activity)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5">
                <a:extLst>
                  <a:ext uri="{FF2B5EF4-FFF2-40B4-BE49-F238E27FC236}">
                    <a16:creationId xmlns:a16="http://schemas.microsoft.com/office/drawing/2014/main" id="{D5D5B094-A10D-4C0F-BBE8-2087D6CD4657}"/>
                  </a:ext>
                </a:extLst>
              </p:cNvPr>
              <p:cNvSpPr txBox="1"/>
              <p:nvPr/>
            </p:nvSpPr>
            <p:spPr>
              <a:xfrm>
                <a:off x="3661609" y="1778955"/>
                <a:ext cx="15189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GB" sz="200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𝑒</m:t>
                        </m:r>
                      </m:e>
                      <m:sup>
                        <m:r>
                          <a:rPr lang="en-GB" sz="200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source</a:t>
                </a:r>
              </a:p>
            </p:txBody>
          </p:sp>
        </mc:Choice>
        <mc:Fallback xmlns="">
          <p:sp>
            <p:nvSpPr>
              <p:cNvPr id="3" name="TextBox 5">
                <a:extLst>
                  <a:ext uri="{FF2B5EF4-FFF2-40B4-BE49-F238E27FC236}">
                    <a16:creationId xmlns:a16="http://schemas.microsoft.com/office/drawing/2014/main" id="{D5D5B094-A10D-4C0F-BBE8-2087D6CD4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609" y="1778955"/>
                <a:ext cx="1518970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49E6EA-5808-465E-970A-F79CB7B94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" r="1498" b="27708"/>
          <a:stretch/>
        </p:blipFill>
        <p:spPr>
          <a:xfrm>
            <a:off x="2065809" y="1357256"/>
            <a:ext cx="6992726" cy="358890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D7C0FF-0F3E-4DBD-829E-645988455BE2}"/>
              </a:ext>
            </a:extLst>
          </p:cNvPr>
          <p:cNvCxnSpPr>
            <a:cxnSpLocks/>
          </p:cNvCxnSpPr>
          <p:nvPr/>
        </p:nvCxnSpPr>
        <p:spPr>
          <a:xfrm>
            <a:off x="2065809" y="2253863"/>
            <a:ext cx="1132743" cy="11296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C911514D-77DA-4C17-AF39-4A185351D1A8}"/>
              </a:ext>
            </a:extLst>
          </p:cNvPr>
          <p:cNvSpPr txBox="1"/>
          <p:nvPr/>
        </p:nvSpPr>
        <p:spPr>
          <a:xfrm>
            <a:off x="9058535" y="1569049"/>
            <a:ext cx="222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MCP/P-screen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6DA37D-DEB1-417D-AD52-9DBB67412DB7}"/>
              </a:ext>
            </a:extLst>
          </p:cNvPr>
          <p:cNvCxnSpPr>
            <a:cxnSpLocks/>
          </p:cNvCxnSpPr>
          <p:nvPr/>
        </p:nvCxnSpPr>
        <p:spPr>
          <a:xfrm flipH="1">
            <a:off x="7922209" y="1979010"/>
            <a:ext cx="1136326" cy="13048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0">
            <a:extLst>
              <a:ext uri="{FF2B5EF4-FFF2-40B4-BE49-F238E27FC236}">
                <a16:creationId xmlns:a16="http://schemas.microsoft.com/office/drawing/2014/main" id="{680BB935-EBE6-4CAE-A53C-EBAD3617B676}"/>
              </a:ext>
            </a:extLst>
          </p:cNvPr>
          <p:cNvSpPr txBox="1"/>
          <p:nvPr/>
        </p:nvSpPr>
        <p:spPr>
          <a:xfrm>
            <a:off x="4325311" y="4403258"/>
            <a:ext cx="2457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Electrodes</a:t>
            </a:r>
            <a:endParaRPr lang="en-GB" sz="2000" b="1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8">
                <a:extLst>
                  <a:ext uri="{FF2B5EF4-FFF2-40B4-BE49-F238E27FC236}">
                    <a16:creationId xmlns:a16="http://schemas.microsoft.com/office/drawing/2014/main" id="{E42748CD-8EC4-4574-BA53-E2DC4FDEC857}"/>
                  </a:ext>
                </a:extLst>
              </p:cNvPr>
              <p:cNvSpPr txBox="1"/>
              <p:nvPr/>
            </p:nvSpPr>
            <p:spPr>
              <a:xfrm>
                <a:off x="4393251" y="2179065"/>
                <a:ext cx="24576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0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Solenoid</a:t>
                </a:r>
              </a:p>
              <a:p>
                <a:pPr algn="ctr"/>
                <a:r>
                  <a:rPr lang="en-GB" sz="2000" b="1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MU Sans Serif" panose="02000603000000000000" pitchFamily="2" charset="0"/>
                      </a:rPr>
                      <m:t>~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MU Sans Serif" panose="02000603000000000000" pitchFamily="2" charset="0"/>
                      </a:rPr>
                      <m:t>𝟑𝟎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MU Sans Serif" panose="02000603000000000000" pitchFamily="2" charset="0"/>
                      </a:rPr>
                      <m:t> </m:t>
                    </m:r>
                    <m:r>
                      <a:rPr lang="en-GB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MU Sans Serif" panose="02000603000000000000" pitchFamily="2" charset="0"/>
                      </a:rPr>
                      <m:t>𝐦𝐓</m:t>
                    </m:r>
                  </m:oMath>
                </a14:m>
                <a:endParaRPr lang="en-GB" sz="2000" b="1" dirty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12" name="TextBox 28">
                <a:extLst>
                  <a:ext uri="{FF2B5EF4-FFF2-40B4-BE49-F238E27FC236}">
                    <a16:creationId xmlns:a16="http://schemas.microsoft.com/office/drawing/2014/main" id="{E42748CD-8EC4-4574-BA53-E2DC4FDEC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251" y="2179065"/>
                <a:ext cx="2457689" cy="707886"/>
              </a:xfrm>
              <a:prstGeom prst="rect">
                <a:avLst/>
              </a:prstGeom>
              <a:blipFill>
                <a:blip r:embed="rId4"/>
                <a:stretch>
                  <a:fillRect t="-4274" b="-136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D3FA0E-9876-4AA6-BE24-43A06C76A0BB}"/>
              </a:ext>
            </a:extLst>
          </p:cNvPr>
          <p:cNvCxnSpPr>
            <a:cxnSpLocks/>
          </p:cNvCxnSpPr>
          <p:nvPr/>
        </p:nvCxnSpPr>
        <p:spPr>
          <a:xfrm>
            <a:off x="5275422" y="2910067"/>
            <a:ext cx="751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A89A0B-FCEC-45AE-A9E8-F4DA53F5A155}"/>
              </a:ext>
            </a:extLst>
          </p:cNvPr>
          <p:cNvGrpSpPr/>
          <p:nvPr/>
        </p:nvGrpSpPr>
        <p:grpSpPr>
          <a:xfrm>
            <a:off x="2842727" y="4803368"/>
            <a:ext cx="6547547" cy="1687782"/>
            <a:chOff x="761596" y="4072721"/>
            <a:chExt cx="3464021" cy="7857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5305F9-EC9E-4686-8396-4A3FAA33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596" y="4072721"/>
              <a:ext cx="3270714" cy="712724"/>
            </a:xfrm>
            <a:prstGeom prst="rect">
              <a:avLst/>
            </a:prstGeom>
          </p:spPr>
        </p:pic>
        <p:sp>
          <p:nvSpPr>
            <p:cNvPr id="31" name="TextBox 46">
              <a:extLst>
                <a:ext uri="{FF2B5EF4-FFF2-40B4-BE49-F238E27FC236}">
                  <a16:creationId xmlns:a16="http://schemas.microsoft.com/office/drawing/2014/main" id="{03A31F0E-23BB-4B84-ABF4-F4AED43C2D9C}"/>
                </a:ext>
              </a:extLst>
            </p:cNvPr>
            <p:cNvSpPr txBox="1"/>
            <p:nvPr/>
          </p:nvSpPr>
          <p:spPr>
            <a:xfrm>
              <a:off x="2017398" y="4643532"/>
              <a:ext cx="660564" cy="2149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dirty="0"/>
                <a:t>28.1 cm</a:t>
              </a:r>
            </a:p>
          </p:txBody>
        </p:sp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11C3368E-32F6-4FD4-A188-54BBB20EB56A}"/>
                </a:ext>
              </a:extLst>
            </p:cNvPr>
            <p:cNvSpPr txBox="1"/>
            <p:nvPr/>
          </p:nvSpPr>
          <p:spPr>
            <a:xfrm>
              <a:off x="3685617" y="4233118"/>
              <a:ext cx="540000" cy="248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/>
                <a:t>4.1 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D5D5B094-A10D-4C0F-BBE8-2087D6CD4657}"/>
                  </a:ext>
                </a:extLst>
              </p:cNvPr>
              <p:cNvSpPr txBox="1"/>
              <p:nvPr/>
            </p:nvSpPr>
            <p:spPr>
              <a:xfrm>
                <a:off x="871110" y="1755800"/>
                <a:ext cx="15189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GB" sz="240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𝑒</m:t>
                        </m:r>
                      </m:e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source</a:t>
                </a:r>
              </a:p>
            </p:txBody>
          </p:sp>
        </mc:Choice>
        <mc:Fallback xmlns=""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D5D5B094-A10D-4C0F-BBE8-2087D6CD4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10" y="1755800"/>
                <a:ext cx="1518970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01915-A0CB-4F28-ABD9-D47105678144}"/>
              </a:ext>
            </a:extLst>
          </p:cNvPr>
          <p:cNvCxnSpPr>
            <a:cxnSpLocks/>
          </p:cNvCxnSpPr>
          <p:nvPr/>
        </p:nvCxnSpPr>
        <p:spPr>
          <a:xfrm>
            <a:off x="6094363" y="3492191"/>
            <a:ext cx="2181881" cy="19224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FD4BAF-6044-40B4-9737-4E6C794E3E77}"/>
              </a:ext>
            </a:extLst>
          </p:cNvPr>
          <p:cNvCxnSpPr>
            <a:cxnSpLocks/>
          </p:cNvCxnSpPr>
          <p:nvPr/>
        </p:nvCxnSpPr>
        <p:spPr>
          <a:xfrm flipH="1">
            <a:off x="2936033" y="3492191"/>
            <a:ext cx="2101018" cy="172817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F892FB-3BC2-260F-C12F-E0A21414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6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8FD3-4006-4218-87B9-700A755A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Apparatus (preconstruction phase)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7966A4-6823-44B4-A79D-583E766A242B}"/>
              </a:ext>
            </a:extLst>
          </p:cNvPr>
          <p:cNvGrpSpPr/>
          <p:nvPr/>
        </p:nvGrpSpPr>
        <p:grpSpPr>
          <a:xfrm>
            <a:off x="4142144" y="1458519"/>
            <a:ext cx="6602250" cy="5180906"/>
            <a:chOff x="820527" y="1429070"/>
            <a:chExt cx="6602250" cy="51809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44C9FF-3B42-4298-ADB1-FE713C1F7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820527" y="1429070"/>
              <a:ext cx="6602250" cy="5180906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914495D-345D-4DC4-A40F-F2762009B43C}"/>
                </a:ext>
              </a:extLst>
            </p:cNvPr>
            <p:cNvCxnSpPr>
              <a:cxnSpLocks/>
            </p:cNvCxnSpPr>
            <p:nvPr/>
          </p:nvCxnSpPr>
          <p:spPr>
            <a:xfrm>
              <a:off x="2994246" y="2247259"/>
              <a:ext cx="2850147" cy="1262285"/>
            </a:xfrm>
            <a:prstGeom prst="straightConnector1">
              <a:avLst/>
            </a:prstGeom>
            <a:ln w="508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760C8C-AB48-4E79-B2FA-23192BFB3DC5}"/>
                </a:ext>
              </a:extLst>
            </p:cNvPr>
            <p:cNvSpPr txBox="1"/>
            <p:nvPr/>
          </p:nvSpPr>
          <p:spPr>
            <a:xfrm rot="1479529">
              <a:off x="4295242" y="2605573"/>
              <a:ext cx="5716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~2m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798256-1D0F-4EEE-B64F-C2EA553C8891}"/>
                </a:ext>
              </a:extLst>
            </p:cNvPr>
            <p:cNvSpPr txBox="1"/>
            <p:nvPr/>
          </p:nvSpPr>
          <p:spPr>
            <a:xfrm rot="1626957">
              <a:off x="3627545" y="1804148"/>
              <a:ext cx="631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B</a:t>
              </a:r>
              <a:r>
                <a:rPr lang="en-GB" sz="1200" dirty="0"/>
                <a:t>~0.1T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DC7A85-D5F1-4A2A-96BA-B0917C7067E5}"/>
                </a:ext>
              </a:extLst>
            </p:cNvPr>
            <p:cNvCxnSpPr>
              <a:cxnSpLocks/>
            </p:cNvCxnSpPr>
            <p:nvPr/>
          </p:nvCxnSpPr>
          <p:spPr>
            <a:xfrm>
              <a:off x="3359345" y="1913653"/>
              <a:ext cx="977531" cy="486883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094E39-D841-AB42-4142-4F83E51411C4}"/>
              </a:ext>
            </a:extLst>
          </p:cNvPr>
          <p:cNvCxnSpPr>
            <a:cxnSpLocks/>
          </p:cNvCxnSpPr>
          <p:nvPr/>
        </p:nvCxnSpPr>
        <p:spPr>
          <a:xfrm>
            <a:off x="3907173" y="2061277"/>
            <a:ext cx="1234413" cy="3169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>
            <a:extLst>
              <a:ext uri="{FF2B5EF4-FFF2-40B4-BE49-F238E27FC236}">
                <a16:creationId xmlns:a16="http://schemas.microsoft.com/office/drawing/2014/main" id="{310A5545-B827-A2D9-1FA3-9A8EEEE2AE92}"/>
              </a:ext>
            </a:extLst>
          </p:cNvPr>
          <p:cNvSpPr txBox="1"/>
          <p:nvPr/>
        </p:nvSpPr>
        <p:spPr>
          <a:xfrm>
            <a:off x="8938192" y="1868106"/>
            <a:ext cx="167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P-screen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A2F69C-4531-42B1-9EF9-34BDEC737B23}"/>
              </a:ext>
            </a:extLst>
          </p:cNvPr>
          <p:cNvCxnSpPr>
            <a:cxnSpLocks/>
          </p:cNvCxnSpPr>
          <p:nvPr/>
        </p:nvCxnSpPr>
        <p:spPr>
          <a:xfrm flipH="1">
            <a:off x="9405805" y="2328508"/>
            <a:ext cx="125304" cy="130154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0399173A-4D6F-30D8-B2CF-B5B5AC04AE10}"/>
                  </a:ext>
                </a:extLst>
              </p:cNvPr>
              <p:cNvSpPr txBox="1"/>
              <p:nvPr/>
            </p:nvSpPr>
            <p:spPr>
              <a:xfrm>
                <a:off x="2458968" y="1815043"/>
                <a:ext cx="15189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</m:ctrlPr>
                      </m:sSupPr>
                      <m:e>
                        <m:r>
                          <a:rPr lang="en-GB" sz="240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𝑒</m:t>
                        </m:r>
                      </m:e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 source</a:t>
                </a:r>
              </a:p>
            </p:txBody>
          </p:sp>
        </mc:Choice>
        <mc:Fallback xmlns=""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0399173A-4D6F-30D8-B2CF-B5B5AC04A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968" y="1815043"/>
                <a:ext cx="1518970" cy="461665"/>
              </a:xfrm>
              <a:prstGeom prst="rect">
                <a:avLst/>
              </a:prstGeom>
              <a:blipFill>
                <a:blip r:embed="rId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24F0BE05-C1B3-526B-142D-97355F5E6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26668">
            <a:off x="3329644" y="2261160"/>
            <a:ext cx="1234413" cy="5880606"/>
          </a:xfrm>
          <a:prstGeom prst="rect">
            <a:avLst/>
          </a:prstGeom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79A18A8B-6395-CAAA-8786-496F28F00A94}"/>
              </a:ext>
            </a:extLst>
          </p:cNvPr>
          <p:cNvSpPr txBox="1"/>
          <p:nvPr/>
        </p:nvSpPr>
        <p:spPr>
          <a:xfrm>
            <a:off x="2458968" y="5360866"/>
            <a:ext cx="167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Electrodes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855B72-6B50-4B23-802C-35BC1F0E838E}"/>
              </a:ext>
            </a:extLst>
          </p:cNvPr>
          <p:cNvCxnSpPr>
            <a:cxnSpLocks/>
          </p:cNvCxnSpPr>
          <p:nvPr/>
        </p:nvCxnSpPr>
        <p:spPr>
          <a:xfrm flipH="1">
            <a:off x="1567542" y="2698877"/>
            <a:ext cx="4138127" cy="11246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30F5AB-7C28-40D6-BA52-EFE19A697AF7}"/>
              </a:ext>
            </a:extLst>
          </p:cNvPr>
          <p:cNvCxnSpPr>
            <a:cxnSpLocks/>
          </p:cNvCxnSpPr>
          <p:nvPr/>
        </p:nvCxnSpPr>
        <p:spPr>
          <a:xfrm flipH="1">
            <a:off x="6475445" y="4003802"/>
            <a:ext cx="2173449" cy="22730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9FFA821-4741-23A2-D86D-72976924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91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9AEB-90EB-5865-A90C-430E8C6C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B556E-0DA2-0575-E9FE-EACB5BD46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Cautious approach</a:t>
            </a:r>
          </a:p>
          <a:p>
            <a:pPr lvl="1"/>
            <a:r>
              <a:rPr lang="en-GB" dirty="0"/>
              <a:t>Built upon decades long experiences</a:t>
            </a:r>
          </a:p>
          <a:p>
            <a:endParaRPr lang="en-GB" dirty="0"/>
          </a:p>
          <a:p>
            <a:r>
              <a:rPr lang="en-GB" dirty="0"/>
              <a:t>Iterative approach</a:t>
            </a:r>
          </a:p>
          <a:p>
            <a:pPr lvl="1"/>
            <a:r>
              <a:rPr lang="en-GB" dirty="0"/>
              <a:t>Confirm simulation methods &amp; feedback into multiple designs &amp; apparatus upgrades</a:t>
            </a:r>
          </a:p>
          <a:p>
            <a:pPr lvl="1"/>
            <a:r>
              <a:rPr lang="en-GB" dirty="0"/>
              <a:t>Vary single parameter (as far as possible)</a:t>
            </a:r>
          </a:p>
          <a:p>
            <a:pPr lvl="2"/>
            <a:r>
              <a:rPr lang="en-GB" dirty="0"/>
              <a:t>Analyse using Machine Learning due to correlations</a:t>
            </a:r>
          </a:p>
          <a:p>
            <a:pPr lvl="1"/>
            <a:r>
              <a:rPr lang="en-GB" dirty="0"/>
              <a:t>Confirm ‘known physics’ (scaling laws) in new apparatus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B19C1-6253-7DA5-2B20-300480F7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884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BD66-C434-7C48-4C75-D6129D1B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Risks / mitigations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3A36D-9352-900E-B555-824A6C596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Being unable to create a suitable plasma:</a:t>
            </a:r>
          </a:p>
          <a:p>
            <a:pPr lvl="1"/>
            <a:r>
              <a:rPr lang="en-GB" dirty="0"/>
              <a:t>Density</a:t>
            </a:r>
          </a:p>
          <a:p>
            <a:pPr lvl="1"/>
            <a:r>
              <a:rPr lang="en-GB" dirty="0"/>
              <a:t>Size (radius, length)</a:t>
            </a:r>
          </a:p>
          <a:p>
            <a:pPr lvl="1"/>
            <a:r>
              <a:rPr lang="en-GB" dirty="0"/>
              <a:t>Timescales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Possible technical/engineering solutions</a:t>
            </a:r>
          </a:p>
          <a:p>
            <a:pPr lvl="2"/>
            <a:r>
              <a:rPr lang="en-GB" dirty="0"/>
              <a:t>Utilise inbuilt redundancy – e.g. Increase confining fields, compartmentalise plasma</a:t>
            </a:r>
          </a:p>
          <a:p>
            <a:pPr lvl="2"/>
            <a:r>
              <a:rPr lang="en-GB" dirty="0"/>
              <a:t>Modify designs – e.g. Increase apparatus size</a:t>
            </a:r>
          </a:p>
          <a:p>
            <a:pPr lvl="1"/>
            <a:r>
              <a:rPr lang="en-GB" dirty="0"/>
              <a:t>Should be identified in simulations!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5166E-6943-B50D-71A5-3704157C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52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053F-2E85-1677-130D-AABC3014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Lens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C5D9-31C2-60FA-7655-25D30E20A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End of preconstruction phase report to provide recommendation</a:t>
            </a:r>
          </a:p>
          <a:p>
            <a:endParaRPr lang="en-GB" dirty="0"/>
          </a:p>
          <a:p>
            <a:r>
              <a:rPr lang="en-GB" dirty="0"/>
              <a:t>Why not implement magnetic from outset?</a:t>
            </a:r>
          </a:p>
          <a:p>
            <a:pPr lvl="1"/>
            <a:r>
              <a:rPr lang="en-GB" dirty="0"/>
              <a:t>Magnetic lens implementation as challenging as electric lens</a:t>
            </a:r>
          </a:p>
          <a:p>
            <a:pPr lvl="1"/>
            <a:r>
              <a:rPr lang="en-GB" dirty="0"/>
              <a:t>Electric lens lay some groundwork (magnet design)</a:t>
            </a:r>
          </a:p>
          <a:p>
            <a:pPr lvl="1"/>
            <a:r>
              <a:rPr lang="en-GB" dirty="0"/>
              <a:t>Limited magnetic vs. significant electric flexibility</a:t>
            </a:r>
          </a:p>
          <a:p>
            <a:pPr lvl="1"/>
            <a:r>
              <a:rPr lang="en-GB" dirty="0"/>
              <a:t>Significant lifetime cost savings using electric</a:t>
            </a:r>
          </a:p>
          <a:p>
            <a:pPr lvl="1"/>
            <a:r>
              <a:rPr lang="en-GB" dirty="0"/>
              <a:t>Significant technology transfer opportunities for electric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2E58B-D49A-36EB-C0E2-2968B6A5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30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4113-65A5-A3E4-8D53-94692793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E5A7C-89DB-90F3-241C-9FD59C561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Current ITRF Scoping project provides limited preliminary activity resources</a:t>
            </a:r>
          </a:p>
          <a:p>
            <a:pPr lvl="1"/>
            <a:r>
              <a:rPr lang="en-GB" dirty="0"/>
              <a:t>Enables profitable studies for preconstruction phase apparatus design</a:t>
            </a:r>
          </a:p>
          <a:p>
            <a:pPr lvl="1"/>
            <a:r>
              <a:rPr lang="en-GB" dirty="0"/>
              <a:t>Limited by one junior postdoctoral researcher</a:t>
            </a:r>
          </a:p>
          <a:p>
            <a:pPr lvl="2"/>
            <a:r>
              <a:rPr lang="en-GB" dirty="0"/>
              <a:t>Enough for 4 FTE personnel!</a:t>
            </a:r>
          </a:p>
          <a:p>
            <a:r>
              <a:rPr lang="en-GB" dirty="0"/>
              <a:t>Existing apparatus at Swansea (&amp; internationally) to be employed for studies</a:t>
            </a:r>
          </a:p>
          <a:p>
            <a:r>
              <a:rPr lang="en-GB" dirty="0"/>
              <a:t>Existing international expertise employed for efficiency</a:t>
            </a:r>
          </a:p>
          <a:p>
            <a:endParaRPr lang="en-GB" dirty="0"/>
          </a:p>
          <a:p>
            <a:r>
              <a:rPr lang="en-GB" dirty="0"/>
              <a:t>Timeline identifies years 2, 5 (&amp; 7) as critical</a:t>
            </a:r>
          </a:p>
          <a:p>
            <a:pPr lvl="1"/>
            <a:r>
              <a:rPr lang="en-GB" dirty="0"/>
              <a:t>Resource shortfall early can be recovered at later stage (at non-linear &amp; higher integrated cost)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2BB32-A609-52BA-7EAD-AA802B65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44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8350-8D3B-CAE5-4FE2-3B4BF887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Capture work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696D1-1050-5A9F-5D94-F36573CF1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Holistic approach to project, with feedback and synergy</a:t>
            </a:r>
          </a:p>
          <a:p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Take output from upstream components, laser source (see WP2), as input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Tailor beam as required for transfer line capabilities (see WP6) and end-station requirements (WP4, WP5)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3640F-5D96-D7AA-BB65-0FF045A0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87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3A13-7C43-46B5-6CD2-8DBDC8C7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WP3 Personnel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12B82-0D0A-7418-D870-F360FEF53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8671560" cy="2472998"/>
          </a:xfrm>
        </p:spPr>
        <p:txBody>
          <a:bodyPr numCol="2">
            <a:normAutofit fontScale="55000" lnSpcReduction="20000"/>
          </a:bodyPr>
          <a:lstStyle/>
          <a:p>
            <a:r>
              <a:rPr lang="en-GB" sz="4000" dirty="0"/>
              <a:t>W. Bertsche</a:t>
            </a:r>
          </a:p>
          <a:p>
            <a:r>
              <a:rPr lang="en-GB" sz="4000" dirty="0"/>
              <a:t>M. Charlton</a:t>
            </a:r>
          </a:p>
          <a:p>
            <a:r>
              <a:rPr lang="en-GB" sz="4000" dirty="0"/>
              <a:t>S. Eriksson</a:t>
            </a:r>
          </a:p>
          <a:p>
            <a:r>
              <a:rPr lang="en-GB" sz="4000" dirty="0"/>
              <a:t>T. Dascalu</a:t>
            </a:r>
          </a:p>
          <a:p>
            <a:r>
              <a:rPr lang="en-GB" sz="4000" dirty="0"/>
              <a:t>J. Fajans</a:t>
            </a:r>
          </a:p>
          <a:p>
            <a:r>
              <a:rPr lang="en-GB" sz="4000" dirty="0"/>
              <a:t>J. Wurtele</a:t>
            </a:r>
          </a:p>
          <a:p>
            <a:r>
              <a:rPr lang="en-GB" sz="4000" dirty="0"/>
              <a:t>B. Bingham</a:t>
            </a:r>
          </a:p>
          <a:p>
            <a:r>
              <a:rPr lang="en-GB" sz="4000" dirty="0"/>
              <a:t>R. Hugtenburg</a:t>
            </a:r>
          </a:p>
          <a:p>
            <a:r>
              <a:rPr lang="en-GB" sz="4000" dirty="0"/>
              <a:t>J. Purden</a:t>
            </a:r>
          </a:p>
          <a:p>
            <a:r>
              <a:rPr lang="en-GB" sz="4000" dirty="0"/>
              <a:t>A. Knoll</a:t>
            </a:r>
          </a:p>
          <a:p>
            <a:r>
              <a:rPr lang="en-GB" sz="4000" dirty="0"/>
              <a:t>E. Bennet</a:t>
            </a:r>
          </a:p>
          <a:p>
            <a:r>
              <a:rPr lang="en-GB" sz="4000" dirty="0"/>
              <a:t>PDRA, etc.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326D-3427-0D5B-AA95-DBD42154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A61D96B-FC2B-4BC3-FF42-021560923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299" y="4946800"/>
            <a:ext cx="1962150" cy="819150"/>
          </a:xfrm>
          <a:prstGeom prst="rect">
            <a:avLst/>
          </a:prstGeom>
        </p:spPr>
      </p:pic>
      <p:pic>
        <p:nvPicPr>
          <p:cNvPr id="6" name="Picture 5" descr="A picture containing text, room, gambling house, scene&#10;&#10;Description automatically generated">
            <a:extLst>
              <a:ext uri="{FF2B5EF4-FFF2-40B4-BE49-F238E27FC236}">
                <a16:creationId xmlns:a16="http://schemas.microsoft.com/office/drawing/2014/main" id="{5EAF79A2-73ED-921F-EA54-97C6ABE4A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89" y="5809197"/>
            <a:ext cx="827313" cy="82731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8F869CE-4E47-5F94-941E-840E72EC1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6" y="4904634"/>
            <a:ext cx="1450596" cy="805887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E30BF6-746E-5413-0389-1AD4AC9AD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49" y="4941315"/>
            <a:ext cx="3910150" cy="917978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C3E00F-C7F7-A8E1-6E47-DF324EBF3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66" y="5914492"/>
            <a:ext cx="1488143" cy="702734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94D7D4-2E09-DA15-92AD-56CD589BAA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 b="26509"/>
          <a:stretch/>
        </p:blipFill>
        <p:spPr>
          <a:xfrm>
            <a:off x="6551719" y="5872092"/>
            <a:ext cx="3096614" cy="688158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C3771E-393D-DDDD-1EB4-689B3D6B8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56" y="5124729"/>
            <a:ext cx="2176960" cy="5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BFF9-D572-1BDC-1B0F-A0B875DD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A1A41-0F36-0143-EE3D-E36731D18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Breadth of personnel &amp; support to ensure success of work package</a:t>
            </a:r>
          </a:p>
          <a:p>
            <a:pPr lvl="1"/>
            <a:r>
              <a:rPr lang="en-GB" dirty="0"/>
              <a:t>Experimental, theoretical, medical, plasma, and accelerator physicists</a:t>
            </a:r>
          </a:p>
          <a:p>
            <a:pPr lvl="1"/>
            <a:r>
              <a:rPr lang="en-GB" dirty="0"/>
              <a:t>HPC and supercomputer engineering support</a:t>
            </a:r>
          </a:p>
          <a:p>
            <a:pPr lvl="1"/>
            <a:r>
              <a:rPr lang="en-GB" dirty="0"/>
              <a:t>Mechanical engineering support</a:t>
            </a:r>
          </a:p>
          <a:p>
            <a:r>
              <a:rPr lang="en-GB" dirty="0"/>
              <a:t>No known fundamental issues foreseen</a:t>
            </a:r>
          </a:p>
          <a:p>
            <a:r>
              <a:rPr lang="en-GB" dirty="0"/>
              <a:t>Decades of large project experience</a:t>
            </a:r>
          </a:p>
          <a:p>
            <a:r>
              <a:rPr lang="en-GB" dirty="0"/>
              <a:t>Significant experience developing non-neutral plasma, and techniques, for both study and use</a:t>
            </a:r>
          </a:p>
          <a:p>
            <a:endParaRPr lang="en-GB" dirty="0"/>
          </a:p>
          <a:p>
            <a:r>
              <a:rPr lang="en-GB" dirty="0"/>
              <a:t>Recognise risks and challenges (and opportunities)</a:t>
            </a:r>
          </a:p>
          <a:p>
            <a:pPr lvl="1"/>
            <a:r>
              <a:rPr lang="en-GB" dirty="0"/>
              <a:t>associated with taking different approach</a:t>
            </a:r>
          </a:p>
          <a:p>
            <a:pPr lvl="1"/>
            <a:r>
              <a:rPr lang="en-GB" dirty="0"/>
              <a:t>associated with advancing individual non-neutral plasma aspects</a:t>
            </a:r>
          </a:p>
          <a:p>
            <a:pPr lvl="1"/>
            <a:r>
              <a:rPr lang="en-GB" dirty="0"/>
              <a:t>associated with combining many state-of-the-art aspects</a:t>
            </a:r>
          </a:p>
          <a:p>
            <a:pPr lvl="1"/>
            <a:r>
              <a:rPr lang="en-GB" dirty="0"/>
              <a:t>current non-ideal funding profile also increases overall risk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FB537-E119-1155-D421-6E783002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318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D7D01-F7A8-12EC-1D58-DD056260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2BED3-EA95-BFEF-AE66-1D311C5FD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999A9-CEE5-3952-7435-3C5A5258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240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C26B-1981-2AA6-31D9-593B1008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761D1-4471-0CD1-4F6D-D18DD4778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AFB4B-34D7-478B-D67D-84195BF7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0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706-55A5-4AEC-96FC-260F2127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43200" cy="1325563"/>
          </a:xfrm>
        </p:spPr>
        <p:txBody>
          <a:bodyPr/>
          <a:lstStyle/>
          <a:p>
            <a:r>
              <a:rPr lang="en-GB" dirty="0"/>
              <a:t>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8B16D-EEF8-456F-88F6-F291EA9AB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637F14-AAD4-43FC-8C6C-C4AB41AF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581" y="615675"/>
            <a:ext cx="4352925" cy="5924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A8E7F-FB67-48B7-A8CC-780487444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92" y="1334770"/>
            <a:ext cx="6276975" cy="3009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2E3B0-816A-4266-9C10-56D64FD81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" y="5213985"/>
            <a:ext cx="4219575" cy="14287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4E3C7-C7CF-4669-A694-E1D8B5B871FF}"/>
              </a:ext>
            </a:extLst>
          </p:cNvPr>
          <p:cNvSpPr txBox="1"/>
          <p:nvPr/>
        </p:nvSpPr>
        <p:spPr>
          <a:xfrm>
            <a:off x="2724900" y="4335733"/>
            <a:ext cx="1383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Rw</a:t>
            </a:r>
            <a:r>
              <a:rPr lang="en-GB" dirty="0"/>
              <a:t> = 1.27cm</a:t>
            </a:r>
          </a:p>
          <a:p>
            <a:r>
              <a:rPr lang="en-GB" dirty="0"/>
              <a:t>(Rp/</a:t>
            </a:r>
            <a:r>
              <a:rPr lang="en-GB" dirty="0" err="1"/>
              <a:t>Rw</a:t>
            </a:r>
            <a:r>
              <a:rPr lang="en-GB" dirty="0"/>
              <a:t>&lt;0.2)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173451-1D13-44B9-A849-4404D6DDB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139" y="0"/>
            <a:ext cx="3731434" cy="6258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7D992E7-EDE7-4C21-A971-8AFB0D86C38A}"/>
              </a:ext>
            </a:extLst>
          </p:cNvPr>
          <p:cNvSpPr/>
          <p:nvPr/>
        </p:nvSpPr>
        <p:spPr>
          <a:xfrm>
            <a:off x="3692106" y="1328468"/>
            <a:ext cx="1759788" cy="3738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2899F-C985-47D3-B30E-207E79EEC4A5}"/>
              </a:ext>
            </a:extLst>
          </p:cNvPr>
          <p:cNvSpPr/>
          <p:nvPr/>
        </p:nvSpPr>
        <p:spPr>
          <a:xfrm>
            <a:off x="5722189" y="3602965"/>
            <a:ext cx="615352" cy="5894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523923-CB6E-4F2C-833E-37EAEE072182}"/>
              </a:ext>
            </a:extLst>
          </p:cNvPr>
          <p:cNvSpPr/>
          <p:nvPr/>
        </p:nvSpPr>
        <p:spPr>
          <a:xfrm>
            <a:off x="4100422" y="3925020"/>
            <a:ext cx="419819" cy="3019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370262-A3E7-4273-99B4-F2748BAEE6A4}"/>
              </a:ext>
            </a:extLst>
          </p:cNvPr>
          <p:cNvSpPr/>
          <p:nvPr/>
        </p:nvSpPr>
        <p:spPr>
          <a:xfrm>
            <a:off x="2510288" y="4356339"/>
            <a:ext cx="1756912" cy="6872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C970F-353D-4BD8-9537-9AE8C7ED8AD1}"/>
              </a:ext>
            </a:extLst>
          </p:cNvPr>
          <p:cNvSpPr txBox="1"/>
          <p:nvPr/>
        </p:nvSpPr>
        <p:spPr>
          <a:xfrm rot="16200000">
            <a:off x="7182928" y="1696528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</a:t>
            </a:r>
            <a:r>
              <a:rPr lang="en-GB" baseline="30000" dirty="0">
                <a:solidFill>
                  <a:srgbClr val="FF0000"/>
                </a:solidFill>
              </a:rPr>
              <a:t>15</a:t>
            </a:r>
            <a:r>
              <a:rPr lang="en-GB" dirty="0">
                <a:solidFill>
                  <a:srgbClr val="FF0000"/>
                </a:solidFill>
              </a:rPr>
              <a:t> – 10</a:t>
            </a:r>
            <a:r>
              <a:rPr lang="en-GB" baseline="30000" dirty="0">
                <a:solidFill>
                  <a:srgbClr val="FF0000"/>
                </a:solidFill>
              </a:rPr>
              <a:t>16</a:t>
            </a:r>
            <a:r>
              <a:rPr lang="en-GB" dirty="0">
                <a:solidFill>
                  <a:srgbClr val="FF0000"/>
                </a:solidFill>
              </a:rPr>
              <a:t> m</a:t>
            </a:r>
            <a:r>
              <a:rPr lang="en-GB" baseline="30000" dirty="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D69435-BCB5-4166-B4E3-1A236D7BD010}"/>
              </a:ext>
            </a:extLst>
          </p:cNvPr>
          <p:cNvSpPr/>
          <p:nvPr/>
        </p:nvSpPr>
        <p:spPr>
          <a:xfrm>
            <a:off x="368060" y="5969479"/>
            <a:ext cx="3312544" cy="3105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40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00D4-7F2F-4DBB-8783-9CB284BE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010401" cy="1325563"/>
          </a:xfrm>
        </p:spPr>
        <p:txBody>
          <a:bodyPr/>
          <a:lstStyle/>
          <a:p>
            <a:r>
              <a:rPr lang="en-GB" dirty="0"/>
              <a:t>Interrogation &amp;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589FB-F37D-4AF4-BAC4-5B5B1E760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3" y="1696744"/>
            <a:ext cx="3876675" cy="377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E3933-A5BE-4A2D-B7E9-85578FC4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77" y="1419955"/>
            <a:ext cx="4245928" cy="4375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795491A-993E-4AFA-8101-186D25DAD3C3}"/>
              </a:ext>
            </a:extLst>
          </p:cNvPr>
          <p:cNvSpPr/>
          <p:nvPr/>
        </p:nvSpPr>
        <p:spPr>
          <a:xfrm>
            <a:off x="2641479" y="4857392"/>
            <a:ext cx="1900687" cy="29329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308BC-E9D6-44A2-B348-A400E3E3D05F}"/>
              </a:ext>
            </a:extLst>
          </p:cNvPr>
          <p:cNvSpPr/>
          <p:nvPr/>
        </p:nvSpPr>
        <p:spPr>
          <a:xfrm>
            <a:off x="2658733" y="4362810"/>
            <a:ext cx="848264" cy="2760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F5597-E744-4A15-9DBF-1D91223D635A}"/>
              </a:ext>
            </a:extLst>
          </p:cNvPr>
          <p:cNvSpPr txBox="1"/>
          <p:nvPr/>
        </p:nvSpPr>
        <p:spPr>
          <a:xfrm rot="16200000">
            <a:off x="73683" y="2683535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</a:t>
            </a:r>
            <a:r>
              <a:rPr lang="en-GB" baseline="30000" dirty="0">
                <a:solidFill>
                  <a:srgbClr val="FF0000"/>
                </a:solidFill>
              </a:rPr>
              <a:t>14</a:t>
            </a:r>
            <a:r>
              <a:rPr lang="en-GB" dirty="0">
                <a:solidFill>
                  <a:srgbClr val="FF0000"/>
                </a:solidFill>
              </a:rPr>
              <a:t> – 10</a:t>
            </a:r>
            <a:r>
              <a:rPr lang="en-GB" baseline="30000" dirty="0">
                <a:solidFill>
                  <a:srgbClr val="FF0000"/>
                </a:solidFill>
              </a:rPr>
              <a:t>15</a:t>
            </a:r>
            <a:r>
              <a:rPr lang="en-GB" dirty="0">
                <a:solidFill>
                  <a:srgbClr val="FF0000"/>
                </a:solidFill>
              </a:rPr>
              <a:t> m</a:t>
            </a:r>
            <a:r>
              <a:rPr lang="en-GB" baseline="30000" dirty="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F2158B-91E3-4690-91A8-769C6E887C83}"/>
              </a:ext>
            </a:extLst>
          </p:cNvPr>
          <p:cNvSpPr/>
          <p:nvPr/>
        </p:nvSpPr>
        <p:spPr>
          <a:xfrm>
            <a:off x="1195118" y="4561218"/>
            <a:ext cx="1644770" cy="244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270BB-007F-7DCA-6D48-8706F83A8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240" y="1726511"/>
            <a:ext cx="4324350" cy="3705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A020D6-19F2-D410-4E58-4B790D7F5D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933" r="38690"/>
          <a:stretch/>
        </p:blipFill>
        <p:spPr>
          <a:xfrm>
            <a:off x="6569122" y="1313876"/>
            <a:ext cx="3650684" cy="3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B504FA-B40A-4DE4-A169-451DBF756C13}"/>
              </a:ext>
            </a:extLst>
          </p:cNvPr>
          <p:cNvSpPr/>
          <p:nvPr/>
        </p:nvSpPr>
        <p:spPr>
          <a:xfrm>
            <a:off x="8678281" y="39757"/>
            <a:ext cx="3366997" cy="66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EC88C2-BA09-4870-9DFA-DDD3DEDCDBBB}"/>
              </a:ext>
            </a:extLst>
          </p:cNvPr>
          <p:cNvSpPr/>
          <p:nvPr/>
        </p:nvSpPr>
        <p:spPr>
          <a:xfrm>
            <a:off x="295333" y="2822713"/>
            <a:ext cx="6735891" cy="3345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3BEDA-1CC3-4EEE-A846-2B890B19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3464" cy="1325563"/>
          </a:xfrm>
        </p:spPr>
        <p:txBody>
          <a:bodyPr/>
          <a:lstStyle/>
          <a:p>
            <a:r>
              <a:rPr lang="en-GB" dirty="0"/>
              <a:t>Lifetimes (static)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BE8A4-24C6-4752-B45F-DCE5DB0B5817}"/>
              </a:ext>
            </a:extLst>
          </p:cNvPr>
          <p:cNvSpPr txBox="1"/>
          <p:nvPr/>
        </p:nvSpPr>
        <p:spPr>
          <a:xfrm>
            <a:off x="113949" y="6123145"/>
            <a:ext cx="292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Phys. Rev. Lett. </a:t>
            </a:r>
            <a:r>
              <a:rPr lang="en-GB" b="1" dirty="0"/>
              <a:t>50</a:t>
            </a:r>
            <a:r>
              <a:rPr lang="en-GB" dirty="0"/>
              <a:t> 167 (1983)</a:t>
            </a:r>
          </a:p>
          <a:p>
            <a:r>
              <a:rPr lang="en-GB" dirty="0"/>
              <a:t>Phys. Plasmas </a:t>
            </a:r>
            <a:r>
              <a:rPr lang="en-GB" b="1" dirty="0"/>
              <a:t>1</a:t>
            </a:r>
            <a:r>
              <a:rPr lang="en-GB" dirty="0"/>
              <a:t> 1123 (1994)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A1140C-035C-4DAA-8CE4-D2121501C953}"/>
              </a:ext>
            </a:extLst>
          </p:cNvPr>
          <p:cNvSpPr txBox="1"/>
          <p:nvPr/>
        </p:nvSpPr>
        <p:spPr>
          <a:xfrm>
            <a:off x="3350456" y="6118337"/>
            <a:ext cx="292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Phys. Rev. Lett. </a:t>
            </a:r>
            <a:r>
              <a:rPr lang="en-GB" b="1" dirty="0"/>
              <a:t>44</a:t>
            </a:r>
            <a:r>
              <a:rPr lang="en-GB" dirty="0"/>
              <a:t> 654 (1980)</a:t>
            </a:r>
          </a:p>
          <a:p>
            <a:r>
              <a:rPr lang="en-GB" dirty="0"/>
              <a:t>Phys. Fluids </a:t>
            </a:r>
            <a:r>
              <a:rPr lang="en-GB" b="1" dirty="0"/>
              <a:t>29</a:t>
            </a:r>
            <a:r>
              <a:rPr lang="en-GB" dirty="0"/>
              <a:t> 2015 (1986)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B0562A-F587-49A6-8E1E-45B831F5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95" y="2987418"/>
            <a:ext cx="2334270" cy="304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A814C-9159-45D5-BED5-93D27CEF4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300" y="268720"/>
            <a:ext cx="3674200" cy="2492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006658-71BA-4CE0-8B86-692F0F145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276" y="5174029"/>
            <a:ext cx="2393997" cy="1336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2B0F3-0F48-4E7E-926E-54384FF1B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05" y="4582147"/>
            <a:ext cx="3780606" cy="1426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5AA49-8552-42D2-83D4-D224D5DDC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14" y="2941184"/>
            <a:ext cx="3033419" cy="148882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9A85018-AEF2-4A23-82C8-474098A6E5B5}"/>
              </a:ext>
            </a:extLst>
          </p:cNvPr>
          <p:cNvSpPr/>
          <p:nvPr/>
        </p:nvSpPr>
        <p:spPr>
          <a:xfrm>
            <a:off x="1026544" y="4002656"/>
            <a:ext cx="848264" cy="2760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535A94-14DE-4046-A69E-9E727663474B}"/>
              </a:ext>
            </a:extLst>
          </p:cNvPr>
          <p:cNvSpPr/>
          <p:nvPr/>
        </p:nvSpPr>
        <p:spPr>
          <a:xfrm>
            <a:off x="2783457" y="2898475"/>
            <a:ext cx="552090" cy="3508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C24E48-5605-472B-A51C-8DB36B0FD33F}"/>
              </a:ext>
            </a:extLst>
          </p:cNvPr>
          <p:cNvSpPr txBox="1"/>
          <p:nvPr/>
        </p:nvSpPr>
        <p:spPr>
          <a:xfrm>
            <a:off x="5507880" y="3040025"/>
            <a:ext cx="1410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Rp/</a:t>
            </a:r>
            <a:r>
              <a:rPr lang="en-GB" dirty="0" err="1"/>
              <a:t>Rw</a:t>
            </a:r>
            <a:r>
              <a:rPr lang="en-GB" dirty="0"/>
              <a:t> ~0.2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068979-4F18-40ED-A50F-3B6B58B6688A}"/>
              </a:ext>
            </a:extLst>
          </p:cNvPr>
          <p:cNvSpPr/>
          <p:nvPr/>
        </p:nvSpPr>
        <p:spPr>
          <a:xfrm>
            <a:off x="5517944" y="3069416"/>
            <a:ext cx="1331344" cy="3508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4178CE-195C-4D2F-96C8-68B9B51AC465}"/>
              </a:ext>
            </a:extLst>
          </p:cNvPr>
          <p:cNvSpPr/>
          <p:nvPr/>
        </p:nvSpPr>
        <p:spPr>
          <a:xfrm>
            <a:off x="10466717" y="5963728"/>
            <a:ext cx="520460" cy="2501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90F27-97A4-26F9-DAA4-50CE419DC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8647" y="404884"/>
            <a:ext cx="2867794" cy="425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4BC02-A5CD-FE49-6C1F-B445D7294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1" y="1061540"/>
            <a:ext cx="3030371" cy="16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41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544D0-1E7F-40DE-AE77-423D08D2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27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9A6D7-20EC-47AB-A1CA-907C664244F6}"/>
              </a:ext>
            </a:extLst>
          </p:cNvPr>
          <p:cNvSpPr txBox="1"/>
          <p:nvPr/>
        </p:nvSpPr>
        <p:spPr>
          <a:xfrm>
            <a:off x="225595" y="280221"/>
            <a:ext cx="3273743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Solenoid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A6C08-88CD-4C9B-86CB-922E9D26A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53"/>
          <a:stretch/>
        </p:blipFill>
        <p:spPr>
          <a:xfrm>
            <a:off x="5260589" y="580292"/>
            <a:ext cx="6765156" cy="127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68869-43AC-4C90-98A0-929B62178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04"/>
          <a:stretch/>
        </p:blipFill>
        <p:spPr>
          <a:xfrm>
            <a:off x="5260589" y="1815280"/>
            <a:ext cx="6765158" cy="5797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DFF52A-5380-4FC0-A3EF-C49DCF65D8E2}"/>
              </a:ext>
            </a:extLst>
          </p:cNvPr>
          <p:cNvSpPr/>
          <p:nvPr/>
        </p:nvSpPr>
        <p:spPr>
          <a:xfrm>
            <a:off x="9982200" y="511943"/>
            <a:ext cx="1986356" cy="1900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83CBFF-7721-46CB-A7E5-CE79AC2AFFA4}"/>
              </a:ext>
            </a:extLst>
          </p:cNvPr>
          <p:cNvSpPr txBox="1"/>
          <p:nvPr/>
        </p:nvSpPr>
        <p:spPr>
          <a:xfrm>
            <a:off x="8539479" y="2485223"/>
            <a:ext cx="3350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Equivalent field of a solenoid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8F95AC-2C34-4D90-80E6-253FB5DF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89" y="3099581"/>
            <a:ext cx="6700022" cy="3491346"/>
          </a:xfrm>
          <a:prstGeom prst="rect">
            <a:avLst/>
          </a:prstGeom>
          <a:ln>
            <a:solidFill>
              <a:srgbClr val="00206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8345B4-A08B-42B1-8BBB-A201EAFA3A80}"/>
                  </a:ext>
                </a:extLst>
              </p:cNvPr>
              <p:cNvSpPr txBox="1"/>
              <p:nvPr/>
            </p:nvSpPr>
            <p:spPr>
              <a:xfrm>
                <a:off x="223444" y="1252706"/>
                <a:ext cx="4307916" cy="3573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1</a:t>
                </a:r>
                <a:r>
                  <a:rPr lang="en-GB" sz="2000" baseline="30000" dirty="0"/>
                  <a:t>st</a:t>
                </a:r>
                <a:r>
                  <a:rPr lang="en-GB" sz="2000" dirty="0"/>
                  <a:t> solenoid most demanding</a:t>
                </a:r>
              </a:p>
              <a:p>
                <a:pPr marL="542925" lvl="1" indent="-1809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𝐵𝑑𝑧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=1.233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Tm</m:t>
                        </m:r>
                      </m:e>
                    </m:nary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  <a:p>
                <a:pPr marL="542925" lvl="1" indent="-180975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Choose nominal design with 1 m long coil (Gabor lens flange-to-flange space is 1.157 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Solenoids 2 to 5</a:t>
                </a:r>
              </a:p>
              <a:p>
                <a:pPr marL="542925" lvl="1" indent="-180975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Different design (for lower material cost, power consumption)</a:t>
                </a:r>
              </a:p>
              <a:p>
                <a:pPr marL="542925" lvl="1" indent="-1809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𝐵𝑑𝑧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≤0.8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Tm</m:t>
                        </m:r>
                      </m:e>
                    </m:nary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8345B4-A08B-42B1-8BBB-A201EAFA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44" y="1252706"/>
                <a:ext cx="4307916" cy="3573029"/>
              </a:xfrm>
              <a:prstGeom prst="rect">
                <a:avLst/>
              </a:prstGeom>
              <a:blipFill>
                <a:blip r:embed="rId4"/>
                <a:stretch>
                  <a:fillRect l="-1275" t="-9029" b="-238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805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0B8E95C-6BEA-4BCF-84CF-88E978E2FAC2}"/>
              </a:ext>
            </a:extLst>
          </p:cNvPr>
          <p:cNvSpPr/>
          <p:nvPr/>
        </p:nvSpPr>
        <p:spPr>
          <a:xfrm>
            <a:off x="225596" y="3962839"/>
            <a:ext cx="5997925" cy="16579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DCD57D-9960-42EE-8942-1170ADBEBD49}"/>
              </a:ext>
            </a:extLst>
          </p:cNvPr>
          <p:cNvSpPr/>
          <p:nvPr/>
        </p:nvSpPr>
        <p:spPr>
          <a:xfrm>
            <a:off x="225595" y="5919287"/>
            <a:ext cx="9823681" cy="793923"/>
          </a:xfrm>
          <a:prstGeom prst="rect">
            <a:avLst/>
          </a:prstGeom>
          <a:solidFill>
            <a:srgbClr val="D8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2A9BE-88A4-40D3-9630-877F9684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7FA15-E4CE-400C-A2FF-A49415F0C91D}"/>
              </a:ext>
            </a:extLst>
          </p:cNvPr>
          <p:cNvSpPr txBox="1"/>
          <p:nvPr/>
        </p:nvSpPr>
        <p:spPr>
          <a:xfrm>
            <a:off x="225595" y="280221"/>
            <a:ext cx="280208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Choice of material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EB47C9-8B8B-4F87-92D3-6EF6250AAD7A}"/>
              </a:ext>
            </a:extLst>
          </p:cNvPr>
          <p:cNvCxnSpPr>
            <a:cxnSpLocks/>
          </p:cNvCxnSpPr>
          <p:nvPr/>
        </p:nvCxnSpPr>
        <p:spPr>
          <a:xfrm>
            <a:off x="6451600" y="150755"/>
            <a:ext cx="0" cy="54830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1F3B98-6875-4E15-AB80-5D16F3919C85}"/>
              </a:ext>
            </a:extLst>
          </p:cNvPr>
          <p:cNvSpPr txBox="1"/>
          <p:nvPr/>
        </p:nvSpPr>
        <p:spPr>
          <a:xfrm>
            <a:off x="3844184" y="150755"/>
            <a:ext cx="2546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400" dirty="0">
                <a:solidFill>
                  <a:srgbClr val="FF0000"/>
                </a:solidFill>
              </a:rPr>
              <a:t>Normal conducting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BC672-956E-4B38-81BC-83646B6D71A7}"/>
              </a:ext>
            </a:extLst>
          </p:cNvPr>
          <p:cNvSpPr txBox="1"/>
          <p:nvPr/>
        </p:nvSpPr>
        <p:spPr>
          <a:xfrm>
            <a:off x="6512561" y="150755"/>
            <a:ext cx="2546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Superconducting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5D2D4E-DCBF-4D18-9D53-9E2C7BA16E87}"/>
              </a:ext>
            </a:extLst>
          </p:cNvPr>
          <p:cNvSpPr/>
          <p:nvPr/>
        </p:nvSpPr>
        <p:spPr>
          <a:xfrm>
            <a:off x="6645447" y="4344934"/>
            <a:ext cx="5176007" cy="12758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0D891D-C47F-466F-8D73-3FDCEC8D533D}"/>
              </a:ext>
            </a:extLst>
          </p:cNvPr>
          <p:cNvCxnSpPr>
            <a:cxnSpLocks/>
          </p:cNvCxnSpPr>
          <p:nvPr/>
        </p:nvCxnSpPr>
        <p:spPr>
          <a:xfrm flipV="1">
            <a:off x="3844184" y="612420"/>
            <a:ext cx="5106776" cy="228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4CC8E0-A15F-45A3-A6CE-44DF67B9677E}"/>
              </a:ext>
            </a:extLst>
          </p:cNvPr>
          <p:cNvSpPr txBox="1"/>
          <p:nvPr/>
        </p:nvSpPr>
        <p:spPr>
          <a:xfrm>
            <a:off x="6712525" y="1232568"/>
            <a:ext cx="5028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Very high current density compared to conventional 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Negligible power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B050"/>
              </a:solidFill>
            </a:endParaRPr>
          </a:p>
          <a:p>
            <a:endParaRPr lang="en-GB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Complicated structure: rigid coil former + insulating cryostat (large space requirement around the coil)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The cryostat/cooling infrastructure needs careful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Cost of superconducting coils is significantly  higher than the cost of conventional conductor</a:t>
            </a:r>
            <a:endParaRPr lang="en-GB" sz="2000" dirty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96767-63FB-45E0-954B-49A36AAF1AAB}"/>
              </a:ext>
            </a:extLst>
          </p:cNvPr>
          <p:cNvSpPr txBox="1"/>
          <p:nvPr/>
        </p:nvSpPr>
        <p:spPr>
          <a:xfrm>
            <a:off x="3240169" y="695901"/>
            <a:ext cx="3530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(Hollow copper conductor)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CD1572-9381-45CC-9427-B1AD457627A9}"/>
              </a:ext>
            </a:extLst>
          </p:cNvPr>
          <p:cNvSpPr txBox="1"/>
          <p:nvPr/>
        </p:nvSpPr>
        <p:spPr>
          <a:xfrm>
            <a:off x="280953" y="1237225"/>
            <a:ext cx="59979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Very common design in many accelerator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Efficient cooling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water in direct contact with the source of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50"/>
                </a:solidFill>
              </a:rPr>
              <a:t>Coils potted in resin are typically very 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Each cable has to be insulated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adds complexity and requires more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Weight of the coils is typically high</a:t>
            </a:r>
            <a:endParaRPr lang="en-GB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Cooling and electric circuits are interwoven, but need separation at the their 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pressure drop leads to complex cooling circuits for large coils + increased risk of water leakages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F11ACA-0101-4CAF-8AE4-DD3B209E58E6}"/>
              </a:ext>
            </a:extLst>
          </p:cNvPr>
          <p:cNvSpPr txBox="1"/>
          <p:nvPr/>
        </p:nvSpPr>
        <p:spPr>
          <a:xfrm>
            <a:off x="332789" y="5944009"/>
            <a:ext cx="9498562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Aim of this design exercise</a:t>
            </a:r>
            <a:r>
              <a:rPr lang="en-GB" sz="20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: evaluate the requirements and performance of a normal-conducting solenoid that is suitable for </a:t>
            </a:r>
            <a:r>
              <a:rPr lang="en-GB" sz="200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LhARA</a:t>
            </a:r>
            <a:endParaRPr lang="en-GB" sz="20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2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4BD2D1-8D5B-43DB-B354-FEC5602B5C0D}"/>
              </a:ext>
            </a:extLst>
          </p:cNvPr>
          <p:cNvSpPr txBox="1"/>
          <p:nvPr/>
        </p:nvSpPr>
        <p:spPr>
          <a:xfrm>
            <a:off x="225595" y="280221"/>
            <a:ext cx="348280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SC solenoid for </a:t>
            </a:r>
            <a:r>
              <a:rPr lang="en-GB" sz="260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LhARA</a:t>
            </a:r>
            <a:endParaRPr lang="en-GB" sz="26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59F5D-72BA-453D-96F2-C4797F46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5" y="1795719"/>
            <a:ext cx="4642423" cy="3266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4949A-5EB2-496A-95C5-C59D10CA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430" y="772664"/>
            <a:ext cx="6459975" cy="4445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598169-1AA3-40A2-B2AF-C196353D4D6E}"/>
              </a:ext>
            </a:extLst>
          </p:cNvPr>
          <p:cNvSpPr txBox="1"/>
          <p:nvPr/>
        </p:nvSpPr>
        <p:spPr>
          <a:xfrm>
            <a:off x="225594" y="946298"/>
            <a:ext cx="4315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Preliminary design and analysis </a:t>
            </a:r>
            <a:r>
              <a:rPr lang="en-GB" sz="2200" i="0" u="none" strike="noStrike" baseline="0" dirty="0"/>
              <a:t>(A. </a:t>
            </a:r>
            <a:r>
              <a:rPr lang="en-GB" sz="2200" i="0" u="none" strike="noStrike" baseline="0" dirty="0" err="1"/>
              <a:t>Beqiri</a:t>
            </a:r>
            <a:r>
              <a:rPr lang="en-GB" sz="2200" i="0" u="none" strike="noStrike" baseline="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18952A-25CB-4079-AFE8-235D1B64B516}"/>
                  </a:ext>
                </a:extLst>
              </p:cNvPr>
              <p:cNvSpPr txBox="1"/>
              <p:nvPr/>
            </p:nvSpPr>
            <p:spPr>
              <a:xfrm>
                <a:off x="225594" y="5311537"/>
                <a:ext cx="49296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C00000"/>
                    </a:solidFill>
                  </a:rPr>
                  <a:t>Nb-</a:t>
                </a:r>
                <a:r>
                  <a:rPr lang="en-GB" sz="2400" b="1" dirty="0" err="1">
                    <a:solidFill>
                      <a:srgbClr val="C00000"/>
                    </a:solidFill>
                  </a:rPr>
                  <a:t>Ti</a:t>
                </a:r>
                <a:endParaRPr lang="en-GB" sz="2400" b="1" dirty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C00000"/>
                    </a:solidFill>
                  </a:rPr>
                  <a:t>2-stage cryo-cooler (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b="1" dirty="0">
                    <a:solidFill>
                      <a:srgbClr val="C00000"/>
                    </a:solidFill>
                  </a:rPr>
                  <a:t>45 W)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C00000"/>
                    </a:solidFill>
                  </a:rPr>
                  <a:t>Coil: 1 m, 1.3 T, 250 A, 2 layers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18952A-25CB-4079-AFE8-235D1B64B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94" y="5311537"/>
                <a:ext cx="4929676" cy="1200329"/>
              </a:xfrm>
              <a:prstGeom prst="rect">
                <a:avLst/>
              </a:prstGeom>
              <a:blipFill>
                <a:blip r:embed="rId4"/>
                <a:stretch>
                  <a:fillRect l="-1607" t="-4061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57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8172-4C7F-B579-180A-61E78BD9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parameters for Capture 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56450-FB9C-CFD2-CA4D-FF9CEE7BD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80546" cy="580930"/>
          </a:xfrm>
        </p:spPr>
        <p:txBody>
          <a:bodyPr/>
          <a:lstStyle/>
          <a:p>
            <a:r>
              <a:rPr lang="en-GB" dirty="0"/>
              <a:t>See WP2 &amp; WP6 for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0CEBF-9860-C4BE-0144-8BB78DD1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464E5F2-E085-1C64-7CF3-07AF7C679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585092"/>
              </p:ext>
            </p:extLst>
          </p:nvPr>
        </p:nvGraphicFramePr>
        <p:xfrm>
          <a:off x="2037128" y="2474793"/>
          <a:ext cx="7909892" cy="3615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944">
                  <a:extLst>
                    <a:ext uri="{9D8B030D-6E8A-4147-A177-3AD203B41FA5}">
                      <a16:colId xmlns:a16="http://schemas.microsoft.com/office/drawing/2014/main" val="2419465605"/>
                    </a:ext>
                  </a:extLst>
                </a:gridCol>
                <a:gridCol w="1977474">
                  <a:extLst>
                    <a:ext uri="{9D8B030D-6E8A-4147-A177-3AD203B41FA5}">
                      <a16:colId xmlns:a16="http://schemas.microsoft.com/office/drawing/2014/main" val="1115889979"/>
                    </a:ext>
                  </a:extLst>
                </a:gridCol>
                <a:gridCol w="1977474">
                  <a:extLst>
                    <a:ext uri="{9D8B030D-6E8A-4147-A177-3AD203B41FA5}">
                      <a16:colId xmlns:a16="http://schemas.microsoft.com/office/drawing/2014/main" val="1335670932"/>
                    </a:ext>
                  </a:extLst>
                </a:gridCol>
              </a:tblGrid>
              <a:tr h="4886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401814"/>
                  </a:ext>
                </a:extLst>
              </a:tr>
              <a:tr h="521117">
                <a:tc>
                  <a:txBody>
                    <a:bodyPr/>
                    <a:lstStyle/>
                    <a:p>
                      <a:r>
                        <a:rPr lang="en-GB" sz="28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 – 20 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 – 17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244205"/>
                  </a:ext>
                </a:extLst>
              </a:tr>
              <a:tr h="521117">
                <a:tc>
                  <a:txBody>
                    <a:bodyPr/>
                    <a:lstStyle/>
                    <a:p>
                      <a:r>
                        <a:rPr lang="en-GB" sz="2800" dirty="0"/>
                        <a:t>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50 </a:t>
                      </a:r>
                      <a:r>
                        <a:rPr lang="en-GB" dirty="0" err="1"/>
                        <a:t>mrad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~1E-6 </a:t>
                      </a:r>
                      <a:r>
                        <a:rPr lang="en-GB" dirty="0" err="1"/>
                        <a:t>mrad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1880427"/>
                  </a:ext>
                </a:extLst>
              </a:tr>
              <a:tr h="521117">
                <a:tc>
                  <a:txBody>
                    <a:bodyPr/>
                    <a:lstStyle/>
                    <a:p>
                      <a:r>
                        <a:rPr lang="en-GB" sz="2800" dirty="0"/>
                        <a:t>Flux (proton no. / pulse)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10</a:t>
                      </a:r>
                      <a:r>
                        <a:rPr lang="en-GB" baseline="0" dirty="0"/>
                        <a:t> </a:t>
                      </a: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&gt;10</a:t>
                      </a:r>
                      <a:r>
                        <a:rPr lang="en-GB" baseline="30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1707997"/>
                  </a:ext>
                </a:extLst>
              </a:tr>
              <a:tr h="521117">
                <a:tc>
                  <a:txBody>
                    <a:bodyPr/>
                    <a:lstStyle/>
                    <a:p>
                      <a:r>
                        <a:rPr lang="en-GB" sz="2800" dirty="0"/>
                        <a:t>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4017636"/>
                  </a:ext>
                </a:extLst>
              </a:tr>
              <a:tr h="521117">
                <a:tc>
                  <a:txBody>
                    <a:bodyPr/>
                    <a:lstStyle/>
                    <a:p>
                      <a:r>
                        <a:rPr lang="en-GB" sz="28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~8ns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~8ns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5373031"/>
                  </a:ext>
                </a:extLst>
              </a:tr>
              <a:tr h="521117">
                <a:tc>
                  <a:txBody>
                    <a:bodyPr/>
                    <a:lstStyle/>
                    <a:p>
                      <a:r>
                        <a:rPr lang="en-GB" sz="2800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10 – 1000 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 – 1000 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072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117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813418-A913-4E1C-B25A-DA2E87E4E6A9}"/>
              </a:ext>
            </a:extLst>
          </p:cNvPr>
          <p:cNvSpPr txBox="1"/>
          <p:nvPr/>
        </p:nvSpPr>
        <p:spPr>
          <a:xfrm>
            <a:off x="225595" y="280221"/>
            <a:ext cx="348280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SC solenoid for </a:t>
            </a:r>
            <a:r>
              <a:rPr lang="en-GB" sz="2600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LhARA</a:t>
            </a:r>
            <a:endParaRPr lang="en-GB" sz="26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B3A94-D03E-4945-8DCE-AF2EAAC4D038}"/>
              </a:ext>
            </a:extLst>
          </p:cNvPr>
          <p:cNvSpPr txBox="1"/>
          <p:nvPr/>
        </p:nvSpPr>
        <p:spPr>
          <a:xfrm>
            <a:off x="225594" y="946298"/>
            <a:ext cx="4315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2-D magnetic and thermal model</a:t>
            </a:r>
            <a:endParaRPr lang="en-GB" sz="2200" i="0" u="none" strike="noStrike" baseline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1709B-376D-4855-8E01-C51A8D17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1" y="1550819"/>
            <a:ext cx="4169469" cy="3945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402C5-2350-4589-A3F3-7BECD8CDD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621" y="371661"/>
            <a:ext cx="3604381" cy="3550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1B5BFF-F1DF-4C49-B6CB-A9734F16B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619" y="4102067"/>
            <a:ext cx="3986352" cy="2384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DAA35E-4121-4340-BB22-E87ED722D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070" y="371661"/>
            <a:ext cx="2484335" cy="52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6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2A9BE-88A4-40D3-9630-877F9684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7FA15-E4CE-400C-A2FF-A49415F0C91D}"/>
              </a:ext>
            </a:extLst>
          </p:cNvPr>
          <p:cNvSpPr txBox="1"/>
          <p:nvPr/>
        </p:nvSpPr>
        <p:spPr>
          <a:xfrm>
            <a:off x="225595" y="280221"/>
            <a:ext cx="392984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NC Solenoid–param. space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8BA45-00BA-4826-939B-DE98F1EA5D5B}"/>
              </a:ext>
            </a:extLst>
          </p:cNvPr>
          <p:cNvSpPr/>
          <p:nvPr/>
        </p:nvSpPr>
        <p:spPr>
          <a:xfrm>
            <a:off x="6096000" y="87052"/>
            <a:ext cx="5689600" cy="357142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AA3887-44CF-468A-98C0-0F70A36F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401" y="900368"/>
            <a:ext cx="4900799" cy="3063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6A36CB1-20CA-4041-AADE-2B3B5579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1401" y="3707949"/>
            <a:ext cx="4900799" cy="306300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8FA6BEB8-4231-4AA9-B465-F3E9F1A9D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5" y="4203667"/>
            <a:ext cx="3807925" cy="25178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F242077-CE81-4FE4-96D8-EC5F8784E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7401" y="208139"/>
            <a:ext cx="5326798" cy="33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38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2A9BE-88A4-40D3-9630-877F9684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7FA15-E4CE-400C-A2FF-A49415F0C91D}"/>
              </a:ext>
            </a:extLst>
          </p:cNvPr>
          <p:cNvSpPr txBox="1"/>
          <p:nvPr/>
        </p:nvSpPr>
        <p:spPr>
          <a:xfrm>
            <a:off x="225595" y="280221"/>
            <a:ext cx="468168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NC Solenoid–Graded coil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DD4EB-C2F3-4C68-AE26-D1C2F3BBEC52}"/>
              </a:ext>
            </a:extLst>
          </p:cNvPr>
          <p:cNvSpPr txBox="1"/>
          <p:nvPr/>
        </p:nvSpPr>
        <p:spPr>
          <a:xfrm>
            <a:off x="284480" y="1168400"/>
            <a:ext cx="10607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Use more than one transverse size for the copper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Increase the diameter of the cooling channel in the layers further away from the bore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/>
              <a:t>by keeping the conducting area constant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301DD5-6080-427A-97F8-E916A6FE3CC8}"/>
              </a:ext>
            </a:extLst>
          </p:cNvPr>
          <p:cNvGrpSpPr>
            <a:grpSpLocks noChangeAspect="1"/>
          </p:cNvGrpSpPr>
          <p:nvPr/>
        </p:nvGrpSpPr>
        <p:grpSpPr>
          <a:xfrm>
            <a:off x="7751149" y="1046480"/>
            <a:ext cx="494353" cy="494353"/>
            <a:chOff x="6281759" y="708199"/>
            <a:chExt cx="5040000" cy="50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1C3887-FFE8-4301-824F-55B62521E920}"/>
                </a:ext>
              </a:extLst>
            </p:cNvPr>
            <p:cNvSpPr/>
            <p:nvPr/>
          </p:nvSpPr>
          <p:spPr>
            <a:xfrm>
              <a:off x="6281759" y="708199"/>
              <a:ext cx="5040000" cy="5040000"/>
            </a:xfrm>
            <a:prstGeom prst="rect">
              <a:avLst/>
            </a:prstGeom>
            <a:solidFill>
              <a:srgbClr val="E3E3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6A03B1D-4C75-49BA-8C12-D57481DC20B1}"/>
                </a:ext>
              </a:extLst>
            </p:cNvPr>
            <p:cNvSpPr/>
            <p:nvPr/>
          </p:nvSpPr>
          <p:spPr>
            <a:xfrm>
              <a:off x="6461759" y="888199"/>
              <a:ext cx="4680000" cy="4680000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696175-F90F-44E1-8068-67AEEB0D5334}"/>
                </a:ext>
              </a:extLst>
            </p:cNvPr>
            <p:cNvSpPr/>
            <p:nvPr/>
          </p:nvSpPr>
          <p:spPr>
            <a:xfrm rot="16200000">
              <a:off x="7541759" y="1968199"/>
              <a:ext cx="2520000" cy="252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7A91DF-910F-4466-9106-9562C60E81DB}"/>
              </a:ext>
            </a:extLst>
          </p:cNvPr>
          <p:cNvGrpSpPr>
            <a:grpSpLocks noChangeAspect="1"/>
          </p:cNvGrpSpPr>
          <p:nvPr/>
        </p:nvGrpSpPr>
        <p:grpSpPr>
          <a:xfrm>
            <a:off x="8386172" y="965200"/>
            <a:ext cx="575633" cy="575633"/>
            <a:chOff x="6281759" y="708198"/>
            <a:chExt cx="5039999" cy="504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17F981-99BD-48A2-BD6F-3BE3F21C2250}"/>
                </a:ext>
              </a:extLst>
            </p:cNvPr>
            <p:cNvSpPr/>
            <p:nvPr/>
          </p:nvSpPr>
          <p:spPr>
            <a:xfrm>
              <a:off x="6281759" y="708198"/>
              <a:ext cx="5039999" cy="5040000"/>
            </a:xfrm>
            <a:prstGeom prst="rect">
              <a:avLst/>
            </a:prstGeom>
            <a:solidFill>
              <a:srgbClr val="E3E3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F2368FF-6EDB-4CD0-BF78-707819088D6B}"/>
                </a:ext>
              </a:extLst>
            </p:cNvPr>
            <p:cNvSpPr/>
            <p:nvPr/>
          </p:nvSpPr>
          <p:spPr>
            <a:xfrm>
              <a:off x="6461759" y="888199"/>
              <a:ext cx="4680000" cy="4680000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33B04A-9F3B-4B20-9E45-F8EF137387F6}"/>
                </a:ext>
              </a:extLst>
            </p:cNvPr>
            <p:cNvSpPr/>
            <p:nvPr/>
          </p:nvSpPr>
          <p:spPr>
            <a:xfrm rot="16200000">
              <a:off x="7140690" y="1536297"/>
              <a:ext cx="3322130" cy="33221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1EB815-1F38-49A9-9029-882E87B6F3DA}"/>
              </a:ext>
            </a:extLst>
          </p:cNvPr>
          <p:cNvGrpSpPr>
            <a:grpSpLocks noChangeAspect="1"/>
          </p:cNvGrpSpPr>
          <p:nvPr/>
        </p:nvGrpSpPr>
        <p:grpSpPr>
          <a:xfrm>
            <a:off x="9102475" y="760391"/>
            <a:ext cx="788308" cy="788308"/>
            <a:chOff x="6281759" y="708198"/>
            <a:chExt cx="5039999" cy="5040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ECDF6D-3E63-4904-BF10-E757A45A8FBE}"/>
                </a:ext>
              </a:extLst>
            </p:cNvPr>
            <p:cNvSpPr/>
            <p:nvPr/>
          </p:nvSpPr>
          <p:spPr>
            <a:xfrm>
              <a:off x="6281759" y="708198"/>
              <a:ext cx="5039999" cy="5040000"/>
            </a:xfrm>
            <a:prstGeom prst="rect">
              <a:avLst/>
            </a:prstGeom>
            <a:solidFill>
              <a:srgbClr val="E3E3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6101795-D2B4-4789-8EF6-858642C512D6}"/>
                </a:ext>
              </a:extLst>
            </p:cNvPr>
            <p:cNvSpPr/>
            <p:nvPr/>
          </p:nvSpPr>
          <p:spPr>
            <a:xfrm>
              <a:off x="6461759" y="888199"/>
              <a:ext cx="4680000" cy="4680000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BC51EF2-9C5F-4A9E-AAAB-43D15913ECEC}"/>
                </a:ext>
              </a:extLst>
            </p:cNvPr>
            <p:cNvSpPr/>
            <p:nvPr/>
          </p:nvSpPr>
          <p:spPr>
            <a:xfrm rot="16200000">
              <a:off x="6960448" y="1475469"/>
              <a:ext cx="3682622" cy="36826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E7D42E-C00A-48B6-9A26-64C29487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6" y="2900234"/>
            <a:ext cx="9448013" cy="3362742"/>
          </a:xfrm>
          <a:prstGeom prst="rect">
            <a:avLst/>
          </a:prstGeom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5BF6384D-143D-48B4-9F98-F01FA3ABE1EC}"/>
              </a:ext>
            </a:extLst>
          </p:cNvPr>
          <p:cNvSpPr/>
          <p:nvPr/>
        </p:nvSpPr>
        <p:spPr>
          <a:xfrm>
            <a:off x="7998325" y="4826000"/>
            <a:ext cx="123589" cy="7010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2434B53C-CBA1-4BD1-AB1D-8A996F2EFF3B}"/>
              </a:ext>
            </a:extLst>
          </p:cNvPr>
          <p:cNvSpPr/>
          <p:nvPr/>
        </p:nvSpPr>
        <p:spPr>
          <a:xfrm>
            <a:off x="7998324" y="4031586"/>
            <a:ext cx="123589" cy="7010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85A8C6B-AF6C-491A-9B6A-51254A234164}"/>
              </a:ext>
            </a:extLst>
          </p:cNvPr>
          <p:cNvSpPr/>
          <p:nvPr/>
        </p:nvSpPr>
        <p:spPr>
          <a:xfrm>
            <a:off x="7998324" y="3230290"/>
            <a:ext cx="123589" cy="7010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8FA10D-06B8-48DA-8B84-30D083CFD229}"/>
              </a:ext>
            </a:extLst>
          </p:cNvPr>
          <p:cNvSpPr txBox="1"/>
          <p:nvPr/>
        </p:nvSpPr>
        <p:spPr>
          <a:xfrm>
            <a:off x="8406730" y="3370739"/>
            <a:ext cx="261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 layers, cable size 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D0266F-229D-486C-8DD7-1FAC4C066559}"/>
              </a:ext>
            </a:extLst>
          </p:cNvPr>
          <p:cNvSpPr txBox="1"/>
          <p:nvPr/>
        </p:nvSpPr>
        <p:spPr>
          <a:xfrm>
            <a:off x="8386172" y="4160585"/>
            <a:ext cx="261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 layers, cable size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031ABC-143C-470B-BFCB-0AED0D8845B7}"/>
              </a:ext>
            </a:extLst>
          </p:cNvPr>
          <p:cNvSpPr txBox="1"/>
          <p:nvPr/>
        </p:nvSpPr>
        <p:spPr>
          <a:xfrm>
            <a:off x="8406730" y="4949841"/>
            <a:ext cx="261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 layers, cable size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264F42-BEF3-4518-AA20-AE6F085AA155}"/>
              </a:ext>
            </a:extLst>
          </p:cNvPr>
          <p:cNvSpPr txBox="1"/>
          <p:nvPr/>
        </p:nvSpPr>
        <p:spPr>
          <a:xfrm>
            <a:off x="7815444" y="606765"/>
            <a:ext cx="19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F3535C-1CDC-4FC7-AC23-45EB31146F2D}"/>
              </a:ext>
            </a:extLst>
          </p:cNvPr>
          <p:cNvSpPr txBox="1"/>
          <p:nvPr/>
        </p:nvSpPr>
        <p:spPr>
          <a:xfrm>
            <a:off x="8514080" y="563810"/>
            <a:ext cx="19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5DE3AD-4784-40D3-9124-4B8E83B8D8DE}"/>
              </a:ext>
            </a:extLst>
          </p:cNvPr>
          <p:cNvSpPr txBox="1"/>
          <p:nvPr/>
        </p:nvSpPr>
        <p:spPr>
          <a:xfrm>
            <a:off x="9303589" y="343581"/>
            <a:ext cx="19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95905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78367-9A00-4E7A-8A46-31C5035B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916EF-EFE3-449D-A40B-FC06D6A42BF5}"/>
              </a:ext>
            </a:extLst>
          </p:cNvPr>
          <p:cNvSpPr txBox="1"/>
          <p:nvPr/>
        </p:nvSpPr>
        <p:spPr>
          <a:xfrm>
            <a:off x="225596" y="280221"/>
            <a:ext cx="3259284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400 A NC Solenoid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FE5AEC3-2FBD-4E35-9851-0CE86BF17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074" b="4593"/>
          <a:stretch/>
        </p:blipFill>
        <p:spPr>
          <a:xfrm>
            <a:off x="3723641" y="136525"/>
            <a:ext cx="8498839" cy="6326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44298-8A29-4DE5-A55D-EEA7094010DD}"/>
                  </a:ext>
                </a:extLst>
              </p:cNvPr>
              <p:cNvSpPr txBox="1"/>
              <p:nvPr/>
            </p:nvSpPr>
            <p:spPr>
              <a:xfrm>
                <a:off x="225596" y="1290320"/>
                <a:ext cx="3584404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26 total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Graded coil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3 types of cable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Each point is a different configuration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GB" sz="2000" dirty="0"/>
                  <a:t> with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/>
                  <a:t> layers, cable type 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/>
                  <a:t> layers, cable type B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sz="2000" dirty="0"/>
                  <a:t> layers, cable type 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44298-8A29-4DE5-A55D-EEA709401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96" y="1290320"/>
                <a:ext cx="3584404" cy="3477875"/>
              </a:xfrm>
              <a:prstGeom prst="rect">
                <a:avLst/>
              </a:prstGeom>
              <a:blipFill>
                <a:blip r:embed="rId4"/>
                <a:stretch>
                  <a:fillRect l="-1531" t="-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448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78367-9A00-4E7A-8A46-31C5035B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34</a:t>
            </a:fld>
            <a:endParaRPr lang="en-GB"/>
          </a:p>
        </p:txBody>
      </p:sp>
      <p:pic>
        <p:nvPicPr>
          <p:cNvPr id="49" name="Picture 48" descr="Background pattern, rectangle&#10;&#10;Description automatically generated with medium confidence">
            <a:extLst>
              <a:ext uri="{FF2B5EF4-FFF2-40B4-BE49-F238E27FC236}">
                <a16:creationId xmlns:a16="http://schemas.microsoft.com/office/drawing/2014/main" id="{8734A8FF-80FB-49DA-BCAD-11D769A3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0" y="1053302"/>
            <a:ext cx="5382000" cy="1686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916EF-EFE3-449D-A40B-FC06D6A42BF5}"/>
              </a:ext>
            </a:extLst>
          </p:cNvPr>
          <p:cNvSpPr txBox="1"/>
          <p:nvPr/>
        </p:nvSpPr>
        <p:spPr>
          <a:xfrm>
            <a:off x="225596" y="280221"/>
            <a:ext cx="5138884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NC Solenoid–2D FEMM Models</a:t>
            </a:r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BABEB8E0-0F82-4F07-89BA-4605475C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0" y="3028715"/>
            <a:ext cx="5383280" cy="1886198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7E7B2367-D91B-4B4E-9A4C-67281EA8E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0" y="4971802"/>
            <a:ext cx="5383280" cy="18861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889CF8-4A11-4C17-BE3A-9217A98C3DF4}"/>
              </a:ext>
            </a:extLst>
          </p:cNvPr>
          <p:cNvSpPr txBox="1"/>
          <p:nvPr/>
        </p:nvSpPr>
        <p:spPr>
          <a:xfrm>
            <a:off x="280920" y="1017990"/>
            <a:ext cx="82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400 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46DA68-D2DB-4431-A2C1-E1EE17BB247D}"/>
              </a:ext>
            </a:extLst>
          </p:cNvPr>
          <p:cNvSpPr txBox="1"/>
          <p:nvPr/>
        </p:nvSpPr>
        <p:spPr>
          <a:xfrm>
            <a:off x="336800" y="3024644"/>
            <a:ext cx="93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1000 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E5EE4A-24C6-425D-8F0F-42F3E9E85648}"/>
              </a:ext>
            </a:extLst>
          </p:cNvPr>
          <p:cNvSpPr txBox="1"/>
          <p:nvPr/>
        </p:nvSpPr>
        <p:spPr>
          <a:xfrm>
            <a:off x="280920" y="4982498"/>
            <a:ext cx="93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2000 A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F03442D-C5A7-426B-92E4-0BCF190F9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704" b="5517"/>
          <a:stretch/>
        </p:blipFill>
        <p:spPr>
          <a:xfrm>
            <a:off x="5720080" y="560939"/>
            <a:ext cx="2367280" cy="431974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EA1100E-139D-49AE-8EE4-869789011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0029" y="950118"/>
            <a:ext cx="4331971" cy="270748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842B11-4792-4B25-A54F-E9CCD0631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8578" y="3697055"/>
            <a:ext cx="4254872" cy="26592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2285B23-7796-4D5E-86FA-DC1728505511}"/>
              </a:ext>
            </a:extLst>
          </p:cNvPr>
          <p:cNvSpPr txBox="1"/>
          <p:nvPr/>
        </p:nvSpPr>
        <p:spPr>
          <a:xfrm>
            <a:off x="10862560" y="1353119"/>
            <a:ext cx="82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400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FB62B0-339D-4D1C-8808-33B0D7126F07}"/>
              </a:ext>
            </a:extLst>
          </p:cNvPr>
          <p:cNvSpPr txBox="1"/>
          <p:nvPr/>
        </p:nvSpPr>
        <p:spPr>
          <a:xfrm>
            <a:off x="10730480" y="4115452"/>
            <a:ext cx="93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1000 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5CBC90-7177-4566-BF9C-B671D8DC3BE2}"/>
              </a:ext>
            </a:extLst>
          </p:cNvPr>
          <p:cNvSpPr txBox="1"/>
          <p:nvPr/>
        </p:nvSpPr>
        <p:spPr>
          <a:xfrm>
            <a:off x="8610913" y="2320703"/>
            <a:ext cx="61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coil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3DEB3B-C3B6-4A57-823F-AFCF5DAE2AA4}"/>
              </a:ext>
            </a:extLst>
          </p:cNvPr>
          <p:cNvSpPr txBox="1"/>
          <p:nvPr/>
        </p:nvSpPr>
        <p:spPr>
          <a:xfrm>
            <a:off x="9592499" y="2481303"/>
            <a:ext cx="805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cover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72C05-0E9A-4351-AE72-B7B6F4B6B7AF}"/>
              </a:ext>
            </a:extLst>
          </p:cNvPr>
          <p:cNvCxnSpPr>
            <a:cxnSpLocks/>
          </p:cNvCxnSpPr>
          <p:nvPr/>
        </p:nvCxnSpPr>
        <p:spPr>
          <a:xfrm>
            <a:off x="10370946" y="2720813"/>
            <a:ext cx="359534" cy="4884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2CC2AEB-A4B8-4032-9482-753E46F5D770}"/>
              </a:ext>
            </a:extLst>
          </p:cNvPr>
          <p:cNvCxnSpPr>
            <a:cxnSpLocks/>
          </p:cNvCxnSpPr>
          <p:nvPr/>
        </p:nvCxnSpPr>
        <p:spPr>
          <a:xfrm>
            <a:off x="8974302" y="2681358"/>
            <a:ext cx="359534" cy="4884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5EB7ED7-CB7D-410A-A43E-5DA7954307DD}"/>
              </a:ext>
            </a:extLst>
          </p:cNvPr>
          <p:cNvSpPr txBox="1"/>
          <p:nvPr/>
        </p:nvSpPr>
        <p:spPr>
          <a:xfrm>
            <a:off x="9266680" y="720731"/>
            <a:ext cx="193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Field on axis</a:t>
            </a:r>
          </a:p>
        </p:txBody>
      </p:sp>
    </p:spTree>
    <p:extLst>
      <p:ext uri="{BB962C8B-B14F-4D97-AF65-F5344CB8AC3E}">
        <p14:creationId xmlns:p14="http://schemas.microsoft.com/office/powerpoint/2010/main" val="29974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4AE81A5-AE19-4B70-8BDC-77A1AEBAAAF8}"/>
              </a:ext>
            </a:extLst>
          </p:cNvPr>
          <p:cNvSpPr/>
          <p:nvPr/>
        </p:nvSpPr>
        <p:spPr>
          <a:xfrm>
            <a:off x="1817600" y="5792852"/>
            <a:ext cx="1453919" cy="430887"/>
          </a:xfrm>
          <a:prstGeom prst="rect">
            <a:avLst/>
          </a:prstGeom>
          <a:solidFill>
            <a:srgbClr val="D8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C89ECD-B933-4D47-A60A-F114176514C7}"/>
              </a:ext>
            </a:extLst>
          </p:cNvPr>
          <p:cNvSpPr/>
          <p:nvPr/>
        </p:nvSpPr>
        <p:spPr>
          <a:xfrm>
            <a:off x="1817601" y="4856582"/>
            <a:ext cx="1453919" cy="430887"/>
          </a:xfrm>
          <a:prstGeom prst="rect">
            <a:avLst/>
          </a:prstGeom>
          <a:solidFill>
            <a:srgbClr val="D8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438C5A-6042-45FC-B82E-AC341415ECBF}"/>
              </a:ext>
            </a:extLst>
          </p:cNvPr>
          <p:cNvSpPr/>
          <p:nvPr/>
        </p:nvSpPr>
        <p:spPr>
          <a:xfrm>
            <a:off x="1107439" y="3507303"/>
            <a:ext cx="1992399" cy="430887"/>
          </a:xfrm>
          <a:prstGeom prst="rect">
            <a:avLst/>
          </a:prstGeom>
          <a:solidFill>
            <a:srgbClr val="D8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53980F-63DF-43B9-887E-5C2B32D280C1}"/>
              </a:ext>
            </a:extLst>
          </p:cNvPr>
          <p:cNvSpPr/>
          <p:nvPr/>
        </p:nvSpPr>
        <p:spPr>
          <a:xfrm>
            <a:off x="1645919" y="1678157"/>
            <a:ext cx="1453919" cy="430887"/>
          </a:xfrm>
          <a:prstGeom prst="rect">
            <a:avLst/>
          </a:prstGeom>
          <a:solidFill>
            <a:srgbClr val="D8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78367-9A00-4E7A-8A46-31C5035B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916EF-EFE3-449D-A40B-FC06D6A42BF5}"/>
              </a:ext>
            </a:extLst>
          </p:cNvPr>
          <p:cNvSpPr txBox="1"/>
          <p:nvPr/>
        </p:nvSpPr>
        <p:spPr>
          <a:xfrm>
            <a:off x="225596" y="280221"/>
            <a:ext cx="3411684" cy="892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1000 A NC Solenoid–specifications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E62988-8B78-4EF4-AD7B-C6E49FDF3748}"/>
              </a:ext>
            </a:extLst>
          </p:cNvPr>
          <p:cNvCxnSpPr/>
          <p:nvPr/>
        </p:nvCxnSpPr>
        <p:spPr>
          <a:xfrm flipH="1">
            <a:off x="3129280" y="640080"/>
            <a:ext cx="2519680" cy="1249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C96303-9FCB-43D7-BD4C-A6EBD3E5F8F9}"/>
              </a:ext>
            </a:extLst>
          </p:cNvPr>
          <p:cNvCxnSpPr/>
          <p:nvPr/>
        </p:nvCxnSpPr>
        <p:spPr>
          <a:xfrm flipH="1">
            <a:off x="3129280" y="2448577"/>
            <a:ext cx="2519680" cy="1249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548F1E-B36A-432D-89E0-BD62B1E791BE}"/>
              </a:ext>
            </a:extLst>
          </p:cNvPr>
          <p:cNvCxnSpPr>
            <a:cxnSpLocks/>
          </p:cNvCxnSpPr>
          <p:nvPr/>
        </p:nvCxnSpPr>
        <p:spPr>
          <a:xfrm flipH="1" flipV="1">
            <a:off x="3271520" y="5151120"/>
            <a:ext cx="2377440" cy="267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B3D08D-DB7A-439B-8483-BE7DC31EBE33}"/>
              </a:ext>
            </a:extLst>
          </p:cNvPr>
          <p:cNvCxnSpPr>
            <a:cxnSpLocks/>
          </p:cNvCxnSpPr>
          <p:nvPr/>
        </p:nvCxnSpPr>
        <p:spPr>
          <a:xfrm flipH="1" flipV="1">
            <a:off x="3271520" y="6010910"/>
            <a:ext cx="2377440" cy="267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3D08E0-9C01-4271-8478-03444F4E7B94}"/>
                  </a:ext>
                </a:extLst>
              </p:cNvPr>
              <p:cNvSpPr txBox="1"/>
              <p:nvPr/>
            </p:nvSpPr>
            <p:spPr>
              <a:xfrm>
                <a:off x="1717040" y="1720483"/>
                <a:ext cx="12863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=1.28</m:t>
                    </m:r>
                  </m:oMath>
                </a14:m>
                <a:r>
                  <a:rPr lang="en-GB" sz="2200" dirty="0"/>
                  <a:t> T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3D08E0-9C01-4271-8478-03444F4E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40" y="1720483"/>
                <a:ext cx="1286378" cy="338554"/>
              </a:xfrm>
              <a:prstGeom prst="rect">
                <a:avLst/>
              </a:prstGeom>
              <a:blipFill>
                <a:blip r:embed="rId2"/>
                <a:stretch>
                  <a:fillRect l="-6161" t="-25000" r="-13270" b="-48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266E79C-19CA-4827-B8C5-B038078BB387}"/>
              </a:ext>
            </a:extLst>
          </p:cNvPr>
          <p:cNvSpPr txBox="1"/>
          <p:nvPr/>
        </p:nvSpPr>
        <p:spPr>
          <a:xfrm>
            <a:off x="966238" y="3482813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/>
              <a:t>19 cm thick coil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AE0CB-8428-4B3F-B3DB-174A43971554}"/>
              </a:ext>
            </a:extLst>
          </p:cNvPr>
          <p:cNvSpPr txBox="1"/>
          <p:nvPr/>
        </p:nvSpPr>
        <p:spPr>
          <a:xfrm>
            <a:off x="992757" y="4853781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/>
              <a:t>925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BF4D53-CEA8-4A3D-B0F5-89FC5F0E5C48}"/>
              </a:ext>
            </a:extLst>
          </p:cNvPr>
          <p:cNvSpPr txBox="1"/>
          <p:nvPr/>
        </p:nvSpPr>
        <p:spPr>
          <a:xfrm>
            <a:off x="966238" y="5792853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/>
              <a:t>125 kW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88417-335E-4B8F-8977-E4005748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22" y="208799"/>
            <a:ext cx="6158153" cy="64404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717693-F3C9-49D1-B042-D414F0D02936}"/>
              </a:ext>
            </a:extLst>
          </p:cNvPr>
          <p:cNvCxnSpPr/>
          <p:nvPr/>
        </p:nvCxnSpPr>
        <p:spPr>
          <a:xfrm>
            <a:off x="793518" y="3552130"/>
            <a:ext cx="172720" cy="4063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E88314-3184-4BC3-BC7D-45B80CEE95DC}"/>
              </a:ext>
            </a:extLst>
          </p:cNvPr>
          <p:cNvCxnSpPr/>
          <p:nvPr/>
        </p:nvCxnSpPr>
        <p:spPr>
          <a:xfrm>
            <a:off x="1544320" y="4879671"/>
            <a:ext cx="172720" cy="4063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368BD8-7F98-498F-8DB8-F84B3A60CDA5}"/>
              </a:ext>
            </a:extLst>
          </p:cNvPr>
          <p:cNvCxnSpPr/>
          <p:nvPr/>
        </p:nvCxnSpPr>
        <p:spPr>
          <a:xfrm>
            <a:off x="1530358" y="5817343"/>
            <a:ext cx="172720" cy="4063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674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0ADC-2CED-4817-B70A-3C7644A5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36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B55E14-C691-4614-B070-3AB15B42CC11}"/>
              </a:ext>
            </a:extLst>
          </p:cNvPr>
          <p:cNvGrpSpPr/>
          <p:nvPr/>
        </p:nvGrpSpPr>
        <p:grpSpPr>
          <a:xfrm>
            <a:off x="6353921" y="67242"/>
            <a:ext cx="5392228" cy="4666158"/>
            <a:chOff x="6390696" y="239886"/>
            <a:chExt cx="5146531" cy="4391752"/>
          </a:xfrm>
        </p:grpSpPr>
        <p:pic>
          <p:nvPicPr>
            <p:cNvPr id="4" name="Picture 3" descr="Chart, bubble chart&#10;&#10;Description automatically generated">
              <a:extLst>
                <a:ext uri="{FF2B5EF4-FFF2-40B4-BE49-F238E27FC236}">
                  <a16:creationId xmlns:a16="http://schemas.microsoft.com/office/drawing/2014/main" id="{B882C435-E20E-4AC2-BD80-BE6C39DE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696" y="293022"/>
              <a:ext cx="2629669" cy="2161235"/>
            </a:xfrm>
            <a:prstGeom prst="rect">
              <a:avLst/>
            </a:prstGeom>
          </p:spPr>
        </p:pic>
        <p:pic>
          <p:nvPicPr>
            <p:cNvPr id="6" name="Picture 5" descr="Chart, bubble chart&#10;&#10;Description automatically generated">
              <a:extLst>
                <a:ext uri="{FF2B5EF4-FFF2-40B4-BE49-F238E27FC236}">
                  <a16:creationId xmlns:a16="http://schemas.microsoft.com/office/drawing/2014/main" id="{81CDA62B-AC42-4EB8-AC8E-7A51F3F22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558" y="239886"/>
              <a:ext cx="2481680" cy="2161234"/>
            </a:xfrm>
            <a:prstGeom prst="rect">
              <a:avLst/>
            </a:prstGeom>
          </p:spPr>
        </p:pic>
        <p:pic>
          <p:nvPicPr>
            <p:cNvPr id="8" name="Picture 7" descr="Chart, bubble chart&#10;&#10;Description automatically generated">
              <a:extLst>
                <a:ext uri="{FF2B5EF4-FFF2-40B4-BE49-F238E27FC236}">
                  <a16:creationId xmlns:a16="http://schemas.microsoft.com/office/drawing/2014/main" id="{74AAEAC4-A0D6-496A-829D-722C6F55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696" y="2470402"/>
              <a:ext cx="2579775" cy="2161235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3EC027C5-86B9-4571-8755-7C8D6B1A3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559" y="2470404"/>
              <a:ext cx="2629668" cy="216123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3645E77-58C6-4900-A323-0C1C9A03A577}"/>
              </a:ext>
            </a:extLst>
          </p:cNvPr>
          <p:cNvSpPr txBox="1"/>
          <p:nvPr/>
        </p:nvSpPr>
        <p:spPr>
          <a:xfrm>
            <a:off x="334551" y="1507770"/>
            <a:ext cx="4338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Simulation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instability was observed in PIC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Range of plasma lengths and densities limited by CPU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Analytical model also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Several critical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Number of electrons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Plasma length and radius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Plasma temperature</a:t>
            </a: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47DCC29A-8511-423E-832A-D0A1DC870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84" y="4804726"/>
            <a:ext cx="3963960" cy="2053274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5E6FB419-68F5-4E22-A5ED-F63901C0D4BA}"/>
              </a:ext>
            </a:extLst>
          </p:cNvPr>
          <p:cNvSpPr/>
          <p:nvPr/>
        </p:nvSpPr>
        <p:spPr>
          <a:xfrm rot="20425969" flipH="1">
            <a:off x="7192551" y="910126"/>
            <a:ext cx="667398" cy="661481"/>
          </a:xfrm>
          <a:prstGeom prst="arc">
            <a:avLst>
              <a:gd name="adj1" fmla="val 16200000"/>
              <a:gd name="adj2" fmla="val 5381307"/>
            </a:avLst>
          </a:pr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61464-44FF-4222-A715-A712998002CD}"/>
              </a:ext>
            </a:extLst>
          </p:cNvPr>
          <p:cNvSpPr txBox="1"/>
          <p:nvPr/>
        </p:nvSpPr>
        <p:spPr>
          <a:xfrm>
            <a:off x="334551" y="325024"/>
            <a:ext cx="3391143" cy="892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Plasma Simulations</a:t>
            </a:r>
          </a:p>
          <a:p>
            <a:r>
              <a:rPr lang="en-GB" sz="2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(A) </a:t>
            </a:r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Diocotron mode </a:t>
            </a:r>
          </a:p>
        </p:txBody>
      </p:sp>
    </p:spTree>
    <p:extLst>
      <p:ext uri="{BB962C8B-B14F-4D97-AF65-F5344CB8AC3E}">
        <p14:creationId xmlns:p14="http://schemas.microsoft.com/office/powerpoint/2010/main" val="3878118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58292E-0273-4F34-992C-0555CA40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41016-4CED-4193-833E-0FCE432890D4}"/>
              </a:ext>
            </a:extLst>
          </p:cNvPr>
          <p:cNvSpPr txBox="1"/>
          <p:nvPr/>
        </p:nvSpPr>
        <p:spPr>
          <a:xfrm>
            <a:off x="334551" y="325024"/>
            <a:ext cx="4081806" cy="892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Plasma Simulations</a:t>
            </a:r>
          </a:p>
          <a:p>
            <a:r>
              <a:rPr lang="en-GB" sz="2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(B)</a:t>
            </a:r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Stable electron plasma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13F63-7A2F-48A1-9880-15CAF3A6A775}"/>
              </a:ext>
            </a:extLst>
          </p:cNvPr>
          <p:cNvSpPr txBox="1"/>
          <p:nvPr/>
        </p:nvSpPr>
        <p:spPr>
          <a:xfrm>
            <a:off x="341816" y="1118186"/>
            <a:ext cx="697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BDC17A-4AA2-4FEA-A702-18B3A033D316}"/>
                  </a:ext>
                </a:extLst>
              </p:cNvPr>
              <p:cNvSpPr txBox="1"/>
              <p:nvPr/>
            </p:nvSpPr>
            <p:spPr>
              <a:xfrm>
                <a:off x="346610" y="1887627"/>
                <a:ext cx="567714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b="1" dirty="0"/>
                  <a:t>Simulation capabilities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Transverse/Longitudinal plasma profile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Can provide field maps for beam tracking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Simulation times limited to 10s of </a:t>
                </a:r>
                <a14:m>
                  <m:oMath xmlns:m="http://schemas.openxmlformats.org/officeDocument/2006/math">
                    <m:r>
                      <a:rPr lang="en-GB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200" dirty="0"/>
                  <a:t>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BDC17A-4AA2-4FEA-A702-18B3A033D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10" y="1887627"/>
                <a:ext cx="5677144" cy="1446550"/>
              </a:xfrm>
              <a:prstGeom prst="rect">
                <a:avLst/>
              </a:prstGeom>
              <a:blipFill>
                <a:blip r:embed="rId2"/>
                <a:stretch>
                  <a:fillRect l="-1396" t="-2954"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913DC06A-9CF8-4238-A6D2-A263AB68D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84" y="4484579"/>
            <a:ext cx="3370404" cy="2312795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CF927B0-E053-4DA5-BD54-984452F16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1"/>
          <a:stretch/>
        </p:blipFill>
        <p:spPr>
          <a:xfrm>
            <a:off x="274364" y="5266948"/>
            <a:ext cx="5821636" cy="1517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A9F593-6DA3-40B0-B15A-DBFD7CA8557F}"/>
              </a:ext>
            </a:extLst>
          </p:cNvPr>
          <p:cNvSpPr txBox="1"/>
          <p:nvPr/>
        </p:nvSpPr>
        <p:spPr>
          <a:xfrm>
            <a:off x="633142" y="4675886"/>
            <a:ext cx="2568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Plasma length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EF6D65-6CD4-4327-B36D-7DE15E8C8FEE}"/>
              </a:ext>
            </a:extLst>
          </p:cNvPr>
          <p:cNvCxnSpPr>
            <a:cxnSpLocks/>
          </p:cNvCxnSpPr>
          <p:nvPr/>
        </p:nvCxnSpPr>
        <p:spPr>
          <a:xfrm>
            <a:off x="5802717" y="4675885"/>
            <a:ext cx="549643" cy="483149"/>
          </a:xfrm>
          <a:prstGeom prst="straightConnector1">
            <a:avLst/>
          </a:prstGeom>
          <a:ln w="38100">
            <a:solidFill>
              <a:srgbClr val="72A1D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CAB127-B77D-4EE3-AFEA-2587EE749C93}"/>
              </a:ext>
            </a:extLst>
          </p:cNvPr>
          <p:cNvSpPr txBox="1"/>
          <p:nvPr/>
        </p:nvSpPr>
        <p:spPr>
          <a:xfrm>
            <a:off x="3348007" y="4460442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Plasma radial profile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F1020C-F144-4E85-AFDE-B80D8CD412E7}"/>
              </a:ext>
            </a:extLst>
          </p:cNvPr>
          <p:cNvSpPr txBox="1"/>
          <p:nvPr/>
        </p:nvSpPr>
        <p:spPr>
          <a:xfrm>
            <a:off x="334551" y="3874242"/>
            <a:ext cx="6094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/>
              <a:t>Analytical models also available: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4EFB7A-9C90-416E-BBDB-8356795390EC}"/>
              </a:ext>
            </a:extLst>
          </p:cNvPr>
          <p:cNvCxnSpPr>
            <a:cxnSpLocks/>
          </p:cNvCxnSpPr>
          <p:nvPr/>
        </p:nvCxnSpPr>
        <p:spPr>
          <a:xfrm>
            <a:off x="2375454" y="4891329"/>
            <a:ext cx="797669" cy="62956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F076ABD8-726F-4449-8112-B9DB5D0B5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2"/>
          <a:stretch/>
        </p:blipFill>
        <p:spPr>
          <a:xfrm>
            <a:off x="7969325" y="2477040"/>
            <a:ext cx="3644443" cy="202704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C3FF11-873B-45D3-BBA3-EB453280D5E1}"/>
              </a:ext>
            </a:extLst>
          </p:cNvPr>
          <p:cNvCxnSpPr>
            <a:cxnSpLocks/>
          </p:cNvCxnSpPr>
          <p:nvPr/>
        </p:nvCxnSpPr>
        <p:spPr>
          <a:xfrm flipV="1">
            <a:off x="5926224" y="1732314"/>
            <a:ext cx="1775056" cy="66997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7745FFBA-679D-4841-B78E-852F7FDC8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10" y="116628"/>
            <a:ext cx="4067380" cy="241764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4AD3C9-4956-4455-8BCB-825CC2606EE2}"/>
              </a:ext>
            </a:extLst>
          </p:cNvPr>
          <p:cNvCxnSpPr>
            <a:cxnSpLocks/>
          </p:cNvCxnSpPr>
          <p:nvPr/>
        </p:nvCxnSpPr>
        <p:spPr>
          <a:xfrm>
            <a:off x="5936624" y="2409060"/>
            <a:ext cx="1803021" cy="34534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890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D0ADC-2CED-4817-B70A-3C7644A5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38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61464-44FF-4222-A715-A712998002CD}"/>
              </a:ext>
            </a:extLst>
          </p:cNvPr>
          <p:cNvSpPr txBox="1"/>
          <p:nvPr/>
        </p:nvSpPr>
        <p:spPr>
          <a:xfrm>
            <a:off x="334551" y="325024"/>
            <a:ext cx="3391143" cy="892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Plasma Simulations</a:t>
            </a:r>
          </a:p>
          <a:p>
            <a:r>
              <a:rPr lang="en-GB" sz="2600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(C) </a:t>
            </a:r>
            <a:r>
              <a:rPr lang="en-GB" sz="26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Instabilities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4E35F-4BE3-4FA1-9C80-8399D92E7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1" y="1371038"/>
            <a:ext cx="10913012" cy="49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33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A36F4-4679-422D-97B3-D34DBAB3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39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D5F4-0607-4E5E-BA71-C0CABD9005F0}"/>
              </a:ext>
            </a:extLst>
          </p:cNvPr>
          <p:cNvSpPr txBox="1"/>
          <p:nvPr/>
        </p:nvSpPr>
        <p:spPr>
          <a:xfrm>
            <a:off x="172720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http://dx.doi.org/10.23732/CYRCP-2020-007.143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D4DF0-1AC4-41FF-83D3-B177BFD8B234}"/>
              </a:ext>
            </a:extLst>
          </p:cNvPr>
          <p:cNvSpPr txBox="1"/>
          <p:nvPr/>
        </p:nvSpPr>
        <p:spPr>
          <a:xfrm>
            <a:off x="215862" y="964214"/>
            <a:ext cx="6306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Aim: </a:t>
            </a:r>
            <a:r>
              <a:rPr lang="en-GB" sz="2200" dirty="0"/>
              <a:t>focus high intensity ion beams–improve focusing quality and reduce the emittance growth </a:t>
            </a:r>
          </a:p>
          <a:p>
            <a:r>
              <a:rPr lang="en-GB" sz="2200" dirty="0"/>
              <a:t>(+ space-charge compensation)</a:t>
            </a:r>
            <a:endParaRPr lang="en-GB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E1A0E-60D7-469A-A433-FFC3BCDD967D}"/>
              </a:ext>
            </a:extLst>
          </p:cNvPr>
          <p:cNvSpPr txBox="1"/>
          <p:nvPr/>
        </p:nvSpPr>
        <p:spPr>
          <a:xfrm>
            <a:off x="215862" y="2438655"/>
            <a:ext cx="224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GL tested so far: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BE1BD8-D9CB-4B97-896D-9D9307D4B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9" y="3639189"/>
            <a:ext cx="5083785" cy="2578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14A236-1FDC-4019-B35C-381632C52C0A}"/>
              </a:ext>
            </a:extLst>
          </p:cNvPr>
          <p:cNvSpPr txBox="1"/>
          <p:nvPr/>
        </p:nvSpPr>
        <p:spPr>
          <a:xfrm>
            <a:off x="215862" y="248666"/>
            <a:ext cx="642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&gt;20 years of investigations in Frankfurt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064F7D-F7F7-4710-8624-B85FFF1ED41A}"/>
              </a:ext>
            </a:extLst>
          </p:cNvPr>
          <p:cNvCxnSpPr>
            <a:cxnSpLocks/>
          </p:cNvCxnSpPr>
          <p:nvPr/>
        </p:nvCxnSpPr>
        <p:spPr>
          <a:xfrm>
            <a:off x="215862" y="802664"/>
            <a:ext cx="61672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6C9558-4E9D-4EDF-8A3A-6FF5E8050A84}"/>
              </a:ext>
            </a:extLst>
          </p:cNvPr>
          <p:cNvSpPr txBox="1"/>
          <p:nvPr/>
        </p:nvSpPr>
        <p:spPr>
          <a:xfrm>
            <a:off x="7527216" y="5496910"/>
            <a:ext cx="450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“The formation of an electron cloud in the GL2000 is expected to take at least longer than in the previously investigated lenses.”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F9B35-68ED-4C5A-9D56-215262C0F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177" y="1301190"/>
            <a:ext cx="4700297" cy="40889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635DE0-A48E-4B00-9AB0-BF60B31B5A5D}"/>
              </a:ext>
            </a:extLst>
          </p:cNvPr>
          <p:cNvSpPr txBox="1"/>
          <p:nvPr/>
        </p:nvSpPr>
        <p:spPr>
          <a:xfrm>
            <a:off x="5336594" y="502078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 kV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B5251-9626-4EBA-8B8C-D3CD2A63A13B}"/>
              </a:ext>
            </a:extLst>
          </p:cNvPr>
          <p:cNvSpPr txBox="1"/>
          <p:nvPr/>
        </p:nvSpPr>
        <p:spPr>
          <a:xfrm>
            <a:off x="5336594" y="457822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50 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9AC9B-BA09-4316-8A8B-11C6616A788C}"/>
              </a:ext>
            </a:extLst>
          </p:cNvPr>
          <p:cNvSpPr txBox="1"/>
          <p:nvPr/>
        </p:nvSpPr>
        <p:spPr>
          <a:xfrm>
            <a:off x="6096000" y="4558198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r</a:t>
            </a:r>
            <a:r>
              <a:rPr lang="en-GB" baseline="-25000" dirty="0" err="1"/>
              <a:t>p</a:t>
            </a:r>
            <a:r>
              <a:rPr lang="en-GB" dirty="0"/>
              <a:t>=5 cm)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647C31-847E-46EB-8E3B-5EBB8F380AEA}"/>
              </a:ext>
            </a:extLst>
          </p:cNvPr>
          <p:cNvSpPr txBox="1"/>
          <p:nvPr/>
        </p:nvSpPr>
        <p:spPr>
          <a:xfrm>
            <a:off x="5372153" y="4105171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6 kV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DDDE8-47B3-4087-AAA6-22BF1758AC2F}"/>
              </a:ext>
            </a:extLst>
          </p:cNvPr>
          <p:cNvSpPr txBox="1"/>
          <p:nvPr/>
        </p:nvSpPr>
        <p:spPr>
          <a:xfrm>
            <a:off x="5295953" y="4326451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6.5 kV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050E1-FF7E-474A-9250-A21B0D116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496" y="172035"/>
            <a:ext cx="1783642" cy="9209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3A6E46-ED34-4D1D-AE07-80F4D6CB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167530"/>
            <a:ext cx="1440643" cy="9457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94A1CC-398C-48F2-B22F-0C67F2E55EB1}"/>
              </a:ext>
            </a:extLst>
          </p:cNvPr>
          <p:cNvSpPr txBox="1"/>
          <p:nvPr/>
        </p:nvSpPr>
        <p:spPr>
          <a:xfrm>
            <a:off x="215862" y="3142901"/>
            <a:ext cx="2898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&lt;30 keV </a:t>
            </a:r>
            <a:r>
              <a:rPr lang="en-GB" sz="2200" dirty="0" err="1">
                <a:solidFill>
                  <a:srgbClr val="00B050"/>
                </a:solidFill>
              </a:rPr>
              <a:t>Ar</a:t>
            </a:r>
            <a:r>
              <a:rPr lang="en-GB" sz="2200" dirty="0">
                <a:solidFill>
                  <a:srgbClr val="00B050"/>
                </a:solidFill>
              </a:rPr>
              <a:t>-, He- beams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2C4640-5063-46C5-82B0-93D67AC36E37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452880" y="3573788"/>
            <a:ext cx="212150" cy="6426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218811-9E39-4F13-AC90-F578CCD2F9AB}"/>
              </a:ext>
            </a:extLst>
          </p:cNvPr>
          <p:cNvSpPr txBox="1"/>
          <p:nvPr/>
        </p:nvSpPr>
        <p:spPr>
          <a:xfrm>
            <a:off x="3246121" y="3156439"/>
            <a:ext cx="33934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&lt;130 keV, 35 mA Ar1 beams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E30366-9408-410A-AC8D-0CB92F87ECF9}"/>
                  </a:ext>
                </a:extLst>
              </p:cNvPr>
              <p:cNvSpPr txBox="1"/>
              <p:nvPr/>
            </p:nvSpPr>
            <p:spPr>
              <a:xfrm>
                <a:off x="5564719" y="3733681"/>
                <a:ext cx="3509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E30366-9408-410A-AC8D-0CB92F87E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719" y="3733681"/>
                <a:ext cx="350994" cy="276999"/>
              </a:xfrm>
              <a:prstGeom prst="rect">
                <a:avLst/>
              </a:prstGeom>
              <a:blipFill>
                <a:blip r:embed="rId7"/>
                <a:stretch>
                  <a:fillRect l="-22807" t="-2174" r="-8772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CF02F2-6F12-40B3-AD35-D57F6D03F0F5}"/>
              </a:ext>
            </a:extLst>
          </p:cNvPr>
          <p:cNvCxnSpPr>
            <a:cxnSpLocks/>
          </p:cNvCxnSpPr>
          <p:nvPr/>
        </p:nvCxnSpPr>
        <p:spPr>
          <a:xfrm flipH="1">
            <a:off x="1327018" y="3499655"/>
            <a:ext cx="2014380" cy="124320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460881E-10E1-4958-BBD6-62A7ED346660}"/>
              </a:ext>
            </a:extLst>
          </p:cNvPr>
          <p:cNvSpPr/>
          <p:nvPr/>
        </p:nvSpPr>
        <p:spPr>
          <a:xfrm>
            <a:off x="135863" y="2265680"/>
            <a:ext cx="7047257" cy="39522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475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A9BA-54ED-E66D-68C0-AFB1A0D4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Capture system overview (see WP6)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38DCF-ED4C-5C36-0D19-53B72786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180"/>
            <a:ext cx="12192000" cy="5165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FFE88-71BE-F5F6-EAFF-789C21F5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78" y="1622054"/>
            <a:ext cx="1186155" cy="1806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07919D-B5BB-CA59-F6F6-E2AEA0FE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40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A2082-004A-4A1C-8CE4-49CC1212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40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F7528-95A2-49A4-807F-7C0AC73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5" y="853217"/>
            <a:ext cx="8695173" cy="257578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19791-F9B3-453B-A6DE-85CEF2A78481}"/>
              </a:ext>
            </a:extLst>
          </p:cNvPr>
          <p:cNvSpPr txBox="1"/>
          <p:nvPr/>
        </p:nvSpPr>
        <p:spPr>
          <a:xfrm>
            <a:off x="215862" y="248666"/>
            <a:ext cx="642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Types of lenses at IAP, Frankfurt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360E07-6F9D-4ED3-ACA0-5465331BE7CF}"/>
              </a:ext>
            </a:extLst>
          </p:cNvPr>
          <p:cNvCxnSpPr>
            <a:cxnSpLocks/>
          </p:cNvCxnSpPr>
          <p:nvPr/>
        </p:nvCxnSpPr>
        <p:spPr>
          <a:xfrm>
            <a:off x="215862" y="802664"/>
            <a:ext cx="62052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EF7FA84-93C5-4ECF-AC31-007DAAA7A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5" y="3532253"/>
            <a:ext cx="7376799" cy="278916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65259-0979-41C0-A29C-5F09D8014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920" y="2561295"/>
            <a:ext cx="3896586" cy="170646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BAC73A-3388-4FA1-A9D7-92C20F470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207" y="4271970"/>
            <a:ext cx="4459299" cy="207226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09FBEB-2BEC-4C9F-B1B1-EAF3EE1EE667}"/>
              </a:ext>
            </a:extLst>
          </p:cNvPr>
          <p:cNvSpPr txBox="1"/>
          <p:nvPr/>
        </p:nvSpPr>
        <p:spPr>
          <a:xfrm>
            <a:off x="122095" y="6424668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O. </a:t>
            </a:r>
            <a:r>
              <a:rPr lang="en-GB" dirty="0" err="1">
                <a:hlinkClick r:id="rId6"/>
              </a:rPr>
              <a:t>Meusel</a:t>
            </a:r>
            <a:r>
              <a:rPr lang="en-GB" dirty="0">
                <a:hlinkClick r:id="rId6"/>
              </a:rPr>
              <a:t>, 2010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26BDE-BE41-4234-9333-C615FA706807}"/>
              </a:ext>
            </a:extLst>
          </p:cNvPr>
          <p:cNvSpPr txBox="1"/>
          <p:nvPr/>
        </p:nvSpPr>
        <p:spPr>
          <a:xfrm>
            <a:off x="8691457" y="6356350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/>
              </a:rPr>
              <a:t>K. Schulte,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127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5B80E-D81D-474F-873E-0FD8174B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41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42EEE-77FE-49CF-9E2C-B9C68183B377}"/>
              </a:ext>
            </a:extLst>
          </p:cNvPr>
          <p:cNvSpPr txBox="1"/>
          <p:nvPr/>
        </p:nvSpPr>
        <p:spPr>
          <a:xfrm>
            <a:off x="215862" y="248666"/>
            <a:ext cx="642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Beam transport measurements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7E2DA4-CCB5-4979-A0C5-2DCE094AC36A}"/>
              </a:ext>
            </a:extLst>
          </p:cNvPr>
          <p:cNvCxnSpPr>
            <a:cxnSpLocks/>
          </p:cNvCxnSpPr>
          <p:nvPr/>
        </p:nvCxnSpPr>
        <p:spPr>
          <a:xfrm>
            <a:off x="215862" y="802664"/>
            <a:ext cx="51079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0519068-2DF4-4346-9168-D45F1E81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69" y="1497249"/>
            <a:ext cx="4782859" cy="4568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F0C60-15E3-47D0-9ECA-7D2DED59B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28" y="5853886"/>
            <a:ext cx="1619500" cy="867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47673-5763-4A3C-8254-C571041F347B}"/>
              </a:ext>
            </a:extLst>
          </p:cNvPr>
          <p:cNvSpPr txBox="1"/>
          <p:nvPr/>
        </p:nvSpPr>
        <p:spPr>
          <a:xfrm>
            <a:off x="5874981" y="305780"/>
            <a:ext cx="377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1.2 mA, 440 keV, He</a:t>
            </a:r>
            <a:r>
              <a:rPr lang="en-GB" sz="2400" b="1" baseline="30000" dirty="0">
                <a:solidFill>
                  <a:srgbClr val="C00000"/>
                </a:solidFill>
              </a:rPr>
              <a:t>+</a:t>
            </a:r>
            <a:r>
              <a:rPr lang="en-GB" sz="2400" b="1" dirty="0">
                <a:solidFill>
                  <a:srgbClr val="C00000"/>
                </a:solidFill>
              </a:rPr>
              <a:t> beam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5FCE30-F949-4A9B-BAE8-D107DBB19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110" y="1557254"/>
            <a:ext cx="4588090" cy="40583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A54526-BCB8-4460-8803-8C0DF2001713}"/>
              </a:ext>
            </a:extLst>
          </p:cNvPr>
          <p:cNvSpPr txBox="1"/>
          <p:nvPr/>
        </p:nvSpPr>
        <p:spPr>
          <a:xfrm>
            <a:off x="406400" y="6210194"/>
            <a:ext cx="265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O. </a:t>
            </a:r>
            <a:r>
              <a:rPr lang="en-GB" dirty="0" err="1">
                <a:hlinkClick r:id="rId5"/>
              </a:rPr>
              <a:t>Meusel</a:t>
            </a:r>
            <a:r>
              <a:rPr lang="en-GB" dirty="0">
                <a:hlinkClick r:id="rId5"/>
              </a:rPr>
              <a:t>, HIAT2012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FBA08-CBD6-42C1-B416-5C51D599B5D4}"/>
              </a:ext>
            </a:extLst>
          </p:cNvPr>
          <p:cNvSpPr txBox="1"/>
          <p:nvPr/>
        </p:nvSpPr>
        <p:spPr>
          <a:xfrm>
            <a:off x="2062602" y="1131580"/>
            <a:ext cx="377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Lens filling degree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E9E852-AE38-4443-A8F5-1CCD8842FC25}"/>
              </a:ext>
            </a:extLst>
          </p:cNvPr>
          <p:cNvSpPr txBox="1"/>
          <p:nvPr/>
        </p:nvSpPr>
        <p:spPr>
          <a:xfrm>
            <a:off x="7173082" y="1131580"/>
            <a:ext cx="377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Beam emittance growth</a:t>
            </a:r>
          </a:p>
        </p:txBody>
      </p:sp>
    </p:spTree>
    <p:extLst>
      <p:ext uri="{BB962C8B-B14F-4D97-AF65-F5344CB8AC3E}">
        <p14:creationId xmlns:p14="http://schemas.microsoft.com/office/powerpoint/2010/main" val="801296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9F32D-B26F-469F-99AA-EF7A2ACC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8B8D4-2878-43D8-BB26-DB4B7962CFF5}"/>
              </a:ext>
            </a:extLst>
          </p:cNvPr>
          <p:cNvSpPr txBox="1"/>
          <p:nvPr/>
        </p:nvSpPr>
        <p:spPr>
          <a:xfrm>
            <a:off x="215862" y="248666"/>
            <a:ext cx="642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Beam transport measurements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1DC467-7CF4-42B7-B9C2-F0F0112BEDD9}"/>
              </a:ext>
            </a:extLst>
          </p:cNvPr>
          <p:cNvCxnSpPr>
            <a:cxnSpLocks/>
          </p:cNvCxnSpPr>
          <p:nvPr/>
        </p:nvCxnSpPr>
        <p:spPr>
          <a:xfrm>
            <a:off x="215862" y="802664"/>
            <a:ext cx="51079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882649D-A887-43AD-8D25-C873094C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0" y="490472"/>
            <a:ext cx="6096000" cy="6131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3EADA1-6FD4-4BF5-80E2-83F767EDE59A}"/>
              </a:ext>
            </a:extLst>
          </p:cNvPr>
          <p:cNvSpPr txBox="1"/>
          <p:nvPr/>
        </p:nvSpPr>
        <p:spPr>
          <a:xfrm>
            <a:off x="215862" y="5196536"/>
            <a:ext cx="4862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</a:rPr>
              <a:t>He</a:t>
            </a:r>
            <a:r>
              <a:rPr lang="en-GB" sz="2200" baseline="30000" dirty="0">
                <a:solidFill>
                  <a:srgbClr val="C00000"/>
                </a:solidFill>
              </a:rPr>
              <a:t>+</a:t>
            </a:r>
            <a:r>
              <a:rPr lang="en-GB" sz="2200" dirty="0">
                <a:solidFill>
                  <a:srgbClr val="C00000"/>
                </a:solidFill>
              </a:rPr>
              <a:t> beam, </a:t>
            </a:r>
            <a:r>
              <a:rPr lang="en-GB" sz="2200" dirty="0">
                <a:solidFill>
                  <a:srgbClr val="0070C0"/>
                </a:solidFill>
              </a:rPr>
              <a:t>emittance dominated transport</a:t>
            </a:r>
            <a:r>
              <a:rPr lang="en-GB" sz="2200" dirty="0">
                <a:solidFill>
                  <a:srgbClr val="C00000"/>
                </a:solidFill>
              </a:rPr>
              <a:t> </a:t>
            </a:r>
            <a:r>
              <a:rPr lang="en-GB" sz="2200" dirty="0"/>
              <a:t>(test performance of the lens as focusing device)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A8D18-0A2C-4A75-8B0F-F735B5E89E02}"/>
              </a:ext>
            </a:extLst>
          </p:cNvPr>
          <p:cNvSpPr txBox="1"/>
          <p:nvPr/>
        </p:nvSpPr>
        <p:spPr>
          <a:xfrm>
            <a:off x="1943737" y="10370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IPAC2013, THPWO021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E5D44-4B11-4183-B25F-F9DA88B64F1B}"/>
              </a:ext>
            </a:extLst>
          </p:cNvPr>
          <p:cNvSpPr txBox="1"/>
          <p:nvPr/>
        </p:nvSpPr>
        <p:spPr>
          <a:xfrm>
            <a:off x="215862" y="1012189"/>
            <a:ext cx="1471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GSI, 2012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6F4DFB-2F41-4F39-B8C7-F0F3174B1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" y="1960375"/>
            <a:ext cx="5338022" cy="26324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F98212-00F6-486F-A960-88999B44F6F5}"/>
              </a:ext>
            </a:extLst>
          </p:cNvPr>
          <p:cNvSpPr txBox="1"/>
          <p:nvPr/>
        </p:nvSpPr>
        <p:spPr>
          <a:xfrm>
            <a:off x="6096000" y="2819805"/>
            <a:ext cx="1645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aberrations</a:t>
            </a:r>
          </a:p>
        </p:txBody>
      </p:sp>
    </p:spTree>
    <p:extLst>
      <p:ext uri="{BB962C8B-B14F-4D97-AF65-F5344CB8AC3E}">
        <p14:creationId xmlns:p14="http://schemas.microsoft.com/office/powerpoint/2010/main" val="3565583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01023E6-28A0-44AB-B97A-D8B4650DB46E}"/>
              </a:ext>
            </a:extLst>
          </p:cNvPr>
          <p:cNvSpPr/>
          <p:nvPr/>
        </p:nvSpPr>
        <p:spPr>
          <a:xfrm>
            <a:off x="198348" y="850031"/>
            <a:ext cx="4278919" cy="384847"/>
          </a:xfrm>
          <a:prstGeom prst="rect">
            <a:avLst/>
          </a:prstGeom>
          <a:solidFill>
            <a:srgbClr val="D8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71297-C85C-4918-AD37-81C8E05F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4416A-9490-43CE-BBA2-2A7BA0449FC7}"/>
              </a:ext>
            </a:extLst>
          </p:cNvPr>
          <p:cNvSpPr txBox="1"/>
          <p:nvPr/>
        </p:nvSpPr>
        <p:spPr>
          <a:xfrm>
            <a:off x="215862" y="248666"/>
            <a:ext cx="642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Pulsed high-field solenoids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9940AD-0BEC-48E7-A89A-0B4DDDB67E27}"/>
              </a:ext>
            </a:extLst>
          </p:cNvPr>
          <p:cNvCxnSpPr>
            <a:cxnSpLocks/>
          </p:cNvCxnSpPr>
          <p:nvPr/>
        </p:nvCxnSpPr>
        <p:spPr>
          <a:xfrm>
            <a:off x="215862" y="802664"/>
            <a:ext cx="43873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97D410-29D5-4F4A-92AB-155ADA0FB2B0}"/>
              </a:ext>
            </a:extLst>
          </p:cNvPr>
          <p:cNvSpPr txBox="1"/>
          <p:nvPr/>
        </p:nvSpPr>
        <p:spPr>
          <a:xfrm>
            <a:off x="76144" y="3622799"/>
            <a:ext cx="40061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&lt; 19.5 T, </a:t>
            </a:r>
            <a:r>
              <a:rPr lang="en-GB" sz="2200" dirty="0">
                <a:solidFill>
                  <a:srgbClr val="FF0000"/>
                </a:solidFill>
              </a:rPr>
              <a:t>2 or 3 pulses/min.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S1, S2: 40 mm bore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14° half-angle geometrical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FF"/>
                </a:solidFill>
              </a:rPr>
              <a:t>Measured transmission     (18.6 MeV protons)</a:t>
            </a:r>
            <a:endParaRPr lang="en-GB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FF"/>
                </a:solidFill>
              </a:rPr>
              <a:t>50.6% (dual solenoid)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FF"/>
                </a:solidFill>
              </a:rPr>
              <a:t>28.6% (single solenoid)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3A6CB-0E42-4905-8773-EC0CA68D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5" y="85309"/>
            <a:ext cx="1752752" cy="92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88CF3-7929-44A5-AC05-6D53EDF37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4"/>
          <a:stretch/>
        </p:blipFill>
        <p:spPr>
          <a:xfrm>
            <a:off x="7570107" y="287138"/>
            <a:ext cx="4067806" cy="2367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ADBEB5-0C35-412E-AC32-CA9B44855E45}"/>
              </a:ext>
            </a:extLst>
          </p:cNvPr>
          <p:cNvSpPr txBox="1"/>
          <p:nvPr/>
        </p:nvSpPr>
        <p:spPr>
          <a:xfrm>
            <a:off x="8034918" y="2708676"/>
            <a:ext cx="386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Particle loss due to single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Limited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Spherical aberrations (</a:t>
            </a:r>
            <a:r>
              <a:rPr lang="en-GB" sz="2000" b="1" dirty="0">
                <a:solidFill>
                  <a:srgbClr val="6A6EA4"/>
                </a:solidFill>
              </a:rPr>
              <a:t>highly divergent protons</a:t>
            </a:r>
            <a:r>
              <a:rPr lang="en-GB" sz="2000" dirty="0"/>
              <a:t> travel closer to the windings)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01FA1-AD01-4880-892E-4EF0DCAB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82" y="3468299"/>
            <a:ext cx="3556184" cy="3141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DFDC2-D51E-43F0-8936-49D3F99C5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700" y="4339892"/>
            <a:ext cx="3899852" cy="2118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5DBB69-65A1-4FF5-9422-40D5EF0437F1}"/>
              </a:ext>
            </a:extLst>
          </p:cNvPr>
          <p:cNvSpPr txBox="1"/>
          <p:nvPr/>
        </p:nvSpPr>
        <p:spPr>
          <a:xfrm>
            <a:off x="4331119" y="3821305"/>
            <a:ext cx="112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GPT sim.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82F06C-33C9-443C-A273-F31491F8F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480" y="4858874"/>
            <a:ext cx="1117772" cy="2770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D0EEF8-A83B-421B-9DB8-D4AC99EAB467}"/>
              </a:ext>
            </a:extLst>
          </p:cNvPr>
          <p:cNvSpPr/>
          <p:nvPr/>
        </p:nvSpPr>
        <p:spPr>
          <a:xfrm>
            <a:off x="7474700" y="77209"/>
            <a:ext cx="4518952" cy="66249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65DB37-7905-4603-A4C6-CC4916FE8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9" y="1236762"/>
            <a:ext cx="6550383" cy="1892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9D35E-27A4-437B-9A19-DF471D35E16F}"/>
                  </a:ext>
                </a:extLst>
              </p:cNvPr>
              <p:cNvSpPr txBox="1"/>
              <p:nvPr/>
            </p:nvSpPr>
            <p:spPr>
              <a:xfrm>
                <a:off x="242439" y="881617"/>
                <a:ext cx="42652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5.7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2000" dirty="0"/>
                  <a:t> protons at source (25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000" dirty="0"/>
                  <a:t>1 MeV)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9D35E-27A4-437B-9A19-DF471D35E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39" y="881617"/>
                <a:ext cx="4265270" cy="307777"/>
              </a:xfrm>
              <a:prstGeom prst="rect">
                <a:avLst/>
              </a:prstGeom>
              <a:blipFill>
                <a:blip r:embed="rId8"/>
                <a:stretch>
                  <a:fillRect l="-2146" t="-26000" r="-2861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3E90A5D-A307-4038-B7DA-15044B912631}"/>
              </a:ext>
            </a:extLst>
          </p:cNvPr>
          <p:cNvSpPr txBox="1"/>
          <p:nvPr/>
        </p:nvSpPr>
        <p:spPr>
          <a:xfrm>
            <a:off x="76144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orbel" panose="020B0503020204020204" pitchFamily="34" charset="0"/>
                <a:hlinkClick r:id="rId9"/>
              </a:rPr>
              <a:t>https://doi.org/10.1038/s41598-020-65775-7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448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C2EBE-71E2-433C-9B85-18B3B2D9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A46F-A953-4EBB-88B9-4F4B3B070BDA}" type="slidenum">
              <a:rPr lang="en-GB" smtClean="0"/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332CD-FE78-4A72-AE32-2E2D37092913}"/>
              </a:ext>
            </a:extLst>
          </p:cNvPr>
          <p:cNvSpPr txBox="1"/>
          <p:nvPr/>
        </p:nvSpPr>
        <p:spPr>
          <a:xfrm>
            <a:off x="215862" y="248666"/>
            <a:ext cx="642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Active plasma lenses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F13036-D586-4E88-9F07-F5D098D9193D}"/>
              </a:ext>
            </a:extLst>
          </p:cNvPr>
          <p:cNvCxnSpPr>
            <a:cxnSpLocks/>
          </p:cNvCxnSpPr>
          <p:nvPr/>
        </p:nvCxnSpPr>
        <p:spPr>
          <a:xfrm>
            <a:off x="215862" y="802664"/>
            <a:ext cx="35768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2D4938-84B3-4053-9E71-159DE6E0C242}"/>
                  </a:ext>
                </a:extLst>
              </p:cNvPr>
              <p:cNvSpPr txBox="1"/>
              <p:nvPr/>
            </p:nvSpPr>
            <p:spPr>
              <a:xfrm>
                <a:off x="128742" y="2451323"/>
                <a:ext cx="472189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solidFill>
                      <a:srgbClr val="0070C0"/>
                    </a:solidFill>
                  </a:rPr>
                  <a:t>1 mm-diameter </a:t>
                </a:r>
                <a:r>
                  <a:rPr lang="en-GB" sz="2200" dirty="0" err="1">
                    <a:solidFill>
                      <a:srgbClr val="0070C0"/>
                    </a:solidFill>
                  </a:rPr>
                  <a:t>Ar</a:t>
                </a:r>
                <a:r>
                  <a:rPr lang="en-GB" sz="2200" dirty="0">
                    <a:solidFill>
                      <a:srgbClr val="0070C0"/>
                    </a:solidFill>
                  </a:rPr>
                  <a:t> gas-filled capillary, 33 mm length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13 mm behind the tape drive target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0.2% </m:t>
                    </m:r>
                  </m:oMath>
                </a14:m>
                <a:r>
                  <a:rPr lang="en-GB" sz="2200" dirty="0">
                    <a:solidFill>
                      <a:srgbClr val="C00000"/>
                    </a:solidFill>
                  </a:rPr>
                  <a:t>transport efficiency </a:t>
                </a:r>
                <a:r>
                  <a:rPr lang="en-GB" sz="2200" dirty="0"/>
                  <a:t>through the APL (protons &gt;1.5 MeV)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2D4938-84B3-4053-9E71-159DE6E0C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2" y="2451323"/>
                <a:ext cx="4721898" cy="1785104"/>
              </a:xfrm>
              <a:prstGeom prst="rect">
                <a:avLst/>
              </a:prstGeom>
              <a:blipFill>
                <a:blip r:embed="rId2"/>
                <a:stretch>
                  <a:fillRect l="-1419" t="-2389" r="-2452" b="-6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BF75E82-BF0A-4147-9A4C-0436D2D2E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640" y="2116504"/>
            <a:ext cx="7113520" cy="423984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17E0D-1FFA-46A8-AD37-7D4E2A32B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2" y="936395"/>
            <a:ext cx="7346317" cy="1097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6C39D6C-349C-48C9-BD1B-198A50A674AC}"/>
              </a:ext>
            </a:extLst>
          </p:cNvPr>
          <p:cNvSpPr txBox="1"/>
          <p:nvPr/>
        </p:nvSpPr>
        <p:spPr>
          <a:xfrm>
            <a:off x="6644640" y="2900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https://www.nature.com/articles/s41598-022-05181-3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21C88-8054-4264-A27D-352D0CF7BF55}"/>
              </a:ext>
            </a:extLst>
          </p:cNvPr>
          <p:cNvSpPr txBox="1"/>
          <p:nvPr/>
        </p:nvSpPr>
        <p:spPr>
          <a:xfrm>
            <a:off x="227840" y="5290433"/>
            <a:ext cx="1590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APL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1AFD9-5B26-4A9A-9F5B-50ADEC1C5241}"/>
              </a:ext>
            </a:extLst>
          </p:cNvPr>
          <p:cNvSpPr txBox="1"/>
          <p:nvPr/>
        </p:nvSpPr>
        <p:spPr>
          <a:xfrm>
            <a:off x="215862" y="5693566"/>
            <a:ext cx="6369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DOI: 10.1103/PhysRevLett.115.184802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F4AF5D-0BBF-444A-8BF1-C750BE3CF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552" y="1489581"/>
            <a:ext cx="2779586" cy="52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9358-D37D-1DCD-D839-5BE8EECC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 - Beam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282F9A-3CBF-049D-0C3C-B41DA6A22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21" y="1466396"/>
            <a:ext cx="4337957" cy="2011589"/>
          </a:xfrm>
        </p:spPr>
        <p:txBody>
          <a:bodyPr/>
          <a:lstStyle/>
          <a:p>
            <a:r>
              <a:rPr lang="en-GB" dirty="0"/>
              <a:t>Particle tracking</a:t>
            </a:r>
          </a:p>
          <a:p>
            <a:pPr lvl="1"/>
            <a:r>
              <a:rPr lang="en-GB" dirty="0"/>
              <a:t>BDSIM, GPT, VSIM</a:t>
            </a:r>
          </a:p>
          <a:p>
            <a:pPr lvl="1"/>
            <a:r>
              <a:rPr lang="en-GB" dirty="0"/>
              <a:t>Ideal behaviour, approximated, &amp; simulated fields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C798C-4A8F-2876-88FE-FF12A22CA9D2}"/>
              </a:ext>
            </a:extLst>
          </p:cNvPr>
          <p:cNvSpPr txBox="1"/>
          <p:nvPr/>
        </p:nvSpPr>
        <p:spPr>
          <a:xfrm>
            <a:off x="0" y="6488668"/>
            <a:ext cx="48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 Lau PhD Thesis Imperial College London (2021)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0DEA49-5237-2B89-164B-E92DB59EF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18" y="3420835"/>
            <a:ext cx="3155496" cy="29667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902655-E4D5-6D71-A6CF-00A400CC2B1A}"/>
              </a:ext>
            </a:extLst>
          </p:cNvPr>
          <p:cNvGrpSpPr/>
          <p:nvPr/>
        </p:nvGrpSpPr>
        <p:grpSpPr>
          <a:xfrm>
            <a:off x="5387740" y="453292"/>
            <a:ext cx="6583508" cy="5934338"/>
            <a:chOff x="5525163" y="1313330"/>
            <a:chExt cx="5694168" cy="51369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A6DE6F-47F5-6FFB-F4DE-D8946A84E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5910" y="1313330"/>
              <a:ext cx="5611588" cy="280817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A823B7-CAFE-F10D-A2D7-BFB839EE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163" y="3908333"/>
              <a:ext cx="5694168" cy="2541953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91AC4EF-4EB1-B71D-10BF-A0797416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2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325E-2FB4-A12D-EA0E-57EF2156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 – Plasma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87748-C770-10C3-5B7E-8FE4D411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21" y="1745067"/>
            <a:ext cx="10384972" cy="4097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FCBA2-0AD6-CFAC-B15D-C911F0BB5018}"/>
              </a:ext>
            </a:extLst>
          </p:cNvPr>
          <p:cNvSpPr txBox="1"/>
          <p:nvPr/>
        </p:nvSpPr>
        <p:spPr>
          <a:xfrm>
            <a:off x="0" y="6400800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Appl. Sci. 11 4357 (2021)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F24A0B-F5A0-E9D7-D998-3EE861D7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D359-A2D5-FDEB-DBF9-E0C84084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Lenses - Magnetic field (solenoid)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714C6-4EF6-BA12-EBEB-28ECC97C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Focussing strength proportional to magnetic field strength (current density)</a:t>
            </a:r>
          </a:p>
          <a:p>
            <a:endParaRPr lang="en-GB" dirty="0"/>
          </a:p>
          <a:p>
            <a:r>
              <a:rPr lang="en-GB" dirty="0"/>
              <a:t>Normal conducting or Superconducting options</a:t>
            </a:r>
          </a:p>
          <a:p>
            <a:pPr lvl="1"/>
            <a:r>
              <a:rPr lang="en-GB" dirty="0"/>
              <a:t>Non-trivial design – Windings, thermal, jackets, etc.</a:t>
            </a:r>
          </a:p>
          <a:p>
            <a:pPr lvl="1"/>
            <a:r>
              <a:rPr lang="en-GB" dirty="0"/>
              <a:t>Financially expensive – Materials, specialists</a:t>
            </a:r>
          </a:p>
          <a:p>
            <a:pPr lvl="1"/>
            <a:r>
              <a:rPr lang="en-GB" dirty="0"/>
              <a:t>Power intensive – Electrical and cooling</a:t>
            </a:r>
          </a:p>
          <a:p>
            <a:pPr lvl="1"/>
            <a:r>
              <a:rPr lang="en-GB" dirty="0"/>
              <a:t>Limited flexibility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Well known technology</a:t>
            </a:r>
          </a:p>
          <a:p>
            <a:pPr lvl="1"/>
            <a:r>
              <a:rPr lang="en-GB" dirty="0"/>
              <a:t>Commercially available</a:t>
            </a:r>
          </a:p>
          <a:p>
            <a:endParaRPr lang="en-GB" dirty="0"/>
          </a:p>
          <a:p>
            <a:r>
              <a:rPr lang="en-GB" dirty="0"/>
              <a:t>Risk mitigation programme includes preliminary solenoid design efforts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12316-B3A2-C99D-2E14-199E214B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42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D359-A2D5-FDEB-DBF9-E0C84084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Lenses - Electric field (plasma), Gabor Lens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714C6-4EF6-BA12-EBEB-28ECC97C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56818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Focussing strength proportional to plasma density</a:t>
            </a:r>
          </a:p>
          <a:p>
            <a:pPr lvl="1"/>
            <a:r>
              <a:rPr lang="en-GB" dirty="0"/>
              <a:t>V. high </a:t>
            </a:r>
            <a:r>
              <a:rPr lang="en-GB" b="1" dirty="0"/>
              <a:t>E</a:t>
            </a:r>
            <a:r>
              <a:rPr lang="en-GB" dirty="0"/>
              <a:t>-fields (&amp; hence focussing strengths) possible</a:t>
            </a:r>
          </a:p>
          <a:p>
            <a:pPr lvl="2"/>
            <a:r>
              <a:rPr lang="en-GB" sz="2200" dirty="0"/>
              <a:t>Dictated predominantly by applied voltages</a:t>
            </a:r>
          </a:p>
          <a:p>
            <a:endParaRPr lang="en-GB" sz="2600" dirty="0"/>
          </a:p>
          <a:p>
            <a:r>
              <a:rPr lang="en-GB" dirty="0"/>
              <a:t>Existing Gabor lens attempts use high-temperature discharge plasma</a:t>
            </a:r>
          </a:p>
          <a:p>
            <a:pPr lvl="1"/>
            <a:r>
              <a:rPr lang="en-GB" dirty="0"/>
              <a:t>Shot-by-shot synchronised with ion source</a:t>
            </a:r>
          </a:p>
          <a:p>
            <a:pPr lvl="1"/>
            <a:r>
              <a:rPr lang="en-GB" dirty="0"/>
              <a:t>Each plasma is quasi-stable</a:t>
            </a:r>
          </a:p>
          <a:p>
            <a:pPr lvl="1"/>
            <a:r>
              <a:rPr lang="en-GB" dirty="0"/>
              <a:t>Plasma established by limited control of initial conditions</a:t>
            </a:r>
          </a:p>
          <a:p>
            <a:pPr lvl="1"/>
            <a:r>
              <a:rPr lang="en-GB" dirty="0"/>
              <a:t>No known successful implementation despite many decades of effort</a:t>
            </a:r>
          </a:p>
          <a:p>
            <a:pPr lvl="1"/>
            <a:endParaRPr lang="en-GB" dirty="0"/>
          </a:p>
          <a:p>
            <a:r>
              <a:rPr lang="en-GB" dirty="0"/>
              <a:t>Proposed Gabor lens will take a </a:t>
            </a:r>
            <a:r>
              <a:rPr lang="en-GB" u="sng" dirty="0"/>
              <a:t>different approach</a:t>
            </a:r>
            <a:r>
              <a:rPr lang="en-GB" dirty="0"/>
              <a:t> &amp; build upon knowledge of equilibrated non-neutral plasmas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BF12F-DE37-4064-E614-75EF16BC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2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754E2-DA9A-F75C-776D-557B0D17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experimental lens 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474EC-8D84-4104-9764-522D2085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56" y="1548039"/>
            <a:ext cx="4296209" cy="2326683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A59EF11-4F17-48CE-B396-9AD6A62AA8C9}"/>
              </a:ext>
            </a:extLst>
          </p:cNvPr>
          <p:cNvSpPr txBox="1"/>
          <p:nvPr/>
        </p:nvSpPr>
        <p:spPr>
          <a:xfrm>
            <a:off x="119743" y="5927103"/>
            <a:ext cx="2353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Appl. Sci. </a:t>
            </a:r>
            <a:r>
              <a:rPr lang="en-GB" sz="1200" b="1" dirty="0"/>
              <a:t>11</a:t>
            </a:r>
            <a:r>
              <a:rPr lang="en-GB" sz="1200" dirty="0"/>
              <a:t> 4357 (2021)</a:t>
            </a:r>
          </a:p>
          <a:p>
            <a:r>
              <a:rPr lang="en-GB" sz="1200" dirty="0"/>
              <a:t>Proc. IPAC2016 TUPMY024</a:t>
            </a:r>
          </a:p>
          <a:p>
            <a:r>
              <a:rPr lang="en-GB" sz="1200" dirty="0" err="1"/>
              <a:t>Ecloud</a:t>
            </a:r>
            <a:r>
              <a:rPr lang="en-GB" sz="1200" dirty="0"/>
              <a:t> ‘18 Proc. 143 (2020)</a:t>
            </a:r>
          </a:p>
          <a:p>
            <a:r>
              <a:rPr lang="en-GB" sz="1200" dirty="0"/>
              <a:t>Phys Rev STAB </a:t>
            </a:r>
            <a:r>
              <a:rPr lang="en-GB" sz="1200" b="1" dirty="0"/>
              <a:t>14</a:t>
            </a:r>
            <a:r>
              <a:rPr lang="en-GB" sz="1200" dirty="0"/>
              <a:t> 121301 (2011)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7182CC-8E1F-781B-0B90-C6FBCE66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351" y="2152650"/>
            <a:ext cx="4657725" cy="4705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BAECE-4CCB-86CF-DA4C-432BBE7C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930" y="4081462"/>
            <a:ext cx="4857750" cy="2581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781D2-7970-4BD2-A1D3-CE05FFF56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594" y="1387929"/>
            <a:ext cx="2928103" cy="25717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2884A-4804-1487-B8E5-4D2CB5F1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3F590-2465-4603-931C-E32FE81510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79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6147</TotalTime>
  <Words>1839</Words>
  <Application>Microsoft Macintosh PowerPoint</Application>
  <PresentationFormat>Widescreen</PresentationFormat>
  <Paragraphs>397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CMU Sans Serif</vt:lpstr>
      <vt:lpstr>Corbel</vt:lpstr>
      <vt:lpstr>Office Theme</vt:lpstr>
      <vt:lpstr>LhARA IAB Review Accelerators and Technology WP3: Proton and ion capture</vt:lpstr>
      <vt:lpstr>Capture work package</vt:lpstr>
      <vt:lpstr>Beam parameters for Capture section</vt:lpstr>
      <vt:lpstr>Capture system overview (see WP6)</vt:lpstr>
      <vt:lpstr>Simulations - Beam</vt:lpstr>
      <vt:lpstr>Simulations – Plasma</vt:lpstr>
      <vt:lpstr>Lenses - Magnetic field (solenoid)</vt:lpstr>
      <vt:lpstr>Lenses - Electric field (plasma), Gabor Lens</vt:lpstr>
      <vt:lpstr>Existing experimental lens efforts</vt:lpstr>
      <vt:lpstr>Existing non-neutral plasma</vt:lpstr>
      <vt:lpstr>Existing plasma in ALPHA at CERN</vt:lpstr>
      <vt:lpstr>Plasma parameters</vt:lpstr>
      <vt:lpstr>Plasma parameters</vt:lpstr>
      <vt:lpstr>Current Apparatus (preliminary activity)</vt:lpstr>
      <vt:lpstr>Proposed Apparatus (preconstruction phase)</vt:lpstr>
      <vt:lpstr>R&amp;D Philosophy</vt:lpstr>
      <vt:lpstr>Risks / mitigations</vt:lpstr>
      <vt:lpstr>Lens options</vt:lpstr>
      <vt:lpstr>Resources</vt:lpstr>
      <vt:lpstr>WP3 Personnel</vt:lpstr>
      <vt:lpstr>Summary</vt:lpstr>
      <vt:lpstr>Questions?</vt:lpstr>
      <vt:lpstr>Additional slides</vt:lpstr>
      <vt:lpstr>Storage</vt:lpstr>
      <vt:lpstr>Interrogation &amp; control</vt:lpstr>
      <vt:lpstr>Lifetimes (static)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LhARA IAB Review Accelerators and Technology WP3: Proton and ion capture</dc:title>
  <dc:creator>Christopher Baker</dc:creator>
  <cp:lastModifiedBy>William Bertsche</cp:lastModifiedBy>
  <cp:revision>45</cp:revision>
  <cp:lastPrinted>2022-09-22T18:14:39Z</cp:lastPrinted>
  <dcterms:created xsi:type="dcterms:W3CDTF">2022-09-07T10:00:39Z</dcterms:created>
  <dcterms:modified xsi:type="dcterms:W3CDTF">2022-10-14T16:15:28Z</dcterms:modified>
</cp:coreProperties>
</file>