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85" r:id="rId3"/>
    <p:sldId id="284" r:id="rId4"/>
    <p:sldId id="313" r:id="rId5"/>
    <p:sldId id="287" r:id="rId6"/>
    <p:sldId id="286" r:id="rId7"/>
    <p:sldId id="316" r:id="rId8"/>
    <p:sldId id="312" r:id="rId9"/>
    <p:sldId id="300" r:id="rId10"/>
    <p:sldId id="288" r:id="rId11"/>
    <p:sldId id="310" r:id="rId12"/>
    <p:sldId id="315" r:id="rId13"/>
    <p:sldId id="289" r:id="rId14"/>
    <p:sldId id="290" r:id="rId15"/>
    <p:sldId id="291" r:id="rId16"/>
    <p:sldId id="292" r:id="rId17"/>
    <p:sldId id="31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40"/>
  </p:normalViewPr>
  <p:slideViewPr>
    <p:cSldViewPr snapToGrid="0" snapToObjects="1">
      <p:cViewPr varScale="1">
        <p:scale>
          <a:sx n="110" d="100"/>
          <a:sy n="110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AFF-FC1C-9F40-8AD8-1D0DB86F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575" y="2293935"/>
            <a:ext cx="6256850" cy="1135065"/>
          </a:xfrm>
        </p:spPr>
        <p:txBody>
          <a:bodyPr>
            <a:normAutofit/>
          </a:bodyPr>
          <a:lstStyle/>
          <a:p>
            <a:r>
              <a:rPr lang="en-GB" sz="3200"/>
              <a:t>LhARA KICK-OFF </a:t>
            </a:r>
            <a:r>
              <a:rPr lang="en-GB" sz="3200" dirty="0"/>
              <a:t>MEETING</a:t>
            </a:r>
            <a:br>
              <a:rPr lang="en-GB" sz="3200" dirty="0"/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5CDF6-A3DF-0A4F-9E15-F3673ED66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77" y="3903593"/>
            <a:ext cx="2574036" cy="969350"/>
          </a:xfrm>
        </p:spPr>
        <p:txBody>
          <a:bodyPr>
            <a:normAutofit/>
          </a:bodyPr>
          <a:lstStyle/>
          <a:p>
            <a:r>
              <a:rPr lang="en-US" dirty="0"/>
              <a:t>Maria Maxouti</a:t>
            </a:r>
          </a:p>
          <a:p>
            <a:r>
              <a:rPr lang="en-US" dirty="0"/>
              <a:t>14/10/2022</a:t>
            </a:r>
          </a:p>
        </p:txBody>
      </p:sp>
    </p:spTree>
    <p:extLst>
      <p:ext uri="{BB962C8B-B14F-4D97-AF65-F5344CB8AC3E}">
        <p14:creationId xmlns:p14="http://schemas.microsoft.com/office/powerpoint/2010/main" val="1779831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F183-8927-BF97-5EC3-18408307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904" y="695236"/>
            <a:ext cx="5026191" cy="845473"/>
          </a:xfrm>
        </p:spPr>
        <p:txBody>
          <a:bodyPr>
            <a:normAutofit fontScale="90000"/>
          </a:bodyPr>
          <a:lstStyle/>
          <a:p>
            <a:r>
              <a:rPr lang="en-US" dirty="0"/>
              <a:t>Transducer array – </a:t>
            </a:r>
            <a:br>
              <a:rPr lang="en-US" dirty="0"/>
            </a:br>
            <a:r>
              <a:rPr lang="en-US" dirty="0"/>
              <a:t>k-Wave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D8046-7E59-4ED5-0378-3B3AC5F36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4831" y="1878008"/>
            <a:ext cx="7729728" cy="3101983"/>
          </a:xfrm>
        </p:spPr>
        <p:txBody>
          <a:bodyPr/>
          <a:lstStyle/>
          <a:p>
            <a:r>
              <a:rPr lang="en-US" dirty="0"/>
              <a:t>Golden spiral lattice – evenly distributed &amp; closely packed transducer elements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EEFA84-D9EA-8FD0-F0DF-E8ED7EEA3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377" y="2766350"/>
            <a:ext cx="4092277" cy="3188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FCB81E-BE69-33D9-5369-B4429144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766350"/>
            <a:ext cx="4058560" cy="3132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D7E5C-D60B-CDE7-28B9-538700C75A3B}"/>
              </a:ext>
            </a:extLst>
          </p:cNvPr>
          <p:cNvSpPr txBox="1"/>
          <p:nvPr/>
        </p:nvSpPr>
        <p:spPr>
          <a:xfrm>
            <a:off x="2544786" y="6162764"/>
            <a:ext cx="164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Side 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859872-AD1D-CC68-0A9C-E4717216504A}"/>
              </a:ext>
            </a:extLst>
          </p:cNvPr>
          <p:cNvSpPr txBox="1"/>
          <p:nvPr/>
        </p:nvSpPr>
        <p:spPr>
          <a:xfrm>
            <a:off x="7300550" y="6109923"/>
            <a:ext cx="1649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Top view</a:t>
            </a:r>
          </a:p>
        </p:txBody>
      </p:sp>
    </p:spTree>
    <p:extLst>
      <p:ext uri="{BB962C8B-B14F-4D97-AF65-F5344CB8AC3E}">
        <p14:creationId xmlns:p14="http://schemas.microsoft.com/office/powerpoint/2010/main" val="890253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0E2BBF-C8FA-4B3C-A9C1-AD0C29638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24" y="706055"/>
            <a:ext cx="6251751" cy="51349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AA32712-1FB3-A460-8012-52343017B734}"/>
              </a:ext>
            </a:extLst>
          </p:cNvPr>
          <p:cNvSpPr txBox="1"/>
          <p:nvPr/>
        </p:nvSpPr>
        <p:spPr>
          <a:xfrm>
            <a:off x="7500394" y="5451677"/>
            <a:ext cx="1585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(200 MeV proton beam)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9BBFED9-A8D7-58D3-DDDB-A9838F95C2E2}"/>
              </a:ext>
            </a:extLst>
          </p:cNvPr>
          <p:cNvCxnSpPr/>
          <p:nvPr/>
        </p:nvCxnSpPr>
        <p:spPr>
          <a:xfrm flipV="1">
            <a:off x="7060556" y="1875099"/>
            <a:ext cx="324091" cy="17246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F5D69A-9E72-A6E1-2DFC-A22CFABEEB01}"/>
              </a:ext>
            </a:extLst>
          </p:cNvPr>
          <p:cNvCxnSpPr>
            <a:cxnSpLocks/>
          </p:cNvCxnSpPr>
          <p:nvPr/>
        </p:nvCxnSpPr>
        <p:spPr>
          <a:xfrm flipV="1">
            <a:off x="8345346" y="2165797"/>
            <a:ext cx="308303" cy="152708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77519F6-7CA6-B3AE-2D9A-C8C025F8C1A0}"/>
              </a:ext>
            </a:extLst>
          </p:cNvPr>
          <p:cNvSpPr txBox="1"/>
          <p:nvPr/>
        </p:nvSpPr>
        <p:spPr>
          <a:xfrm>
            <a:off x="6418162" y="3599727"/>
            <a:ext cx="128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proton beam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52F86-E369-CE83-4331-45DA73769215}"/>
              </a:ext>
            </a:extLst>
          </p:cNvPr>
          <p:cNvSpPr txBox="1"/>
          <p:nvPr/>
        </p:nvSpPr>
        <p:spPr>
          <a:xfrm>
            <a:off x="7857102" y="3665391"/>
            <a:ext cx="12847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sensor array</a:t>
            </a:r>
          </a:p>
        </p:txBody>
      </p:sp>
    </p:spTree>
    <p:extLst>
      <p:ext uri="{BB962C8B-B14F-4D97-AF65-F5344CB8AC3E}">
        <p14:creationId xmlns:p14="http://schemas.microsoft.com/office/powerpoint/2010/main" val="229666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A946-7C0C-A479-B262-D45C8BF92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0422" y="1365813"/>
            <a:ext cx="6056337" cy="868622"/>
          </a:xfrm>
        </p:spPr>
        <p:txBody>
          <a:bodyPr>
            <a:normAutofit fontScale="90000"/>
          </a:bodyPr>
          <a:lstStyle/>
          <a:p>
            <a:r>
              <a:rPr lang="en-US" dirty="0"/>
              <a:t>IMAGE Reconstruction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FEA6-909B-34A7-5266-ACA61B8DE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004" y="2841081"/>
            <a:ext cx="5904679" cy="3101983"/>
          </a:xfrm>
        </p:spPr>
        <p:txBody>
          <a:bodyPr>
            <a:normAutofit/>
          </a:bodyPr>
          <a:lstStyle/>
          <a:p>
            <a:r>
              <a:rPr lang="en-US" sz="2400"/>
              <a:t>Iterative time-reversal</a:t>
            </a:r>
          </a:p>
          <a:p>
            <a:r>
              <a:rPr lang="en-US" sz="2400"/>
              <a:t>Model-based minimization</a:t>
            </a:r>
          </a:p>
          <a:p>
            <a:r>
              <a:rPr lang="en-US" sz="2400"/>
              <a:t>Back-projection</a:t>
            </a:r>
            <a:endParaRPr lang="en-US" sz="2400" dirty="0"/>
          </a:p>
        </p:txBody>
      </p:sp>
      <p:pic>
        <p:nvPicPr>
          <p:cNvPr id="4" name="Picture 2" descr="MATLAB Documentation - k-Wave MATLAB Toolbox">
            <a:extLst>
              <a:ext uri="{FF2B5EF4-FFF2-40B4-BE49-F238E27FC236}">
                <a16:creationId xmlns:a16="http://schemas.microsoft.com/office/drawing/2014/main" id="{F1EFD6F2-F8A5-FFFB-8B76-470A5BD6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054" y="5492187"/>
            <a:ext cx="2463426" cy="76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26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4DC0B-58BB-12A2-F1D4-10BC10C8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36" y="613458"/>
            <a:ext cx="5327133" cy="918062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TIME REVERSAL RECONSTRUCTION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A9AE3-E52D-FC9B-2E37-2EB124D6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632" y="2111295"/>
            <a:ext cx="4624715" cy="37791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00D12-1016-044A-5C8E-4BBCFB19F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7" y="2111295"/>
            <a:ext cx="6766099" cy="384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458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FFAC-F929-271F-8C0E-5DB8B2FB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464" y="503954"/>
            <a:ext cx="6635072" cy="938070"/>
          </a:xfrm>
        </p:spPr>
        <p:txBody>
          <a:bodyPr>
            <a:normAutofit fontScale="90000"/>
          </a:bodyPr>
          <a:lstStyle/>
          <a:p>
            <a:r>
              <a:rPr lang="en-US" dirty="0"/>
              <a:t>Model-based minimization reconstruction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CB8E2-C6CD-D0B2-690E-40E85161E902}"/>
              </a:ext>
            </a:extLst>
          </p:cNvPr>
          <p:cNvSpPr txBox="1"/>
          <p:nvPr/>
        </p:nvSpPr>
        <p:spPr>
          <a:xfrm>
            <a:off x="2778464" y="1516814"/>
            <a:ext cx="6635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632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1400" dirty="0">
                <a:solidFill>
                  <a:srgbClr val="36322B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ses gradient descent to minimise an error functional consisting of the difference between the data (the measured time series) and the output of a simulation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6781D-AF0C-BA5C-4088-62DFD7527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66" y="2322210"/>
            <a:ext cx="6635072" cy="37658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69ABD4-38B9-A441-8102-316E14C80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008" y="2358077"/>
            <a:ext cx="4513056" cy="367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06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F1E3-9430-8508-04FB-1F59CF0FC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129" y="701024"/>
            <a:ext cx="5705779" cy="9194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Back-projection reconstruction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4232A-D162-23AE-EF2C-BB924FCA5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052" y="2345818"/>
            <a:ext cx="4498694" cy="3684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99BF6F-90FE-42A9-339A-6172E380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92" y="2265278"/>
            <a:ext cx="6776340" cy="384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C88E-16D0-7A37-A965-3E8707414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4333" y="2522297"/>
            <a:ext cx="7007930" cy="3809055"/>
          </a:xfrm>
        </p:spPr>
        <p:txBody>
          <a:bodyPr/>
          <a:lstStyle/>
          <a:p>
            <a:r>
              <a:rPr lang="en-US" dirty="0"/>
              <a:t>Investigate the effect of varying the:</a:t>
            </a:r>
          </a:p>
          <a:p>
            <a:pPr lvl="1">
              <a:buFontTx/>
              <a:buChar char="-"/>
            </a:pPr>
            <a:r>
              <a:rPr lang="en-US" dirty="0"/>
              <a:t>Number of elements </a:t>
            </a:r>
          </a:p>
          <a:p>
            <a:pPr lvl="1">
              <a:buFontTx/>
              <a:buChar char="-"/>
            </a:pPr>
            <a:r>
              <a:rPr lang="en-US" dirty="0"/>
              <a:t>Size of elements</a:t>
            </a:r>
          </a:p>
          <a:p>
            <a:pPr lvl="1">
              <a:buFontTx/>
              <a:buChar char="-"/>
            </a:pPr>
            <a:r>
              <a:rPr lang="en-US" dirty="0"/>
              <a:t>Position of sensor with respect to the beam</a:t>
            </a:r>
          </a:p>
          <a:p>
            <a:pPr lvl="1">
              <a:buFontTx/>
              <a:buChar char="-"/>
            </a:pPr>
            <a:r>
              <a:rPr lang="en-US" dirty="0"/>
              <a:t>Radius of the sensor</a:t>
            </a:r>
          </a:p>
          <a:p>
            <a:r>
              <a:rPr lang="en-US" dirty="0"/>
              <a:t>Apply machine learning to remove artefacts and improve speed</a:t>
            </a:r>
          </a:p>
          <a:p>
            <a:r>
              <a:rPr lang="en-US" dirty="0" err="1"/>
              <a:t>Fibre</a:t>
            </a:r>
            <a:r>
              <a:rPr lang="en-US" dirty="0"/>
              <a:t> plane construction </a:t>
            </a:r>
          </a:p>
          <a:p>
            <a:r>
              <a:rPr lang="en-US" dirty="0"/>
              <a:t>Perform the experiment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FB6E7-DEDA-B30F-61F2-5E002DEB8466}"/>
              </a:ext>
            </a:extLst>
          </p:cNvPr>
          <p:cNvSpPr txBox="1">
            <a:spLocks/>
          </p:cNvSpPr>
          <p:nvPr/>
        </p:nvSpPr>
        <p:spPr bwMode="black">
          <a:xfrm>
            <a:off x="2564333" y="810983"/>
            <a:ext cx="6368854" cy="89177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00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AA0AD-77A7-3095-B5BF-CECE64F2E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75" y="2054827"/>
            <a:ext cx="4847971" cy="3551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7A675D-B0D3-AAC1-8A4B-3530A8624E09}"/>
              </a:ext>
            </a:extLst>
          </p:cNvPr>
          <p:cNvSpPr txBox="1"/>
          <p:nvPr/>
        </p:nvSpPr>
        <p:spPr>
          <a:xfrm>
            <a:off x="2123847" y="2054827"/>
            <a:ext cx="141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LMU set-up: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B26DA-98AC-2E81-3D01-C962D139BD3C}"/>
              </a:ext>
            </a:extLst>
          </p:cNvPr>
          <p:cNvSpPr txBox="1"/>
          <p:nvPr/>
        </p:nvSpPr>
        <p:spPr>
          <a:xfrm>
            <a:off x="1232596" y="1052120"/>
            <a:ext cx="364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Change of design?</a:t>
            </a:r>
          </a:p>
        </p:txBody>
      </p:sp>
    </p:spTree>
    <p:extLst>
      <p:ext uri="{BB962C8B-B14F-4D97-AF65-F5344CB8AC3E}">
        <p14:creationId xmlns:p14="http://schemas.microsoft.com/office/powerpoint/2010/main" val="285007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65974-4418-1F4A-891A-5F825965F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110" y="2512539"/>
            <a:ext cx="5442879" cy="118872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5887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DAF041-24FF-44DB-4582-4E3BF91D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300">
                <a:solidFill>
                  <a:srgbClr val="FFFFFF"/>
                </a:solidFill>
              </a:rPr>
              <a:t>Monitoring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0ADC-A097-03A5-83BB-768E4187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1516" y="1122793"/>
            <a:ext cx="5149611" cy="4427220"/>
          </a:xfrm>
        </p:spPr>
        <p:txBody>
          <a:bodyPr anchor="ctr">
            <a:normAutofit/>
          </a:bodyPr>
          <a:lstStyle/>
          <a:p>
            <a:r>
              <a:rPr lang="en-US" dirty="0"/>
              <a:t>To minimize damage on the surrounding healthy cells we need to develop an on-the-fly, non-invasive, range verification system</a:t>
            </a:r>
          </a:p>
          <a:p>
            <a:r>
              <a:rPr lang="en-US" dirty="0"/>
              <a:t>Bragg peak localization</a:t>
            </a:r>
          </a:p>
          <a:p>
            <a:r>
              <a:rPr lang="en-US" dirty="0"/>
              <a:t>Dose deposition profile</a:t>
            </a:r>
          </a:p>
          <a:p>
            <a:r>
              <a:rPr lang="en-US" dirty="0"/>
              <a:t>Real-time exact dosimetry </a:t>
            </a:r>
          </a:p>
          <a:p>
            <a:r>
              <a:rPr lang="en-US" dirty="0"/>
              <a:t>Solution: ion-acoustic imaging</a:t>
            </a:r>
          </a:p>
        </p:txBody>
      </p:sp>
    </p:spTree>
    <p:extLst>
      <p:ext uri="{BB962C8B-B14F-4D97-AF65-F5344CB8AC3E}">
        <p14:creationId xmlns:p14="http://schemas.microsoft.com/office/powerpoint/2010/main" val="223269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BE50-9528-6E44-8B13-CFC35918E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08" y="1074803"/>
            <a:ext cx="4265039" cy="1014579"/>
          </a:xfrm>
        </p:spPr>
        <p:txBody>
          <a:bodyPr>
            <a:normAutofit fontScale="90000"/>
          </a:bodyPr>
          <a:lstStyle/>
          <a:p>
            <a:r>
              <a:rPr lang="en-US" dirty="0"/>
              <a:t>ION-acoustic imaging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68C1A-84A5-CE43-931B-ECDCF9682E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47593" y="2638044"/>
            <a:ext cx="5496012" cy="3531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28575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As the beam penetrates the tissue, it is scattered &amp; absorbed</a:t>
            </a:r>
          </a:p>
          <a:p>
            <a:pPr marL="342900" indent="-28575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Increase in temperature</a:t>
            </a:r>
          </a:p>
          <a:p>
            <a:pPr marL="342900" indent="-28575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Thermoelastic expansion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 Increase in pressure 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An acoustic wave is emitted (thermoacoustic effect)</a:t>
            </a:r>
          </a:p>
          <a:p>
            <a:pPr marL="285750" indent="-228600" defTabSz="914400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Can be detected by a transducer</a:t>
            </a:r>
          </a:p>
          <a:p>
            <a:pPr marL="285750">
              <a:lnSpc>
                <a:spcPct val="90000"/>
              </a:lnSpc>
              <a:buClr>
                <a:schemeClr val="tx1"/>
              </a:buClr>
            </a:pPr>
            <a:r>
              <a:rPr lang="en-US" sz="1600" dirty="0"/>
              <a:t>Image reconstruction </a:t>
            </a:r>
            <a:r>
              <a:rPr lang="en-GB" sz="1600" b="1" i="0" u="none" strike="noStrike" dirty="0">
                <a:solidFill>
                  <a:srgbClr val="121212"/>
                </a:solidFill>
                <a:effectLst/>
                <a:latin typeface="-apple-system"/>
              </a:rPr>
              <a:t>→ </a:t>
            </a:r>
            <a:r>
              <a:rPr lang="en-US" sz="1600" dirty="0"/>
              <a:t>dose deposition profile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533F40-045E-4E3D-9243-864CD4E58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402EC6-D845-41B3-BEBE-CB34D9BFE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, schematic&#10;&#10;Description automatically generated">
            <a:extLst>
              <a:ext uri="{FF2B5EF4-FFF2-40B4-BE49-F238E27FC236}">
                <a16:creationId xmlns:a16="http://schemas.microsoft.com/office/drawing/2014/main" id="{617A1E95-8B9F-5EF3-87F2-56F93617E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99" y="2500285"/>
            <a:ext cx="5106493" cy="176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0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ACDA81-D809-CD7B-8D52-155F5EF5A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4804" y="756347"/>
            <a:ext cx="5005819" cy="1024729"/>
          </a:xfrm>
        </p:spPr>
        <p:txBody>
          <a:bodyPr>
            <a:normAutofit/>
          </a:bodyPr>
          <a:lstStyle/>
          <a:p>
            <a:r>
              <a:rPr lang="en-US" dirty="0" err="1"/>
              <a:t>Smartphantom</a:t>
            </a:r>
            <a:endParaRPr lang="en-US" dirty="0"/>
          </a:p>
        </p:txBody>
      </p:sp>
      <p:pic>
        <p:nvPicPr>
          <p:cNvPr id="5" name="Content Placeholder 4" descr="Icon&#10;&#10;Description automatically generated with medium confidence">
            <a:extLst>
              <a:ext uri="{FF2B5EF4-FFF2-40B4-BE49-F238E27FC236}">
                <a16:creationId xmlns:a16="http://schemas.microsoft.com/office/drawing/2014/main" id="{0E4E972A-6A86-3FAD-09E4-E2C49BACC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284" y="2160890"/>
            <a:ext cx="4024734" cy="416246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A46FAE-4FF8-60A3-80CA-73ED74975CA9}"/>
              </a:ext>
            </a:extLst>
          </p:cNvPr>
          <p:cNvSpPr txBox="1">
            <a:spLocks/>
          </p:cNvSpPr>
          <p:nvPr/>
        </p:nvSpPr>
        <p:spPr>
          <a:xfrm>
            <a:off x="6096000" y="3136739"/>
            <a:ext cx="5277220" cy="2210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10 cm square tank filled with water</a:t>
            </a:r>
          </a:p>
          <a:p>
            <a:r>
              <a:rPr lang="en-GB" sz="2000" dirty="0"/>
              <a:t> The energy distribution (energy as a function of distance) of the particle while propagating in the medium can be obtained</a:t>
            </a:r>
          </a:p>
        </p:txBody>
      </p:sp>
    </p:spTree>
    <p:extLst>
      <p:ext uri="{BB962C8B-B14F-4D97-AF65-F5344CB8AC3E}">
        <p14:creationId xmlns:p14="http://schemas.microsoft.com/office/powerpoint/2010/main" val="15710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17B5-D8E3-7DC4-D9DF-83E87CA1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7850" y="856525"/>
            <a:ext cx="3972894" cy="880196"/>
          </a:xfrm>
        </p:spPr>
        <p:txBody>
          <a:bodyPr/>
          <a:lstStyle/>
          <a:p>
            <a:r>
              <a:rPr lang="en-US" dirty="0"/>
              <a:t>K-wave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11027-3B4E-AA89-15FC-4206C3E6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342" y="2539818"/>
            <a:ext cx="7396532" cy="3629649"/>
          </a:xfrm>
        </p:spPr>
        <p:txBody>
          <a:bodyPr/>
          <a:lstStyle/>
          <a:p>
            <a:r>
              <a:rPr lang="en-GB" dirty="0"/>
              <a:t>Open-source MATLAB toolbox designed for the simulation of propagating</a:t>
            </a:r>
            <a:br>
              <a:rPr lang="en-GB" dirty="0"/>
            </a:br>
            <a:r>
              <a:rPr lang="en-GB" dirty="0"/>
              <a:t>linear and non-linear acoustic waves</a:t>
            </a:r>
          </a:p>
          <a:p>
            <a:r>
              <a:rPr lang="en-GB" dirty="0"/>
              <a:t>Can simulate signals in 1D, 2D and 3D</a:t>
            </a:r>
          </a:p>
          <a:p>
            <a:r>
              <a:rPr lang="en-GB" dirty="0"/>
              <a:t>Works in both homogeneous and heterogeneous media</a:t>
            </a:r>
          </a:p>
          <a:p>
            <a:r>
              <a:rPr lang="en-GB" dirty="0"/>
              <a:t>Considers attenuation and reflections</a:t>
            </a:r>
          </a:p>
          <a:p>
            <a:r>
              <a:rPr lang="en-GB" dirty="0"/>
              <a:t>Can be used to simulate the ion-acoustic process</a:t>
            </a:r>
            <a:endParaRPr lang="en-US" dirty="0"/>
          </a:p>
        </p:txBody>
      </p:sp>
      <p:pic>
        <p:nvPicPr>
          <p:cNvPr id="3074" name="Picture 2" descr="MATLAB Documentation - k-Wave MATLAB Toolbox">
            <a:extLst>
              <a:ext uri="{FF2B5EF4-FFF2-40B4-BE49-F238E27FC236}">
                <a16:creationId xmlns:a16="http://schemas.microsoft.com/office/drawing/2014/main" id="{7295DA50-8205-A721-945C-CF41CBFA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744" y="5167525"/>
            <a:ext cx="3230261" cy="100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891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3779D-94AD-3E87-F1FD-BD17F60E6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/>
              <a:t>Simulation pipeline</a:t>
            </a:r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1DE77A5A-F37C-DD65-72B1-854521564A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6142" y="640080"/>
            <a:ext cx="5614011" cy="526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7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0FC3-1D2C-ED82-EA4B-ECCE5C38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613" y="2639029"/>
            <a:ext cx="6588773" cy="1030668"/>
          </a:xfrm>
        </p:spPr>
        <p:txBody>
          <a:bodyPr/>
          <a:lstStyle/>
          <a:p>
            <a:r>
              <a:rPr lang="en-US" dirty="0"/>
              <a:t>current Results</a:t>
            </a:r>
          </a:p>
        </p:txBody>
      </p:sp>
    </p:spTree>
    <p:extLst>
      <p:ext uri="{BB962C8B-B14F-4D97-AF65-F5344CB8AC3E}">
        <p14:creationId xmlns:p14="http://schemas.microsoft.com/office/powerpoint/2010/main" val="127865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75475-E7C2-0354-7A96-866936029C77}"/>
              </a:ext>
            </a:extLst>
          </p:cNvPr>
          <p:cNvSpPr txBox="1"/>
          <p:nvPr/>
        </p:nvSpPr>
        <p:spPr>
          <a:xfrm>
            <a:off x="791234" y="690732"/>
            <a:ext cx="1928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Geant4: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3204D-B354-35AB-F7C0-FF2014424693}"/>
              </a:ext>
            </a:extLst>
          </p:cNvPr>
          <p:cNvSpPr txBox="1"/>
          <p:nvPr/>
        </p:nvSpPr>
        <p:spPr>
          <a:xfrm>
            <a:off x="7704950" y="6175361"/>
            <a:ext cx="15857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(200 MeV proton beam)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A4EEB-C192-AD60-A143-CD1C46706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7" y="551834"/>
            <a:ext cx="6389365" cy="53749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20194B-BC5F-B9A8-84AF-F536D4B1EFED}"/>
              </a:ext>
            </a:extLst>
          </p:cNvPr>
          <p:cNvSpPr txBox="1"/>
          <p:nvPr/>
        </p:nvSpPr>
        <p:spPr>
          <a:xfrm>
            <a:off x="8724418" y="1229406"/>
            <a:ext cx="85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0AE6AE-34A0-1755-54B9-1A6FFC1094CE}"/>
              </a:ext>
            </a:extLst>
          </p:cNvPr>
          <p:cNvSpPr txBox="1"/>
          <p:nvPr/>
        </p:nvSpPr>
        <p:spPr>
          <a:xfrm>
            <a:off x="8724418" y="3008498"/>
            <a:ext cx="85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FA03B-866D-A603-5217-22279D5C9C1B}"/>
              </a:ext>
            </a:extLst>
          </p:cNvPr>
          <p:cNvSpPr txBox="1"/>
          <p:nvPr/>
        </p:nvSpPr>
        <p:spPr>
          <a:xfrm>
            <a:off x="8724418" y="4787590"/>
            <a:ext cx="85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380959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142B1-2DC5-8D19-EF73-F66EE2C8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117997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/>
              <a:t>Initial pressure distribution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DB276D-3459-C2AE-8477-81DF6B3D1EC0}"/>
              </a:ext>
            </a:extLst>
          </p:cNvPr>
          <p:cNvSpPr txBox="1"/>
          <p:nvPr/>
        </p:nvSpPr>
        <p:spPr>
          <a:xfrm>
            <a:off x="921401" y="3975182"/>
            <a:ext cx="281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(from the imported Geant4 energy data)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FA698-C624-BD91-09FA-915316408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7" y="714375"/>
            <a:ext cx="6628181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8616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3271</TotalTime>
  <Words>313</Words>
  <Application>Microsoft Macintosh PowerPoint</Application>
  <PresentationFormat>Widescreen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-apple-system</vt:lpstr>
      <vt:lpstr>Arial</vt:lpstr>
      <vt:lpstr>Calibri</vt:lpstr>
      <vt:lpstr>Gill Sans MT</vt:lpstr>
      <vt:lpstr>Parcel</vt:lpstr>
      <vt:lpstr>LhARA KICK-OFF MEETING </vt:lpstr>
      <vt:lpstr>Monitoring system</vt:lpstr>
      <vt:lpstr>ION-acoustic imaging</vt:lpstr>
      <vt:lpstr>Smartphantom</vt:lpstr>
      <vt:lpstr>K-wave</vt:lpstr>
      <vt:lpstr>Simulation pipeline</vt:lpstr>
      <vt:lpstr>current Results</vt:lpstr>
      <vt:lpstr>PowerPoint Presentation</vt:lpstr>
      <vt:lpstr>Initial pressure distribution</vt:lpstr>
      <vt:lpstr>Transducer array –  k-Wave</vt:lpstr>
      <vt:lpstr>PowerPoint Presentation</vt:lpstr>
      <vt:lpstr>IMAGE Reconstruction methods</vt:lpstr>
      <vt:lpstr>ITERATIVE TIME REVERSAL RECONSTRUCTION</vt:lpstr>
      <vt:lpstr>Model-based minimization reconstruction</vt:lpstr>
      <vt:lpstr>Back-projection reconstruction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LASER-HYBRID ACCELERATOR FOR RADIOBIOLOGICAL APPLICATIONS</dc:title>
  <dc:creator>Maria Maxouti</dc:creator>
  <cp:lastModifiedBy>Maria Maxouti</cp:lastModifiedBy>
  <cp:revision>1383</cp:revision>
  <dcterms:created xsi:type="dcterms:W3CDTF">2022-02-24T10:12:19Z</dcterms:created>
  <dcterms:modified xsi:type="dcterms:W3CDTF">2022-10-14T13:39:49Z</dcterms:modified>
</cp:coreProperties>
</file>