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57" r:id="rId2"/>
    <p:sldId id="258" r:id="rId3"/>
    <p:sldId id="262" r:id="rId4"/>
    <p:sldId id="264" r:id="rId5"/>
    <p:sldId id="265" r:id="rId6"/>
    <p:sldId id="263" r:id="rId7"/>
    <p:sldId id="309" r:id="rId8"/>
    <p:sldId id="266" r:id="rId9"/>
    <p:sldId id="267" r:id="rId10"/>
    <p:sldId id="268" r:id="rId11"/>
    <p:sldId id="269" r:id="rId12"/>
    <p:sldId id="271" r:id="rId13"/>
    <p:sldId id="272" r:id="rId14"/>
    <p:sldId id="274" r:id="rId15"/>
    <p:sldId id="270"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93" r:id="rId30"/>
    <p:sldId id="292" r:id="rId31"/>
    <p:sldId id="294" r:id="rId32"/>
    <p:sldId id="296" r:id="rId33"/>
    <p:sldId id="295" r:id="rId34"/>
    <p:sldId id="297" r:id="rId35"/>
    <p:sldId id="305" r:id="rId36"/>
    <p:sldId id="298" r:id="rId37"/>
    <p:sldId id="299" r:id="rId38"/>
    <p:sldId id="300" r:id="rId39"/>
    <p:sldId id="301" r:id="rId40"/>
    <p:sldId id="288" r:id="rId41"/>
    <p:sldId id="289" r:id="rId42"/>
    <p:sldId id="290" r:id="rId43"/>
    <p:sldId id="291" r:id="rId44"/>
    <p:sldId id="302" r:id="rId45"/>
    <p:sldId id="303" r:id="rId46"/>
    <p:sldId id="304" r:id="rId47"/>
    <p:sldId id="306" r:id="rId48"/>
    <p:sldId id="307" r:id="rId49"/>
    <p:sldId id="308" r:id="rId50"/>
    <p:sldId id="310" r:id="rId51"/>
    <p:sldId id="311" r:id="rId52"/>
    <p:sldId id="312" r:id="rId53"/>
    <p:sldId id="313"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892F80-68EA-4EDC-A2D6-537D9425C245}" v="142" dt="2022-11-14T15:33:41.0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4" autoAdjust="0"/>
    <p:restoredTop sz="94660"/>
  </p:normalViewPr>
  <p:slideViewPr>
    <p:cSldViewPr snapToGrid="0">
      <p:cViewPr varScale="1">
        <p:scale>
          <a:sx n="108" d="100"/>
          <a:sy n="108" d="100"/>
        </p:scale>
        <p:origin x="1734" y="102"/>
      </p:cViewPr>
      <p:guideLst>
        <p:guide orient="horz" pos="2160"/>
        <p:guide pos="2880"/>
      </p:guideLst>
    </p:cSldViewPr>
  </p:slideViewPr>
  <p:notesTextViewPr>
    <p:cViewPr>
      <p:scale>
        <a:sx n="1" d="1"/>
        <a:sy n="1" d="1"/>
      </p:scale>
      <p:origin x="0" y="0"/>
    </p:cViewPr>
  </p:notesTextViewPr>
  <p:notesViewPr>
    <p:cSldViewPr snapToGrid="0">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inbridge, Alex (STFC,DL,AST)" userId="ce672081-8234-4921-ae56-190d56fc3d1c" providerId="ADAL" clId="{A0892F80-68EA-4EDC-A2D6-537D9425C245}"/>
    <pc:docChg chg="undo custSel modSld modMainMaster">
      <pc:chgData name="Bainbridge, Alex (STFC,DL,AST)" userId="ce672081-8234-4921-ae56-190d56fc3d1c" providerId="ADAL" clId="{A0892F80-68EA-4EDC-A2D6-537D9425C245}" dt="2022-11-14T15:44:46.385" v="772" actId="20577"/>
      <pc:docMkLst>
        <pc:docMk/>
      </pc:docMkLst>
      <pc:sldChg chg="addSp modSp">
        <pc:chgData name="Bainbridge, Alex (STFC,DL,AST)" userId="ce672081-8234-4921-ae56-190d56fc3d1c" providerId="ADAL" clId="{A0892F80-68EA-4EDC-A2D6-537D9425C245}" dt="2022-11-14T14:26:59.210" v="231"/>
        <pc:sldMkLst>
          <pc:docMk/>
          <pc:sldMk cId="309249363" sldId="257"/>
        </pc:sldMkLst>
        <pc:picChg chg="add mod">
          <ac:chgData name="Bainbridge, Alex (STFC,DL,AST)" userId="ce672081-8234-4921-ae56-190d56fc3d1c" providerId="ADAL" clId="{A0892F80-68EA-4EDC-A2D6-537D9425C245}" dt="2022-11-14T14:26:59.210" v="231"/>
          <ac:picMkLst>
            <pc:docMk/>
            <pc:sldMk cId="309249363" sldId="257"/>
            <ac:picMk id="4" creationId="{606E7B93-63A9-42DE-A45C-1FFE1CB46282}"/>
          </ac:picMkLst>
        </pc:picChg>
      </pc:sldChg>
      <pc:sldChg chg="modSp mod">
        <pc:chgData name="Bainbridge, Alex (STFC,DL,AST)" userId="ce672081-8234-4921-ae56-190d56fc3d1c" providerId="ADAL" clId="{A0892F80-68EA-4EDC-A2D6-537D9425C245}" dt="2022-11-14T14:22:56.046" v="5" actId="27636"/>
        <pc:sldMkLst>
          <pc:docMk/>
          <pc:sldMk cId="1934086073" sldId="258"/>
        </pc:sldMkLst>
        <pc:spChg chg="mod">
          <ac:chgData name="Bainbridge, Alex (STFC,DL,AST)" userId="ce672081-8234-4921-ae56-190d56fc3d1c" providerId="ADAL" clId="{A0892F80-68EA-4EDC-A2D6-537D9425C245}" dt="2022-11-14T14:22:56.046" v="5" actId="27636"/>
          <ac:spMkLst>
            <pc:docMk/>
            <pc:sldMk cId="1934086073" sldId="258"/>
            <ac:spMk id="3" creationId="{00000000-0000-0000-0000-000000000000}"/>
          </ac:spMkLst>
        </pc:spChg>
      </pc:sldChg>
      <pc:sldChg chg="modSp mod">
        <pc:chgData name="Bainbridge, Alex (STFC,DL,AST)" userId="ce672081-8234-4921-ae56-190d56fc3d1c" providerId="ADAL" clId="{A0892F80-68EA-4EDC-A2D6-537D9425C245}" dt="2022-11-14T14:31:03.480" v="263" actId="20577"/>
        <pc:sldMkLst>
          <pc:docMk/>
          <pc:sldMk cId="1537268274" sldId="263"/>
        </pc:sldMkLst>
        <pc:spChg chg="mod">
          <ac:chgData name="Bainbridge, Alex (STFC,DL,AST)" userId="ce672081-8234-4921-ae56-190d56fc3d1c" providerId="ADAL" clId="{A0892F80-68EA-4EDC-A2D6-537D9425C245}" dt="2022-11-14T14:27:49.507" v="233" actId="14100"/>
          <ac:spMkLst>
            <pc:docMk/>
            <pc:sldMk cId="1537268274" sldId="263"/>
            <ac:spMk id="9"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10"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11"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12"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13"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14"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15"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16"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18"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19"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20"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21"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22"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23"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24"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25"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26"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27"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28"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29"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30"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31"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32"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33"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34"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35"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36"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37"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38"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39"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40"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42"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43"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44"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45"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46"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47"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48"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49"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50"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51"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52"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56"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57"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58"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59"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60"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61"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62"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63"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67"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68"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69"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70"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71"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72"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73"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74"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75"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76" creationId="{00000000-0000-0000-0000-000000000000}"/>
          </ac:spMkLst>
        </pc:spChg>
        <pc:spChg chg="mod">
          <ac:chgData name="Bainbridge, Alex (STFC,DL,AST)" userId="ce672081-8234-4921-ae56-190d56fc3d1c" providerId="ADAL" clId="{A0892F80-68EA-4EDC-A2D6-537D9425C245}" dt="2022-11-14T14:27:49.507" v="233" actId="14100"/>
          <ac:spMkLst>
            <pc:docMk/>
            <pc:sldMk cId="1537268274" sldId="263"/>
            <ac:spMk id="77" creationId="{00000000-0000-0000-0000-000000000000}"/>
          </ac:spMkLst>
        </pc:spChg>
        <pc:spChg chg="mod">
          <ac:chgData name="Bainbridge, Alex (STFC,DL,AST)" userId="ce672081-8234-4921-ae56-190d56fc3d1c" providerId="ADAL" clId="{A0892F80-68EA-4EDC-A2D6-537D9425C245}" dt="2022-11-14T14:31:03.480" v="263" actId="20577"/>
          <ac:spMkLst>
            <pc:docMk/>
            <pc:sldMk cId="1537268274" sldId="263"/>
            <ac:spMk id="150" creationId="{00000000-0000-0000-0000-000000000000}"/>
          </ac:spMkLst>
        </pc:spChg>
        <pc:grpChg chg="mod">
          <ac:chgData name="Bainbridge, Alex (STFC,DL,AST)" userId="ce672081-8234-4921-ae56-190d56fc3d1c" providerId="ADAL" clId="{A0892F80-68EA-4EDC-A2D6-537D9425C245}" dt="2022-11-14T14:27:49.507" v="233" actId="14100"/>
          <ac:grpSpMkLst>
            <pc:docMk/>
            <pc:sldMk cId="1537268274" sldId="263"/>
            <ac:grpSpMk id="7" creationId="{00000000-0000-0000-0000-000000000000}"/>
          </ac:grpSpMkLst>
        </pc:grpChg>
        <pc:grpChg chg="mod">
          <ac:chgData name="Bainbridge, Alex (STFC,DL,AST)" userId="ce672081-8234-4921-ae56-190d56fc3d1c" providerId="ADAL" clId="{A0892F80-68EA-4EDC-A2D6-537D9425C245}" dt="2022-11-14T14:27:49.507" v="233" actId="14100"/>
          <ac:grpSpMkLst>
            <pc:docMk/>
            <pc:sldMk cId="1537268274" sldId="263"/>
            <ac:grpSpMk id="8" creationId="{00000000-0000-0000-0000-000000000000}"/>
          </ac:grpSpMkLst>
        </pc:grpChg>
        <pc:grpChg chg="mod">
          <ac:chgData name="Bainbridge, Alex (STFC,DL,AST)" userId="ce672081-8234-4921-ae56-190d56fc3d1c" providerId="ADAL" clId="{A0892F80-68EA-4EDC-A2D6-537D9425C245}" dt="2022-11-14T14:27:49.507" v="233" actId="14100"/>
          <ac:grpSpMkLst>
            <pc:docMk/>
            <pc:sldMk cId="1537268274" sldId="263"/>
            <ac:grpSpMk id="17" creationId="{00000000-0000-0000-0000-000000000000}"/>
          </ac:grpSpMkLst>
        </pc:grpChg>
        <pc:grpChg chg="mod">
          <ac:chgData name="Bainbridge, Alex (STFC,DL,AST)" userId="ce672081-8234-4921-ae56-190d56fc3d1c" providerId="ADAL" clId="{A0892F80-68EA-4EDC-A2D6-537D9425C245}" dt="2022-11-14T14:27:49.507" v="233" actId="14100"/>
          <ac:grpSpMkLst>
            <pc:docMk/>
            <pc:sldMk cId="1537268274" sldId="263"/>
            <ac:grpSpMk id="41" creationId="{00000000-0000-0000-0000-000000000000}"/>
          </ac:grpSpMkLst>
        </pc:grpChg>
        <pc:grpChg chg="mod">
          <ac:chgData name="Bainbridge, Alex (STFC,DL,AST)" userId="ce672081-8234-4921-ae56-190d56fc3d1c" providerId="ADAL" clId="{A0892F80-68EA-4EDC-A2D6-537D9425C245}" dt="2022-11-14T14:27:49.507" v="233" actId="14100"/>
          <ac:grpSpMkLst>
            <pc:docMk/>
            <pc:sldMk cId="1537268274" sldId="263"/>
            <ac:grpSpMk id="53" creationId="{00000000-0000-0000-0000-000000000000}"/>
          </ac:grpSpMkLst>
        </pc:grpChg>
        <pc:grpChg chg="mod">
          <ac:chgData name="Bainbridge, Alex (STFC,DL,AST)" userId="ce672081-8234-4921-ae56-190d56fc3d1c" providerId="ADAL" clId="{A0892F80-68EA-4EDC-A2D6-537D9425C245}" dt="2022-11-14T14:27:49.507" v="233" actId="14100"/>
          <ac:grpSpMkLst>
            <pc:docMk/>
            <pc:sldMk cId="1537268274" sldId="263"/>
            <ac:grpSpMk id="54" creationId="{00000000-0000-0000-0000-000000000000}"/>
          </ac:grpSpMkLst>
        </pc:grpChg>
        <pc:grpChg chg="mod">
          <ac:chgData name="Bainbridge, Alex (STFC,DL,AST)" userId="ce672081-8234-4921-ae56-190d56fc3d1c" providerId="ADAL" clId="{A0892F80-68EA-4EDC-A2D6-537D9425C245}" dt="2022-11-14T14:27:49.507" v="233" actId="14100"/>
          <ac:grpSpMkLst>
            <pc:docMk/>
            <pc:sldMk cId="1537268274" sldId="263"/>
            <ac:grpSpMk id="55" creationId="{00000000-0000-0000-0000-000000000000}"/>
          </ac:grpSpMkLst>
        </pc:grpChg>
        <pc:grpChg chg="mod">
          <ac:chgData name="Bainbridge, Alex (STFC,DL,AST)" userId="ce672081-8234-4921-ae56-190d56fc3d1c" providerId="ADAL" clId="{A0892F80-68EA-4EDC-A2D6-537D9425C245}" dt="2022-11-14T14:27:49.507" v="233" actId="14100"/>
          <ac:grpSpMkLst>
            <pc:docMk/>
            <pc:sldMk cId="1537268274" sldId="263"/>
            <ac:grpSpMk id="64" creationId="{00000000-0000-0000-0000-000000000000}"/>
          </ac:grpSpMkLst>
        </pc:grpChg>
        <pc:grpChg chg="mod">
          <ac:chgData name="Bainbridge, Alex (STFC,DL,AST)" userId="ce672081-8234-4921-ae56-190d56fc3d1c" providerId="ADAL" clId="{A0892F80-68EA-4EDC-A2D6-537D9425C245}" dt="2022-11-14T14:27:49.507" v="233" actId="14100"/>
          <ac:grpSpMkLst>
            <pc:docMk/>
            <pc:sldMk cId="1537268274" sldId="263"/>
            <ac:grpSpMk id="65" creationId="{00000000-0000-0000-0000-000000000000}"/>
          </ac:grpSpMkLst>
        </pc:grpChg>
        <pc:grpChg chg="mod">
          <ac:chgData name="Bainbridge, Alex (STFC,DL,AST)" userId="ce672081-8234-4921-ae56-190d56fc3d1c" providerId="ADAL" clId="{A0892F80-68EA-4EDC-A2D6-537D9425C245}" dt="2022-11-14T14:27:49.507" v="233" actId="14100"/>
          <ac:grpSpMkLst>
            <pc:docMk/>
            <pc:sldMk cId="1537268274" sldId="263"/>
            <ac:grpSpMk id="66" creationId="{00000000-0000-0000-0000-000000000000}"/>
          </ac:grpSpMkLst>
        </pc:grpChg>
      </pc:sldChg>
      <pc:sldChg chg="modSp mod">
        <pc:chgData name="Bainbridge, Alex (STFC,DL,AST)" userId="ce672081-8234-4921-ae56-190d56fc3d1c" providerId="ADAL" clId="{A0892F80-68EA-4EDC-A2D6-537D9425C245}" dt="2022-11-14T14:26:21.874" v="229" actId="20577"/>
        <pc:sldMkLst>
          <pc:docMk/>
          <pc:sldMk cId="1585788306" sldId="264"/>
        </pc:sldMkLst>
        <pc:spChg chg="mod">
          <ac:chgData name="Bainbridge, Alex (STFC,DL,AST)" userId="ce672081-8234-4921-ae56-190d56fc3d1c" providerId="ADAL" clId="{A0892F80-68EA-4EDC-A2D6-537D9425C245}" dt="2022-11-14T14:26:21.874" v="229" actId="20577"/>
          <ac:spMkLst>
            <pc:docMk/>
            <pc:sldMk cId="1585788306" sldId="264"/>
            <ac:spMk id="3" creationId="{00000000-0000-0000-0000-000000000000}"/>
          </ac:spMkLst>
        </pc:spChg>
      </pc:sldChg>
      <pc:sldChg chg="modSp mod">
        <pc:chgData name="Bainbridge, Alex (STFC,DL,AST)" userId="ce672081-8234-4921-ae56-190d56fc3d1c" providerId="ADAL" clId="{A0892F80-68EA-4EDC-A2D6-537D9425C245}" dt="2022-11-14T14:40:43.732" v="315" actId="20577"/>
        <pc:sldMkLst>
          <pc:docMk/>
          <pc:sldMk cId="138396389" sldId="267"/>
        </pc:sldMkLst>
        <pc:spChg chg="mod">
          <ac:chgData name="Bainbridge, Alex (STFC,DL,AST)" userId="ce672081-8234-4921-ae56-190d56fc3d1c" providerId="ADAL" clId="{A0892F80-68EA-4EDC-A2D6-537D9425C245}" dt="2022-11-14T14:40:43.732" v="315" actId="20577"/>
          <ac:spMkLst>
            <pc:docMk/>
            <pc:sldMk cId="138396389" sldId="267"/>
            <ac:spMk id="3" creationId="{00000000-0000-0000-0000-000000000000}"/>
          </ac:spMkLst>
        </pc:spChg>
      </pc:sldChg>
      <pc:sldChg chg="modSp">
        <pc:chgData name="Bainbridge, Alex (STFC,DL,AST)" userId="ce672081-8234-4921-ae56-190d56fc3d1c" providerId="ADAL" clId="{A0892F80-68EA-4EDC-A2D6-537D9425C245}" dt="2022-11-14T14:40:55.417" v="328" actId="20577"/>
        <pc:sldMkLst>
          <pc:docMk/>
          <pc:sldMk cId="2457313531" sldId="268"/>
        </pc:sldMkLst>
        <pc:spChg chg="mod">
          <ac:chgData name="Bainbridge, Alex (STFC,DL,AST)" userId="ce672081-8234-4921-ae56-190d56fc3d1c" providerId="ADAL" clId="{A0892F80-68EA-4EDC-A2D6-537D9425C245}" dt="2022-11-14T14:40:55.417" v="328" actId="20577"/>
          <ac:spMkLst>
            <pc:docMk/>
            <pc:sldMk cId="2457313531" sldId="268"/>
            <ac:spMk id="35" creationId="{00000000-0000-0000-0000-000000000000}"/>
          </ac:spMkLst>
        </pc:spChg>
      </pc:sldChg>
      <pc:sldChg chg="modSp mod">
        <pc:chgData name="Bainbridge, Alex (STFC,DL,AST)" userId="ce672081-8234-4921-ae56-190d56fc3d1c" providerId="ADAL" clId="{A0892F80-68EA-4EDC-A2D6-537D9425C245}" dt="2022-11-14T14:58:50.472" v="527" actId="20577"/>
        <pc:sldMkLst>
          <pc:docMk/>
          <pc:sldMk cId="1394101927" sldId="269"/>
        </pc:sldMkLst>
        <pc:spChg chg="mod">
          <ac:chgData name="Bainbridge, Alex (STFC,DL,AST)" userId="ce672081-8234-4921-ae56-190d56fc3d1c" providerId="ADAL" clId="{A0892F80-68EA-4EDC-A2D6-537D9425C245}" dt="2022-11-14T14:58:50.472" v="527" actId="20577"/>
          <ac:spMkLst>
            <pc:docMk/>
            <pc:sldMk cId="1394101927" sldId="269"/>
            <ac:spMk id="35" creationId="{00000000-0000-0000-0000-000000000000}"/>
          </ac:spMkLst>
        </pc:spChg>
        <pc:spChg chg="mod">
          <ac:chgData name="Bainbridge, Alex (STFC,DL,AST)" userId="ce672081-8234-4921-ae56-190d56fc3d1c" providerId="ADAL" clId="{A0892F80-68EA-4EDC-A2D6-537D9425C245}" dt="2022-11-14T14:56:31.303" v="444" actId="20577"/>
          <ac:spMkLst>
            <pc:docMk/>
            <pc:sldMk cId="1394101927" sldId="269"/>
            <ac:spMk id="36" creationId="{00000000-0000-0000-0000-000000000000}"/>
          </ac:spMkLst>
        </pc:spChg>
      </pc:sldChg>
      <pc:sldChg chg="modSp mod">
        <pc:chgData name="Bainbridge, Alex (STFC,DL,AST)" userId="ce672081-8234-4921-ae56-190d56fc3d1c" providerId="ADAL" clId="{A0892F80-68EA-4EDC-A2D6-537D9425C245}" dt="2022-11-14T15:01:42.659" v="597" actId="20577"/>
        <pc:sldMkLst>
          <pc:docMk/>
          <pc:sldMk cId="3865078725" sldId="271"/>
        </pc:sldMkLst>
        <pc:spChg chg="mod">
          <ac:chgData name="Bainbridge, Alex (STFC,DL,AST)" userId="ce672081-8234-4921-ae56-190d56fc3d1c" providerId="ADAL" clId="{A0892F80-68EA-4EDC-A2D6-537D9425C245}" dt="2022-11-14T15:01:42.659" v="597" actId="20577"/>
          <ac:spMkLst>
            <pc:docMk/>
            <pc:sldMk cId="3865078725" sldId="271"/>
            <ac:spMk id="4" creationId="{00000000-0000-0000-0000-000000000000}"/>
          </ac:spMkLst>
        </pc:spChg>
        <pc:picChg chg="mod">
          <ac:chgData name="Bainbridge, Alex (STFC,DL,AST)" userId="ce672081-8234-4921-ae56-190d56fc3d1c" providerId="ADAL" clId="{A0892F80-68EA-4EDC-A2D6-537D9425C245}" dt="2022-11-14T14:58:12.881" v="475" actId="1076"/>
          <ac:picMkLst>
            <pc:docMk/>
            <pc:sldMk cId="3865078725" sldId="271"/>
            <ac:picMk id="32770" creationId="{00000000-0000-0000-0000-000000000000}"/>
          </ac:picMkLst>
        </pc:picChg>
      </pc:sldChg>
      <pc:sldChg chg="modSp mod">
        <pc:chgData name="Bainbridge, Alex (STFC,DL,AST)" userId="ce672081-8234-4921-ae56-190d56fc3d1c" providerId="ADAL" clId="{A0892F80-68EA-4EDC-A2D6-537D9425C245}" dt="2022-11-14T15:02:03.847" v="601" actId="20577"/>
        <pc:sldMkLst>
          <pc:docMk/>
          <pc:sldMk cId="2352054976" sldId="272"/>
        </pc:sldMkLst>
        <pc:spChg chg="mod">
          <ac:chgData name="Bainbridge, Alex (STFC,DL,AST)" userId="ce672081-8234-4921-ae56-190d56fc3d1c" providerId="ADAL" clId="{A0892F80-68EA-4EDC-A2D6-537D9425C245}" dt="2022-11-14T15:02:03.847" v="601" actId="20577"/>
          <ac:spMkLst>
            <pc:docMk/>
            <pc:sldMk cId="2352054976" sldId="272"/>
            <ac:spMk id="4" creationId="{00000000-0000-0000-0000-000000000000}"/>
          </ac:spMkLst>
        </pc:spChg>
      </pc:sldChg>
      <pc:sldChg chg="modSp mod">
        <pc:chgData name="Bainbridge, Alex (STFC,DL,AST)" userId="ce672081-8234-4921-ae56-190d56fc3d1c" providerId="ADAL" clId="{A0892F80-68EA-4EDC-A2D6-537D9425C245}" dt="2022-11-14T15:03:08.347" v="609" actId="20577"/>
        <pc:sldMkLst>
          <pc:docMk/>
          <pc:sldMk cId="1849956833" sldId="274"/>
        </pc:sldMkLst>
        <pc:spChg chg="mod">
          <ac:chgData name="Bainbridge, Alex (STFC,DL,AST)" userId="ce672081-8234-4921-ae56-190d56fc3d1c" providerId="ADAL" clId="{A0892F80-68EA-4EDC-A2D6-537D9425C245}" dt="2022-11-14T15:03:08.347" v="609" actId="20577"/>
          <ac:spMkLst>
            <pc:docMk/>
            <pc:sldMk cId="1849956833" sldId="274"/>
            <ac:spMk id="4" creationId="{00000000-0000-0000-0000-000000000000}"/>
          </ac:spMkLst>
        </pc:spChg>
      </pc:sldChg>
      <pc:sldChg chg="modSp mod">
        <pc:chgData name="Bainbridge, Alex (STFC,DL,AST)" userId="ce672081-8234-4921-ae56-190d56fc3d1c" providerId="ADAL" clId="{A0892F80-68EA-4EDC-A2D6-537D9425C245}" dt="2022-11-14T15:06:56.652" v="616" actId="20577"/>
        <pc:sldMkLst>
          <pc:docMk/>
          <pc:sldMk cId="404893478" sldId="279"/>
        </pc:sldMkLst>
        <pc:spChg chg="mod">
          <ac:chgData name="Bainbridge, Alex (STFC,DL,AST)" userId="ce672081-8234-4921-ae56-190d56fc3d1c" providerId="ADAL" clId="{A0892F80-68EA-4EDC-A2D6-537D9425C245}" dt="2022-11-14T15:06:56.652" v="616" actId="20577"/>
          <ac:spMkLst>
            <pc:docMk/>
            <pc:sldMk cId="404893478" sldId="279"/>
            <ac:spMk id="3" creationId="{00000000-0000-0000-0000-000000000000}"/>
          </ac:spMkLst>
        </pc:spChg>
      </pc:sldChg>
      <pc:sldChg chg="modSp mod">
        <pc:chgData name="Bainbridge, Alex (STFC,DL,AST)" userId="ce672081-8234-4921-ae56-190d56fc3d1c" providerId="ADAL" clId="{A0892F80-68EA-4EDC-A2D6-537D9425C245}" dt="2022-11-14T15:12:40.072" v="621" actId="20577"/>
        <pc:sldMkLst>
          <pc:docMk/>
          <pc:sldMk cId="2775586669" sldId="283"/>
        </pc:sldMkLst>
        <pc:spChg chg="mod">
          <ac:chgData name="Bainbridge, Alex (STFC,DL,AST)" userId="ce672081-8234-4921-ae56-190d56fc3d1c" providerId="ADAL" clId="{A0892F80-68EA-4EDC-A2D6-537D9425C245}" dt="2022-11-14T15:12:35.458" v="620" actId="20577"/>
          <ac:spMkLst>
            <pc:docMk/>
            <pc:sldMk cId="2775586669" sldId="283"/>
            <ac:spMk id="3" creationId="{00000000-0000-0000-0000-000000000000}"/>
          </ac:spMkLst>
        </pc:spChg>
        <pc:spChg chg="mod">
          <ac:chgData name="Bainbridge, Alex (STFC,DL,AST)" userId="ce672081-8234-4921-ae56-190d56fc3d1c" providerId="ADAL" clId="{A0892F80-68EA-4EDC-A2D6-537D9425C245}" dt="2022-11-14T15:12:40.072" v="621" actId="20577"/>
          <ac:spMkLst>
            <pc:docMk/>
            <pc:sldMk cId="2775586669" sldId="283"/>
            <ac:spMk id="4" creationId="{00000000-0000-0000-0000-000000000000}"/>
          </ac:spMkLst>
        </pc:spChg>
      </pc:sldChg>
      <pc:sldChg chg="modSp mod">
        <pc:chgData name="Bainbridge, Alex (STFC,DL,AST)" userId="ce672081-8234-4921-ae56-190d56fc3d1c" providerId="ADAL" clId="{A0892F80-68EA-4EDC-A2D6-537D9425C245}" dt="2022-11-14T15:13:10.040" v="625" actId="20577"/>
        <pc:sldMkLst>
          <pc:docMk/>
          <pc:sldMk cId="1082109274" sldId="286"/>
        </pc:sldMkLst>
        <pc:spChg chg="mod">
          <ac:chgData name="Bainbridge, Alex (STFC,DL,AST)" userId="ce672081-8234-4921-ae56-190d56fc3d1c" providerId="ADAL" clId="{A0892F80-68EA-4EDC-A2D6-537D9425C245}" dt="2022-11-14T15:13:09.257" v="624" actId="20577"/>
          <ac:spMkLst>
            <pc:docMk/>
            <pc:sldMk cId="1082109274" sldId="286"/>
            <ac:spMk id="3" creationId="{00000000-0000-0000-0000-000000000000}"/>
          </ac:spMkLst>
        </pc:spChg>
        <pc:spChg chg="mod">
          <ac:chgData name="Bainbridge, Alex (STFC,DL,AST)" userId="ce672081-8234-4921-ae56-190d56fc3d1c" providerId="ADAL" clId="{A0892F80-68EA-4EDC-A2D6-537D9425C245}" dt="2022-11-14T15:13:10.040" v="625" actId="20577"/>
          <ac:spMkLst>
            <pc:docMk/>
            <pc:sldMk cId="1082109274" sldId="286"/>
            <ac:spMk id="4" creationId="{00000000-0000-0000-0000-000000000000}"/>
          </ac:spMkLst>
        </pc:spChg>
      </pc:sldChg>
      <pc:sldChg chg="modSp mod">
        <pc:chgData name="Bainbridge, Alex (STFC,DL,AST)" userId="ce672081-8234-4921-ae56-190d56fc3d1c" providerId="ADAL" clId="{A0892F80-68EA-4EDC-A2D6-537D9425C245}" dt="2022-11-14T15:13:29.259" v="631" actId="20577"/>
        <pc:sldMkLst>
          <pc:docMk/>
          <pc:sldMk cId="3531977264" sldId="287"/>
        </pc:sldMkLst>
        <pc:spChg chg="mod">
          <ac:chgData name="Bainbridge, Alex (STFC,DL,AST)" userId="ce672081-8234-4921-ae56-190d56fc3d1c" providerId="ADAL" clId="{A0892F80-68EA-4EDC-A2D6-537D9425C245}" dt="2022-11-14T15:13:20.434" v="626" actId="255"/>
          <ac:spMkLst>
            <pc:docMk/>
            <pc:sldMk cId="3531977264" sldId="287"/>
            <ac:spMk id="34" creationId="{00000000-0000-0000-0000-000000000000}"/>
          </ac:spMkLst>
        </pc:spChg>
        <pc:spChg chg="mod">
          <ac:chgData name="Bainbridge, Alex (STFC,DL,AST)" userId="ce672081-8234-4921-ae56-190d56fc3d1c" providerId="ADAL" clId="{A0892F80-68EA-4EDC-A2D6-537D9425C245}" dt="2022-11-14T15:13:29.259" v="631" actId="20577"/>
          <ac:spMkLst>
            <pc:docMk/>
            <pc:sldMk cId="3531977264" sldId="287"/>
            <ac:spMk id="35" creationId="{00000000-0000-0000-0000-000000000000}"/>
          </ac:spMkLst>
        </pc:spChg>
      </pc:sldChg>
      <pc:sldChg chg="modSp mod">
        <pc:chgData name="Bainbridge, Alex (STFC,DL,AST)" userId="ce672081-8234-4921-ae56-190d56fc3d1c" providerId="ADAL" clId="{A0892F80-68EA-4EDC-A2D6-537D9425C245}" dt="2022-11-14T15:44:46.385" v="772" actId="20577"/>
        <pc:sldMkLst>
          <pc:docMk/>
          <pc:sldMk cId="1269455578" sldId="289"/>
        </pc:sldMkLst>
        <pc:spChg chg="mod">
          <ac:chgData name="Bainbridge, Alex (STFC,DL,AST)" userId="ce672081-8234-4921-ae56-190d56fc3d1c" providerId="ADAL" clId="{A0892F80-68EA-4EDC-A2D6-537D9425C245}" dt="2022-11-14T15:44:46.385" v="772" actId="20577"/>
          <ac:spMkLst>
            <pc:docMk/>
            <pc:sldMk cId="1269455578" sldId="289"/>
            <ac:spMk id="3" creationId="{00000000-0000-0000-0000-000000000000}"/>
          </ac:spMkLst>
        </pc:spChg>
        <pc:spChg chg="mod">
          <ac:chgData name="Bainbridge, Alex (STFC,DL,AST)" userId="ce672081-8234-4921-ae56-190d56fc3d1c" providerId="ADAL" clId="{A0892F80-68EA-4EDC-A2D6-537D9425C245}" dt="2022-11-14T15:33:41.044" v="770" actId="1076"/>
          <ac:spMkLst>
            <pc:docMk/>
            <pc:sldMk cId="1269455578" sldId="289"/>
            <ac:spMk id="11" creationId="{00000000-0000-0000-0000-000000000000}"/>
          </ac:spMkLst>
        </pc:spChg>
      </pc:sldChg>
      <pc:sldChg chg="modSp mod">
        <pc:chgData name="Bainbridge, Alex (STFC,DL,AST)" userId="ce672081-8234-4921-ae56-190d56fc3d1c" providerId="ADAL" clId="{A0892F80-68EA-4EDC-A2D6-537D9425C245}" dt="2022-11-14T15:14:23.242" v="647" actId="20577"/>
        <pc:sldMkLst>
          <pc:docMk/>
          <pc:sldMk cId="2422389402" sldId="292"/>
        </pc:sldMkLst>
        <pc:spChg chg="mod">
          <ac:chgData name="Bainbridge, Alex (STFC,DL,AST)" userId="ce672081-8234-4921-ae56-190d56fc3d1c" providerId="ADAL" clId="{A0892F80-68EA-4EDC-A2D6-537D9425C245}" dt="2022-11-14T15:14:23.242" v="647" actId="20577"/>
          <ac:spMkLst>
            <pc:docMk/>
            <pc:sldMk cId="2422389402" sldId="292"/>
            <ac:spMk id="3" creationId="{00000000-0000-0000-0000-000000000000}"/>
          </ac:spMkLst>
        </pc:spChg>
      </pc:sldChg>
      <pc:sldChg chg="modSp mod">
        <pc:chgData name="Bainbridge, Alex (STFC,DL,AST)" userId="ce672081-8234-4921-ae56-190d56fc3d1c" providerId="ADAL" clId="{A0892F80-68EA-4EDC-A2D6-537D9425C245}" dt="2022-11-14T15:16:59.336" v="680" actId="27636"/>
        <pc:sldMkLst>
          <pc:docMk/>
          <pc:sldMk cId="1304787755" sldId="294"/>
        </pc:sldMkLst>
        <pc:spChg chg="mod">
          <ac:chgData name="Bainbridge, Alex (STFC,DL,AST)" userId="ce672081-8234-4921-ae56-190d56fc3d1c" providerId="ADAL" clId="{A0892F80-68EA-4EDC-A2D6-537D9425C245}" dt="2022-11-14T15:16:59.336" v="680" actId="27636"/>
          <ac:spMkLst>
            <pc:docMk/>
            <pc:sldMk cId="1304787755" sldId="294"/>
            <ac:spMk id="9" creationId="{00000000-0000-0000-0000-000000000000}"/>
          </ac:spMkLst>
        </pc:spChg>
        <pc:spChg chg="mod">
          <ac:chgData name="Bainbridge, Alex (STFC,DL,AST)" userId="ce672081-8234-4921-ae56-190d56fc3d1c" providerId="ADAL" clId="{A0892F80-68EA-4EDC-A2D6-537D9425C245}" dt="2022-11-14T15:16:56.473" v="678" actId="27636"/>
          <ac:spMkLst>
            <pc:docMk/>
            <pc:sldMk cId="1304787755" sldId="294"/>
            <ac:spMk id="10" creationId="{00000000-0000-0000-0000-000000000000}"/>
          </ac:spMkLst>
        </pc:spChg>
      </pc:sldChg>
      <pc:sldChg chg="modSp mod">
        <pc:chgData name="Bainbridge, Alex (STFC,DL,AST)" userId="ce672081-8234-4921-ae56-190d56fc3d1c" providerId="ADAL" clId="{A0892F80-68EA-4EDC-A2D6-537D9425C245}" dt="2022-11-14T15:24:55.646" v="764" actId="20577"/>
        <pc:sldMkLst>
          <pc:docMk/>
          <pc:sldMk cId="1501565139" sldId="295"/>
        </pc:sldMkLst>
        <pc:spChg chg="mod">
          <ac:chgData name="Bainbridge, Alex (STFC,DL,AST)" userId="ce672081-8234-4921-ae56-190d56fc3d1c" providerId="ADAL" clId="{A0892F80-68EA-4EDC-A2D6-537D9425C245}" dt="2022-11-14T15:24:39.152" v="737" actId="14100"/>
          <ac:spMkLst>
            <pc:docMk/>
            <pc:sldMk cId="1501565139" sldId="295"/>
            <ac:spMk id="6" creationId="{00000000-0000-0000-0000-000000000000}"/>
          </ac:spMkLst>
        </pc:spChg>
        <pc:spChg chg="mod">
          <ac:chgData name="Bainbridge, Alex (STFC,DL,AST)" userId="ce672081-8234-4921-ae56-190d56fc3d1c" providerId="ADAL" clId="{A0892F80-68EA-4EDC-A2D6-537D9425C245}" dt="2022-11-14T15:24:39.152" v="737" actId="14100"/>
          <ac:spMkLst>
            <pc:docMk/>
            <pc:sldMk cId="1501565139" sldId="295"/>
            <ac:spMk id="7" creationId="{00000000-0000-0000-0000-000000000000}"/>
          </ac:spMkLst>
        </pc:spChg>
        <pc:spChg chg="mod">
          <ac:chgData name="Bainbridge, Alex (STFC,DL,AST)" userId="ce672081-8234-4921-ae56-190d56fc3d1c" providerId="ADAL" clId="{A0892F80-68EA-4EDC-A2D6-537D9425C245}" dt="2022-11-14T15:24:39.152" v="737" actId="14100"/>
          <ac:spMkLst>
            <pc:docMk/>
            <pc:sldMk cId="1501565139" sldId="295"/>
            <ac:spMk id="8" creationId="{00000000-0000-0000-0000-000000000000}"/>
          </ac:spMkLst>
        </pc:spChg>
        <pc:spChg chg="mod">
          <ac:chgData name="Bainbridge, Alex (STFC,DL,AST)" userId="ce672081-8234-4921-ae56-190d56fc3d1c" providerId="ADAL" clId="{A0892F80-68EA-4EDC-A2D6-537D9425C245}" dt="2022-11-14T15:24:39.152" v="737" actId="14100"/>
          <ac:spMkLst>
            <pc:docMk/>
            <pc:sldMk cId="1501565139" sldId="295"/>
            <ac:spMk id="9" creationId="{00000000-0000-0000-0000-000000000000}"/>
          </ac:spMkLst>
        </pc:spChg>
        <pc:spChg chg="mod">
          <ac:chgData name="Bainbridge, Alex (STFC,DL,AST)" userId="ce672081-8234-4921-ae56-190d56fc3d1c" providerId="ADAL" clId="{A0892F80-68EA-4EDC-A2D6-537D9425C245}" dt="2022-11-14T15:24:39.152" v="737" actId="14100"/>
          <ac:spMkLst>
            <pc:docMk/>
            <pc:sldMk cId="1501565139" sldId="295"/>
            <ac:spMk id="10" creationId="{00000000-0000-0000-0000-000000000000}"/>
          </ac:spMkLst>
        </pc:spChg>
        <pc:spChg chg="mod">
          <ac:chgData name="Bainbridge, Alex (STFC,DL,AST)" userId="ce672081-8234-4921-ae56-190d56fc3d1c" providerId="ADAL" clId="{A0892F80-68EA-4EDC-A2D6-537D9425C245}" dt="2022-11-14T15:24:39.152" v="737" actId="14100"/>
          <ac:spMkLst>
            <pc:docMk/>
            <pc:sldMk cId="1501565139" sldId="295"/>
            <ac:spMk id="11" creationId="{00000000-0000-0000-0000-000000000000}"/>
          </ac:spMkLst>
        </pc:spChg>
        <pc:spChg chg="mod">
          <ac:chgData name="Bainbridge, Alex (STFC,DL,AST)" userId="ce672081-8234-4921-ae56-190d56fc3d1c" providerId="ADAL" clId="{A0892F80-68EA-4EDC-A2D6-537D9425C245}" dt="2022-11-14T15:24:39.152" v="737" actId="14100"/>
          <ac:spMkLst>
            <pc:docMk/>
            <pc:sldMk cId="1501565139" sldId="295"/>
            <ac:spMk id="12" creationId="{00000000-0000-0000-0000-000000000000}"/>
          </ac:spMkLst>
        </pc:spChg>
        <pc:spChg chg="mod">
          <ac:chgData name="Bainbridge, Alex (STFC,DL,AST)" userId="ce672081-8234-4921-ae56-190d56fc3d1c" providerId="ADAL" clId="{A0892F80-68EA-4EDC-A2D6-537D9425C245}" dt="2022-11-14T15:24:39.152" v="737" actId="14100"/>
          <ac:spMkLst>
            <pc:docMk/>
            <pc:sldMk cId="1501565139" sldId="295"/>
            <ac:spMk id="13" creationId="{00000000-0000-0000-0000-000000000000}"/>
          </ac:spMkLst>
        </pc:spChg>
        <pc:spChg chg="mod">
          <ac:chgData name="Bainbridge, Alex (STFC,DL,AST)" userId="ce672081-8234-4921-ae56-190d56fc3d1c" providerId="ADAL" clId="{A0892F80-68EA-4EDC-A2D6-537D9425C245}" dt="2022-11-14T15:24:39.152" v="737" actId="14100"/>
          <ac:spMkLst>
            <pc:docMk/>
            <pc:sldMk cId="1501565139" sldId="295"/>
            <ac:spMk id="14" creationId="{00000000-0000-0000-0000-000000000000}"/>
          </ac:spMkLst>
        </pc:spChg>
        <pc:spChg chg="mod">
          <ac:chgData name="Bainbridge, Alex (STFC,DL,AST)" userId="ce672081-8234-4921-ae56-190d56fc3d1c" providerId="ADAL" clId="{A0892F80-68EA-4EDC-A2D6-537D9425C245}" dt="2022-11-14T15:24:39.152" v="737" actId="14100"/>
          <ac:spMkLst>
            <pc:docMk/>
            <pc:sldMk cId="1501565139" sldId="295"/>
            <ac:spMk id="15" creationId="{00000000-0000-0000-0000-000000000000}"/>
          </ac:spMkLst>
        </pc:spChg>
        <pc:spChg chg="mod">
          <ac:chgData name="Bainbridge, Alex (STFC,DL,AST)" userId="ce672081-8234-4921-ae56-190d56fc3d1c" providerId="ADAL" clId="{A0892F80-68EA-4EDC-A2D6-537D9425C245}" dt="2022-11-14T15:24:39.152" v="737" actId="14100"/>
          <ac:spMkLst>
            <pc:docMk/>
            <pc:sldMk cId="1501565139" sldId="295"/>
            <ac:spMk id="16" creationId="{00000000-0000-0000-0000-000000000000}"/>
          </ac:spMkLst>
        </pc:spChg>
        <pc:spChg chg="mod">
          <ac:chgData name="Bainbridge, Alex (STFC,DL,AST)" userId="ce672081-8234-4921-ae56-190d56fc3d1c" providerId="ADAL" clId="{A0892F80-68EA-4EDC-A2D6-537D9425C245}" dt="2022-11-14T15:24:39.152" v="737" actId="14100"/>
          <ac:spMkLst>
            <pc:docMk/>
            <pc:sldMk cId="1501565139" sldId="295"/>
            <ac:spMk id="17" creationId="{00000000-0000-0000-0000-000000000000}"/>
          </ac:spMkLst>
        </pc:spChg>
        <pc:spChg chg="mod">
          <ac:chgData name="Bainbridge, Alex (STFC,DL,AST)" userId="ce672081-8234-4921-ae56-190d56fc3d1c" providerId="ADAL" clId="{A0892F80-68EA-4EDC-A2D6-537D9425C245}" dt="2022-11-14T15:24:39.152" v="737" actId="14100"/>
          <ac:spMkLst>
            <pc:docMk/>
            <pc:sldMk cId="1501565139" sldId="295"/>
            <ac:spMk id="18" creationId="{00000000-0000-0000-0000-000000000000}"/>
          </ac:spMkLst>
        </pc:spChg>
        <pc:spChg chg="mod">
          <ac:chgData name="Bainbridge, Alex (STFC,DL,AST)" userId="ce672081-8234-4921-ae56-190d56fc3d1c" providerId="ADAL" clId="{A0892F80-68EA-4EDC-A2D6-537D9425C245}" dt="2022-11-14T15:24:39.152" v="737" actId="14100"/>
          <ac:spMkLst>
            <pc:docMk/>
            <pc:sldMk cId="1501565139" sldId="295"/>
            <ac:spMk id="19" creationId="{00000000-0000-0000-0000-000000000000}"/>
          </ac:spMkLst>
        </pc:spChg>
        <pc:spChg chg="mod">
          <ac:chgData name="Bainbridge, Alex (STFC,DL,AST)" userId="ce672081-8234-4921-ae56-190d56fc3d1c" providerId="ADAL" clId="{A0892F80-68EA-4EDC-A2D6-537D9425C245}" dt="2022-11-14T15:24:39.152" v="737" actId="14100"/>
          <ac:spMkLst>
            <pc:docMk/>
            <pc:sldMk cId="1501565139" sldId="295"/>
            <ac:spMk id="20" creationId="{00000000-0000-0000-0000-000000000000}"/>
          </ac:spMkLst>
        </pc:spChg>
        <pc:spChg chg="mod">
          <ac:chgData name="Bainbridge, Alex (STFC,DL,AST)" userId="ce672081-8234-4921-ae56-190d56fc3d1c" providerId="ADAL" clId="{A0892F80-68EA-4EDC-A2D6-537D9425C245}" dt="2022-11-14T15:24:39.152" v="737" actId="14100"/>
          <ac:spMkLst>
            <pc:docMk/>
            <pc:sldMk cId="1501565139" sldId="295"/>
            <ac:spMk id="21" creationId="{00000000-0000-0000-0000-000000000000}"/>
          </ac:spMkLst>
        </pc:spChg>
        <pc:spChg chg="mod">
          <ac:chgData name="Bainbridge, Alex (STFC,DL,AST)" userId="ce672081-8234-4921-ae56-190d56fc3d1c" providerId="ADAL" clId="{A0892F80-68EA-4EDC-A2D6-537D9425C245}" dt="2022-11-14T15:24:39.152" v="737" actId="14100"/>
          <ac:spMkLst>
            <pc:docMk/>
            <pc:sldMk cId="1501565139" sldId="295"/>
            <ac:spMk id="23" creationId="{00000000-0000-0000-0000-000000000000}"/>
          </ac:spMkLst>
        </pc:spChg>
        <pc:spChg chg="mod">
          <ac:chgData name="Bainbridge, Alex (STFC,DL,AST)" userId="ce672081-8234-4921-ae56-190d56fc3d1c" providerId="ADAL" clId="{A0892F80-68EA-4EDC-A2D6-537D9425C245}" dt="2022-11-14T15:24:55.646" v="764" actId="20577"/>
          <ac:spMkLst>
            <pc:docMk/>
            <pc:sldMk cId="1501565139" sldId="295"/>
            <ac:spMk id="24" creationId="{00000000-0000-0000-0000-000000000000}"/>
          </ac:spMkLst>
        </pc:spChg>
        <pc:grpChg chg="mod">
          <ac:chgData name="Bainbridge, Alex (STFC,DL,AST)" userId="ce672081-8234-4921-ae56-190d56fc3d1c" providerId="ADAL" clId="{A0892F80-68EA-4EDC-A2D6-537D9425C245}" dt="2022-11-14T15:24:39.152" v="737" actId="14100"/>
          <ac:grpSpMkLst>
            <pc:docMk/>
            <pc:sldMk cId="1501565139" sldId="295"/>
            <ac:grpSpMk id="5" creationId="{00000000-0000-0000-0000-000000000000}"/>
          </ac:grpSpMkLst>
        </pc:grpChg>
        <pc:grpChg chg="mod">
          <ac:chgData name="Bainbridge, Alex (STFC,DL,AST)" userId="ce672081-8234-4921-ae56-190d56fc3d1c" providerId="ADAL" clId="{A0892F80-68EA-4EDC-A2D6-537D9425C245}" dt="2022-11-14T15:24:39.152" v="737" actId="14100"/>
          <ac:grpSpMkLst>
            <pc:docMk/>
            <pc:sldMk cId="1501565139" sldId="295"/>
            <ac:grpSpMk id="25" creationId="{00000000-0000-0000-0000-000000000000}"/>
          </ac:grpSpMkLst>
        </pc:grpChg>
        <pc:cxnChg chg="mod">
          <ac:chgData name="Bainbridge, Alex (STFC,DL,AST)" userId="ce672081-8234-4921-ae56-190d56fc3d1c" providerId="ADAL" clId="{A0892F80-68EA-4EDC-A2D6-537D9425C245}" dt="2022-11-14T15:24:39.152" v="737" actId="14100"/>
          <ac:cxnSpMkLst>
            <pc:docMk/>
            <pc:sldMk cId="1501565139" sldId="295"/>
            <ac:cxnSpMk id="4" creationId="{00000000-0000-0000-0000-000000000000}"/>
          </ac:cxnSpMkLst>
        </pc:cxnChg>
      </pc:sldChg>
      <pc:sldChg chg="modSp mod">
        <pc:chgData name="Bainbridge, Alex (STFC,DL,AST)" userId="ce672081-8234-4921-ae56-190d56fc3d1c" providerId="ADAL" clId="{A0892F80-68EA-4EDC-A2D6-537D9425C245}" dt="2022-11-14T15:17:50.764" v="711" actId="255"/>
        <pc:sldMkLst>
          <pc:docMk/>
          <pc:sldMk cId="283190428" sldId="296"/>
        </pc:sldMkLst>
        <pc:spChg chg="mod">
          <ac:chgData name="Bainbridge, Alex (STFC,DL,AST)" userId="ce672081-8234-4921-ae56-190d56fc3d1c" providerId="ADAL" clId="{A0892F80-68EA-4EDC-A2D6-537D9425C245}" dt="2022-11-14T15:17:36.363" v="706" actId="20577"/>
          <ac:spMkLst>
            <pc:docMk/>
            <pc:sldMk cId="283190428" sldId="296"/>
            <ac:spMk id="3" creationId="{00000000-0000-0000-0000-000000000000}"/>
          </ac:spMkLst>
        </pc:spChg>
        <pc:spChg chg="mod">
          <ac:chgData name="Bainbridge, Alex (STFC,DL,AST)" userId="ce672081-8234-4921-ae56-190d56fc3d1c" providerId="ADAL" clId="{A0892F80-68EA-4EDC-A2D6-537D9425C245}" dt="2022-11-14T15:17:43.947" v="709" actId="1076"/>
          <ac:spMkLst>
            <pc:docMk/>
            <pc:sldMk cId="283190428" sldId="296"/>
            <ac:spMk id="5" creationId="{00000000-0000-0000-0000-000000000000}"/>
          </ac:spMkLst>
        </pc:spChg>
        <pc:spChg chg="mod">
          <ac:chgData name="Bainbridge, Alex (STFC,DL,AST)" userId="ce672081-8234-4921-ae56-190d56fc3d1c" providerId="ADAL" clId="{A0892F80-68EA-4EDC-A2D6-537D9425C245}" dt="2022-11-14T15:17:50.764" v="711" actId="255"/>
          <ac:spMkLst>
            <pc:docMk/>
            <pc:sldMk cId="283190428" sldId="296"/>
            <ac:spMk id="6" creationId="{00000000-0000-0000-0000-000000000000}"/>
          </ac:spMkLst>
        </pc:spChg>
      </pc:sldChg>
      <pc:sldChg chg="modSp mod">
        <pc:chgData name="Bainbridge, Alex (STFC,DL,AST)" userId="ce672081-8234-4921-ae56-190d56fc3d1c" providerId="ADAL" clId="{A0892F80-68EA-4EDC-A2D6-537D9425C245}" dt="2022-11-14T15:25:52.490" v="766" actId="255"/>
        <pc:sldMkLst>
          <pc:docMk/>
          <pc:sldMk cId="570796784" sldId="298"/>
        </pc:sldMkLst>
        <pc:spChg chg="mod">
          <ac:chgData name="Bainbridge, Alex (STFC,DL,AST)" userId="ce672081-8234-4921-ae56-190d56fc3d1c" providerId="ADAL" clId="{A0892F80-68EA-4EDC-A2D6-537D9425C245}" dt="2022-11-14T15:25:46.841" v="765" actId="255"/>
          <ac:spMkLst>
            <pc:docMk/>
            <pc:sldMk cId="570796784" sldId="298"/>
            <ac:spMk id="3" creationId="{00000000-0000-0000-0000-000000000000}"/>
          </ac:spMkLst>
        </pc:spChg>
        <pc:spChg chg="mod">
          <ac:chgData name="Bainbridge, Alex (STFC,DL,AST)" userId="ce672081-8234-4921-ae56-190d56fc3d1c" providerId="ADAL" clId="{A0892F80-68EA-4EDC-A2D6-537D9425C245}" dt="2022-11-14T15:25:52.490" v="766" actId="255"/>
          <ac:spMkLst>
            <pc:docMk/>
            <pc:sldMk cId="570796784" sldId="298"/>
            <ac:spMk id="33" creationId="{00000000-0000-0000-0000-000000000000}"/>
          </ac:spMkLst>
        </pc:spChg>
      </pc:sldChg>
      <pc:sldChg chg="modSp mod">
        <pc:chgData name="Bainbridge, Alex (STFC,DL,AST)" userId="ce672081-8234-4921-ae56-190d56fc3d1c" providerId="ADAL" clId="{A0892F80-68EA-4EDC-A2D6-537D9425C245}" dt="2022-11-14T15:26:17.048" v="768" actId="1076"/>
        <pc:sldMkLst>
          <pc:docMk/>
          <pc:sldMk cId="1308369628" sldId="299"/>
        </pc:sldMkLst>
        <pc:spChg chg="mod">
          <ac:chgData name="Bainbridge, Alex (STFC,DL,AST)" userId="ce672081-8234-4921-ae56-190d56fc3d1c" providerId="ADAL" clId="{A0892F80-68EA-4EDC-A2D6-537D9425C245}" dt="2022-11-14T15:26:15.482" v="767" actId="255"/>
          <ac:spMkLst>
            <pc:docMk/>
            <pc:sldMk cId="1308369628" sldId="299"/>
            <ac:spMk id="4" creationId="{00000000-0000-0000-0000-000000000000}"/>
          </ac:spMkLst>
        </pc:spChg>
        <pc:picChg chg="mod">
          <ac:chgData name="Bainbridge, Alex (STFC,DL,AST)" userId="ce672081-8234-4921-ae56-190d56fc3d1c" providerId="ADAL" clId="{A0892F80-68EA-4EDC-A2D6-537D9425C245}" dt="2022-11-14T15:26:17.048" v="768" actId="1076"/>
          <ac:picMkLst>
            <pc:docMk/>
            <pc:sldMk cId="1308369628" sldId="299"/>
            <ac:picMk id="40962" creationId="{00000000-0000-0000-0000-000000000000}"/>
          </ac:picMkLst>
        </pc:picChg>
      </pc:sldChg>
      <pc:sldChg chg="modSp mod">
        <pc:chgData name="Bainbridge, Alex (STFC,DL,AST)" userId="ce672081-8234-4921-ae56-190d56fc3d1c" providerId="ADAL" clId="{A0892F80-68EA-4EDC-A2D6-537D9425C245}" dt="2022-11-14T15:26:36.282" v="769" actId="255"/>
        <pc:sldMkLst>
          <pc:docMk/>
          <pc:sldMk cId="2285303446" sldId="301"/>
        </pc:sldMkLst>
        <pc:graphicFrameChg chg="modGraphic">
          <ac:chgData name="Bainbridge, Alex (STFC,DL,AST)" userId="ce672081-8234-4921-ae56-190d56fc3d1c" providerId="ADAL" clId="{A0892F80-68EA-4EDC-A2D6-537D9425C245}" dt="2022-11-14T15:26:36.282" v="769" actId="255"/>
          <ac:graphicFrameMkLst>
            <pc:docMk/>
            <pc:sldMk cId="2285303446" sldId="301"/>
            <ac:graphicFrameMk id="3" creationId="{00000000-0000-0000-0000-000000000000}"/>
          </ac:graphicFrameMkLst>
        </pc:graphicFrameChg>
      </pc:sldChg>
      <pc:sldMasterChg chg="delSp modSp mod">
        <pc:chgData name="Bainbridge, Alex (STFC,DL,AST)" userId="ce672081-8234-4921-ae56-190d56fc3d1c" providerId="ADAL" clId="{A0892F80-68EA-4EDC-A2D6-537D9425C245}" dt="2022-11-14T14:26:53.651" v="230" actId="478"/>
        <pc:sldMasterMkLst>
          <pc:docMk/>
          <pc:sldMasterMk cId="3038205125" sldId="2147483648"/>
        </pc:sldMasterMkLst>
        <pc:spChg chg="mod">
          <ac:chgData name="Bainbridge, Alex (STFC,DL,AST)" userId="ce672081-8234-4921-ae56-190d56fc3d1c" providerId="ADAL" clId="{A0892F80-68EA-4EDC-A2D6-537D9425C245}" dt="2022-11-14T14:23:14.048" v="6" actId="20577"/>
          <ac:spMkLst>
            <pc:docMk/>
            <pc:sldMasterMk cId="3038205125" sldId="2147483648"/>
            <ac:spMk id="13" creationId="{00000000-0000-0000-0000-000000000000}"/>
          </ac:spMkLst>
        </pc:spChg>
        <pc:picChg chg="del">
          <ac:chgData name="Bainbridge, Alex (STFC,DL,AST)" userId="ce672081-8234-4921-ae56-190d56fc3d1c" providerId="ADAL" clId="{A0892F80-68EA-4EDC-A2D6-537D9425C245}" dt="2022-11-14T14:26:53.651" v="230" actId="478"/>
          <ac:picMkLst>
            <pc:docMk/>
            <pc:sldMasterMk cId="3038205125" sldId="2147483648"/>
            <ac:picMk id="10" creationId="{00000000-0000-0000-0000-000000000000}"/>
          </ac:picMkLst>
        </pc:pic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bjs54\Desktop\Downloads\Chart%20in%20Microsoft%20PowerPoin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729950900163666"/>
          <c:y val="0.16616314199395771"/>
          <c:w val="0.81178396072013093"/>
          <c:h val="0.67549741934596064"/>
        </c:manualLayout>
      </c:layout>
      <c:scatterChart>
        <c:scatterStyle val="smoothMarker"/>
        <c:varyColors val="0"/>
        <c:ser>
          <c:idx val="2"/>
          <c:order val="0"/>
          <c:tx>
            <c:v>thickness = 1 mm</c:v>
          </c:tx>
          <c:spPr>
            <a:ln w="4097">
              <a:solidFill>
                <a:srgbClr val="008000"/>
              </a:solidFill>
              <a:prstDash val="solid"/>
            </a:ln>
          </c:spPr>
          <c:marker>
            <c:symbol val="diamond"/>
            <c:size val="7"/>
            <c:spPr>
              <a:solidFill>
                <a:srgbClr val="008000"/>
              </a:solidFill>
              <a:ln>
                <a:solidFill>
                  <a:srgbClr val="008000"/>
                </a:solidFill>
                <a:prstDash val="solid"/>
              </a:ln>
            </c:spPr>
          </c:marker>
          <c:xVal>
            <c:numRef>
              <c:f>Sheet1!$B$11:$B$20</c:f>
              <c:numCache>
                <c:formatCode>General</c:formatCode>
                <c:ptCount val="10"/>
                <c:pt idx="0">
                  <c:v>1</c:v>
                </c:pt>
                <c:pt idx="1">
                  <c:v>2</c:v>
                </c:pt>
                <c:pt idx="2">
                  <c:v>5</c:v>
                </c:pt>
                <c:pt idx="3">
                  <c:v>10</c:v>
                </c:pt>
                <c:pt idx="4">
                  <c:v>20</c:v>
                </c:pt>
                <c:pt idx="5">
                  <c:v>50</c:v>
                </c:pt>
                <c:pt idx="6">
                  <c:v>100</c:v>
                </c:pt>
                <c:pt idx="7">
                  <c:v>200</c:v>
                </c:pt>
                <c:pt idx="8">
                  <c:v>500</c:v>
                </c:pt>
                <c:pt idx="9">
                  <c:v>1000</c:v>
                </c:pt>
              </c:numCache>
            </c:numRef>
          </c:xVal>
          <c:yVal>
            <c:numRef>
              <c:f>Sheet1!$L$11:$L$20</c:f>
              <c:numCache>
                <c:formatCode>General</c:formatCode>
                <c:ptCount val="10"/>
                <c:pt idx="0">
                  <c:v>5.4852207731677794E-4</c:v>
                </c:pt>
                <c:pt idx="1">
                  <c:v>1.0970441546335559E-3</c:v>
                </c:pt>
                <c:pt idx="2">
                  <c:v>2.7426103865838898E-3</c:v>
                </c:pt>
                <c:pt idx="3">
                  <c:v>5.4852207731677797E-3</c:v>
                </c:pt>
                <c:pt idx="4">
                  <c:v>1.0970441546335559E-2</c:v>
                </c:pt>
                <c:pt idx="5">
                  <c:v>2.7426103865838897E-2</c:v>
                </c:pt>
                <c:pt idx="6">
                  <c:v>5.4852207731677795E-2</c:v>
                </c:pt>
                <c:pt idx="7">
                  <c:v>0.10970441546335559</c:v>
                </c:pt>
                <c:pt idx="8">
                  <c:v>0.27426103865838897</c:v>
                </c:pt>
                <c:pt idx="9">
                  <c:v>0.54852207731677793</c:v>
                </c:pt>
              </c:numCache>
            </c:numRef>
          </c:yVal>
          <c:smooth val="1"/>
          <c:extLst>
            <c:ext xmlns:c16="http://schemas.microsoft.com/office/drawing/2014/chart" uri="{C3380CC4-5D6E-409C-BE32-E72D297353CC}">
              <c16:uniqueId val="{00000000-180C-4D48-93D9-3C0A5EB79320}"/>
            </c:ext>
          </c:extLst>
        </c:ser>
        <c:ser>
          <c:idx val="1"/>
          <c:order val="1"/>
          <c:tx>
            <c:v>thickness = 0.5 mm</c:v>
          </c:tx>
          <c:spPr>
            <a:ln w="16388">
              <a:solidFill>
                <a:srgbClr val="FF00FF"/>
              </a:solidFill>
              <a:prstDash val="solid"/>
            </a:ln>
          </c:spPr>
          <c:marker>
            <c:symbol val="triangle"/>
            <c:size val="7"/>
            <c:spPr>
              <a:solidFill>
                <a:srgbClr val="FF00FF"/>
              </a:solidFill>
              <a:ln>
                <a:solidFill>
                  <a:srgbClr val="FF00FF"/>
                </a:solidFill>
                <a:prstDash val="solid"/>
              </a:ln>
            </c:spPr>
          </c:marker>
          <c:xVal>
            <c:numRef>
              <c:f>Sheet1!$B$11:$B$20</c:f>
              <c:numCache>
                <c:formatCode>General</c:formatCode>
                <c:ptCount val="10"/>
                <c:pt idx="0">
                  <c:v>1</c:v>
                </c:pt>
                <c:pt idx="1">
                  <c:v>2</c:v>
                </c:pt>
                <c:pt idx="2">
                  <c:v>5</c:v>
                </c:pt>
                <c:pt idx="3">
                  <c:v>10</c:v>
                </c:pt>
                <c:pt idx="4">
                  <c:v>20</c:v>
                </c:pt>
                <c:pt idx="5">
                  <c:v>50</c:v>
                </c:pt>
                <c:pt idx="6">
                  <c:v>100</c:v>
                </c:pt>
                <c:pt idx="7">
                  <c:v>200</c:v>
                </c:pt>
                <c:pt idx="8">
                  <c:v>500</c:v>
                </c:pt>
                <c:pt idx="9">
                  <c:v>1000</c:v>
                </c:pt>
              </c:numCache>
            </c:numRef>
          </c:xVal>
          <c:yVal>
            <c:numRef>
              <c:f>Sheet1!$H$11:$H$20</c:f>
              <c:numCache>
                <c:formatCode>General</c:formatCode>
                <c:ptCount val="10"/>
                <c:pt idx="0">
                  <c:v>2.7426103865838897E-4</c:v>
                </c:pt>
                <c:pt idx="1">
                  <c:v>5.4852207731677794E-4</c:v>
                </c:pt>
                <c:pt idx="2">
                  <c:v>1.3713051932919449E-3</c:v>
                </c:pt>
                <c:pt idx="3">
                  <c:v>2.7426103865838898E-3</c:v>
                </c:pt>
                <c:pt idx="4">
                  <c:v>5.4852207731677797E-3</c:v>
                </c:pt>
                <c:pt idx="5">
                  <c:v>1.3713051932919449E-2</c:v>
                </c:pt>
                <c:pt idx="6">
                  <c:v>2.7426103865838897E-2</c:v>
                </c:pt>
                <c:pt idx="7">
                  <c:v>5.4852207731677795E-2</c:v>
                </c:pt>
                <c:pt idx="8">
                  <c:v>0.13713051932919448</c:v>
                </c:pt>
                <c:pt idx="9">
                  <c:v>0.27426103865838897</c:v>
                </c:pt>
              </c:numCache>
            </c:numRef>
          </c:yVal>
          <c:smooth val="1"/>
          <c:extLst>
            <c:ext xmlns:c16="http://schemas.microsoft.com/office/drawing/2014/chart" uri="{C3380CC4-5D6E-409C-BE32-E72D297353CC}">
              <c16:uniqueId val="{00000001-180C-4D48-93D9-3C0A5EB79320}"/>
            </c:ext>
          </c:extLst>
        </c:ser>
        <c:ser>
          <c:idx val="0"/>
          <c:order val="2"/>
          <c:tx>
            <c:v>thickness= 0.25 mm</c:v>
          </c:tx>
          <c:spPr>
            <a:ln w="16388">
              <a:solidFill>
                <a:srgbClr val="000080"/>
              </a:solidFill>
              <a:prstDash val="solid"/>
            </a:ln>
          </c:spPr>
          <c:marker>
            <c:symbol val="square"/>
            <c:size val="7"/>
            <c:spPr>
              <a:solidFill>
                <a:srgbClr val="000080"/>
              </a:solidFill>
              <a:ln>
                <a:solidFill>
                  <a:srgbClr val="333399"/>
                </a:solidFill>
                <a:prstDash val="solid"/>
              </a:ln>
            </c:spPr>
          </c:marker>
          <c:xVal>
            <c:numRef>
              <c:f>Sheet1!$B$11:$B$20</c:f>
              <c:numCache>
                <c:formatCode>General</c:formatCode>
                <c:ptCount val="10"/>
                <c:pt idx="0">
                  <c:v>1</c:v>
                </c:pt>
                <c:pt idx="1">
                  <c:v>2</c:v>
                </c:pt>
                <c:pt idx="2">
                  <c:v>5</c:v>
                </c:pt>
                <c:pt idx="3">
                  <c:v>10</c:v>
                </c:pt>
                <c:pt idx="4">
                  <c:v>20</c:v>
                </c:pt>
                <c:pt idx="5">
                  <c:v>50</c:v>
                </c:pt>
                <c:pt idx="6">
                  <c:v>100</c:v>
                </c:pt>
                <c:pt idx="7">
                  <c:v>200</c:v>
                </c:pt>
                <c:pt idx="8">
                  <c:v>500</c:v>
                </c:pt>
                <c:pt idx="9">
                  <c:v>1000</c:v>
                </c:pt>
              </c:numCache>
            </c:numRef>
          </c:xVal>
          <c:yVal>
            <c:numRef>
              <c:f>Sheet1!$C$11:$C$20</c:f>
              <c:numCache>
                <c:formatCode>General</c:formatCode>
                <c:ptCount val="10"/>
                <c:pt idx="0">
                  <c:v>1.3713051932919449E-4</c:v>
                </c:pt>
                <c:pt idx="1">
                  <c:v>2.7426103865838897E-4</c:v>
                </c:pt>
                <c:pt idx="2">
                  <c:v>6.8565259664597246E-4</c:v>
                </c:pt>
                <c:pt idx="3">
                  <c:v>1.3713051932919449E-3</c:v>
                </c:pt>
                <c:pt idx="4">
                  <c:v>2.7426103865838898E-3</c:v>
                </c:pt>
                <c:pt idx="5">
                  <c:v>6.8565259664597243E-3</c:v>
                </c:pt>
                <c:pt idx="6">
                  <c:v>1.3713051932919449E-2</c:v>
                </c:pt>
                <c:pt idx="7">
                  <c:v>2.7426103865838897E-2</c:v>
                </c:pt>
                <c:pt idx="8">
                  <c:v>6.8565259664597242E-2</c:v>
                </c:pt>
                <c:pt idx="9">
                  <c:v>0.13713051932919448</c:v>
                </c:pt>
              </c:numCache>
            </c:numRef>
          </c:yVal>
          <c:smooth val="1"/>
          <c:extLst>
            <c:ext xmlns:c16="http://schemas.microsoft.com/office/drawing/2014/chart" uri="{C3380CC4-5D6E-409C-BE32-E72D297353CC}">
              <c16:uniqueId val="{00000002-180C-4D48-93D9-3C0A5EB79320}"/>
            </c:ext>
          </c:extLst>
        </c:ser>
        <c:dLbls>
          <c:showLegendKey val="0"/>
          <c:showVal val="0"/>
          <c:showCatName val="0"/>
          <c:showSerName val="0"/>
          <c:showPercent val="0"/>
          <c:showBubbleSize val="0"/>
        </c:dLbls>
        <c:axId val="123504896"/>
        <c:axId val="123532032"/>
      </c:scatterChart>
      <c:valAx>
        <c:axId val="123504896"/>
        <c:scaling>
          <c:logBase val="10"/>
          <c:orientation val="minMax"/>
        </c:scaling>
        <c:delete val="0"/>
        <c:axPos val="b"/>
        <c:majorGridlines/>
        <c:minorGridlines/>
        <c:title>
          <c:tx>
            <c:rich>
              <a:bodyPr/>
              <a:lstStyle/>
              <a:p>
                <a:pPr>
                  <a:defRPr sz="1452" b="1" i="0" u="none" strike="noStrike" baseline="0">
                    <a:solidFill>
                      <a:srgbClr val="000000"/>
                    </a:solidFill>
                    <a:latin typeface="+mj-lt"/>
                    <a:ea typeface="Palatino"/>
                    <a:cs typeface="Palatino"/>
                  </a:defRPr>
                </a:pPr>
                <a:r>
                  <a:rPr lang="en-GB">
                    <a:latin typeface="+mj-lt"/>
                  </a:rPr>
                  <a:t>Frequency (Hz)</a:t>
                </a:r>
              </a:p>
            </c:rich>
          </c:tx>
          <c:layout>
            <c:manualLayout>
              <c:xMode val="edge"/>
              <c:yMode val="edge"/>
              <c:x val="0.46644844517184941"/>
              <c:y val="0.89123867069486407"/>
            </c:manualLayout>
          </c:layout>
          <c:overlay val="0"/>
          <c:spPr>
            <a:noFill/>
            <a:ln w="32776">
              <a:noFill/>
            </a:ln>
          </c:spPr>
        </c:title>
        <c:numFmt formatCode="General" sourceLinked="1"/>
        <c:majorTickMark val="out"/>
        <c:minorTickMark val="none"/>
        <c:tickLblPos val="nextTo"/>
        <c:spPr>
          <a:ln w="4097">
            <a:solidFill>
              <a:srgbClr val="000000"/>
            </a:solidFill>
            <a:prstDash val="solid"/>
          </a:ln>
        </c:spPr>
        <c:txPr>
          <a:bodyPr rot="0" vert="horz"/>
          <a:lstStyle/>
          <a:p>
            <a:pPr>
              <a:defRPr sz="1452" b="0" i="0" u="none" strike="noStrike" baseline="0">
                <a:solidFill>
                  <a:srgbClr val="000000"/>
                </a:solidFill>
                <a:latin typeface="+mj-lt"/>
                <a:ea typeface="Palatino"/>
                <a:cs typeface="Palatino"/>
              </a:defRPr>
            </a:pPr>
            <a:endParaRPr lang="en-US"/>
          </a:p>
        </c:txPr>
        <c:crossAx val="123532032"/>
        <c:crossesAt val="1E-4"/>
        <c:crossBetween val="midCat"/>
      </c:valAx>
      <c:valAx>
        <c:axId val="123532032"/>
        <c:scaling>
          <c:logBase val="10"/>
          <c:orientation val="minMax"/>
        </c:scaling>
        <c:delete val="0"/>
        <c:axPos val="l"/>
        <c:majorGridlines>
          <c:spPr>
            <a:ln w="4097">
              <a:solidFill>
                <a:srgbClr val="000000"/>
              </a:solidFill>
              <a:prstDash val="solid"/>
            </a:ln>
          </c:spPr>
        </c:majorGridlines>
        <c:minorGridlines/>
        <c:title>
          <c:tx>
            <c:rich>
              <a:bodyPr/>
              <a:lstStyle/>
              <a:p>
                <a:pPr>
                  <a:defRPr sz="1452" b="1" i="0" u="none" strike="noStrike" baseline="0">
                    <a:solidFill>
                      <a:srgbClr val="000000"/>
                    </a:solidFill>
                    <a:latin typeface="+mj-lt"/>
                    <a:ea typeface="Palatino"/>
                    <a:cs typeface="Palatino"/>
                  </a:defRPr>
                </a:pPr>
                <a:r>
                  <a:rPr lang="en-GB">
                    <a:latin typeface="+mj-lt"/>
                  </a:rPr>
                  <a:t>Perturbation/imposed field</a:t>
                </a:r>
              </a:p>
            </c:rich>
          </c:tx>
          <c:layout>
            <c:manualLayout>
              <c:xMode val="edge"/>
              <c:yMode val="edge"/>
              <c:x val="1.8003273322422259E-2"/>
              <c:y val="0.19033232628398791"/>
            </c:manualLayout>
          </c:layout>
          <c:overlay val="0"/>
          <c:spPr>
            <a:noFill/>
            <a:ln w="32776">
              <a:noFill/>
            </a:ln>
          </c:spPr>
        </c:title>
        <c:numFmt formatCode="General" sourceLinked="1"/>
        <c:majorTickMark val="out"/>
        <c:minorTickMark val="none"/>
        <c:tickLblPos val="nextTo"/>
        <c:spPr>
          <a:ln w="4097">
            <a:solidFill>
              <a:srgbClr val="000000"/>
            </a:solidFill>
            <a:prstDash val="solid"/>
          </a:ln>
        </c:spPr>
        <c:txPr>
          <a:bodyPr rot="0" vert="horz"/>
          <a:lstStyle/>
          <a:p>
            <a:pPr>
              <a:defRPr sz="1452" b="0" i="0" u="none" strike="noStrike" baseline="0">
                <a:solidFill>
                  <a:srgbClr val="000000"/>
                </a:solidFill>
                <a:latin typeface="+mj-lt"/>
                <a:ea typeface="Palatino"/>
                <a:cs typeface="Palatino"/>
              </a:defRPr>
            </a:pPr>
            <a:endParaRPr lang="en-US"/>
          </a:p>
        </c:txPr>
        <c:crossAx val="123504896"/>
        <c:crosses val="autoZero"/>
        <c:crossBetween val="midCat"/>
      </c:valAx>
      <c:spPr>
        <a:solidFill>
          <a:srgbClr val="FFFFFF"/>
        </a:solidFill>
        <a:ln w="16388">
          <a:solidFill>
            <a:srgbClr val="808080"/>
          </a:solidFill>
          <a:prstDash val="solid"/>
        </a:ln>
      </c:spPr>
    </c:plotArea>
    <c:legend>
      <c:legendPos val="t"/>
      <c:layout>
        <c:manualLayout>
          <c:xMode val="edge"/>
          <c:yMode val="edge"/>
          <c:x val="0.17786502774737234"/>
          <c:y val="0.2193734359981705"/>
          <c:w val="0.23976696123017296"/>
          <c:h val="0.15260272994923124"/>
        </c:manualLayout>
      </c:layout>
      <c:overlay val="0"/>
      <c:spPr>
        <a:solidFill>
          <a:srgbClr val="FFFFFF"/>
        </a:solidFill>
        <a:ln w="4097">
          <a:solidFill>
            <a:srgbClr val="000000"/>
          </a:solidFill>
          <a:prstDash val="solid"/>
        </a:ln>
      </c:spPr>
      <c:txPr>
        <a:bodyPr/>
        <a:lstStyle/>
        <a:p>
          <a:pPr>
            <a:defRPr sz="1336" b="0" i="0" u="none" strike="noStrike" baseline="0">
              <a:solidFill>
                <a:srgbClr val="000000"/>
              </a:solidFill>
              <a:latin typeface="+mj-lt"/>
              <a:ea typeface="Palatino"/>
              <a:cs typeface="Palatino"/>
            </a:defRPr>
          </a:pPr>
          <a:endParaRPr lang="en-US"/>
        </a:p>
      </c:txPr>
    </c:legend>
    <c:plotVisOnly val="1"/>
    <c:dispBlanksAs val="gap"/>
    <c:showDLblsOverMax val="0"/>
  </c:chart>
  <c:spPr>
    <a:solidFill>
      <a:srgbClr val="FFFFFF"/>
    </a:solidFill>
    <a:ln>
      <a:noFill/>
    </a:ln>
  </c:spPr>
  <c:txPr>
    <a:bodyPr/>
    <a:lstStyle/>
    <a:p>
      <a:pPr>
        <a:defRPr sz="1871" b="0" i="0" u="none" strike="noStrike" baseline="0">
          <a:solidFill>
            <a:srgbClr val="000000"/>
          </a:solidFill>
          <a:latin typeface="Palatino"/>
          <a:ea typeface="Palatino"/>
          <a:cs typeface="Palatino"/>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650741350906094"/>
          <c:y val="5.4354240158244561E-2"/>
          <c:w val="0.80230642504118621"/>
          <c:h val="0.76914171850191093"/>
        </c:manualLayout>
      </c:layout>
      <c:scatterChart>
        <c:scatterStyle val="lineMarker"/>
        <c:varyColors val="0"/>
        <c:ser>
          <c:idx val="2"/>
          <c:order val="0"/>
          <c:tx>
            <c:v>thickness = 1 mm</c:v>
          </c:tx>
          <c:spPr>
            <a:ln w="17096">
              <a:solidFill>
                <a:srgbClr val="008000"/>
              </a:solidFill>
              <a:prstDash val="solid"/>
            </a:ln>
          </c:spPr>
          <c:marker>
            <c:symbol val="diamond"/>
            <c:size val="8"/>
            <c:spPr>
              <a:solidFill>
                <a:srgbClr val="008000"/>
              </a:solidFill>
              <a:ln>
                <a:solidFill>
                  <a:srgbClr val="008000"/>
                </a:solidFill>
                <a:prstDash val="solid"/>
              </a:ln>
            </c:spPr>
          </c:marker>
          <c:xVal>
            <c:numRef>
              <c:f>Sheet1!$D$11:$D$20</c:f>
              <c:numCache>
                <c:formatCode>General</c:formatCode>
                <c:ptCount val="10"/>
                <c:pt idx="0">
                  <c:v>1</c:v>
                </c:pt>
                <c:pt idx="1">
                  <c:v>2</c:v>
                </c:pt>
                <c:pt idx="2">
                  <c:v>5</c:v>
                </c:pt>
                <c:pt idx="3">
                  <c:v>10</c:v>
                </c:pt>
                <c:pt idx="4">
                  <c:v>20</c:v>
                </c:pt>
                <c:pt idx="5">
                  <c:v>50</c:v>
                </c:pt>
                <c:pt idx="6">
                  <c:v>100</c:v>
                </c:pt>
                <c:pt idx="7">
                  <c:v>200</c:v>
                </c:pt>
                <c:pt idx="8">
                  <c:v>500</c:v>
                </c:pt>
                <c:pt idx="9">
                  <c:v>1000</c:v>
                </c:pt>
              </c:numCache>
            </c:numRef>
          </c:xVal>
          <c:yVal>
            <c:numRef>
              <c:f>Sheet1!$M$11:$M$20</c:f>
              <c:numCache>
                <c:formatCode>General</c:formatCode>
                <c:ptCount val="10"/>
                <c:pt idx="0">
                  <c:v>3.1427996848018683E-2</c:v>
                </c:pt>
                <c:pt idx="1">
                  <c:v>6.2855974784163063E-2</c:v>
                </c:pt>
                <c:pt idx="2">
                  <c:v>0.15713960600404164</c:v>
                </c:pt>
                <c:pt idx="3">
                  <c:v>0.31427684807500783</c:v>
                </c:pt>
                <c:pt idx="4">
                  <c:v>0.62853478596555001</c:v>
                </c:pt>
                <c:pt idx="5">
                  <c:v>1.5710061799849371</c:v>
                </c:pt>
                <c:pt idx="6">
                  <c:v>3.1396536960504311</c:v>
                </c:pt>
                <c:pt idx="7">
                  <c:v>6.2605646786641964</c:v>
                </c:pt>
                <c:pt idx="8">
                  <c:v>15.3368812453543</c:v>
                </c:pt>
                <c:pt idx="9">
                  <c:v>28.745740710610505</c:v>
                </c:pt>
              </c:numCache>
            </c:numRef>
          </c:yVal>
          <c:smooth val="0"/>
          <c:extLst>
            <c:ext xmlns:c16="http://schemas.microsoft.com/office/drawing/2014/chart" uri="{C3380CC4-5D6E-409C-BE32-E72D297353CC}">
              <c16:uniqueId val="{00000000-C3BA-4AA0-81BC-B6A1B975C487}"/>
            </c:ext>
          </c:extLst>
        </c:ser>
        <c:ser>
          <c:idx val="1"/>
          <c:order val="1"/>
          <c:tx>
            <c:v>thickness = 0.5 mm</c:v>
          </c:tx>
          <c:spPr>
            <a:ln w="17096">
              <a:solidFill>
                <a:srgbClr val="FF00FF"/>
              </a:solidFill>
              <a:prstDash val="solid"/>
            </a:ln>
          </c:spPr>
          <c:marker>
            <c:symbol val="triangle"/>
            <c:size val="8"/>
            <c:spPr>
              <a:solidFill>
                <a:srgbClr val="FF00FF"/>
              </a:solidFill>
              <a:ln>
                <a:solidFill>
                  <a:srgbClr val="FF00FF"/>
                </a:solidFill>
                <a:prstDash val="solid"/>
              </a:ln>
            </c:spPr>
          </c:marker>
          <c:xVal>
            <c:numRef>
              <c:f>Sheet1!$D$11:$D$20</c:f>
              <c:numCache>
                <c:formatCode>General</c:formatCode>
                <c:ptCount val="10"/>
                <c:pt idx="0">
                  <c:v>1</c:v>
                </c:pt>
                <c:pt idx="1">
                  <c:v>2</c:v>
                </c:pt>
                <c:pt idx="2">
                  <c:v>5</c:v>
                </c:pt>
                <c:pt idx="3">
                  <c:v>10</c:v>
                </c:pt>
                <c:pt idx="4">
                  <c:v>20</c:v>
                </c:pt>
                <c:pt idx="5">
                  <c:v>50</c:v>
                </c:pt>
                <c:pt idx="6">
                  <c:v>100</c:v>
                </c:pt>
                <c:pt idx="7">
                  <c:v>200</c:v>
                </c:pt>
                <c:pt idx="8">
                  <c:v>500</c:v>
                </c:pt>
                <c:pt idx="9">
                  <c:v>1000</c:v>
                </c:pt>
              </c:numCache>
            </c:numRef>
          </c:xVal>
          <c:yVal>
            <c:numRef>
              <c:f>Sheet1!$I$11:$I$20</c:f>
              <c:numCache>
                <c:formatCode>General</c:formatCode>
                <c:ptCount val="10"/>
                <c:pt idx="0">
                  <c:v>1.5713999606002286E-2</c:v>
                </c:pt>
                <c:pt idx="1">
                  <c:v>3.1427996848018683E-2</c:v>
                </c:pt>
                <c:pt idx="2">
                  <c:v>7.8569950750338513E-2</c:v>
                </c:pt>
                <c:pt idx="3">
                  <c:v>0.15713960600404164</c:v>
                </c:pt>
                <c:pt idx="4">
                  <c:v>0.31427684807500783</c:v>
                </c:pt>
                <c:pt idx="5">
                  <c:v>0.78565075583896504</c:v>
                </c:pt>
                <c:pt idx="6">
                  <c:v>1.5710061799849371</c:v>
                </c:pt>
                <c:pt idx="7">
                  <c:v>3.1396536960504311</c:v>
                </c:pt>
                <c:pt idx="8">
                  <c:v>7.808298604621255</c:v>
                </c:pt>
                <c:pt idx="9">
                  <c:v>15.3368812453543</c:v>
                </c:pt>
              </c:numCache>
            </c:numRef>
          </c:yVal>
          <c:smooth val="0"/>
          <c:extLst>
            <c:ext xmlns:c16="http://schemas.microsoft.com/office/drawing/2014/chart" uri="{C3380CC4-5D6E-409C-BE32-E72D297353CC}">
              <c16:uniqueId val="{00000001-C3BA-4AA0-81BC-B6A1B975C487}"/>
            </c:ext>
          </c:extLst>
        </c:ser>
        <c:ser>
          <c:idx val="0"/>
          <c:order val="2"/>
          <c:tx>
            <c:v>thickness = 0.25 mm</c:v>
          </c:tx>
          <c:spPr>
            <a:ln w="17096">
              <a:solidFill>
                <a:srgbClr val="000080"/>
              </a:solidFill>
              <a:prstDash val="solid"/>
            </a:ln>
          </c:spPr>
          <c:marker>
            <c:symbol val="square"/>
            <c:size val="8"/>
            <c:spPr>
              <a:solidFill>
                <a:srgbClr val="000080"/>
              </a:solidFill>
              <a:ln>
                <a:solidFill>
                  <a:srgbClr val="000080"/>
                </a:solidFill>
                <a:prstDash val="solid"/>
              </a:ln>
            </c:spPr>
          </c:marker>
          <c:xVal>
            <c:numRef>
              <c:f>Sheet1!$D$11:$D$20</c:f>
              <c:numCache>
                <c:formatCode>General</c:formatCode>
                <c:ptCount val="10"/>
                <c:pt idx="0">
                  <c:v>1</c:v>
                </c:pt>
                <c:pt idx="1">
                  <c:v>2</c:v>
                </c:pt>
                <c:pt idx="2">
                  <c:v>5</c:v>
                </c:pt>
                <c:pt idx="3">
                  <c:v>10</c:v>
                </c:pt>
                <c:pt idx="4">
                  <c:v>20</c:v>
                </c:pt>
                <c:pt idx="5">
                  <c:v>50</c:v>
                </c:pt>
                <c:pt idx="6">
                  <c:v>100</c:v>
                </c:pt>
                <c:pt idx="7">
                  <c:v>200</c:v>
                </c:pt>
                <c:pt idx="8">
                  <c:v>500</c:v>
                </c:pt>
                <c:pt idx="9">
                  <c:v>1000</c:v>
                </c:pt>
              </c:numCache>
            </c:numRef>
          </c:xVal>
          <c:yVal>
            <c:numRef>
              <c:f>Sheet1!$E$11:$E$20</c:f>
              <c:numCache>
                <c:formatCode>General</c:formatCode>
                <c:ptCount val="10"/>
                <c:pt idx="0">
                  <c:v>7.856999950750284E-3</c:v>
                </c:pt>
                <c:pt idx="1">
                  <c:v>1.5713999606002286E-2</c:v>
                </c:pt>
                <c:pt idx="2">
                  <c:v>3.9284993843787107E-2</c:v>
                </c:pt>
                <c:pt idx="3">
                  <c:v>7.8569950750338513E-2</c:v>
                </c:pt>
                <c:pt idx="4">
                  <c:v>0.15713960600404164</c:v>
                </c:pt>
                <c:pt idx="5">
                  <c:v>0.39284384395900995</c:v>
                </c:pt>
                <c:pt idx="6">
                  <c:v>0.78565075583896504</c:v>
                </c:pt>
                <c:pt idx="7">
                  <c:v>1.5710061799849371</c:v>
                </c:pt>
                <c:pt idx="8">
                  <c:v>3.9223610922060059</c:v>
                </c:pt>
                <c:pt idx="9">
                  <c:v>7.808298604621255</c:v>
                </c:pt>
              </c:numCache>
            </c:numRef>
          </c:yVal>
          <c:smooth val="0"/>
          <c:extLst>
            <c:ext xmlns:c16="http://schemas.microsoft.com/office/drawing/2014/chart" uri="{C3380CC4-5D6E-409C-BE32-E72D297353CC}">
              <c16:uniqueId val="{00000002-C3BA-4AA0-81BC-B6A1B975C487}"/>
            </c:ext>
          </c:extLst>
        </c:ser>
        <c:dLbls>
          <c:showLegendKey val="0"/>
          <c:showVal val="0"/>
          <c:showCatName val="0"/>
          <c:showSerName val="0"/>
          <c:showPercent val="0"/>
          <c:showBubbleSize val="0"/>
        </c:dLbls>
        <c:axId val="128466944"/>
        <c:axId val="128469248"/>
      </c:scatterChart>
      <c:valAx>
        <c:axId val="128466944"/>
        <c:scaling>
          <c:logBase val="10"/>
          <c:orientation val="minMax"/>
        </c:scaling>
        <c:delete val="0"/>
        <c:axPos val="b"/>
        <c:majorGridlines/>
        <c:minorGridlines/>
        <c:title>
          <c:tx>
            <c:rich>
              <a:bodyPr/>
              <a:lstStyle/>
              <a:p>
                <a:pPr>
                  <a:defRPr/>
                </a:pPr>
                <a:r>
                  <a:rPr lang="en-GB"/>
                  <a:t>Frequency (Hz)</a:t>
                </a:r>
              </a:p>
            </c:rich>
          </c:tx>
          <c:layout>
            <c:manualLayout>
              <c:xMode val="edge"/>
              <c:yMode val="edge"/>
              <c:x val="0.46952224052718289"/>
              <c:y val="0.8944281524926686"/>
            </c:manualLayout>
          </c:layout>
          <c:overlay val="0"/>
          <c:spPr>
            <a:noFill/>
            <a:ln w="34192">
              <a:noFill/>
            </a:ln>
          </c:spPr>
        </c:title>
        <c:numFmt formatCode="General" sourceLinked="1"/>
        <c:majorTickMark val="out"/>
        <c:minorTickMark val="none"/>
        <c:tickLblPos val="nextTo"/>
        <c:spPr>
          <a:ln w="4274">
            <a:solidFill>
              <a:srgbClr val="000000"/>
            </a:solidFill>
            <a:prstDash val="solid"/>
          </a:ln>
        </c:spPr>
        <c:txPr>
          <a:bodyPr rot="0" vert="horz"/>
          <a:lstStyle/>
          <a:p>
            <a:pPr>
              <a:defRPr/>
            </a:pPr>
            <a:endParaRPr lang="en-US"/>
          </a:p>
        </c:txPr>
        <c:crossAx val="128469248"/>
        <c:crossesAt val="0.01"/>
        <c:crossBetween val="midCat"/>
      </c:valAx>
      <c:valAx>
        <c:axId val="128469248"/>
        <c:scaling>
          <c:logBase val="10"/>
          <c:orientation val="minMax"/>
          <c:max val="100"/>
          <c:min val="0.01"/>
        </c:scaling>
        <c:delete val="0"/>
        <c:axPos val="l"/>
        <c:majorGridlines>
          <c:spPr>
            <a:ln w="4274">
              <a:solidFill>
                <a:srgbClr val="000000"/>
              </a:solidFill>
              <a:prstDash val="solid"/>
            </a:ln>
          </c:spPr>
        </c:majorGridlines>
        <c:minorGridlines/>
        <c:title>
          <c:tx>
            <c:rich>
              <a:bodyPr/>
              <a:lstStyle/>
              <a:p>
                <a:pPr>
                  <a:defRPr sz="1600"/>
                </a:pPr>
                <a:r>
                  <a:rPr lang="en-GB" sz="1600"/>
                  <a:t>Phase change in field applied to beam [°]</a:t>
                </a:r>
              </a:p>
            </c:rich>
          </c:tx>
          <c:layout>
            <c:manualLayout>
              <c:xMode val="edge"/>
              <c:yMode val="edge"/>
              <c:x val="2.7866151323045645E-2"/>
              <c:y val="5.7286734751699459E-2"/>
            </c:manualLayout>
          </c:layout>
          <c:overlay val="0"/>
          <c:spPr>
            <a:noFill/>
            <a:ln w="34192">
              <a:noFill/>
            </a:ln>
          </c:spPr>
        </c:title>
        <c:numFmt formatCode="General" sourceLinked="1"/>
        <c:majorTickMark val="out"/>
        <c:minorTickMark val="none"/>
        <c:tickLblPos val="nextTo"/>
        <c:spPr>
          <a:ln w="4274">
            <a:solidFill>
              <a:srgbClr val="000000"/>
            </a:solidFill>
            <a:prstDash val="solid"/>
          </a:ln>
        </c:spPr>
        <c:txPr>
          <a:bodyPr rot="0" vert="horz"/>
          <a:lstStyle/>
          <a:p>
            <a:pPr>
              <a:defRPr/>
            </a:pPr>
            <a:endParaRPr lang="en-US"/>
          </a:p>
        </c:txPr>
        <c:crossAx val="128466944"/>
        <c:crosses val="autoZero"/>
        <c:crossBetween val="midCat"/>
      </c:valAx>
      <c:spPr>
        <a:solidFill>
          <a:srgbClr val="FFFFFF"/>
        </a:solidFill>
        <a:ln w="17096">
          <a:solidFill>
            <a:srgbClr val="808080"/>
          </a:solidFill>
          <a:prstDash val="solid"/>
        </a:ln>
      </c:spPr>
    </c:plotArea>
    <c:legend>
      <c:legendPos val="t"/>
      <c:layout>
        <c:manualLayout>
          <c:xMode val="edge"/>
          <c:yMode val="edge"/>
          <c:x val="0.17794764083235029"/>
          <c:y val="8.6832198089713944E-2"/>
          <c:w val="0.35824233298486896"/>
          <c:h val="0.24676602921434587"/>
        </c:manualLayout>
      </c:layout>
      <c:overlay val="0"/>
      <c:spPr>
        <a:solidFill>
          <a:srgbClr val="FFFFFF"/>
        </a:solidFill>
        <a:ln w="4274">
          <a:solidFill>
            <a:srgbClr val="000000"/>
          </a:solidFill>
          <a:prstDash val="solid"/>
        </a:ln>
      </c:spPr>
      <c:txPr>
        <a:bodyPr/>
        <a:lstStyle/>
        <a:p>
          <a:pPr>
            <a:defRPr sz="1800"/>
          </a:pPr>
          <a:endParaRPr lang="en-US"/>
        </a:p>
      </c:txPr>
    </c:legend>
    <c:plotVisOnly val="1"/>
    <c:dispBlanksAs val="gap"/>
    <c:showDLblsOverMax val="0"/>
  </c:chart>
  <c:spPr>
    <a:solidFill>
      <a:srgbClr val="FFFFFF"/>
    </a:solidFill>
    <a:ln>
      <a:noFill/>
    </a:ln>
  </c:spPr>
  <c:txPr>
    <a:bodyPr/>
    <a:lstStyle/>
    <a:p>
      <a:pPr>
        <a:defRPr sz="1918" b="0" i="0" u="none" strike="noStrike" baseline="0">
          <a:solidFill>
            <a:srgbClr val="000000"/>
          </a:solidFill>
          <a:latin typeface="+mj-lt"/>
          <a:ea typeface="Palatino"/>
          <a:cs typeface="Palatino"/>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Pulse Waveform</a:t>
            </a:r>
          </a:p>
        </c:rich>
      </c:tx>
      <c:layout>
        <c:manualLayout>
          <c:xMode val="edge"/>
          <c:yMode val="edge"/>
          <c:x val="0.37847286389306622"/>
          <c:y val="3.0373831775700934E-2"/>
        </c:manualLayout>
      </c:layout>
      <c:overlay val="0"/>
      <c:spPr>
        <a:noFill/>
        <a:ln w="25400">
          <a:noFill/>
        </a:ln>
      </c:spPr>
    </c:title>
    <c:autoTitleDeleted val="0"/>
    <c:plotArea>
      <c:layout>
        <c:manualLayout>
          <c:layoutTarget val="inner"/>
          <c:xMode val="edge"/>
          <c:yMode val="edge"/>
          <c:x val="8.6805702727767484E-2"/>
          <c:y val="0.17289719626168223"/>
          <c:w val="0.83333474618656789"/>
          <c:h val="0.60046728971962615"/>
        </c:manualLayout>
      </c:layout>
      <c:scatterChart>
        <c:scatterStyle val="smoothMarker"/>
        <c:varyColors val="0"/>
        <c:ser>
          <c:idx val="0"/>
          <c:order val="0"/>
          <c:spPr>
            <a:ln w="38100">
              <a:solidFill>
                <a:srgbClr val="000080"/>
              </a:solidFill>
              <a:prstDash val="solid"/>
            </a:ln>
          </c:spPr>
          <c:marker>
            <c:symbol val="diamond"/>
            <c:size val="5"/>
            <c:spPr>
              <a:solidFill>
                <a:srgbClr val="000080"/>
              </a:solidFill>
              <a:ln>
                <a:solidFill>
                  <a:srgbClr val="000080"/>
                </a:solidFill>
                <a:prstDash val="solid"/>
              </a:ln>
            </c:spPr>
          </c:marker>
          <c:xVal>
            <c:numRef>
              <c:f>'[Chart in Microsoft PowerPoint.xlsx]Sheet1'!$B$7:$B$21</c:f>
              <c:numCache>
                <c:formatCode>0.00E+00</c:formatCode>
                <c:ptCount val="15"/>
                <c:pt idx="0">
                  <c:v>0</c:v>
                </c:pt>
                <c:pt idx="1">
                  <c:v>0.05</c:v>
                </c:pt>
                <c:pt idx="2">
                  <c:v>0.1</c:v>
                </c:pt>
                <c:pt idx="3">
                  <c:v>0.15</c:v>
                </c:pt>
                <c:pt idx="4">
                  <c:v>0.2</c:v>
                </c:pt>
                <c:pt idx="5">
                  <c:v>0.25</c:v>
                </c:pt>
                <c:pt idx="6">
                  <c:v>0.3</c:v>
                </c:pt>
                <c:pt idx="7">
                  <c:v>0.35</c:v>
                </c:pt>
                <c:pt idx="8">
                  <c:v>0.4</c:v>
                </c:pt>
                <c:pt idx="9">
                  <c:v>0.45</c:v>
                </c:pt>
                <c:pt idx="10">
                  <c:v>0.5</c:v>
                </c:pt>
                <c:pt idx="11">
                  <c:v>0.55000000000000004</c:v>
                </c:pt>
                <c:pt idx="12">
                  <c:v>0.6</c:v>
                </c:pt>
                <c:pt idx="13">
                  <c:v>0.64999999999999991</c:v>
                </c:pt>
                <c:pt idx="14">
                  <c:v>0.69999999999999984</c:v>
                </c:pt>
              </c:numCache>
            </c:numRef>
          </c:xVal>
          <c:yVal>
            <c:numRef>
              <c:f>'[Chart in Microsoft PowerPoint.xlsx]Sheet1'!$C$7:$C$21</c:f>
              <c:numCache>
                <c:formatCode>General</c:formatCode>
                <c:ptCount val="15"/>
                <c:pt idx="0">
                  <c:v>0</c:v>
                </c:pt>
                <c:pt idx="1">
                  <c:v>0.46192143990229756</c:v>
                </c:pt>
                <c:pt idx="2">
                  <c:v>0.77667205735844702</c:v>
                </c:pt>
                <c:pt idx="3">
                  <c:v>0.94255622937570949</c:v>
                </c:pt>
                <c:pt idx="4">
                  <c:v>1.009554273907423</c:v>
                </c:pt>
                <c:pt idx="5">
                  <c:v>1.0255084527718363</c:v>
                </c:pt>
                <c:pt idx="6">
                  <c:v>1.0214298100827521</c:v>
                </c:pt>
                <c:pt idx="7">
                  <c:v>1.0129943386744873</c:v>
                </c:pt>
                <c:pt idx="8">
                  <c:v>1.0061702622463666</c:v>
                </c:pt>
                <c:pt idx="9">
                  <c:v>1.0021212383206477</c:v>
                </c:pt>
                <c:pt idx="10">
                  <c:v>1.0002399101591635</c:v>
                </c:pt>
                <c:pt idx="11">
                  <c:v>0.99961741249706537</c:v>
                </c:pt>
                <c:pt idx="12">
                  <c:v>0.99956660417931109</c:v>
                </c:pt>
                <c:pt idx="13">
                  <c:v>0.99969681175626446</c:v>
                </c:pt>
                <c:pt idx="14">
                  <c:v>0.99983474053947063</c:v>
                </c:pt>
              </c:numCache>
            </c:numRef>
          </c:yVal>
          <c:smooth val="1"/>
          <c:extLst>
            <c:ext xmlns:c16="http://schemas.microsoft.com/office/drawing/2014/chart" uri="{C3380CC4-5D6E-409C-BE32-E72D297353CC}">
              <c16:uniqueId val="{00000000-D080-408A-B690-890998FD2DCF}"/>
            </c:ext>
          </c:extLst>
        </c:ser>
        <c:dLbls>
          <c:showLegendKey val="0"/>
          <c:showVal val="0"/>
          <c:showCatName val="0"/>
          <c:showSerName val="0"/>
          <c:showPercent val="0"/>
          <c:showBubbleSize val="0"/>
        </c:dLbls>
        <c:axId val="65827584"/>
        <c:axId val="65829888"/>
      </c:scatterChart>
      <c:valAx>
        <c:axId val="65827584"/>
        <c:scaling>
          <c:orientation val="minMax"/>
          <c:max val="0.60000000000000009"/>
        </c:scaling>
        <c:delete val="0"/>
        <c:axPos val="b"/>
        <c:majorGridlines/>
        <c:minorGridlines/>
        <c:title>
          <c:tx>
            <c:rich>
              <a:bodyPr/>
              <a:lstStyle/>
              <a:p>
                <a:pPr>
                  <a:defRPr/>
                </a:pPr>
                <a:r>
                  <a:rPr lang="en-GB"/>
                  <a:t>Time [µs]</a:t>
                </a:r>
              </a:p>
            </c:rich>
          </c:tx>
          <c:layout>
            <c:manualLayout>
              <c:xMode val="edge"/>
              <c:yMode val="edge"/>
              <c:x val="0.45138965418439092"/>
              <c:y val="0.86214953271028039"/>
            </c:manualLayout>
          </c:layout>
          <c:overlay val="0"/>
          <c:spPr>
            <a:noFill/>
            <a:ln w="25400">
              <a:noFill/>
            </a:ln>
          </c:spPr>
        </c:title>
        <c:numFmt formatCode="General" sourceLinked="0"/>
        <c:majorTickMark val="out"/>
        <c:minorTickMark val="none"/>
        <c:tickLblPos val="nextTo"/>
        <c:spPr>
          <a:ln w="3175">
            <a:solidFill>
              <a:srgbClr val="000000"/>
            </a:solidFill>
            <a:prstDash val="solid"/>
          </a:ln>
        </c:spPr>
        <c:txPr>
          <a:bodyPr rot="0" vert="horz"/>
          <a:lstStyle/>
          <a:p>
            <a:pPr>
              <a:defRPr/>
            </a:pPr>
            <a:endParaRPr lang="en-US"/>
          </a:p>
        </c:txPr>
        <c:crossAx val="65829888"/>
        <c:crosses val="autoZero"/>
        <c:crossBetween val="midCat"/>
      </c:valAx>
      <c:valAx>
        <c:axId val="65829888"/>
        <c:scaling>
          <c:orientation val="minMax"/>
        </c:scaling>
        <c:delete val="0"/>
        <c:axPos val="l"/>
        <c:majorGridlines>
          <c:spPr>
            <a:ln w="3175">
              <a:solidFill>
                <a:srgbClr val="000000"/>
              </a:solidFill>
              <a:prstDash val="solid"/>
            </a:ln>
          </c:spPr>
        </c:majorGridlines>
        <c:minorGridlines/>
        <c:numFmt formatCode="General" sourceLinked="1"/>
        <c:majorTickMark val="out"/>
        <c:minorTickMark val="none"/>
        <c:tickLblPos val="nextTo"/>
        <c:spPr>
          <a:ln w="3175">
            <a:solidFill>
              <a:srgbClr val="000000"/>
            </a:solidFill>
            <a:prstDash val="solid"/>
          </a:ln>
        </c:spPr>
        <c:txPr>
          <a:bodyPr rot="0" vert="horz"/>
          <a:lstStyle/>
          <a:p>
            <a:pPr>
              <a:defRPr/>
            </a:pPr>
            <a:endParaRPr lang="en-US"/>
          </a:p>
        </c:txPr>
        <c:crossAx val="65827584"/>
        <c:crosses val="autoZero"/>
        <c:crossBetween val="midCat"/>
      </c:valAx>
      <c:spPr>
        <a:noFill/>
        <a:ln w="12700">
          <a:solidFill>
            <a:srgbClr val="808080"/>
          </a:solidFill>
          <a:prstDash val="solid"/>
        </a:ln>
      </c:spPr>
    </c:plotArea>
    <c:plotVisOnly val="1"/>
    <c:dispBlanksAs val="gap"/>
    <c:showDLblsOverMax val="0"/>
  </c:chart>
  <c:spPr>
    <a:solidFill>
      <a:srgbClr val="FFFFFF"/>
    </a:solidFill>
    <a:ln w="3175">
      <a:noFill/>
      <a:prstDash val="solid"/>
    </a:ln>
  </c:spPr>
  <c:txPr>
    <a:bodyPr/>
    <a:lstStyle/>
    <a:p>
      <a:pPr>
        <a:defRPr sz="1525" b="0" i="0" u="none" strike="noStrike" baseline="0">
          <a:solidFill>
            <a:srgbClr val="000000"/>
          </a:solidFill>
          <a:latin typeface="+mj-lt"/>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3D6F04-B139-400F-B2CB-FCF65F624E55}" type="datetimeFigureOut">
              <a:rPr lang="en-GB" smtClean="0"/>
              <a:t>14/11/2022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7A95193-0603-4B4E-95A9-FD4FEFC3BB15}" type="slidenum">
              <a:rPr lang="en-GB" smtClean="0"/>
              <a:t>‹#›</a:t>
            </a:fld>
            <a:endParaRPr lang="en-GB"/>
          </a:p>
        </p:txBody>
      </p:sp>
    </p:spTree>
    <p:extLst>
      <p:ext uri="{BB962C8B-B14F-4D97-AF65-F5344CB8AC3E}">
        <p14:creationId xmlns:p14="http://schemas.microsoft.com/office/powerpoint/2010/main" val="4279438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E92213-6FA8-42CD-A7B7-D1297E8B8F46}" type="datetimeFigureOut">
              <a:rPr lang="en-GB" smtClean="0"/>
              <a:t>14/11/2022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46A1D3-1EC1-4D56-9865-24A59D6B62B1}" type="slidenum">
              <a:rPr lang="en-GB" smtClean="0"/>
              <a:t>‹#›</a:t>
            </a:fld>
            <a:endParaRPr lang="en-GB"/>
          </a:p>
        </p:txBody>
      </p:sp>
    </p:spTree>
    <p:extLst>
      <p:ext uri="{BB962C8B-B14F-4D97-AF65-F5344CB8AC3E}">
        <p14:creationId xmlns:p14="http://schemas.microsoft.com/office/powerpoint/2010/main" val="509958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76C1AA3-7DDF-4606-B1EC-68BB7DEEA027}" type="datetimeFigureOut">
              <a:rPr lang="en-GB" smtClean="0"/>
              <a:t>14/11/2022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96C3CC7-E32E-4800-8C40-CB8EE3327F1F}" type="slidenum">
              <a:rPr lang="en-GB" smtClean="0"/>
              <a:t>‹#›</a:t>
            </a:fld>
            <a:endParaRPr lang="en-GB" dirty="0"/>
          </a:p>
        </p:txBody>
      </p:sp>
      <p:sp>
        <p:nvSpPr>
          <p:cNvPr id="7" name="Rectangle 12"/>
          <p:cNvSpPr>
            <a:spLocks noChangeArrowheads="1"/>
          </p:cNvSpPr>
          <p:nvPr userDrawn="1"/>
        </p:nvSpPr>
        <p:spPr bwMode="auto">
          <a:xfrm>
            <a:off x="539750" y="6237288"/>
            <a:ext cx="3527425" cy="3079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defTabSz="762000" eaLnBrk="0" hangingPunct="0">
              <a:defRPr sz="2000">
                <a:solidFill>
                  <a:schemeClr val="tx1"/>
                </a:solidFill>
                <a:latin typeface="Arial" charset="0"/>
                <a:cs typeface="Arial" charset="0"/>
              </a:defRPr>
            </a:lvl1pPr>
            <a:lvl2pPr marL="742950" indent="-285750" defTabSz="762000" eaLnBrk="0" hangingPunct="0">
              <a:defRPr sz="2000">
                <a:solidFill>
                  <a:schemeClr val="tx1"/>
                </a:solidFill>
                <a:latin typeface="Arial" charset="0"/>
                <a:cs typeface="Arial" charset="0"/>
              </a:defRPr>
            </a:lvl2pPr>
            <a:lvl3pPr marL="1143000" indent="-228600" defTabSz="762000" eaLnBrk="0" hangingPunct="0">
              <a:defRPr sz="2000">
                <a:solidFill>
                  <a:schemeClr val="tx1"/>
                </a:solidFill>
                <a:latin typeface="Arial" charset="0"/>
                <a:cs typeface="Arial" charset="0"/>
              </a:defRPr>
            </a:lvl3pPr>
            <a:lvl4pPr marL="1600200" indent="-228600" defTabSz="762000" eaLnBrk="0" hangingPunct="0">
              <a:defRPr sz="2000">
                <a:solidFill>
                  <a:schemeClr val="tx1"/>
                </a:solidFill>
                <a:latin typeface="Arial" charset="0"/>
                <a:cs typeface="Arial" charset="0"/>
              </a:defRPr>
            </a:lvl4pPr>
            <a:lvl5pPr marL="2057400" indent="-228600" defTabSz="762000" eaLnBrk="0" hangingPunct="0">
              <a:defRPr sz="2000">
                <a:solidFill>
                  <a:schemeClr val="tx1"/>
                </a:solidFill>
                <a:latin typeface="Arial" charset="0"/>
                <a:cs typeface="Arial" charset="0"/>
              </a:defRPr>
            </a:lvl5pPr>
            <a:lvl6pPr marL="2514600" indent="-228600" defTabSz="762000" eaLnBrk="0" fontAlgn="base" hangingPunct="0">
              <a:spcBef>
                <a:spcPct val="0"/>
              </a:spcBef>
              <a:spcAft>
                <a:spcPct val="0"/>
              </a:spcAft>
              <a:defRPr sz="2000">
                <a:solidFill>
                  <a:schemeClr val="tx1"/>
                </a:solidFill>
                <a:latin typeface="Arial" charset="0"/>
                <a:cs typeface="Arial" charset="0"/>
              </a:defRPr>
            </a:lvl6pPr>
            <a:lvl7pPr marL="2971800" indent="-228600" defTabSz="762000" eaLnBrk="0" fontAlgn="base" hangingPunct="0">
              <a:spcBef>
                <a:spcPct val="0"/>
              </a:spcBef>
              <a:spcAft>
                <a:spcPct val="0"/>
              </a:spcAft>
              <a:defRPr sz="2000">
                <a:solidFill>
                  <a:schemeClr val="tx1"/>
                </a:solidFill>
                <a:latin typeface="Arial" charset="0"/>
                <a:cs typeface="Arial" charset="0"/>
              </a:defRPr>
            </a:lvl7pPr>
            <a:lvl8pPr marL="3429000" indent="-228600" defTabSz="762000" eaLnBrk="0" fontAlgn="base" hangingPunct="0">
              <a:spcBef>
                <a:spcPct val="0"/>
              </a:spcBef>
              <a:spcAft>
                <a:spcPct val="0"/>
              </a:spcAft>
              <a:defRPr sz="2000">
                <a:solidFill>
                  <a:schemeClr val="tx1"/>
                </a:solidFill>
                <a:latin typeface="Arial" charset="0"/>
                <a:cs typeface="Arial" charset="0"/>
              </a:defRPr>
            </a:lvl8pPr>
            <a:lvl9pPr marL="3886200" indent="-228600" defTabSz="762000" eaLnBrk="0" fontAlgn="base" hangingPunct="0">
              <a:spcBef>
                <a:spcPct val="0"/>
              </a:spcBef>
              <a:spcAft>
                <a:spcPct val="0"/>
              </a:spcAft>
              <a:defRPr sz="2000">
                <a:solidFill>
                  <a:schemeClr val="tx1"/>
                </a:solidFill>
                <a:latin typeface="Arial" charset="0"/>
                <a:cs typeface="Arial" charset="0"/>
              </a:defRPr>
            </a:lvl9pPr>
          </a:lstStyle>
          <a:p>
            <a:pPr>
              <a:defRPr/>
            </a:pPr>
            <a:r>
              <a:rPr lang="en-GB" altLang="en-US" sz="1400" b="1" dirty="0">
                <a:solidFill>
                  <a:schemeClr val="tx2"/>
                </a:solidFill>
                <a:latin typeface="+mn-lt"/>
              </a:rPr>
              <a:t>Alex Bainbridge, ASTeC</a:t>
            </a:r>
          </a:p>
        </p:txBody>
      </p:sp>
      <p:sp>
        <p:nvSpPr>
          <p:cNvPr id="8" name="Line 14"/>
          <p:cNvSpPr>
            <a:spLocks noChangeShapeType="1"/>
          </p:cNvSpPr>
          <p:nvPr userDrawn="1"/>
        </p:nvSpPr>
        <p:spPr bwMode="auto">
          <a:xfrm>
            <a:off x="395288" y="6092825"/>
            <a:ext cx="8416925" cy="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en-GB">
              <a:latin typeface="Arial" charset="0"/>
              <a:cs typeface="Arial" charset="0"/>
            </a:endParaRPr>
          </a:p>
        </p:txBody>
      </p:sp>
    </p:spTree>
    <p:extLst>
      <p:ext uri="{BB962C8B-B14F-4D97-AF65-F5344CB8AC3E}">
        <p14:creationId xmlns:p14="http://schemas.microsoft.com/office/powerpoint/2010/main" val="474081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76C1AA3-7DDF-4606-B1EC-68BB7DEEA027}" type="datetimeFigureOut">
              <a:rPr lang="en-GB" smtClean="0"/>
              <a:t>14/11/2022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965633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76C1AA3-7DDF-4606-B1EC-68BB7DEEA027}" type="datetimeFigureOut">
              <a:rPr lang="en-GB" smtClean="0"/>
              <a:t>14/11/2022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644505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20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76C1AA3-7DDF-4606-B1EC-68BB7DEEA027}" type="datetimeFigureOut">
              <a:rPr lang="en-GB" smtClean="0"/>
              <a:t>14/11/2022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3684407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6C1AA3-7DDF-4606-B1EC-68BB7DEEA027}" type="datetimeFigureOut">
              <a:rPr lang="en-GB" smtClean="0"/>
              <a:t>14/11/2022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3018973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76C1AA3-7DDF-4606-B1EC-68BB7DEEA027}" type="datetimeFigureOut">
              <a:rPr lang="en-GB" smtClean="0"/>
              <a:t>14/11/2022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1177860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76C1AA3-7DDF-4606-B1EC-68BB7DEEA027}" type="datetimeFigureOut">
              <a:rPr lang="en-GB" smtClean="0"/>
              <a:t>14/11/2022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995416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76C1AA3-7DDF-4606-B1EC-68BB7DEEA027}" type="datetimeFigureOut">
              <a:rPr lang="en-GB" smtClean="0"/>
              <a:t>14/11/2022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2000932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6C1AA3-7DDF-4606-B1EC-68BB7DEEA027}" type="datetimeFigureOut">
              <a:rPr lang="en-GB" smtClean="0"/>
              <a:t>14/11/2022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2125045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6C1AA3-7DDF-4606-B1EC-68BB7DEEA027}" type="datetimeFigureOut">
              <a:rPr lang="en-GB" smtClean="0"/>
              <a:t>14/11/2022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2813701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6C1AA3-7DDF-4606-B1EC-68BB7DEEA027}" type="datetimeFigureOut">
              <a:rPr lang="en-GB" smtClean="0"/>
              <a:t>14/11/2022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6C3CC7-E32E-4800-8C40-CB8EE3327F1F}" type="slidenum">
              <a:rPr lang="en-GB" smtClean="0"/>
              <a:t>‹#›</a:t>
            </a:fld>
            <a:endParaRPr lang="en-GB"/>
          </a:p>
        </p:txBody>
      </p:sp>
    </p:spTree>
    <p:extLst>
      <p:ext uri="{BB962C8B-B14F-4D97-AF65-F5344CB8AC3E}">
        <p14:creationId xmlns:p14="http://schemas.microsoft.com/office/powerpoint/2010/main" val="3297064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dirty="0"/>
              <a:t>Alex Bainbridge, ASTeC</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dirty="0"/>
              <a:t>Cockcroft Lectures 2016: Magnet Measurements</a:t>
            </a:r>
            <a:fld id="{E96C3CC7-E32E-4800-8C40-CB8EE3327F1F}" type="slidenum">
              <a:rPr lang="en-GB" smtClean="0"/>
              <a:pPr/>
              <a:t>‹#›</a:t>
            </a:fld>
            <a:endParaRPr lang="en-GB" dirty="0"/>
          </a:p>
        </p:txBody>
      </p:sp>
      <p:sp>
        <p:nvSpPr>
          <p:cNvPr id="11" name="Rectangle 12"/>
          <p:cNvSpPr>
            <a:spLocks noChangeArrowheads="1"/>
          </p:cNvSpPr>
          <p:nvPr userDrawn="1"/>
        </p:nvSpPr>
        <p:spPr bwMode="auto">
          <a:xfrm>
            <a:off x="539750" y="6237288"/>
            <a:ext cx="3527425" cy="3079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defTabSz="762000" eaLnBrk="0" hangingPunct="0">
              <a:defRPr sz="2000">
                <a:solidFill>
                  <a:schemeClr val="tx1"/>
                </a:solidFill>
                <a:latin typeface="Arial" charset="0"/>
                <a:cs typeface="Arial" charset="0"/>
              </a:defRPr>
            </a:lvl1pPr>
            <a:lvl2pPr marL="742950" indent="-285750" defTabSz="762000" eaLnBrk="0" hangingPunct="0">
              <a:defRPr sz="2000">
                <a:solidFill>
                  <a:schemeClr val="tx1"/>
                </a:solidFill>
                <a:latin typeface="Arial" charset="0"/>
                <a:cs typeface="Arial" charset="0"/>
              </a:defRPr>
            </a:lvl2pPr>
            <a:lvl3pPr marL="1143000" indent="-228600" defTabSz="762000" eaLnBrk="0" hangingPunct="0">
              <a:defRPr sz="2000">
                <a:solidFill>
                  <a:schemeClr val="tx1"/>
                </a:solidFill>
                <a:latin typeface="Arial" charset="0"/>
                <a:cs typeface="Arial" charset="0"/>
              </a:defRPr>
            </a:lvl3pPr>
            <a:lvl4pPr marL="1600200" indent="-228600" defTabSz="762000" eaLnBrk="0" hangingPunct="0">
              <a:defRPr sz="2000">
                <a:solidFill>
                  <a:schemeClr val="tx1"/>
                </a:solidFill>
                <a:latin typeface="Arial" charset="0"/>
                <a:cs typeface="Arial" charset="0"/>
              </a:defRPr>
            </a:lvl4pPr>
            <a:lvl5pPr marL="2057400" indent="-228600" defTabSz="762000" eaLnBrk="0" hangingPunct="0">
              <a:defRPr sz="2000">
                <a:solidFill>
                  <a:schemeClr val="tx1"/>
                </a:solidFill>
                <a:latin typeface="Arial" charset="0"/>
                <a:cs typeface="Arial" charset="0"/>
              </a:defRPr>
            </a:lvl5pPr>
            <a:lvl6pPr marL="2514600" indent="-228600" defTabSz="762000" eaLnBrk="0" fontAlgn="base" hangingPunct="0">
              <a:spcBef>
                <a:spcPct val="0"/>
              </a:spcBef>
              <a:spcAft>
                <a:spcPct val="0"/>
              </a:spcAft>
              <a:defRPr sz="2000">
                <a:solidFill>
                  <a:schemeClr val="tx1"/>
                </a:solidFill>
                <a:latin typeface="Arial" charset="0"/>
                <a:cs typeface="Arial" charset="0"/>
              </a:defRPr>
            </a:lvl6pPr>
            <a:lvl7pPr marL="2971800" indent="-228600" defTabSz="762000" eaLnBrk="0" fontAlgn="base" hangingPunct="0">
              <a:spcBef>
                <a:spcPct val="0"/>
              </a:spcBef>
              <a:spcAft>
                <a:spcPct val="0"/>
              </a:spcAft>
              <a:defRPr sz="2000">
                <a:solidFill>
                  <a:schemeClr val="tx1"/>
                </a:solidFill>
                <a:latin typeface="Arial" charset="0"/>
                <a:cs typeface="Arial" charset="0"/>
              </a:defRPr>
            </a:lvl7pPr>
            <a:lvl8pPr marL="3429000" indent="-228600" defTabSz="762000" eaLnBrk="0" fontAlgn="base" hangingPunct="0">
              <a:spcBef>
                <a:spcPct val="0"/>
              </a:spcBef>
              <a:spcAft>
                <a:spcPct val="0"/>
              </a:spcAft>
              <a:defRPr sz="2000">
                <a:solidFill>
                  <a:schemeClr val="tx1"/>
                </a:solidFill>
                <a:latin typeface="Arial" charset="0"/>
                <a:cs typeface="Arial" charset="0"/>
              </a:defRPr>
            </a:lvl8pPr>
            <a:lvl9pPr marL="3886200" indent="-228600" defTabSz="762000" eaLnBrk="0" fontAlgn="base" hangingPunct="0">
              <a:spcBef>
                <a:spcPct val="0"/>
              </a:spcBef>
              <a:spcAft>
                <a:spcPct val="0"/>
              </a:spcAft>
              <a:defRPr sz="2000">
                <a:solidFill>
                  <a:schemeClr val="tx1"/>
                </a:solidFill>
                <a:latin typeface="Arial" charset="0"/>
                <a:cs typeface="Arial" charset="0"/>
              </a:defRPr>
            </a:lvl9pPr>
          </a:lstStyle>
          <a:p>
            <a:pPr>
              <a:defRPr/>
            </a:pPr>
            <a:r>
              <a:rPr lang="en-GB" altLang="en-US" sz="1400" b="1" dirty="0">
                <a:solidFill>
                  <a:schemeClr val="tx2"/>
                </a:solidFill>
                <a:latin typeface="+mn-lt"/>
              </a:rPr>
              <a:t>Alex Bainbridge, ASTeC</a:t>
            </a:r>
          </a:p>
        </p:txBody>
      </p:sp>
      <p:sp>
        <p:nvSpPr>
          <p:cNvPr id="12" name="Line 14"/>
          <p:cNvSpPr>
            <a:spLocks noChangeShapeType="1"/>
          </p:cNvSpPr>
          <p:nvPr userDrawn="1"/>
        </p:nvSpPr>
        <p:spPr bwMode="auto">
          <a:xfrm>
            <a:off x="395288" y="6092825"/>
            <a:ext cx="8416925" cy="0"/>
          </a:xfrm>
          <a:prstGeom prst="line">
            <a:avLst/>
          </a:prstGeom>
          <a:noFill/>
          <a:ln w="254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en-GB">
              <a:latin typeface="Arial" charset="0"/>
              <a:cs typeface="Arial" charset="0"/>
            </a:endParaRPr>
          </a:p>
        </p:txBody>
      </p:sp>
      <p:sp>
        <p:nvSpPr>
          <p:cNvPr id="13" name="Rectangle 16"/>
          <p:cNvSpPr>
            <a:spLocks noChangeArrowheads="1"/>
          </p:cNvSpPr>
          <p:nvPr userDrawn="1"/>
        </p:nvSpPr>
        <p:spPr bwMode="auto">
          <a:xfrm>
            <a:off x="3749675" y="6237288"/>
            <a:ext cx="5062538" cy="30841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defTabSz="762000" eaLnBrk="0" hangingPunct="0">
              <a:defRPr sz="2000">
                <a:solidFill>
                  <a:schemeClr val="tx1"/>
                </a:solidFill>
                <a:latin typeface="Arial" charset="0"/>
                <a:cs typeface="Arial" charset="0"/>
              </a:defRPr>
            </a:lvl1pPr>
            <a:lvl2pPr marL="742950" indent="-285750" defTabSz="762000" eaLnBrk="0" hangingPunct="0">
              <a:defRPr sz="2000">
                <a:solidFill>
                  <a:schemeClr val="tx1"/>
                </a:solidFill>
                <a:latin typeface="Arial" charset="0"/>
                <a:cs typeface="Arial" charset="0"/>
              </a:defRPr>
            </a:lvl2pPr>
            <a:lvl3pPr marL="1143000" indent="-228600" defTabSz="762000" eaLnBrk="0" hangingPunct="0">
              <a:defRPr sz="2000">
                <a:solidFill>
                  <a:schemeClr val="tx1"/>
                </a:solidFill>
                <a:latin typeface="Arial" charset="0"/>
                <a:cs typeface="Arial" charset="0"/>
              </a:defRPr>
            </a:lvl3pPr>
            <a:lvl4pPr marL="1600200" indent="-228600" defTabSz="762000" eaLnBrk="0" hangingPunct="0">
              <a:defRPr sz="2000">
                <a:solidFill>
                  <a:schemeClr val="tx1"/>
                </a:solidFill>
                <a:latin typeface="Arial" charset="0"/>
                <a:cs typeface="Arial" charset="0"/>
              </a:defRPr>
            </a:lvl4pPr>
            <a:lvl5pPr marL="2057400" indent="-228600" defTabSz="762000" eaLnBrk="0" hangingPunct="0">
              <a:defRPr sz="2000">
                <a:solidFill>
                  <a:schemeClr val="tx1"/>
                </a:solidFill>
                <a:latin typeface="Arial" charset="0"/>
                <a:cs typeface="Arial" charset="0"/>
              </a:defRPr>
            </a:lvl5pPr>
            <a:lvl6pPr marL="2514600" indent="-228600" defTabSz="762000" eaLnBrk="0" fontAlgn="base" hangingPunct="0">
              <a:spcBef>
                <a:spcPct val="0"/>
              </a:spcBef>
              <a:spcAft>
                <a:spcPct val="0"/>
              </a:spcAft>
              <a:defRPr sz="2000">
                <a:solidFill>
                  <a:schemeClr val="tx1"/>
                </a:solidFill>
                <a:latin typeface="Arial" charset="0"/>
                <a:cs typeface="Arial" charset="0"/>
              </a:defRPr>
            </a:lvl6pPr>
            <a:lvl7pPr marL="2971800" indent="-228600" defTabSz="762000" eaLnBrk="0" fontAlgn="base" hangingPunct="0">
              <a:spcBef>
                <a:spcPct val="0"/>
              </a:spcBef>
              <a:spcAft>
                <a:spcPct val="0"/>
              </a:spcAft>
              <a:defRPr sz="2000">
                <a:solidFill>
                  <a:schemeClr val="tx1"/>
                </a:solidFill>
                <a:latin typeface="Arial" charset="0"/>
                <a:cs typeface="Arial" charset="0"/>
              </a:defRPr>
            </a:lvl7pPr>
            <a:lvl8pPr marL="3429000" indent="-228600" defTabSz="762000" eaLnBrk="0" fontAlgn="base" hangingPunct="0">
              <a:spcBef>
                <a:spcPct val="0"/>
              </a:spcBef>
              <a:spcAft>
                <a:spcPct val="0"/>
              </a:spcAft>
              <a:defRPr sz="2000">
                <a:solidFill>
                  <a:schemeClr val="tx1"/>
                </a:solidFill>
                <a:latin typeface="Arial" charset="0"/>
                <a:cs typeface="Arial" charset="0"/>
              </a:defRPr>
            </a:lvl8pPr>
            <a:lvl9pPr marL="3886200" indent="-228600" defTabSz="762000" eaLnBrk="0" fontAlgn="base" hangingPunct="0">
              <a:spcBef>
                <a:spcPct val="0"/>
              </a:spcBef>
              <a:spcAft>
                <a:spcPct val="0"/>
              </a:spcAft>
              <a:defRPr sz="2000">
                <a:solidFill>
                  <a:schemeClr val="tx1"/>
                </a:solidFill>
                <a:latin typeface="Arial" charset="0"/>
                <a:cs typeface="Arial" charset="0"/>
              </a:defRPr>
            </a:lvl9pPr>
          </a:lstStyle>
          <a:p>
            <a:pPr algn="ctr">
              <a:defRPr/>
            </a:pPr>
            <a:r>
              <a:rPr lang="en-GB" altLang="en-US" sz="1400" b="1" dirty="0">
                <a:solidFill>
                  <a:schemeClr val="tx2"/>
                </a:solidFill>
                <a:latin typeface="+mn-lt"/>
              </a:rPr>
              <a:t>Cockcroft Institute: CI-MAG-106</a:t>
            </a:r>
            <a:r>
              <a:rPr lang="en-GB" altLang="en-US" sz="1400" b="1" baseline="0" dirty="0">
                <a:solidFill>
                  <a:schemeClr val="tx2"/>
                </a:solidFill>
                <a:latin typeface="+mn-lt"/>
              </a:rPr>
              <a:t> Lecture 3 </a:t>
            </a:r>
            <a:r>
              <a:rPr lang="en-GB" altLang="en-US" sz="1400" b="1" dirty="0">
                <a:solidFill>
                  <a:schemeClr val="tx2"/>
                </a:solidFill>
                <a:latin typeface="+mn-lt"/>
              </a:rPr>
              <a:t>(2022)	</a:t>
            </a:r>
            <a:fld id="{D518B675-CE3C-4ADB-9560-D0A64EF41534}" type="slidenum">
              <a:rPr lang="en-GB" altLang="en-US" sz="1400" b="1" smtClean="0">
                <a:solidFill>
                  <a:schemeClr val="tx2"/>
                </a:solidFill>
                <a:latin typeface="+mn-lt"/>
              </a:rPr>
              <a:t>‹#›</a:t>
            </a:fld>
            <a:endParaRPr lang="en-GB" altLang="en-US" sz="1400" b="1" dirty="0">
              <a:solidFill>
                <a:schemeClr val="tx2"/>
              </a:solidFill>
              <a:latin typeface="+mn-lt"/>
            </a:endParaRPr>
          </a:p>
        </p:txBody>
      </p:sp>
    </p:spTree>
    <p:extLst>
      <p:ext uri="{BB962C8B-B14F-4D97-AF65-F5344CB8AC3E}">
        <p14:creationId xmlns:p14="http://schemas.microsoft.com/office/powerpoint/2010/main" val="3038205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http://www.rare-earth-magnets.com/images2/00314.jpg"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http://www.rare-earth-magnets.com/images2/00314.jpg" TargetMode="External"/><Relationship Id="rId2" Type="http://schemas.openxmlformats.org/officeDocument/2006/relationships/image" Target="../media/image25.jpe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00113" y="1828801"/>
            <a:ext cx="7772400" cy="1471870"/>
          </a:xfrm>
        </p:spPr>
        <p:txBody>
          <a:bodyPr>
            <a:normAutofit fontScale="90000"/>
          </a:bodyPr>
          <a:lstStyle/>
          <a:p>
            <a:r>
              <a:rPr lang="en-GB" altLang="en-US" b="1" dirty="0"/>
              <a:t>CI-Mag-106 - Conventional Magnets for Accelerators</a:t>
            </a:r>
            <a:br>
              <a:rPr lang="en-GB" altLang="en-US" b="1" dirty="0"/>
            </a:br>
            <a:br>
              <a:rPr lang="en-GB" altLang="en-US" b="1" dirty="0"/>
            </a:br>
            <a:r>
              <a:rPr lang="en-GB" altLang="en-US" b="1" dirty="0"/>
              <a:t>Lecture 3</a:t>
            </a:r>
            <a:br>
              <a:rPr lang="en-GB" altLang="en-US" b="1" dirty="0"/>
            </a:br>
            <a:endParaRPr lang="en-GB" altLang="en-US" b="1" dirty="0"/>
          </a:p>
        </p:txBody>
      </p:sp>
      <p:sp>
        <p:nvSpPr>
          <p:cNvPr id="2051" name="Rectangle 3"/>
          <p:cNvSpPr>
            <a:spLocks noGrp="1" noChangeArrowheads="1"/>
          </p:cNvSpPr>
          <p:nvPr>
            <p:ph type="subTitle" idx="1"/>
          </p:nvPr>
        </p:nvSpPr>
        <p:spPr>
          <a:xfrm>
            <a:off x="1510446" y="3308692"/>
            <a:ext cx="6551613" cy="2828496"/>
          </a:xfrm>
        </p:spPr>
        <p:txBody>
          <a:bodyPr>
            <a:normAutofit lnSpcReduction="10000"/>
          </a:bodyPr>
          <a:lstStyle/>
          <a:p>
            <a:pPr eaLnBrk="1" hangingPunct="1"/>
            <a:endParaRPr lang="en-GB" altLang="en-US" sz="2400" dirty="0"/>
          </a:p>
          <a:p>
            <a:pPr eaLnBrk="1" hangingPunct="1"/>
            <a:r>
              <a:rPr lang="en-GB" altLang="en-US" sz="2400" dirty="0"/>
              <a:t>Dr Alex Bainbridge</a:t>
            </a:r>
          </a:p>
          <a:p>
            <a:pPr eaLnBrk="1" hangingPunct="1"/>
            <a:r>
              <a:rPr lang="en-GB" altLang="en-US" sz="2400" dirty="0"/>
              <a:t>Magnetics and Radiation Sources Group</a:t>
            </a:r>
          </a:p>
          <a:p>
            <a:pPr eaLnBrk="1" hangingPunct="1"/>
            <a:r>
              <a:rPr lang="en-GB" altLang="en-US" sz="2400" dirty="0"/>
              <a:t>ASTeC</a:t>
            </a:r>
          </a:p>
          <a:p>
            <a:pPr eaLnBrk="1" hangingPunct="1"/>
            <a:r>
              <a:rPr lang="en-GB" altLang="en-US" sz="2400" dirty="0"/>
              <a:t>Daresbury Laboratory</a:t>
            </a:r>
          </a:p>
          <a:p>
            <a:pPr eaLnBrk="1" hangingPunct="1"/>
            <a:endParaRPr lang="en-GB" altLang="en-US" sz="2400" dirty="0"/>
          </a:p>
          <a:p>
            <a:pPr eaLnBrk="1" hangingPunct="1"/>
            <a:r>
              <a:rPr lang="en-GB" altLang="en-US" sz="1800" dirty="0"/>
              <a:t>alex.bainbridge@stfc.ac.uk</a:t>
            </a:r>
          </a:p>
        </p:txBody>
      </p:sp>
      <p:pic>
        <p:nvPicPr>
          <p:cNvPr id="4" name="Picture 19" descr="Cockcroft_logo">
            <a:extLst>
              <a:ext uri="{FF2B5EF4-FFF2-40B4-BE49-F238E27FC236}">
                <a16:creationId xmlns:a16="http://schemas.microsoft.com/office/drawing/2014/main" id="{606E7B93-63A9-42DE-A45C-1FFE1CB462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1511300" cy="85407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49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Conductor eddy currents</a:t>
            </a:r>
          </a:p>
        </p:txBody>
      </p:sp>
      <p:grpSp>
        <p:nvGrpSpPr>
          <p:cNvPr id="3" name="Group 2"/>
          <p:cNvGrpSpPr/>
          <p:nvPr/>
        </p:nvGrpSpPr>
        <p:grpSpPr>
          <a:xfrm>
            <a:off x="5158897" y="1363998"/>
            <a:ext cx="4026217" cy="3444224"/>
            <a:chOff x="5292725" y="981075"/>
            <a:chExt cx="4026217" cy="3444224"/>
          </a:xfrm>
        </p:grpSpPr>
        <p:sp>
          <p:nvSpPr>
            <p:cNvPr id="4" name="Rectangle 5"/>
            <p:cNvSpPr>
              <a:spLocks noChangeArrowheads="1"/>
            </p:cNvSpPr>
            <p:nvPr/>
          </p:nvSpPr>
          <p:spPr bwMode="auto">
            <a:xfrm>
              <a:off x="5795963" y="2635411"/>
              <a:ext cx="1645526" cy="914521"/>
            </a:xfrm>
            <a:prstGeom prst="rect">
              <a:avLst/>
            </a:prstGeom>
            <a:solidFill>
              <a:srgbClr val="FFFFFF"/>
            </a:solidFill>
            <a:ln w="9525">
              <a:solidFill>
                <a:srgbClr val="000000"/>
              </a:solidFill>
              <a:miter lim="800000"/>
              <a:headEnd/>
              <a:tailEnd/>
            </a:ln>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sp>
          <p:nvSpPr>
            <p:cNvPr id="5" name="Line 6"/>
            <p:cNvSpPr>
              <a:spLocks noChangeShapeType="1"/>
            </p:cNvSpPr>
            <p:nvPr/>
          </p:nvSpPr>
          <p:spPr bwMode="auto">
            <a:xfrm flipV="1">
              <a:off x="5795963" y="1614197"/>
              <a:ext cx="1005599" cy="100597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 name="Line 7"/>
            <p:cNvSpPr>
              <a:spLocks noChangeShapeType="1"/>
            </p:cNvSpPr>
            <p:nvPr/>
          </p:nvSpPr>
          <p:spPr bwMode="auto">
            <a:xfrm flipV="1">
              <a:off x="7441489" y="1614197"/>
              <a:ext cx="1005599" cy="100597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 name="Line 8"/>
            <p:cNvSpPr>
              <a:spLocks noChangeShapeType="1"/>
            </p:cNvSpPr>
            <p:nvPr/>
          </p:nvSpPr>
          <p:spPr bwMode="auto">
            <a:xfrm flipV="1">
              <a:off x="7441489" y="2543959"/>
              <a:ext cx="1005599" cy="100597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 name="Line 9"/>
            <p:cNvSpPr>
              <a:spLocks noChangeShapeType="1"/>
            </p:cNvSpPr>
            <p:nvPr/>
          </p:nvSpPr>
          <p:spPr bwMode="auto">
            <a:xfrm>
              <a:off x="6801562" y="1614197"/>
              <a:ext cx="164552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 name="Line 10"/>
            <p:cNvSpPr>
              <a:spLocks noChangeShapeType="1"/>
            </p:cNvSpPr>
            <p:nvPr/>
          </p:nvSpPr>
          <p:spPr bwMode="auto">
            <a:xfrm>
              <a:off x="8447088" y="1614197"/>
              <a:ext cx="0" cy="9145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 name="Line 11"/>
            <p:cNvSpPr>
              <a:spLocks noChangeShapeType="1"/>
            </p:cNvSpPr>
            <p:nvPr/>
          </p:nvSpPr>
          <p:spPr bwMode="auto">
            <a:xfrm>
              <a:off x="6618726" y="2452507"/>
              <a:ext cx="0" cy="137178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1" name="Group 12"/>
            <p:cNvGrpSpPr>
              <a:grpSpLocks/>
            </p:cNvGrpSpPr>
            <p:nvPr/>
          </p:nvGrpSpPr>
          <p:grpSpPr bwMode="auto">
            <a:xfrm>
              <a:off x="6984398" y="2635411"/>
              <a:ext cx="91418" cy="914521"/>
              <a:chOff x="7632" y="5328"/>
              <a:chExt cx="144" cy="1440"/>
            </a:xfrm>
          </p:grpSpPr>
          <p:sp>
            <p:nvSpPr>
              <p:cNvPr id="33" name="Line 13"/>
              <p:cNvSpPr>
                <a:spLocks noChangeShapeType="1"/>
              </p:cNvSpPr>
              <p:nvPr/>
            </p:nvSpPr>
            <p:spPr bwMode="auto">
              <a:xfrm>
                <a:off x="7632" y="5328"/>
                <a:ext cx="0" cy="14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 name="Line 14"/>
              <p:cNvSpPr>
                <a:spLocks noChangeShapeType="1"/>
              </p:cNvSpPr>
              <p:nvPr/>
            </p:nvSpPr>
            <p:spPr bwMode="auto">
              <a:xfrm>
                <a:off x="7776" y="5328"/>
                <a:ext cx="0" cy="14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2" name="Group 15"/>
            <p:cNvGrpSpPr>
              <a:grpSpLocks/>
            </p:cNvGrpSpPr>
            <p:nvPr/>
          </p:nvGrpSpPr>
          <p:grpSpPr bwMode="auto">
            <a:xfrm>
              <a:off x="6984398" y="1614197"/>
              <a:ext cx="1005599" cy="1005973"/>
              <a:chOff x="7632" y="3744"/>
              <a:chExt cx="1584" cy="1584"/>
            </a:xfrm>
          </p:grpSpPr>
          <p:sp>
            <p:nvSpPr>
              <p:cNvPr id="31" name="Line 16"/>
              <p:cNvSpPr>
                <a:spLocks noChangeShapeType="1"/>
              </p:cNvSpPr>
              <p:nvPr/>
            </p:nvSpPr>
            <p:spPr bwMode="auto">
              <a:xfrm flipV="1">
                <a:off x="7632" y="3744"/>
                <a:ext cx="1440" cy="15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 name="Line 17"/>
              <p:cNvSpPr>
                <a:spLocks noChangeShapeType="1"/>
              </p:cNvSpPr>
              <p:nvPr/>
            </p:nvSpPr>
            <p:spPr bwMode="auto">
              <a:xfrm flipV="1">
                <a:off x="7776" y="3744"/>
                <a:ext cx="1440" cy="15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3" name="Group 18"/>
            <p:cNvGrpSpPr>
              <a:grpSpLocks/>
            </p:cNvGrpSpPr>
            <p:nvPr/>
          </p:nvGrpSpPr>
          <p:grpSpPr bwMode="auto">
            <a:xfrm>
              <a:off x="6253054" y="2635411"/>
              <a:ext cx="91418" cy="914521"/>
              <a:chOff x="7632" y="5328"/>
              <a:chExt cx="144" cy="1440"/>
            </a:xfrm>
          </p:grpSpPr>
          <p:sp>
            <p:nvSpPr>
              <p:cNvPr id="29" name="Line 19"/>
              <p:cNvSpPr>
                <a:spLocks noChangeShapeType="1"/>
              </p:cNvSpPr>
              <p:nvPr/>
            </p:nvSpPr>
            <p:spPr bwMode="auto">
              <a:xfrm>
                <a:off x="7632" y="5328"/>
                <a:ext cx="0" cy="14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 name="Line 20"/>
              <p:cNvSpPr>
                <a:spLocks noChangeShapeType="1"/>
              </p:cNvSpPr>
              <p:nvPr/>
            </p:nvSpPr>
            <p:spPr bwMode="auto">
              <a:xfrm>
                <a:off x="7776" y="5328"/>
                <a:ext cx="0" cy="14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4" name="Group 21"/>
            <p:cNvGrpSpPr>
              <a:grpSpLocks/>
            </p:cNvGrpSpPr>
            <p:nvPr/>
          </p:nvGrpSpPr>
          <p:grpSpPr bwMode="auto">
            <a:xfrm>
              <a:off x="6253054" y="1614197"/>
              <a:ext cx="1005599" cy="1005973"/>
              <a:chOff x="7632" y="3744"/>
              <a:chExt cx="1584" cy="1584"/>
            </a:xfrm>
          </p:grpSpPr>
          <p:sp>
            <p:nvSpPr>
              <p:cNvPr id="27" name="Line 22"/>
              <p:cNvSpPr>
                <a:spLocks noChangeShapeType="1"/>
              </p:cNvSpPr>
              <p:nvPr/>
            </p:nvSpPr>
            <p:spPr bwMode="auto">
              <a:xfrm flipV="1">
                <a:off x="7632" y="3744"/>
                <a:ext cx="1440" cy="15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 name="Line 23"/>
              <p:cNvSpPr>
                <a:spLocks noChangeShapeType="1"/>
              </p:cNvSpPr>
              <p:nvPr/>
            </p:nvSpPr>
            <p:spPr bwMode="auto">
              <a:xfrm flipV="1">
                <a:off x="7776" y="3744"/>
                <a:ext cx="1440" cy="15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5" name="Line 24"/>
            <p:cNvSpPr>
              <a:spLocks noChangeShapeType="1"/>
            </p:cNvSpPr>
            <p:nvPr/>
          </p:nvSpPr>
          <p:spPr bwMode="auto">
            <a:xfrm flipH="1">
              <a:off x="7989997" y="1412875"/>
              <a:ext cx="457091"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6" name="Line 25"/>
            <p:cNvSpPr>
              <a:spLocks noChangeShapeType="1"/>
            </p:cNvSpPr>
            <p:nvPr/>
          </p:nvSpPr>
          <p:spPr bwMode="auto">
            <a:xfrm>
              <a:off x="7350071" y="1412875"/>
              <a:ext cx="548509"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 name="Text Box 26"/>
            <p:cNvSpPr txBox="1">
              <a:spLocks noChangeArrowheads="1"/>
            </p:cNvSpPr>
            <p:nvPr/>
          </p:nvSpPr>
          <p:spPr bwMode="auto">
            <a:xfrm>
              <a:off x="7740650" y="981075"/>
              <a:ext cx="6492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i="1" baseline="0" dirty="0" err="1">
                  <a:latin typeface="+mj-lt"/>
                </a:rPr>
                <a:t>δx</a:t>
              </a:r>
              <a:endParaRPr lang="en-GB" altLang="en-US" sz="2000" i="1" baseline="0" dirty="0">
                <a:latin typeface="+mj-lt"/>
              </a:endParaRPr>
            </a:p>
          </p:txBody>
        </p:sp>
        <p:sp>
          <p:nvSpPr>
            <p:cNvPr id="18" name="Text Box 27"/>
            <p:cNvSpPr txBox="1">
              <a:spLocks noChangeArrowheads="1"/>
            </p:cNvSpPr>
            <p:nvPr/>
          </p:nvSpPr>
          <p:spPr bwMode="auto">
            <a:xfrm>
              <a:off x="8101013" y="2924175"/>
              <a:ext cx="431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i="1" baseline="0">
                  <a:latin typeface="+mj-lt"/>
                </a:rPr>
                <a:t>λ</a:t>
              </a:r>
            </a:p>
          </p:txBody>
        </p:sp>
        <p:sp>
          <p:nvSpPr>
            <p:cNvPr id="19" name="Text Box 28"/>
            <p:cNvSpPr txBox="1">
              <a:spLocks noChangeArrowheads="1"/>
            </p:cNvSpPr>
            <p:nvPr/>
          </p:nvSpPr>
          <p:spPr bwMode="auto">
            <a:xfrm>
              <a:off x="5580063" y="2852738"/>
              <a:ext cx="5762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baseline="0">
                  <a:latin typeface="+mj-lt"/>
                </a:rPr>
                <a:t>τ </a:t>
              </a:r>
            </a:p>
          </p:txBody>
        </p:sp>
        <p:sp>
          <p:nvSpPr>
            <p:cNvPr id="20" name="Text Box 29"/>
            <p:cNvSpPr txBox="1">
              <a:spLocks noChangeArrowheads="1"/>
            </p:cNvSpPr>
            <p:nvPr/>
          </p:nvSpPr>
          <p:spPr bwMode="auto">
            <a:xfrm>
              <a:off x="5580063" y="3500438"/>
              <a:ext cx="21605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i="1" baseline="0" dirty="0">
                  <a:latin typeface="Calibri"/>
                </a:rPr>
                <a:t>-a     -x    0      x    a</a:t>
              </a:r>
            </a:p>
          </p:txBody>
        </p:sp>
        <mc:AlternateContent xmlns:mc="http://schemas.openxmlformats.org/markup-compatibility/2006" xmlns:a14="http://schemas.microsoft.com/office/drawing/2010/main">
          <mc:Choice Requires="a14">
            <p:sp>
              <p:nvSpPr>
                <p:cNvPr id="21" name="Text Box 30"/>
                <p:cNvSpPr txBox="1">
                  <a:spLocks noChangeArrowheads="1"/>
                </p:cNvSpPr>
                <p:nvPr/>
              </p:nvSpPr>
              <p:spPr bwMode="auto">
                <a:xfrm>
                  <a:off x="5292725" y="1341438"/>
                  <a:ext cx="1512888"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GB" altLang="en-US" sz="2000" b="1" i="1" baseline="0" smtClean="0">
                            <a:latin typeface="Cambria Math"/>
                          </a:rPr>
                          <m:t>𝑩</m:t>
                        </m:r>
                        <m:r>
                          <a:rPr lang="en-GB" altLang="en-US" sz="2000" b="0" i="1" baseline="0" smtClean="0">
                            <a:latin typeface="Cambria Math"/>
                          </a:rPr>
                          <m:t>𝑠𝑖𝑛</m:t>
                        </m:r>
                        <m:r>
                          <a:rPr lang="en-GB" altLang="en-US" sz="2000" b="0" i="1" baseline="0" smtClean="0">
                            <a:latin typeface="Cambria Math"/>
                          </a:rPr>
                          <m:t> </m:t>
                        </m:r>
                        <m:r>
                          <a:rPr lang="en-GB" altLang="en-US" sz="2000" b="0" i="1" baseline="0" smtClean="0">
                            <a:latin typeface="Cambria Math"/>
                          </a:rPr>
                          <m:t>𝜔</m:t>
                        </m:r>
                        <m:r>
                          <a:rPr lang="en-GB" altLang="en-US" sz="2000" b="0" i="1" baseline="0" smtClean="0">
                            <a:latin typeface="Cambria Math"/>
                          </a:rPr>
                          <m:t>𝑡</m:t>
                        </m:r>
                      </m:oMath>
                    </m:oMathPara>
                  </a14:m>
                  <a:endParaRPr lang="en-GB" altLang="en-US" sz="2000" baseline="0">
                    <a:latin typeface="Palatino" pitchFamily="18" charset="0"/>
                  </a:endParaRPr>
                </a:p>
              </p:txBody>
            </p:sp>
          </mc:Choice>
          <mc:Fallback xmlns="">
            <p:sp>
              <p:nvSpPr>
                <p:cNvPr id="14345" name="Text Box 30"/>
                <p:cNvSpPr txBox="1">
                  <a:spLocks noRot="1" noChangeAspect="1" noMove="1" noResize="1" noEditPoints="1" noAdjustHandles="1" noChangeArrowheads="1" noChangeShapeType="1" noTextEdit="1"/>
                </p:cNvSpPr>
                <p:nvPr/>
              </p:nvSpPr>
              <p:spPr bwMode="auto">
                <a:xfrm>
                  <a:off x="5292725" y="1341438"/>
                  <a:ext cx="1512888" cy="400110"/>
                </a:xfrm>
                <a:prstGeom prst="rect">
                  <a:avLst/>
                </a:prstGeom>
                <a:blipFill rotWithShape="1">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22" name="Line 31"/>
            <p:cNvSpPr>
              <a:spLocks noChangeShapeType="1"/>
            </p:cNvSpPr>
            <p:nvPr/>
          </p:nvSpPr>
          <p:spPr bwMode="auto">
            <a:xfrm>
              <a:off x="6516688" y="1341438"/>
              <a:ext cx="0"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 name="Text Box 32"/>
            <p:cNvSpPr txBox="1">
              <a:spLocks noChangeArrowheads="1"/>
            </p:cNvSpPr>
            <p:nvPr/>
          </p:nvSpPr>
          <p:spPr bwMode="auto">
            <a:xfrm>
              <a:off x="7879079" y="3723624"/>
              <a:ext cx="1439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baseline="0" dirty="0">
                  <a:latin typeface="Calibri"/>
                </a:rPr>
                <a:t>Cross section </a:t>
              </a:r>
              <a:r>
                <a:rPr lang="en-GB" altLang="en-US" sz="2000" b="1" i="1" baseline="0" dirty="0">
                  <a:latin typeface="Calibri"/>
                </a:rPr>
                <a:t>A</a:t>
              </a:r>
            </a:p>
          </p:txBody>
        </p:sp>
        <p:sp>
          <p:nvSpPr>
            <p:cNvPr id="24" name="Line 33"/>
            <p:cNvSpPr>
              <a:spLocks noChangeShapeType="1"/>
            </p:cNvSpPr>
            <p:nvPr/>
          </p:nvSpPr>
          <p:spPr bwMode="auto">
            <a:xfrm flipH="1" flipV="1">
              <a:off x="7350071" y="3138397"/>
              <a:ext cx="529008" cy="610642"/>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25" name="Line 8"/>
            <p:cNvSpPr>
              <a:spLocks noChangeShapeType="1"/>
            </p:cNvSpPr>
            <p:nvPr/>
          </p:nvSpPr>
          <p:spPr bwMode="auto">
            <a:xfrm flipV="1">
              <a:off x="7525981" y="2589684"/>
              <a:ext cx="1005599" cy="1005973"/>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 name="Line 8"/>
            <p:cNvSpPr>
              <a:spLocks noChangeShapeType="1"/>
            </p:cNvSpPr>
            <p:nvPr/>
          </p:nvSpPr>
          <p:spPr bwMode="auto">
            <a:xfrm flipV="1">
              <a:off x="5868195" y="2635410"/>
              <a:ext cx="0" cy="900534"/>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grpSp>
      <mc:AlternateContent xmlns:mc="http://schemas.openxmlformats.org/markup-compatibility/2006">
        <mc:Choice xmlns:a14="http://schemas.microsoft.com/office/drawing/2010/main" Requires="a14">
          <p:sp>
            <p:nvSpPr>
              <p:cNvPr id="35" name="Text Box 4"/>
              <p:cNvSpPr txBox="1">
                <a:spLocks noChangeArrowheads="1"/>
              </p:cNvSpPr>
              <p:nvPr/>
            </p:nvSpPr>
            <p:spPr bwMode="auto">
              <a:xfrm>
                <a:off x="362465" y="1446815"/>
                <a:ext cx="5083770" cy="43213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sym typeface="Symbol" pitchFamily="18" charset="2"/>
                  </a:rPr>
                  <a:t>A conductor with rectangular cross section, resistivity </a:t>
                </a:r>
                <a:r>
                  <a:rPr lang="el-GR" altLang="en-US" sz="2000" dirty="0">
                    <a:latin typeface="+mn-lt"/>
                    <a:sym typeface="Symbol" pitchFamily="18" charset="2"/>
                  </a:rPr>
                  <a:t>ρ</a:t>
                </a:r>
                <a:r>
                  <a:rPr lang="en-GB" altLang="en-US" sz="2000" dirty="0">
                    <a:latin typeface="+mn-lt"/>
                    <a:sym typeface="Symbol" pitchFamily="18" charset="2"/>
                  </a:rPr>
                  <a:t>, width 2a, thickness </a:t>
                </a:r>
                <a:r>
                  <a:rPr lang="el-GR" altLang="en-US" sz="2000" dirty="0">
                    <a:latin typeface="+mn-lt"/>
                    <a:sym typeface="Symbol" pitchFamily="18" charset="2"/>
                  </a:rPr>
                  <a:t>τ</a:t>
                </a:r>
                <a:r>
                  <a:rPr lang="en-GB" altLang="en-US" sz="2000" dirty="0">
                    <a:latin typeface="+mn-lt"/>
                    <a:sym typeface="Symbol" pitchFamily="18" charset="2"/>
                  </a:rPr>
                  <a:t>, length </a:t>
                </a:r>
                <a:r>
                  <a:rPr lang="el-GR" altLang="en-US" sz="2000" dirty="0">
                    <a:latin typeface="+mn-lt"/>
                    <a:sym typeface="Symbol" pitchFamily="18" charset="2"/>
                  </a:rPr>
                  <a:t>λ</a:t>
                </a:r>
                <a:r>
                  <a:rPr lang="en-GB" altLang="en-US" sz="2000" dirty="0">
                    <a:latin typeface="+mn-lt"/>
                    <a:sym typeface="Symbol" pitchFamily="18" charset="2"/>
                  </a:rPr>
                  <a:t>,  is cut normally by field </a:t>
                </a:r>
                <a14:m>
                  <m:oMath xmlns:m="http://schemas.openxmlformats.org/officeDocument/2006/math">
                    <m:r>
                      <a:rPr lang="en-GB" altLang="en-US" sz="2000" b="0" i="1" smtClean="0">
                        <a:latin typeface="Cambria Math"/>
                        <a:sym typeface="Symbol" pitchFamily="18" charset="2"/>
                      </a:rPr>
                      <m:t>𝐵</m:t>
                    </m:r>
                    <m:func>
                      <m:funcPr>
                        <m:ctrlPr>
                          <a:rPr lang="en-GB" altLang="en-US" sz="2000" b="0" i="1" smtClean="0">
                            <a:latin typeface="Cambria Math" panose="02040503050406030204" pitchFamily="18" charset="0"/>
                            <a:sym typeface="Symbol" pitchFamily="18" charset="2"/>
                          </a:rPr>
                        </m:ctrlPr>
                      </m:funcPr>
                      <m:fName>
                        <m:r>
                          <m:rPr>
                            <m:sty m:val="p"/>
                          </m:rPr>
                          <a:rPr lang="en-GB" altLang="en-US" sz="2000" b="0" i="0" smtClean="0">
                            <a:latin typeface="Cambria Math"/>
                            <a:sym typeface="Symbol" pitchFamily="18" charset="2"/>
                          </a:rPr>
                          <m:t>sin</m:t>
                        </m:r>
                      </m:fName>
                      <m:e>
                        <m:r>
                          <a:rPr lang="en-GB" altLang="en-US" sz="2000" b="0" i="1" smtClean="0">
                            <a:latin typeface="Cambria Math"/>
                            <a:ea typeface="Cambria Math"/>
                            <a:sym typeface="Symbol" pitchFamily="18" charset="2"/>
                          </a:rPr>
                          <m:t>𝜔</m:t>
                        </m:r>
                        <m:r>
                          <a:rPr lang="en-GB" altLang="en-US" sz="2000" b="0" i="1" smtClean="0">
                            <a:latin typeface="Cambria Math"/>
                            <a:sym typeface="Symbol" pitchFamily="18" charset="2"/>
                          </a:rPr>
                          <m:t>𝑡</m:t>
                        </m:r>
                      </m:e>
                    </m:func>
                  </m:oMath>
                </a14:m>
                <a:r>
                  <a:rPr lang="en-GB" altLang="en-US" sz="2000" dirty="0">
                    <a:latin typeface="+mn-lt"/>
                    <a:sym typeface="Symbol" pitchFamily="18" charset="2"/>
                  </a:rPr>
                  <a:t>.</a:t>
                </a:r>
              </a:p>
              <a:p>
                <a:pPr eaLnBrk="1" hangingPunct="1">
                  <a:spcBef>
                    <a:spcPct val="50000"/>
                  </a:spcBef>
                </a:pPr>
                <a:endParaRPr lang="en-GB" altLang="en-US" sz="2000" dirty="0">
                  <a:latin typeface="+mn-lt"/>
                  <a:sym typeface="Symbol" pitchFamily="18" charset="2"/>
                </a:endParaRPr>
              </a:p>
              <a:p>
                <a:pPr eaLnBrk="1" hangingPunct="1">
                  <a:lnSpc>
                    <a:spcPct val="90000"/>
                  </a:lnSpc>
                </a:pPr>
                <a:r>
                  <a:rPr lang="en-GB" altLang="en-US" sz="1600" dirty="0">
                    <a:latin typeface="+mn-lt"/>
                  </a:rPr>
                  <a:t>Consider a strip at +</a:t>
                </a:r>
                <a:r>
                  <a:rPr lang="en-GB" altLang="en-US" sz="1600" i="1" dirty="0">
                    <a:latin typeface="+mn-lt"/>
                  </a:rPr>
                  <a:t>x</a:t>
                </a:r>
                <a:r>
                  <a:rPr lang="en-GB" altLang="en-US" sz="1600" dirty="0">
                    <a:latin typeface="+mn-lt"/>
                  </a:rPr>
                  <a:t>, width </a:t>
                </a:r>
                <a:r>
                  <a:rPr lang="en-GB" altLang="en-US" sz="1600" i="1" dirty="0" err="1">
                    <a:latin typeface="+mn-lt"/>
                    <a:sym typeface="Symbol" pitchFamily="18" charset="2"/>
                  </a:rPr>
                  <a:t>δ</a:t>
                </a:r>
                <a:r>
                  <a:rPr lang="en-GB" altLang="en-US" sz="1600" i="1" dirty="0" err="1">
                    <a:latin typeface="+mn-lt"/>
                  </a:rPr>
                  <a:t>x</a:t>
                </a:r>
                <a:r>
                  <a:rPr lang="en-GB" altLang="en-US" sz="1600" dirty="0">
                    <a:latin typeface="+mn-lt"/>
                  </a:rPr>
                  <a:t>, returning at –</a:t>
                </a:r>
                <a:r>
                  <a:rPr lang="en-GB" altLang="en-US" sz="1600" i="1" dirty="0">
                    <a:latin typeface="+mn-lt"/>
                  </a:rPr>
                  <a:t>x</a:t>
                </a:r>
                <a:r>
                  <a:rPr lang="en-GB" altLang="en-US" sz="1600" dirty="0">
                    <a:latin typeface="+mn-lt"/>
                  </a:rPr>
                  <a:t> (</a:t>
                </a:r>
                <a14:m>
                  <m:oMath xmlns:m="http://schemas.openxmlformats.org/officeDocument/2006/math">
                    <m:r>
                      <a:rPr lang="en-GB" altLang="en-US" sz="1600" i="1">
                        <a:latin typeface="+mn-lt"/>
                      </a:rPr>
                      <m:t>𝜆</m:t>
                    </m:r>
                    <m:r>
                      <a:rPr lang="en-GB" altLang="en-US" sz="1600" i="1">
                        <a:latin typeface="+mn-lt"/>
                        <a:ea typeface="Cambria Math"/>
                      </a:rPr>
                      <m:t>≫</m:t>
                    </m:r>
                    <m:r>
                      <a:rPr lang="en-GB" altLang="en-US" sz="1600" i="1">
                        <a:latin typeface="+mn-lt"/>
                        <a:ea typeface="Cambria Math"/>
                      </a:rPr>
                      <m:t>𝑥</m:t>
                    </m:r>
                  </m:oMath>
                </a14:m>
                <a:r>
                  <a:rPr lang="en-GB" altLang="en-US" sz="1600" dirty="0">
                    <a:latin typeface="+mn-lt"/>
                  </a:rPr>
                  <a:t>):</a:t>
                </a:r>
              </a:p>
              <a:p>
                <a:pPr eaLnBrk="1" hangingPunct="1">
                  <a:lnSpc>
                    <a:spcPct val="90000"/>
                  </a:lnSpc>
                </a:pPr>
                <a:endParaRPr lang="en-GB" altLang="en-US" sz="1600" dirty="0">
                  <a:latin typeface="+mn-lt"/>
                </a:endParaRPr>
              </a:p>
              <a:p>
                <a:pPr eaLnBrk="1" hangingPunct="1">
                  <a:lnSpc>
                    <a:spcPct val="90000"/>
                  </a:lnSpc>
                </a:pPr>
                <a:r>
                  <a:rPr lang="en-GB" altLang="en-US" sz="1800" dirty="0">
                    <a:latin typeface="+mn-lt"/>
                  </a:rPr>
                  <a:t>Peak voltage in circuit </a:t>
                </a:r>
                <a14:m>
                  <m:oMath xmlns:m="http://schemas.openxmlformats.org/officeDocument/2006/math">
                    <m:sSub>
                      <m:sSubPr>
                        <m:ctrlPr>
                          <a:rPr lang="en-GB" altLang="en-US" sz="1800" i="1">
                            <a:latin typeface="+mn-lt"/>
                          </a:rPr>
                        </m:ctrlPr>
                      </m:sSubPr>
                      <m:e>
                        <m:r>
                          <a:rPr lang="en-GB" altLang="en-US" sz="1800" i="1">
                            <a:latin typeface="+mn-lt"/>
                          </a:rPr>
                          <m:t>𝑉</m:t>
                        </m:r>
                      </m:e>
                      <m:sub>
                        <m:r>
                          <a:rPr lang="en-GB" altLang="en-US" sz="1800" i="1">
                            <a:latin typeface="+mn-lt"/>
                          </a:rPr>
                          <m:t>𝑝𝑒𝑎𝑘</m:t>
                        </m:r>
                      </m:sub>
                    </m:sSub>
                    <m:r>
                      <a:rPr lang="en-GB" altLang="en-US" sz="1800" i="1">
                        <a:latin typeface="+mn-lt"/>
                      </a:rPr>
                      <m:t>=2</m:t>
                    </m:r>
                    <m:r>
                      <a:rPr lang="en-GB" altLang="en-US" sz="1800" i="1">
                        <a:latin typeface="+mn-lt"/>
                      </a:rPr>
                      <m:t>𝑥</m:t>
                    </m:r>
                    <m:r>
                      <a:rPr lang="en-GB" altLang="en-US" sz="1800" i="1">
                        <a:latin typeface="+mn-lt"/>
                      </a:rPr>
                      <m:t>𝜆𝜔</m:t>
                    </m:r>
                    <m:r>
                      <a:rPr lang="en-GB" altLang="en-US" sz="1800" i="1">
                        <a:latin typeface="+mn-lt"/>
                      </a:rPr>
                      <m:t>𝐵</m:t>
                    </m:r>
                  </m:oMath>
                </a14:m>
                <a:endParaRPr lang="en-GB" altLang="en-US" sz="1800" dirty="0">
                  <a:latin typeface="+mn-lt"/>
                </a:endParaRPr>
              </a:p>
              <a:p>
                <a:pPr>
                  <a:lnSpc>
                    <a:spcPct val="90000"/>
                  </a:lnSpc>
                </a:pPr>
                <a:r>
                  <a:rPr lang="en-GB" altLang="en-US" sz="1800" dirty="0">
                    <a:latin typeface="+mn-lt"/>
                  </a:rPr>
                  <a:t>Resistance of circuit </a:t>
                </a:r>
                <a14:m>
                  <m:oMath xmlns:m="http://schemas.openxmlformats.org/officeDocument/2006/math">
                    <m:r>
                      <a:rPr lang="en-GB" altLang="en-US" sz="1800" i="1">
                        <a:latin typeface="+mn-lt"/>
                      </a:rPr>
                      <m:t>𝑅</m:t>
                    </m:r>
                    <m:r>
                      <a:rPr lang="en-GB" altLang="en-US" sz="1800" i="1">
                        <a:latin typeface="+mn-lt"/>
                      </a:rPr>
                      <m:t>=</m:t>
                    </m:r>
                    <m:f>
                      <m:fPr>
                        <m:ctrlPr>
                          <a:rPr lang="en-GB" altLang="en-US" sz="1800" i="1">
                            <a:latin typeface="+mn-lt"/>
                          </a:rPr>
                        </m:ctrlPr>
                      </m:fPr>
                      <m:num>
                        <m:r>
                          <a:rPr lang="en-GB" altLang="en-US" sz="1800" i="1">
                            <a:latin typeface="+mn-lt"/>
                          </a:rPr>
                          <m:t>2</m:t>
                        </m:r>
                        <m:r>
                          <a:rPr lang="en-GB" altLang="en-US" sz="1800" i="1">
                            <a:latin typeface="+mn-lt"/>
                          </a:rPr>
                          <m:t>𝜆𝜌</m:t>
                        </m:r>
                      </m:num>
                      <m:den>
                        <m:r>
                          <a:rPr lang="en-GB" altLang="en-US" sz="1800" i="1">
                            <a:latin typeface="+mn-lt"/>
                          </a:rPr>
                          <m:t>𝜏</m:t>
                        </m:r>
                        <m:r>
                          <a:rPr lang="en-GB" altLang="en-US" sz="1800" i="1">
                            <a:latin typeface="+mn-lt"/>
                          </a:rPr>
                          <m:t> </m:t>
                        </m:r>
                        <m:r>
                          <a:rPr lang="en-GB" altLang="en-US" sz="1800" i="1">
                            <a:latin typeface="+mn-lt"/>
                          </a:rPr>
                          <m:t>𝛿</m:t>
                        </m:r>
                        <m:r>
                          <a:rPr lang="en-GB" altLang="en-US" sz="1800" i="1">
                            <a:latin typeface="+mn-lt"/>
                          </a:rPr>
                          <m:t>𝑥</m:t>
                        </m:r>
                      </m:den>
                    </m:f>
                  </m:oMath>
                </a14:m>
                <a:endParaRPr lang="en-GB" altLang="en-US" sz="1800" dirty="0">
                  <a:latin typeface="+mn-lt"/>
                </a:endParaRPr>
              </a:p>
              <a:p>
                <a:pPr>
                  <a:lnSpc>
                    <a:spcPct val="90000"/>
                  </a:lnSpc>
                </a:pPr>
                <a:r>
                  <a:rPr lang="en-GB" altLang="en-US" sz="1800" dirty="0">
                    <a:latin typeface="+mn-lt"/>
                  </a:rPr>
                  <a:t>Peak current in circuit </a:t>
                </a:r>
                <a14:m>
                  <m:oMath xmlns:m="http://schemas.openxmlformats.org/officeDocument/2006/math">
                    <m:sSub>
                      <m:sSubPr>
                        <m:ctrlPr>
                          <a:rPr lang="en-GB" altLang="en-US" sz="1800" i="1">
                            <a:latin typeface="+mn-lt"/>
                          </a:rPr>
                        </m:ctrlPr>
                      </m:sSubPr>
                      <m:e>
                        <m:r>
                          <a:rPr lang="en-GB" altLang="en-US" sz="1800" i="1">
                            <a:latin typeface="+mn-lt"/>
                          </a:rPr>
                          <m:t>𝐼</m:t>
                        </m:r>
                      </m:e>
                      <m:sub>
                        <m:r>
                          <a:rPr lang="en-GB" altLang="en-US" sz="1800" i="1">
                            <a:latin typeface="+mn-lt"/>
                          </a:rPr>
                          <m:t>𝑝𝑒𝑎𝑘</m:t>
                        </m:r>
                      </m:sub>
                    </m:sSub>
                    <m:r>
                      <a:rPr lang="en-GB" altLang="en-US" sz="1800" i="1">
                        <a:latin typeface="+mn-lt"/>
                      </a:rPr>
                      <m:t>=</m:t>
                    </m:r>
                    <m:f>
                      <m:fPr>
                        <m:ctrlPr>
                          <a:rPr lang="en-GB" altLang="en-US" sz="1800" i="1">
                            <a:latin typeface="+mn-lt"/>
                          </a:rPr>
                        </m:ctrlPr>
                      </m:fPr>
                      <m:num>
                        <m:r>
                          <a:rPr lang="en-GB" altLang="en-US" sz="1800" i="1">
                            <a:latin typeface="+mn-lt"/>
                          </a:rPr>
                          <m:t>𝑥</m:t>
                        </m:r>
                        <m:r>
                          <a:rPr lang="en-GB" altLang="en-US" sz="1800" i="1">
                            <a:latin typeface="+mn-lt"/>
                          </a:rPr>
                          <m:t>𝜔</m:t>
                        </m:r>
                        <m:r>
                          <a:rPr lang="en-GB" altLang="en-US" sz="1800" i="1">
                            <a:latin typeface="+mn-lt"/>
                          </a:rPr>
                          <m:t>𝐵</m:t>
                        </m:r>
                        <m:r>
                          <a:rPr lang="en-GB" altLang="en-US" sz="1800" i="1">
                            <a:latin typeface="+mn-lt"/>
                          </a:rPr>
                          <m:t>𝜏</m:t>
                        </m:r>
                      </m:num>
                      <m:den>
                        <m:r>
                          <a:rPr lang="en-GB" altLang="en-US" sz="1800" i="1">
                            <a:latin typeface="+mn-lt"/>
                          </a:rPr>
                          <m:t>𝜌</m:t>
                        </m:r>
                      </m:den>
                    </m:f>
                  </m:oMath>
                </a14:m>
                <a:endParaRPr lang="en-GB" altLang="en-US" sz="1800" dirty="0">
                  <a:latin typeface="+mn-lt"/>
                </a:endParaRPr>
              </a:p>
              <a:p>
                <a:pPr eaLnBrk="1" hangingPunct="1">
                  <a:lnSpc>
                    <a:spcPct val="90000"/>
                  </a:lnSpc>
                </a:pPr>
                <a:r>
                  <a:rPr lang="en-GB" altLang="en-US" sz="1800" dirty="0">
                    <a:latin typeface="+mn-lt"/>
                  </a:rPr>
                  <a:t>Integrate this to give total Amp-turns in block.</a:t>
                </a:r>
              </a:p>
              <a:p>
                <a:pPr algn="ctr">
                  <a:lnSpc>
                    <a:spcPct val="90000"/>
                  </a:lnSpc>
                </a:pPr>
                <a:r>
                  <a:rPr lang="en-GB" altLang="en-US" sz="1800" dirty="0">
                    <a:latin typeface="+mn-lt"/>
                  </a:rPr>
                  <a:t>	Peak instantaneous power in strip </a:t>
                </a:r>
                <a14:m>
                  <m:oMath xmlns:m="http://schemas.openxmlformats.org/officeDocument/2006/math">
                    <m:sSub>
                      <m:sSubPr>
                        <m:ctrlPr>
                          <a:rPr lang="en-GB" altLang="en-US" sz="1800" i="1">
                            <a:latin typeface="+mn-lt"/>
                          </a:rPr>
                        </m:ctrlPr>
                      </m:sSubPr>
                      <m:e>
                        <m:r>
                          <a:rPr lang="en-GB" altLang="en-US" sz="1800" i="1">
                            <a:latin typeface="+mn-lt"/>
                          </a:rPr>
                          <m:t>𝑃</m:t>
                        </m:r>
                      </m:e>
                      <m:sub>
                        <m:r>
                          <a:rPr lang="en-GB" altLang="en-US" sz="1800" i="1">
                            <a:latin typeface="+mn-lt"/>
                          </a:rPr>
                          <m:t>𝑝𝑒𝑎𝑘</m:t>
                        </m:r>
                        <m:r>
                          <a:rPr lang="en-GB" altLang="en-US" sz="1800" i="1">
                            <a:latin typeface="+mn-lt"/>
                          </a:rPr>
                          <m:t>,</m:t>
                        </m:r>
                        <m:r>
                          <a:rPr lang="en-GB" altLang="en-US" sz="1800" i="1">
                            <a:latin typeface="+mn-lt"/>
                          </a:rPr>
                          <m:t>𝑠𝑡𝑟𝑖𝑝</m:t>
                        </m:r>
                      </m:sub>
                    </m:sSub>
                    <m:r>
                      <a:rPr lang="en-GB" altLang="en-US" sz="1800" i="1">
                        <a:latin typeface="+mn-lt"/>
                      </a:rPr>
                      <m:t>=</m:t>
                    </m:r>
                    <m:f>
                      <m:fPr>
                        <m:ctrlPr>
                          <a:rPr lang="en-GB" altLang="en-US" sz="1800" i="1">
                            <a:latin typeface="+mn-lt"/>
                          </a:rPr>
                        </m:ctrlPr>
                      </m:fPr>
                      <m:num>
                        <m:r>
                          <a:rPr lang="en-GB" altLang="en-US" sz="1800" i="1">
                            <a:latin typeface="+mn-lt"/>
                          </a:rPr>
                          <m:t>2</m:t>
                        </m:r>
                        <m:sSup>
                          <m:sSupPr>
                            <m:ctrlPr>
                              <a:rPr lang="en-GB" altLang="en-US" sz="1800" i="1">
                                <a:latin typeface="+mn-lt"/>
                              </a:rPr>
                            </m:ctrlPr>
                          </m:sSupPr>
                          <m:e>
                            <m:r>
                              <a:rPr lang="en-GB" altLang="en-US" sz="1800" i="1">
                                <a:latin typeface="+mn-lt"/>
                              </a:rPr>
                              <m:t>𝑥</m:t>
                            </m:r>
                          </m:e>
                          <m:sup>
                            <m:r>
                              <a:rPr lang="en-GB" altLang="en-US" sz="1800" i="1">
                                <a:latin typeface="+mn-lt"/>
                              </a:rPr>
                              <m:t>2</m:t>
                            </m:r>
                          </m:sup>
                        </m:sSup>
                        <m:r>
                          <a:rPr lang="en-GB" altLang="en-US" sz="1800" i="1">
                            <a:latin typeface="+mn-lt"/>
                          </a:rPr>
                          <m:t>𝜆</m:t>
                        </m:r>
                        <m:r>
                          <a:rPr lang="en-GB" altLang="en-US" sz="1800" i="1">
                            <a:latin typeface="+mn-lt"/>
                          </a:rPr>
                          <m:t> </m:t>
                        </m:r>
                        <m:sSup>
                          <m:sSupPr>
                            <m:ctrlPr>
                              <a:rPr lang="en-GB" altLang="en-US" sz="1800" i="1">
                                <a:latin typeface="+mn-lt"/>
                              </a:rPr>
                            </m:ctrlPr>
                          </m:sSupPr>
                          <m:e>
                            <m:r>
                              <a:rPr lang="en-GB" altLang="en-US" sz="1800" i="1">
                                <a:latin typeface="+mn-lt"/>
                              </a:rPr>
                              <m:t>𝜔</m:t>
                            </m:r>
                          </m:e>
                          <m:sup>
                            <m:r>
                              <a:rPr lang="en-GB" altLang="en-US" sz="1800" i="1">
                                <a:latin typeface="+mn-lt"/>
                              </a:rPr>
                              <m:t>2</m:t>
                            </m:r>
                          </m:sup>
                        </m:sSup>
                        <m:sSup>
                          <m:sSupPr>
                            <m:ctrlPr>
                              <a:rPr lang="en-GB" altLang="en-US" sz="1800" i="1">
                                <a:latin typeface="+mn-lt"/>
                              </a:rPr>
                            </m:ctrlPr>
                          </m:sSupPr>
                          <m:e>
                            <m:r>
                              <a:rPr lang="en-GB" altLang="en-US" sz="1800" i="1">
                                <a:latin typeface="+mn-lt"/>
                              </a:rPr>
                              <m:t>𝐵</m:t>
                            </m:r>
                          </m:e>
                          <m:sup>
                            <m:r>
                              <a:rPr lang="en-GB" altLang="en-US" sz="1800" i="1">
                                <a:latin typeface="+mn-lt"/>
                              </a:rPr>
                              <m:t>2</m:t>
                            </m:r>
                          </m:sup>
                        </m:sSup>
                        <m:r>
                          <a:rPr lang="en-GB" altLang="en-US" sz="1800" i="1">
                            <a:latin typeface="+mn-lt"/>
                          </a:rPr>
                          <m:t>𝜏</m:t>
                        </m:r>
                        <m:r>
                          <a:rPr lang="en-GB" altLang="en-US" sz="1800" i="1">
                            <a:latin typeface="+mn-lt"/>
                          </a:rPr>
                          <m:t> </m:t>
                        </m:r>
                        <m:r>
                          <a:rPr lang="en-GB" altLang="en-US" sz="1800" i="1">
                            <a:latin typeface="+mn-lt"/>
                          </a:rPr>
                          <m:t>𝛿</m:t>
                        </m:r>
                        <m:r>
                          <a:rPr lang="en-GB" altLang="en-US" sz="1800" i="1">
                            <a:latin typeface="+mn-lt"/>
                          </a:rPr>
                          <m:t>𝑥</m:t>
                        </m:r>
                      </m:num>
                      <m:den>
                        <m:r>
                          <a:rPr lang="en-GB" altLang="en-US" sz="1800" i="1">
                            <a:latin typeface="+mn-lt"/>
                          </a:rPr>
                          <m:t>𝜌</m:t>
                        </m:r>
                        <m:r>
                          <a:rPr lang="en-GB" altLang="en-US" sz="1800" i="1">
                            <a:latin typeface="+mn-lt"/>
                          </a:rPr>
                          <m:t> </m:t>
                        </m:r>
                      </m:den>
                    </m:f>
                  </m:oMath>
                </a14:m>
                <a:endParaRPr lang="en-GB" altLang="en-US" sz="1800" dirty="0">
                  <a:latin typeface="+mn-lt"/>
                </a:endParaRPr>
              </a:p>
            </p:txBody>
          </p:sp>
        </mc:Choice>
        <mc:Fallback>
          <p:sp>
            <p:nvSpPr>
              <p:cNvPr id="35" name="Text Box 4"/>
              <p:cNvSpPr txBox="1">
                <a:spLocks noRot="1" noChangeAspect="1" noMove="1" noResize="1" noEditPoints="1" noAdjustHandles="1" noChangeArrowheads="1" noChangeShapeType="1" noTextEdit="1"/>
              </p:cNvSpPr>
              <p:nvPr/>
            </p:nvSpPr>
            <p:spPr bwMode="auto">
              <a:xfrm>
                <a:off x="362465" y="1446815"/>
                <a:ext cx="5083770" cy="4321311"/>
              </a:xfrm>
              <a:prstGeom prst="rect">
                <a:avLst/>
              </a:prstGeom>
              <a:blipFill>
                <a:blip r:embed="rId5"/>
                <a:stretch>
                  <a:fillRect l="-1199" t="-70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2457313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Conductor eddy currents</a:t>
            </a:r>
          </a:p>
        </p:txBody>
      </p:sp>
      <p:grpSp>
        <p:nvGrpSpPr>
          <p:cNvPr id="3" name="Group 2"/>
          <p:cNvGrpSpPr/>
          <p:nvPr/>
        </p:nvGrpSpPr>
        <p:grpSpPr>
          <a:xfrm>
            <a:off x="5158897" y="1363998"/>
            <a:ext cx="4026217" cy="3444224"/>
            <a:chOff x="5292725" y="981075"/>
            <a:chExt cx="4026217" cy="3444224"/>
          </a:xfrm>
        </p:grpSpPr>
        <p:sp>
          <p:nvSpPr>
            <p:cNvPr id="4" name="Rectangle 5"/>
            <p:cNvSpPr>
              <a:spLocks noChangeArrowheads="1"/>
            </p:cNvSpPr>
            <p:nvPr/>
          </p:nvSpPr>
          <p:spPr bwMode="auto">
            <a:xfrm>
              <a:off x="5795963" y="2635411"/>
              <a:ext cx="1645526" cy="914521"/>
            </a:xfrm>
            <a:prstGeom prst="rect">
              <a:avLst/>
            </a:prstGeom>
            <a:solidFill>
              <a:srgbClr val="FFFFFF"/>
            </a:solidFill>
            <a:ln w="9525">
              <a:solidFill>
                <a:srgbClr val="000000"/>
              </a:solidFill>
              <a:miter lim="800000"/>
              <a:headEnd/>
              <a:tailEnd/>
            </a:ln>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sp>
          <p:nvSpPr>
            <p:cNvPr id="5" name="Line 6"/>
            <p:cNvSpPr>
              <a:spLocks noChangeShapeType="1"/>
            </p:cNvSpPr>
            <p:nvPr/>
          </p:nvSpPr>
          <p:spPr bwMode="auto">
            <a:xfrm flipV="1">
              <a:off x="5795963" y="1614197"/>
              <a:ext cx="1005599" cy="100597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 name="Line 7"/>
            <p:cNvSpPr>
              <a:spLocks noChangeShapeType="1"/>
            </p:cNvSpPr>
            <p:nvPr/>
          </p:nvSpPr>
          <p:spPr bwMode="auto">
            <a:xfrm flipV="1">
              <a:off x="7441489" y="1614197"/>
              <a:ext cx="1005599" cy="100597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 name="Line 8"/>
            <p:cNvSpPr>
              <a:spLocks noChangeShapeType="1"/>
            </p:cNvSpPr>
            <p:nvPr/>
          </p:nvSpPr>
          <p:spPr bwMode="auto">
            <a:xfrm flipV="1">
              <a:off x="7441489" y="2543959"/>
              <a:ext cx="1005599" cy="100597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 name="Line 9"/>
            <p:cNvSpPr>
              <a:spLocks noChangeShapeType="1"/>
            </p:cNvSpPr>
            <p:nvPr/>
          </p:nvSpPr>
          <p:spPr bwMode="auto">
            <a:xfrm>
              <a:off x="6801562" y="1614197"/>
              <a:ext cx="164552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 name="Line 10"/>
            <p:cNvSpPr>
              <a:spLocks noChangeShapeType="1"/>
            </p:cNvSpPr>
            <p:nvPr/>
          </p:nvSpPr>
          <p:spPr bwMode="auto">
            <a:xfrm>
              <a:off x="8447088" y="1614197"/>
              <a:ext cx="0" cy="91452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 name="Line 11"/>
            <p:cNvSpPr>
              <a:spLocks noChangeShapeType="1"/>
            </p:cNvSpPr>
            <p:nvPr/>
          </p:nvSpPr>
          <p:spPr bwMode="auto">
            <a:xfrm>
              <a:off x="6618726" y="2452507"/>
              <a:ext cx="0" cy="137178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1" name="Group 12"/>
            <p:cNvGrpSpPr>
              <a:grpSpLocks/>
            </p:cNvGrpSpPr>
            <p:nvPr/>
          </p:nvGrpSpPr>
          <p:grpSpPr bwMode="auto">
            <a:xfrm>
              <a:off x="6984398" y="2635411"/>
              <a:ext cx="91418" cy="914521"/>
              <a:chOff x="7632" y="5328"/>
              <a:chExt cx="144" cy="1440"/>
            </a:xfrm>
          </p:grpSpPr>
          <p:sp>
            <p:nvSpPr>
              <p:cNvPr id="33" name="Line 13"/>
              <p:cNvSpPr>
                <a:spLocks noChangeShapeType="1"/>
              </p:cNvSpPr>
              <p:nvPr/>
            </p:nvSpPr>
            <p:spPr bwMode="auto">
              <a:xfrm>
                <a:off x="7632" y="5328"/>
                <a:ext cx="0" cy="14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 name="Line 14"/>
              <p:cNvSpPr>
                <a:spLocks noChangeShapeType="1"/>
              </p:cNvSpPr>
              <p:nvPr/>
            </p:nvSpPr>
            <p:spPr bwMode="auto">
              <a:xfrm>
                <a:off x="7776" y="5328"/>
                <a:ext cx="0" cy="14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2" name="Group 15"/>
            <p:cNvGrpSpPr>
              <a:grpSpLocks/>
            </p:cNvGrpSpPr>
            <p:nvPr/>
          </p:nvGrpSpPr>
          <p:grpSpPr bwMode="auto">
            <a:xfrm>
              <a:off x="6984398" y="1614197"/>
              <a:ext cx="1005599" cy="1005973"/>
              <a:chOff x="7632" y="3744"/>
              <a:chExt cx="1584" cy="1584"/>
            </a:xfrm>
          </p:grpSpPr>
          <p:sp>
            <p:nvSpPr>
              <p:cNvPr id="31" name="Line 16"/>
              <p:cNvSpPr>
                <a:spLocks noChangeShapeType="1"/>
              </p:cNvSpPr>
              <p:nvPr/>
            </p:nvSpPr>
            <p:spPr bwMode="auto">
              <a:xfrm flipV="1">
                <a:off x="7632" y="3744"/>
                <a:ext cx="1440" cy="15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 name="Line 17"/>
              <p:cNvSpPr>
                <a:spLocks noChangeShapeType="1"/>
              </p:cNvSpPr>
              <p:nvPr/>
            </p:nvSpPr>
            <p:spPr bwMode="auto">
              <a:xfrm flipV="1">
                <a:off x="7776" y="3744"/>
                <a:ext cx="1440" cy="15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3" name="Group 18"/>
            <p:cNvGrpSpPr>
              <a:grpSpLocks/>
            </p:cNvGrpSpPr>
            <p:nvPr/>
          </p:nvGrpSpPr>
          <p:grpSpPr bwMode="auto">
            <a:xfrm>
              <a:off x="6253054" y="2635411"/>
              <a:ext cx="91418" cy="914521"/>
              <a:chOff x="7632" y="5328"/>
              <a:chExt cx="144" cy="1440"/>
            </a:xfrm>
          </p:grpSpPr>
          <p:sp>
            <p:nvSpPr>
              <p:cNvPr id="29" name="Line 19"/>
              <p:cNvSpPr>
                <a:spLocks noChangeShapeType="1"/>
              </p:cNvSpPr>
              <p:nvPr/>
            </p:nvSpPr>
            <p:spPr bwMode="auto">
              <a:xfrm>
                <a:off x="7632" y="5328"/>
                <a:ext cx="0" cy="14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0" name="Line 20"/>
              <p:cNvSpPr>
                <a:spLocks noChangeShapeType="1"/>
              </p:cNvSpPr>
              <p:nvPr/>
            </p:nvSpPr>
            <p:spPr bwMode="auto">
              <a:xfrm>
                <a:off x="7776" y="5328"/>
                <a:ext cx="0" cy="14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4" name="Group 21"/>
            <p:cNvGrpSpPr>
              <a:grpSpLocks/>
            </p:cNvGrpSpPr>
            <p:nvPr/>
          </p:nvGrpSpPr>
          <p:grpSpPr bwMode="auto">
            <a:xfrm>
              <a:off x="6253054" y="1614197"/>
              <a:ext cx="1005599" cy="1005973"/>
              <a:chOff x="7632" y="3744"/>
              <a:chExt cx="1584" cy="1584"/>
            </a:xfrm>
          </p:grpSpPr>
          <p:sp>
            <p:nvSpPr>
              <p:cNvPr id="27" name="Line 22"/>
              <p:cNvSpPr>
                <a:spLocks noChangeShapeType="1"/>
              </p:cNvSpPr>
              <p:nvPr/>
            </p:nvSpPr>
            <p:spPr bwMode="auto">
              <a:xfrm flipV="1">
                <a:off x="7632" y="3744"/>
                <a:ext cx="1440" cy="15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8" name="Line 23"/>
              <p:cNvSpPr>
                <a:spLocks noChangeShapeType="1"/>
              </p:cNvSpPr>
              <p:nvPr/>
            </p:nvSpPr>
            <p:spPr bwMode="auto">
              <a:xfrm flipV="1">
                <a:off x="7776" y="3744"/>
                <a:ext cx="1440" cy="15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5" name="Line 24"/>
            <p:cNvSpPr>
              <a:spLocks noChangeShapeType="1"/>
            </p:cNvSpPr>
            <p:nvPr/>
          </p:nvSpPr>
          <p:spPr bwMode="auto">
            <a:xfrm flipH="1">
              <a:off x="7989997" y="1412875"/>
              <a:ext cx="457091"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6" name="Line 25"/>
            <p:cNvSpPr>
              <a:spLocks noChangeShapeType="1"/>
            </p:cNvSpPr>
            <p:nvPr/>
          </p:nvSpPr>
          <p:spPr bwMode="auto">
            <a:xfrm>
              <a:off x="7350071" y="1412875"/>
              <a:ext cx="548509"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7" name="Text Box 26"/>
            <p:cNvSpPr txBox="1">
              <a:spLocks noChangeArrowheads="1"/>
            </p:cNvSpPr>
            <p:nvPr/>
          </p:nvSpPr>
          <p:spPr bwMode="auto">
            <a:xfrm>
              <a:off x="7740650" y="981075"/>
              <a:ext cx="6492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i="1" baseline="0" dirty="0" err="1">
                  <a:latin typeface="+mj-lt"/>
                </a:rPr>
                <a:t>δx</a:t>
              </a:r>
              <a:endParaRPr lang="en-GB" altLang="en-US" sz="2000" i="1" baseline="0" dirty="0">
                <a:latin typeface="+mj-lt"/>
              </a:endParaRPr>
            </a:p>
          </p:txBody>
        </p:sp>
        <p:sp>
          <p:nvSpPr>
            <p:cNvPr id="18" name="Text Box 27"/>
            <p:cNvSpPr txBox="1">
              <a:spLocks noChangeArrowheads="1"/>
            </p:cNvSpPr>
            <p:nvPr/>
          </p:nvSpPr>
          <p:spPr bwMode="auto">
            <a:xfrm>
              <a:off x="8101013" y="2924175"/>
              <a:ext cx="431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i="1" baseline="0">
                  <a:latin typeface="+mj-lt"/>
                </a:rPr>
                <a:t>λ</a:t>
              </a:r>
            </a:p>
          </p:txBody>
        </p:sp>
        <p:sp>
          <p:nvSpPr>
            <p:cNvPr id="19" name="Text Box 28"/>
            <p:cNvSpPr txBox="1">
              <a:spLocks noChangeArrowheads="1"/>
            </p:cNvSpPr>
            <p:nvPr/>
          </p:nvSpPr>
          <p:spPr bwMode="auto">
            <a:xfrm>
              <a:off x="5580063" y="2852738"/>
              <a:ext cx="5762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baseline="0">
                  <a:latin typeface="+mj-lt"/>
                </a:rPr>
                <a:t>τ </a:t>
              </a:r>
            </a:p>
          </p:txBody>
        </p:sp>
        <p:sp>
          <p:nvSpPr>
            <p:cNvPr id="20" name="Text Box 29"/>
            <p:cNvSpPr txBox="1">
              <a:spLocks noChangeArrowheads="1"/>
            </p:cNvSpPr>
            <p:nvPr/>
          </p:nvSpPr>
          <p:spPr bwMode="auto">
            <a:xfrm>
              <a:off x="5580063" y="3500438"/>
              <a:ext cx="21605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i="1" baseline="0" dirty="0">
                  <a:latin typeface="Calibri"/>
                </a:rPr>
                <a:t>-a     -x    0      x    a</a:t>
              </a:r>
            </a:p>
          </p:txBody>
        </p:sp>
        <mc:AlternateContent xmlns:mc="http://schemas.openxmlformats.org/markup-compatibility/2006" xmlns:a14="http://schemas.microsoft.com/office/drawing/2010/main">
          <mc:Choice Requires="a14">
            <p:sp>
              <p:nvSpPr>
                <p:cNvPr id="21" name="Text Box 30"/>
                <p:cNvSpPr txBox="1">
                  <a:spLocks noChangeArrowheads="1"/>
                </p:cNvSpPr>
                <p:nvPr/>
              </p:nvSpPr>
              <p:spPr bwMode="auto">
                <a:xfrm>
                  <a:off x="5292725" y="1341438"/>
                  <a:ext cx="1512888"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GB" altLang="en-US" sz="2000" b="1" i="1" baseline="0" smtClean="0">
                            <a:latin typeface="Cambria Math"/>
                          </a:rPr>
                          <m:t>𝑩</m:t>
                        </m:r>
                        <m:r>
                          <a:rPr lang="en-GB" altLang="en-US" sz="2000" b="0" i="1" baseline="0" smtClean="0">
                            <a:latin typeface="Cambria Math"/>
                          </a:rPr>
                          <m:t>𝑠𝑖𝑛</m:t>
                        </m:r>
                        <m:r>
                          <a:rPr lang="en-GB" altLang="en-US" sz="2000" b="0" i="1" baseline="0" smtClean="0">
                            <a:latin typeface="Cambria Math"/>
                          </a:rPr>
                          <m:t> </m:t>
                        </m:r>
                        <m:r>
                          <a:rPr lang="en-GB" altLang="en-US" sz="2000" b="0" i="1" baseline="0" smtClean="0">
                            <a:latin typeface="Cambria Math"/>
                          </a:rPr>
                          <m:t>𝜔</m:t>
                        </m:r>
                        <m:r>
                          <a:rPr lang="en-GB" altLang="en-US" sz="2000" b="0" i="1" baseline="0" smtClean="0">
                            <a:latin typeface="Cambria Math"/>
                          </a:rPr>
                          <m:t>𝑡</m:t>
                        </m:r>
                      </m:oMath>
                    </m:oMathPara>
                  </a14:m>
                  <a:endParaRPr lang="en-GB" altLang="en-US" sz="2000" baseline="0">
                    <a:latin typeface="Palatino" pitchFamily="18" charset="0"/>
                  </a:endParaRPr>
                </a:p>
              </p:txBody>
            </p:sp>
          </mc:Choice>
          <mc:Fallback xmlns="">
            <p:sp>
              <p:nvSpPr>
                <p:cNvPr id="14345" name="Text Box 30"/>
                <p:cNvSpPr txBox="1">
                  <a:spLocks noRot="1" noChangeAspect="1" noMove="1" noResize="1" noEditPoints="1" noAdjustHandles="1" noChangeArrowheads="1" noChangeShapeType="1" noTextEdit="1"/>
                </p:cNvSpPr>
                <p:nvPr/>
              </p:nvSpPr>
              <p:spPr bwMode="auto">
                <a:xfrm>
                  <a:off x="5292725" y="1341438"/>
                  <a:ext cx="1512888" cy="400110"/>
                </a:xfrm>
                <a:prstGeom prst="rect">
                  <a:avLst/>
                </a:prstGeom>
                <a:blipFill rotWithShape="1">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22" name="Line 31"/>
            <p:cNvSpPr>
              <a:spLocks noChangeShapeType="1"/>
            </p:cNvSpPr>
            <p:nvPr/>
          </p:nvSpPr>
          <p:spPr bwMode="auto">
            <a:xfrm>
              <a:off x="6516688" y="1341438"/>
              <a:ext cx="0"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3" name="Text Box 32"/>
            <p:cNvSpPr txBox="1">
              <a:spLocks noChangeArrowheads="1"/>
            </p:cNvSpPr>
            <p:nvPr/>
          </p:nvSpPr>
          <p:spPr bwMode="auto">
            <a:xfrm>
              <a:off x="7879079" y="3723624"/>
              <a:ext cx="1439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baseline="0" dirty="0">
                  <a:latin typeface="Calibri"/>
                </a:rPr>
                <a:t>Cross section </a:t>
              </a:r>
              <a:r>
                <a:rPr lang="en-GB" altLang="en-US" sz="2000" b="1" i="1" baseline="0" dirty="0">
                  <a:latin typeface="Calibri"/>
                </a:rPr>
                <a:t>A</a:t>
              </a:r>
            </a:p>
          </p:txBody>
        </p:sp>
        <p:sp>
          <p:nvSpPr>
            <p:cNvPr id="24" name="Line 33"/>
            <p:cNvSpPr>
              <a:spLocks noChangeShapeType="1"/>
            </p:cNvSpPr>
            <p:nvPr/>
          </p:nvSpPr>
          <p:spPr bwMode="auto">
            <a:xfrm flipH="1" flipV="1">
              <a:off x="7350071" y="3138397"/>
              <a:ext cx="529008" cy="610642"/>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GB"/>
            </a:p>
          </p:txBody>
        </p:sp>
        <p:sp>
          <p:nvSpPr>
            <p:cNvPr id="25" name="Line 8"/>
            <p:cNvSpPr>
              <a:spLocks noChangeShapeType="1"/>
            </p:cNvSpPr>
            <p:nvPr/>
          </p:nvSpPr>
          <p:spPr bwMode="auto">
            <a:xfrm flipV="1">
              <a:off x="7525981" y="2589684"/>
              <a:ext cx="1005599" cy="1005973"/>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6" name="Line 8"/>
            <p:cNvSpPr>
              <a:spLocks noChangeShapeType="1"/>
            </p:cNvSpPr>
            <p:nvPr/>
          </p:nvSpPr>
          <p:spPr bwMode="auto">
            <a:xfrm flipV="1">
              <a:off x="5868195" y="2635410"/>
              <a:ext cx="0" cy="900534"/>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grpSp>
      <mc:AlternateContent xmlns:mc="http://schemas.openxmlformats.org/markup-compatibility/2006">
        <mc:Choice xmlns:a14="http://schemas.microsoft.com/office/drawing/2010/main" Requires="a14">
          <p:sp>
            <p:nvSpPr>
              <p:cNvPr id="35" name="Text Box 4"/>
              <p:cNvSpPr txBox="1">
                <a:spLocks noChangeArrowheads="1"/>
              </p:cNvSpPr>
              <p:nvPr/>
            </p:nvSpPr>
            <p:spPr bwMode="auto">
              <a:xfrm>
                <a:off x="362465" y="1446815"/>
                <a:ext cx="5083770" cy="31122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GB" altLang="en-US" sz="1800" i="1" smtClean="0">
                              <a:latin typeface="+mn-lt"/>
                            </a:rPr>
                          </m:ctrlPr>
                        </m:sSubPr>
                        <m:e>
                          <m:r>
                            <a:rPr lang="en-GB" altLang="en-US" sz="1800" i="1">
                              <a:latin typeface="+mn-lt"/>
                            </a:rPr>
                            <m:t>𝑃</m:t>
                          </m:r>
                        </m:e>
                        <m:sub>
                          <m:r>
                            <a:rPr lang="en-GB" altLang="en-US" sz="1800" i="1">
                              <a:latin typeface="+mn-lt"/>
                            </a:rPr>
                            <m:t>𝑝𝑒𝑎𝑘</m:t>
                          </m:r>
                          <m:r>
                            <a:rPr lang="en-GB" altLang="en-US" sz="1800" i="1">
                              <a:latin typeface="+mn-lt"/>
                            </a:rPr>
                            <m:t>,</m:t>
                          </m:r>
                          <m:r>
                            <a:rPr lang="en-GB" altLang="en-US" sz="1800" i="1">
                              <a:latin typeface="+mn-lt"/>
                            </a:rPr>
                            <m:t>𝑠𝑡𝑟𝑖𝑝</m:t>
                          </m:r>
                        </m:sub>
                      </m:sSub>
                      <m:r>
                        <a:rPr lang="en-GB" altLang="en-US" sz="1800" i="1">
                          <a:latin typeface="+mn-lt"/>
                        </a:rPr>
                        <m:t>=</m:t>
                      </m:r>
                      <m:f>
                        <m:fPr>
                          <m:ctrlPr>
                            <a:rPr lang="en-GB" altLang="en-US" sz="1800" i="1">
                              <a:latin typeface="+mn-lt"/>
                            </a:rPr>
                          </m:ctrlPr>
                        </m:fPr>
                        <m:num>
                          <m:r>
                            <a:rPr lang="en-GB" altLang="en-US" sz="1800" i="1">
                              <a:latin typeface="+mn-lt"/>
                            </a:rPr>
                            <m:t>2</m:t>
                          </m:r>
                          <m:sSup>
                            <m:sSupPr>
                              <m:ctrlPr>
                                <a:rPr lang="en-GB" altLang="en-US" sz="1800" i="1">
                                  <a:latin typeface="+mn-lt"/>
                                </a:rPr>
                              </m:ctrlPr>
                            </m:sSupPr>
                            <m:e>
                              <m:r>
                                <a:rPr lang="en-GB" altLang="en-US" sz="1800" i="1">
                                  <a:latin typeface="+mn-lt"/>
                                </a:rPr>
                                <m:t>𝑥</m:t>
                              </m:r>
                            </m:e>
                            <m:sup>
                              <m:r>
                                <a:rPr lang="en-GB" altLang="en-US" sz="1800" i="1">
                                  <a:latin typeface="+mn-lt"/>
                                </a:rPr>
                                <m:t>2</m:t>
                              </m:r>
                            </m:sup>
                          </m:sSup>
                          <m:r>
                            <a:rPr lang="en-GB" altLang="en-US" sz="1800" i="1">
                              <a:latin typeface="+mn-lt"/>
                            </a:rPr>
                            <m:t>𝜆</m:t>
                          </m:r>
                          <m:r>
                            <a:rPr lang="en-GB" altLang="en-US" sz="1800" i="1">
                              <a:latin typeface="+mn-lt"/>
                            </a:rPr>
                            <m:t> </m:t>
                          </m:r>
                          <m:sSup>
                            <m:sSupPr>
                              <m:ctrlPr>
                                <a:rPr lang="en-GB" altLang="en-US" sz="1800" i="1">
                                  <a:latin typeface="+mn-lt"/>
                                </a:rPr>
                              </m:ctrlPr>
                            </m:sSupPr>
                            <m:e>
                              <m:r>
                                <a:rPr lang="en-GB" altLang="en-US" sz="1800" i="1">
                                  <a:latin typeface="+mn-lt"/>
                                </a:rPr>
                                <m:t>𝜔</m:t>
                              </m:r>
                            </m:e>
                            <m:sup>
                              <m:r>
                                <a:rPr lang="en-GB" altLang="en-US" sz="1800" i="1">
                                  <a:latin typeface="+mn-lt"/>
                                </a:rPr>
                                <m:t>2</m:t>
                              </m:r>
                            </m:sup>
                          </m:sSup>
                          <m:sSup>
                            <m:sSupPr>
                              <m:ctrlPr>
                                <a:rPr lang="en-GB" altLang="en-US" sz="1800" i="1">
                                  <a:latin typeface="+mn-lt"/>
                                </a:rPr>
                              </m:ctrlPr>
                            </m:sSupPr>
                            <m:e>
                              <m:r>
                                <a:rPr lang="en-GB" altLang="en-US" sz="1800" i="1">
                                  <a:latin typeface="+mn-lt"/>
                                </a:rPr>
                                <m:t>𝐵</m:t>
                              </m:r>
                            </m:e>
                            <m:sup>
                              <m:r>
                                <a:rPr lang="en-GB" altLang="en-US" sz="1800" i="1">
                                  <a:latin typeface="+mn-lt"/>
                                </a:rPr>
                                <m:t>2</m:t>
                              </m:r>
                            </m:sup>
                          </m:sSup>
                          <m:r>
                            <a:rPr lang="en-GB" altLang="en-US" sz="1800" i="1">
                              <a:latin typeface="+mn-lt"/>
                            </a:rPr>
                            <m:t>𝜏</m:t>
                          </m:r>
                          <m:r>
                            <a:rPr lang="en-GB" altLang="en-US" sz="1800" i="1">
                              <a:latin typeface="+mn-lt"/>
                            </a:rPr>
                            <m:t> </m:t>
                          </m:r>
                          <m:r>
                            <a:rPr lang="en-GB" altLang="en-US" sz="1800" i="1">
                              <a:latin typeface="+mn-lt"/>
                            </a:rPr>
                            <m:t>𝛿</m:t>
                          </m:r>
                          <m:r>
                            <a:rPr lang="en-GB" altLang="en-US" sz="1800" i="1">
                              <a:latin typeface="+mn-lt"/>
                            </a:rPr>
                            <m:t>𝑥</m:t>
                          </m:r>
                        </m:num>
                        <m:den>
                          <m:r>
                            <a:rPr lang="en-GB" altLang="en-US" sz="1800" i="1">
                              <a:latin typeface="+mn-lt"/>
                            </a:rPr>
                            <m:t>𝜌</m:t>
                          </m:r>
                          <m:r>
                            <a:rPr lang="en-GB" altLang="en-US" sz="1800" i="1">
                              <a:latin typeface="+mn-lt"/>
                            </a:rPr>
                            <m:t> </m:t>
                          </m:r>
                        </m:den>
                      </m:f>
                    </m:oMath>
                  </m:oMathPara>
                </a14:m>
                <a:endParaRPr lang="en-GB" altLang="en-US" sz="1800" dirty="0">
                  <a:latin typeface="+mn-lt"/>
                </a:endParaRPr>
              </a:p>
              <a:p>
                <a:pPr eaLnBrk="1" hangingPunct="1">
                  <a:spcBef>
                    <a:spcPct val="50000"/>
                  </a:spcBef>
                </a:pPr>
                <a:r>
                  <a:rPr lang="en-GB" altLang="en-US" sz="1800" dirty="0">
                    <a:latin typeface="+mn-lt"/>
                  </a:rPr>
                  <a:t>Integrate w.r.t. x between 0 and a to obtain peak instantaneous power in the whole block:</a:t>
                </a:r>
              </a:p>
              <a:p>
                <a:pPr eaLnBrk="1" hangingPunct="1">
                  <a:spcBef>
                    <a:spcPct val="50000"/>
                  </a:spcBef>
                </a:pPr>
                <a:endParaRPr lang="en-GB" altLang="en-US" sz="1800" dirty="0">
                  <a:latin typeface="+mn-lt"/>
                </a:endParaRPr>
              </a:p>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GB" altLang="en-US" sz="1800" i="1">
                              <a:latin typeface="+mn-lt"/>
                              <a:sym typeface="Symbol" pitchFamily="18" charset="2"/>
                            </a:rPr>
                          </m:ctrlPr>
                        </m:sSubPr>
                        <m:e>
                          <m:r>
                            <a:rPr lang="en-GB" altLang="en-US" sz="1800" i="1">
                              <a:latin typeface="+mn-lt"/>
                              <a:sym typeface="Symbol" pitchFamily="18" charset="2"/>
                            </a:rPr>
                            <m:t>𝑃</m:t>
                          </m:r>
                        </m:e>
                        <m:sub>
                          <m:r>
                            <a:rPr lang="en-GB" altLang="en-US" sz="1800" i="1">
                              <a:latin typeface="+mn-lt"/>
                              <a:sym typeface="Symbol" pitchFamily="18" charset="2"/>
                            </a:rPr>
                            <m:t>𝑝𝑒𝑎𝑘</m:t>
                          </m:r>
                          <m:r>
                            <a:rPr lang="en-GB" altLang="en-US" sz="1800" i="1">
                              <a:latin typeface="+mn-lt"/>
                              <a:sym typeface="Symbol" pitchFamily="18" charset="2"/>
                            </a:rPr>
                            <m:t>,</m:t>
                          </m:r>
                          <m:r>
                            <a:rPr lang="en-GB" altLang="en-US" sz="1800" i="1">
                              <a:latin typeface="+mn-lt"/>
                              <a:sym typeface="Symbol" pitchFamily="18" charset="2"/>
                            </a:rPr>
                            <m:t>𝑏𝑙𝑜𝑐𝑘</m:t>
                          </m:r>
                        </m:sub>
                      </m:sSub>
                      <m:r>
                        <a:rPr lang="en-GB" altLang="en-US" sz="1800" i="1">
                          <a:latin typeface="+mn-lt"/>
                          <a:sym typeface="Symbol" pitchFamily="18" charset="2"/>
                        </a:rPr>
                        <m:t>=</m:t>
                      </m:r>
                      <m:box>
                        <m:boxPr>
                          <m:ctrlPr>
                            <a:rPr lang="en-GB" altLang="en-US" sz="1800" i="1">
                              <a:latin typeface="+mn-lt"/>
                              <a:sym typeface="Symbol" pitchFamily="18" charset="2"/>
                            </a:rPr>
                          </m:ctrlPr>
                        </m:boxPr>
                        <m:e>
                          <m:argPr>
                            <m:argSz m:val="-1"/>
                          </m:argPr>
                          <m:f>
                            <m:fPr>
                              <m:ctrlPr>
                                <a:rPr lang="en-GB" altLang="en-US" sz="1800" i="1">
                                  <a:latin typeface="+mn-lt"/>
                                  <a:sym typeface="Symbol" pitchFamily="18" charset="2"/>
                                </a:rPr>
                              </m:ctrlPr>
                            </m:fPr>
                            <m:num>
                              <m:r>
                                <a:rPr lang="en-GB" altLang="en-US" sz="1800" i="1">
                                  <a:latin typeface="+mn-lt"/>
                                  <a:sym typeface="Symbol" pitchFamily="18" charset="2"/>
                                </a:rPr>
                                <m:t>2</m:t>
                              </m:r>
                            </m:num>
                            <m:den>
                              <m:r>
                                <a:rPr lang="en-GB" altLang="en-US" sz="1800" i="1">
                                  <a:latin typeface="+mn-lt"/>
                                  <a:sym typeface="Symbol" pitchFamily="18" charset="2"/>
                                </a:rPr>
                                <m:t>3</m:t>
                              </m:r>
                            </m:den>
                          </m:f>
                        </m:e>
                      </m:box>
                      <m:f>
                        <m:fPr>
                          <m:ctrlPr>
                            <a:rPr lang="en-GB" altLang="en-US" sz="1800" i="1">
                              <a:latin typeface="+mn-lt"/>
                              <a:sym typeface="Symbol" pitchFamily="18" charset="2"/>
                            </a:rPr>
                          </m:ctrlPr>
                        </m:fPr>
                        <m:num>
                          <m:sSup>
                            <m:sSupPr>
                              <m:ctrlPr>
                                <a:rPr lang="en-GB" altLang="en-US" sz="1800" i="1">
                                  <a:latin typeface="+mn-lt"/>
                                  <a:sym typeface="Symbol" pitchFamily="18" charset="2"/>
                                </a:rPr>
                              </m:ctrlPr>
                            </m:sSupPr>
                            <m:e>
                              <m:r>
                                <a:rPr lang="en-GB" altLang="en-US" sz="1800" i="1">
                                  <a:latin typeface="+mn-lt"/>
                                  <a:sym typeface="Symbol" pitchFamily="18" charset="2"/>
                                </a:rPr>
                                <m:t>𝑎</m:t>
                              </m:r>
                            </m:e>
                            <m:sup>
                              <m:r>
                                <a:rPr lang="en-GB" altLang="en-US" sz="1800" i="1">
                                  <a:latin typeface="+mn-lt"/>
                                  <a:sym typeface="Symbol" pitchFamily="18" charset="2"/>
                                </a:rPr>
                                <m:t>3</m:t>
                              </m:r>
                            </m:sup>
                          </m:sSup>
                          <m:r>
                            <a:rPr lang="en-GB" altLang="en-US" sz="1800" i="1">
                              <a:latin typeface="+mn-lt"/>
                              <a:sym typeface="Symbol" pitchFamily="18" charset="2"/>
                            </a:rPr>
                            <m:t>𝜆</m:t>
                          </m:r>
                          <m:sSup>
                            <m:sSupPr>
                              <m:ctrlPr>
                                <a:rPr lang="en-GB" altLang="en-US" sz="1800" i="1">
                                  <a:latin typeface="+mn-lt"/>
                                  <a:sym typeface="Symbol" pitchFamily="18" charset="2"/>
                                </a:rPr>
                              </m:ctrlPr>
                            </m:sSupPr>
                            <m:e>
                              <m:r>
                                <a:rPr lang="en-GB" altLang="en-US" sz="1800" i="1">
                                  <a:latin typeface="+mn-lt"/>
                                  <a:sym typeface="Symbol" pitchFamily="18" charset="2"/>
                                </a:rPr>
                                <m:t>𝜔</m:t>
                              </m:r>
                            </m:e>
                            <m:sup>
                              <m:r>
                                <a:rPr lang="en-GB" altLang="en-US" sz="1800" i="1">
                                  <a:latin typeface="+mn-lt"/>
                                  <a:sym typeface="Symbol" pitchFamily="18" charset="2"/>
                                </a:rPr>
                                <m:t>2</m:t>
                              </m:r>
                            </m:sup>
                          </m:sSup>
                          <m:sSup>
                            <m:sSupPr>
                              <m:ctrlPr>
                                <a:rPr lang="en-GB" altLang="en-US" sz="1800" i="1">
                                  <a:latin typeface="+mn-lt"/>
                                  <a:sym typeface="Symbol" pitchFamily="18" charset="2"/>
                                </a:rPr>
                              </m:ctrlPr>
                            </m:sSupPr>
                            <m:e>
                              <m:r>
                                <a:rPr lang="en-GB" altLang="en-US" sz="1800" i="1">
                                  <a:latin typeface="+mn-lt"/>
                                  <a:sym typeface="Symbol" pitchFamily="18" charset="2"/>
                                </a:rPr>
                                <m:t>𝐵</m:t>
                              </m:r>
                            </m:e>
                            <m:sup>
                              <m:r>
                                <a:rPr lang="en-GB" altLang="en-US" sz="1800" i="1">
                                  <a:latin typeface="+mn-lt"/>
                                  <a:sym typeface="Symbol" pitchFamily="18" charset="2"/>
                                </a:rPr>
                                <m:t>2</m:t>
                              </m:r>
                            </m:sup>
                          </m:sSup>
                          <m:r>
                            <a:rPr lang="en-GB" altLang="en-US" sz="1800" i="1">
                              <a:latin typeface="+mn-lt"/>
                              <a:sym typeface="Symbol" pitchFamily="18" charset="2"/>
                            </a:rPr>
                            <m:t>𝜏</m:t>
                          </m:r>
                        </m:num>
                        <m:den>
                          <m:r>
                            <a:rPr lang="en-GB" altLang="en-US" sz="1800" i="1">
                              <a:latin typeface="+mn-lt"/>
                              <a:sym typeface="Symbol" pitchFamily="18" charset="2"/>
                            </a:rPr>
                            <m:t>𝜌</m:t>
                          </m:r>
                        </m:den>
                      </m:f>
                    </m:oMath>
                  </m:oMathPara>
                </a14:m>
                <a:endParaRPr lang="en-GB" altLang="en-US" sz="1800" dirty="0">
                  <a:latin typeface="+mn-lt"/>
                </a:endParaRPr>
              </a:p>
              <a:p>
                <a:pPr eaLnBrk="1" hangingPunct="1">
                  <a:spcBef>
                    <a:spcPct val="50000"/>
                  </a:spcBef>
                </a:pPr>
                <a:r>
                  <a:rPr lang="en-GB" altLang="en-US" sz="1800" dirty="0">
                    <a:latin typeface="+mn-lt"/>
                  </a:rPr>
                  <a:t>B oscillates as Sin wave so remember to convert from peak power to average power</a:t>
                </a:r>
              </a:p>
            </p:txBody>
          </p:sp>
        </mc:Choice>
        <mc:Fallback>
          <p:sp>
            <p:nvSpPr>
              <p:cNvPr id="35" name="Text Box 4"/>
              <p:cNvSpPr txBox="1">
                <a:spLocks noRot="1" noChangeAspect="1" noMove="1" noResize="1" noEditPoints="1" noAdjustHandles="1" noChangeArrowheads="1" noChangeShapeType="1" noTextEdit="1"/>
              </p:cNvSpPr>
              <p:nvPr/>
            </p:nvSpPr>
            <p:spPr bwMode="auto">
              <a:xfrm>
                <a:off x="362465" y="1446815"/>
                <a:ext cx="5083770" cy="3112262"/>
              </a:xfrm>
              <a:prstGeom prst="rect">
                <a:avLst/>
              </a:prstGeom>
              <a:blipFill>
                <a:blip r:embed="rId5"/>
                <a:stretch>
                  <a:fillRect l="-959" b="-215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6" name="Text Box 4"/>
              <p:cNvSpPr txBox="1">
                <a:spLocks noChangeArrowheads="1"/>
              </p:cNvSpPr>
              <p:nvPr/>
            </p:nvSpPr>
            <p:spPr bwMode="auto">
              <a:xfrm>
                <a:off x="362465" y="4808222"/>
                <a:ext cx="8484973" cy="116339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1800" dirty="0">
                    <a:latin typeface="+mn-lt"/>
                  </a:rPr>
                  <a:t>Cross section area </a:t>
                </a:r>
                <a14:m>
                  <m:oMath xmlns:m="http://schemas.openxmlformats.org/officeDocument/2006/math">
                    <m:r>
                      <a:rPr lang="en-GB" altLang="en-US" sz="1800" b="0" i="1" smtClean="0">
                        <a:latin typeface="+mn-lt"/>
                      </a:rPr>
                      <m:t>𝐴</m:t>
                    </m:r>
                    <m:r>
                      <a:rPr lang="en-GB" altLang="en-US" sz="1800" b="0" i="1" smtClean="0">
                        <a:latin typeface="+mn-lt"/>
                      </a:rPr>
                      <m:t>=2</m:t>
                    </m:r>
                    <m:r>
                      <a:rPr lang="en-GB" altLang="en-US" sz="1800" b="0" i="1" smtClean="0">
                        <a:latin typeface="+mn-lt"/>
                      </a:rPr>
                      <m:t>𝑎</m:t>
                    </m:r>
                    <m:r>
                      <a:rPr lang="en-GB" altLang="en-US" sz="1800" b="0" i="1" smtClean="0">
                        <a:latin typeface="+mn-lt"/>
                        <a:ea typeface="Cambria Math"/>
                      </a:rPr>
                      <m:t>𝜏</m:t>
                    </m:r>
                  </m:oMath>
                </a14:m>
                <a:endParaRPr lang="en-GB" sz="1800" dirty="0">
                  <a:latin typeface="+mn-lt"/>
                </a:endParaRPr>
              </a:p>
              <a:p>
                <a:pPr>
                  <a:defRPr/>
                </a:pPr>
                <a:r>
                  <a:rPr lang="en-GB" sz="1800" dirty="0">
                    <a:latin typeface="+mn-lt"/>
                  </a:rPr>
                  <a:t>So a 10x10 mm² Cu conductor in a 1 T peak 50Hz field </a:t>
                </a:r>
                <a:r>
                  <a:rPr lang="en-GB" sz="1800" dirty="0">
                    <a:latin typeface="+mn-lt"/>
                    <a:sym typeface="Wingdings" panose="05000000000000000000" pitchFamily="2" charset="2"/>
                  </a:rPr>
                  <a:t></a:t>
                </a:r>
                <a:r>
                  <a:rPr lang="en-GB" sz="1800" dirty="0">
                    <a:latin typeface="+mn-lt"/>
                  </a:rPr>
                  <a:t> </a:t>
                </a:r>
                <a:r>
                  <a:rPr lang="en-GB" sz="1800" dirty="0" err="1">
                    <a:latin typeface="+mn-lt"/>
                  </a:rPr>
                  <a:t>P</a:t>
                </a:r>
                <a:r>
                  <a:rPr lang="en-GB" sz="1800" baseline="-25000" dirty="0" err="1">
                    <a:latin typeface="+mn-lt"/>
                  </a:rPr>
                  <a:t>loss</a:t>
                </a:r>
                <a:r>
                  <a:rPr lang="en-GB" sz="1800" dirty="0">
                    <a:latin typeface="+mn-lt"/>
                  </a:rPr>
                  <a:t> &gt; 2 kW/m</a:t>
                </a:r>
              </a:p>
              <a:p>
                <a:pPr eaLnBrk="1" hangingPunct="1">
                  <a:spcBef>
                    <a:spcPct val="50000"/>
                  </a:spcBef>
                </a:pPr>
                <a:endParaRPr lang="en-GB" altLang="en-US" sz="2000" dirty="0">
                  <a:latin typeface="+mn-lt"/>
                </a:endParaRPr>
              </a:p>
            </p:txBody>
          </p:sp>
        </mc:Choice>
        <mc:Fallback>
          <p:sp>
            <p:nvSpPr>
              <p:cNvPr id="36" name="Text Box 4"/>
              <p:cNvSpPr txBox="1">
                <a:spLocks noRot="1" noChangeAspect="1" noMove="1" noResize="1" noEditPoints="1" noAdjustHandles="1" noChangeArrowheads="1" noChangeShapeType="1" noTextEdit="1"/>
              </p:cNvSpPr>
              <p:nvPr/>
            </p:nvSpPr>
            <p:spPr bwMode="auto">
              <a:xfrm>
                <a:off x="362465" y="4808222"/>
                <a:ext cx="8484973" cy="1163395"/>
              </a:xfrm>
              <a:prstGeom prst="rect">
                <a:avLst/>
              </a:prstGeom>
              <a:blipFill>
                <a:blip r:embed="rId6"/>
                <a:stretch>
                  <a:fillRect l="-575" t="-314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1394101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 Box 4"/>
              <p:cNvSpPr txBox="1">
                <a:spLocks noChangeArrowheads="1"/>
              </p:cNvSpPr>
              <p:nvPr/>
            </p:nvSpPr>
            <p:spPr bwMode="auto">
              <a:xfrm>
                <a:off x="362464" y="1446815"/>
                <a:ext cx="8410833" cy="46454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1800" dirty="0">
                    <a:latin typeface="+mn-lt"/>
                    <a:sym typeface="Symbol" pitchFamily="18" charset="2"/>
                  </a:rPr>
                  <a:t>Same process for circular cross section cut normally by field </a:t>
                </a:r>
                <a14:m>
                  <m:oMath xmlns:m="http://schemas.openxmlformats.org/officeDocument/2006/math">
                    <m:r>
                      <a:rPr lang="en-GB" altLang="en-US" sz="1800" b="0" i="1" smtClean="0">
                        <a:latin typeface="+mn-lt"/>
                        <a:sym typeface="Symbol" pitchFamily="18" charset="2"/>
                      </a:rPr>
                      <m:t>𝐵</m:t>
                    </m:r>
                    <m:func>
                      <m:funcPr>
                        <m:ctrlPr>
                          <a:rPr lang="en-GB" altLang="en-US" sz="1800" b="0" i="1" smtClean="0">
                            <a:latin typeface="+mn-lt"/>
                            <a:sym typeface="Symbol" pitchFamily="18" charset="2"/>
                          </a:rPr>
                        </m:ctrlPr>
                      </m:funcPr>
                      <m:fName>
                        <m:r>
                          <m:rPr>
                            <m:sty m:val="p"/>
                          </m:rPr>
                          <a:rPr lang="en-GB" altLang="en-US" sz="1800" b="0" i="0" smtClean="0">
                            <a:latin typeface="+mn-lt"/>
                            <a:sym typeface="Symbol" pitchFamily="18" charset="2"/>
                          </a:rPr>
                          <m:t>sin</m:t>
                        </m:r>
                      </m:fName>
                      <m:e>
                        <m:r>
                          <a:rPr lang="en-GB" altLang="en-US" sz="1800" b="0" i="1" smtClean="0">
                            <a:latin typeface="+mn-lt"/>
                            <a:ea typeface="Cambria Math"/>
                            <a:sym typeface="Symbol" pitchFamily="18" charset="2"/>
                          </a:rPr>
                          <m:t>𝜔</m:t>
                        </m:r>
                        <m:r>
                          <a:rPr lang="en-GB" altLang="en-US" sz="1800" b="0" i="1" smtClean="0">
                            <a:latin typeface="+mn-lt"/>
                            <a:sym typeface="Symbol" pitchFamily="18" charset="2"/>
                          </a:rPr>
                          <m:t>𝑡</m:t>
                        </m:r>
                      </m:e>
                    </m:func>
                  </m:oMath>
                </a14:m>
                <a:r>
                  <a:rPr lang="en-GB" altLang="en-US" sz="1800" dirty="0">
                    <a:latin typeface="+mn-lt"/>
                    <a:sym typeface="Symbol" pitchFamily="18" charset="2"/>
                  </a:rPr>
                  <a:t>.</a:t>
                </a:r>
              </a:p>
              <a:p>
                <a:pPr eaLnBrk="1" hangingPunct="1">
                  <a:lnSpc>
                    <a:spcPct val="90000"/>
                  </a:lnSpc>
                </a:pPr>
                <a:r>
                  <a:rPr lang="en-GB" altLang="en-US" sz="1800" dirty="0">
                    <a:latin typeface="+mn-lt"/>
                  </a:rPr>
                  <a:t>Consider a strip at +</a:t>
                </a:r>
                <a:r>
                  <a:rPr lang="en-GB" altLang="en-US" sz="1800" i="1" dirty="0">
                    <a:latin typeface="+mn-lt"/>
                  </a:rPr>
                  <a:t>x</a:t>
                </a:r>
                <a:r>
                  <a:rPr lang="en-GB" altLang="en-US" sz="1800" dirty="0">
                    <a:latin typeface="+mn-lt"/>
                  </a:rPr>
                  <a:t>, width </a:t>
                </a:r>
                <a:r>
                  <a:rPr lang="en-GB" altLang="en-US" sz="1800" i="1" dirty="0" err="1">
                    <a:latin typeface="+mn-lt"/>
                    <a:sym typeface="Symbol" pitchFamily="18" charset="2"/>
                  </a:rPr>
                  <a:t>δ</a:t>
                </a:r>
                <a:r>
                  <a:rPr lang="en-GB" altLang="en-US" sz="1800" i="1" dirty="0" err="1">
                    <a:latin typeface="+mn-lt"/>
                  </a:rPr>
                  <a:t>x</a:t>
                </a:r>
                <a:r>
                  <a:rPr lang="en-GB" altLang="en-US" sz="1800" dirty="0">
                    <a:latin typeface="+mn-lt"/>
                  </a:rPr>
                  <a:t>, returning at –</a:t>
                </a:r>
                <a:r>
                  <a:rPr lang="en-GB" altLang="en-US" sz="1800" i="1" dirty="0">
                    <a:latin typeface="+mn-lt"/>
                  </a:rPr>
                  <a:t>x</a:t>
                </a:r>
                <a:r>
                  <a:rPr lang="en-GB" altLang="en-US" sz="1800" dirty="0">
                    <a:latin typeface="+mn-lt"/>
                  </a:rPr>
                  <a:t> (</a:t>
                </a:r>
                <a14:m>
                  <m:oMath xmlns:m="http://schemas.openxmlformats.org/officeDocument/2006/math">
                    <m:r>
                      <a:rPr lang="en-GB" altLang="en-US" sz="1800" i="1">
                        <a:latin typeface="+mn-lt"/>
                      </a:rPr>
                      <m:t>𝜆</m:t>
                    </m:r>
                    <m:r>
                      <a:rPr lang="en-GB" altLang="en-US" sz="1800" i="1">
                        <a:latin typeface="+mn-lt"/>
                        <a:ea typeface="Cambria Math"/>
                      </a:rPr>
                      <m:t>≫</m:t>
                    </m:r>
                    <m:r>
                      <a:rPr lang="en-GB" altLang="en-US" sz="1800" i="1">
                        <a:latin typeface="+mn-lt"/>
                        <a:ea typeface="Cambria Math"/>
                      </a:rPr>
                      <m:t>𝑥</m:t>
                    </m:r>
                  </m:oMath>
                </a14:m>
                <a:r>
                  <a:rPr lang="en-GB" altLang="en-US" sz="1800" dirty="0">
                    <a:latin typeface="+mn-lt"/>
                  </a:rPr>
                  <a:t>):</a:t>
                </a:r>
              </a:p>
              <a:p>
                <a:pPr eaLnBrk="1" hangingPunct="1">
                  <a:lnSpc>
                    <a:spcPct val="90000"/>
                  </a:lnSpc>
                </a:pPr>
                <a:endParaRPr lang="en-GB" altLang="en-US" sz="1800" dirty="0">
                  <a:latin typeface="+mn-lt"/>
                </a:endParaRPr>
              </a:p>
              <a:p>
                <a:pPr eaLnBrk="1" hangingPunct="1">
                  <a:lnSpc>
                    <a:spcPct val="90000"/>
                  </a:lnSpc>
                </a:pPr>
                <a:r>
                  <a:rPr lang="en-GB" altLang="en-US" sz="1400" dirty="0">
                    <a:latin typeface="+mn-lt"/>
                  </a:rPr>
                  <a:t>Peak voltage in circuit </a:t>
                </a:r>
                <a14:m>
                  <m:oMath xmlns:m="http://schemas.openxmlformats.org/officeDocument/2006/math">
                    <m:sSub>
                      <m:sSubPr>
                        <m:ctrlPr>
                          <a:rPr lang="en-GB" altLang="en-US" sz="1400" i="1">
                            <a:latin typeface="Cambria Math" panose="02040503050406030204" pitchFamily="18" charset="0"/>
                          </a:rPr>
                        </m:ctrlPr>
                      </m:sSubPr>
                      <m:e>
                        <m:r>
                          <a:rPr lang="en-GB" altLang="en-US" sz="1400" i="1">
                            <a:latin typeface="Cambria Math"/>
                          </a:rPr>
                          <m:t>𝑉</m:t>
                        </m:r>
                      </m:e>
                      <m:sub>
                        <m:r>
                          <a:rPr lang="en-GB" altLang="en-US" sz="1400" i="1">
                            <a:latin typeface="Cambria Math"/>
                          </a:rPr>
                          <m:t>𝑝𝑒𝑎𝑘</m:t>
                        </m:r>
                      </m:sub>
                    </m:sSub>
                    <m:r>
                      <a:rPr lang="en-GB" altLang="en-US" sz="1400" i="1">
                        <a:latin typeface="Cambria Math"/>
                      </a:rPr>
                      <m:t>=2</m:t>
                    </m:r>
                    <m:r>
                      <a:rPr lang="en-GB" altLang="en-US" sz="1400" i="1">
                        <a:latin typeface="Cambria Math"/>
                      </a:rPr>
                      <m:t>𝑥</m:t>
                    </m:r>
                    <m:r>
                      <a:rPr lang="en-GB" altLang="en-US" sz="1400" i="1">
                        <a:latin typeface="Cambria Math"/>
                      </a:rPr>
                      <m:t>𝜆𝜔</m:t>
                    </m:r>
                    <m:r>
                      <a:rPr lang="en-GB" altLang="en-US" sz="1400" i="1">
                        <a:latin typeface="Cambria Math"/>
                      </a:rPr>
                      <m:t>𝐵</m:t>
                    </m:r>
                    <m:r>
                      <a:rPr lang="en-GB" altLang="en-US" sz="1400" b="0" i="0" smtClean="0">
                        <a:latin typeface="Cambria Math"/>
                      </a:rPr>
                      <m:t> </m:t>
                    </m:r>
                  </m:oMath>
                </a14:m>
                <a:r>
                  <a:rPr lang="en-GB" altLang="en-US" sz="1400" dirty="0">
                    <a:latin typeface="+mn-lt"/>
                  </a:rPr>
                  <a:t>Resistance of circuit </a:t>
                </a:r>
                <a14:m>
                  <m:oMath xmlns:m="http://schemas.openxmlformats.org/officeDocument/2006/math">
                    <m:r>
                      <a:rPr lang="en-GB" altLang="en-US" sz="1400" i="1">
                        <a:latin typeface="Cambria Math"/>
                      </a:rPr>
                      <m:t>𝑅</m:t>
                    </m:r>
                    <m:r>
                      <a:rPr lang="en-GB" altLang="en-US" sz="1400" i="1">
                        <a:latin typeface="Cambria Math"/>
                      </a:rPr>
                      <m:t>=</m:t>
                    </m:r>
                    <m:f>
                      <m:fPr>
                        <m:ctrlPr>
                          <a:rPr lang="en-GB" altLang="en-US" sz="1400" i="1">
                            <a:latin typeface="Cambria Math" panose="02040503050406030204" pitchFamily="18" charset="0"/>
                          </a:rPr>
                        </m:ctrlPr>
                      </m:fPr>
                      <m:num>
                        <m:r>
                          <a:rPr lang="en-GB" altLang="en-US" sz="1400" i="1">
                            <a:latin typeface="Cambria Math"/>
                          </a:rPr>
                          <m:t>2</m:t>
                        </m:r>
                        <m:r>
                          <a:rPr lang="en-GB" altLang="en-US" sz="1400" i="1">
                            <a:latin typeface="Cambria Math"/>
                          </a:rPr>
                          <m:t>𝜆𝜌</m:t>
                        </m:r>
                      </m:num>
                      <m:den>
                        <m:r>
                          <a:rPr lang="en-GB" altLang="en-US" sz="1400" b="0" i="1" smtClean="0">
                            <a:latin typeface="Cambria Math"/>
                          </a:rPr>
                          <m:t>2</m:t>
                        </m:r>
                        <m:rad>
                          <m:radPr>
                            <m:degHide m:val="on"/>
                            <m:ctrlPr>
                              <a:rPr lang="en-GB" altLang="en-US" sz="1400" b="0" i="1" smtClean="0">
                                <a:latin typeface="Cambria Math" panose="02040503050406030204" pitchFamily="18" charset="0"/>
                              </a:rPr>
                            </m:ctrlPr>
                          </m:radPr>
                          <m:deg/>
                          <m:e>
                            <m:sSup>
                              <m:sSupPr>
                                <m:ctrlPr>
                                  <a:rPr lang="en-GB" altLang="en-US" sz="1400" b="0" i="1" smtClean="0">
                                    <a:latin typeface="Cambria Math" panose="02040503050406030204" pitchFamily="18" charset="0"/>
                                  </a:rPr>
                                </m:ctrlPr>
                              </m:sSupPr>
                              <m:e>
                                <m:r>
                                  <a:rPr lang="en-GB" altLang="en-US" sz="1400" b="0" i="1" smtClean="0">
                                    <a:latin typeface="Cambria Math"/>
                                  </a:rPr>
                                  <m:t>𝑎</m:t>
                                </m:r>
                              </m:e>
                              <m:sup>
                                <m:r>
                                  <a:rPr lang="en-GB" altLang="en-US" sz="1400" b="0" i="1" smtClean="0">
                                    <a:latin typeface="Cambria Math"/>
                                  </a:rPr>
                                  <m:t>2</m:t>
                                </m:r>
                              </m:sup>
                            </m:sSup>
                            <m:r>
                              <a:rPr lang="en-GB" altLang="en-US" sz="1400" b="0" i="1" smtClean="0">
                                <a:latin typeface="Cambria Math"/>
                              </a:rPr>
                              <m:t>−</m:t>
                            </m:r>
                            <m:sSup>
                              <m:sSupPr>
                                <m:ctrlPr>
                                  <a:rPr lang="en-GB" altLang="en-US" sz="1400" b="0" i="1" smtClean="0">
                                    <a:latin typeface="Cambria Math" panose="02040503050406030204" pitchFamily="18" charset="0"/>
                                  </a:rPr>
                                </m:ctrlPr>
                              </m:sSupPr>
                              <m:e>
                                <m:r>
                                  <a:rPr lang="en-GB" altLang="en-US" sz="1400" b="0" i="1" smtClean="0">
                                    <a:latin typeface="Cambria Math"/>
                                  </a:rPr>
                                  <m:t>𝑥</m:t>
                                </m:r>
                              </m:e>
                              <m:sup>
                                <m:r>
                                  <a:rPr lang="en-GB" altLang="en-US" sz="1400" b="0" i="1" smtClean="0">
                                    <a:latin typeface="Cambria Math"/>
                                  </a:rPr>
                                  <m:t>2</m:t>
                                </m:r>
                              </m:sup>
                            </m:sSup>
                          </m:e>
                        </m:rad>
                        <m:r>
                          <a:rPr lang="en-GB" altLang="en-US" sz="1400" i="1">
                            <a:latin typeface="Cambria Math"/>
                          </a:rPr>
                          <m:t> </m:t>
                        </m:r>
                        <m:r>
                          <a:rPr lang="en-GB" altLang="en-US" sz="1400" i="1">
                            <a:latin typeface="Cambria Math"/>
                          </a:rPr>
                          <m:t>𝛿</m:t>
                        </m:r>
                        <m:r>
                          <a:rPr lang="en-GB" altLang="en-US" sz="1400" i="1">
                            <a:latin typeface="Cambria Math"/>
                          </a:rPr>
                          <m:t>𝑥</m:t>
                        </m:r>
                      </m:den>
                    </m:f>
                  </m:oMath>
                </a14:m>
                <a:endParaRPr lang="en-GB" altLang="en-US" sz="1400" dirty="0">
                  <a:latin typeface="+mn-lt"/>
                </a:endParaRPr>
              </a:p>
              <a:p>
                <a:pPr>
                  <a:lnSpc>
                    <a:spcPct val="90000"/>
                  </a:lnSpc>
                </a:pPr>
                <a:r>
                  <a:rPr lang="en-GB" altLang="en-US" sz="1400" dirty="0">
                    <a:latin typeface="+mn-lt"/>
                  </a:rPr>
                  <a:t>Peak current in circuit </a:t>
                </a:r>
                <a14:m>
                  <m:oMath xmlns:m="http://schemas.openxmlformats.org/officeDocument/2006/math">
                    <m:sSub>
                      <m:sSubPr>
                        <m:ctrlPr>
                          <a:rPr lang="en-GB" altLang="en-US" sz="1400" i="1">
                            <a:latin typeface="Cambria Math" panose="02040503050406030204" pitchFamily="18" charset="0"/>
                          </a:rPr>
                        </m:ctrlPr>
                      </m:sSubPr>
                      <m:e>
                        <m:r>
                          <a:rPr lang="en-GB" altLang="en-US" sz="1400" i="1">
                            <a:latin typeface="Cambria Math"/>
                          </a:rPr>
                          <m:t>𝐼</m:t>
                        </m:r>
                      </m:e>
                      <m:sub>
                        <m:r>
                          <a:rPr lang="en-GB" altLang="en-US" sz="1400" i="1">
                            <a:latin typeface="Cambria Math"/>
                          </a:rPr>
                          <m:t>𝑝𝑒𝑎𝑘</m:t>
                        </m:r>
                      </m:sub>
                    </m:sSub>
                    <m:r>
                      <a:rPr lang="en-GB" altLang="en-US" sz="1400" i="1">
                        <a:latin typeface="Cambria Math"/>
                      </a:rPr>
                      <m:t>=</m:t>
                    </m:r>
                    <m:f>
                      <m:fPr>
                        <m:ctrlPr>
                          <a:rPr lang="en-GB" altLang="en-US" sz="1400" i="1">
                            <a:latin typeface="Cambria Math" panose="02040503050406030204" pitchFamily="18" charset="0"/>
                          </a:rPr>
                        </m:ctrlPr>
                      </m:fPr>
                      <m:num>
                        <m:r>
                          <a:rPr lang="en-GB" altLang="en-US" sz="1400" b="0" i="1" smtClean="0">
                            <a:latin typeface="Cambria Math"/>
                          </a:rPr>
                          <m:t>2</m:t>
                        </m:r>
                        <m:r>
                          <a:rPr lang="en-GB" altLang="en-US" sz="1400" i="1">
                            <a:latin typeface="Cambria Math"/>
                          </a:rPr>
                          <m:t>𝑥</m:t>
                        </m:r>
                        <m:r>
                          <a:rPr lang="en-GB" altLang="en-US" sz="1400" i="1">
                            <a:latin typeface="Cambria Math"/>
                          </a:rPr>
                          <m:t>𝜔</m:t>
                        </m:r>
                        <m:r>
                          <a:rPr lang="en-GB" altLang="en-US" sz="1400" i="1">
                            <a:latin typeface="Cambria Math"/>
                          </a:rPr>
                          <m:t>𝐵</m:t>
                        </m:r>
                        <m:rad>
                          <m:radPr>
                            <m:degHide m:val="on"/>
                            <m:ctrlPr>
                              <a:rPr lang="en-GB" altLang="en-US" sz="1400" i="1">
                                <a:latin typeface="Cambria Math" panose="02040503050406030204" pitchFamily="18" charset="0"/>
                              </a:rPr>
                            </m:ctrlPr>
                          </m:radPr>
                          <m:deg/>
                          <m:e>
                            <m:sSup>
                              <m:sSupPr>
                                <m:ctrlPr>
                                  <a:rPr lang="en-GB" altLang="en-US" sz="1400" i="1">
                                    <a:latin typeface="Cambria Math" panose="02040503050406030204" pitchFamily="18" charset="0"/>
                                  </a:rPr>
                                </m:ctrlPr>
                              </m:sSupPr>
                              <m:e>
                                <m:r>
                                  <a:rPr lang="en-GB" altLang="en-US" sz="1400" i="1">
                                    <a:latin typeface="Cambria Math"/>
                                  </a:rPr>
                                  <m:t>𝑎</m:t>
                                </m:r>
                              </m:e>
                              <m:sup>
                                <m:r>
                                  <a:rPr lang="en-GB" altLang="en-US" sz="1400" i="1">
                                    <a:latin typeface="Cambria Math"/>
                                  </a:rPr>
                                  <m:t>2</m:t>
                                </m:r>
                              </m:sup>
                            </m:sSup>
                            <m:r>
                              <a:rPr lang="en-GB" altLang="en-US" sz="1400" i="1">
                                <a:latin typeface="Cambria Math"/>
                              </a:rPr>
                              <m:t>−</m:t>
                            </m:r>
                            <m:sSup>
                              <m:sSupPr>
                                <m:ctrlPr>
                                  <a:rPr lang="en-GB" altLang="en-US" sz="1400" i="1">
                                    <a:latin typeface="Cambria Math" panose="02040503050406030204" pitchFamily="18" charset="0"/>
                                  </a:rPr>
                                </m:ctrlPr>
                              </m:sSupPr>
                              <m:e>
                                <m:r>
                                  <a:rPr lang="en-GB" altLang="en-US" sz="1400" i="1">
                                    <a:latin typeface="Cambria Math"/>
                                  </a:rPr>
                                  <m:t>𝑥</m:t>
                                </m:r>
                              </m:e>
                              <m:sup>
                                <m:r>
                                  <a:rPr lang="en-GB" altLang="en-US" sz="1400" i="1">
                                    <a:latin typeface="Cambria Math"/>
                                  </a:rPr>
                                  <m:t>2</m:t>
                                </m:r>
                              </m:sup>
                            </m:sSup>
                          </m:e>
                        </m:rad>
                      </m:num>
                      <m:den>
                        <m:r>
                          <a:rPr lang="en-GB" altLang="en-US" sz="1400" i="1">
                            <a:latin typeface="Cambria Math"/>
                          </a:rPr>
                          <m:t>𝜌</m:t>
                        </m:r>
                      </m:den>
                    </m:f>
                  </m:oMath>
                </a14:m>
                <a:endParaRPr lang="en-GB" altLang="en-US" sz="1400" dirty="0">
                  <a:latin typeface="+mn-lt"/>
                </a:endParaRPr>
              </a:p>
              <a:p>
                <a:pPr eaLnBrk="1" hangingPunct="1">
                  <a:lnSpc>
                    <a:spcPct val="90000"/>
                  </a:lnSpc>
                </a:pPr>
                <a:r>
                  <a:rPr lang="en-GB" altLang="en-US" sz="1400" dirty="0">
                    <a:latin typeface="+mn-lt"/>
                  </a:rPr>
                  <a:t>Peak instantaneous power in strip </a:t>
                </a:r>
                <a14:m>
                  <m:oMath xmlns:m="http://schemas.openxmlformats.org/officeDocument/2006/math">
                    <m:sSub>
                      <m:sSubPr>
                        <m:ctrlPr>
                          <a:rPr lang="en-GB" altLang="en-US" sz="1400" i="1">
                            <a:latin typeface="Cambria Math" panose="02040503050406030204" pitchFamily="18" charset="0"/>
                          </a:rPr>
                        </m:ctrlPr>
                      </m:sSubPr>
                      <m:e>
                        <m:r>
                          <a:rPr lang="en-GB" altLang="en-US" sz="1400" i="1">
                            <a:latin typeface="Cambria Math"/>
                          </a:rPr>
                          <m:t>𝑃</m:t>
                        </m:r>
                      </m:e>
                      <m:sub>
                        <m:r>
                          <a:rPr lang="en-GB" altLang="en-US" sz="1400" i="1">
                            <a:latin typeface="Cambria Math"/>
                          </a:rPr>
                          <m:t>𝑝𝑒𝑎𝑘</m:t>
                        </m:r>
                        <m:r>
                          <a:rPr lang="en-GB" altLang="en-US" sz="1400" i="1">
                            <a:latin typeface="Cambria Math"/>
                          </a:rPr>
                          <m:t>,</m:t>
                        </m:r>
                        <m:r>
                          <a:rPr lang="en-GB" altLang="en-US" sz="1400" i="1">
                            <a:latin typeface="Cambria Math"/>
                          </a:rPr>
                          <m:t>𝑠𝑡𝑟𝑖𝑝</m:t>
                        </m:r>
                      </m:sub>
                    </m:sSub>
                    <m:r>
                      <a:rPr lang="en-GB" altLang="en-US" sz="1400" i="1">
                        <a:latin typeface="Cambria Math"/>
                      </a:rPr>
                      <m:t>=</m:t>
                    </m:r>
                    <m:f>
                      <m:fPr>
                        <m:ctrlPr>
                          <a:rPr lang="en-GB" altLang="en-US" sz="1400" i="1">
                            <a:latin typeface="Cambria Math" panose="02040503050406030204" pitchFamily="18" charset="0"/>
                          </a:rPr>
                        </m:ctrlPr>
                      </m:fPr>
                      <m:num>
                        <m:r>
                          <a:rPr lang="en-GB" altLang="en-US" sz="1400" i="1">
                            <a:latin typeface="Cambria Math"/>
                          </a:rPr>
                          <m:t>2</m:t>
                        </m:r>
                        <m:sSup>
                          <m:sSupPr>
                            <m:ctrlPr>
                              <a:rPr lang="en-GB" altLang="en-US" sz="1400" i="1">
                                <a:latin typeface="Cambria Math" panose="02040503050406030204" pitchFamily="18" charset="0"/>
                              </a:rPr>
                            </m:ctrlPr>
                          </m:sSupPr>
                          <m:e>
                            <m:r>
                              <a:rPr lang="en-GB" altLang="en-US" sz="1400" i="1">
                                <a:latin typeface="Cambria Math"/>
                              </a:rPr>
                              <m:t>𝑥</m:t>
                            </m:r>
                          </m:e>
                          <m:sup>
                            <m:r>
                              <a:rPr lang="en-GB" altLang="en-US" sz="1400" i="1">
                                <a:latin typeface="Cambria Math"/>
                              </a:rPr>
                              <m:t>2</m:t>
                            </m:r>
                          </m:sup>
                        </m:sSup>
                        <m:r>
                          <a:rPr lang="en-GB" altLang="en-US" sz="1400" i="1">
                            <a:latin typeface="Cambria Math"/>
                          </a:rPr>
                          <m:t>𝜆</m:t>
                        </m:r>
                        <m:r>
                          <a:rPr lang="en-GB" altLang="en-US" sz="1400" i="1">
                            <a:latin typeface="Cambria Math"/>
                          </a:rPr>
                          <m:t> </m:t>
                        </m:r>
                        <m:sSup>
                          <m:sSupPr>
                            <m:ctrlPr>
                              <a:rPr lang="en-GB" altLang="en-US" sz="1400" i="1">
                                <a:latin typeface="Cambria Math" panose="02040503050406030204" pitchFamily="18" charset="0"/>
                              </a:rPr>
                            </m:ctrlPr>
                          </m:sSupPr>
                          <m:e>
                            <m:r>
                              <a:rPr lang="en-GB" altLang="en-US" sz="1400" i="1">
                                <a:latin typeface="Cambria Math"/>
                              </a:rPr>
                              <m:t>𝜔</m:t>
                            </m:r>
                          </m:e>
                          <m:sup>
                            <m:r>
                              <a:rPr lang="en-GB" altLang="en-US" sz="1400" i="1">
                                <a:latin typeface="Cambria Math"/>
                              </a:rPr>
                              <m:t>2</m:t>
                            </m:r>
                          </m:sup>
                        </m:sSup>
                        <m:sSup>
                          <m:sSupPr>
                            <m:ctrlPr>
                              <a:rPr lang="en-GB" altLang="en-US" sz="1400" i="1">
                                <a:latin typeface="Cambria Math" panose="02040503050406030204" pitchFamily="18" charset="0"/>
                              </a:rPr>
                            </m:ctrlPr>
                          </m:sSupPr>
                          <m:e>
                            <m:r>
                              <a:rPr lang="en-GB" altLang="en-US" sz="1400" i="1">
                                <a:latin typeface="Cambria Math"/>
                              </a:rPr>
                              <m:t>𝐵</m:t>
                            </m:r>
                          </m:e>
                          <m:sup>
                            <m:r>
                              <a:rPr lang="en-GB" altLang="en-US" sz="1400" i="1">
                                <a:latin typeface="Cambria Math"/>
                              </a:rPr>
                              <m:t>2</m:t>
                            </m:r>
                          </m:sup>
                        </m:sSup>
                        <m:r>
                          <a:rPr lang="en-GB" altLang="en-US" sz="1400" i="1">
                            <a:latin typeface="Cambria Math"/>
                          </a:rPr>
                          <m:t>𝜏</m:t>
                        </m:r>
                        <m:r>
                          <a:rPr lang="en-GB" altLang="en-US" sz="1400" i="1">
                            <a:latin typeface="Cambria Math"/>
                          </a:rPr>
                          <m:t> </m:t>
                        </m:r>
                        <m:r>
                          <a:rPr lang="en-GB" altLang="en-US" sz="1400" i="1">
                            <a:latin typeface="Cambria Math"/>
                          </a:rPr>
                          <m:t>𝛿</m:t>
                        </m:r>
                        <m:r>
                          <a:rPr lang="en-GB" altLang="en-US" sz="1400" i="1">
                            <a:latin typeface="Cambria Math"/>
                          </a:rPr>
                          <m:t>𝑥</m:t>
                        </m:r>
                      </m:num>
                      <m:den>
                        <m:r>
                          <a:rPr lang="en-GB" altLang="en-US" sz="1400" i="1">
                            <a:latin typeface="Cambria Math"/>
                          </a:rPr>
                          <m:t>𝜌</m:t>
                        </m:r>
                        <m:r>
                          <a:rPr lang="en-GB" altLang="en-US" sz="1400" i="1">
                            <a:latin typeface="Cambria Math"/>
                          </a:rPr>
                          <m:t> </m:t>
                        </m:r>
                      </m:den>
                    </m:f>
                  </m:oMath>
                </a14:m>
                <a:endParaRPr lang="en-GB" altLang="en-US" sz="1400" dirty="0">
                  <a:latin typeface="+mn-lt"/>
                </a:endParaRPr>
              </a:p>
              <a:p>
                <a:pPr eaLnBrk="1" hangingPunct="1">
                  <a:lnSpc>
                    <a:spcPct val="90000"/>
                  </a:lnSpc>
                </a:pPr>
                <a:endParaRPr lang="en-GB" altLang="en-US" sz="1400" dirty="0">
                  <a:latin typeface="+mn-lt"/>
                </a:endParaRPr>
              </a:p>
              <a:p>
                <a:pPr eaLnBrk="1" hangingPunct="1">
                  <a:spcBef>
                    <a:spcPct val="50000"/>
                  </a:spcBef>
                </a:pPr>
                <a:r>
                  <a:rPr lang="en-GB" altLang="en-US" sz="1600" dirty="0">
                    <a:latin typeface="+mn-lt"/>
                  </a:rPr>
                  <a:t>Integrate w.r.t. x between 0 and a for peak instantaneous power in wire.</a:t>
                </a:r>
              </a:p>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GB" altLang="en-US" sz="1600" i="1">
                              <a:latin typeface="+mn-lt"/>
                              <a:sym typeface="Symbol" pitchFamily="18" charset="2"/>
                            </a:rPr>
                          </m:ctrlPr>
                        </m:sSubPr>
                        <m:e>
                          <m:r>
                            <a:rPr lang="en-GB" altLang="en-US" sz="1600" i="1">
                              <a:latin typeface="+mn-lt"/>
                              <a:sym typeface="Symbol" pitchFamily="18" charset="2"/>
                            </a:rPr>
                            <m:t>𝑃</m:t>
                          </m:r>
                        </m:e>
                        <m:sub>
                          <m:r>
                            <a:rPr lang="en-GB" altLang="en-US" sz="1600" i="1">
                              <a:latin typeface="+mn-lt"/>
                              <a:sym typeface="Symbol" pitchFamily="18" charset="2"/>
                            </a:rPr>
                            <m:t>𝑝𝑒𝑎𝑘</m:t>
                          </m:r>
                          <m:r>
                            <a:rPr lang="en-GB" altLang="en-US" sz="1600" i="1">
                              <a:latin typeface="+mn-lt"/>
                              <a:sym typeface="Symbol" pitchFamily="18" charset="2"/>
                            </a:rPr>
                            <m:t>,</m:t>
                          </m:r>
                          <m:r>
                            <a:rPr lang="en-GB" altLang="en-US" sz="1600" i="1">
                              <a:latin typeface="+mn-lt"/>
                              <a:sym typeface="Symbol" pitchFamily="18" charset="2"/>
                            </a:rPr>
                            <m:t>𝑏𝑙𝑜𝑐𝑘</m:t>
                          </m:r>
                        </m:sub>
                      </m:sSub>
                      <m:r>
                        <a:rPr lang="en-GB" altLang="en-US" sz="1600" i="1">
                          <a:latin typeface="+mn-lt"/>
                          <a:sym typeface="Symbol" pitchFamily="18" charset="2"/>
                        </a:rPr>
                        <m:t>=</m:t>
                      </m:r>
                      <m:box>
                        <m:boxPr>
                          <m:ctrlPr>
                            <a:rPr lang="en-GB" altLang="en-US" sz="1600" i="1">
                              <a:latin typeface="+mn-lt"/>
                              <a:sym typeface="Symbol" pitchFamily="18" charset="2"/>
                            </a:rPr>
                          </m:ctrlPr>
                        </m:boxPr>
                        <m:e>
                          <m:argPr>
                            <m:argSz m:val="-1"/>
                          </m:argPr>
                          <m:f>
                            <m:fPr>
                              <m:ctrlPr>
                                <a:rPr lang="en-GB" altLang="en-US" sz="1600" i="1">
                                  <a:latin typeface="+mn-lt"/>
                                  <a:sym typeface="Symbol" pitchFamily="18" charset="2"/>
                                </a:rPr>
                              </m:ctrlPr>
                            </m:fPr>
                            <m:num>
                              <m:r>
                                <a:rPr lang="en-GB" altLang="en-US" sz="1600" i="1" smtClean="0">
                                  <a:latin typeface="+mn-lt"/>
                                  <a:ea typeface="Cambria Math"/>
                                  <a:sym typeface="Symbol" pitchFamily="18" charset="2"/>
                                </a:rPr>
                                <m:t>𝜋</m:t>
                              </m:r>
                            </m:num>
                            <m:den>
                              <m:r>
                                <a:rPr lang="en-GB" altLang="en-US" sz="1600" b="0" i="1" smtClean="0">
                                  <a:latin typeface="+mn-lt"/>
                                  <a:sym typeface="Symbol" pitchFamily="18" charset="2"/>
                                </a:rPr>
                                <m:t>4</m:t>
                              </m:r>
                            </m:den>
                          </m:f>
                        </m:e>
                      </m:box>
                      <m:f>
                        <m:fPr>
                          <m:ctrlPr>
                            <a:rPr lang="en-GB" altLang="en-US" sz="1600" i="1">
                              <a:latin typeface="+mn-lt"/>
                              <a:sym typeface="Symbol" pitchFamily="18" charset="2"/>
                            </a:rPr>
                          </m:ctrlPr>
                        </m:fPr>
                        <m:num>
                          <m:sSup>
                            <m:sSupPr>
                              <m:ctrlPr>
                                <a:rPr lang="en-GB" altLang="en-US" sz="1600" i="1">
                                  <a:latin typeface="+mn-lt"/>
                                  <a:sym typeface="Symbol" pitchFamily="18" charset="2"/>
                                </a:rPr>
                              </m:ctrlPr>
                            </m:sSupPr>
                            <m:e>
                              <m:r>
                                <a:rPr lang="en-GB" altLang="en-US" sz="1600" i="1">
                                  <a:latin typeface="+mn-lt"/>
                                  <a:sym typeface="Symbol" pitchFamily="18" charset="2"/>
                                </a:rPr>
                                <m:t>𝑎</m:t>
                              </m:r>
                            </m:e>
                            <m:sup>
                              <m:r>
                                <a:rPr lang="en-GB" altLang="en-US" sz="1600" b="0" i="1" smtClean="0">
                                  <a:latin typeface="+mn-lt"/>
                                  <a:sym typeface="Symbol" pitchFamily="18" charset="2"/>
                                </a:rPr>
                                <m:t>4</m:t>
                              </m:r>
                            </m:sup>
                          </m:sSup>
                          <m:r>
                            <a:rPr lang="en-GB" altLang="en-US" sz="1600" i="1">
                              <a:latin typeface="+mn-lt"/>
                              <a:sym typeface="Symbol" pitchFamily="18" charset="2"/>
                            </a:rPr>
                            <m:t>𝜆</m:t>
                          </m:r>
                          <m:sSup>
                            <m:sSupPr>
                              <m:ctrlPr>
                                <a:rPr lang="en-GB" altLang="en-US" sz="1600" i="1">
                                  <a:latin typeface="+mn-lt"/>
                                  <a:sym typeface="Symbol" pitchFamily="18" charset="2"/>
                                </a:rPr>
                              </m:ctrlPr>
                            </m:sSupPr>
                            <m:e>
                              <m:r>
                                <a:rPr lang="en-GB" altLang="en-US" sz="1600" i="1">
                                  <a:latin typeface="+mn-lt"/>
                                  <a:sym typeface="Symbol" pitchFamily="18" charset="2"/>
                                </a:rPr>
                                <m:t>𝜔</m:t>
                              </m:r>
                            </m:e>
                            <m:sup>
                              <m:r>
                                <a:rPr lang="en-GB" altLang="en-US" sz="1600" i="1">
                                  <a:latin typeface="+mn-lt"/>
                                  <a:sym typeface="Symbol" pitchFamily="18" charset="2"/>
                                </a:rPr>
                                <m:t>2</m:t>
                              </m:r>
                            </m:sup>
                          </m:sSup>
                          <m:sSup>
                            <m:sSupPr>
                              <m:ctrlPr>
                                <a:rPr lang="en-GB" altLang="en-US" sz="1600" i="1">
                                  <a:latin typeface="+mn-lt"/>
                                  <a:sym typeface="Symbol" pitchFamily="18" charset="2"/>
                                </a:rPr>
                              </m:ctrlPr>
                            </m:sSupPr>
                            <m:e>
                              <m:r>
                                <a:rPr lang="en-GB" altLang="en-US" sz="1600" i="1">
                                  <a:latin typeface="+mn-lt"/>
                                  <a:sym typeface="Symbol" pitchFamily="18" charset="2"/>
                                </a:rPr>
                                <m:t>𝐵</m:t>
                              </m:r>
                            </m:e>
                            <m:sup>
                              <m:r>
                                <a:rPr lang="en-GB" altLang="en-US" sz="1600" i="1">
                                  <a:latin typeface="+mn-lt"/>
                                  <a:sym typeface="Symbol" pitchFamily="18" charset="2"/>
                                </a:rPr>
                                <m:t>2</m:t>
                              </m:r>
                            </m:sup>
                          </m:sSup>
                        </m:num>
                        <m:den>
                          <m:r>
                            <a:rPr lang="en-GB" altLang="en-US" sz="1600" i="1">
                              <a:latin typeface="+mn-lt"/>
                              <a:sym typeface="Symbol" pitchFamily="18" charset="2"/>
                            </a:rPr>
                            <m:t>𝜌</m:t>
                          </m:r>
                        </m:den>
                      </m:f>
                    </m:oMath>
                  </m:oMathPara>
                </a14:m>
                <a:endParaRPr lang="en-GB" altLang="en-US" sz="1600" dirty="0">
                  <a:latin typeface="+mn-lt"/>
                </a:endParaRPr>
              </a:p>
              <a:p>
                <a:pPr eaLnBrk="1" hangingPunct="1">
                  <a:spcBef>
                    <a:spcPct val="50000"/>
                  </a:spcBef>
                </a:pPr>
                <a:r>
                  <a:rPr lang="en-GB" altLang="en-US" sz="1600" dirty="0">
                    <a:latin typeface="+mn-lt"/>
                  </a:rPr>
                  <a:t>Convert peak power to RMS (/0.7) and </a:t>
                </a:r>
                <a14:m>
                  <m:oMath xmlns:m="http://schemas.openxmlformats.org/officeDocument/2006/math">
                    <m:r>
                      <a:rPr lang="en-GB" altLang="en-US" sz="1600" i="1">
                        <a:latin typeface="+mn-lt"/>
                      </a:rPr>
                      <m:t>𝐴</m:t>
                    </m:r>
                    <m:r>
                      <a:rPr lang="en-GB" altLang="en-US" sz="1600" i="1">
                        <a:latin typeface="+mn-lt"/>
                      </a:rPr>
                      <m:t>=</m:t>
                    </m:r>
                    <m:r>
                      <a:rPr lang="en-GB" altLang="en-US" sz="1600" i="1" smtClean="0">
                        <a:latin typeface="+mn-lt"/>
                        <a:ea typeface="Cambria Math"/>
                      </a:rPr>
                      <m:t>𝜋</m:t>
                    </m:r>
                    <m:r>
                      <a:rPr lang="en-GB" altLang="en-US" sz="1600" i="1">
                        <a:latin typeface="+mn-lt"/>
                      </a:rPr>
                      <m:t>𝑎</m:t>
                    </m:r>
                  </m:oMath>
                </a14:m>
                <a:r>
                  <a:rPr lang="en-GB" altLang="en-US" sz="1600" baseline="30000" dirty="0">
                    <a:latin typeface="+mn-lt"/>
                  </a:rPr>
                  <a:t>2</a:t>
                </a:r>
                <a:r>
                  <a:rPr lang="en-GB" altLang="en-US" sz="1600" dirty="0">
                    <a:latin typeface="+mn-lt"/>
                  </a:rPr>
                  <a:t> </a:t>
                </a:r>
              </a:p>
              <a:p>
                <a:pPr eaLnBrk="1" hangingPunct="1">
                  <a:spcBef>
                    <a:spcPct val="50000"/>
                  </a:spcBef>
                </a:pPr>
                <a:r>
                  <a:rPr lang="en-GB" altLang="en-US" sz="1600" dirty="0">
                    <a:latin typeface="+mn-lt"/>
                  </a:rPr>
                  <a:t>so power loss per unit length</a:t>
                </a:r>
                <a14:m>
                  <m:oMath xmlns:m="http://schemas.openxmlformats.org/officeDocument/2006/math">
                    <m:sSub>
                      <m:sSubPr>
                        <m:ctrlPr>
                          <a:rPr lang="en-GB" altLang="en-US" sz="1600" i="1">
                            <a:solidFill>
                              <a:prstClr val="black"/>
                            </a:solidFill>
                            <a:latin typeface="+mn-lt"/>
                          </a:rPr>
                        </m:ctrlPr>
                      </m:sSubPr>
                      <m:e>
                        <m:r>
                          <a:rPr lang="en-GB" altLang="en-US" sz="1600" i="1">
                            <a:solidFill>
                              <a:prstClr val="black"/>
                            </a:solidFill>
                            <a:latin typeface="+mn-lt"/>
                          </a:rPr>
                          <m:t> </m:t>
                        </m:r>
                        <m:r>
                          <a:rPr lang="en-GB" altLang="en-US" sz="1600" i="1">
                            <a:solidFill>
                              <a:prstClr val="black"/>
                            </a:solidFill>
                            <a:latin typeface="+mn-lt"/>
                          </a:rPr>
                          <m:t>𝑃</m:t>
                        </m:r>
                      </m:e>
                      <m:sub>
                        <m:r>
                          <a:rPr lang="en-GB" altLang="en-US" sz="1600" i="1">
                            <a:solidFill>
                              <a:prstClr val="black"/>
                            </a:solidFill>
                            <a:latin typeface="+mn-lt"/>
                          </a:rPr>
                          <m:t>𝑙𝑜𝑠𝑠</m:t>
                        </m:r>
                      </m:sub>
                    </m:sSub>
                    <m:r>
                      <a:rPr lang="en-GB" altLang="en-US" sz="1600" i="1">
                        <a:solidFill>
                          <a:prstClr val="black"/>
                        </a:solidFill>
                        <a:latin typeface="+mn-lt"/>
                      </a:rPr>
                      <m:t>=</m:t>
                    </m:r>
                    <m:r>
                      <a:rPr lang="en-GB" altLang="en-US" sz="1600" b="0" i="1" smtClean="0">
                        <a:solidFill>
                          <a:prstClr val="black"/>
                        </a:solidFill>
                        <a:latin typeface="Cambria Math" panose="02040503050406030204" pitchFamily="18" charset="0"/>
                      </a:rPr>
                      <m:t>0.7∗</m:t>
                    </m:r>
                    <m:f>
                      <m:fPr>
                        <m:ctrlPr>
                          <a:rPr lang="en-GB" altLang="en-US" sz="1600" i="1">
                            <a:solidFill>
                              <a:prstClr val="black"/>
                            </a:solidFill>
                            <a:latin typeface="+mn-lt"/>
                          </a:rPr>
                        </m:ctrlPr>
                      </m:fPr>
                      <m:num>
                        <m:sSup>
                          <m:sSupPr>
                            <m:ctrlPr>
                              <a:rPr lang="en-GB" altLang="en-US" sz="1600" i="1">
                                <a:solidFill>
                                  <a:prstClr val="black"/>
                                </a:solidFill>
                                <a:latin typeface="+mn-lt"/>
                              </a:rPr>
                            </m:ctrlPr>
                          </m:sSupPr>
                          <m:e>
                            <m:r>
                              <a:rPr lang="en-GB" altLang="en-US" sz="1600" i="1">
                                <a:solidFill>
                                  <a:prstClr val="black"/>
                                </a:solidFill>
                                <a:latin typeface="+mn-lt"/>
                              </a:rPr>
                              <m:t>𝜔</m:t>
                            </m:r>
                          </m:e>
                          <m:sup>
                            <m:r>
                              <a:rPr lang="en-GB" altLang="en-US" sz="1600" i="1">
                                <a:solidFill>
                                  <a:prstClr val="black"/>
                                </a:solidFill>
                                <a:latin typeface="+mn-lt"/>
                              </a:rPr>
                              <m:t>2</m:t>
                            </m:r>
                          </m:sup>
                        </m:sSup>
                        <m:sSup>
                          <m:sSupPr>
                            <m:ctrlPr>
                              <a:rPr lang="en-GB" altLang="en-US" sz="1600" i="1">
                                <a:solidFill>
                                  <a:prstClr val="black"/>
                                </a:solidFill>
                                <a:latin typeface="+mn-lt"/>
                              </a:rPr>
                            </m:ctrlPr>
                          </m:sSupPr>
                          <m:e>
                            <m:r>
                              <a:rPr lang="en-GB" altLang="en-US" sz="1600" i="1">
                                <a:solidFill>
                                  <a:prstClr val="black"/>
                                </a:solidFill>
                                <a:latin typeface="+mn-lt"/>
                              </a:rPr>
                              <m:t>𝐵</m:t>
                            </m:r>
                          </m:e>
                          <m:sup>
                            <m:r>
                              <a:rPr lang="en-GB" altLang="en-US" sz="1600" i="1">
                                <a:solidFill>
                                  <a:prstClr val="black"/>
                                </a:solidFill>
                                <a:latin typeface="+mn-lt"/>
                              </a:rPr>
                              <m:t>2</m:t>
                            </m:r>
                          </m:sup>
                        </m:sSup>
                        <m:r>
                          <a:rPr lang="en-GB" altLang="en-US" sz="1600" i="1">
                            <a:solidFill>
                              <a:prstClr val="black"/>
                            </a:solidFill>
                            <a:latin typeface="+mn-lt"/>
                          </a:rPr>
                          <m:t>𝐴</m:t>
                        </m:r>
                        <m:sSup>
                          <m:sSupPr>
                            <m:ctrlPr>
                              <a:rPr lang="en-GB" altLang="en-US" sz="1600" i="1">
                                <a:solidFill>
                                  <a:prstClr val="black"/>
                                </a:solidFill>
                                <a:latin typeface="+mn-lt"/>
                              </a:rPr>
                            </m:ctrlPr>
                          </m:sSupPr>
                          <m:e>
                            <m:r>
                              <a:rPr lang="en-GB" altLang="en-US" sz="1600" i="1">
                                <a:solidFill>
                                  <a:prstClr val="black"/>
                                </a:solidFill>
                                <a:latin typeface="+mn-lt"/>
                              </a:rPr>
                              <m:t>𝑎</m:t>
                            </m:r>
                          </m:e>
                          <m:sup>
                            <m:r>
                              <a:rPr lang="en-GB" altLang="en-US" sz="1600" i="1">
                                <a:solidFill>
                                  <a:prstClr val="black"/>
                                </a:solidFill>
                                <a:latin typeface="+mn-lt"/>
                              </a:rPr>
                              <m:t>2</m:t>
                            </m:r>
                          </m:sup>
                        </m:sSup>
                      </m:num>
                      <m:den>
                        <m:r>
                          <a:rPr lang="en-GB" altLang="en-US" sz="1600" b="0" i="1" smtClean="0">
                            <a:solidFill>
                              <a:prstClr val="black"/>
                            </a:solidFill>
                            <a:latin typeface="Cambria Math" panose="02040503050406030204" pitchFamily="18" charset="0"/>
                          </a:rPr>
                          <m:t>4</m:t>
                        </m:r>
                        <m:r>
                          <a:rPr lang="en-GB" altLang="en-US" sz="1600" i="1">
                            <a:solidFill>
                              <a:prstClr val="black"/>
                            </a:solidFill>
                            <a:latin typeface="+mn-lt"/>
                          </a:rPr>
                          <m:t>𝜌</m:t>
                        </m:r>
                      </m:den>
                    </m:f>
                  </m:oMath>
                </a14:m>
                <a:endParaRPr lang="en-GB" altLang="en-US" sz="1600" dirty="0">
                  <a:latin typeface="+mn-lt"/>
                </a:endParaRPr>
              </a:p>
              <a:p>
                <a:pPr eaLnBrk="1" hangingPunct="1">
                  <a:lnSpc>
                    <a:spcPct val="90000"/>
                  </a:lnSpc>
                </a:pPr>
                <a:endParaRPr lang="en-GB" altLang="en-US" sz="2000" dirty="0">
                  <a:latin typeface="+mn-lt"/>
                </a:endParaRPr>
              </a:p>
            </p:txBody>
          </p:sp>
        </mc:Choice>
        <mc:Fallback>
          <p:sp>
            <p:nvSpPr>
              <p:cNvPr id="4" name="Text Box 4"/>
              <p:cNvSpPr txBox="1">
                <a:spLocks noRot="1" noChangeAspect="1" noMove="1" noResize="1" noEditPoints="1" noAdjustHandles="1" noChangeArrowheads="1" noChangeShapeType="1" noTextEdit="1"/>
              </p:cNvSpPr>
              <p:nvPr/>
            </p:nvSpPr>
            <p:spPr bwMode="auto">
              <a:xfrm>
                <a:off x="362464" y="1446815"/>
                <a:ext cx="8410833" cy="4645439"/>
              </a:xfrm>
              <a:prstGeom prst="rect">
                <a:avLst/>
              </a:prstGeom>
              <a:blipFill>
                <a:blip r:embed="rId2"/>
                <a:stretch>
                  <a:fillRect l="-580" t="-65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2" name="Title 1"/>
          <p:cNvSpPr>
            <a:spLocks noGrp="1"/>
          </p:cNvSpPr>
          <p:nvPr>
            <p:ph type="title"/>
          </p:nvPr>
        </p:nvSpPr>
        <p:spPr/>
        <p:txBody>
          <a:bodyPr/>
          <a:lstStyle/>
          <a:p>
            <a:r>
              <a:rPr lang="en-GB" dirty="0"/>
              <a:t>Conductor eddy currents</a:t>
            </a:r>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363" y="2073496"/>
            <a:ext cx="1911822" cy="2011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5078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1794" y="274638"/>
            <a:ext cx="6685005" cy="1143000"/>
          </a:xfrm>
        </p:spPr>
        <p:txBody>
          <a:bodyPr>
            <a:normAutofit fontScale="90000"/>
          </a:bodyPr>
          <a:lstStyle/>
          <a:p>
            <a:r>
              <a:rPr lang="en-GB" dirty="0"/>
              <a:t>Eddy currents in a cylindrical vacuum vessel</a:t>
            </a: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3575" y="1664558"/>
            <a:ext cx="3324225" cy="392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4" name="Text Box 4"/>
              <p:cNvSpPr txBox="1">
                <a:spLocks noChangeArrowheads="1"/>
              </p:cNvSpPr>
              <p:nvPr/>
            </p:nvSpPr>
            <p:spPr bwMode="auto">
              <a:xfrm>
                <a:off x="362464" y="1446815"/>
                <a:ext cx="4961111" cy="49592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1800" dirty="0">
                    <a:latin typeface="+mn-lt"/>
                    <a:sym typeface="Symbol" pitchFamily="18" charset="2"/>
                  </a:rPr>
                  <a:t>Total flux cutting circuit at angle </a:t>
                </a:r>
                <a:r>
                  <a:rPr lang="el-GR" altLang="en-US" sz="1800" dirty="0">
                    <a:latin typeface="+mn-lt"/>
                    <a:sym typeface="Symbol" pitchFamily="18" charset="2"/>
                  </a:rPr>
                  <a:t>θ</a:t>
                </a:r>
                <a:r>
                  <a:rPr lang="en-GB" altLang="en-US" sz="1800" dirty="0">
                    <a:latin typeface="+mn-lt"/>
                    <a:sym typeface="Symbol" pitchFamily="18" charset="2"/>
                  </a:rPr>
                  <a:t> =</a:t>
                </a:r>
              </a:p>
              <a:p>
                <a:pPr algn="ctr" eaLnBrk="1" hangingPunct="1">
                  <a:spcBef>
                    <a:spcPct val="50000"/>
                  </a:spcBef>
                </a:pPr>
                <a14:m>
                  <m:oMath xmlns:m="http://schemas.openxmlformats.org/officeDocument/2006/math">
                    <m:r>
                      <a:rPr lang="en-GB" altLang="en-US" sz="1800" i="1" smtClean="0">
                        <a:latin typeface="+mn-lt"/>
                        <a:ea typeface="Cambria Math"/>
                        <a:sym typeface="Symbol" pitchFamily="18" charset="2"/>
                      </a:rPr>
                      <m:t>𝜙</m:t>
                    </m:r>
                    <m:r>
                      <a:rPr lang="en-GB" altLang="en-US" sz="1800" b="0" i="1" smtClean="0">
                        <a:latin typeface="+mn-lt"/>
                        <a:ea typeface="Cambria Math"/>
                        <a:sym typeface="Symbol" pitchFamily="18" charset="2"/>
                      </a:rPr>
                      <m:t>=2(</m:t>
                    </m:r>
                    <m:r>
                      <a:rPr lang="en-GB" altLang="en-US" sz="1800" b="0" i="1" smtClean="0">
                        <a:latin typeface="+mn-lt"/>
                        <a:ea typeface="Cambria Math"/>
                        <a:sym typeface="Symbol" pitchFamily="18" charset="2"/>
                      </a:rPr>
                      <m:t>𝑅</m:t>
                    </m:r>
                    <m:func>
                      <m:funcPr>
                        <m:ctrlPr>
                          <a:rPr lang="en-GB" altLang="en-US" sz="1800" b="0" i="1" smtClean="0">
                            <a:latin typeface="+mn-lt"/>
                            <a:ea typeface="Cambria Math"/>
                            <a:sym typeface="Symbol" pitchFamily="18" charset="2"/>
                          </a:rPr>
                        </m:ctrlPr>
                      </m:funcPr>
                      <m:fName>
                        <m:r>
                          <m:rPr>
                            <m:sty m:val="p"/>
                          </m:rPr>
                          <a:rPr lang="en-GB" altLang="en-US" sz="1800" b="0" i="0" smtClean="0">
                            <a:latin typeface="+mn-lt"/>
                            <a:ea typeface="Cambria Math"/>
                            <a:sym typeface="Symbol" pitchFamily="18" charset="2"/>
                          </a:rPr>
                          <m:t>cos</m:t>
                        </m:r>
                      </m:fName>
                      <m:e>
                        <m:r>
                          <a:rPr lang="en-GB" altLang="en-US" sz="1800" b="0" i="1" smtClean="0">
                            <a:latin typeface="+mn-lt"/>
                            <a:ea typeface="Cambria Math"/>
                            <a:sym typeface="Symbol" pitchFamily="18" charset="2"/>
                          </a:rPr>
                          <m:t>𝜃</m:t>
                        </m:r>
                      </m:e>
                    </m:func>
                    <m:r>
                      <a:rPr lang="en-GB" altLang="en-US" sz="1800" b="0" i="1" smtClean="0">
                        <a:latin typeface="+mn-lt"/>
                        <a:ea typeface="Cambria Math"/>
                        <a:sym typeface="Symbol" pitchFamily="18" charset="2"/>
                      </a:rPr>
                      <m:t>)(</m:t>
                    </m:r>
                    <m:r>
                      <a:rPr lang="en-GB" altLang="en-US" sz="1800" b="0" i="1" smtClean="0">
                        <a:latin typeface="+mn-lt"/>
                        <a:ea typeface="Cambria Math"/>
                        <a:sym typeface="Symbol" pitchFamily="18" charset="2"/>
                      </a:rPr>
                      <m:t>𝐵</m:t>
                    </m:r>
                    <m:func>
                      <m:funcPr>
                        <m:ctrlPr>
                          <a:rPr lang="en-GB" altLang="en-US" sz="1800" b="0" i="1" smtClean="0">
                            <a:latin typeface="+mn-lt"/>
                            <a:ea typeface="Cambria Math"/>
                            <a:sym typeface="Symbol" pitchFamily="18" charset="2"/>
                          </a:rPr>
                        </m:ctrlPr>
                      </m:funcPr>
                      <m:fName>
                        <m:r>
                          <m:rPr>
                            <m:sty m:val="p"/>
                          </m:rPr>
                          <a:rPr lang="en-GB" altLang="en-US" sz="1800" b="0" i="0" smtClean="0">
                            <a:latin typeface="+mn-lt"/>
                            <a:ea typeface="Cambria Math"/>
                            <a:sym typeface="Symbol" pitchFamily="18" charset="2"/>
                          </a:rPr>
                          <m:t>sin</m:t>
                        </m:r>
                      </m:fName>
                      <m:e>
                        <m:r>
                          <a:rPr lang="en-GB" altLang="en-US" sz="1800" b="0" i="1" smtClean="0">
                            <a:latin typeface="+mn-lt"/>
                            <a:ea typeface="Cambria Math"/>
                            <a:sym typeface="Symbol" pitchFamily="18" charset="2"/>
                          </a:rPr>
                          <m:t>𝜔</m:t>
                        </m:r>
                        <m:r>
                          <a:rPr lang="en-GB" altLang="en-US" sz="1800" b="0" i="1" smtClean="0">
                            <a:latin typeface="+mn-lt"/>
                            <a:ea typeface="Cambria Math"/>
                            <a:sym typeface="Symbol" pitchFamily="18" charset="2"/>
                          </a:rPr>
                          <m:t>𝑡</m:t>
                        </m:r>
                      </m:e>
                    </m:func>
                    <m:r>
                      <a:rPr lang="en-GB" altLang="en-US" sz="1800" b="0" i="1" smtClean="0">
                        <a:latin typeface="+mn-lt"/>
                        <a:ea typeface="Cambria Math"/>
                        <a:sym typeface="Symbol" pitchFamily="18" charset="2"/>
                      </a:rPr>
                      <m:t>)</m:t>
                    </m:r>
                  </m:oMath>
                </a14:m>
                <a:r>
                  <a:rPr lang="en-GB" altLang="en-US" sz="1800" dirty="0">
                    <a:latin typeface="+mn-lt"/>
                    <a:sym typeface="Symbol" pitchFamily="18" charset="2"/>
                  </a:rPr>
                  <a:t>	</a:t>
                </a:r>
              </a:p>
              <a:p>
                <a:pPr algn="ctr" eaLnBrk="1" hangingPunct="1">
                  <a:spcBef>
                    <a:spcPct val="50000"/>
                  </a:spcBef>
                </a:pPr>
                <a:endParaRPr lang="en-GB" altLang="en-US" sz="1800" dirty="0">
                  <a:latin typeface="+mn-lt"/>
                  <a:sym typeface="Symbol" pitchFamily="18" charset="2"/>
                </a:endParaRPr>
              </a:p>
              <a:p>
                <a:pPr algn="ctr" eaLnBrk="1" hangingPunct="1">
                  <a:spcBef>
                    <a:spcPct val="50000"/>
                  </a:spcBef>
                </a:pPr>
                <a:r>
                  <a:rPr lang="en-GB" altLang="en-US" sz="1800" dirty="0">
                    <a:latin typeface="+mn-lt"/>
                    <a:sym typeface="Symbol" pitchFamily="18" charset="2"/>
                  </a:rPr>
                  <a:t>And so </a:t>
                </a:r>
                <a14:m>
                  <m:oMath xmlns:m="http://schemas.openxmlformats.org/officeDocument/2006/math">
                    <m:f>
                      <m:fPr>
                        <m:ctrlPr>
                          <a:rPr lang="en-GB" altLang="en-US" sz="1800" i="1" smtClean="0">
                            <a:latin typeface="+mn-lt"/>
                            <a:sym typeface="Symbol" pitchFamily="18" charset="2"/>
                          </a:rPr>
                        </m:ctrlPr>
                      </m:fPr>
                      <m:num>
                        <m:r>
                          <a:rPr lang="en-GB" altLang="en-US" sz="1800" i="1" smtClean="0">
                            <a:latin typeface="+mn-lt"/>
                            <a:sym typeface="Symbol" pitchFamily="18" charset="2"/>
                          </a:rPr>
                          <m:t>𝜕</m:t>
                        </m:r>
                        <m:r>
                          <a:rPr lang="en-GB" altLang="en-US" sz="1800" i="1" smtClean="0">
                            <a:latin typeface="+mn-lt"/>
                            <a:ea typeface="Cambria Math"/>
                            <a:sym typeface="Symbol" pitchFamily="18" charset="2"/>
                          </a:rPr>
                          <m:t>𝜙</m:t>
                        </m:r>
                      </m:num>
                      <m:den>
                        <m:r>
                          <a:rPr lang="en-GB" altLang="en-US" sz="1800" i="1" smtClean="0">
                            <a:latin typeface="+mn-lt"/>
                            <a:sym typeface="Symbol" pitchFamily="18" charset="2"/>
                          </a:rPr>
                          <m:t>𝜕</m:t>
                        </m:r>
                        <m:r>
                          <a:rPr lang="en-GB" altLang="en-US" sz="1800" b="0" i="1" smtClean="0">
                            <a:latin typeface="+mn-lt"/>
                            <a:sym typeface="Symbol" pitchFamily="18" charset="2"/>
                          </a:rPr>
                          <m:t>𝑡</m:t>
                        </m:r>
                      </m:den>
                    </m:f>
                    <m:r>
                      <a:rPr lang="en-GB" altLang="en-US" sz="1800" b="0" i="1" smtClean="0">
                        <a:latin typeface="+mn-lt"/>
                        <a:sym typeface="Symbol" pitchFamily="18" charset="2"/>
                      </a:rPr>
                      <m:t>=</m:t>
                    </m:r>
                    <m:r>
                      <a:rPr lang="en-GB" altLang="en-US" sz="1800" i="1">
                        <a:latin typeface="+mn-lt"/>
                        <a:ea typeface="Cambria Math"/>
                        <a:sym typeface="Symbol" pitchFamily="18" charset="2"/>
                      </a:rPr>
                      <m:t>2</m:t>
                    </m:r>
                    <m:r>
                      <a:rPr lang="en-GB" altLang="en-US" sz="1800" i="1" smtClean="0">
                        <a:latin typeface="+mn-lt"/>
                        <a:ea typeface="Cambria Math"/>
                        <a:sym typeface="Symbol" pitchFamily="18" charset="2"/>
                      </a:rPr>
                      <m:t>𝜔</m:t>
                    </m:r>
                    <m:d>
                      <m:dPr>
                        <m:ctrlPr>
                          <a:rPr lang="en-GB" altLang="en-US" sz="1800" i="1" smtClean="0">
                            <a:latin typeface="+mn-lt"/>
                            <a:ea typeface="Cambria Math"/>
                            <a:sym typeface="Symbol" pitchFamily="18" charset="2"/>
                          </a:rPr>
                        </m:ctrlPr>
                      </m:dPr>
                      <m:e>
                        <m:r>
                          <a:rPr lang="en-GB" altLang="en-US" sz="1800" i="1">
                            <a:latin typeface="+mn-lt"/>
                            <a:ea typeface="Cambria Math"/>
                            <a:sym typeface="Symbol" pitchFamily="18" charset="2"/>
                          </a:rPr>
                          <m:t>𝑅</m:t>
                        </m:r>
                        <m:func>
                          <m:funcPr>
                            <m:ctrlPr>
                              <a:rPr lang="en-GB" altLang="en-US" sz="1800" i="1">
                                <a:latin typeface="+mn-lt"/>
                                <a:ea typeface="Cambria Math"/>
                                <a:sym typeface="Symbol" pitchFamily="18" charset="2"/>
                              </a:rPr>
                            </m:ctrlPr>
                          </m:funcPr>
                          <m:fName>
                            <m:r>
                              <m:rPr>
                                <m:sty m:val="p"/>
                              </m:rPr>
                              <a:rPr lang="en-GB" altLang="en-US" sz="1800">
                                <a:latin typeface="+mn-lt"/>
                                <a:ea typeface="Cambria Math"/>
                                <a:sym typeface="Symbol" pitchFamily="18" charset="2"/>
                              </a:rPr>
                              <m:t>cos</m:t>
                            </m:r>
                          </m:fName>
                          <m:e>
                            <m:r>
                              <a:rPr lang="en-GB" altLang="en-US" sz="1800" i="1">
                                <a:latin typeface="+mn-lt"/>
                                <a:ea typeface="Cambria Math"/>
                                <a:sym typeface="Symbol" pitchFamily="18" charset="2"/>
                              </a:rPr>
                              <m:t>𝜃</m:t>
                            </m:r>
                          </m:e>
                        </m:func>
                      </m:e>
                    </m:d>
                    <m:d>
                      <m:dPr>
                        <m:ctrlPr>
                          <a:rPr lang="en-GB" altLang="en-US" sz="1800" i="1">
                            <a:latin typeface="+mn-lt"/>
                            <a:ea typeface="Cambria Math"/>
                            <a:sym typeface="Symbol" pitchFamily="18" charset="2"/>
                          </a:rPr>
                        </m:ctrlPr>
                      </m:dPr>
                      <m:e>
                        <m:r>
                          <a:rPr lang="en-GB" altLang="en-US" sz="1800" i="1">
                            <a:latin typeface="+mn-lt"/>
                            <a:ea typeface="Cambria Math"/>
                            <a:sym typeface="Symbol" pitchFamily="18" charset="2"/>
                          </a:rPr>
                          <m:t>𝐵</m:t>
                        </m:r>
                        <m:func>
                          <m:funcPr>
                            <m:ctrlPr>
                              <a:rPr lang="en-GB" altLang="en-US" sz="1800" i="1" smtClean="0">
                                <a:latin typeface="+mn-lt"/>
                                <a:ea typeface="Cambria Math"/>
                                <a:sym typeface="Symbol" pitchFamily="18" charset="2"/>
                              </a:rPr>
                            </m:ctrlPr>
                          </m:funcPr>
                          <m:fName>
                            <m:r>
                              <m:rPr>
                                <m:sty m:val="p"/>
                              </m:rPr>
                              <a:rPr lang="en-GB" altLang="en-US" sz="1800" i="0" smtClean="0">
                                <a:latin typeface="+mn-lt"/>
                                <a:ea typeface="Cambria Math"/>
                                <a:sym typeface="Symbol" pitchFamily="18" charset="2"/>
                              </a:rPr>
                              <m:t>cos</m:t>
                            </m:r>
                          </m:fName>
                          <m:e>
                            <m:r>
                              <a:rPr lang="en-GB" altLang="en-US" sz="1800" i="1" smtClean="0">
                                <a:latin typeface="+mn-lt"/>
                                <a:ea typeface="Cambria Math"/>
                                <a:sym typeface="Symbol" pitchFamily="18" charset="2"/>
                              </a:rPr>
                              <m:t>𝜔</m:t>
                            </m:r>
                            <m:r>
                              <a:rPr lang="en-GB" altLang="en-US" sz="1800" b="0" i="1" smtClean="0">
                                <a:latin typeface="+mn-lt"/>
                                <a:ea typeface="Cambria Math"/>
                                <a:sym typeface="Symbol" pitchFamily="18" charset="2"/>
                              </a:rPr>
                              <m:t>𝑡</m:t>
                            </m:r>
                          </m:e>
                        </m:func>
                      </m:e>
                    </m:d>
                    <m:r>
                      <a:rPr lang="en-GB" altLang="en-US" sz="1800" b="0" i="1" smtClean="0">
                        <a:latin typeface="+mn-lt"/>
                        <a:ea typeface="Cambria Math"/>
                        <a:sym typeface="Symbol" pitchFamily="18" charset="2"/>
                      </a:rPr>
                      <m:t>=−</m:t>
                    </m:r>
                    <m:r>
                      <a:rPr lang="en-GB" altLang="en-US" sz="1800" b="0" i="1" smtClean="0">
                        <a:latin typeface="+mn-lt"/>
                        <a:ea typeface="Cambria Math"/>
                        <a:sym typeface="Symbol" pitchFamily="18" charset="2"/>
                      </a:rPr>
                      <m:t>𝑉</m:t>
                    </m:r>
                  </m:oMath>
                </a14:m>
                <a:endParaRPr lang="en-GB" altLang="en-US" sz="1800" b="0" i="1" dirty="0">
                  <a:latin typeface="+mn-lt"/>
                  <a:ea typeface="Cambria Math"/>
                  <a:sym typeface="Symbol" pitchFamily="18" charset="2"/>
                </a:endParaRPr>
              </a:p>
              <a:p>
                <a:pPr algn="ctr" eaLnBrk="1" hangingPunct="1">
                  <a:spcBef>
                    <a:spcPct val="50000"/>
                  </a:spcBef>
                </a:pPr>
                <a14:m>
                  <m:oMathPara xmlns:m="http://schemas.openxmlformats.org/officeDocument/2006/math">
                    <m:oMathParaPr>
                      <m:jc m:val="centerGroup"/>
                    </m:oMathParaPr>
                    <m:oMath xmlns:m="http://schemas.openxmlformats.org/officeDocument/2006/math">
                      <m:r>
                        <m:rPr>
                          <m:nor/>
                        </m:rPr>
                        <a:rPr lang="en-GB" altLang="en-US" sz="1800" dirty="0">
                          <a:latin typeface="+mn-lt"/>
                          <a:sym typeface="Symbol" pitchFamily="18" charset="2"/>
                        </a:rPr>
                        <m:t>	</m:t>
                      </m:r>
                    </m:oMath>
                  </m:oMathPara>
                </a14:m>
                <a:endParaRPr lang="en-GB" altLang="en-US" sz="1800" dirty="0">
                  <a:latin typeface="+mn-lt"/>
                  <a:sym typeface="Symbol" pitchFamily="18" charset="2"/>
                </a:endParaRPr>
              </a:p>
              <a:p>
                <a:pPr eaLnBrk="1" hangingPunct="1">
                  <a:spcBef>
                    <a:spcPct val="50000"/>
                  </a:spcBef>
                </a:pPr>
                <a:r>
                  <a:rPr lang="en-GB" altLang="en-US" sz="1800" dirty="0">
                    <a:latin typeface="+mn-lt"/>
                    <a:sym typeface="Symbol" pitchFamily="18" charset="2"/>
                  </a:rPr>
                  <a:t>Resistance of unit length of loop </a:t>
                </a:r>
                <a14:m>
                  <m:oMath xmlns:m="http://schemas.openxmlformats.org/officeDocument/2006/math">
                    <m:r>
                      <a:rPr lang="en-GB" altLang="en-US" sz="1800" b="0" i="1" smtClean="0">
                        <a:latin typeface="+mn-lt"/>
                        <a:sym typeface="Symbol" pitchFamily="18" charset="2"/>
                      </a:rPr>
                      <m:t>=</m:t>
                    </m:r>
                    <m:f>
                      <m:fPr>
                        <m:ctrlPr>
                          <a:rPr lang="en-GB" altLang="en-US" sz="1800" b="0" i="1" smtClean="0">
                            <a:latin typeface="+mn-lt"/>
                            <a:sym typeface="Symbol" pitchFamily="18" charset="2"/>
                          </a:rPr>
                        </m:ctrlPr>
                      </m:fPr>
                      <m:num>
                        <m:r>
                          <a:rPr lang="en-GB" altLang="en-US" sz="1800" b="0" i="1" smtClean="0">
                            <a:latin typeface="+mn-lt"/>
                            <a:sym typeface="Symbol" pitchFamily="18" charset="2"/>
                          </a:rPr>
                          <m:t>2</m:t>
                        </m:r>
                        <m:r>
                          <a:rPr lang="en-GB" altLang="en-US" sz="1800" b="0" i="1" smtClean="0">
                            <a:latin typeface="+mn-lt"/>
                            <a:ea typeface="Cambria Math"/>
                            <a:sym typeface="Symbol" pitchFamily="18" charset="2"/>
                          </a:rPr>
                          <m:t>𝜌</m:t>
                        </m:r>
                      </m:num>
                      <m:den>
                        <m:r>
                          <a:rPr lang="en-GB" altLang="en-US" sz="1800" b="0" i="1" smtClean="0">
                            <a:latin typeface="+mn-lt"/>
                            <a:ea typeface="Cambria Math"/>
                            <a:sym typeface="Symbol" pitchFamily="18" charset="2"/>
                          </a:rPr>
                          <m:t>𝜏</m:t>
                        </m:r>
                        <m:r>
                          <a:rPr lang="en-GB" altLang="en-US" sz="1800" b="0" i="1" smtClean="0">
                            <a:latin typeface="+mn-lt"/>
                            <a:ea typeface="Cambria Math"/>
                            <a:sym typeface="Symbol" pitchFamily="18" charset="2"/>
                          </a:rPr>
                          <m:t>𝑅</m:t>
                        </m:r>
                        <m:r>
                          <a:rPr lang="en-GB" altLang="en-US" sz="1800" b="0" i="1" smtClean="0">
                            <a:latin typeface="+mn-lt"/>
                            <a:ea typeface="Cambria Math"/>
                            <a:sym typeface="Symbol" pitchFamily="18" charset="2"/>
                          </a:rPr>
                          <m:t>𝛿𝜃</m:t>
                        </m:r>
                      </m:den>
                    </m:f>
                  </m:oMath>
                </a14:m>
                <a:endParaRPr lang="en-GB" altLang="en-US" sz="1800" dirty="0">
                  <a:latin typeface="+mn-lt"/>
                  <a:sym typeface="Symbol" pitchFamily="18" charset="2"/>
                </a:endParaRPr>
              </a:p>
              <a:p>
                <a:pPr eaLnBrk="1" hangingPunct="1">
                  <a:spcBef>
                    <a:spcPct val="50000"/>
                  </a:spcBef>
                </a:pPr>
                <a:r>
                  <a:rPr lang="en-GB" altLang="en-US" sz="1800" dirty="0">
                    <a:latin typeface="+mn-lt"/>
                    <a:sym typeface="Symbol" pitchFamily="18" charset="2"/>
                  </a:rPr>
                  <a:t>Eddy currents in opposing loops:</a:t>
                </a:r>
              </a:p>
              <a:p>
                <a:pPr eaLnBrk="1" hangingPunct="1">
                  <a:spcBef>
                    <a:spcPct val="50000"/>
                  </a:spcBef>
                </a:pPr>
                <a:endParaRPr lang="en-GB" altLang="en-US" sz="1800" dirty="0">
                  <a:latin typeface="+mn-lt"/>
                  <a:sym typeface="Symbol" pitchFamily="18" charset="2"/>
                </a:endParaRPr>
              </a:p>
              <a:p>
                <a:pPr eaLnBrk="1" hangingPunct="1">
                  <a:spcBef>
                    <a:spcPct val="50000"/>
                  </a:spcBef>
                </a:pPr>
                <a14:m>
                  <m:oMathPara xmlns:m="http://schemas.openxmlformats.org/officeDocument/2006/math">
                    <m:oMathParaPr>
                      <m:jc m:val="centerGroup"/>
                    </m:oMathParaPr>
                    <m:oMath xmlns:m="http://schemas.openxmlformats.org/officeDocument/2006/math">
                      <m:r>
                        <a:rPr lang="en-GB" altLang="en-US" sz="1800" i="1" smtClean="0">
                          <a:latin typeface="+mn-lt"/>
                          <a:ea typeface="Cambria Math"/>
                          <a:sym typeface="Symbol" pitchFamily="18" charset="2"/>
                        </a:rPr>
                        <m:t>𝛿</m:t>
                      </m:r>
                      <m:sSub>
                        <m:sSubPr>
                          <m:ctrlPr>
                            <a:rPr lang="en-GB" altLang="en-US" sz="1800" i="1" smtClean="0">
                              <a:latin typeface="+mn-lt"/>
                              <a:ea typeface="Cambria Math"/>
                              <a:sym typeface="Symbol" pitchFamily="18" charset="2"/>
                            </a:rPr>
                          </m:ctrlPr>
                        </m:sSubPr>
                        <m:e>
                          <m:r>
                            <a:rPr lang="en-GB" altLang="en-US" sz="1800" b="0" i="1" smtClean="0">
                              <a:latin typeface="+mn-lt"/>
                              <a:ea typeface="Cambria Math"/>
                              <a:sym typeface="Symbol" pitchFamily="18" charset="2"/>
                            </a:rPr>
                            <m:t>𝐼</m:t>
                          </m:r>
                        </m:e>
                        <m:sub>
                          <m:r>
                            <a:rPr lang="en-GB" altLang="en-US" sz="1800" b="0" i="1" smtClean="0">
                              <a:latin typeface="+mn-lt"/>
                              <a:ea typeface="Cambria Math"/>
                              <a:sym typeface="Symbol" pitchFamily="18" charset="2"/>
                            </a:rPr>
                            <m:t>𝑒</m:t>
                          </m:r>
                        </m:sub>
                      </m:sSub>
                      <m:r>
                        <a:rPr lang="en-GB" altLang="en-US" sz="1800" b="0" i="1" smtClean="0">
                          <a:latin typeface="+mn-lt"/>
                          <a:ea typeface="Cambria Math"/>
                          <a:sym typeface="Symbol" pitchFamily="18" charset="2"/>
                        </a:rPr>
                        <m:t>=</m:t>
                      </m:r>
                      <m:f>
                        <m:fPr>
                          <m:ctrlPr>
                            <a:rPr lang="en-GB" altLang="en-US" sz="1800" b="0" i="1" smtClean="0">
                              <a:latin typeface="+mn-lt"/>
                              <a:ea typeface="Cambria Math"/>
                              <a:sym typeface="Symbol" pitchFamily="18" charset="2"/>
                            </a:rPr>
                          </m:ctrlPr>
                        </m:fPr>
                        <m:num>
                          <m:r>
                            <a:rPr lang="en-GB" altLang="en-US" sz="1800" b="0" i="1" smtClean="0">
                              <a:latin typeface="+mn-lt"/>
                              <a:ea typeface="Cambria Math"/>
                              <a:sym typeface="Symbol" pitchFamily="18" charset="2"/>
                            </a:rPr>
                            <m:t>−2</m:t>
                          </m:r>
                          <m:sSup>
                            <m:sSupPr>
                              <m:ctrlPr>
                                <a:rPr lang="en-GB" altLang="en-US" sz="1800" b="0" i="1" smtClean="0">
                                  <a:latin typeface="+mn-lt"/>
                                  <a:ea typeface="Cambria Math"/>
                                  <a:sym typeface="Symbol" pitchFamily="18" charset="2"/>
                                </a:rPr>
                              </m:ctrlPr>
                            </m:sSupPr>
                            <m:e>
                              <m:r>
                                <a:rPr lang="en-GB" altLang="en-US" sz="1800" b="0" i="1" smtClean="0">
                                  <a:latin typeface="+mn-lt"/>
                                  <a:ea typeface="Cambria Math"/>
                                  <a:sym typeface="Symbol" pitchFamily="18" charset="2"/>
                                </a:rPr>
                                <m:t>𝑅</m:t>
                              </m:r>
                            </m:e>
                            <m:sup>
                              <m:r>
                                <a:rPr lang="en-GB" altLang="en-US" sz="1800" b="0" i="1" smtClean="0">
                                  <a:latin typeface="+mn-lt"/>
                                  <a:ea typeface="Cambria Math"/>
                                  <a:sym typeface="Symbol" pitchFamily="18" charset="2"/>
                                </a:rPr>
                                <m:t>2</m:t>
                              </m:r>
                            </m:sup>
                          </m:sSup>
                          <m:r>
                            <a:rPr lang="en-GB" altLang="en-US" sz="1800" b="0" i="1" smtClean="0">
                              <a:latin typeface="+mn-lt"/>
                              <a:ea typeface="Cambria Math"/>
                              <a:sym typeface="Symbol" pitchFamily="18" charset="2"/>
                            </a:rPr>
                            <m:t>𝜏</m:t>
                          </m:r>
                          <m:r>
                            <a:rPr lang="en-GB" altLang="en-US" sz="1800" b="0" i="1" smtClean="0">
                              <a:latin typeface="+mn-lt"/>
                              <a:ea typeface="Cambria Math"/>
                              <a:sym typeface="Symbol" pitchFamily="18" charset="2"/>
                            </a:rPr>
                            <m:t>(</m:t>
                          </m:r>
                          <m:func>
                            <m:funcPr>
                              <m:ctrlPr>
                                <a:rPr lang="en-GB" altLang="en-US" sz="1800" b="0" i="1" smtClean="0">
                                  <a:latin typeface="+mn-lt"/>
                                  <a:ea typeface="Cambria Math"/>
                                  <a:sym typeface="Symbol" pitchFamily="18" charset="2"/>
                                </a:rPr>
                              </m:ctrlPr>
                            </m:funcPr>
                            <m:fName>
                              <m:r>
                                <m:rPr>
                                  <m:sty m:val="p"/>
                                </m:rPr>
                                <a:rPr lang="en-GB" altLang="en-US" sz="1800" b="0" i="0" smtClean="0">
                                  <a:latin typeface="+mn-lt"/>
                                  <a:ea typeface="Cambria Math"/>
                                  <a:sym typeface="Symbol" pitchFamily="18" charset="2"/>
                                </a:rPr>
                                <m:t>cos</m:t>
                              </m:r>
                            </m:fName>
                            <m:e>
                              <m:r>
                                <a:rPr lang="en-GB" altLang="en-US" sz="1800" b="0" i="1" smtClean="0">
                                  <a:latin typeface="+mn-lt"/>
                                  <a:ea typeface="Cambria Math"/>
                                  <a:sym typeface="Symbol" pitchFamily="18" charset="2"/>
                                </a:rPr>
                                <m:t>𝜃</m:t>
                              </m:r>
                              <m:r>
                                <a:rPr lang="en-GB" altLang="en-US" sz="1800" b="0" i="1" smtClean="0">
                                  <a:latin typeface="+mn-lt"/>
                                  <a:ea typeface="Cambria Math"/>
                                  <a:sym typeface="Symbol" pitchFamily="18" charset="2"/>
                                </a:rPr>
                                <m:t>)</m:t>
                              </m:r>
                              <m:r>
                                <a:rPr lang="en-GB" altLang="en-US" sz="1800" b="0" i="1" smtClean="0">
                                  <a:latin typeface="+mn-lt"/>
                                  <a:ea typeface="Cambria Math"/>
                                  <a:sym typeface="Symbol" pitchFamily="18" charset="2"/>
                                </a:rPr>
                                <m:t>𝜔</m:t>
                              </m:r>
                              <m:r>
                                <a:rPr lang="en-GB" altLang="en-US" sz="1800" b="0" i="1" smtClean="0">
                                  <a:latin typeface="+mn-lt"/>
                                  <a:ea typeface="Cambria Math"/>
                                  <a:sym typeface="Symbol" pitchFamily="18" charset="2"/>
                                </a:rPr>
                                <m:t>𝐵</m:t>
                              </m:r>
                              <m:r>
                                <a:rPr lang="en-GB" altLang="en-US" sz="1800" b="0" i="1" smtClean="0">
                                  <a:latin typeface="+mn-lt"/>
                                  <a:ea typeface="Cambria Math"/>
                                  <a:sym typeface="Symbol" pitchFamily="18" charset="2"/>
                                </a:rPr>
                                <m:t>(</m:t>
                              </m:r>
                              <m:func>
                                <m:funcPr>
                                  <m:ctrlPr>
                                    <a:rPr lang="en-GB" altLang="en-US" sz="1800" b="0" i="1" smtClean="0">
                                      <a:latin typeface="+mn-lt"/>
                                      <a:ea typeface="Cambria Math"/>
                                      <a:sym typeface="Symbol" pitchFamily="18" charset="2"/>
                                    </a:rPr>
                                  </m:ctrlPr>
                                </m:funcPr>
                                <m:fName>
                                  <m:r>
                                    <m:rPr>
                                      <m:sty m:val="p"/>
                                    </m:rPr>
                                    <a:rPr lang="en-GB" altLang="en-US" sz="1800" b="0" i="0" smtClean="0">
                                      <a:latin typeface="+mn-lt"/>
                                      <a:ea typeface="Cambria Math"/>
                                      <a:sym typeface="Symbol" pitchFamily="18" charset="2"/>
                                    </a:rPr>
                                    <m:t>cos</m:t>
                                  </m:r>
                                </m:fName>
                                <m:e>
                                  <m:r>
                                    <a:rPr lang="en-GB" altLang="en-US" sz="1800" b="0" i="1" smtClean="0">
                                      <a:latin typeface="+mn-lt"/>
                                      <a:ea typeface="Cambria Math"/>
                                      <a:sym typeface="Symbol" pitchFamily="18" charset="2"/>
                                    </a:rPr>
                                    <m:t>𝜔</m:t>
                                  </m:r>
                                  <m:r>
                                    <a:rPr lang="en-GB" altLang="en-US" sz="1800" b="0" i="1" smtClean="0">
                                      <a:latin typeface="+mn-lt"/>
                                      <a:ea typeface="Cambria Math"/>
                                      <a:sym typeface="Symbol" pitchFamily="18" charset="2"/>
                                    </a:rPr>
                                    <m:t>𝑡</m:t>
                                  </m:r>
                                  <m:r>
                                    <a:rPr lang="en-GB" altLang="en-US" sz="1800" b="0" i="1" smtClean="0">
                                      <a:latin typeface="+mn-lt"/>
                                      <a:ea typeface="Cambria Math"/>
                                      <a:sym typeface="Symbol" pitchFamily="18" charset="2"/>
                                    </a:rPr>
                                    <m:t>)</m:t>
                                  </m:r>
                                  <m:r>
                                    <a:rPr lang="en-GB" altLang="en-US" sz="1800" b="0" i="1" smtClean="0">
                                      <a:latin typeface="+mn-lt"/>
                                      <a:ea typeface="Cambria Math"/>
                                      <a:sym typeface="Symbol" pitchFamily="18" charset="2"/>
                                    </a:rPr>
                                    <m:t>𝛿𝜃</m:t>
                                  </m:r>
                                </m:e>
                              </m:func>
                            </m:e>
                          </m:func>
                        </m:num>
                        <m:den>
                          <m:r>
                            <a:rPr lang="en-GB" altLang="en-US" sz="1800" b="0" i="1" smtClean="0">
                              <a:latin typeface="+mn-lt"/>
                              <a:ea typeface="Cambria Math"/>
                              <a:sym typeface="Symbol" pitchFamily="18" charset="2"/>
                            </a:rPr>
                            <m:t>𝜌</m:t>
                          </m:r>
                        </m:den>
                      </m:f>
                    </m:oMath>
                  </m:oMathPara>
                </a14:m>
                <a:endParaRPr lang="en-GB" altLang="en-US" sz="1800" dirty="0">
                  <a:latin typeface="+mn-lt"/>
                  <a:sym typeface="Symbol" pitchFamily="18" charset="2"/>
                </a:endParaRPr>
              </a:p>
              <a:p>
                <a:pPr algn="ctr" eaLnBrk="1" hangingPunct="1">
                  <a:spcBef>
                    <a:spcPct val="50000"/>
                  </a:spcBef>
                </a:pPr>
                <a:r>
                  <a:rPr lang="en-GB" altLang="en-US" sz="2000" dirty="0">
                    <a:latin typeface="+mn-lt"/>
                    <a:sym typeface="Symbol" pitchFamily="18" charset="2"/>
                  </a:rPr>
                  <a:t>		</a:t>
                </a:r>
                <a:endParaRPr lang="en-GB" altLang="en-US" sz="2000" dirty="0">
                  <a:latin typeface="+mn-lt"/>
                </a:endParaRPr>
              </a:p>
              <a:p>
                <a:pPr eaLnBrk="1" hangingPunct="1">
                  <a:lnSpc>
                    <a:spcPct val="90000"/>
                  </a:lnSpc>
                </a:pPr>
                <a:endParaRPr lang="en-GB" altLang="en-US" sz="2000" dirty="0">
                  <a:latin typeface="+mn-lt"/>
                </a:endParaRPr>
              </a:p>
            </p:txBody>
          </p:sp>
        </mc:Choice>
        <mc:Fallback>
          <p:sp>
            <p:nvSpPr>
              <p:cNvPr id="4" name="Text Box 4"/>
              <p:cNvSpPr txBox="1">
                <a:spLocks noRot="1" noChangeAspect="1" noMove="1" noResize="1" noEditPoints="1" noAdjustHandles="1" noChangeArrowheads="1" noChangeShapeType="1" noTextEdit="1"/>
              </p:cNvSpPr>
              <p:nvPr/>
            </p:nvSpPr>
            <p:spPr bwMode="auto">
              <a:xfrm>
                <a:off x="362464" y="1446815"/>
                <a:ext cx="4961111" cy="4959243"/>
              </a:xfrm>
              <a:prstGeom prst="rect">
                <a:avLst/>
              </a:prstGeom>
              <a:blipFill>
                <a:blip r:embed="rId3"/>
                <a:stretch>
                  <a:fillRect l="-983" t="-61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3" name="Rectangle 2"/>
          <p:cNvSpPr/>
          <p:nvPr/>
        </p:nvSpPr>
        <p:spPr>
          <a:xfrm>
            <a:off x="7306408" y="1811215"/>
            <a:ext cx="1341392" cy="545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2054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1794" y="274638"/>
            <a:ext cx="6685005" cy="1143000"/>
          </a:xfrm>
        </p:spPr>
        <p:txBody>
          <a:bodyPr>
            <a:normAutofit fontScale="90000"/>
          </a:bodyPr>
          <a:lstStyle/>
          <a:p>
            <a:r>
              <a:rPr lang="en-GB" dirty="0"/>
              <a:t>Eddy currents in a cylindrical vacuum vessel</a:t>
            </a: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3575" y="1664558"/>
            <a:ext cx="3324225" cy="392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4" name="Text Box 4"/>
              <p:cNvSpPr txBox="1">
                <a:spLocks noChangeArrowheads="1"/>
              </p:cNvSpPr>
              <p:nvPr/>
            </p:nvSpPr>
            <p:spPr bwMode="auto">
              <a:xfrm>
                <a:off x="362464" y="1446815"/>
                <a:ext cx="4961111" cy="54513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1800" dirty="0">
                    <a:latin typeface="+mn-lt"/>
                    <a:sym typeface="Symbol" pitchFamily="18" charset="2"/>
                  </a:rPr>
                  <a:t>Eddy currents in top and bottom loops:</a:t>
                </a:r>
              </a:p>
              <a:p>
                <a:pPr eaLnBrk="1" hangingPunct="1">
                  <a:spcBef>
                    <a:spcPct val="50000"/>
                  </a:spcBef>
                </a:pPr>
                <a:endParaRPr lang="en-GB" altLang="en-US" sz="1800" dirty="0">
                  <a:latin typeface="+mn-lt"/>
                  <a:sym typeface="Symbol" pitchFamily="18" charset="2"/>
                </a:endParaRPr>
              </a:p>
              <a:p>
                <a:pPr eaLnBrk="1" hangingPunct="1">
                  <a:spcBef>
                    <a:spcPct val="50000"/>
                  </a:spcBef>
                </a:pPr>
                <a14:m>
                  <m:oMathPara xmlns:m="http://schemas.openxmlformats.org/officeDocument/2006/math">
                    <m:oMathParaPr>
                      <m:jc m:val="centerGroup"/>
                    </m:oMathParaPr>
                    <m:oMath xmlns:m="http://schemas.openxmlformats.org/officeDocument/2006/math">
                      <m:r>
                        <a:rPr lang="en-GB" altLang="en-US" sz="1800" i="1" smtClean="0">
                          <a:latin typeface="+mn-lt"/>
                          <a:ea typeface="Cambria Math"/>
                          <a:sym typeface="Symbol" pitchFamily="18" charset="2"/>
                        </a:rPr>
                        <m:t>𝛿</m:t>
                      </m:r>
                      <m:sSub>
                        <m:sSubPr>
                          <m:ctrlPr>
                            <a:rPr lang="en-GB" altLang="en-US" sz="1800" i="1" smtClean="0">
                              <a:latin typeface="+mn-lt"/>
                              <a:ea typeface="Cambria Math"/>
                              <a:sym typeface="Symbol" pitchFamily="18" charset="2"/>
                            </a:rPr>
                          </m:ctrlPr>
                        </m:sSubPr>
                        <m:e>
                          <m:r>
                            <a:rPr lang="en-GB" altLang="en-US" sz="1800" b="0" i="1" smtClean="0">
                              <a:latin typeface="+mn-lt"/>
                              <a:ea typeface="Cambria Math"/>
                              <a:sym typeface="Symbol" pitchFamily="18" charset="2"/>
                            </a:rPr>
                            <m:t>𝐼</m:t>
                          </m:r>
                        </m:e>
                        <m:sub>
                          <m:r>
                            <a:rPr lang="en-GB" altLang="en-US" sz="1800" b="0" i="1" smtClean="0">
                              <a:latin typeface="+mn-lt"/>
                              <a:ea typeface="Cambria Math"/>
                              <a:sym typeface="Symbol" pitchFamily="18" charset="2"/>
                            </a:rPr>
                            <m:t>𝑒</m:t>
                          </m:r>
                        </m:sub>
                      </m:sSub>
                      <m:r>
                        <a:rPr lang="en-GB" altLang="en-US" sz="1800" b="0" i="1" smtClean="0">
                          <a:latin typeface="+mn-lt"/>
                          <a:ea typeface="Cambria Math"/>
                          <a:sym typeface="Symbol" pitchFamily="18" charset="2"/>
                        </a:rPr>
                        <m:t>=</m:t>
                      </m:r>
                      <m:f>
                        <m:fPr>
                          <m:ctrlPr>
                            <a:rPr lang="en-GB" altLang="en-US" sz="1800" b="0" i="1" smtClean="0">
                              <a:latin typeface="+mn-lt"/>
                              <a:ea typeface="Cambria Math"/>
                              <a:sym typeface="Symbol" pitchFamily="18" charset="2"/>
                            </a:rPr>
                          </m:ctrlPr>
                        </m:fPr>
                        <m:num>
                          <m:r>
                            <a:rPr lang="en-GB" altLang="en-US" sz="1800" b="0" i="1" smtClean="0">
                              <a:latin typeface="+mn-lt"/>
                              <a:ea typeface="Cambria Math"/>
                              <a:sym typeface="Symbol" pitchFamily="18" charset="2"/>
                            </a:rPr>
                            <m:t>−2</m:t>
                          </m:r>
                          <m:sSup>
                            <m:sSupPr>
                              <m:ctrlPr>
                                <a:rPr lang="en-GB" altLang="en-US" sz="1800" b="0" i="1" smtClean="0">
                                  <a:latin typeface="+mn-lt"/>
                                  <a:ea typeface="Cambria Math"/>
                                  <a:sym typeface="Symbol" pitchFamily="18" charset="2"/>
                                </a:rPr>
                              </m:ctrlPr>
                            </m:sSupPr>
                            <m:e>
                              <m:r>
                                <a:rPr lang="en-GB" altLang="en-US" sz="1800" b="0" i="1" smtClean="0">
                                  <a:latin typeface="+mn-lt"/>
                                  <a:ea typeface="Cambria Math"/>
                                  <a:sym typeface="Symbol" pitchFamily="18" charset="2"/>
                                </a:rPr>
                                <m:t>𝑅</m:t>
                              </m:r>
                            </m:e>
                            <m:sup>
                              <m:r>
                                <a:rPr lang="en-GB" altLang="en-US" sz="1800" b="0" i="1" smtClean="0">
                                  <a:latin typeface="+mn-lt"/>
                                  <a:ea typeface="Cambria Math"/>
                                  <a:sym typeface="Symbol" pitchFamily="18" charset="2"/>
                                </a:rPr>
                                <m:t>2</m:t>
                              </m:r>
                            </m:sup>
                          </m:sSup>
                          <m:r>
                            <a:rPr lang="en-GB" altLang="en-US" sz="1800" b="0" i="1" smtClean="0">
                              <a:latin typeface="+mn-lt"/>
                              <a:ea typeface="Cambria Math"/>
                              <a:sym typeface="Symbol" pitchFamily="18" charset="2"/>
                            </a:rPr>
                            <m:t>𝜏</m:t>
                          </m:r>
                          <m:r>
                            <a:rPr lang="en-GB" altLang="en-US" sz="1800" b="0" i="1" smtClean="0">
                              <a:latin typeface="+mn-lt"/>
                              <a:ea typeface="Cambria Math"/>
                              <a:sym typeface="Symbol" pitchFamily="18" charset="2"/>
                            </a:rPr>
                            <m:t>(</m:t>
                          </m:r>
                          <m:func>
                            <m:funcPr>
                              <m:ctrlPr>
                                <a:rPr lang="en-GB" altLang="en-US" sz="1800" b="0" i="1" smtClean="0">
                                  <a:latin typeface="+mn-lt"/>
                                  <a:ea typeface="Cambria Math"/>
                                  <a:sym typeface="Symbol" pitchFamily="18" charset="2"/>
                                </a:rPr>
                              </m:ctrlPr>
                            </m:funcPr>
                            <m:fName>
                              <m:r>
                                <m:rPr>
                                  <m:sty m:val="p"/>
                                </m:rPr>
                                <a:rPr lang="en-GB" altLang="en-US" sz="1800" b="0" i="0" smtClean="0">
                                  <a:latin typeface="+mn-lt"/>
                                  <a:ea typeface="Cambria Math"/>
                                  <a:sym typeface="Symbol" pitchFamily="18" charset="2"/>
                                </a:rPr>
                                <m:t>cos</m:t>
                              </m:r>
                            </m:fName>
                            <m:e>
                              <m:r>
                                <a:rPr lang="en-GB" altLang="en-US" sz="1800" b="0" i="1" smtClean="0">
                                  <a:latin typeface="+mn-lt"/>
                                  <a:ea typeface="Cambria Math"/>
                                  <a:sym typeface="Symbol" pitchFamily="18" charset="2"/>
                                </a:rPr>
                                <m:t>𝜃</m:t>
                              </m:r>
                              <m:r>
                                <a:rPr lang="en-GB" altLang="en-US" sz="1800" b="0" i="1" smtClean="0">
                                  <a:latin typeface="+mn-lt"/>
                                  <a:ea typeface="Cambria Math"/>
                                  <a:sym typeface="Symbol" pitchFamily="18" charset="2"/>
                                </a:rPr>
                                <m:t>)</m:t>
                              </m:r>
                              <m:r>
                                <a:rPr lang="en-GB" altLang="en-US" sz="1800" b="0" i="1" smtClean="0">
                                  <a:latin typeface="+mn-lt"/>
                                  <a:ea typeface="Cambria Math"/>
                                  <a:sym typeface="Symbol" pitchFamily="18" charset="2"/>
                                </a:rPr>
                                <m:t>𝜔</m:t>
                              </m:r>
                              <m:r>
                                <a:rPr lang="en-GB" altLang="en-US" sz="1800" b="0" i="1" smtClean="0">
                                  <a:latin typeface="+mn-lt"/>
                                  <a:ea typeface="Cambria Math"/>
                                  <a:sym typeface="Symbol" pitchFamily="18" charset="2"/>
                                </a:rPr>
                                <m:t>𝐵</m:t>
                              </m:r>
                              <m:r>
                                <a:rPr lang="en-GB" altLang="en-US" sz="1800" b="0" i="1" smtClean="0">
                                  <a:latin typeface="+mn-lt"/>
                                  <a:ea typeface="Cambria Math"/>
                                  <a:sym typeface="Symbol" pitchFamily="18" charset="2"/>
                                </a:rPr>
                                <m:t>(</m:t>
                              </m:r>
                              <m:func>
                                <m:funcPr>
                                  <m:ctrlPr>
                                    <a:rPr lang="en-GB" altLang="en-US" sz="1800" b="0" i="1" smtClean="0">
                                      <a:latin typeface="+mn-lt"/>
                                      <a:ea typeface="Cambria Math"/>
                                      <a:sym typeface="Symbol" pitchFamily="18" charset="2"/>
                                    </a:rPr>
                                  </m:ctrlPr>
                                </m:funcPr>
                                <m:fName>
                                  <m:r>
                                    <m:rPr>
                                      <m:sty m:val="p"/>
                                    </m:rPr>
                                    <a:rPr lang="en-GB" altLang="en-US" sz="1800" b="0" i="0" smtClean="0">
                                      <a:latin typeface="+mn-lt"/>
                                      <a:ea typeface="Cambria Math"/>
                                      <a:sym typeface="Symbol" pitchFamily="18" charset="2"/>
                                    </a:rPr>
                                    <m:t>cos</m:t>
                                  </m:r>
                                </m:fName>
                                <m:e>
                                  <m:r>
                                    <a:rPr lang="en-GB" altLang="en-US" sz="1800" b="0" i="1" smtClean="0">
                                      <a:latin typeface="+mn-lt"/>
                                      <a:ea typeface="Cambria Math"/>
                                      <a:sym typeface="Symbol" pitchFamily="18" charset="2"/>
                                    </a:rPr>
                                    <m:t>𝜔</m:t>
                                  </m:r>
                                  <m:r>
                                    <a:rPr lang="en-GB" altLang="en-US" sz="1800" b="0" i="1" smtClean="0">
                                      <a:latin typeface="+mn-lt"/>
                                      <a:ea typeface="Cambria Math"/>
                                      <a:sym typeface="Symbol" pitchFamily="18" charset="2"/>
                                    </a:rPr>
                                    <m:t>𝑡</m:t>
                                  </m:r>
                                  <m:r>
                                    <a:rPr lang="en-GB" altLang="en-US" sz="1800" b="0" i="1" smtClean="0">
                                      <a:latin typeface="+mn-lt"/>
                                      <a:ea typeface="Cambria Math"/>
                                      <a:sym typeface="Symbol" pitchFamily="18" charset="2"/>
                                    </a:rPr>
                                    <m:t>)</m:t>
                                  </m:r>
                                  <m:r>
                                    <a:rPr lang="en-GB" altLang="en-US" sz="1800" b="0" i="1" smtClean="0">
                                      <a:latin typeface="+mn-lt"/>
                                      <a:ea typeface="Cambria Math"/>
                                      <a:sym typeface="Symbol" pitchFamily="18" charset="2"/>
                                    </a:rPr>
                                    <m:t>𝛿𝜃</m:t>
                                  </m:r>
                                </m:e>
                              </m:func>
                            </m:e>
                          </m:func>
                        </m:num>
                        <m:den>
                          <m:r>
                            <a:rPr lang="en-GB" altLang="en-US" sz="1800" b="0" i="1" smtClean="0">
                              <a:latin typeface="+mn-lt"/>
                              <a:ea typeface="Cambria Math"/>
                              <a:sym typeface="Symbol" pitchFamily="18" charset="2"/>
                            </a:rPr>
                            <m:t>𝜌</m:t>
                          </m:r>
                        </m:den>
                      </m:f>
                    </m:oMath>
                  </m:oMathPara>
                </a14:m>
                <a:endParaRPr lang="en-GB" altLang="en-US" sz="1800" dirty="0">
                  <a:latin typeface="+mn-lt"/>
                  <a:sym typeface="Symbol" pitchFamily="18" charset="2"/>
                </a:endParaRPr>
              </a:p>
              <a:p>
                <a:pPr eaLnBrk="1" hangingPunct="1">
                  <a:spcBef>
                    <a:spcPct val="50000"/>
                  </a:spcBef>
                </a:pPr>
                <a:r>
                  <a:rPr lang="en-GB" altLang="en-US" sz="1800" dirty="0">
                    <a:latin typeface="+mn-lt"/>
                    <a:sym typeface="Symbol" pitchFamily="18" charset="2"/>
                  </a:rPr>
                  <a:t>Integrate for total eddy current in cylinder w.r.t. </a:t>
                </a:r>
                <a:r>
                  <a:rPr lang="el-GR" altLang="en-US" sz="1800" dirty="0">
                    <a:latin typeface="+mn-lt"/>
                    <a:sym typeface="Symbol" pitchFamily="18" charset="2"/>
                  </a:rPr>
                  <a:t>θ</a:t>
                </a:r>
                <a:r>
                  <a:rPr lang="en-GB" altLang="en-US" sz="1800" dirty="0">
                    <a:latin typeface="+mn-lt"/>
                    <a:sym typeface="Symbol" pitchFamily="18" charset="2"/>
                  </a:rPr>
                  <a:t> between 0, </a:t>
                </a:r>
                <a:r>
                  <a:rPr lang="el-GR" altLang="en-US" sz="1800" dirty="0">
                    <a:latin typeface="+mn-lt"/>
                    <a:sym typeface="Symbol" pitchFamily="18" charset="2"/>
                  </a:rPr>
                  <a:t>π</a:t>
                </a:r>
                <a:r>
                  <a:rPr lang="en-GB" altLang="en-US" sz="1800" dirty="0">
                    <a:latin typeface="+mn-lt"/>
                    <a:sym typeface="Symbol" pitchFamily="18" charset="2"/>
                  </a:rPr>
                  <a:t>/2:</a:t>
                </a:r>
              </a:p>
              <a:p>
                <a:pPr eaLnBrk="1" hangingPunct="1">
                  <a:spcBef>
                    <a:spcPct val="50000"/>
                  </a:spcBef>
                </a:pPr>
                <a:endParaRPr lang="en-GB" altLang="en-US" sz="1800" dirty="0">
                  <a:latin typeface="+mn-lt"/>
                  <a:sym typeface="Symbol" pitchFamily="18" charset="2"/>
                </a:endParaRPr>
              </a:p>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GB" altLang="en-US" sz="1800" i="1" smtClean="0">
                              <a:latin typeface="+mn-lt"/>
                              <a:sym typeface="Symbol" pitchFamily="18" charset="2"/>
                            </a:rPr>
                          </m:ctrlPr>
                        </m:sSubPr>
                        <m:e>
                          <m:r>
                            <a:rPr lang="en-GB" altLang="en-US" sz="1800" b="0" i="1" smtClean="0">
                              <a:latin typeface="+mn-lt"/>
                              <a:sym typeface="Symbol" pitchFamily="18" charset="2"/>
                            </a:rPr>
                            <m:t>𝐼</m:t>
                          </m:r>
                        </m:e>
                        <m:sub>
                          <m:r>
                            <a:rPr lang="en-GB" altLang="en-US" sz="1800" b="0" i="1" smtClean="0">
                              <a:latin typeface="+mn-lt"/>
                              <a:sym typeface="Symbol" pitchFamily="18" charset="2"/>
                            </a:rPr>
                            <m:t>𝑒</m:t>
                          </m:r>
                        </m:sub>
                      </m:sSub>
                      <m:r>
                        <a:rPr lang="en-GB" altLang="en-US" sz="1800" b="0" i="1" smtClean="0">
                          <a:latin typeface="+mn-lt"/>
                          <a:sym typeface="Symbol" pitchFamily="18" charset="2"/>
                        </a:rPr>
                        <m:t>=</m:t>
                      </m:r>
                      <m:f>
                        <m:fPr>
                          <m:ctrlPr>
                            <a:rPr lang="en-GB" altLang="en-US" sz="1800" b="0" i="1" smtClean="0">
                              <a:latin typeface="+mn-lt"/>
                              <a:sym typeface="Symbol" pitchFamily="18" charset="2"/>
                            </a:rPr>
                          </m:ctrlPr>
                        </m:fPr>
                        <m:num>
                          <m:r>
                            <a:rPr lang="en-GB" altLang="en-US" sz="1800" b="0" i="1" smtClean="0">
                              <a:latin typeface="+mn-lt"/>
                              <a:sym typeface="Symbol" pitchFamily="18" charset="2"/>
                            </a:rPr>
                            <m:t>−2</m:t>
                          </m:r>
                          <m:r>
                            <a:rPr lang="en-GB" altLang="en-US" sz="1800" b="0" i="1" smtClean="0">
                              <a:latin typeface="+mn-lt"/>
                              <a:ea typeface="Cambria Math"/>
                              <a:sym typeface="Symbol" pitchFamily="18" charset="2"/>
                            </a:rPr>
                            <m:t>𝜔𝜏</m:t>
                          </m:r>
                          <m:sSup>
                            <m:sSupPr>
                              <m:ctrlPr>
                                <a:rPr lang="en-GB" altLang="en-US" sz="1800" b="0" i="1" smtClean="0">
                                  <a:latin typeface="+mn-lt"/>
                                  <a:ea typeface="Cambria Math"/>
                                  <a:sym typeface="Symbol" pitchFamily="18" charset="2"/>
                                </a:rPr>
                              </m:ctrlPr>
                            </m:sSupPr>
                            <m:e>
                              <m:r>
                                <a:rPr lang="en-GB" altLang="en-US" sz="1800" b="0" i="1" smtClean="0">
                                  <a:latin typeface="+mn-lt"/>
                                  <a:ea typeface="Cambria Math"/>
                                  <a:sym typeface="Symbol" pitchFamily="18" charset="2"/>
                                </a:rPr>
                                <m:t>𝑅</m:t>
                              </m:r>
                            </m:e>
                            <m:sup>
                              <m:r>
                                <a:rPr lang="en-GB" altLang="en-US" sz="1800" b="0" i="1" smtClean="0">
                                  <a:latin typeface="+mn-lt"/>
                                  <a:ea typeface="Cambria Math"/>
                                  <a:sym typeface="Symbol" pitchFamily="18" charset="2"/>
                                </a:rPr>
                                <m:t>2</m:t>
                              </m:r>
                            </m:sup>
                          </m:sSup>
                          <m:r>
                            <a:rPr lang="en-GB" altLang="en-US" sz="1800" b="0" i="1" smtClean="0">
                              <a:latin typeface="+mn-lt"/>
                              <a:ea typeface="Cambria Math"/>
                              <a:sym typeface="Symbol" pitchFamily="18" charset="2"/>
                            </a:rPr>
                            <m:t>𝐵</m:t>
                          </m:r>
                          <m:r>
                            <a:rPr lang="en-GB" altLang="en-US" sz="1800" b="0" i="1" smtClean="0">
                              <a:latin typeface="+mn-lt"/>
                              <a:ea typeface="Cambria Math"/>
                              <a:sym typeface="Symbol" pitchFamily="18" charset="2"/>
                            </a:rPr>
                            <m:t>(</m:t>
                          </m:r>
                          <m:func>
                            <m:funcPr>
                              <m:ctrlPr>
                                <a:rPr lang="en-GB" altLang="en-US" sz="1800" b="0" i="1" smtClean="0">
                                  <a:latin typeface="+mn-lt"/>
                                  <a:ea typeface="Cambria Math"/>
                                  <a:sym typeface="Symbol" pitchFamily="18" charset="2"/>
                                </a:rPr>
                              </m:ctrlPr>
                            </m:funcPr>
                            <m:fName>
                              <m:r>
                                <m:rPr>
                                  <m:sty m:val="p"/>
                                </m:rPr>
                                <a:rPr lang="en-GB" altLang="en-US" sz="1800" b="0" i="0" smtClean="0">
                                  <a:latin typeface="+mn-lt"/>
                                  <a:ea typeface="Cambria Math"/>
                                  <a:sym typeface="Symbol" pitchFamily="18" charset="2"/>
                                </a:rPr>
                                <m:t>cos</m:t>
                              </m:r>
                            </m:fName>
                            <m:e>
                              <m:r>
                                <a:rPr lang="en-GB" altLang="en-US" sz="1800" b="0" i="1" smtClean="0">
                                  <a:latin typeface="+mn-lt"/>
                                  <a:ea typeface="Cambria Math"/>
                                  <a:sym typeface="Symbol" pitchFamily="18" charset="2"/>
                                </a:rPr>
                                <m:t>𝜔</m:t>
                              </m:r>
                              <m:r>
                                <a:rPr lang="en-GB" altLang="en-US" sz="1800" b="0" i="1" smtClean="0">
                                  <a:latin typeface="+mn-lt"/>
                                  <a:ea typeface="Cambria Math"/>
                                  <a:sym typeface="Symbol" pitchFamily="18" charset="2"/>
                                </a:rPr>
                                <m:t>𝑡</m:t>
                              </m:r>
                            </m:e>
                          </m:func>
                          <m:r>
                            <a:rPr lang="en-GB" altLang="en-US" sz="1800" b="0" i="1" smtClean="0">
                              <a:latin typeface="+mn-lt"/>
                              <a:ea typeface="Cambria Math"/>
                              <a:sym typeface="Symbol" pitchFamily="18" charset="2"/>
                            </a:rPr>
                            <m:t>)</m:t>
                          </m:r>
                        </m:num>
                        <m:den>
                          <m:r>
                            <a:rPr lang="en-GB" altLang="en-US" sz="1800" b="0" i="1" smtClean="0">
                              <a:latin typeface="+mn-lt"/>
                              <a:ea typeface="Cambria Math"/>
                              <a:sym typeface="Symbol" pitchFamily="18" charset="2"/>
                            </a:rPr>
                            <m:t>𝜌</m:t>
                          </m:r>
                        </m:den>
                      </m:f>
                    </m:oMath>
                  </m:oMathPara>
                </a14:m>
                <a:endParaRPr lang="en-GB" altLang="en-US" sz="1800" dirty="0">
                  <a:latin typeface="+mn-lt"/>
                  <a:sym typeface="Symbol" pitchFamily="18" charset="2"/>
                </a:endParaRPr>
              </a:p>
              <a:p>
                <a:pPr eaLnBrk="1" hangingPunct="1">
                  <a:spcBef>
                    <a:spcPct val="50000"/>
                  </a:spcBef>
                </a:pPr>
                <a:endParaRPr lang="en-GB" altLang="en-US" sz="2000" dirty="0">
                  <a:latin typeface="+mn-lt"/>
                  <a:sym typeface="Symbol" pitchFamily="18" charset="2"/>
                </a:endParaRPr>
              </a:p>
              <a:p>
                <a:pPr eaLnBrk="1" hangingPunct="1">
                  <a:spcBef>
                    <a:spcPct val="50000"/>
                  </a:spcBef>
                </a:pPr>
                <a:r>
                  <a:rPr lang="en-GB" altLang="en-US" sz="2000" dirty="0">
                    <a:latin typeface="+mn-lt"/>
                    <a:sym typeface="Symbol" pitchFamily="18" charset="2"/>
                  </a:rPr>
                  <a:t>We see that peak eddy current strength varies as the square of cylindrical radius R and directly with wall thickness </a:t>
                </a:r>
                <a:r>
                  <a:rPr lang="el-GR" altLang="en-US" sz="2000" dirty="0">
                    <a:latin typeface="+mn-lt"/>
                    <a:sym typeface="Symbol" pitchFamily="18" charset="2"/>
                  </a:rPr>
                  <a:t>τ</a:t>
                </a:r>
                <a:r>
                  <a:rPr lang="en-GB" altLang="en-US" sz="2000" dirty="0">
                    <a:latin typeface="+mn-lt"/>
                    <a:sym typeface="Symbol" pitchFamily="18" charset="2"/>
                  </a:rPr>
                  <a:t> and 1/resistivity.</a:t>
                </a:r>
              </a:p>
              <a:p>
                <a:pPr algn="ctr" eaLnBrk="1" hangingPunct="1">
                  <a:spcBef>
                    <a:spcPct val="50000"/>
                  </a:spcBef>
                </a:pPr>
                <a:r>
                  <a:rPr lang="en-GB" altLang="en-US" sz="2000" dirty="0">
                    <a:latin typeface="+mn-lt"/>
                    <a:sym typeface="Symbol" pitchFamily="18" charset="2"/>
                  </a:rPr>
                  <a:t>		</a:t>
                </a:r>
                <a:endParaRPr lang="en-GB" altLang="en-US" sz="2000" dirty="0">
                  <a:latin typeface="+mn-lt"/>
                </a:endParaRPr>
              </a:p>
              <a:p>
                <a:pPr eaLnBrk="1" hangingPunct="1">
                  <a:lnSpc>
                    <a:spcPct val="90000"/>
                  </a:lnSpc>
                </a:pPr>
                <a:endParaRPr lang="en-GB" altLang="en-US" sz="2000" dirty="0">
                  <a:latin typeface="+mn-lt"/>
                </a:endParaRPr>
              </a:p>
            </p:txBody>
          </p:sp>
        </mc:Choice>
        <mc:Fallback>
          <p:sp>
            <p:nvSpPr>
              <p:cNvPr id="4" name="Text Box 4"/>
              <p:cNvSpPr txBox="1">
                <a:spLocks noRot="1" noChangeAspect="1" noMove="1" noResize="1" noEditPoints="1" noAdjustHandles="1" noChangeArrowheads="1" noChangeShapeType="1" noTextEdit="1"/>
              </p:cNvSpPr>
              <p:nvPr/>
            </p:nvSpPr>
            <p:spPr bwMode="auto">
              <a:xfrm>
                <a:off x="362464" y="1446815"/>
                <a:ext cx="4961111" cy="5451364"/>
              </a:xfrm>
              <a:prstGeom prst="rect">
                <a:avLst/>
              </a:prstGeom>
              <a:blipFill>
                <a:blip r:embed="rId3"/>
                <a:stretch>
                  <a:fillRect l="-1229" t="-559" r="-208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5" name="Rectangle 4"/>
          <p:cNvSpPr/>
          <p:nvPr/>
        </p:nvSpPr>
        <p:spPr>
          <a:xfrm>
            <a:off x="7306408" y="1811215"/>
            <a:ext cx="1341392" cy="545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49956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Eddy current perturbations</a:t>
            </a:r>
          </a:p>
        </p:txBody>
      </p:sp>
      <p:grpSp>
        <p:nvGrpSpPr>
          <p:cNvPr id="3" name="Group 4"/>
          <p:cNvGrpSpPr>
            <a:grpSpLocks/>
          </p:cNvGrpSpPr>
          <p:nvPr/>
        </p:nvGrpSpPr>
        <p:grpSpPr bwMode="auto">
          <a:xfrm>
            <a:off x="5651500" y="1196975"/>
            <a:ext cx="3168650" cy="2663825"/>
            <a:chOff x="2200" y="768"/>
            <a:chExt cx="3265" cy="2928"/>
          </a:xfrm>
        </p:grpSpPr>
        <p:sp>
          <p:nvSpPr>
            <p:cNvPr id="4" name="Text Box 5"/>
            <p:cNvSpPr txBox="1">
              <a:spLocks noChangeArrowheads="1"/>
            </p:cNvSpPr>
            <p:nvPr/>
          </p:nvSpPr>
          <p:spPr bwMode="auto">
            <a:xfrm>
              <a:off x="2270" y="3230"/>
              <a:ext cx="2894"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en-GB" altLang="en-US" sz="1200" baseline="0">
                  <a:latin typeface="+mj-lt"/>
                </a:rPr>
                <a:t> Magnet geometry around vessel, radius </a:t>
              </a:r>
              <a:r>
                <a:rPr lang="en-GB" altLang="en-US" sz="1200" i="1" baseline="0">
                  <a:latin typeface="+mj-lt"/>
                </a:rPr>
                <a:t>R</a:t>
              </a:r>
              <a:endParaRPr lang="en-GB" altLang="en-US">
                <a:latin typeface="+mj-lt"/>
              </a:endParaRPr>
            </a:p>
          </p:txBody>
        </p:sp>
        <p:sp>
          <p:nvSpPr>
            <p:cNvPr id="5" name="Rectangle 6" descr="25%"/>
            <p:cNvSpPr>
              <a:spLocks noChangeArrowheads="1"/>
            </p:cNvSpPr>
            <p:nvPr/>
          </p:nvSpPr>
          <p:spPr bwMode="auto">
            <a:xfrm>
              <a:off x="2270" y="839"/>
              <a:ext cx="3098" cy="2262"/>
            </a:xfrm>
            <a:prstGeom prst="rect">
              <a:avLst/>
            </a:prstGeom>
            <a:pattFill prst="pct25">
              <a:fgClr>
                <a:srgbClr val="000000"/>
              </a:fgClr>
              <a:bgClr>
                <a:srgbClr val="FFFFFF"/>
              </a:bgClr>
            </a:pattFill>
            <a:ln w="25400">
              <a:solidFill>
                <a:srgbClr val="000000"/>
              </a:solidFill>
              <a:miter lim="800000"/>
              <a:headEnd/>
              <a:tailEnd/>
            </a:ln>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latin typeface="+mj-lt"/>
              </a:endParaRPr>
            </a:p>
          </p:txBody>
        </p:sp>
        <p:sp>
          <p:nvSpPr>
            <p:cNvPr id="6" name="Rectangle 7"/>
            <p:cNvSpPr>
              <a:spLocks noChangeArrowheads="1"/>
            </p:cNvSpPr>
            <p:nvPr/>
          </p:nvSpPr>
          <p:spPr bwMode="auto">
            <a:xfrm>
              <a:off x="2681" y="1156"/>
              <a:ext cx="2277" cy="1599"/>
            </a:xfrm>
            <a:prstGeom prst="rect">
              <a:avLst/>
            </a:prstGeom>
            <a:solidFill>
              <a:srgbClr val="FFFFFF"/>
            </a:solidFill>
            <a:ln w="25400">
              <a:solidFill>
                <a:srgbClr val="000000"/>
              </a:solidFill>
              <a:miter lim="800000"/>
              <a:headEnd/>
              <a:tailEnd/>
            </a:ln>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latin typeface="+mj-lt"/>
              </a:endParaRPr>
            </a:p>
          </p:txBody>
        </p:sp>
        <p:sp>
          <p:nvSpPr>
            <p:cNvPr id="7" name="Line 8"/>
            <p:cNvSpPr>
              <a:spLocks noChangeShapeType="1"/>
            </p:cNvSpPr>
            <p:nvPr/>
          </p:nvSpPr>
          <p:spPr bwMode="auto">
            <a:xfrm flipV="1">
              <a:off x="3841" y="1674"/>
              <a:ext cx="424" cy="2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latin typeface="+mj-lt"/>
              </a:endParaRPr>
            </a:p>
          </p:txBody>
        </p:sp>
        <p:sp>
          <p:nvSpPr>
            <p:cNvPr id="8" name="Line 9"/>
            <p:cNvSpPr>
              <a:spLocks noChangeShapeType="1"/>
            </p:cNvSpPr>
            <p:nvPr/>
          </p:nvSpPr>
          <p:spPr bwMode="auto">
            <a:xfrm>
              <a:off x="3092" y="1156"/>
              <a:ext cx="0" cy="1590"/>
            </a:xfrm>
            <a:prstGeom prst="line">
              <a:avLst/>
            </a:prstGeom>
            <a:noFill/>
            <a:ln w="9525">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GB">
                <a:latin typeface="+mj-lt"/>
              </a:endParaRPr>
            </a:p>
          </p:txBody>
        </p:sp>
        <p:sp>
          <p:nvSpPr>
            <p:cNvPr id="9" name="Text Box 10"/>
            <p:cNvSpPr txBox="1">
              <a:spLocks noChangeArrowheads="1"/>
            </p:cNvSpPr>
            <p:nvPr/>
          </p:nvSpPr>
          <p:spPr bwMode="auto">
            <a:xfrm>
              <a:off x="3154" y="1265"/>
              <a:ext cx="443"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en-GB" altLang="en-US" sz="1400" i="1" baseline="0">
                  <a:latin typeface="+mj-lt"/>
                </a:rPr>
                <a:t>g</a:t>
              </a:r>
              <a:endParaRPr lang="en-GB" altLang="en-US" i="1">
                <a:latin typeface="+mj-lt"/>
              </a:endParaRPr>
            </a:p>
          </p:txBody>
        </p:sp>
        <p:sp>
          <p:nvSpPr>
            <p:cNvPr id="10" name="Text Box 11"/>
            <p:cNvSpPr txBox="1">
              <a:spLocks noChangeArrowheads="1"/>
            </p:cNvSpPr>
            <p:nvPr/>
          </p:nvSpPr>
          <p:spPr bwMode="auto">
            <a:xfrm>
              <a:off x="3421" y="792"/>
              <a:ext cx="1123"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en-GB" altLang="en-US" sz="1400" i="1" baseline="0">
                  <a:latin typeface="+mj-lt"/>
                </a:rPr>
                <a:t>μ</a:t>
              </a:r>
              <a:r>
                <a:rPr lang="en-GB" altLang="en-US" sz="1400" baseline="0">
                  <a:latin typeface="+mj-lt"/>
                </a:rPr>
                <a:t> = </a:t>
              </a:r>
              <a:r>
                <a:rPr lang="en-GB" altLang="en-US" sz="1400" baseline="0">
                  <a:latin typeface="+mj-lt"/>
                  <a:sym typeface="Symbol" pitchFamily="18" charset="2"/>
                </a:rPr>
                <a:t></a:t>
              </a:r>
              <a:endParaRPr lang="en-GB" altLang="en-US">
                <a:latin typeface="+mj-lt"/>
              </a:endParaRPr>
            </a:p>
          </p:txBody>
        </p:sp>
        <p:sp>
          <p:nvSpPr>
            <p:cNvPr id="11" name="Rectangle 12"/>
            <p:cNvSpPr>
              <a:spLocks noChangeArrowheads="1"/>
            </p:cNvSpPr>
            <p:nvPr/>
          </p:nvSpPr>
          <p:spPr bwMode="auto">
            <a:xfrm>
              <a:off x="2200" y="768"/>
              <a:ext cx="3265" cy="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latin typeface="+mj-lt"/>
              </a:endParaRPr>
            </a:p>
          </p:txBody>
        </p:sp>
        <p:sp>
          <p:nvSpPr>
            <p:cNvPr id="12" name="Oval 13"/>
            <p:cNvSpPr>
              <a:spLocks noChangeArrowheads="1"/>
            </p:cNvSpPr>
            <p:nvPr/>
          </p:nvSpPr>
          <p:spPr bwMode="auto">
            <a:xfrm>
              <a:off x="3360" y="1487"/>
              <a:ext cx="980" cy="906"/>
            </a:xfrm>
            <a:prstGeom prst="ellipse">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latin typeface="+mj-lt"/>
              </a:endParaRPr>
            </a:p>
          </p:txBody>
        </p:sp>
        <p:sp>
          <p:nvSpPr>
            <p:cNvPr id="13" name="Text Box 14"/>
            <p:cNvSpPr txBox="1">
              <a:spLocks noChangeArrowheads="1"/>
            </p:cNvSpPr>
            <p:nvPr/>
          </p:nvSpPr>
          <p:spPr bwMode="auto">
            <a:xfrm>
              <a:off x="3705" y="1551"/>
              <a:ext cx="474"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en-GB" altLang="en-US" sz="1400" i="1" baseline="0">
                  <a:latin typeface="+mj-lt"/>
                </a:rPr>
                <a:t>R</a:t>
              </a:r>
              <a:endParaRPr lang="en-GB" altLang="en-US" i="1">
                <a:latin typeface="+mj-lt"/>
              </a:endParaRPr>
            </a:p>
          </p:txBody>
        </p:sp>
        <p:sp>
          <p:nvSpPr>
            <p:cNvPr id="14" name="Line 15"/>
            <p:cNvSpPr>
              <a:spLocks noChangeShapeType="1"/>
            </p:cNvSpPr>
            <p:nvPr/>
          </p:nvSpPr>
          <p:spPr bwMode="auto">
            <a:xfrm>
              <a:off x="3273" y="1933"/>
              <a:ext cx="155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latin typeface="+mj-lt"/>
              </a:endParaRPr>
            </a:p>
          </p:txBody>
        </p:sp>
        <p:sp>
          <p:nvSpPr>
            <p:cNvPr id="15" name="Text Box 16"/>
            <p:cNvSpPr txBox="1">
              <a:spLocks noChangeArrowheads="1"/>
            </p:cNvSpPr>
            <p:nvPr/>
          </p:nvSpPr>
          <p:spPr bwMode="auto">
            <a:xfrm>
              <a:off x="4525" y="1889"/>
              <a:ext cx="35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en-GB" altLang="en-US" sz="1400" i="1" baseline="0">
                  <a:latin typeface="+mj-lt"/>
                </a:rPr>
                <a:t>x</a:t>
              </a:r>
              <a:endParaRPr lang="en-GB" altLang="en-US" i="1">
                <a:latin typeface="+mj-lt"/>
              </a:endParaRPr>
            </a:p>
          </p:txBody>
        </p:sp>
        <p:sp>
          <p:nvSpPr>
            <p:cNvPr id="16" name="Text Box 17"/>
            <p:cNvSpPr txBox="1">
              <a:spLocks noChangeArrowheads="1"/>
            </p:cNvSpPr>
            <p:nvPr/>
          </p:nvSpPr>
          <p:spPr bwMode="auto">
            <a:xfrm>
              <a:off x="3719" y="1871"/>
              <a:ext cx="29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en-GB" altLang="en-US" sz="1000" baseline="0">
                  <a:latin typeface="+mj-lt"/>
                </a:rPr>
                <a:t>0</a:t>
              </a:r>
              <a:endParaRPr lang="en-GB" altLang="en-US">
                <a:latin typeface="+mj-lt"/>
              </a:endParaRPr>
            </a:p>
          </p:txBody>
        </p:sp>
      </p:grpSp>
      <p:sp>
        <p:nvSpPr>
          <p:cNvPr id="17" name="Text Box 4"/>
          <p:cNvSpPr txBox="1">
            <a:spLocks noChangeArrowheads="1"/>
          </p:cNvSpPr>
          <p:nvPr/>
        </p:nvSpPr>
        <p:spPr bwMode="auto">
          <a:xfrm>
            <a:off x="362465" y="1446815"/>
            <a:ext cx="508377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Calibri"/>
              </a:rPr>
              <a:t>If the vacuum vessel is between the poles of a magnet yoke, the eddy currents will </a:t>
            </a:r>
            <a:r>
              <a:rPr lang="en-GB" altLang="en-US" sz="2000" b="1" dirty="0">
                <a:latin typeface="Calibri"/>
              </a:rPr>
              <a:t>couple to that yoke</a:t>
            </a:r>
            <a:r>
              <a:rPr lang="en-GB" altLang="en-US" sz="2000" dirty="0">
                <a:latin typeface="Calibri"/>
              </a:rPr>
              <a:t>. The yoke geometry therefore determines the perturbing fields.</a:t>
            </a:r>
          </a:p>
          <a:p>
            <a:pPr eaLnBrk="1" hangingPunct="1">
              <a:spcBef>
                <a:spcPct val="50000"/>
              </a:spcBef>
            </a:pPr>
            <a:r>
              <a:rPr lang="en-GB" altLang="en-US" sz="2000" dirty="0">
                <a:latin typeface="Calibri"/>
              </a:rPr>
              <a:t>This analysis assumes that the perturbing field is small compared to the imposed field. </a:t>
            </a:r>
          </a:p>
          <a:p>
            <a:pPr eaLnBrk="1" hangingPunct="1">
              <a:spcBef>
                <a:spcPct val="50000"/>
              </a:spcBef>
            </a:pPr>
            <a:endParaRPr lang="en-GB" altLang="en-US" sz="2000" dirty="0">
              <a:latin typeface="+mn-lt"/>
            </a:endParaRPr>
          </a:p>
        </p:txBody>
      </p:sp>
      <mc:AlternateContent xmlns:mc="http://schemas.openxmlformats.org/markup-compatibility/2006" xmlns:a14="http://schemas.microsoft.com/office/drawing/2010/main">
        <mc:Choice Requires="a14">
          <p:sp>
            <p:nvSpPr>
              <p:cNvPr id="18" name="Text Box 20"/>
              <p:cNvSpPr txBox="1">
                <a:spLocks noChangeArrowheads="1"/>
              </p:cNvSpPr>
              <p:nvPr/>
            </p:nvSpPr>
            <p:spPr bwMode="auto">
              <a:xfrm>
                <a:off x="362465" y="3458215"/>
                <a:ext cx="8633254" cy="257891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baseline="0" dirty="0">
                    <a:latin typeface="+mn-lt"/>
                  </a:rPr>
                  <a:t>Using:  			</a:t>
                </a:r>
                <a14:m>
                  <m:oMath xmlns:m="http://schemas.openxmlformats.org/officeDocument/2006/math">
                    <m:sSub>
                      <m:sSubPr>
                        <m:ctrlPr>
                          <a:rPr lang="en-GB" altLang="en-US" sz="2000" b="0" i="1" baseline="0" smtClean="0">
                            <a:latin typeface="Cambria Math" panose="02040503050406030204" pitchFamily="18" charset="0"/>
                          </a:rPr>
                        </m:ctrlPr>
                      </m:sSubPr>
                      <m:e>
                        <m:r>
                          <a:rPr lang="en-GB" altLang="en-US" sz="2000" b="0" i="1" baseline="0" smtClean="0">
                            <a:latin typeface="Cambria Math"/>
                          </a:rPr>
                          <m:t>𝐵</m:t>
                        </m:r>
                      </m:e>
                      <m:sub>
                        <m:r>
                          <a:rPr lang="en-GB" altLang="en-US" sz="2000" b="0" i="1" baseline="0" smtClean="0">
                            <a:latin typeface="Cambria Math"/>
                          </a:rPr>
                          <m:t>𝑒</m:t>
                        </m:r>
                      </m:sub>
                    </m:sSub>
                    <m:r>
                      <a:rPr lang="en-GB" altLang="en-US" sz="2000" b="0" i="1" baseline="0" smtClean="0">
                        <a:latin typeface="Cambria Math"/>
                      </a:rPr>
                      <m:t>=</m:t>
                    </m:r>
                    <m:f>
                      <m:fPr>
                        <m:ctrlPr>
                          <a:rPr lang="en-GB" altLang="en-US" sz="2000" b="0" i="1" baseline="0" smtClean="0">
                            <a:latin typeface="Cambria Math" panose="02040503050406030204" pitchFamily="18" charset="0"/>
                          </a:rPr>
                        </m:ctrlPr>
                      </m:fPr>
                      <m:num>
                        <m:sSub>
                          <m:sSubPr>
                            <m:ctrlPr>
                              <a:rPr lang="en-GB" altLang="en-US" sz="2000" b="0" i="1" baseline="0" smtClean="0">
                                <a:latin typeface="Cambria Math" panose="02040503050406030204" pitchFamily="18" charset="0"/>
                              </a:rPr>
                            </m:ctrlPr>
                          </m:sSubPr>
                          <m:e>
                            <m:r>
                              <a:rPr lang="en-GB" altLang="en-US" sz="2000" b="0" i="1" baseline="0" smtClean="0">
                                <a:latin typeface="Cambria Math"/>
                              </a:rPr>
                              <m:t>𝜇</m:t>
                            </m:r>
                          </m:e>
                          <m:sub>
                            <m:r>
                              <a:rPr lang="en-GB" altLang="en-US" sz="2000" b="0" i="1" baseline="0" smtClean="0">
                                <a:latin typeface="Cambria Math"/>
                              </a:rPr>
                              <m:t>0</m:t>
                            </m:r>
                          </m:sub>
                        </m:sSub>
                        <m:sSub>
                          <m:sSubPr>
                            <m:ctrlPr>
                              <a:rPr lang="en-GB" altLang="en-US" sz="2000" b="0" i="1" baseline="0" smtClean="0">
                                <a:latin typeface="Cambria Math" panose="02040503050406030204" pitchFamily="18" charset="0"/>
                              </a:rPr>
                            </m:ctrlPr>
                          </m:sSubPr>
                          <m:e>
                            <m:r>
                              <a:rPr lang="en-GB" altLang="en-US" sz="2000" b="0" i="1" baseline="0" smtClean="0">
                                <a:latin typeface="Cambria Math"/>
                              </a:rPr>
                              <m:t>𝐼</m:t>
                            </m:r>
                          </m:e>
                          <m:sub>
                            <m:r>
                              <a:rPr lang="en-GB" altLang="en-US" sz="2000" b="0" i="1" baseline="0" smtClean="0">
                                <a:latin typeface="Cambria Math"/>
                              </a:rPr>
                              <m:t>𝑒</m:t>
                            </m:r>
                          </m:sub>
                        </m:sSub>
                      </m:num>
                      <m:den>
                        <m:r>
                          <a:rPr lang="en-GB" altLang="en-US" sz="2000" b="0" i="1" baseline="0" smtClean="0">
                            <a:latin typeface="Cambria Math"/>
                          </a:rPr>
                          <m:t>𝑔</m:t>
                        </m:r>
                      </m:den>
                    </m:f>
                  </m:oMath>
                </a14:m>
                <a:endParaRPr lang="en-GB" altLang="en-US" sz="2000" baseline="0" dirty="0">
                  <a:latin typeface="+mn-lt"/>
                </a:endParaRPr>
              </a:p>
              <a:p>
                <a:pPr eaLnBrk="1" hangingPunct="1">
                  <a:spcBef>
                    <a:spcPct val="50000"/>
                  </a:spcBef>
                </a:pPr>
                <a:r>
                  <a:rPr lang="en-GB" altLang="en-US" sz="2000" baseline="0" dirty="0">
                    <a:latin typeface="+mn-lt"/>
                  </a:rPr>
                  <a:t>Amplitude ratio between perturbing and imposed fields at </a:t>
                </a:r>
                <a:r>
                  <a:rPr lang="en-GB" altLang="en-US" sz="2000" i="1" baseline="0" dirty="0">
                    <a:latin typeface="+mn-lt"/>
                  </a:rPr>
                  <a:t>X</a:t>
                </a:r>
                <a:r>
                  <a:rPr lang="en-GB" altLang="en-US" sz="2000" baseline="0" dirty="0">
                    <a:latin typeface="+mn-lt"/>
                  </a:rPr>
                  <a:t> = 0 is:</a:t>
                </a:r>
              </a:p>
              <a:p>
                <a:pPr eaLnBrk="1" hangingPunct="1">
                  <a:spcBef>
                    <a:spcPct val="50000"/>
                  </a:spcBef>
                </a:pPr>
                <a:r>
                  <a:rPr lang="en-GB" altLang="en-US" sz="2000" baseline="0" dirty="0">
                    <a:latin typeface="+mn-lt"/>
                  </a:rPr>
                  <a:t>			</a:t>
                </a:r>
                <a14:m>
                  <m:oMath xmlns:m="http://schemas.openxmlformats.org/officeDocument/2006/math">
                    <m:f>
                      <m:fPr>
                        <m:ctrlPr>
                          <a:rPr lang="en-GB" altLang="en-US" sz="2000" i="1" baseline="0" smtClean="0">
                            <a:latin typeface="Cambria Math" panose="02040503050406030204" pitchFamily="18" charset="0"/>
                          </a:rPr>
                        </m:ctrlPr>
                      </m:fPr>
                      <m:num>
                        <m:sSub>
                          <m:sSubPr>
                            <m:ctrlPr>
                              <a:rPr lang="en-GB" altLang="en-US" sz="2000" b="0" i="1" baseline="0" smtClean="0">
                                <a:latin typeface="Cambria Math" panose="02040503050406030204" pitchFamily="18" charset="0"/>
                              </a:rPr>
                            </m:ctrlPr>
                          </m:sSubPr>
                          <m:e>
                            <m:r>
                              <a:rPr lang="en-GB" altLang="en-US" sz="2000" b="0" i="1" baseline="0" smtClean="0">
                                <a:latin typeface="Cambria Math"/>
                              </a:rPr>
                              <m:t>𝐵</m:t>
                            </m:r>
                          </m:e>
                          <m:sub>
                            <m:r>
                              <a:rPr lang="en-GB" altLang="en-US" sz="2000" b="0" i="1" baseline="0" smtClean="0">
                                <a:latin typeface="Cambria Math"/>
                              </a:rPr>
                              <m:t>𝑒</m:t>
                            </m:r>
                          </m:sub>
                        </m:sSub>
                        <m:r>
                          <a:rPr lang="en-GB" altLang="en-US" sz="2000" b="0" i="1" baseline="0" smtClean="0">
                            <a:latin typeface="Cambria Math"/>
                          </a:rPr>
                          <m:t>(0)</m:t>
                        </m:r>
                      </m:num>
                      <m:den>
                        <m:r>
                          <a:rPr lang="en-GB" altLang="en-US" sz="2000" b="0" i="1" baseline="0" smtClean="0">
                            <a:latin typeface="Cambria Math"/>
                          </a:rPr>
                          <m:t>𝐵</m:t>
                        </m:r>
                      </m:den>
                    </m:f>
                    <m:r>
                      <a:rPr lang="en-GB" altLang="en-US" sz="2000" b="0" i="1" baseline="0" smtClean="0">
                        <a:latin typeface="Cambria Math"/>
                      </a:rPr>
                      <m:t>=−</m:t>
                    </m:r>
                    <m:f>
                      <m:fPr>
                        <m:ctrlPr>
                          <a:rPr lang="en-GB" altLang="en-US" sz="2000" b="0" i="1" baseline="0" smtClean="0">
                            <a:latin typeface="Cambria Math" panose="02040503050406030204" pitchFamily="18" charset="0"/>
                          </a:rPr>
                        </m:ctrlPr>
                      </m:fPr>
                      <m:num>
                        <m:r>
                          <a:rPr lang="en-GB" altLang="en-US" sz="2000" b="0" i="1" baseline="0" smtClean="0">
                            <a:latin typeface="Cambria Math"/>
                          </a:rPr>
                          <m:t>2</m:t>
                        </m:r>
                        <m:sSub>
                          <m:sSubPr>
                            <m:ctrlPr>
                              <a:rPr lang="en-GB" altLang="en-US" sz="2000" b="0" i="1" baseline="0" smtClean="0">
                                <a:latin typeface="Cambria Math" panose="02040503050406030204" pitchFamily="18" charset="0"/>
                              </a:rPr>
                            </m:ctrlPr>
                          </m:sSubPr>
                          <m:e>
                            <m:r>
                              <a:rPr lang="en-GB" altLang="en-US" sz="2000" b="0" i="1" baseline="0" smtClean="0">
                                <a:latin typeface="Cambria Math"/>
                              </a:rPr>
                              <m:t>𝜇</m:t>
                            </m:r>
                          </m:e>
                          <m:sub>
                            <m:r>
                              <a:rPr lang="en-GB" altLang="en-US" sz="2000" b="0" i="1" baseline="0" smtClean="0">
                                <a:latin typeface="Cambria Math"/>
                              </a:rPr>
                              <m:t>0</m:t>
                            </m:r>
                          </m:sub>
                        </m:sSub>
                        <m:r>
                          <a:rPr lang="en-GB" altLang="en-US" sz="2000" b="0" i="1" baseline="0" smtClean="0">
                            <a:latin typeface="Cambria Math"/>
                          </a:rPr>
                          <m:t>𝜔𝜏</m:t>
                        </m:r>
                        <m:sSup>
                          <m:sSupPr>
                            <m:ctrlPr>
                              <a:rPr lang="en-GB" altLang="en-US" sz="2000" b="0" i="1" baseline="0" smtClean="0">
                                <a:latin typeface="Cambria Math" panose="02040503050406030204" pitchFamily="18" charset="0"/>
                              </a:rPr>
                            </m:ctrlPr>
                          </m:sSupPr>
                          <m:e>
                            <m:r>
                              <a:rPr lang="en-GB" altLang="en-US" sz="2000" b="0" i="1" baseline="0" smtClean="0">
                                <a:latin typeface="Cambria Math"/>
                              </a:rPr>
                              <m:t>𝑅</m:t>
                            </m:r>
                          </m:e>
                          <m:sup>
                            <m:r>
                              <a:rPr lang="en-GB" altLang="en-US" sz="2000" b="0" i="1" baseline="0" smtClean="0">
                                <a:latin typeface="Cambria Math"/>
                              </a:rPr>
                              <m:t>2</m:t>
                            </m:r>
                          </m:sup>
                        </m:sSup>
                      </m:num>
                      <m:den>
                        <m:r>
                          <a:rPr lang="en-GB" altLang="en-US" sz="2000" b="0" i="1" baseline="0" smtClean="0">
                            <a:latin typeface="Cambria Math"/>
                          </a:rPr>
                          <m:t>𝜌</m:t>
                        </m:r>
                        <m:r>
                          <a:rPr lang="en-GB" altLang="en-US" sz="2000" b="0" i="1" baseline="0" smtClean="0">
                            <a:latin typeface="Cambria Math"/>
                          </a:rPr>
                          <m:t>𝑔</m:t>
                        </m:r>
                      </m:den>
                    </m:f>
                  </m:oMath>
                </a14:m>
                <a:endParaRPr lang="en-GB" altLang="en-US" sz="2000" baseline="0" dirty="0">
                  <a:latin typeface="+mn-lt"/>
                </a:endParaRPr>
              </a:p>
              <a:p>
                <a:pPr eaLnBrk="1" hangingPunct="1">
                  <a:spcBef>
                    <a:spcPct val="50000"/>
                  </a:spcBef>
                </a:pPr>
                <a:r>
                  <a:rPr lang="en-GB" altLang="en-US" sz="2000" baseline="0" dirty="0">
                    <a:latin typeface="+mn-lt"/>
                  </a:rPr>
                  <a:t>Phase of perturbing field w.r.t. imposed field is: </a:t>
                </a:r>
                <a14:m>
                  <m:oMath xmlns:m="http://schemas.openxmlformats.org/officeDocument/2006/math">
                    <m:sSub>
                      <m:sSubPr>
                        <m:ctrlPr>
                          <a:rPr lang="en-GB" altLang="en-US" sz="2000" b="0" i="1" baseline="0" smtClean="0">
                            <a:latin typeface="Cambria Math" panose="02040503050406030204" pitchFamily="18" charset="0"/>
                          </a:rPr>
                        </m:ctrlPr>
                      </m:sSubPr>
                      <m:e>
                        <m:r>
                          <a:rPr lang="en-GB" altLang="en-US" sz="2000" b="0" i="1" baseline="0" smtClean="0">
                            <a:latin typeface="Cambria Math"/>
                          </a:rPr>
                          <m:t>𝜃</m:t>
                        </m:r>
                      </m:e>
                      <m:sub>
                        <m:r>
                          <a:rPr lang="en-GB" altLang="en-US" sz="2000" b="0" i="1" baseline="0" smtClean="0">
                            <a:latin typeface="Cambria Math"/>
                          </a:rPr>
                          <m:t>𝑒</m:t>
                        </m:r>
                      </m:sub>
                    </m:sSub>
                    <m:r>
                      <a:rPr lang="en-GB" altLang="en-US" sz="2000" b="0" i="1" baseline="0" smtClean="0">
                        <a:latin typeface="Cambria Math"/>
                      </a:rPr>
                      <m:t>=</m:t>
                    </m:r>
                    <m:func>
                      <m:funcPr>
                        <m:ctrlPr>
                          <a:rPr lang="en-GB" altLang="en-US" sz="2000" b="0" i="1" baseline="0" smtClean="0">
                            <a:latin typeface="Cambria Math" panose="02040503050406030204" pitchFamily="18" charset="0"/>
                          </a:rPr>
                        </m:ctrlPr>
                      </m:funcPr>
                      <m:fName>
                        <m:r>
                          <m:rPr>
                            <m:sty m:val="p"/>
                          </m:rPr>
                          <a:rPr lang="en-GB" altLang="en-US" sz="2000" b="0" i="0" baseline="0" smtClean="0">
                            <a:latin typeface="Cambria Math"/>
                          </a:rPr>
                          <m:t>arctan</m:t>
                        </m:r>
                      </m:fName>
                      <m:e>
                        <m:r>
                          <a:rPr lang="en-GB" altLang="en-US" sz="2000" b="0" i="1" baseline="0" smtClean="0">
                            <a:latin typeface="Cambria Math"/>
                          </a:rPr>
                          <m:t>(−</m:t>
                        </m:r>
                        <m:f>
                          <m:fPr>
                            <m:ctrlPr>
                              <a:rPr lang="en-GB" altLang="en-US" sz="2000" b="0" i="1" baseline="0" smtClean="0">
                                <a:latin typeface="Cambria Math" panose="02040503050406030204" pitchFamily="18" charset="0"/>
                              </a:rPr>
                            </m:ctrlPr>
                          </m:fPr>
                          <m:num>
                            <m:r>
                              <a:rPr lang="en-GB" altLang="en-US" sz="2000" b="0" i="1" baseline="0" smtClean="0">
                                <a:latin typeface="Cambria Math"/>
                              </a:rPr>
                              <m:t>2</m:t>
                            </m:r>
                            <m:sSub>
                              <m:sSubPr>
                                <m:ctrlPr>
                                  <a:rPr lang="en-GB" altLang="en-US" sz="2000" b="0" i="1" baseline="0" smtClean="0">
                                    <a:latin typeface="Cambria Math" panose="02040503050406030204" pitchFamily="18" charset="0"/>
                                  </a:rPr>
                                </m:ctrlPr>
                              </m:sSubPr>
                              <m:e>
                                <m:r>
                                  <a:rPr lang="en-GB" altLang="en-US" sz="2000" b="0" i="1" baseline="0" smtClean="0">
                                    <a:latin typeface="Cambria Math"/>
                                  </a:rPr>
                                  <m:t>𝜇</m:t>
                                </m:r>
                              </m:e>
                              <m:sub>
                                <m:r>
                                  <a:rPr lang="en-GB" altLang="en-US" sz="2000" b="0" i="1" baseline="0" smtClean="0">
                                    <a:latin typeface="Cambria Math"/>
                                  </a:rPr>
                                  <m:t>0</m:t>
                                </m:r>
                              </m:sub>
                            </m:sSub>
                            <m:r>
                              <a:rPr lang="en-GB" altLang="en-US" sz="2000" b="0" i="1" baseline="0" smtClean="0">
                                <a:latin typeface="Cambria Math"/>
                              </a:rPr>
                              <m:t>𝜔𝜏</m:t>
                            </m:r>
                            <m:sSup>
                              <m:sSupPr>
                                <m:ctrlPr>
                                  <a:rPr lang="en-GB" altLang="en-US" sz="2000" b="0" i="1" baseline="0" smtClean="0">
                                    <a:latin typeface="Cambria Math" panose="02040503050406030204" pitchFamily="18" charset="0"/>
                                  </a:rPr>
                                </m:ctrlPr>
                              </m:sSupPr>
                              <m:e>
                                <m:r>
                                  <a:rPr lang="en-GB" altLang="en-US" sz="2000" b="0" i="1" baseline="0" smtClean="0">
                                    <a:latin typeface="Cambria Math"/>
                                  </a:rPr>
                                  <m:t>𝑅</m:t>
                                </m:r>
                              </m:e>
                              <m:sup>
                                <m:r>
                                  <a:rPr lang="en-GB" altLang="en-US" sz="2000" b="0" i="1" baseline="0" smtClean="0">
                                    <a:latin typeface="Cambria Math"/>
                                  </a:rPr>
                                  <m:t>2</m:t>
                                </m:r>
                              </m:sup>
                            </m:sSup>
                          </m:num>
                          <m:den>
                            <m:r>
                              <a:rPr lang="en-GB" altLang="en-US" sz="2000" b="0" i="1" baseline="0" smtClean="0">
                                <a:latin typeface="Cambria Math"/>
                              </a:rPr>
                              <m:t>𝜌</m:t>
                            </m:r>
                            <m:r>
                              <a:rPr lang="en-GB" altLang="en-US" sz="2000" b="0" i="1" baseline="0" smtClean="0">
                                <a:latin typeface="Cambria Math"/>
                              </a:rPr>
                              <m:t>𝑔</m:t>
                            </m:r>
                          </m:den>
                        </m:f>
                      </m:e>
                    </m:func>
                  </m:oMath>
                </a14:m>
                <a:r>
                  <a:rPr lang="en-GB" altLang="en-US" sz="2000" baseline="0" dirty="0">
                    <a:latin typeface="+mn-lt"/>
                  </a:rPr>
                  <a:t>)</a:t>
                </a:r>
              </a:p>
            </p:txBody>
          </p:sp>
        </mc:Choice>
        <mc:Fallback xmlns="">
          <p:sp>
            <p:nvSpPr>
              <p:cNvPr id="18" name="Text Box 20"/>
              <p:cNvSpPr txBox="1">
                <a:spLocks noRot="1" noChangeAspect="1" noMove="1" noResize="1" noEditPoints="1" noAdjustHandles="1" noChangeArrowheads="1" noChangeShapeType="1" noTextEdit="1"/>
              </p:cNvSpPr>
              <p:nvPr/>
            </p:nvSpPr>
            <p:spPr bwMode="auto">
              <a:xfrm>
                <a:off x="362465" y="3458215"/>
                <a:ext cx="8633254" cy="2578911"/>
              </a:xfrm>
              <a:prstGeom prst="rect">
                <a:avLst/>
              </a:prstGeom>
              <a:blipFill rotWithShape="1">
                <a:blip r:embed="rId2"/>
                <a:stretch>
                  <a:fillRect l="-70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2411006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Perturbation distribution</a:t>
            </a:r>
          </a:p>
        </p:txBody>
      </p:sp>
      <mc:AlternateContent xmlns:mc="http://schemas.openxmlformats.org/markup-compatibility/2006" xmlns:a14="http://schemas.microsoft.com/office/drawing/2010/main">
        <mc:Choice Requires="a14">
          <p:sp>
            <p:nvSpPr>
              <p:cNvPr id="3" name="Rectangle 3"/>
              <p:cNvSpPr txBox="1">
                <a:spLocks noChangeArrowheads="1"/>
              </p:cNvSpPr>
              <p:nvPr/>
            </p:nvSpPr>
            <p:spPr>
              <a:xfrm>
                <a:off x="468313" y="1538159"/>
                <a:ext cx="8229600" cy="4321175"/>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buNone/>
                </a:pPr>
                <a:r>
                  <a:rPr lang="en-GB" altLang="en-US" sz="2000" dirty="0"/>
                  <a:t>variation with horizontal position </a:t>
                </a:r>
                <a:r>
                  <a:rPr lang="en-GB" altLang="en-US" sz="2000" i="1" dirty="0"/>
                  <a:t>x in:</a:t>
                </a:r>
              </a:p>
              <a:p>
                <a:pPr marL="0" indent="0">
                  <a:lnSpc>
                    <a:spcPct val="80000"/>
                  </a:lnSpc>
                  <a:buNone/>
                </a:pPr>
                <a:endParaRPr lang="en-GB" altLang="en-US" sz="2000" dirty="0"/>
              </a:p>
              <a:p>
                <a:pPr marL="0" indent="0">
                  <a:lnSpc>
                    <a:spcPct val="80000"/>
                  </a:lnSpc>
                  <a:buNone/>
                </a:pPr>
                <a:r>
                  <a:rPr lang="en-GB" altLang="en-US" sz="2000" dirty="0"/>
                  <a:t>Cylindrical vessel (radius </a:t>
                </a:r>
                <a:r>
                  <a:rPr lang="en-GB" altLang="en-US" sz="2000" i="1" dirty="0"/>
                  <a:t>R</a:t>
                </a:r>
                <a:r>
                  <a:rPr lang="en-GB" altLang="en-US" sz="2000" dirty="0"/>
                  <a:t>):</a:t>
                </a:r>
              </a:p>
              <a:p>
                <a:pPr marL="0" indent="0">
                  <a:lnSpc>
                    <a:spcPct val="80000"/>
                  </a:lnSpc>
                  <a:buFont typeface="Arial" panose="020B0604020202020204" pitchFamily="34" charset="0"/>
                  <a:buNone/>
                </a:pPr>
                <a:r>
                  <a:rPr lang="en-GB" altLang="en-US" sz="2000" dirty="0"/>
                  <a:t>	</a:t>
                </a:r>
                <a:r>
                  <a:rPr lang="en-GB" sz="2000" dirty="0"/>
                  <a:t> </a:t>
                </a:r>
                <a14:m>
                  <m:oMath xmlns:m="http://schemas.openxmlformats.org/officeDocument/2006/math">
                    <m:sSub>
                      <m:sSubPr>
                        <m:ctrlPr>
                          <a:rPr lang="en-GB" sz="2000" i="1">
                            <a:latin typeface="Cambria Math" panose="02040503050406030204" pitchFamily="18" charset="0"/>
                          </a:rPr>
                        </m:ctrlPr>
                      </m:sSubPr>
                      <m:e>
                        <m:r>
                          <a:rPr lang="en-GB" sz="2000" i="1">
                            <a:latin typeface="Cambria Math"/>
                          </a:rPr>
                          <m:t>𝐵</m:t>
                        </m:r>
                      </m:e>
                      <m:sub>
                        <m:r>
                          <a:rPr lang="en-GB" sz="2000" i="1">
                            <a:latin typeface="Cambria Math"/>
                          </a:rPr>
                          <m:t>𝑒</m:t>
                        </m:r>
                      </m:sub>
                    </m:sSub>
                    <m:d>
                      <m:dPr>
                        <m:ctrlPr>
                          <a:rPr lang="en-GB" sz="2000" i="1">
                            <a:latin typeface="Cambria Math" panose="02040503050406030204" pitchFamily="18" charset="0"/>
                          </a:rPr>
                        </m:ctrlPr>
                      </m:dPr>
                      <m:e>
                        <m:r>
                          <a:rPr lang="en-GB" sz="2000" i="1">
                            <a:latin typeface="Cambria Math"/>
                          </a:rPr>
                          <m:t>𝑥</m:t>
                        </m:r>
                      </m:e>
                    </m:d>
                    <m:r>
                      <m:rPr>
                        <m:aln/>
                      </m:rPr>
                      <a:rPr lang="en-GB" sz="2000" i="1">
                        <a:latin typeface="Cambria Math"/>
                      </a:rPr>
                      <m:t>=</m:t>
                    </m:r>
                    <m:r>
                      <a:rPr lang="en-GB" sz="2000" i="1">
                        <a:latin typeface="Cambria Math"/>
                      </a:rPr>
                      <m:t>−</m:t>
                    </m:r>
                    <m:f>
                      <m:fPr>
                        <m:ctrlPr>
                          <a:rPr lang="en-GB" sz="2000" i="1">
                            <a:latin typeface="Cambria Math" panose="02040503050406030204" pitchFamily="18" charset="0"/>
                          </a:rPr>
                        </m:ctrlPr>
                      </m:fPr>
                      <m:num>
                        <m:r>
                          <a:rPr lang="en-GB" sz="2000" i="1">
                            <a:latin typeface="Cambria Math"/>
                          </a:rPr>
                          <m:t>2</m:t>
                        </m:r>
                        <m:sSub>
                          <m:sSubPr>
                            <m:ctrlPr>
                              <a:rPr lang="en-GB" sz="2000" i="1">
                                <a:latin typeface="Cambria Math" panose="02040503050406030204" pitchFamily="18" charset="0"/>
                              </a:rPr>
                            </m:ctrlPr>
                          </m:sSubPr>
                          <m:e>
                            <m:r>
                              <a:rPr lang="en-GB" sz="2000" i="1">
                                <a:latin typeface="Cambria Math"/>
                              </a:rPr>
                              <m:t>𝜇</m:t>
                            </m:r>
                          </m:e>
                          <m:sub>
                            <m:r>
                              <a:rPr lang="en-GB" sz="2000" i="1">
                                <a:latin typeface="Cambria Math"/>
                              </a:rPr>
                              <m:t>0</m:t>
                            </m:r>
                          </m:sub>
                        </m:sSub>
                        <m:r>
                          <a:rPr lang="en-GB" sz="2000" i="1">
                            <a:latin typeface="Cambria Math"/>
                          </a:rPr>
                          <m:t>𝑅</m:t>
                        </m:r>
                        <m:r>
                          <a:rPr lang="en-GB" sz="2000" i="1">
                            <a:latin typeface="Cambria Math"/>
                          </a:rPr>
                          <m:t>𝜏𝜔</m:t>
                        </m:r>
                        <m:r>
                          <a:rPr lang="en-GB" sz="2000" i="1">
                            <a:latin typeface="Cambria Math"/>
                          </a:rPr>
                          <m:t> </m:t>
                        </m:r>
                        <m:r>
                          <a:rPr lang="en-GB" sz="2000" i="1">
                            <a:latin typeface="Cambria Math"/>
                          </a:rPr>
                          <m:t>𝐵</m:t>
                        </m:r>
                        <m:func>
                          <m:funcPr>
                            <m:ctrlPr>
                              <a:rPr lang="en-GB" sz="2000" i="1">
                                <a:latin typeface="Cambria Math" panose="02040503050406030204" pitchFamily="18" charset="0"/>
                              </a:rPr>
                            </m:ctrlPr>
                          </m:funcPr>
                          <m:fName>
                            <m:r>
                              <a:rPr lang="en-GB" sz="2000" i="1">
                                <a:latin typeface="Cambria Math"/>
                              </a:rPr>
                              <m:t>𝑐𝑜𝑠</m:t>
                            </m:r>
                          </m:fName>
                          <m:e>
                            <m:r>
                              <a:rPr lang="en-GB" sz="2000" i="1">
                                <a:latin typeface="Cambria Math"/>
                              </a:rPr>
                              <m:t>𝜔</m:t>
                            </m:r>
                            <m:r>
                              <a:rPr lang="en-GB" sz="2000" i="1">
                                <a:latin typeface="Cambria Math"/>
                              </a:rPr>
                              <m:t>𝑡</m:t>
                            </m:r>
                          </m:e>
                        </m:func>
                      </m:num>
                      <m:den>
                        <m:r>
                          <a:rPr lang="en-GB" sz="2000" i="1">
                            <a:latin typeface="Cambria Math"/>
                          </a:rPr>
                          <m:t>𝜌</m:t>
                        </m:r>
                        <m:r>
                          <a:rPr lang="en-GB" sz="2000" i="1">
                            <a:latin typeface="Cambria Math"/>
                          </a:rPr>
                          <m:t>𝑔</m:t>
                        </m:r>
                      </m:den>
                    </m:f>
                    <m:rad>
                      <m:radPr>
                        <m:degHide m:val="on"/>
                        <m:ctrlPr>
                          <a:rPr lang="en-GB" sz="2000" i="1">
                            <a:latin typeface="Cambria Math" panose="02040503050406030204" pitchFamily="18" charset="0"/>
                          </a:rPr>
                        </m:ctrlPr>
                      </m:radPr>
                      <m:deg/>
                      <m:e>
                        <m:sSup>
                          <m:sSupPr>
                            <m:ctrlPr>
                              <a:rPr lang="en-GB" sz="2000" i="1">
                                <a:latin typeface="Cambria Math" panose="02040503050406030204" pitchFamily="18" charset="0"/>
                              </a:rPr>
                            </m:ctrlPr>
                          </m:sSupPr>
                          <m:e>
                            <m:r>
                              <a:rPr lang="en-GB" sz="2000" i="1">
                                <a:latin typeface="Cambria Math"/>
                              </a:rPr>
                              <m:t>𝑅</m:t>
                            </m:r>
                          </m:e>
                          <m:sup>
                            <m:r>
                              <a:rPr lang="en-GB" sz="2000" i="1">
                                <a:latin typeface="Cambria Math"/>
                              </a:rPr>
                              <m:t>2</m:t>
                            </m:r>
                          </m:sup>
                        </m:sSup>
                        <m:r>
                          <a:rPr lang="en-GB" sz="2000" i="1">
                            <a:latin typeface="Cambria Math"/>
                          </a:rPr>
                          <m:t>−</m:t>
                        </m:r>
                        <m:sSup>
                          <m:sSupPr>
                            <m:ctrlPr>
                              <a:rPr lang="en-GB" sz="2000" i="1">
                                <a:latin typeface="Cambria Math" panose="02040503050406030204" pitchFamily="18" charset="0"/>
                              </a:rPr>
                            </m:ctrlPr>
                          </m:sSupPr>
                          <m:e>
                            <m:r>
                              <a:rPr lang="en-GB" sz="2000" i="1" smtClean="0">
                                <a:latin typeface="Cambria Math"/>
                              </a:rPr>
                              <m:t>𝑥</m:t>
                            </m:r>
                          </m:e>
                          <m:sup>
                            <m:r>
                              <a:rPr lang="en-GB" sz="2000" i="1">
                                <a:latin typeface="Cambria Math"/>
                              </a:rPr>
                              <m:t>2</m:t>
                            </m:r>
                          </m:sup>
                        </m:sSup>
                      </m:e>
                    </m:rad>
                  </m:oMath>
                </a14:m>
                <a:endParaRPr lang="en-GB" sz="2000" dirty="0"/>
              </a:p>
              <a:p>
                <a:pPr marL="0" indent="0">
                  <a:lnSpc>
                    <a:spcPct val="80000"/>
                  </a:lnSpc>
                  <a:buFont typeface="Arial" panose="020B0604020202020204" pitchFamily="34" charset="0"/>
                  <a:buNone/>
                </a:pPr>
                <a:r>
                  <a:rPr lang="en-GB" sz="2000" dirty="0"/>
                  <a:t>		</a:t>
                </a:r>
                <a14:m>
                  <m:oMath xmlns:m="http://schemas.openxmlformats.org/officeDocument/2006/math">
                    <m:r>
                      <a:rPr lang="en-GB" sz="2000" smtClean="0">
                        <a:latin typeface="Cambria Math"/>
                      </a:rPr>
                      <m:t>=</m:t>
                    </m:r>
                    <m:f>
                      <m:fPr>
                        <m:ctrlPr>
                          <a:rPr lang="en-GB" sz="2000" i="1">
                            <a:latin typeface="Cambria Math" panose="02040503050406030204" pitchFamily="18" charset="0"/>
                          </a:rPr>
                        </m:ctrlPr>
                      </m:fPr>
                      <m:num>
                        <m:r>
                          <a:rPr lang="en-GB" sz="2000" i="1">
                            <a:latin typeface="Cambria Math"/>
                          </a:rPr>
                          <m:t>2</m:t>
                        </m:r>
                        <m:sSub>
                          <m:sSubPr>
                            <m:ctrlPr>
                              <a:rPr lang="en-GB" sz="2000" i="1">
                                <a:latin typeface="Cambria Math" panose="02040503050406030204" pitchFamily="18" charset="0"/>
                              </a:rPr>
                            </m:ctrlPr>
                          </m:sSubPr>
                          <m:e>
                            <m:r>
                              <a:rPr lang="en-GB" sz="2000" i="1">
                                <a:latin typeface="Cambria Math"/>
                              </a:rPr>
                              <m:t>𝜇</m:t>
                            </m:r>
                          </m:e>
                          <m:sub>
                            <m:r>
                              <a:rPr lang="en-GB" sz="2000" i="1">
                                <a:latin typeface="Cambria Math"/>
                              </a:rPr>
                              <m:t>0</m:t>
                            </m:r>
                          </m:sub>
                        </m:sSub>
                        <m:sSup>
                          <m:sSupPr>
                            <m:ctrlPr>
                              <a:rPr lang="en-GB" sz="2000" i="1">
                                <a:latin typeface="Cambria Math" panose="02040503050406030204" pitchFamily="18" charset="0"/>
                              </a:rPr>
                            </m:ctrlPr>
                          </m:sSupPr>
                          <m:e>
                            <m:r>
                              <a:rPr lang="en-GB" sz="2000" i="1">
                                <a:latin typeface="Cambria Math"/>
                              </a:rPr>
                              <m:t>𝑅</m:t>
                            </m:r>
                          </m:e>
                          <m:sup>
                            <m:r>
                              <a:rPr lang="en-GB" sz="2000" i="1">
                                <a:latin typeface="Cambria Math"/>
                              </a:rPr>
                              <m:t>2</m:t>
                            </m:r>
                          </m:sup>
                        </m:sSup>
                        <m:r>
                          <a:rPr lang="en-GB" sz="2000" i="1">
                            <a:latin typeface="Cambria Math"/>
                          </a:rPr>
                          <m:t>𝜏𝜔</m:t>
                        </m:r>
                        <m:r>
                          <a:rPr lang="en-GB" sz="2000" i="1">
                            <a:latin typeface="Cambria Math"/>
                          </a:rPr>
                          <m:t> </m:t>
                        </m:r>
                        <m:r>
                          <a:rPr lang="en-GB" sz="2000" i="1">
                            <a:latin typeface="Cambria Math"/>
                          </a:rPr>
                          <m:t>𝐵</m:t>
                        </m:r>
                        <m:func>
                          <m:funcPr>
                            <m:ctrlPr>
                              <a:rPr lang="en-GB" sz="2000" i="1">
                                <a:latin typeface="Cambria Math" panose="02040503050406030204" pitchFamily="18" charset="0"/>
                              </a:rPr>
                            </m:ctrlPr>
                          </m:funcPr>
                          <m:fName>
                            <m:r>
                              <a:rPr lang="en-GB" sz="2000" i="1">
                                <a:latin typeface="Cambria Math"/>
                              </a:rPr>
                              <m:t>𝑐𝑜𝑠</m:t>
                            </m:r>
                          </m:fName>
                          <m:e>
                            <m:r>
                              <a:rPr lang="en-GB" sz="2000" i="1">
                                <a:latin typeface="Cambria Math"/>
                              </a:rPr>
                              <m:t>𝜔</m:t>
                            </m:r>
                            <m:r>
                              <a:rPr lang="en-GB" sz="2000" i="1">
                                <a:latin typeface="Cambria Math"/>
                              </a:rPr>
                              <m:t>𝑡</m:t>
                            </m:r>
                          </m:e>
                        </m:func>
                      </m:num>
                      <m:den>
                        <m:r>
                          <a:rPr lang="en-GB" sz="2000" i="1">
                            <a:latin typeface="Cambria Math"/>
                          </a:rPr>
                          <m:t>𝜌</m:t>
                        </m:r>
                        <m:r>
                          <a:rPr lang="en-GB" sz="2000" i="1">
                            <a:latin typeface="Cambria Math"/>
                          </a:rPr>
                          <m:t>𝑔</m:t>
                        </m:r>
                      </m:den>
                    </m:f>
                    <m:d>
                      <m:dPr>
                        <m:ctrlPr>
                          <a:rPr lang="en-GB" sz="2000" i="1">
                            <a:latin typeface="Cambria Math" panose="02040503050406030204" pitchFamily="18" charset="0"/>
                          </a:rPr>
                        </m:ctrlPr>
                      </m:dPr>
                      <m:e>
                        <m:r>
                          <a:rPr lang="en-GB" sz="2000" i="1">
                            <a:latin typeface="Cambria Math"/>
                          </a:rPr>
                          <m:t>1−</m:t>
                        </m:r>
                        <m:f>
                          <m:fPr>
                            <m:ctrlPr>
                              <a:rPr lang="en-GB" sz="2000" i="1">
                                <a:latin typeface="Cambria Math" panose="02040503050406030204" pitchFamily="18" charset="0"/>
                              </a:rPr>
                            </m:ctrlPr>
                          </m:fPr>
                          <m:num>
                            <m:sSup>
                              <m:sSupPr>
                                <m:ctrlPr>
                                  <a:rPr lang="en-GB" sz="2000" i="1">
                                    <a:latin typeface="Cambria Math" panose="02040503050406030204" pitchFamily="18" charset="0"/>
                                  </a:rPr>
                                </m:ctrlPr>
                              </m:sSupPr>
                              <m:e>
                                <m:r>
                                  <a:rPr lang="en-GB" sz="2000" i="1" smtClean="0">
                                    <a:latin typeface="Cambria Math"/>
                                  </a:rPr>
                                  <m:t>𝑥</m:t>
                                </m:r>
                              </m:e>
                              <m:sup>
                                <m:r>
                                  <a:rPr lang="en-GB" sz="2000" i="1">
                                    <a:latin typeface="Cambria Math"/>
                                  </a:rPr>
                                  <m:t>2</m:t>
                                </m:r>
                              </m:sup>
                            </m:sSup>
                          </m:num>
                          <m:den>
                            <m:r>
                              <a:rPr lang="en-GB" sz="2000" i="1">
                                <a:latin typeface="Cambria Math"/>
                              </a:rPr>
                              <m:t>2</m:t>
                            </m:r>
                            <m:sSup>
                              <m:sSupPr>
                                <m:ctrlPr>
                                  <a:rPr lang="en-GB" sz="2000" i="1">
                                    <a:latin typeface="Cambria Math" panose="02040503050406030204" pitchFamily="18" charset="0"/>
                                  </a:rPr>
                                </m:ctrlPr>
                              </m:sSupPr>
                              <m:e>
                                <m:r>
                                  <a:rPr lang="en-GB" sz="2000" i="1">
                                    <a:latin typeface="Cambria Math"/>
                                  </a:rPr>
                                  <m:t>𝑅</m:t>
                                </m:r>
                              </m:e>
                              <m:sup>
                                <m:r>
                                  <a:rPr lang="en-GB" sz="2000" i="1">
                                    <a:latin typeface="Cambria Math"/>
                                  </a:rPr>
                                  <m:t>2</m:t>
                                </m:r>
                              </m:sup>
                            </m:sSup>
                          </m:den>
                        </m:f>
                        <m:r>
                          <a:rPr lang="en-GB" sz="2000" i="1">
                            <a:latin typeface="Cambria Math"/>
                          </a:rPr>
                          <m:t>−</m:t>
                        </m:r>
                        <m:f>
                          <m:fPr>
                            <m:ctrlPr>
                              <a:rPr lang="en-GB" sz="2000" i="1">
                                <a:latin typeface="Cambria Math" panose="02040503050406030204" pitchFamily="18" charset="0"/>
                              </a:rPr>
                            </m:ctrlPr>
                          </m:fPr>
                          <m:num>
                            <m:sSup>
                              <m:sSupPr>
                                <m:ctrlPr>
                                  <a:rPr lang="en-GB" sz="2000" i="1">
                                    <a:latin typeface="Cambria Math" panose="02040503050406030204" pitchFamily="18" charset="0"/>
                                  </a:rPr>
                                </m:ctrlPr>
                              </m:sSupPr>
                              <m:e>
                                <m:r>
                                  <a:rPr lang="en-GB" sz="2000" i="1" smtClean="0">
                                    <a:latin typeface="Cambria Math"/>
                                  </a:rPr>
                                  <m:t>𝑥</m:t>
                                </m:r>
                              </m:e>
                              <m:sup>
                                <m:r>
                                  <a:rPr lang="en-GB" sz="2000" i="1">
                                    <a:latin typeface="Cambria Math"/>
                                  </a:rPr>
                                  <m:t>4</m:t>
                                </m:r>
                              </m:sup>
                            </m:sSup>
                          </m:num>
                          <m:den>
                            <m:r>
                              <a:rPr lang="en-GB" sz="2000" i="1">
                                <a:latin typeface="Cambria Math"/>
                              </a:rPr>
                              <m:t>8</m:t>
                            </m:r>
                            <m:sSup>
                              <m:sSupPr>
                                <m:ctrlPr>
                                  <a:rPr lang="en-GB" sz="2000" i="1">
                                    <a:latin typeface="Cambria Math" panose="02040503050406030204" pitchFamily="18" charset="0"/>
                                  </a:rPr>
                                </m:ctrlPr>
                              </m:sSupPr>
                              <m:e>
                                <m:r>
                                  <a:rPr lang="en-GB" sz="2000" i="1">
                                    <a:latin typeface="Cambria Math"/>
                                  </a:rPr>
                                  <m:t>𝑅</m:t>
                                </m:r>
                              </m:e>
                              <m:sup>
                                <m:r>
                                  <a:rPr lang="en-GB" sz="2000" i="1">
                                    <a:latin typeface="Cambria Math"/>
                                  </a:rPr>
                                  <m:t>4</m:t>
                                </m:r>
                              </m:sup>
                            </m:sSup>
                          </m:den>
                        </m:f>
                        <m:r>
                          <a:rPr lang="en-GB" sz="2000" i="1">
                            <a:latin typeface="Cambria Math"/>
                          </a:rPr>
                          <m:t>−</m:t>
                        </m:r>
                        <m:f>
                          <m:fPr>
                            <m:ctrlPr>
                              <a:rPr lang="en-GB" sz="2000" i="1">
                                <a:latin typeface="Cambria Math" panose="02040503050406030204" pitchFamily="18" charset="0"/>
                              </a:rPr>
                            </m:ctrlPr>
                          </m:fPr>
                          <m:num>
                            <m:sSup>
                              <m:sSupPr>
                                <m:ctrlPr>
                                  <a:rPr lang="en-GB" sz="2000" i="1">
                                    <a:latin typeface="Cambria Math" panose="02040503050406030204" pitchFamily="18" charset="0"/>
                                  </a:rPr>
                                </m:ctrlPr>
                              </m:sSupPr>
                              <m:e>
                                <m:r>
                                  <a:rPr lang="en-GB" sz="2000" i="1" smtClean="0">
                                    <a:latin typeface="Cambria Math"/>
                                  </a:rPr>
                                  <m:t>𝑥</m:t>
                                </m:r>
                              </m:e>
                              <m:sup>
                                <m:r>
                                  <a:rPr lang="en-GB" sz="2000" i="1">
                                    <a:latin typeface="Cambria Math"/>
                                  </a:rPr>
                                  <m:t>6</m:t>
                                </m:r>
                              </m:sup>
                            </m:sSup>
                          </m:num>
                          <m:den>
                            <m:r>
                              <a:rPr lang="en-GB" sz="2000" i="1">
                                <a:latin typeface="Cambria Math"/>
                              </a:rPr>
                              <m:t>16</m:t>
                            </m:r>
                            <m:sSup>
                              <m:sSupPr>
                                <m:ctrlPr>
                                  <a:rPr lang="en-GB" sz="2000" i="1">
                                    <a:latin typeface="Cambria Math" panose="02040503050406030204" pitchFamily="18" charset="0"/>
                                  </a:rPr>
                                </m:ctrlPr>
                              </m:sSupPr>
                              <m:e>
                                <m:r>
                                  <a:rPr lang="en-GB" sz="2000" i="1">
                                    <a:latin typeface="Cambria Math"/>
                                  </a:rPr>
                                  <m:t>𝑅</m:t>
                                </m:r>
                              </m:e>
                              <m:sup>
                                <m:r>
                                  <a:rPr lang="en-GB" sz="2000" i="1">
                                    <a:latin typeface="Cambria Math"/>
                                  </a:rPr>
                                  <m:t>6</m:t>
                                </m:r>
                              </m:sup>
                            </m:sSup>
                          </m:den>
                        </m:f>
                        <m:r>
                          <a:rPr lang="en-GB" sz="2000" i="1">
                            <a:latin typeface="Cambria Math"/>
                          </a:rPr>
                          <m:t>−</m:t>
                        </m:r>
                        <m:f>
                          <m:fPr>
                            <m:ctrlPr>
                              <a:rPr lang="en-GB" sz="2000" i="1">
                                <a:latin typeface="Cambria Math" panose="02040503050406030204" pitchFamily="18" charset="0"/>
                              </a:rPr>
                            </m:ctrlPr>
                          </m:fPr>
                          <m:num>
                            <m:r>
                              <a:rPr lang="en-GB" sz="2000" i="1">
                                <a:latin typeface="Cambria Math"/>
                              </a:rPr>
                              <m:t>5</m:t>
                            </m:r>
                            <m:sSup>
                              <m:sSupPr>
                                <m:ctrlPr>
                                  <a:rPr lang="en-GB" sz="2000" i="1">
                                    <a:latin typeface="Cambria Math" panose="02040503050406030204" pitchFamily="18" charset="0"/>
                                  </a:rPr>
                                </m:ctrlPr>
                              </m:sSupPr>
                              <m:e>
                                <m:r>
                                  <a:rPr lang="en-GB" sz="2000" i="1" smtClean="0">
                                    <a:latin typeface="Cambria Math"/>
                                  </a:rPr>
                                  <m:t>𝑥</m:t>
                                </m:r>
                              </m:e>
                              <m:sup>
                                <m:r>
                                  <a:rPr lang="en-GB" sz="2000" i="1">
                                    <a:latin typeface="Cambria Math"/>
                                  </a:rPr>
                                  <m:t>8</m:t>
                                </m:r>
                              </m:sup>
                            </m:sSup>
                          </m:num>
                          <m:den>
                            <m:r>
                              <a:rPr lang="en-GB" sz="2000" i="1">
                                <a:latin typeface="Cambria Math"/>
                              </a:rPr>
                              <m:t>128</m:t>
                            </m:r>
                            <m:sSup>
                              <m:sSupPr>
                                <m:ctrlPr>
                                  <a:rPr lang="en-GB" sz="2000" i="1">
                                    <a:latin typeface="Cambria Math" panose="02040503050406030204" pitchFamily="18" charset="0"/>
                                  </a:rPr>
                                </m:ctrlPr>
                              </m:sSupPr>
                              <m:e>
                                <m:r>
                                  <a:rPr lang="en-GB" sz="2000" i="1">
                                    <a:latin typeface="Cambria Math"/>
                                  </a:rPr>
                                  <m:t>𝑅</m:t>
                                </m:r>
                              </m:e>
                              <m:sup>
                                <m:r>
                                  <a:rPr lang="en-GB" sz="2000" i="1">
                                    <a:latin typeface="Cambria Math"/>
                                  </a:rPr>
                                  <m:t>8</m:t>
                                </m:r>
                              </m:sup>
                            </m:sSup>
                          </m:den>
                        </m:f>
                        <m:r>
                          <a:rPr lang="en-GB" sz="2000" i="1">
                            <a:latin typeface="Cambria Math"/>
                          </a:rPr>
                          <m:t>−⋯</m:t>
                        </m:r>
                      </m:e>
                    </m:d>
                    <m:r>
                      <a:rPr lang="en-GB" sz="2000" i="1">
                        <a:latin typeface="Cambria Math"/>
                      </a:rPr>
                      <m:t> </m:t>
                    </m:r>
                  </m:oMath>
                </a14:m>
                <a:r>
                  <a:rPr lang="en-GB" altLang="en-US" sz="2000" dirty="0"/>
                  <a:t>	  </a:t>
                </a:r>
                <a:r>
                  <a:rPr lang="en-GB" altLang="en-US" sz="2000" baseline="30000" dirty="0"/>
                  <a:t>		</a:t>
                </a:r>
                <a:r>
                  <a:rPr lang="en-GB" altLang="en-US" sz="2000" dirty="0"/>
                  <a:t> </a:t>
                </a:r>
              </a:p>
              <a:p>
                <a:pPr marL="0" indent="0">
                  <a:lnSpc>
                    <a:spcPct val="80000"/>
                  </a:lnSpc>
                  <a:buNone/>
                </a:pPr>
                <a:r>
                  <a:rPr lang="en-GB" altLang="en-US" sz="2000" dirty="0"/>
                  <a:t>Rectangular vessel (semi axes </a:t>
                </a:r>
                <a:r>
                  <a:rPr lang="en-GB" altLang="en-US" sz="2000" i="1" dirty="0"/>
                  <a:t>a</a:t>
                </a:r>
                <a:r>
                  <a:rPr lang="en-GB" altLang="en-US" sz="2000" dirty="0"/>
                  <a:t>, </a:t>
                </a:r>
                <a:r>
                  <a:rPr lang="en-GB" altLang="en-US" sz="2000" i="1" dirty="0"/>
                  <a:t>b</a:t>
                </a:r>
                <a:r>
                  <a:rPr lang="en-GB" altLang="en-US" sz="2000" dirty="0"/>
                  <a:t>):</a:t>
                </a:r>
              </a:p>
              <a:p>
                <a:pPr marL="0" indent="0">
                  <a:lnSpc>
                    <a:spcPct val="80000"/>
                  </a:lnSpc>
                  <a:buFont typeface="Arial" panose="020B0604020202020204" pitchFamily="34" charset="0"/>
                  <a:buNone/>
                </a:pPr>
                <a:r>
                  <a:rPr lang="en-GB" altLang="en-US" sz="2000" dirty="0"/>
                  <a:t>	</a:t>
                </a:r>
                <a14:m>
                  <m:oMath xmlns:m="http://schemas.openxmlformats.org/officeDocument/2006/math">
                    <m:sSub>
                      <m:sSubPr>
                        <m:ctrlPr>
                          <a:rPr lang="en-GB" altLang="en-US" sz="2000" i="1" smtClean="0">
                            <a:latin typeface="Cambria Math" panose="02040503050406030204" pitchFamily="18" charset="0"/>
                          </a:rPr>
                        </m:ctrlPr>
                      </m:sSubPr>
                      <m:e>
                        <m:r>
                          <a:rPr lang="en-GB" altLang="en-US" sz="2000" i="1" smtClean="0">
                            <a:latin typeface="Cambria Math"/>
                          </a:rPr>
                          <m:t>𝐵</m:t>
                        </m:r>
                      </m:e>
                      <m:sub>
                        <m:r>
                          <a:rPr lang="en-GB" altLang="en-US" sz="2000" i="1" smtClean="0">
                            <a:latin typeface="Cambria Math"/>
                          </a:rPr>
                          <m:t>𝑒</m:t>
                        </m:r>
                      </m:sub>
                    </m:sSub>
                    <m:d>
                      <m:dPr>
                        <m:ctrlPr>
                          <a:rPr lang="en-GB" altLang="en-US" sz="2000" i="1" smtClean="0">
                            <a:latin typeface="Cambria Math" panose="02040503050406030204" pitchFamily="18" charset="0"/>
                          </a:rPr>
                        </m:ctrlPr>
                      </m:dPr>
                      <m:e>
                        <m:r>
                          <a:rPr lang="en-GB" altLang="en-US" sz="2000" i="1" smtClean="0">
                            <a:latin typeface="Cambria Math"/>
                          </a:rPr>
                          <m:t>𝑥</m:t>
                        </m:r>
                      </m:e>
                    </m:d>
                    <m:r>
                      <a:rPr lang="en-GB" altLang="en-US" sz="2000" i="1" smtClean="0">
                        <a:latin typeface="Cambria Math"/>
                      </a:rPr>
                      <m:t>=</m:t>
                    </m:r>
                    <m:r>
                      <a:rPr lang="en-GB" sz="2000" i="1" smtClean="0">
                        <a:latin typeface="Cambria Math"/>
                      </a:rPr>
                      <m:t>−</m:t>
                    </m:r>
                    <m:f>
                      <m:fPr>
                        <m:ctrlPr>
                          <a:rPr lang="en-GB" sz="2000" i="1">
                            <a:latin typeface="Cambria Math" panose="02040503050406030204" pitchFamily="18" charset="0"/>
                          </a:rPr>
                        </m:ctrlPr>
                      </m:fPr>
                      <m:num>
                        <m:r>
                          <a:rPr lang="en-GB" sz="2000" i="1">
                            <a:latin typeface="Cambria Math"/>
                          </a:rPr>
                          <m:t>2</m:t>
                        </m:r>
                        <m:sSub>
                          <m:sSubPr>
                            <m:ctrlPr>
                              <a:rPr lang="en-GB" sz="2000" i="1">
                                <a:latin typeface="Cambria Math" panose="02040503050406030204" pitchFamily="18" charset="0"/>
                              </a:rPr>
                            </m:ctrlPr>
                          </m:sSubPr>
                          <m:e>
                            <m:r>
                              <a:rPr lang="en-GB" sz="2000" i="1">
                                <a:latin typeface="Cambria Math"/>
                              </a:rPr>
                              <m:t>𝜇</m:t>
                            </m:r>
                          </m:e>
                          <m:sub>
                            <m:r>
                              <a:rPr lang="en-GB" sz="2000" i="1">
                                <a:latin typeface="Cambria Math"/>
                              </a:rPr>
                              <m:t>0</m:t>
                            </m:r>
                          </m:sub>
                        </m:sSub>
                        <m:r>
                          <a:rPr lang="en-GB" sz="2000" i="1">
                            <a:latin typeface="Cambria Math"/>
                          </a:rPr>
                          <m:t>𝜏𝜔</m:t>
                        </m:r>
                        <m:r>
                          <a:rPr lang="en-GB" sz="2000" i="1">
                            <a:latin typeface="Cambria Math"/>
                          </a:rPr>
                          <m:t> </m:t>
                        </m:r>
                        <m:r>
                          <a:rPr lang="en-GB" sz="2000" i="1">
                            <a:latin typeface="Cambria Math"/>
                          </a:rPr>
                          <m:t>𝐵</m:t>
                        </m:r>
                        <m:func>
                          <m:funcPr>
                            <m:ctrlPr>
                              <a:rPr lang="en-GB" sz="2000" i="1">
                                <a:latin typeface="Cambria Math" panose="02040503050406030204" pitchFamily="18" charset="0"/>
                              </a:rPr>
                            </m:ctrlPr>
                          </m:funcPr>
                          <m:fName>
                            <m:r>
                              <a:rPr lang="en-GB" sz="2000" i="1">
                                <a:latin typeface="Cambria Math"/>
                              </a:rPr>
                              <m:t>𝑐𝑜𝑠</m:t>
                            </m:r>
                          </m:fName>
                          <m:e>
                            <m:r>
                              <a:rPr lang="en-GB" sz="2000" i="1">
                                <a:latin typeface="Cambria Math"/>
                              </a:rPr>
                              <m:t>𝜔</m:t>
                            </m:r>
                            <m:r>
                              <a:rPr lang="en-GB" sz="2000" i="1">
                                <a:latin typeface="Cambria Math"/>
                              </a:rPr>
                              <m:t>𝑡</m:t>
                            </m:r>
                          </m:e>
                        </m:func>
                      </m:num>
                      <m:den>
                        <m:r>
                          <a:rPr lang="en-GB" sz="2000" i="1">
                            <a:latin typeface="Cambria Math"/>
                          </a:rPr>
                          <m:t>𝜌</m:t>
                        </m:r>
                        <m:r>
                          <a:rPr lang="en-GB" sz="2000" i="1">
                            <a:latin typeface="Cambria Math"/>
                          </a:rPr>
                          <m:t>𝑔</m:t>
                        </m:r>
                      </m:den>
                    </m:f>
                    <m:d>
                      <m:dPr>
                        <m:ctrlPr>
                          <a:rPr lang="en-GB" sz="2000" i="1" smtClean="0">
                            <a:latin typeface="Cambria Math" panose="02040503050406030204" pitchFamily="18" charset="0"/>
                          </a:rPr>
                        </m:ctrlPr>
                      </m:dPr>
                      <m:e>
                        <m:f>
                          <m:fPr>
                            <m:ctrlPr>
                              <a:rPr lang="en-GB" sz="2000" i="1" smtClean="0">
                                <a:latin typeface="Cambria Math" panose="02040503050406030204" pitchFamily="18" charset="0"/>
                              </a:rPr>
                            </m:ctrlPr>
                          </m:fPr>
                          <m:num>
                            <m:sSup>
                              <m:sSupPr>
                                <m:ctrlPr>
                                  <a:rPr lang="en-GB" sz="2000" i="1" smtClean="0">
                                    <a:latin typeface="Cambria Math" panose="02040503050406030204" pitchFamily="18" charset="0"/>
                                  </a:rPr>
                                </m:ctrlPr>
                              </m:sSupPr>
                              <m:e>
                                <m:r>
                                  <a:rPr lang="en-GB" sz="2000" i="1" smtClean="0">
                                    <a:latin typeface="Cambria Math"/>
                                  </a:rPr>
                                  <m:t>𝑎</m:t>
                                </m:r>
                              </m:e>
                              <m:sup>
                                <m:r>
                                  <a:rPr lang="en-GB" sz="2000" i="1" smtClean="0">
                                    <a:latin typeface="Cambria Math"/>
                                  </a:rPr>
                                  <m:t>2</m:t>
                                </m:r>
                              </m:sup>
                            </m:sSup>
                            <m:r>
                              <a:rPr lang="en-GB" sz="2000" i="1" smtClean="0">
                                <a:latin typeface="Cambria Math"/>
                              </a:rPr>
                              <m:t>−</m:t>
                            </m:r>
                            <m:sSup>
                              <m:sSupPr>
                                <m:ctrlPr>
                                  <a:rPr lang="en-GB" sz="2000" i="1" smtClean="0">
                                    <a:latin typeface="Cambria Math" panose="02040503050406030204" pitchFamily="18" charset="0"/>
                                  </a:rPr>
                                </m:ctrlPr>
                              </m:sSupPr>
                              <m:e>
                                <m:r>
                                  <a:rPr lang="en-GB" sz="2000" i="1" smtClean="0">
                                    <a:latin typeface="Cambria Math"/>
                                  </a:rPr>
                                  <m:t>𝑥</m:t>
                                </m:r>
                              </m:e>
                              <m:sup>
                                <m:r>
                                  <a:rPr lang="en-GB" sz="2000" i="1" smtClean="0">
                                    <a:latin typeface="Cambria Math"/>
                                  </a:rPr>
                                  <m:t>2</m:t>
                                </m:r>
                              </m:sup>
                            </m:sSup>
                          </m:num>
                          <m:den>
                            <m:r>
                              <a:rPr lang="en-GB" sz="2000" i="1" smtClean="0">
                                <a:latin typeface="Cambria Math"/>
                              </a:rPr>
                              <m:t>2</m:t>
                            </m:r>
                          </m:den>
                        </m:f>
                        <m:r>
                          <a:rPr lang="en-GB" sz="2000" i="1" smtClean="0">
                            <a:latin typeface="Cambria Math"/>
                          </a:rPr>
                          <m:t>+</m:t>
                        </m:r>
                        <m:r>
                          <a:rPr lang="en-GB" sz="2000" i="1" smtClean="0">
                            <a:latin typeface="Cambria Math"/>
                          </a:rPr>
                          <m:t>𝑎𝑏</m:t>
                        </m:r>
                      </m:e>
                    </m:d>
                  </m:oMath>
                </a14:m>
                <a:r>
                  <a:rPr lang="en-GB" altLang="en-US" sz="2000" dirty="0"/>
                  <a:t>	</a:t>
                </a:r>
              </a:p>
              <a:p>
                <a:pPr marL="0" indent="0">
                  <a:lnSpc>
                    <a:spcPct val="80000"/>
                  </a:lnSpc>
                  <a:buFont typeface="Arial" panose="020B0604020202020204" pitchFamily="34" charset="0"/>
                  <a:buNone/>
                </a:pPr>
                <a:r>
                  <a:rPr lang="en-GB" altLang="en-US" sz="2000" dirty="0"/>
                  <a:t>	   	</a:t>
                </a:r>
              </a:p>
              <a:p>
                <a:pPr marL="0" indent="0">
                  <a:lnSpc>
                    <a:spcPct val="80000"/>
                  </a:lnSpc>
                  <a:buNone/>
                </a:pPr>
                <a:r>
                  <a:rPr lang="en-GB" altLang="en-US" sz="2000" dirty="0"/>
                  <a:t>Elliptical vessel (semi axes </a:t>
                </a:r>
                <a:r>
                  <a:rPr lang="en-GB" altLang="en-US" sz="2000" i="1" dirty="0"/>
                  <a:t>a</a:t>
                </a:r>
                <a:r>
                  <a:rPr lang="en-GB" altLang="en-US" sz="2000" dirty="0"/>
                  <a:t>, </a:t>
                </a:r>
                <a:r>
                  <a:rPr lang="en-GB" altLang="en-US" sz="2000" i="1" dirty="0"/>
                  <a:t>b</a:t>
                </a:r>
                <a:r>
                  <a:rPr lang="en-GB" altLang="en-US" sz="2000" dirty="0"/>
                  <a:t>):</a:t>
                </a:r>
              </a:p>
              <a:p>
                <a:pPr marL="0" indent="0">
                  <a:lnSpc>
                    <a:spcPct val="80000"/>
                  </a:lnSpc>
                  <a:buFont typeface="Arial" panose="020B0604020202020204" pitchFamily="34" charset="0"/>
                  <a:buNone/>
                </a:pPr>
                <a:r>
                  <a:rPr lang="en-GB" altLang="en-US" sz="2000" b="1" dirty="0"/>
                  <a:t>	</a:t>
                </a:r>
                <a14:m>
                  <m:oMath xmlns:m="http://schemas.openxmlformats.org/officeDocument/2006/math">
                    <m:sSub>
                      <m:sSubPr>
                        <m:ctrlPr>
                          <a:rPr lang="en-GB" altLang="en-US" sz="2000" i="1">
                            <a:latin typeface="Cambria Math" panose="02040503050406030204" pitchFamily="18" charset="0"/>
                          </a:rPr>
                        </m:ctrlPr>
                      </m:sSubPr>
                      <m:e>
                        <m:r>
                          <a:rPr lang="en-GB" altLang="en-US" sz="2000" i="1">
                            <a:latin typeface="Cambria Math"/>
                          </a:rPr>
                          <m:t>𝐵</m:t>
                        </m:r>
                      </m:e>
                      <m:sub>
                        <m:r>
                          <a:rPr lang="en-GB" altLang="en-US" sz="2000" i="1">
                            <a:latin typeface="Cambria Math"/>
                          </a:rPr>
                          <m:t>𝑒</m:t>
                        </m:r>
                      </m:sub>
                    </m:sSub>
                    <m:d>
                      <m:dPr>
                        <m:ctrlPr>
                          <a:rPr lang="en-GB" altLang="en-US" sz="2000" i="1">
                            <a:latin typeface="Cambria Math" panose="02040503050406030204" pitchFamily="18" charset="0"/>
                          </a:rPr>
                        </m:ctrlPr>
                      </m:dPr>
                      <m:e>
                        <m:r>
                          <a:rPr lang="en-GB" altLang="en-US" sz="2000" i="1">
                            <a:latin typeface="Cambria Math"/>
                          </a:rPr>
                          <m:t>𝑥</m:t>
                        </m:r>
                      </m:e>
                    </m:d>
                    <m:r>
                      <a:rPr lang="en-GB" altLang="en-US" sz="2000" i="1">
                        <a:latin typeface="Cambria Math"/>
                      </a:rPr>
                      <m:t>=</m:t>
                    </m:r>
                    <m:r>
                      <a:rPr lang="en-GB" sz="2000" i="1">
                        <a:latin typeface="Cambria Math"/>
                      </a:rPr>
                      <m:t>−</m:t>
                    </m:r>
                    <m:f>
                      <m:fPr>
                        <m:ctrlPr>
                          <a:rPr lang="en-GB" sz="2000" i="1">
                            <a:latin typeface="Cambria Math" panose="02040503050406030204" pitchFamily="18" charset="0"/>
                          </a:rPr>
                        </m:ctrlPr>
                      </m:fPr>
                      <m:num>
                        <m:r>
                          <a:rPr lang="en-GB" sz="2000" i="1">
                            <a:latin typeface="Cambria Math"/>
                          </a:rPr>
                          <m:t>2</m:t>
                        </m:r>
                        <m:sSub>
                          <m:sSubPr>
                            <m:ctrlPr>
                              <a:rPr lang="en-GB" sz="2000" i="1">
                                <a:latin typeface="Cambria Math" panose="02040503050406030204" pitchFamily="18" charset="0"/>
                              </a:rPr>
                            </m:ctrlPr>
                          </m:sSubPr>
                          <m:e>
                            <m:r>
                              <a:rPr lang="en-GB" sz="2000" i="1">
                                <a:latin typeface="Cambria Math"/>
                              </a:rPr>
                              <m:t>𝜇</m:t>
                            </m:r>
                          </m:e>
                          <m:sub>
                            <m:r>
                              <a:rPr lang="en-GB" sz="2000" i="1">
                                <a:latin typeface="Cambria Math"/>
                              </a:rPr>
                              <m:t>0</m:t>
                            </m:r>
                          </m:sub>
                        </m:sSub>
                        <m:r>
                          <a:rPr lang="en-GB" sz="2000" i="1">
                            <a:latin typeface="Cambria Math"/>
                          </a:rPr>
                          <m:t>𝜏𝜔</m:t>
                        </m:r>
                        <m:r>
                          <a:rPr lang="en-GB" sz="2000" i="1">
                            <a:latin typeface="Cambria Math"/>
                          </a:rPr>
                          <m:t> </m:t>
                        </m:r>
                        <m:r>
                          <a:rPr lang="en-GB" sz="2000" i="1">
                            <a:latin typeface="Cambria Math"/>
                          </a:rPr>
                          <m:t>𝐵</m:t>
                        </m:r>
                        <m:func>
                          <m:funcPr>
                            <m:ctrlPr>
                              <a:rPr lang="en-GB" sz="2000" i="1">
                                <a:latin typeface="Cambria Math" panose="02040503050406030204" pitchFamily="18" charset="0"/>
                              </a:rPr>
                            </m:ctrlPr>
                          </m:funcPr>
                          <m:fName>
                            <m:r>
                              <a:rPr lang="en-GB" sz="2000" i="1">
                                <a:latin typeface="Cambria Math"/>
                              </a:rPr>
                              <m:t>𝑐𝑜𝑠</m:t>
                            </m:r>
                          </m:fName>
                          <m:e>
                            <m:r>
                              <a:rPr lang="en-GB" sz="2000" i="1">
                                <a:latin typeface="Cambria Math"/>
                              </a:rPr>
                              <m:t>𝜔</m:t>
                            </m:r>
                            <m:r>
                              <a:rPr lang="en-GB" sz="2000" i="1">
                                <a:latin typeface="Cambria Math"/>
                              </a:rPr>
                              <m:t>𝑡</m:t>
                            </m:r>
                          </m:e>
                        </m:func>
                      </m:num>
                      <m:den>
                        <m:r>
                          <a:rPr lang="en-GB" sz="2000" i="1">
                            <a:latin typeface="Cambria Math"/>
                          </a:rPr>
                          <m:t>𝜌</m:t>
                        </m:r>
                        <m:r>
                          <a:rPr lang="en-GB" sz="2000" i="1">
                            <a:latin typeface="Cambria Math"/>
                          </a:rPr>
                          <m:t>𝑔</m:t>
                        </m:r>
                      </m:den>
                    </m:f>
                    <m:d>
                      <m:dPr>
                        <m:ctrlPr>
                          <a:rPr lang="en-GB" sz="2000" i="1" smtClean="0">
                            <a:latin typeface="Cambria Math" panose="02040503050406030204" pitchFamily="18" charset="0"/>
                          </a:rPr>
                        </m:ctrlPr>
                      </m:dPr>
                      <m:e>
                        <m:f>
                          <m:fPr>
                            <m:ctrlPr>
                              <a:rPr lang="en-GB" sz="2000" i="1" smtClean="0">
                                <a:latin typeface="Cambria Math" panose="02040503050406030204" pitchFamily="18" charset="0"/>
                              </a:rPr>
                            </m:ctrlPr>
                          </m:fPr>
                          <m:num>
                            <m:sSup>
                              <m:sSupPr>
                                <m:ctrlPr>
                                  <a:rPr lang="en-GB" sz="2000" i="1" smtClean="0">
                                    <a:latin typeface="Cambria Math" panose="02040503050406030204" pitchFamily="18" charset="0"/>
                                  </a:rPr>
                                </m:ctrlPr>
                              </m:sSupPr>
                              <m:e>
                                <m:r>
                                  <a:rPr lang="en-GB" sz="2000" i="1" smtClean="0">
                                    <a:latin typeface="Cambria Math"/>
                                  </a:rPr>
                                  <m:t>𝑎</m:t>
                                </m:r>
                              </m:e>
                              <m:sup>
                                <m:r>
                                  <a:rPr lang="en-GB" sz="2000" i="1" smtClean="0">
                                    <a:latin typeface="Cambria Math"/>
                                  </a:rPr>
                                  <m:t>2</m:t>
                                </m:r>
                              </m:sup>
                            </m:sSup>
                            <m:r>
                              <a:rPr lang="en-GB" sz="2000" i="1" smtClean="0">
                                <a:latin typeface="Cambria Math"/>
                              </a:rPr>
                              <m:t>𝑏</m:t>
                            </m:r>
                          </m:num>
                          <m:den>
                            <m:rad>
                              <m:radPr>
                                <m:degHide m:val="on"/>
                                <m:ctrlPr>
                                  <a:rPr lang="en-GB" sz="2000" i="1" smtClean="0">
                                    <a:latin typeface="Cambria Math" panose="02040503050406030204" pitchFamily="18" charset="0"/>
                                  </a:rPr>
                                </m:ctrlPr>
                              </m:radPr>
                              <m:deg/>
                              <m:e>
                                <m:sSup>
                                  <m:sSupPr>
                                    <m:ctrlPr>
                                      <a:rPr lang="en-GB" sz="2000" i="1" smtClean="0">
                                        <a:latin typeface="Cambria Math" panose="02040503050406030204" pitchFamily="18" charset="0"/>
                                      </a:rPr>
                                    </m:ctrlPr>
                                  </m:sSupPr>
                                  <m:e>
                                    <m:r>
                                      <a:rPr lang="en-GB" sz="2000" i="1" smtClean="0">
                                        <a:latin typeface="Cambria Math"/>
                                      </a:rPr>
                                      <m:t>𝑎</m:t>
                                    </m:r>
                                  </m:e>
                                  <m:sup>
                                    <m:r>
                                      <a:rPr lang="en-GB" sz="2000" i="1" smtClean="0">
                                        <a:latin typeface="Cambria Math"/>
                                      </a:rPr>
                                      <m:t>2</m:t>
                                    </m:r>
                                  </m:sup>
                                </m:sSup>
                                <m:r>
                                  <a:rPr lang="en-GB" sz="2000" i="1" smtClean="0">
                                    <a:latin typeface="Cambria Math"/>
                                  </a:rPr>
                                  <m:t>−</m:t>
                                </m:r>
                                <m:sSup>
                                  <m:sSupPr>
                                    <m:ctrlPr>
                                      <a:rPr lang="en-GB" sz="2000" i="1" smtClean="0">
                                        <a:latin typeface="Cambria Math" panose="02040503050406030204" pitchFamily="18" charset="0"/>
                                      </a:rPr>
                                    </m:ctrlPr>
                                  </m:sSupPr>
                                  <m:e>
                                    <m:r>
                                      <a:rPr lang="en-GB" sz="2000" i="1" smtClean="0">
                                        <a:latin typeface="Cambria Math"/>
                                      </a:rPr>
                                      <m:t>𝑏</m:t>
                                    </m:r>
                                  </m:e>
                                  <m:sup>
                                    <m:r>
                                      <a:rPr lang="en-GB" sz="2000" i="1" smtClean="0">
                                        <a:latin typeface="Cambria Math"/>
                                      </a:rPr>
                                      <m:t>2</m:t>
                                    </m:r>
                                  </m:sup>
                                </m:sSup>
                              </m:e>
                            </m:rad>
                          </m:den>
                        </m:f>
                      </m:e>
                    </m:d>
                    <m:func>
                      <m:funcPr>
                        <m:ctrlPr>
                          <a:rPr lang="en-GB" sz="2000" i="1" smtClean="0">
                            <a:latin typeface="Cambria Math" panose="02040503050406030204" pitchFamily="18" charset="0"/>
                          </a:rPr>
                        </m:ctrlPr>
                      </m:funcPr>
                      <m:fName>
                        <m:r>
                          <m:rPr>
                            <m:sty m:val="p"/>
                          </m:rPr>
                          <a:rPr lang="en-GB" sz="2000" smtClean="0">
                            <a:latin typeface="Cambria Math"/>
                          </a:rPr>
                          <m:t>arctan</m:t>
                        </m:r>
                      </m:fName>
                      <m:e>
                        <m:f>
                          <m:fPr>
                            <m:ctrlPr>
                              <a:rPr lang="en-GB" sz="2000" i="1" smtClean="0">
                                <a:latin typeface="Cambria Math" panose="02040503050406030204" pitchFamily="18" charset="0"/>
                              </a:rPr>
                            </m:ctrlPr>
                          </m:fPr>
                          <m:num>
                            <m:rad>
                              <m:radPr>
                                <m:degHide m:val="on"/>
                                <m:ctrlPr>
                                  <a:rPr lang="en-GB" sz="2000" i="1" smtClean="0">
                                    <a:latin typeface="Cambria Math" panose="02040503050406030204" pitchFamily="18" charset="0"/>
                                  </a:rPr>
                                </m:ctrlPr>
                              </m:radPr>
                              <m:deg/>
                              <m:e>
                                <m:sSup>
                                  <m:sSupPr>
                                    <m:ctrlPr>
                                      <a:rPr lang="en-GB" sz="2000" i="1" smtClean="0">
                                        <a:latin typeface="Cambria Math" panose="02040503050406030204" pitchFamily="18" charset="0"/>
                                      </a:rPr>
                                    </m:ctrlPr>
                                  </m:sSupPr>
                                  <m:e>
                                    <m:r>
                                      <a:rPr lang="en-GB" sz="2000" i="1" smtClean="0">
                                        <a:latin typeface="Cambria Math"/>
                                      </a:rPr>
                                      <m:t>𝑎</m:t>
                                    </m:r>
                                  </m:e>
                                  <m:sup>
                                    <m:r>
                                      <a:rPr lang="en-GB" sz="2000" i="1" smtClean="0">
                                        <a:latin typeface="Cambria Math"/>
                                      </a:rPr>
                                      <m:t>2</m:t>
                                    </m:r>
                                  </m:sup>
                                </m:sSup>
                                <m:r>
                                  <a:rPr lang="en-GB" sz="2000" i="1" smtClean="0">
                                    <a:latin typeface="Cambria Math"/>
                                  </a:rPr>
                                  <m:t>−</m:t>
                                </m:r>
                                <m:sSup>
                                  <m:sSupPr>
                                    <m:ctrlPr>
                                      <a:rPr lang="en-GB" sz="2000" i="1" smtClean="0">
                                        <a:latin typeface="Cambria Math" panose="02040503050406030204" pitchFamily="18" charset="0"/>
                                      </a:rPr>
                                    </m:ctrlPr>
                                  </m:sSupPr>
                                  <m:e>
                                    <m:r>
                                      <a:rPr lang="en-GB" sz="2000" i="1" smtClean="0">
                                        <a:latin typeface="Cambria Math"/>
                                      </a:rPr>
                                      <m:t>𝑏</m:t>
                                    </m:r>
                                  </m:e>
                                  <m:sup>
                                    <m:r>
                                      <a:rPr lang="en-GB" sz="2000" i="1" smtClean="0">
                                        <a:latin typeface="Cambria Math"/>
                                      </a:rPr>
                                      <m:t>2</m:t>
                                    </m:r>
                                  </m:sup>
                                </m:sSup>
                              </m:e>
                            </m:rad>
                            <m:rad>
                              <m:radPr>
                                <m:degHide m:val="on"/>
                                <m:ctrlPr>
                                  <a:rPr lang="en-GB" sz="2000" i="1" smtClean="0">
                                    <a:latin typeface="Cambria Math" panose="02040503050406030204" pitchFamily="18" charset="0"/>
                                  </a:rPr>
                                </m:ctrlPr>
                              </m:radPr>
                              <m:deg/>
                              <m:e>
                                <m:sSup>
                                  <m:sSupPr>
                                    <m:ctrlPr>
                                      <a:rPr lang="en-GB" sz="2000" i="1" smtClean="0">
                                        <a:latin typeface="Cambria Math" panose="02040503050406030204" pitchFamily="18" charset="0"/>
                                      </a:rPr>
                                    </m:ctrlPr>
                                  </m:sSupPr>
                                  <m:e>
                                    <m:r>
                                      <a:rPr lang="en-GB" sz="2000" i="1" smtClean="0">
                                        <a:latin typeface="Cambria Math"/>
                                      </a:rPr>
                                      <m:t>𝑎</m:t>
                                    </m:r>
                                  </m:e>
                                  <m:sup>
                                    <m:r>
                                      <a:rPr lang="en-GB" sz="2000" i="1" smtClean="0">
                                        <a:latin typeface="Cambria Math"/>
                                      </a:rPr>
                                      <m:t>2</m:t>
                                    </m:r>
                                  </m:sup>
                                </m:sSup>
                                <m:r>
                                  <a:rPr lang="en-GB" sz="2000" i="1" smtClean="0">
                                    <a:latin typeface="Cambria Math"/>
                                  </a:rPr>
                                  <m:t>−</m:t>
                                </m:r>
                                <m:sSup>
                                  <m:sSupPr>
                                    <m:ctrlPr>
                                      <a:rPr lang="en-GB" sz="2000" i="1" smtClean="0">
                                        <a:latin typeface="Cambria Math" panose="02040503050406030204" pitchFamily="18" charset="0"/>
                                      </a:rPr>
                                    </m:ctrlPr>
                                  </m:sSupPr>
                                  <m:e>
                                    <m:r>
                                      <a:rPr lang="en-GB" sz="2000" i="1" smtClean="0">
                                        <a:latin typeface="Cambria Math"/>
                                      </a:rPr>
                                      <m:t>𝑥</m:t>
                                    </m:r>
                                  </m:e>
                                  <m:sup>
                                    <m:r>
                                      <a:rPr lang="en-GB" sz="2000" i="1" smtClean="0">
                                        <a:latin typeface="Cambria Math"/>
                                      </a:rPr>
                                      <m:t>2</m:t>
                                    </m:r>
                                  </m:sup>
                                </m:sSup>
                              </m:e>
                            </m:rad>
                          </m:num>
                          <m:den>
                            <m:r>
                              <a:rPr lang="en-GB" sz="2000" i="1" smtClean="0">
                                <a:latin typeface="Cambria Math"/>
                              </a:rPr>
                              <m:t>𝑏</m:t>
                            </m:r>
                            <m:rad>
                              <m:radPr>
                                <m:degHide m:val="on"/>
                                <m:ctrlPr>
                                  <a:rPr lang="en-GB" sz="2000" i="1" smtClean="0">
                                    <a:latin typeface="Cambria Math" panose="02040503050406030204" pitchFamily="18" charset="0"/>
                                  </a:rPr>
                                </m:ctrlPr>
                              </m:radPr>
                              <m:deg/>
                              <m:e>
                                <m:sSup>
                                  <m:sSupPr>
                                    <m:ctrlPr>
                                      <a:rPr lang="en-GB" sz="2000" i="1" smtClean="0">
                                        <a:latin typeface="Cambria Math" panose="02040503050406030204" pitchFamily="18" charset="0"/>
                                      </a:rPr>
                                    </m:ctrlPr>
                                  </m:sSupPr>
                                  <m:e>
                                    <m:r>
                                      <a:rPr lang="en-GB" sz="2000" i="1" smtClean="0">
                                        <a:latin typeface="Cambria Math"/>
                                      </a:rPr>
                                      <m:t>𝑥</m:t>
                                    </m:r>
                                  </m:e>
                                  <m:sup>
                                    <m:r>
                                      <a:rPr lang="en-GB" sz="2000" i="1" smtClean="0">
                                        <a:latin typeface="Cambria Math"/>
                                      </a:rPr>
                                      <m:t>2</m:t>
                                    </m:r>
                                  </m:sup>
                                </m:sSup>
                                <m:d>
                                  <m:dPr>
                                    <m:ctrlPr>
                                      <a:rPr lang="en-GB" sz="2000" i="1" smtClean="0">
                                        <a:latin typeface="Cambria Math" panose="02040503050406030204" pitchFamily="18" charset="0"/>
                                      </a:rPr>
                                    </m:ctrlPr>
                                  </m:dPr>
                                  <m:e>
                                    <m:f>
                                      <m:fPr>
                                        <m:ctrlPr>
                                          <a:rPr lang="en-GB" sz="2000" i="1" smtClean="0">
                                            <a:latin typeface="Cambria Math" panose="02040503050406030204" pitchFamily="18" charset="0"/>
                                          </a:rPr>
                                        </m:ctrlPr>
                                      </m:fPr>
                                      <m:num>
                                        <m:sSup>
                                          <m:sSupPr>
                                            <m:ctrlPr>
                                              <a:rPr lang="en-GB" sz="2000" i="1" smtClean="0">
                                                <a:latin typeface="Cambria Math" panose="02040503050406030204" pitchFamily="18" charset="0"/>
                                              </a:rPr>
                                            </m:ctrlPr>
                                          </m:sSupPr>
                                          <m:e>
                                            <m:r>
                                              <a:rPr lang="en-GB" sz="2000" i="1" smtClean="0">
                                                <a:latin typeface="Cambria Math"/>
                                              </a:rPr>
                                              <m:t>𝑎</m:t>
                                            </m:r>
                                          </m:e>
                                          <m:sup>
                                            <m:r>
                                              <a:rPr lang="en-GB" sz="2000" i="1" smtClean="0">
                                                <a:latin typeface="Cambria Math"/>
                                              </a:rPr>
                                              <m:t>2</m:t>
                                            </m:r>
                                          </m:sup>
                                        </m:sSup>
                                      </m:num>
                                      <m:den>
                                        <m:sSup>
                                          <m:sSupPr>
                                            <m:ctrlPr>
                                              <a:rPr lang="en-GB" sz="2000" i="1" smtClean="0">
                                                <a:latin typeface="Cambria Math" panose="02040503050406030204" pitchFamily="18" charset="0"/>
                                              </a:rPr>
                                            </m:ctrlPr>
                                          </m:sSupPr>
                                          <m:e>
                                            <m:r>
                                              <a:rPr lang="en-GB" sz="2000" i="1" smtClean="0">
                                                <a:latin typeface="Cambria Math"/>
                                              </a:rPr>
                                              <m:t>𝑏</m:t>
                                            </m:r>
                                          </m:e>
                                          <m:sup>
                                            <m:r>
                                              <a:rPr lang="en-GB" sz="2000" i="1" smtClean="0">
                                                <a:latin typeface="Cambria Math"/>
                                              </a:rPr>
                                              <m:t>2</m:t>
                                            </m:r>
                                          </m:sup>
                                        </m:sSup>
                                      </m:den>
                                    </m:f>
                                    <m:r>
                                      <a:rPr lang="en-GB" sz="2000" i="1" smtClean="0">
                                        <a:latin typeface="Cambria Math"/>
                                      </a:rPr>
                                      <m:t>−1</m:t>
                                    </m:r>
                                  </m:e>
                                </m:d>
                                <m:r>
                                  <a:rPr lang="en-GB" sz="2000" i="1" smtClean="0">
                                    <a:latin typeface="Cambria Math"/>
                                  </a:rPr>
                                  <m:t>+</m:t>
                                </m:r>
                                <m:sSup>
                                  <m:sSupPr>
                                    <m:ctrlPr>
                                      <a:rPr lang="en-GB" sz="2000" i="1" smtClean="0">
                                        <a:latin typeface="Cambria Math" panose="02040503050406030204" pitchFamily="18" charset="0"/>
                                      </a:rPr>
                                    </m:ctrlPr>
                                  </m:sSupPr>
                                  <m:e>
                                    <m:r>
                                      <a:rPr lang="en-GB" sz="2000" i="1" smtClean="0">
                                        <a:latin typeface="Cambria Math"/>
                                      </a:rPr>
                                      <m:t>𝑎</m:t>
                                    </m:r>
                                  </m:e>
                                  <m:sup>
                                    <m:r>
                                      <a:rPr lang="en-GB" sz="2000" i="1" smtClean="0">
                                        <a:latin typeface="Cambria Math"/>
                                      </a:rPr>
                                      <m:t>2</m:t>
                                    </m:r>
                                  </m:sup>
                                </m:sSup>
                              </m:e>
                            </m:rad>
                          </m:den>
                        </m:f>
                      </m:e>
                    </m:func>
                  </m:oMath>
                </a14:m>
                <a:endParaRPr lang="en-GB" altLang="en-US" sz="2000" b="1" dirty="0"/>
              </a:p>
            </p:txBody>
          </p:sp>
        </mc:Choice>
        <mc:Fallback xmlns="">
          <p:sp>
            <p:nvSpPr>
              <p:cNvPr id="3" name="Rectangle 3"/>
              <p:cNvSpPr txBox="1">
                <a:spLocks noRot="1" noChangeAspect="1" noMove="1" noResize="1" noEditPoints="1" noAdjustHandles="1" noChangeArrowheads="1" noChangeShapeType="1" noTextEdit="1"/>
              </p:cNvSpPr>
              <p:nvPr/>
            </p:nvSpPr>
            <p:spPr>
              <a:xfrm>
                <a:off x="468313" y="1538159"/>
                <a:ext cx="8229600" cy="4321175"/>
              </a:xfrm>
              <a:prstGeom prst="rect">
                <a:avLst/>
              </a:prstGeom>
              <a:blipFill rotWithShape="1">
                <a:blip r:embed="rId2"/>
                <a:stretch>
                  <a:fillRect l="-815" t="-2539"/>
                </a:stretch>
              </a:blipFill>
            </p:spPr>
            <p:txBody>
              <a:bodyPr/>
              <a:lstStyle/>
              <a:p>
                <a:r>
                  <a:rPr lang="en-GB">
                    <a:noFill/>
                  </a:rPr>
                  <a:t> </a:t>
                </a:r>
              </a:p>
            </p:txBody>
          </p:sp>
        </mc:Fallback>
      </mc:AlternateContent>
    </p:spTree>
    <p:extLst>
      <p:ext uri="{BB962C8B-B14F-4D97-AF65-F5344CB8AC3E}">
        <p14:creationId xmlns:p14="http://schemas.microsoft.com/office/powerpoint/2010/main" val="3315252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Perturbation effects</a:t>
            </a:r>
          </a:p>
        </p:txBody>
      </p:sp>
      <mc:AlternateContent xmlns:mc="http://schemas.openxmlformats.org/markup-compatibility/2006" xmlns:a14="http://schemas.microsoft.com/office/drawing/2010/main">
        <mc:Choice Requires="a14">
          <p:sp>
            <p:nvSpPr>
              <p:cNvPr id="3" name="Text Placeholder 2"/>
              <p:cNvSpPr txBox="1">
                <a:spLocks/>
              </p:cNvSpPr>
              <p:nvPr/>
            </p:nvSpPr>
            <p:spPr>
              <a:xfrm>
                <a:off x="611188" y="1125538"/>
                <a:ext cx="8137276" cy="500062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b="1" dirty="0"/>
                  <a:t>Effects of eddy currents in vacuum vessels:</a:t>
                </a:r>
              </a:p>
              <a:p>
                <a:pPr marL="0" indent="0">
                  <a:buNone/>
                </a:pPr>
                <a:endParaRPr lang="en-GB" altLang="en-US" sz="2000" b="1" dirty="0"/>
              </a:p>
              <a:p>
                <a:pPr marL="0" indent="0">
                  <a:buNone/>
                </a:pPr>
                <a:r>
                  <a:rPr lang="en-GB" altLang="en-US" sz="2000" dirty="0"/>
                  <a:t>In all cases perturbation field is in opposite direction to driving field!</a:t>
                </a:r>
              </a:p>
              <a:p>
                <a:pPr marL="0" indent="0">
                  <a:buNone/>
                </a:pPr>
                <a:endParaRPr lang="en-GB" altLang="en-US" sz="2000" dirty="0"/>
              </a:p>
              <a:p>
                <a:pPr marL="0" indent="0">
                  <a:buNone/>
                </a:pPr>
                <a:r>
                  <a:rPr lang="en-GB" altLang="en-US" sz="2000" dirty="0"/>
                  <a:t>In all cases, the first order field perturbation is </a:t>
                </a:r>
                <a14:m>
                  <m:oMath xmlns:m="http://schemas.openxmlformats.org/officeDocument/2006/math">
                    <m:r>
                      <a:rPr lang="en-GB" altLang="en-US" sz="2000" i="1" smtClean="0">
                        <a:latin typeface="Cambria Math"/>
                      </a:rPr>
                      <m:t>(</m:t>
                    </m:r>
                    <m:sSup>
                      <m:sSupPr>
                        <m:ctrlPr>
                          <a:rPr lang="en-GB" altLang="en-US" sz="2000" i="1" smtClean="0">
                            <a:latin typeface="Cambria Math" panose="02040503050406030204" pitchFamily="18" charset="0"/>
                          </a:rPr>
                        </m:ctrlPr>
                      </m:sSupPr>
                      <m:e>
                        <m:r>
                          <a:rPr lang="en-GB" altLang="en-US" sz="2000" i="1" smtClean="0">
                            <a:latin typeface="Cambria Math"/>
                          </a:rPr>
                          <m:t>𝑎</m:t>
                        </m:r>
                      </m:e>
                      <m:sup>
                        <m:r>
                          <a:rPr lang="en-GB" altLang="en-US" sz="2000" i="1" smtClean="0">
                            <a:latin typeface="Cambria Math"/>
                          </a:rPr>
                          <m:t>2</m:t>
                        </m:r>
                      </m:sup>
                    </m:sSup>
                    <m:r>
                      <a:rPr lang="en-GB" altLang="en-US" sz="2000" i="1" smtClean="0">
                        <a:latin typeface="Cambria Math"/>
                      </a:rPr>
                      <m:t>−</m:t>
                    </m:r>
                    <m:sSup>
                      <m:sSupPr>
                        <m:ctrlPr>
                          <a:rPr lang="en-GB" altLang="en-US" sz="2000" i="1" smtClean="0">
                            <a:latin typeface="Cambria Math" panose="02040503050406030204" pitchFamily="18" charset="0"/>
                          </a:rPr>
                        </m:ctrlPr>
                      </m:sSupPr>
                      <m:e>
                        <m:r>
                          <a:rPr lang="en-GB" altLang="en-US" sz="2000" i="1" smtClean="0">
                            <a:latin typeface="Cambria Math"/>
                          </a:rPr>
                          <m:t>𝑥</m:t>
                        </m:r>
                      </m:e>
                      <m:sup>
                        <m:r>
                          <a:rPr lang="en-GB" altLang="en-US" sz="2000" i="1" smtClean="0">
                            <a:latin typeface="Cambria Math"/>
                          </a:rPr>
                          <m:t>2</m:t>
                        </m:r>
                      </m:sup>
                    </m:sSup>
                    <m:r>
                      <a:rPr lang="en-GB" altLang="en-US" sz="2000" i="1" smtClean="0">
                        <a:latin typeface="Cambria Math"/>
                      </a:rPr>
                      <m:t>)</m:t>
                    </m:r>
                  </m:oMath>
                </a14:m>
                <a:r>
                  <a:rPr lang="en-GB" altLang="en-US" sz="2000" dirty="0"/>
                  <a:t> or </a:t>
                </a:r>
                <a14:m>
                  <m:oMath xmlns:m="http://schemas.openxmlformats.org/officeDocument/2006/math">
                    <m:rad>
                      <m:radPr>
                        <m:degHide m:val="on"/>
                        <m:ctrlPr>
                          <a:rPr lang="en-GB" altLang="en-US" sz="2000" i="1" smtClean="0">
                            <a:latin typeface="Cambria Math" panose="02040503050406030204" pitchFamily="18" charset="0"/>
                          </a:rPr>
                        </m:ctrlPr>
                      </m:radPr>
                      <m:deg/>
                      <m:e>
                        <m:sSup>
                          <m:sSupPr>
                            <m:ctrlPr>
                              <a:rPr lang="en-GB" altLang="en-US" sz="2000" i="1" smtClean="0">
                                <a:latin typeface="Cambria Math" panose="02040503050406030204" pitchFamily="18" charset="0"/>
                              </a:rPr>
                            </m:ctrlPr>
                          </m:sSupPr>
                          <m:e>
                            <m:r>
                              <a:rPr lang="en-GB" altLang="en-US" sz="2000" i="1" smtClean="0">
                                <a:latin typeface="Cambria Math"/>
                              </a:rPr>
                              <m:t>𝑎</m:t>
                            </m:r>
                          </m:e>
                          <m:sup>
                            <m:r>
                              <a:rPr lang="en-GB" altLang="en-US" sz="2000" i="1" smtClean="0">
                                <a:latin typeface="Cambria Math"/>
                              </a:rPr>
                              <m:t>2</m:t>
                            </m:r>
                          </m:sup>
                        </m:sSup>
                        <m:r>
                          <a:rPr lang="en-GB" altLang="en-US" sz="2000" i="1" smtClean="0">
                            <a:latin typeface="Cambria Math"/>
                          </a:rPr>
                          <m:t>−</m:t>
                        </m:r>
                        <m:sSup>
                          <m:sSupPr>
                            <m:ctrlPr>
                              <a:rPr lang="en-GB" altLang="en-US" sz="2000" i="1" smtClean="0">
                                <a:latin typeface="Cambria Math" panose="02040503050406030204" pitchFamily="18" charset="0"/>
                              </a:rPr>
                            </m:ctrlPr>
                          </m:sSupPr>
                          <m:e>
                            <m:r>
                              <a:rPr lang="en-GB" altLang="en-US" sz="2000" i="1" smtClean="0">
                                <a:latin typeface="Cambria Math"/>
                              </a:rPr>
                              <m:t>𝑥</m:t>
                            </m:r>
                          </m:e>
                          <m:sup>
                            <m:r>
                              <a:rPr lang="en-GB" altLang="en-US" sz="2000" i="1" smtClean="0">
                                <a:latin typeface="Cambria Math"/>
                              </a:rPr>
                              <m:t>2</m:t>
                            </m:r>
                          </m:sup>
                        </m:sSup>
                      </m:e>
                    </m:rad>
                  </m:oMath>
                </a14:m>
                <a:endParaRPr lang="en-GB" altLang="en-US" sz="2000" dirty="0"/>
              </a:p>
              <a:p>
                <a:pPr marL="0" indent="0">
                  <a:buFont typeface="Arial" panose="020B0604020202020204" pitchFamily="34" charset="0"/>
                  <a:buNone/>
                </a:pPr>
                <a:r>
                  <a:rPr lang="en-GB" altLang="en-US" sz="2000" b="1" dirty="0"/>
                  <a:t>	→ </a:t>
                </a:r>
                <a:r>
                  <a:rPr lang="en-GB" altLang="en-US" sz="2000" dirty="0"/>
                  <a:t>reduction in </a:t>
                </a:r>
                <a:r>
                  <a:rPr lang="en-GB" altLang="en-US" sz="2000" b="1" dirty="0"/>
                  <a:t>dipole field    	</a:t>
                </a:r>
              </a:p>
              <a:p>
                <a:pPr marL="0" indent="0">
                  <a:buFont typeface="Arial" panose="020B0604020202020204" pitchFamily="34" charset="0"/>
                  <a:buNone/>
                </a:pPr>
                <a:r>
                  <a:rPr lang="en-GB" altLang="en-US" sz="2000" b="1" dirty="0"/>
                  <a:t>	     </a:t>
                </a:r>
                <a:r>
                  <a:rPr lang="en-GB" altLang="en-US" sz="2000" dirty="0"/>
                  <a:t>and </a:t>
                </a:r>
                <a:r>
                  <a:rPr lang="en-GB" altLang="en-US" sz="2000" b="1" dirty="0"/>
                  <a:t>negative </a:t>
                </a:r>
                <a:r>
                  <a:rPr lang="en-GB" altLang="en-US" sz="2000" b="1" dirty="0" err="1"/>
                  <a:t>sextupole</a:t>
                </a:r>
                <a:r>
                  <a:rPr lang="en-GB" altLang="en-US" sz="2000" b="1" dirty="0"/>
                  <a:t> 	</a:t>
                </a:r>
              </a:p>
              <a:p>
                <a:pPr marL="0" indent="0">
                  <a:buFont typeface="Arial" panose="020B0604020202020204" pitchFamily="34" charset="0"/>
                  <a:buNone/>
                </a:pPr>
                <a:r>
                  <a:rPr lang="en-GB" altLang="en-US" sz="2000" b="1" dirty="0"/>
                  <a:t> 	     </a:t>
                </a:r>
                <a:r>
                  <a:rPr lang="en-GB" altLang="en-US" sz="2000" dirty="0"/>
                  <a:t>leading to </a:t>
                </a:r>
                <a:r>
                  <a:rPr lang="en-GB" altLang="en-US" sz="2000" b="1" dirty="0"/>
                  <a:t>negative chromaticity.</a:t>
                </a:r>
              </a:p>
              <a:p>
                <a:pPr marL="0" indent="0"/>
                <a:endParaRPr lang="en-GB" altLang="en-US" sz="2000" dirty="0"/>
              </a:p>
              <a:p>
                <a:pPr marL="0" indent="0">
                  <a:buNone/>
                </a:pPr>
                <a:r>
                  <a:rPr lang="en-GB" altLang="en-US" sz="2000" dirty="0"/>
                  <a:t>Cylindrical and elliptical vessels also have 10, 14... pole</a:t>
                </a:r>
              </a:p>
            </p:txBody>
          </p:sp>
        </mc:Choice>
        <mc:Fallback xmlns="">
          <p:sp>
            <p:nvSpPr>
              <p:cNvPr id="3" name="Text Placeholder 2"/>
              <p:cNvSpPr txBox="1">
                <a:spLocks noRot="1" noChangeAspect="1" noMove="1" noResize="1" noEditPoints="1" noAdjustHandles="1" noChangeArrowheads="1" noChangeShapeType="1" noTextEdit="1"/>
              </p:cNvSpPr>
              <p:nvPr/>
            </p:nvSpPr>
            <p:spPr>
              <a:xfrm>
                <a:off x="611188" y="1125538"/>
                <a:ext cx="8137276" cy="5000625"/>
              </a:xfrm>
              <a:prstGeom prst="rect">
                <a:avLst/>
              </a:prstGeom>
              <a:blipFill rotWithShape="1">
                <a:blip r:embed="rId2"/>
                <a:stretch>
                  <a:fillRect l="-749" t="-610"/>
                </a:stretch>
              </a:blipFill>
            </p:spPr>
            <p:txBody>
              <a:bodyPr/>
              <a:lstStyle/>
              <a:p>
                <a:r>
                  <a:rPr lang="en-GB">
                    <a:noFill/>
                  </a:rPr>
                  <a:t> </a:t>
                </a:r>
              </a:p>
            </p:txBody>
          </p:sp>
        </mc:Fallback>
      </mc:AlternateContent>
    </p:spTree>
    <p:extLst>
      <p:ext uri="{BB962C8B-B14F-4D97-AF65-F5344CB8AC3E}">
        <p14:creationId xmlns:p14="http://schemas.microsoft.com/office/powerpoint/2010/main" val="3118495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9"/>
          <p:cNvGraphicFramePr>
            <a:graphicFrameLocks noChangeAspect="1"/>
          </p:cNvGraphicFramePr>
          <p:nvPr>
            <p:extLst>
              <p:ext uri="{D42A27DB-BD31-4B8C-83A1-F6EECF244321}">
                <p14:modId xmlns:p14="http://schemas.microsoft.com/office/powerpoint/2010/main" val="3135819793"/>
              </p:ext>
            </p:extLst>
          </p:nvPr>
        </p:nvGraphicFramePr>
        <p:xfrm>
          <a:off x="107504" y="1903413"/>
          <a:ext cx="8784976" cy="4287479"/>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7"/>
          <p:cNvSpPr>
            <a:spLocks noChangeArrowheads="1"/>
          </p:cNvSpPr>
          <p:nvPr/>
        </p:nvSpPr>
        <p:spPr bwMode="auto">
          <a:xfrm>
            <a:off x="6156176" y="2636266"/>
            <a:ext cx="2428975" cy="2880965"/>
          </a:xfrm>
          <a:prstGeom prst="rect">
            <a:avLst/>
          </a:prstGeom>
          <a:solidFill>
            <a:schemeClr val="accent1">
              <a:alpha val="48000"/>
            </a:schemeClr>
          </a:solidFill>
          <a:ln>
            <a:noFill/>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latin typeface="+mj-lt"/>
            </a:endParaRPr>
          </a:p>
        </p:txBody>
      </p:sp>
      <p:sp>
        <p:nvSpPr>
          <p:cNvPr id="2" name="Title 1"/>
          <p:cNvSpPr>
            <a:spLocks noGrp="1"/>
          </p:cNvSpPr>
          <p:nvPr>
            <p:ph type="title"/>
          </p:nvPr>
        </p:nvSpPr>
        <p:spPr/>
        <p:txBody>
          <a:bodyPr/>
          <a:lstStyle/>
          <a:p>
            <a:r>
              <a:rPr lang="en-GB" dirty="0"/>
              <a:t>Stainless steel vessels</a:t>
            </a:r>
          </a:p>
        </p:txBody>
      </p:sp>
      <mc:AlternateContent xmlns:mc="http://schemas.openxmlformats.org/markup-compatibility/2006" xmlns:a14="http://schemas.microsoft.com/office/drawing/2010/main">
        <mc:Choice Requires="a14">
          <p:sp>
            <p:nvSpPr>
              <p:cNvPr id="3" name="Rectangle 3"/>
              <p:cNvSpPr txBox="1">
                <a:spLocks noChangeArrowheads="1"/>
              </p:cNvSpPr>
              <p:nvPr/>
            </p:nvSpPr>
            <p:spPr>
              <a:xfrm>
                <a:off x="457200" y="1392195"/>
                <a:ext cx="7931150" cy="473396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b="1" dirty="0"/>
                  <a:t>Example:</a:t>
                </a:r>
                <a:r>
                  <a:rPr lang="en-GB" altLang="en-US" sz="2000" dirty="0"/>
                  <a:t> Ratio of amplitude of perturbing eddy current dipole field to amplitude of imposed field as a function of frequency for three values of stainless steel vessel wall thickness (</a:t>
                </a:r>
                <a14:m>
                  <m:oMath xmlns:m="http://schemas.openxmlformats.org/officeDocument/2006/math">
                    <m:r>
                      <a:rPr lang="en-GB" altLang="en-US" sz="2000" i="1" smtClean="0">
                        <a:latin typeface="Cambria Math"/>
                      </a:rPr>
                      <m:t>𝑅</m:t>
                    </m:r>
                    <m:r>
                      <a:rPr lang="en-GB" altLang="en-US" sz="2000" i="1" smtClean="0">
                        <a:latin typeface="Cambria Math"/>
                      </a:rPr>
                      <m:t>=</m:t>
                    </m:r>
                    <m:r>
                      <a:rPr lang="en-GB" altLang="en-US" sz="2000" i="1" smtClean="0">
                        <a:latin typeface="Cambria Math"/>
                      </a:rPr>
                      <m:t>𝑔</m:t>
                    </m:r>
                    <m:r>
                      <a:rPr lang="en-GB" altLang="en-US" sz="2000" i="1" smtClean="0">
                        <a:latin typeface="Cambria Math"/>
                      </a:rPr>
                      <m:t>/2</m:t>
                    </m:r>
                  </m:oMath>
                </a14:m>
                <a:r>
                  <a:rPr lang="en-GB" altLang="en-US" sz="2000" dirty="0"/>
                  <a:t>)</a:t>
                </a:r>
              </a:p>
            </p:txBody>
          </p:sp>
        </mc:Choice>
        <mc:Fallback xmlns="">
          <p:sp>
            <p:nvSpPr>
              <p:cNvPr id="3" name="Rectangle 3"/>
              <p:cNvSpPr txBox="1">
                <a:spLocks noRot="1" noChangeAspect="1" noMove="1" noResize="1" noEditPoints="1" noAdjustHandles="1" noChangeArrowheads="1" noChangeShapeType="1" noTextEdit="1"/>
              </p:cNvSpPr>
              <p:nvPr/>
            </p:nvSpPr>
            <p:spPr>
              <a:xfrm>
                <a:off x="457200" y="1392195"/>
                <a:ext cx="7931150" cy="4733968"/>
              </a:xfrm>
              <a:prstGeom prst="rect">
                <a:avLst/>
              </a:prstGeom>
              <a:blipFill rotWithShape="1">
                <a:blip r:embed="rId3"/>
                <a:stretch>
                  <a:fillRect l="-769" t="-644"/>
                </a:stretch>
              </a:blipFill>
            </p:spPr>
            <p:txBody>
              <a:bodyPr/>
              <a:lstStyle/>
              <a:p>
                <a:r>
                  <a:rPr lang="en-GB">
                    <a:noFill/>
                  </a:rPr>
                  <a:t> </a:t>
                </a:r>
              </a:p>
            </p:txBody>
          </p:sp>
        </mc:Fallback>
      </mc:AlternateContent>
      <p:sp>
        <p:nvSpPr>
          <p:cNvPr id="5" name="Text Box 8"/>
          <p:cNvSpPr txBox="1">
            <a:spLocks noChangeArrowheads="1"/>
          </p:cNvSpPr>
          <p:nvPr/>
        </p:nvSpPr>
        <p:spPr bwMode="auto">
          <a:xfrm>
            <a:off x="6328959" y="3660361"/>
            <a:ext cx="1943537" cy="832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algn="r" eaLnBrk="1" hangingPunct="1">
              <a:spcBef>
                <a:spcPct val="50000"/>
              </a:spcBef>
            </a:pPr>
            <a:r>
              <a:rPr lang="en-GB" altLang="en-US" sz="2400" b="1" dirty="0">
                <a:latin typeface="Calibri"/>
              </a:rPr>
              <a:t>Calculation invalid</a:t>
            </a:r>
            <a:r>
              <a:rPr lang="en-GB" altLang="en-US" sz="2400" b="1" baseline="0" dirty="0">
                <a:latin typeface="Calibri"/>
              </a:rPr>
              <a:t> </a:t>
            </a:r>
            <a:r>
              <a:rPr lang="en-GB" altLang="en-US" sz="2400" b="1" dirty="0">
                <a:latin typeface="Calibri"/>
              </a:rPr>
              <a:t>in this region</a:t>
            </a:r>
            <a:endParaRPr lang="en-GB" altLang="en-US" sz="2400" dirty="0">
              <a:latin typeface="Calibri"/>
            </a:endParaRPr>
          </a:p>
        </p:txBody>
      </p:sp>
    </p:spTree>
    <p:extLst>
      <p:ext uri="{BB962C8B-B14F-4D97-AF65-F5344CB8AC3E}">
        <p14:creationId xmlns:p14="http://schemas.microsoft.com/office/powerpoint/2010/main" val="295072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4"/>
          <p:cNvGraphicFramePr>
            <a:graphicFrameLocks noChangeAspect="1"/>
          </p:cNvGraphicFramePr>
          <p:nvPr>
            <p:extLst>
              <p:ext uri="{D42A27DB-BD31-4B8C-83A1-F6EECF244321}">
                <p14:modId xmlns:p14="http://schemas.microsoft.com/office/powerpoint/2010/main" val="2340009464"/>
              </p:ext>
            </p:extLst>
          </p:nvPr>
        </p:nvGraphicFramePr>
        <p:xfrm>
          <a:off x="397980" y="2257811"/>
          <a:ext cx="8302501" cy="386835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7"/>
          <p:cNvSpPr>
            <a:spLocks noChangeArrowheads="1"/>
          </p:cNvSpPr>
          <p:nvPr/>
        </p:nvSpPr>
        <p:spPr bwMode="auto">
          <a:xfrm>
            <a:off x="6156177" y="2496066"/>
            <a:ext cx="2232173" cy="2932669"/>
          </a:xfrm>
          <a:prstGeom prst="rect">
            <a:avLst/>
          </a:prstGeom>
          <a:solidFill>
            <a:schemeClr val="accent1">
              <a:alpha val="48000"/>
            </a:schemeClr>
          </a:solidFill>
          <a:ln>
            <a:noFill/>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latin typeface="+mj-lt"/>
            </a:endParaRPr>
          </a:p>
        </p:txBody>
      </p:sp>
      <p:sp>
        <p:nvSpPr>
          <p:cNvPr id="2" name="Title 1"/>
          <p:cNvSpPr>
            <a:spLocks noGrp="1"/>
          </p:cNvSpPr>
          <p:nvPr>
            <p:ph type="title"/>
          </p:nvPr>
        </p:nvSpPr>
        <p:spPr/>
        <p:txBody>
          <a:bodyPr/>
          <a:lstStyle/>
          <a:p>
            <a:r>
              <a:rPr lang="en-GB" dirty="0"/>
              <a:t>Stainless steel vessels</a:t>
            </a:r>
          </a:p>
        </p:txBody>
      </p:sp>
      <mc:AlternateContent xmlns:mc="http://schemas.openxmlformats.org/markup-compatibility/2006" xmlns:a14="http://schemas.microsoft.com/office/drawing/2010/main">
        <mc:Choice Requires="a14">
          <p:sp>
            <p:nvSpPr>
              <p:cNvPr id="3" name="Rectangle 3"/>
              <p:cNvSpPr txBox="1">
                <a:spLocks noChangeArrowheads="1"/>
              </p:cNvSpPr>
              <p:nvPr/>
            </p:nvSpPr>
            <p:spPr>
              <a:xfrm>
                <a:off x="457200" y="1392195"/>
                <a:ext cx="7931150" cy="473396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Phase change (lag) of  dipole field applied to beam as a function of frequency for three values of vessel wall thickness (</a:t>
                </a:r>
                <a14:m>
                  <m:oMath xmlns:m="http://schemas.openxmlformats.org/officeDocument/2006/math">
                    <m:r>
                      <a:rPr lang="en-GB" altLang="en-US" sz="2000" i="1">
                        <a:latin typeface="Cambria Math"/>
                      </a:rPr>
                      <m:t>𝑅</m:t>
                    </m:r>
                    <m:r>
                      <a:rPr lang="en-GB" altLang="en-US" sz="2000" i="1">
                        <a:latin typeface="Cambria Math"/>
                      </a:rPr>
                      <m:t>=</m:t>
                    </m:r>
                    <m:r>
                      <a:rPr lang="en-GB" altLang="en-US" sz="2000" i="1">
                        <a:latin typeface="Cambria Math"/>
                      </a:rPr>
                      <m:t>𝑔</m:t>
                    </m:r>
                    <m:r>
                      <a:rPr lang="en-GB" altLang="en-US" sz="2000" i="1">
                        <a:latin typeface="Cambria Math"/>
                      </a:rPr>
                      <m:t>/2</m:t>
                    </m:r>
                  </m:oMath>
                </a14:m>
                <a:r>
                  <a:rPr lang="en-GB" altLang="en-US" sz="2000" dirty="0"/>
                  <a:t>)</a:t>
                </a:r>
              </a:p>
            </p:txBody>
          </p:sp>
        </mc:Choice>
        <mc:Fallback xmlns="">
          <p:sp>
            <p:nvSpPr>
              <p:cNvPr id="3" name="Rectangle 3"/>
              <p:cNvSpPr txBox="1">
                <a:spLocks noRot="1" noChangeAspect="1" noMove="1" noResize="1" noEditPoints="1" noAdjustHandles="1" noChangeArrowheads="1" noChangeShapeType="1" noTextEdit="1"/>
              </p:cNvSpPr>
              <p:nvPr/>
            </p:nvSpPr>
            <p:spPr>
              <a:xfrm>
                <a:off x="457200" y="1392195"/>
                <a:ext cx="7931150" cy="4733968"/>
              </a:xfrm>
              <a:prstGeom prst="rect">
                <a:avLst/>
              </a:prstGeom>
              <a:blipFill rotWithShape="1">
                <a:blip r:embed="rId3"/>
                <a:stretch>
                  <a:fillRect l="-769" t="-644"/>
                </a:stretch>
              </a:blipFill>
            </p:spPr>
            <p:txBody>
              <a:bodyPr/>
              <a:lstStyle/>
              <a:p>
                <a:r>
                  <a:rPr lang="en-GB">
                    <a:noFill/>
                  </a:rPr>
                  <a:t> </a:t>
                </a:r>
              </a:p>
            </p:txBody>
          </p:sp>
        </mc:Fallback>
      </mc:AlternateContent>
      <p:sp>
        <p:nvSpPr>
          <p:cNvPr id="5" name="Text Box 8"/>
          <p:cNvSpPr txBox="1">
            <a:spLocks noChangeArrowheads="1"/>
          </p:cNvSpPr>
          <p:nvPr/>
        </p:nvSpPr>
        <p:spPr bwMode="auto">
          <a:xfrm>
            <a:off x="6328959" y="3734501"/>
            <a:ext cx="1943537" cy="832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algn="r" eaLnBrk="1" hangingPunct="1">
              <a:spcBef>
                <a:spcPct val="50000"/>
              </a:spcBef>
            </a:pPr>
            <a:r>
              <a:rPr lang="en-GB" altLang="en-US" sz="2400" b="1" dirty="0">
                <a:latin typeface="Calibri"/>
              </a:rPr>
              <a:t>Calculation invalid</a:t>
            </a:r>
            <a:r>
              <a:rPr lang="en-GB" altLang="en-US" sz="2400" b="1" baseline="0" dirty="0">
                <a:latin typeface="Calibri"/>
              </a:rPr>
              <a:t> </a:t>
            </a:r>
            <a:r>
              <a:rPr lang="en-GB" altLang="en-US" sz="2400" b="1" dirty="0">
                <a:latin typeface="Calibri"/>
              </a:rPr>
              <a:t>in this region</a:t>
            </a:r>
            <a:endParaRPr lang="en-GB" altLang="en-US" sz="2400" dirty="0">
              <a:latin typeface="Calibri"/>
            </a:endParaRPr>
          </a:p>
        </p:txBody>
      </p:sp>
    </p:spTree>
    <p:extLst>
      <p:ext uri="{BB962C8B-B14F-4D97-AF65-F5344CB8AC3E}">
        <p14:creationId xmlns:p14="http://schemas.microsoft.com/office/powerpoint/2010/main" val="1165003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Contents – Lecture 3</a:t>
            </a:r>
          </a:p>
        </p:txBody>
      </p:sp>
      <p:sp>
        <p:nvSpPr>
          <p:cNvPr id="3" name="Content Placeholder 2"/>
          <p:cNvSpPr>
            <a:spLocks noGrp="1"/>
          </p:cNvSpPr>
          <p:nvPr>
            <p:ph idx="1"/>
          </p:nvPr>
        </p:nvSpPr>
        <p:spPr/>
        <p:txBody>
          <a:bodyPr>
            <a:normAutofit fontScale="70000" lnSpcReduction="20000"/>
          </a:bodyPr>
          <a:lstStyle/>
          <a:p>
            <a:pPr marL="0" indent="0">
              <a:lnSpc>
                <a:spcPct val="120000"/>
              </a:lnSpc>
              <a:buNone/>
            </a:pPr>
            <a:r>
              <a:rPr lang="en-GB" sz="2600" dirty="0"/>
              <a:t>Moving from DC to AC magnets</a:t>
            </a:r>
          </a:p>
          <a:p>
            <a:pPr lvl="1">
              <a:lnSpc>
                <a:spcPct val="120000"/>
              </a:lnSpc>
              <a:spcBef>
                <a:spcPct val="0"/>
              </a:spcBef>
              <a:spcAft>
                <a:spcPts val="600"/>
              </a:spcAft>
              <a:buFont typeface="Arial" panose="020B0604020202020204" pitchFamily="34" charset="0"/>
              <a:buChar char="•"/>
            </a:pPr>
            <a:r>
              <a:rPr lang="en-GB" altLang="en-US" sz="2600" dirty="0"/>
              <a:t>Eddy current effects</a:t>
            </a:r>
          </a:p>
          <a:p>
            <a:pPr lvl="1">
              <a:lnSpc>
                <a:spcPct val="120000"/>
              </a:lnSpc>
              <a:spcBef>
                <a:spcPct val="0"/>
              </a:spcBef>
              <a:spcAft>
                <a:spcPts val="600"/>
              </a:spcAft>
              <a:buFont typeface="Arial" panose="020B0604020202020204" pitchFamily="34" charset="0"/>
              <a:buChar char="•"/>
            </a:pPr>
            <a:r>
              <a:rPr lang="en-GB" altLang="en-US" sz="2600" dirty="0"/>
              <a:t>Skin depth</a:t>
            </a:r>
          </a:p>
          <a:p>
            <a:pPr lvl="1">
              <a:lnSpc>
                <a:spcPct val="120000"/>
              </a:lnSpc>
              <a:spcBef>
                <a:spcPct val="0"/>
              </a:spcBef>
              <a:spcAft>
                <a:spcPts val="600"/>
              </a:spcAft>
              <a:buFont typeface="Arial" panose="020B0604020202020204" pitchFamily="34" charset="0"/>
              <a:buChar char="•"/>
            </a:pPr>
            <a:r>
              <a:rPr lang="en-GB" altLang="en-US" sz="2600" dirty="0"/>
              <a:t>Material properties and choices</a:t>
            </a:r>
          </a:p>
          <a:p>
            <a:pPr marL="0" indent="0">
              <a:lnSpc>
                <a:spcPct val="120000"/>
              </a:lnSpc>
              <a:spcBef>
                <a:spcPct val="0"/>
              </a:spcBef>
              <a:spcAft>
                <a:spcPts val="600"/>
              </a:spcAft>
              <a:buNone/>
            </a:pPr>
            <a:r>
              <a:rPr lang="en-GB" altLang="en-US" sz="2600" dirty="0"/>
              <a:t>Fast magnets</a:t>
            </a:r>
          </a:p>
          <a:p>
            <a:pPr lvl="1">
              <a:lnSpc>
                <a:spcPct val="120000"/>
              </a:lnSpc>
              <a:spcBef>
                <a:spcPct val="0"/>
              </a:spcBef>
              <a:spcAft>
                <a:spcPts val="600"/>
              </a:spcAft>
              <a:buFont typeface="Arial" panose="020B0604020202020204" pitchFamily="34" charset="0"/>
              <a:buChar char="•"/>
            </a:pPr>
            <a:r>
              <a:rPr lang="en-GB" altLang="en-US" sz="2600" dirty="0"/>
              <a:t>Correctors</a:t>
            </a:r>
          </a:p>
          <a:p>
            <a:pPr lvl="1">
              <a:lnSpc>
                <a:spcPct val="120000"/>
              </a:lnSpc>
              <a:spcBef>
                <a:spcPct val="0"/>
              </a:spcBef>
              <a:spcAft>
                <a:spcPts val="600"/>
              </a:spcAft>
              <a:buFont typeface="Arial" panose="020B0604020202020204" pitchFamily="34" charset="0"/>
              <a:buChar char="•"/>
            </a:pPr>
            <a:r>
              <a:rPr lang="en-GB" altLang="en-US" sz="2600" dirty="0"/>
              <a:t>Kickers</a:t>
            </a:r>
          </a:p>
          <a:p>
            <a:pPr lvl="1">
              <a:lnSpc>
                <a:spcPct val="120000"/>
              </a:lnSpc>
              <a:spcBef>
                <a:spcPct val="0"/>
              </a:spcBef>
              <a:spcAft>
                <a:spcPts val="600"/>
              </a:spcAft>
              <a:buFont typeface="Arial" panose="020B0604020202020204" pitchFamily="34" charset="0"/>
              <a:buChar char="•"/>
            </a:pPr>
            <a:r>
              <a:rPr lang="en-GB" altLang="en-US" sz="2600" dirty="0" err="1"/>
              <a:t>Septums</a:t>
            </a:r>
            <a:endParaRPr lang="en-GB" altLang="en-US" sz="2600" dirty="0"/>
          </a:p>
          <a:p>
            <a:pPr marL="0" indent="0">
              <a:lnSpc>
                <a:spcPct val="120000"/>
              </a:lnSpc>
              <a:spcBef>
                <a:spcPct val="0"/>
              </a:spcBef>
              <a:spcAft>
                <a:spcPts val="600"/>
              </a:spcAft>
              <a:buNone/>
            </a:pPr>
            <a:r>
              <a:rPr lang="en-GB" altLang="en-US" sz="2600" dirty="0"/>
              <a:t>Beam injection and extraction</a:t>
            </a:r>
          </a:p>
          <a:p>
            <a:pPr lvl="1">
              <a:lnSpc>
                <a:spcPct val="120000"/>
              </a:lnSpc>
              <a:spcBef>
                <a:spcPct val="0"/>
              </a:spcBef>
              <a:spcAft>
                <a:spcPts val="600"/>
              </a:spcAft>
              <a:buFont typeface="Arial" panose="020B0604020202020204" pitchFamily="34" charset="0"/>
              <a:buChar char="•"/>
            </a:pPr>
            <a:r>
              <a:rPr lang="en-GB" altLang="en-US" sz="2600" dirty="0"/>
              <a:t>Single turn</a:t>
            </a:r>
          </a:p>
          <a:p>
            <a:pPr lvl="1">
              <a:lnSpc>
                <a:spcPct val="120000"/>
              </a:lnSpc>
              <a:spcBef>
                <a:spcPct val="0"/>
              </a:spcBef>
              <a:spcAft>
                <a:spcPts val="600"/>
              </a:spcAft>
              <a:buFont typeface="Arial" panose="020B0604020202020204" pitchFamily="34" charset="0"/>
              <a:buChar char="•"/>
            </a:pPr>
            <a:r>
              <a:rPr lang="en-GB" altLang="en-US" sz="2600" dirty="0"/>
              <a:t>Multi-turn</a:t>
            </a:r>
          </a:p>
          <a:p>
            <a:pPr lvl="1">
              <a:lnSpc>
                <a:spcPct val="120000"/>
              </a:lnSpc>
              <a:spcBef>
                <a:spcPct val="0"/>
              </a:spcBef>
              <a:spcAft>
                <a:spcPts val="600"/>
              </a:spcAft>
              <a:buFont typeface="Arial" panose="020B0604020202020204" pitchFamily="34" charset="0"/>
              <a:buChar char="•"/>
            </a:pPr>
            <a:r>
              <a:rPr lang="en-GB" altLang="en-US" sz="2600" dirty="0"/>
              <a:t>Magnet Requirements</a:t>
            </a:r>
          </a:p>
          <a:p>
            <a:pPr lvl="1">
              <a:lnSpc>
                <a:spcPct val="90000"/>
              </a:lnSpc>
              <a:spcBef>
                <a:spcPct val="0"/>
              </a:spcBef>
              <a:spcAft>
                <a:spcPts val="600"/>
              </a:spcAft>
              <a:buFont typeface="Arial" panose="020B0604020202020204" pitchFamily="34" charset="0"/>
              <a:buChar char="•"/>
            </a:pPr>
            <a:endParaRPr lang="en-GB" altLang="en-US" dirty="0"/>
          </a:p>
          <a:p>
            <a:pPr lvl="1">
              <a:lnSpc>
                <a:spcPct val="90000"/>
              </a:lnSpc>
              <a:spcBef>
                <a:spcPct val="0"/>
              </a:spcBef>
              <a:spcAft>
                <a:spcPts val="600"/>
              </a:spcAft>
              <a:buFont typeface="Arial" panose="020B0604020202020204" pitchFamily="34" charset="0"/>
              <a:buChar char="•"/>
            </a:pPr>
            <a:endParaRPr lang="en-GB" altLang="en-US" dirty="0"/>
          </a:p>
        </p:txBody>
      </p:sp>
    </p:spTree>
    <p:extLst>
      <p:ext uri="{BB962C8B-B14F-4D97-AF65-F5344CB8AC3E}">
        <p14:creationId xmlns:p14="http://schemas.microsoft.com/office/powerpoint/2010/main" val="1934086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“Skin Effect”</a:t>
            </a:r>
          </a:p>
        </p:txBody>
      </p:sp>
      <p:sp>
        <p:nvSpPr>
          <p:cNvPr id="3" name="Text Placeholder 2"/>
          <p:cNvSpPr txBox="1">
            <a:spLocks/>
          </p:cNvSpPr>
          <p:nvPr/>
        </p:nvSpPr>
        <p:spPr>
          <a:xfrm>
            <a:off x="611188" y="1318054"/>
            <a:ext cx="8137276" cy="480810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Why are our calculations invalid at higher frequencies? AC currents produce their own changing magnetic field, resulting in a counter-electromotive force, a.k.a. a voltage that opposes the change in current that produced it.</a:t>
            </a:r>
          </a:p>
          <a:p>
            <a:pPr marL="0" indent="0">
              <a:buNone/>
            </a:pPr>
            <a:endParaRPr lang="en-GB" altLang="en-US" sz="2000" dirty="0"/>
          </a:p>
          <a:p>
            <a:pPr marL="0" indent="0">
              <a:buNone/>
            </a:pPr>
            <a:r>
              <a:rPr lang="en-GB" altLang="en-US" sz="2000" dirty="0"/>
              <a:t>This force is strongest at the conductor centre, leading to an effective resistance that decreases radially – AC currents prefer to flow on or close to the surface of the material. This is the “Skin effect”.</a:t>
            </a:r>
          </a:p>
          <a:p>
            <a:pPr marL="0" indent="0">
              <a:buNone/>
            </a:pPr>
            <a:endParaRPr lang="en-GB" altLang="en-US" sz="2000" dirty="0"/>
          </a:p>
          <a:p>
            <a:pPr marL="0" indent="0">
              <a:buNone/>
            </a:pPr>
            <a:r>
              <a:rPr lang="en-GB" altLang="en-US" sz="2000" dirty="0"/>
              <a:t>The current density J will typically decrease exponentially from the surface to the interior, the distance at which J falls to 1/e is called the “skin depth” </a:t>
            </a:r>
            <a:r>
              <a:rPr lang="el-GR" altLang="en-US" sz="2000" dirty="0"/>
              <a:t>δ</a:t>
            </a:r>
            <a:r>
              <a:rPr lang="en-GB" altLang="en-US" sz="2000" dirty="0"/>
              <a:t>!</a:t>
            </a:r>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p:txBody>
      </p:sp>
    </p:spTree>
    <p:extLst>
      <p:ext uri="{BB962C8B-B14F-4D97-AF65-F5344CB8AC3E}">
        <p14:creationId xmlns:p14="http://schemas.microsoft.com/office/powerpoint/2010/main" val="404893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Skin depth</a:t>
            </a:r>
          </a:p>
        </p:txBody>
      </p:sp>
      <mc:AlternateContent xmlns:mc="http://schemas.openxmlformats.org/markup-compatibility/2006" xmlns:a14="http://schemas.microsoft.com/office/drawing/2010/main">
        <mc:Choice Requires="a14">
          <p:sp>
            <p:nvSpPr>
              <p:cNvPr id="3" name="Text Placeholder 2"/>
              <p:cNvSpPr txBox="1">
                <a:spLocks/>
              </p:cNvSpPr>
              <p:nvPr/>
            </p:nvSpPr>
            <p:spPr>
              <a:xfrm>
                <a:off x="611188" y="1318054"/>
                <a:ext cx="8137276" cy="4808109"/>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GB" altLang="en-US" sz="2000" dirty="0"/>
                  <a:t>Skin depth in material: 	resistivity </a:t>
                </a:r>
                <a:r>
                  <a:rPr lang="el-GR" altLang="en-US" sz="2000" i="1" dirty="0">
                    <a:cs typeface="Calibri"/>
                  </a:rPr>
                  <a:t>ρ</a:t>
                </a:r>
                <a:endParaRPr lang="en-GB" altLang="en-US" sz="2000" i="1" dirty="0"/>
              </a:p>
              <a:p>
                <a:pPr marL="0" indent="0">
                  <a:lnSpc>
                    <a:spcPct val="90000"/>
                  </a:lnSpc>
                  <a:buNone/>
                </a:pPr>
                <a:r>
                  <a:rPr lang="en-GB" altLang="en-US" sz="2000" dirty="0"/>
                  <a:t>			relative permeability </a:t>
                </a:r>
                <a:r>
                  <a:rPr lang="en-GB" altLang="en-US" sz="2000" i="1" dirty="0"/>
                  <a:t>µ</a:t>
                </a:r>
                <a:r>
                  <a:rPr lang="en-GB" altLang="en-US" sz="2000" i="1" baseline="-25000" dirty="0"/>
                  <a:t>r</a:t>
                </a:r>
                <a:endParaRPr lang="en-GB" altLang="en-US" sz="2000" dirty="0"/>
              </a:p>
              <a:p>
                <a:pPr marL="0" indent="0">
                  <a:lnSpc>
                    <a:spcPct val="90000"/>
                  </a:lnSpc>
                  <a:buNone/>
                </a:pPr>
                <a:r>
                  <a:rPr lang="en-GB" altLang="en-US" sz="2000" dirty="0"/>
                  <a:t>			at angular frequency </a:t>
                </a:r>
                <a:r>
                  <a:rPr lang="el-GR" altLang="en-US" sz="2000" i="1" dirty="0"/>
                  <a:t>ω</a:t>
                </a:r>
                <a:r>
                  <a:rPr lang="en-GB" altLang="en-US" sz="2000" dirty="0"/>
                  <a:t> </a:t>
                </a:r>
                <a:endParaRPr lang="en-GB" altLang="en-US" sz="2000" dirty="0">
                  <a:latin typeface="Symbol" pitchFamily="18" charset="2"/>
                </a:endParaRPr>
              </a:p>
              <a:p>
                <a:pPr marL="0" indent="0">
                  <a:lnSpc>
                    <a:spcPct val="90000"/>
                  </a:lnSpc>
                  <a:buNone/>
                </a:pPr>
                <a:r>
                  <a:rPr lang="en-GB" altLang="en-US" sz="2000" dirty="0"/>
                  <a:t>		is given by:	</a:t>
                </a:r>
                <a14:m>
                  <m:oMath xmlns:m="http://schemas.openxmlformats.org/officeDocument/2006/math">
                    <m:r>
                      <a:rPr lang="en-GB" altLang="en-US" sz="2000" i="1" smtClean="0">
                        <a:latin typeface="Cambria Math"/>
                        <a:ea typeface="Cambria Math"/>
                      </a:rPr>
                      <m:t>𝛿</m:t>
                    </m:r>
                    <m:r>
                      <a:rPr lang="en-GB" altLang="en-US" sz="2000" i="1">
                        <a:latin typeface="Cambria Math"/>
                      </a:rPr>
                      <m:t>=</m:t>
                    </m:r>
                    <m:rad>
                      <m:radPr>
                        <m:degHide m:val="on"/>
                        <m:ctrlPr>
                          <a:rPr lang="en-GB" altLang="en-US" sz="2000" i="1">
                            <a:latin typeface="Cambria Math" panose="02040503050406030204" pitchFamily="18" charset="0"/>
                          </a:rPr>
                        </m:ctrlPr>
                      </m:radPr>
                      <m:deg/>
                      <m:e>
                        <m:f>
                          <m:fPr>
                            <m:ctrlPr>
                              <a:rPr lang="en-GB" altLang="en-US" sz="2000" i="1">
                                <a:latin typeface="Cambria Math" panose="02040503050406030204" pitchFamily="18" charset="0"/>
                              </a:rPr>
                            </m:ctrlPr>
                          </m:fPr>
                          <m:num>
                            <m:r>
                              <a:rPr lang="en-GB" altLang="en-US" sz="2000" i="1">
                                <a:latin typeface="Cambria Math"/>
                              </a:rPr>
                              <m:t>2</m:t>
                            </m:r>
                            <m:r>
                              <a:rPr lang="en-GB" altLang="en-US" sz="2000" i="1">
                                <a:latin typeface="Cambria Math"/>
                              </a:rPr>
                              <m:t>𝜌</m:t>
                            </m:r>
                          </m:num>
                          <m:den>
                            <m:r>
                              <a:rPr lang="en-GB" altLang="en-US" sz="2000" i="1">
                                <a:latin typeface="Cambria Math"/>
                              </a:rPr>
                              <m:t>𝜔</m:t>
                            </m:r>
                            <m:sSub>
                              <m:sSubPr>
                                <m:ctrlPr>
                                  <a:rPr lang="en-GB" altLang="en-US" sz="2000" i="1">
                                    <a:latin typeface="Cambria Math" panose="02040503050406030204" pitchFamily="18" charset="0"/>
                                  </a:rPr>
                                </m:ctrlPr>
                              </m:sSubPr>
                              <m:e>
                                <m:r>
                                  <a:rPr lang="en-GB" altLang="en-US" sz="2000" i="1">
                                    <a:latin typeface="Cambria Math"/>
                                  </a:rPr>
                                  <m:t>𝜇</m:t>
                                </m:r>
                              </m:e>
                              <m:sub>
                                <m:r>
                                  <a:rPr lang="en-GB" altLang="en-US" sz="2000" i="1">
                                    <a:latin typeface="Cambria Math"/>
                                  </a:rPr>
                                  <m:t>𝑟</m:t>
                                </m:r>
                              </m:sub>
                            </m:sSub>
                            <m:sSub>
                              <m:sSubPr>
                                <m:ctrlPr>
                                  <a:rPr lang="en-GB" altLang="en-US" sz="2000" i="1">
                                    <a:latin typeface="Cambria Math" panose="02040503050406030204" pitchFamily="18" charset="0"/>
                                  </a:rPr>
                                </m:ctrlPr>
                              </m:sSubPr>
                              <m:e>
                                <m:r>
                                  <a:rPr lang="en-GB" altLang="en-US" sz="2000" i="1">
                                    <a:latin typeface="Cambria Math"/>
                                  </a:rPr>
                                  <m:t>𝜇</m:t>
                                </m:r>
                              </m:e>
                              <m:sub>
                                <m:r>
                                  <a:rPr lang="en-GB" altLang="en-US" sz="2000" i="1">
                                    <a:latin typeface="Cambria Math"/>
                                  </a:rPr>
                                  <m:t>0</m:t>
                                </m:r>
                              </m:sub>
                            </m:sSub>
                          </m:den>
                        </m:f>
                      </m:e>
                    </m:rad>
                  </m:oMath>
                </a14:m>
                <a:endParaRPr lang="en-GB" altLang="en-US" sz="2000" dirty="0"/>
              </a:p>
              <a:p>
                <a:pPr marL="0" indent="0">
                  <a:lnSpc>
                    <a:spcPct val="90000"/>
                  </a:lnSpc>
                  <a:buNone/>
                </a:pPr>
                <a:endParaRPr lang="en-GB" altLang="en-US" sz="2000" dirty="0"/>
              </a:p>
              <a:p>
                <a:pPr marL="0" indent="0">
                  <a:lnSpc>
                    <a:spcPct val="90000"/>
                  </a:lnSpc>
                  <a:buNone/>
                </a:pPr>
                <a:r>
                  <a:rPr lang="en-GB" altLang="en-US" sz="2000" dirty="0"/>
                  <a:t>So lower resistivity, higher magnetic permeability and higher frequency all force currents to flow on the surface rather than in bulk.</a:t>
                </a:r>
              </a:p>
              <a:p>
                <a:pPr marL="0" indent="0">
                  <a:lnSpc>
                    <a:spcPct val="90000"/>
                  </a:lnSpc>
                  <a:buNone/>
                </a:pPr>
                <a:endParaRPr lang="en-GB" altLang="en-US" sz="2000" dirty="0"/>
              </a:p>
              <a:p>
                <a:pPr marL="0" indent="0">
                  <a:lnSpc>
                    <a:spcPct val="90000"/>
                  </a:lnSpc>
                  <a:buNone/>
                </a:pPr>
                <a:r>
                  <a:rPr lang="en-GB" altLang="en-US" sz="2000" dirty="0"/>
                  <a:t>At higher frequencies this effect becomes severe and the derivations of eddy currents used above no longer apply. If the skin depth is greater than material thickness, normally true &lt;100 Hz, the effect is low and current flows in bulk.</a:t>
                </a:r>
              </a:p>
              <a:p>
                <a:pPr marL="0" indent="0">
                  <a:lnSpc>
                    <a:spcPct val="90000"/>
                  </a:lnSpc>
                  <a:buNone/>
                </a:pPr>
                <a:endParaRPr lang="en-GB" altLang="en-US" sz="2000" dirty="0"/>
              </a:p>
              <a:p>
                <a:pPr marL="0" indent="0">
                  <a:lnSpc>
                    <a:spcPct val="90000"/>
                  </a:lnSpc>
                  <a:buNone/>
                </a:pPr>
                <a:r>
                  <a:rPr lang="en-GB" altLang="en-US" sz="2000" dirty="0"/>
                  <a:t>But if the material is thicker than the skin depth eddy currents on the surface oppose the driving field to the point of actively shielding the region below the skin depth!</a:t>
                </a:r>
              </a:p>
              <a:p>
                <a:pPr marL="0" indent="0">
                  <a:buNone/>
                </a:pPr>
                <a:endParaRPr lang="en-GB" altLang="en-US" sz="2000" dirty="0"/>
              </a:p>
              <a:p>
                <a:pPr marL="0" indent="0">
                  <a:buNone/>
                </a:pPr>
                <a:endParaRPr lang="en-GB" altLang="en-US" sz="2000" dirty="0"/>
              </a:p>
              <a:p>
                <a:pPr marL="0" indent="0">
                  <a:buNone/>
                </a:pPr>
                <a:endParaRPr lang="en-GB" altLang="en-US" sz="2000" dirty="0"/>
              </a:p>
            </p:txBody>
          </p:sp>
        </mc:Choice>
        <mc:Fallback xmlns="">
          <p:sp>
            <p:nvSpPr>
              <p:cNvPr id="3" name="Text Placeholder 2"/>
              <p:cNvSpPr txBox="1">
                <a:spLocks noRot="1" noChangeAspect="1" noMove="1" noResize="1" noEditPoints="1" noAdjustHandles="1" noChangeArrowheads="1" noChangeShapeType="1" noTextEdit="1"/>
              </p:cNvSpPr>
              <p:nvPr/>
            </p:nvSpPr>
            <p:spPr>
              <a:xfrm>
                <a:off x="611188" y="1318054"/>
                <a:ext cx="8137276" cy="4808109"/>
              </a:xfrm>
              <a:prstGeom prst="rect">
                <a:avLst/>
              </a:prstGeom>
              <a:blipFill>
                <a:blip r:embed="rId2"/>
                <a:stretch>
                  <a:fillRect l="-674" t="-1648"/>
                </a:stretch>
              </a:blipFill>
            </p:spPr>
            <p:txBody>
              <a:bodyPr/>
              <a:lstStyle/>
              <a:p>
                <a:r>
                  <a:rPr lang="en-GB">
                    <a:noFill/>
                  </a:rPr>
                  <a:t> </a:t>
                </a:r>
              </a:p>
            </p:txBody>
          </p:sp>
        </mc:Fallback>
      </mc:AlternateContent>
    </p:spTree>
    <p:extLst>
      <p:ext uri="{BB962C8B-B14F-4D97-AF65-F5344CB8AC3E}">
        <p14:creationId xmlns:p14="http://schemas.microsoft.com/office/powerpoint/2010/main" val="429113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7442"/>
          <a:stretch/>
        </p:blipFill>
        <p:spPr bwMode="auto">
          <a:xfrm>
            <a:off x="405242" y="2710249"/>
            <a:ext cx="4866974" cy="3361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a:t>Skin depth example</a:t>
            </a:r>
          </a:p>
        </p:txBody>
      </p:sp>
      <p:grpSp>
        <p:nvGrpSpPr>
          <p:cNvPr id="6" name="Group 5"/>
          <p:cNvGrpSpPr/>
          <p:nvPr/>
        </p:nvGrpSpPr>
        <p:grpSpPr>
          <a:xfrm>
            <a:off x="5444425" y="2710249"/>
            <a:ext cx="3278777" cy="3299017"/>
            <a:chOff x="6340538" y="1736812"/>
            <a:chExt cx="2361685" cy="2376264"/>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538" y="1736812"/>
              <a:ext cx="2361685"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Right Arrow 4"/>
            <p:cNvSpPr/>
            <p:nvPr/>
          </p:nvSpPr>
          <p:spPr bwMode="auto">
            <a:xfrm>
              <a:off x="6412546" y="2672916"/>
              <a:ext cx="2232248" cy="504056"/>
            </a:xfrm>
            <a:prstGeom prst="leftRightArrow">
              <a:avLst/>
            </a:prstGeom>
            <a:solidFill>
              <a:schemeClr val="accent1">
                <a:alpha val="25000"/>
              </a:scheme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Lucida Grande" pitchFamily="84" charset="0"/>
                <a:ea typeface="ヒラギノ角ゴ Pro W3" pitchFamily="84" charset="-128"/>
              </a:endParaRPr>
            </a:p>
          </p:txBody>
        </p:sp>
      </p:grpSp>
      <p:sp>
        <p:nvSpPr>
          <p:cNvPr id="7" name="Text Placeholder 2"/>
          <p:cNvSpPr txBox="1">
            <a:spLocks/>
          </p:cNvSpPr>
          <p:nvPr/>
        </p:nvSpPr>
        <p:spPr>
          <a:xfrm>
            <a:off x="611188" y="1318054"/>
            <a:ext cx="8137276" cy="159598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See this example from FEA software driving a 1KHz sinusoidal B field through a complex beam pipe design. Field is recorded at </a:t>
            </a:r>
            <a:r>
              <a:rPr lang="en-GB" altLang="en-US" sz="2000" dirty="0" err="1"/>
              <a:t>center</a:t>
            </a:r>
            <a:r>
              <a:rPr lang="en-GB" altLang="en-US" sz="2000" dirty="0"/>
              <a:t> of beam pipe, black is driving field (no pipe), all others for materials of different conductivities.</a:t>
            </a:r>
          </a:p>
          <a:p>
            <a:pPr marL="0" indent="0">
              <a:buNone/>
            </a:pPr>
            <a:endParaRPr lang="en-GB" altLang="en-US" sz="2000" dirty="0"/>
          </a:p>
          <a:p>
            <a:pPr marL="0" indent="0">
              <a:buNone/>
            </a:pPr>
            <a:endParaRPr lang="en-GB" altLang="en-US" sz="2000" dirty="0"/>
          </a:p>
          <a:p>
            <a:pPr marL="0" indent="0">
              <a:buNone/>
            </a:pPr>
            <a:endParaRPr lang="en-GB" altLang="en-US" sz="2000" dirty="0"/>
          </a:p>
        </p:txBody>
      </p:sp>
    </p:spTree>
    <p:extLst>
      <p:ext uri="{BB962C8B-B14F-4D97-AF65-F5344CB8AC3E}">
        <p14:creationId xmlns:p14="http://schemas.microsoft.com/office/powerpoint/2010/main" val="2781280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 effects in steel yokes</a:t>
            </a:r>
          </a:p>
        </p:txBody>
      </p:sp>
      <p:sp>
        <p:nvSpPr>
          <p:cNvPr id="3" name="Content Placeholder 2"/>
          <p:cNvSpPr txBox="1">
            <a:spLocks/>
          </p:cNvSpPr>
          <p:nvPr/>
        </p:nvSpPr>
        <p:spPr>
          <a:xfrm>
            <a:off x="457201" y="1125538"/>
            <a:ext cx="4906888" cy="50006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GB" sz="2000" dirty="0"/>
              <a:t>Steel yokes will have:</a:t>
            </a:r>
          </a:p>
          <a:p>
            <a:pPr lvl="1">
              <a:defRPr/>
            </a:pPr>
            <a:r>
              <a:rPr lang="en-GB" sz="2000" dirty="0"/>
              <a:t>eddy current power loss - with distortion of </a:t>
            </a:r>
            <a:r>
              <a:rPr lang="en-GB" sz="2000" i="1" dirty="0"/>
              <a:t>B</a:t>
            </a:r>
            <a:endParaRPr lang="en-GB" sz="2000" dirty="0"/>
          </a:p>
          <a:p>
            <a:pPr lvl="1">
              <a:defRPr/>
            </a:pPr>
            <a:r>
              <a:rPr lang="en-GB" sz="2000" dirty="0"/>
              <a:t>hysteresis losses</a:t>
            </a:r>
          </a:p>
          <a:p>
            <a:pPr marL="0" indent="0">
              <a:buNone/>
              <a:defRPr/>
            </a:pPr>
            <a:r>
              <a:rPr lang="en-GB" sz="2000" dirty="0"/>
              <a:t>So have to be ‘laminated’ like a mains transformer</a:t>
            </a: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2703" y="1369573"/>
            <a:ext cx="3355975" cy="4512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www.rare-earth-magnets.com/images2/00314.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11560" y="3535090"/>
            <a:ext cx="4032448" cy="249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7129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Yoke Eddy losses</a:t>
            </a:r>
          </a:p>
        </p:txBody>
      </p:sp>
      <p:sp>
        <p:nvSpPr>
          <p:cNvPr id="3" name="Text Placeholder 2"/>
          <p:cNvSpPr txBox="1">
            <a:spLocks/>
          </p:cNvSpPr>
          <p:nvPr/>
        </p:nvSpPr>
        <p:spPr>
          <a:xfrm>
            <a:off x="428368" y="1408672"/>
            <a:ext cx="8320096" cy="179584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To limit eddy losses, the laminations in the steel core are coated with a thin layer (few µm) of insulating material, usually just on one side of each lamination to keep the packing factor as high as possible. This forces eddy currents to oscillate back and forth over the width of one lamination rather than forming a proper eddy and producing a counter-field.</a:t>
            </a:r>
          </a:p>
          <a:p>
            <a:pPr marL="0" indent="0">
              <a:buNone/>
            </a:pPr>
            <a:endParaRPr lang="en-GB" altLang="en-US" sz="2000" dirty="0"/>
          </a:p>
          <a:p>
            <a:pPr marL="0" indent="0">
              <a:spcBef>
                <a:spcPct val="50000"/>
              </a:spcBef>
              <a:buNone/>
              <a:defRPr/>
            </a:pPr>
            <a:endParaRPr lang="en-GB" sz="2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p:txBody>
      </p:sp>
      <p:pic>
        <p:nvPicPr>
          <p:cNvPr id="35842" name="Picture 2" descr="https://upload.wikimedia.org/wikipedia/commons/thumb/e/ea/Laminated_core_eddy_currents_2.svg/1132px-Laminated_core_eddy_currents_2.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9087" y="3410465"/>
            <a:ext cx="4990156" cy="23760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6817" y="3929078"/>
            <a:ext cx="3717305" cy="1338828"/>
          </a:xfrm>
          <a:prstGeom prst="rect">
            <a:avLst/>
          </a:prstGeom>
          <a:noFill/>
        </p:spPr>
        <p:txBody>
          <a:bodyPr wrap="square" rtlCol="0">
            <a:spAutoFit/>
          </a:bodyPr>
          <a:lstStyle/>
          <a:p>
            <a:pPr>
              <a:spcBef>
                <a:spcPct val="50000"/>
              </a:spcBef>
              <a:defRPr/>
            </a:pPr>
            <a:r>
              <a:rPr lang="en-GB" dirty="0"/>
              <a:t>At 10 Hz lamination thicknesses of 0.5mm to 1 mm can be used.</a:t>
            </a:r>
          </a:p>
          <a:p>
            <a:pPr>
              <a:spcBef>
                <a:spcPct val="50000"/>
              </a:spcBef>
              <a:defRPr/>
            </a:pPr>
            <a:r>
              <a:rPr lang="en-GB" dirty="0"/>
              <a:t>At 50Hz, lamination thicknesses of 0.35mm to 0.65mm are standard.</a:t>
            </a:r>
          </a:p>
        </p:txBody>
      </p:sp>
    </p:spTree>
    <p:extLst>
      <p:ext uri="{BB962C8B-B14F-4D97-AF65-F5344CB8AC3E}">
        <p14:creationId xmlns:p14="http://schemas.microsoft.com/office/powerpoint/2010/main" val="2775586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Hysteresis loss</a:t>
            </a:r>
          </a:p>
        </p:txBody>
      </p:sp>
      <p:pic>
        <p:nvPicPr>
          <p:cNvPr id="3" name="Picture 2" descr="http://www.rare-earth-magnets.com/images2/00314.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454876" y="1989397"/>
            <a:ext cx="6438298" cy="3987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 name="Text Box 8"/>
              <p:cNvSpPr txBox="1">
                <a:spLocks noChangeArrowheads="1"/>
              </p:cNvSpPr>
              <p:nvPr/>
            </p:nvSpPr>
            <p:spPr bwMode="auto">
              <a:xfrm>
                <a:off x="611188" y="1441408"/>
                <a:ext cx="7993062" cy="19345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20000"/>
                  </a:spcBef>
                </a:pPr>
                <a:r>
                  <a:rPr lang="en-GB" altLang="en-US" sz="2000" baseline="0" dirty="0">
                    <a:latin typeface="+mn-lt"/>
                  </a:rPr>
                  <a:t>Steel also has hysteresis loss caused by the finite area inside the </a:t>
                </a:r>
                <a:r>
                  <a:rPr lang="en-GB" altLang="en-US" sz="2000" i="1" baseline="0" dirty="0">
                    <a:latin typeface="+mn-lt"/>
                  </a:rPr>
                  <a:t>B</a:t>
                </a:r>
                <a:r>
                  <a:rPr lang="en-GB" altLang="en-US" sz="2000" baseline="0" dirty="0">
                    <a:latin typeface="+mn-lt"/>
                  </a:rPr>
                  <a:t>/</a:t>
                </a:r>
                <a:r>
                  <a:rPr lang="en-GB" altLang="en-US" sz="2000" i="1" baseline="0" dirty="0">
                    <a:latin typeface="+mn-lt"/>
                  </a:rPr>
                  <a:t>H</a:t>
                </a:r>
                <a:r>
                  <a:rPr lang="en-GB" altLang="en-US" sz="2000" baseline="0" dirty="0">
                    <a:latin typeface="+mn-lt"/>
                  </a:rPr>
                  <a:t> loop:</a:t>
                </a:r>
              </a:p>
              <a:p>
                <a:pPr eaLnBrk="1" hangingPunct="1">
                  <a:spcBef>
                    <a:spcPct val="20000"/>
                  </a:spcBef>
                </a:pPr>
                <a:endParaRPr lang="en-GB" altLang="en-US" sz="2000" baseline="0" dirty="0">
                  <a:latin typeface="+mn-lt"/>
                </a:endParaRPr>
              </a:p>
              <a:p>
                <a:pPr eaLnBrk="1" hangingPunct="1">
                  <a:spcBef>
                    <a:spcPct val="20000"/>
                  </a:spcBef>
                </a:pPr>
                <a:r>
                  <a:rPr lang="en-GB" altLang="en-US" sz="2000" baseline="0" dirty="0">
                    <a:latin typeface="+mn-lt"/>
                  </a:rPr>
                  <a:t>Loss is proportional to </a:t>
                </a:r>
                <a14:m>
                  <m:oMath xmlns:m="http://schemas.openxmlformats.org/officeDocument/2006/math">
                    <m:nary>
                      <m:naryPr>
                        <m:limLoc m:val="undOvr"/>
                        <m:subHide m:val="on"/>
                        <m:supHide m:val="on"/>
                        <m:ctrlPr>
                          <a:rPr lang="en-GB" altLang="en-US" sz="2000" i="1" baseline="0" smtClean="0">
                            <a:latin typeface="Cambria Math" panose="02040503050406030204" pitchFamily="18" charset="0"/>
                          </a:rPr>
                        </m:ctrlPr>
                      </m:naryPr>
                      <m:sub/>
                      <m:sup/>
                      <m:e>
                        <m:r>
                          <a:rPr lang="en-GB" altLang="en-US" sz="2000" b="0" i="1" baseline="0" smtClean="0">
                            <a:latin typeface="Cambria Math"/>
                          </a:rPr>
                          <m:t>𝐵</m:t>
                        </m:r>
                        <m:r>
                          <a:rPr lang="en-GB" altLang="en-US" sz="2000" b="0" i="1" baseline="0" smtClean="0">
                            <a:latin typeface="Cambria Math"/>
                          </a:rPr>
                          <m:t>.</m:t>
                        </m:r>
                        <m:r>
                          <a:rPr lang="en-GB" altLang="en-US" sz="2000" b="0" i="1" baseline="0" smtClean="0">
                            <a:latin typeface="Cambria Math"/>
                          </a:rPr>
                          <m:t>𝑑𝐻</m:t>
                        </m:r>
                      </m:e>
                    </m:nary>
                  </m:oMath>
                </a14:m>
                <a:endParaRPr lang="en-GB" altLang="en-US" sz="2000" baseline="0" dirty="0">
                  <a:latin typeface="+mn-lt"/>
                  <a:sym typeface="Symbol" pitchFamily="18" charset="2"/>
                </a:endParaRPr>
              </a:p>
              <a:p>
                <a:pPr eaLnBrk="1" hangingPunct="1">
                  <a:spcBef>
                    <a:spcPct val="20000"/>
                  </a:spcBef>
                </a:pPr>
                <a:r>
                  <a:rPr lang="en-GB" altLang="en-US" sz="2000" baseline="0" dirty="0">
                    <a:latin typeface="+mn-lt"/>
                    <a:sym typeface="Symbol" pitchFamily="18" charset="2"/>
                  </a:rPr>
                  <a:t>integrated over the area</a:t>
                </a:r>
              </a:p>
              <a:p>
                <a:pPr eaLnBrk="1" hangingPunct="1">
                  <a:spcBef>
                    <a:spcPct val="20000"/>
                  </a:spcBef>
                </a:pPr>
                <a:r>
                  <a:rPr lang="en-GB" altLang="en-US" sz="2000" baseline="0" dirty="0">
                    <a:latin typeface="+mn-lt"/>
                    <a:sym typeface="Symbol" pitchFamily="18" charset="2"/>
                  </a:rPr>
                  <a:t>within the loop.</a:t>
                </a:r>
              </a:p>
            </p:txBody>
          </p:sp>
        </mc:Choice>
        <mc:Fallback xmlns="">
          <p:sp>
            <p:nvSpPr>
              <p:cNvPr id="4" name="Text Box 8"/>
              <p:cNvSpPr txBox="1">
                <a:spLocks noRot="1" noChangeAspect="1" noMove="1" noResize="1" noEditPoints="1" noAdjustHandles="1" noChangeArrowheads="1" noChangeShapeType="1" noTextEdit="1"/>
              </p:cNvSpPr>
              <p:nvPr/>
            </p:nvSpPr>
            <p:spPr bwMode="auto">
              <a:xfrm>
                <a:off x="611188" y="1441408"/>
                <a:ext cx="7993062" cy="1934504"/>
              </a:xfrm>
              <a:prstGeom prst="rect">
                <a:avLst/>
              </a:prstGeom>
              <a:blipFill rotWithShape="1">
                <a:blip r:embed="rId4"/>
                <a:stretch>
                  <a:fillRect l="-763" t="-1572" b="-72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94907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Total loss</a:t>
            </a:r>
          </a:p>
        </p:txBody>
      </p:sp>
      <p:graphicFrame>
        <p:nvGraphicFramePr>
          <p:cNvPr id="3" name="Table 2"/>
          <p:cNvGraphicFramePr>
            <a:graphicFrameLocks noGrp="1"/>
          </p:cNvGraphicFramePr>
          <p:nvPr>
            <p:extLst>
              <p:ext uri="{D42A27DB-BD31-4B8C-83A1-F6EECF244321}">
                <p14:modId xmlns:p14="http://schemas.microsoft.com/office/powerpoint/2010/main" val="2915262060"/>
              </p:ext>
            </p:extLst>
          </p:nvPr>
        </p:nvGraphicFramePr>
        <p:xfrm>
          <a:off x="467544" y="1340768"/>
          <a:ext cx="8149571" cy="4617288"/>
        </p:xfrm>
        <a:graphic>
          <a:graphicData uri="http://schemas.openxmlformats.org/drawingml/2006/table">
            <a:tbl>
              <a:tblPr firstRow="1" firstCol="1" bandRow="1">
                <a:tableStyleId>{5C22544A-7EE6-4342-B048-85BDC9FD1C3A}</a:tableStyleId>
              </a:tblPr>
              <a:tblGrid>
                <a:gridCol w="2867704">
                  <a:extLst>
                    <a:ext uri="{9D8B030D-6E8A-4147-A177-3AD203B41FA5}">
                      <a16:colId xmlns:a16="http://schemas.microsoft.com/office/drawing/2014/main" val="20000"/>
                    </a:ext>
                  </a:extLst>
                </a:gridCol>
                <a:gridCol w="1566164">
                  <a:extLst>
                    <a:ext uri="{9D8B030D-6E8A-4147-A177-3AD203B41FA5}">
                      <a16:colId xmlns:a16="http://schemas.microsoft.com/office/drawing/2014/main" val="20001"/>
                    </a:ext>
                  </a:extLst>
                </a:gridCol>
                <a:gridCol w="3715703">
                  <a:extLst>
                    <a:ext uri="{9D8B030D-6E8A-4147-A177-3AD203B41FA5}">
                      <a16:colId xmlns:a16="http://schemas.microsoft.com/office/drawing/2014/main" val="20002"/>
                    </a:ext>
                  </a:extLst>
                </a:gridCol>
              </a:tblGrid>
              <a:tr h="769548">
                <a:tc>
                  <a:txBody>
                    <a:bodyPr/>
                    <a:lstStyle/>
                    <a:p>
                      <a:pPr>
                        <a:lnSpc>
                          <a:spcPct val="115000"/>
                        </a:lnSpc>
                        <a:spcAft>
                          <a:spcPts val="0"/>
                        </a:spcAft>
                      </a:pPr>
                      <a:r>
                        <a:rPr lang="en-GB" sz="2400" dirty="0">
                          <a:effectLst/>
                        </a:rPr>
                        <a:t>Variation with</a:t>
                      </a:r>
                      <a:endParaRPr lang="en-GB" sz="2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400">
                          <a:effectLst/>
                        </a:rPr>
                        <a:t>Eddy loss</a:t>
                      </a:r>
                      <a:endParaRPr lang="en-GB" sz="2400">
                        <a:effectLst/>
                        <a:latin typeface="Calibri"/>
                        <a:ea typeface="Calibri"/>
                        <a:cs typeface="Times New Roman"/>
                      </a:endParaRPr>
                    </a:p>
                  </a:txBody>
                  <a:tcPr marL="68580" marR="68580" marT="0" marB="0"/>
                </a:tc>
                <a:tc>
                  <a:txBody>
                    <a:bodyPr/>
                    <a:lstStyle/>
                    <a:p>
                      <a:pPr>
                        <a:lnSpc>
                          <a:spcPct val="115000"/>
                        </a:lnSpc>
                        <a:spcAft>
                          <a:spcPts val="0"/>
                        </a:spcAft>
                      </a:pPr>
                      <a:r>
                        <a:rPr lang="en-GB" sz="2400" dirty="0">
                          <a:effectLst/>
                        </a:rPr>
                        <a:t>Hysteresis loss</a:t>
                      </a:r>
                      <a:endParaRPr lang="en-GB" sz="24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769548">
                <a:tc>
                  <a:txBody>
                    <a:bodyPr/>
                    <a:lstStyle/>
                    <a:p>
                      <a:pPr>
                        <a:lnSpc>
                          <a:spcPct val="115000"/>
                        </a:lnSpc>
                        <a:spcAft>
                          <a:spcPts val="0"/>
                        </a:spcAft>
                      </a:pPr>
                      <a:r>
                        <a:rPr lang="en-GB" sz="2400">
                          <a:effectLst/>
                        </a:rPr>
                        <a:t>AC frequency</a:t>
                      </a:r>
                      <a:endParaRPr lang="en-GB" sz="2400">
                        <a:effectLst/>
                        <a:latin typeface="Calibri"/>
                        <a:ea typeface="Calibri"/>
                        <a:cs typeface="Times New Roman"/>
                      </a:endParaRPr>
                    </a:p>
                  </a:txBody>
                  <a:tcPr marL="68580" marR="68580" marT="0" marB="0"/>
                </a:tc>
                <a:tc>
                  <a:txBody>
                    <a:bodyPr/>
                    <a:lstStyle/>
                    <a:p>
                      <a:pPr>
                        <a:lnSpc>
                          <a:spcPct val="115000"/>
                        </a:lnSpc>
                        <a:spcAft>
                          <a:spcPts val="0"/>
                        </a:spcAft>
                      </a:pPr>
                      <a:r>
                        <a:rPr lang="en-GB" sz="2400">
                          <a:effectLst/>
                        </a:rPr>
                        <a:t>Square law</a:t>
                      </a:r>
                      <a:endParaRPr lang="en-GB" sz="2400">
                        <a:effectLst/>
                        <a:latin typeface="Calibri"/>
                        <a:ea typeface="Calibri"/>
                        <a:cs typeface="Times New Roman"/>
                      </a:endParaRPr>
                    </a:p>
                  </a:txBody>
                  <a:tcPr marL="68580" marR="68580" marT="0" marB="0"/>
                </a:tc>
                <a:tc>
                  <a:txBody>
                    <a:bodyPr/>
                    <a:lstStyle/>
                    <a:p>
                      <a:pPr>
                        <a:lnSpc>
                          <a:spcPct val="115000"/>
                        </a:lnSpc>
                        <a:spcAft>
                          <a:spcPts val="0"/>
                        </a:spcAft>
                      </a:pPr>
                      <a:r>
                        <a:rPr lang="en-GB" sz="2400">
                          <a:effectLst/>
                        </a:rPr>
                        <a:t>Linear</a:t>
                      </a:r>
                      <a:endParaRPr lang="en-GB" sz="24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769548">
                <a:tc>
                  <a:txBody>
                    <a:bodyPr/>
                    <a:lstStyle/>
                    <a:p>
                      <a:pPr>
                        <a:lnSpc>
                          <a:spcPct val="115000"/>
                        </a:lnSpc>
                        <a:spcAft>
                          <a:spcPts val="0"/>
                        </a:spcAft>
                      </a:pPr>
                      <a:r>
                        <a:rPr lang="en-GB" sz="2400">
                          <a:effectLst/>
                        </a:rPr>
                        <a:t>AC amplitude</a:t>
                      </a:r>
                      <a:endParaRPr lang="en-GB" sz="2400">
                        <a:effectLst/>
                        <a:latin typeface="Calibri"/>
                        <a:ea typeface="Calibri"/>
                        <a:cs typeface="Times New Roman"/>
                      </a:endParaRPr>
                    </a:p>
                  </a:txBody>
                  <a:tcPr marL="68580" marR="68580" marT="0" marB="0"/>
                </a:tc>
                <a:tc>
                  <a:txBody>
                    <a:bodyPr/>
                    <a:lstStyle/>
                    <a:p>
                      <a:pPr>
                        <a:lnSpc>
                          <a:spcPct val="115000"/>
                        </a:lnSpc>
                        <a:spcAft>
                          <a:spcPts val="0"/>
                        </a:spcAft>
                      </a:pPr>
                      <a:r>
                        <a:rPr lang="en-GB" sz="2400">
                          <a:effectLst/>
                        </a:rPr>
                        <a:t>Square law</a:t>
                      </a:r>
                      <a:endParaRPr lang="en-GB" sz="2400">
                        <a:effectLst/>
                        <a:latin typeface="Calibri"/>
                        <a:ea typeface="Calibri"/>
                        <a:cs typeface="Times New Roman"/>
                      </a:endParaRPr>
                    </a:p>
                  </a:txBody>
                  <a:tcPr marL="68580" marR="68580" marT="0" marB="0"/>
                </a:tc>
                <a:tc>
                  <a:txBody>
                    <a:bodyPr/>
                    <a:lstStyle/>
                    <a:p>
                      <a:pPr>
                        <a:lnSpc>
                          <a:spcPct val="115000"/>
                        </a:lnSpc>
                        <a:spcAft>
                          <a:spcPts val="0"/>
                        </a:spcAft>
                      </a:pPr>
                      <a:r>
                        <a:rPr lang="en-GB" sz="2400">
                          <a:effectLst/>
                        </a:rPr>
                        <a:t>Nonlinear,</a:t>
                      </a:r>
                      <a:r>
                        <a:rPr lang="en-GB" sz="2400" baseline="0">
                          <a:effectLst/>
                        </a:rPr>
                        <a:t> </a:t>
                      </a:r>
                      <a:r>
                        <a:rPr lang="en-GB" sz="2400">
                          <a:effectLst/>
                        </a:rPr>
                        <a:t>depends on level</a:t>
                      </a:r>
                      <a:endParaRPr lang="en-GB" sz="24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769548">
                <a:tc>
                  <a:txBody>
                    <a:bodyPr/>
                    <a:lstStyle/>
                    <a:p>
                      <a:pPr>
                        <a:lnSpc>
                          <a:spcPct val="115000"/>
                        </a:lnSpc>
                        <a:spcAft>
                          <a:spcPts val="0"/>
                        </a:spcAft>
                      </a:pPr>
                      <a:r>
                        <a:rPr lang="en-GB" sz="2400">
                          <a:effectLst/>
                        </a:rPr>
                        <a:t>DC bias</a:t>
                      </a:r>
                      <a:endParaRPr lang="en-GB" sz="2400">
                        <a:effectLst/>
                        <a:latin typeface="Calibri"/>
                        <a:ea typeface="Calibri"/>
                        <a:cs typeface="Times New Roman"/>
                      </a:endParaRPr>
                    </a:p>
                  </a:txBody>
                  <a:tcPr marL="68580" marR="68580" marT="0" marB="0"/>
                </a:tc>
                <a:tc>
                  <a:txBody>
                    <a:bodyPr/>
                    <a:lstStyle/>
                    <a:p>
                      <a:pPr>
                        <a:lnSpc>
                          <a:spcPct val="115000"/>
                        </a:lnSpc>
                        <a:spcAft>
                          <a:spcPts val="0"/>
                        </a:spcAft>
                      </a:pPr>
                      <a:r>
                        <a:rPr lang="en-GB" sz="2400">
                          <a:effectLst/>
                        </a:rPr>
                        <a:t>No effect</a:t>
                      </a:r>
                      <a:endParaRPr lang="en-GB" sz="2400">
                        <a:effectLst/>
                        <a:latin typeface="Calibri"/>
                        <a:ea typeface="Calibri"/>
                        <a:cs typeface="Times New Roman"/>
                      </a:endParaRPr>
                    </a:p>
                  </a:txBody>
                  <a:tcPr marL="68580" marR="68580" marT="0" marB="0"/>
                </a:tc>
                <a:tc>
                  <a:txBody>
                    <a:bodyPr/>
                    <a:lstStyle/>
                    <a:p>
                      <a:pPr>
                        <a:lnSpc>
                          <a:spcPct val="115000"/>
                        </a:lnSpc>
                        <a:spcAft>
                          <a:spcPts val="0"/>
                        </a:spcAft>
                      </a:pPr>
                      <a:r>
                        <a:rPr lang="en-GB" sz="2400">
                          <a:effectLst/>
                        </a:rPr>
                        <a:t>Increases nonlinearly</a:t>
                      </a:r>
                      <a:endParaRPr lang="en-GB" sz="24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769548">
                <a:tc>
                  <a:txBody>
                    <a:bodyPr/>
                    <a:lstStyle/>
                    <a:p>
                      <a:pPr>
                        <a:lnSpc>
                          <a:spcPct val="115000"/>
                        </a:lnSpc>
                        <a:spcAft>
                          <a:spcPts val="0"/>
                        </a:spcAft>
                      </a:pPr>
                      <a:r>
                        <a:rPr lang="en-GB" sz="2400">
                          <a:effectLst/>
                        </a:rPr>
                        <a:t>Total volume of steel</a:t>
                      </a:r>
                      <a:endParaRPr lang="en-GB" sz="2400">
                        <a:effectLst/>
                        <a:latin typeface="Calibri"/>
                        <a:ea typeface="Calibri"/>
                        <a:cs typeface="Times New Roman"/>
                      </a:endParaRPr>
                    </a:p>
                  </a:txBody>
                  <a:tcPr marL="68580" marR="68580" marT="0" marB="0"/>
                </a:tc>
                <a:tc>
                  <a:txBody>
                    <a:bodyPr/>
                    <a:lstStyle/>
                    <a:p>
                      <a:pPr>
                        <a:lnSpc>
                          <a:spcPct val="115000"/>
                        </a:lnSpc>
                        <a:spcAft>
                          <a:spcPts val="0"/>
                        </a:spcAft>
                      </a:pPr>
                      <a:r>
                        <a:rPr lang="en-GB" sz="2400">
                          <a:effectLst/>
                        </a:rPr>
                        <a:t>Linear</a:t>
                      </a:r>
                      <a:endParaRPr lang="en-GB" sz="2400">
                        <a:effectLst/>
                        <a:latin typeface="Calibri"/>
                        <a:ea typeface="Calibri"/>
                        <a:cs typeface="Times New Roman"/>
                      </a:endParaRPr>
                    </a:p>
                  </a:txBody>
                  <a:tcPr marL="68580" marR="68580" marT="0" marB="0"/>
                </a:tc>
                <a:tc>
                  <a:txBody>
                    <a:bodyPr/>
                    <a:lstStyle/>
                    <a:p>
                      <a:pPr>
                        <a:lnSpc>
                          <a:spcPct val="115000"/>
                        </a:lnSpc>
                        <a:spcAft>
                          <a:spcPts val="0"/>
                        </a:spcAft>
                      </a:pPr>
                      <a:r>
                        <a:rPr lang="en-GB" sz="2400">
                          <a:effectLst/>
                        </a:rPr>
                        <a:t>Linear</a:t>
                      </a:r>
                      <a:endParaRPr lang="en-GB" sz="24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769548">
                <a:tc>
                  <a:txBody>
                    <a:bodyPr/>
                    <a:lstStyle/>
                    <a:p>
                      <a:pPr>
                        <a:lnSpc>
                          <a:spcPct val="115000"/>
                        </a:lnSpc>
                        <a:spcAft>
                          <a:spcPts val="0"/>
                        </a:spcAft>
                      </a:pPr>
                      <a:r>
                        <a:rPr lang="en-GB" sz="2400">
                          <a:effectLst/>
                        </a:rPr>
                        <a:t>Lamination thickness</a:t>
                      </a:r>
                      <a:endParaRPr lang="en-GB" sz="2400">
                        <a:effectLst/>
                        <a:latin typeface="Calibri"/>
                        <a:ea typeface="Calibri"/>
                        <a:cs typeface="Times New Roman"/>
                      </a:endParaRPr>
                    </a:p>
                  </a:txBody>
                  <a:tcPr marL="68580" marR="68580" marT="0" marB="0"/>
                </a:tc>
                <a:tc>
                  <a:txBody>
                    <a:bodyPr/>
                    <a:lstStyle/>
                    <a:p>
                      <a:pPr>
                        <a:lnSpc>
                          <a:spcPct val="115000"/>
                        </a:lnSpc>
                        <a:spcAft>
                          <a:spcPts val="0"/>
                        </a:spcAft>
                      </a:pPr>
                      <a:r>
                        <a:rPr lang="en-GB" sz="2400">
                          <a:effectLst/>
                        </a:rPr>
                        <a:t>Square law</a:t>
                      </a:r>
                      <a:endParaRPr lang="en-GB" sz="2400">
                        <a:effectLst/>
                        <a:latin typeface="Calibri"/>
                        <a:ea typeface="Calibri"/>
                        <a:cs typeface="Times New Roman"/>
                      </a:endParaRPr>
                    </a:p>
                  </a:txBody>
                  <a:tcPr marL="68580" marR="68580" marT="0" marB="0"/>
                </a:tc>
                <a:tc>
                  <a:txBody>
                    <a:bodyPr/>
                    <a:lstStyle/>
                    <a:p>
                      <a:pPr>
                        <a:lnSpc>
                          <a:spcPct val="115000"/>
                        </a:lnSpc>
                        <a:spcAft>
                          <a:spcPts val="0"/>
                        </a:spcAft>
                      </a:pPr>
                      <a:r>
                        <a:rPr lang="en-GB" sz="2400" dirty="0">
                          <a:effectLst/>
                        </a:rPr>
                        <a:t>No effect</a:t>
                      </a:r>
                      <a:endParaRPr lang="en-GB" sz="24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50669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Yoke material choice</a:t>
            </a:r>
          </a:p>
        </p:txBody>
      </p:sp>
      <p:sp>
        <p:nvSpPr>
          <p:cNvPr id="3" name="Text Placeholder 2"/>
          <p:cNvSpPr txBox="1">
            <a:spLocks/>
          </p:cNvSpPr>
          <p:nvPr/>
        </p:nvSpPr>
        <p:spPr>
          <a:xfrm>
            <a:off x="345988" y="1408672"/>
            <a:ext cx="4160048" cy="457199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1800" dirty="0"/>
              <a:t>Grain oriented steel:</a:t>
            </a:r>
          </a:p>
          <a:p>
            <a:pPr marL="0" indent="0">
              <a:buNone/>
            </a:pPr>
            <a:endParaRPr lang="en-GB" altLang="en-US" sz="1800" dirty="0"/>
          </a:p>
          <a:p>
            <a:pPr>
              <a:buFontTx/>
              <a:buChar char="•"/>
            </a:pPr>
            <a:r>
              <a:rPr lang="en-GB" altLang="en-US" sz="1800" dirty="0"/>
              <a:t>Strongly anisotropic</a:t>
            </a:r>
          </a:p>
          <a:p>
            <a:pPr>
              <a:buFontTx/>
              <a:buChar char="•"/>
            </a:pPr>
            <a:r>
              <a:rPr lang="en-GB" altLang="en-US" sz="1800" dirty="0"/>
              <a:t>Very high silicon content</a:t>
            </a:r>
          </a:p>
          <a:p>
            <a:pPr>
              <a:buFontTx/>
              <a:buChar char="•"/>
            </a:pPr>
            <a:r>
              <a:rPr lang="en-GB" altLang="en-US" sz="1800" dirty="0"/>
              <a:t>Very high quality magnetic properties and very low AC losses </a:t>
            </a:r>
            <a:r>
              <a:rPr lang="en-GB" altLang="en-US" sz="1800" b="1" dirty="0"/>
              <a:t>in the rolling direction</a:t>
            </a:r>
          </a:p>
          <a:p>
            <a:pPr>
              <a:buFontTx/>
              <a:buChar char="•"/>
            </a:pPr>
            <a:r>
              <a:rPr lang="en-GB" altLang="en-US" sz="1800" dirty="0"/>
              <a:t>Normal to rolling direction is </a:t>
            </a:r>
            <a:r>
              <a:rPr lang="en-GB" altLang="en-US" sz="1800" b="1" dirty="0"/>
              <a:t>much worse</a:t>
            </a:r>
            <a:r>
              <a:rPr lang="en-GB" altLang="en-US" sz="1800" dirty="0"/>
              <a:t> than non-oriented steel</a:t>
            </a:r>
          </a:p>
          <a:p>
            <a:pPr>
              <a:buFontTx/>
              <a:buChar char="•"/>
            </a:pPr>
            <a:r>
              <a:rPr lang="en-GB" altLang="en-US" sz="1800" dirty="0"/>
              <a:t>Stamping and machining causes loss of quality and the stamped laminations must be </a:t>
            </a:r>
            <a:r>
              <a:rPr lang="en-GB" altLang="en-US" sz="1800" b="1" dirty="0"/>
              <a:t>annealed</a:t>
            </a:r>
            <a:r>
              <a:rPr lang="en-GB" altLang="en-US" sz="1800" dirty="0"/>
              <a:t> before final assembly – relatively soft material</a:t>
            </a:r>
          </a:p>
          <a:p>
            <a:pPr marL="0" indent="0">
              <a:buNone/>
            </a:pPr>
            <a:endParaRPr lang="en-GB" altLang="en-US" sz="2000" dirty="0"/>
          </a:p>
          <a:p>
            <a:pPr marL="0" indent="0">
              <a:buNone/>
            </a:pPr>
            <a:endParaRPr lang="en-GB" altLang="en-US" sz="2000" dirty="0"/>
          </a:p>
          <a:p>
            <a:pPr marL="0" indent="0">
              <a:spcBef>
                <a:spcPct val="50000"/>
              </a:spcBef>
              <a:buNone/>
              <a:defRPr/>
            </a:pPr>
            <a:endParaRPr lang="en-GB" sz="2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p:txBody>
      </p:sp>
      <p:sp>
        <p:nvSpPr>
          <p:cNvPr id="4" name="Text Placeholder 2"/>
          <p:cNvSpPr txBox="1">
            <a:spLocks/>
          </p:cNvSpPr>
          <p:nvPr/>
        </p:nvSpPr>
        <p:spPr>
          <a:xfrm>
            <a:off x="4658436" y="1412793"/>
            <a:ext cx="4160048" cy="4658493"/>
          </a:xfrm>
          <a:prstGeom prst="rect">
            <a:avLst/>
          </a:prstGeom>
        </p:spPr>
        <p:txBody>
          <a:bodyPr>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7200" dirty="0"/>
              <a:t>Non-oriented steel:</a:t>
            </a:r>
          </a:p>
          <a:p>
            <a:pPr marL="0" indent="0">
              <a:buNone/>
            </a:pPr>
            <a:endParaRPr lang="en-GB" altLang="en-US" sz="7200" dirty="0"/>
          </a:p>
          <a:p>
            <a:pPr>
              <a:buFontTx/>
              <a:buChar char="•"/>
            </a:pPr>
            <a:r>
              <a:rPr lang="en-GB" altLang="en-US" sz="7200" dirty="0"/>
              <a:t>Mostly isotropic (some anisotropy &lt;5%)</a:t>
            </a:r>
          </a:p>
          <a:p>
            <a:pPr>
              <a:buFontTx/>
              <a:buChar char="•"/>
            </a:pPr>
            <a:r>
              <a:rPr lang="en-GB" altLang="en-US" sz="7200" dirty="0"/>
              <a:t>Properties mostly affected by the percentage of Si and C in the mix</a:t>
            </a:r>
          </a:p>
          <a:p>
            <a:pPr>
              <a:buFontTx/>
              <a:buChar char="•"/>
            </a:pPr>
            <a:r>
              <a:rPr lang="en-GB" altLang="en-US" sz="7200" dirty="0"/>
              <a:t>High silicon gives low losses, higher permeability at low flux density but </a:t>
            </a:r>
            <a:r>
              <a:rPr lang="en-GB" altLang="en-US" sz="7200" b="1" dirty="0"/>
              <a:t>poorer magnetic performance at high field</a:t>
            </a:r>
            <a:endParaRPr lang="en-GB" altLang="en-US" sz="7200" dirty="0"/>
          </a:p>
          <a:p>
            <a:pPr>
              <a:buFontTx/>
              <a:buChar char="•"/>
            </a:pPr>
            <a:r>
              <a:rPr lang="en-GB" altLang="en-US" sz="7200" dirty="0"/>
              <a:t>Low (but not zero) silicon gives good performance at high B</a:t>
            </a:r>
          </a:p>
          <a:p>
            <a:pPr>
              <a:buFontTx/>
              <a:buChar char="•"/>
            </a:pPr>
            <a:r>
              <a:rPr lang="en-GB" altLang="en-US" sz="7200" dirty="0"/>
              <a:t>Silicon mechanically ‘stabilises’ the steel, prevents aging</a:t>
            </a:r>
          </a:p>
          <a:p>
            <a:pPr>
              <a:buFontTx/>
              <a:buChar char="•"/>
            </a:pPr>
            <a:r>
              <a:rPr lang="en-GB" altLang="en-US" sz="7200" dirty="0"/>
              <a:t>Lower carbon gives better magnetic properties and less rust but worse mechanical properties and more expensive</a:t>
            </a:r>
          </a:p>
          <a:p>
            <a:pPr marL="0" indent="0">
              <a:spcBef>
                <a:spcPct val="50000"/>
              </a:spcBef>
              <a:buNone/>
              <a:defRPr/>
            </a:pPr>
            <a:endParaRPr lang="en-GB" sz="8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p:txBody>
      </p:sp>
      <p:cxnSp>
        <p:nvCxnSpPr>
          <p:cNvPr id="9" name="Straight Connector 8"/>
          <p:cNvCxnSpPr/>
          <p:nvPr/>
        </p:nvCxnSpPr>
        <p:spPr>
          <a:xfrm flipV="1">
            <a:off x="4551342" y="1309816"/>
            <a:ext cx="0" cy="467085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2109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Grain orientation</a:t>
            </a:r>
          </a:p>
        </p:txBody>
      </p:sp>
      <p:grpSp>
        <p:nvGrpSpPr>
          <p:cNvPr id="3" name="Group 4"/>
          <p:cNvGrpSpPr>
            <a:grpSpLocks noChangeAspect="1"/>
          </p:cNvGrpSpPr>
          <p:nvPr/>
        </p:nvGrpSpPr>
        <p:grpSpPr bwMode="auto">
          <a:xfrm>
            <a:off x="4584144" y="1281111"/>
            <a:ext cx="4248150" cy="3648075"/>
            <a:chOff x="2789" y="890"/>
            <a:chExt cx="2676" cy="2298"/>
          </a:xfrm>
        </p:grpSpPr>
        <p:sp>
          <p:nvSpPr>
            <p:cNvPr id="4" name="AutoShape 3"/>
            <p:cNvSpPr>
              <a:spLocks noChangeAspect="1" noChangeArrowheads="1" noTextEdit="1"/>
            </p:cNvSpPr>
            <p:nvPr/>
          </p:nvSpPr>
          <p:spPr bwMode="auto">
            <a:xfrm>
              <a:off x="2789" y="890"/>
              <a:ext cx="2676" cy="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5" name="Line 5"/>
            <p:cNvSpPr>
              <a:spLocks noChangeShapeType="1"/>
            </p:cNvSpPr>
            <p:nvPr/>
          </p:nvSpPr>
          <p:spPr bwMode="auto">
            <a:xfrm>
              <a:off x="2971" y="1076"/>
              <a:ext cx="1496" cy="0"/>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6" name="Line 6"/>
            <p:cNvSpPr>
              <a:spLocks noChangeShapeType="1"/>
            </p:cNvSpPr>
            <p:nvPr/>
          </p:nvSpPr>
          <p:spPr bwMode="auto">
            <a:xfrm>
              <a:off x="2975" y="1076"/>
              <a:ext cx="0" cy="1882"/>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7" name="Line 7"/>
            <p:cNvSpPr>
              <a:spLocks noChangeShapeType="1"/>
            </p:cNvSpPr>
            <p:nvPr/>
          </p:nvSpPr>
          <p:spPr bwMode="auto">
            <a:xfrm>
              <a:off x="4457" y="2172"/>
              <a:ext cx="0" cy="786"/>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8" name="Line 8"/>
            <p:cNvSpPr>
              <a:spLocks noChangeShapeType="1"/>
            </p:cNvSpPr>
            <p:nvPr/>
          </p:nvSpPr>
          <p:spPr bwMode="auto">
            <a:xfrm>
              <a:off x="4457" y="1076"/>
              <a:ext cx="0" cy="786"/>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9" name="Line 9"/>
            <p:cNvSpPr>
              <a:spLocks noChangeShapeType="1"/>
            </p:cNvSpPr>
            <p:nvPr/>
          </p:nvSpPr>
          <p:spPr bwMode="auto">
            <a:xfrm>
              <a:off x="3973" y="1862"/>
              <a:ext cx="494" cy="0"/>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0" name="Line 10"/>
            <p:cNvSpPr>
              <a:spLocks noChangeShapeType="1"/>
            </p:cNvSpPr>
            <p:nvPr/>
          </p:nvSpPr>
          <p:spPr bwMode="auto">
            <a:xfrm>
              <a:off x="3973" y="2172"/>
              <a:ext cx="494" cy="0"/>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1" name="Line 11"/>
            <p:cNvSpPr>
              <a:spLocks noChangeShapeType="1"/>
            </p:cNvSpPr>
            <p:nvPr/>
          </p:nvSpPr>
          <p:spPr bwMode="auto">
            <a:xfrm flipV="1">
              <a:off x="3973" y="1519"/>
              <a:ext cx="0" cy="343"/>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2" name="Line 12"/>
            <p:cNvSpPr>
              <a:spLocks noChangeShapeType="1"/>
            </p:cNvSpPr>
            <p:nvPr/>
          </p:nvSpPr>
          <p:spPr bwMode="auto">
            <a:xfrm flipV="1">
              <a:off x="3973" y="2172"/>
              <a:ext cx="0" cy="354"/>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3" name="Line 13"/>
            <p:cNvSpPr>
              <a:spLocks noChangeShapeType="1"/>
            </p:cNvSpPr>
            <p:nvPr/>
          </p:nvSpPr>
          <p:spPr bwMode="auto">
            <a:xfrm>
              <a:off x="3489" y="1519"/>
              <a:ext cx="484" cy="0"/>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4" name="Line 14"/>
            <p:cNvSpPr>
              <a:spLocks noChangeShapeType="1"/>
            </p:cNvSpPr>
            <p:nvPr/>
          </p:nvSpPr>
          <p:spPr bwMode="auto">
            <a:xfrm>
              <a:off x="3489" y="2526"/>
              <a:ext cx="484" cy="0"/>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5" name="Line 15"/>
            <p:cNvSpPr>
              <a:spLocks noChangeShapeType="1"/>
            </p:cNvSpPr>
            <p:nvPr/>
          </p:nvSpPr>
          <p:spPr bwMode="auto">
            <a:xfrm>
              <a:off x="3489" y="1519"/>
              <a:ext cx="0" cy="1007"/>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6" name="Freeform 16"/>
            <p:cNvSpPr>
              <a:spLocks/>
            </p:cNvSpPr>
            <p:nvPr/>
          </p:nvSpPr>
          <p:spPr bwMode="auto">
            <a:xfrm>
              <a:off x="3267" y="1308"/>
              <a:ext cx="91" cy="67"/>
            </a:xfrm>
            <a:custGeom>
              <a:avLst/>
              <a:gdLst>
                <a:gd name="T0" fmla="*/ 0 w 91"/>
                <a:gd name="T1" fmla="*/ 34 h 67"/>
                <a:gd name="T2" fmla="*/ 91 w 91"/>
                <a:gd name="T3" fmla="*/ 0 h 67"/>
                <a:gd name="T4" fmla="*/ 91 w 91"/>
                <a:gd name="T5" fmla="*/ 67 h 67"/>
                <a:gd name="T6" fmla="*/ 0 w 91"/>
                <a:gd name="T7" fmla="*/ 34 h 67"/>
              </a:gdLst>
              <a:ahLst/>
              <a:cxnLst>
                <a:cxn ang="0">
                  <a:pos x="T0" y="T1"/>
                </a:cxn>
                <a:cxn ang="0">
                  <a:pos x="T2" y="T3"/>
                </a:cxn>
                <a:cxn ang="0">
                  <a:pos x="T4" y="T5"/>
                </a:cxn>
                <a:cxn ang="0">
                  <a:pos x="T6" y="T7"/>
                </a:cxn>
              </a:cxnLst>
              <a:rect l="0" t="0" r="r" b="b"/>
              <a:pathLst>
                <a:path w="91" h="67">
                  <a:moveTo>
                    <a:pt x="0" y="34"/>
                  </a:moveTo>
                  <a:lnTo>
                    <a:pt x="91" y="0"/>
                  </a:lnTo>
                  <a:lnTo>
                    <a:pt x="91" y="67"/>
                  </a:lnTo>
                  <a:lnTo>
                    <a:pt x="0" y="34"/>
                  </a:lnTo>
                  <a:close/>
                </a:path>
              </a:pathLst>
            </a:custGeom>
            <a:solidFill>
              <a:srgbClr val="FF0000"/>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7" name="Line 17"/>
            <p:cNvSpPr>
              <a:spLocks noChangeShapeType="1"/>
            </p:cNvSpPr>
            <p:nvPr/>
          </p:nvSpPr>
          <p:spPr bwMode="auto">
            <a:xfrm>
              <a:off x="3338" y="1331"/>
              <a:ext cx="867" cy="0"/>
            </a:xfrm>
            <a:prstGeom prst="line">
              <a:avLst/>
            </a:prstGeom>
            <a:noFill/>
            <a:ln w="15875">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8" name="Freeform 18"/>
            <p:cNvSpPr>
              <a:spLocks/>
            </p:cNvSpPr>
            <p:nvPr/>
          </p:nvSpPr>
          <p:spPr bwMode="auto">
            <a:xfrm>
              <a:off x="4114" y="2648"/>
              <a:ext cx="91" cy="66"/>
            </a:xfrm>
            <a:custGeom>
              <a:avLst/>
              <a:gdLst>
                <a:gd name="T0" fmla="*/ 91 w 91"/>
                <a:gd name="T1" fmla="*/ 33 h 66"/>
                <a:gd name="T2" fmla="*/ 0 w 91"/>
                <a:gd name="T3" fmla="*/ 66 h 66"/>
                <a:gd name="T4" fmla="*/ 0 w 91"/>
                <a:gd name="T5" fmla="*/ 0 h 66"/>
                <a:gd name="T6" fmla="*/ 91 w 91"/>
                <a:gd name="T7" fmla="*/ 33 h 66"/>
              </a:gdLst>
              <a:ahLst/>
              <a:cxnLst>
                <a:cxn ang="0">
                  <a:pos x="T0" y="T1"/>
                </a:cxn>
                <a:cxn ang="0">
                  <a:pos x="T2" y="T3"/>
                </a:cxn>
                <a:cxn ang="0">
                  <a:pos x="T4" y="T5"/>
                </a:cxn>
                <a:cxn ang="0">
                  <a:pos x="T6" y="T7"/>
                </a:cxn>
              </a:cxnLst>
              <a:rect l="0" t="0" r="r" b="b"/>
              <a:pathLst>
                <a:path w="91" h="66">
                  <a:moveTo>
                    <a:pt x="91" y="33"/>
                  </a:moveTo>
                  <a:lnTo>
                    <a:pt x="0" y="66"/>
                  </a:lnTo>
                  <a:lnTo>
                    <a:pt x="0" y="0"/>
                  </a:lnTo>
                  <a:lnTo>
                    <a:pt x="91" y="33"/>
                  </a:lnTo>
                  <a:close/>
                </a:path>
              </a:pathLst>
            </a:custGeom>
            <a:solidFill>
              <a:srgbClr val="FF0000"/>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9" name="Line 19"/>
            <p:cNvSpPr>
              <a:spLocks noChangeShapeType="1"/>
            </p:cNvSpPr>
            <p:nvPr/>
          </p:nvSpPr>
          <p:spPr bwMode="auto">
            <a:xfrm>
              <a:off x="3257" y="2681"/>
              <a:ext cx="867" cy="0"/>
            </a:xfrm>
            <a:prstGeom prst="line">
              <a:avLst/>
            </a:prstGeom>
            <a:noFill/>
            <a:ln w="15875">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0" name="Freeform 20"/>
            <p:cNvSpPr>
              <a:spLocks/>
            </p:cNvSpPr>
            <p:nvPr/>
          </p:nvSpPr>
          <p:spPr bwMode="auto">
            <a:xfrm>
              <a:off x="3227" y="2581"/>
              <a:ext cx="61" cy="100"/>
            </a:xfrm>
            <a:custGeom>
              <a:avLst/>
              <a:gdLst>
                <a:gd name="T0" fmla="*/ 30 w 61"/>
                <a:gd name="T1" fmla="*/ 100 h 100"/>
                <a:gd name="T2" fmla="*/ 0 w 61"/>
                <a:gd name="T3" fmla="*/ 0 h 100"/>
                <a:gd name="T4" fmla="*/ 61 w 61"/>
                <a:gd name="T5" fmla="*/ 0 h 100"/>
                <a:gd name="T6" fmla="*/ 30 w 61"/>
                <a:gd name="T7" fmla="*/ 100 h 100"/>
              </a:gdLst>
              <a:ahLst/>
              <a:cxnLst>
                <a:cxn ang="0">
                  <a:pos x="T0" y="T1"/>
                </a:cxn>
                <a:cxn ang="0">
                  <a:pos x="T2" y="T3"/>
                </a:cxn>
                <a:cxn ang="0">
                  <a:pos x="T4" y="T5"/>
                </a:cxn>
                <a:cxn ang="0">
                  <a:pos x="T6" y="T7"/>
                </a:cxn>
              </a:cxnLst>
              <a:rect l="0" t="0" r="r" b="b"/>
              <a:pathLst>
                <a:path w="61" h="100">
                  <a:moveTo>
                    <a:pt x="30" y="100"/>
                  </a:moveTo>
                  <a:lnTo>
                    <a:pt x="0" y="0"/>
                  </a:lnTo>
                  <a:lnTo>
                    <a:pt x="61" y="0"/>
                  </a:lnTo>
                  <a:lnTo>
                    <a:pt x="30" y="100"/>
                  </a:lnTo>
                  <a:close/>
                </a:path>
              </a:pathLst>
            </a:custGeom>
            <a:solidFill>
              <a:srgbClr val="000000"/>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1" name="Line 21"/>
            <p:cNvSpPr>
              <a:spLocks noChangeShapeType="1"/>
            </p:cNvSpPr>
            <p:nvPr/>
          </p:nvSpPr>
          <p:spPr bwMode="auto">
            <a:xfrm>
              <a:off x="3257" y="1331"/>
              <a:ext cx="0" cy="1262"/>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2" name="Freeform 22"/>
            <p:cNvSpPr>
              <a:spLocks/>
            </p:cNvSpPr>
            <p:nvPr/>
          </p:nvSpPr>
          <p:spPr bwMode="auto">
            <a:xfrm>
              <a:off x="4175" y="2183"/>
              <a:ext cx="60" cy="100"/>
            </a:xfrm>
            <a:custGeom>
              <a:avLst/>
              <a:gdLst>
                <a:gd name="T0" fmla="*/ 30 w 60"/>
                <a:gd name="T1" fmla="*/ 0 h 100"/>
                <a:gd name="T2" fmla="*/ 60 w 60"/>
                <a:gd name="T3" fmla="*/ 100 h 100"/>
                <a:gd name="T4" fmla="*/ 0 w 60"/>
                <a:gd name="T5" fmla="*/ 100 h 100"/>
                <a:gd name="T6" fmla="*/ 30 w 60"/>
                <a:gd name="T7" fmla="*/ 0 h 100"/>
              </a:gdLst>
              <a:ahLst/>
              <a:cxnLst>
                <a:cxn ang="0">
                  <a:pos x="T0" y="T1"/>
                </a:cxn>
                <a:cxn ang="0">
                  <a:pos x="T2" y="T3"/>
                </a:cxn>
                <a:cxn ang="0">
                  <a:pos x="T4" y="T5"/>
                </a:cxn>
                <a:cxn ang="0">
                  <a:pos x="T6" y="T7"/>
                </a:cxn>
              </a:cxnLst>
              <a:rect l="0" t="0" r="r" b="b"/>
              <a:pathLst>
                <a:path w="60" h="100">
                  <a:moveTo>
                    <a:pt x="30" y="0"/>
                  </a:moveTo>
                  <a:lnTo>
                    <a:pt x="60" y="100"/>
                  </a:lnTo>
                  <a:lnTo>
                    <a:pt x="0" y="100"/>
                  </a:lnTo>
                  <a:lnTo>
                    <a:pt x="30" y="0"/>
                  </a:lnTo>
                  <a:close/>
                </a:path>
              </a:pathLst>
            </a:custGeom>
            <a:solidFill>
              <a:srgbClr val="000000"/>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3" name="Line 23"/>
            <p:cNvSpPr>
              <a:spLocks noChangeShapeType="1"/>
            </p:cNvSpPr>
            <p:nvPr/>
          </p:nvSpPr>
          <p:spPr bwMode="auto">
            <a:xfrm flipV="1">
              <a:off x="4205" y="2271"/>
              <a:ext cx="0" cy="410"/>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4" name="Freeform 24"/>
            <p:cNvSpPr>
              <a:spLocks/>
            </p:cNvSpPr>
            <p:nvPr/>
          </p:nvSpPr>
          <p:spPr bwMode="auto">
            <a:xfrm>
              <a:off x="4175" y="1331"/>
              <a:ext cx="60" cy="99"/>
            </a:xfrm>
            <a:custGeom>
              <a:avLst/>
              <a:gdLst>
                <a:gd name="T0" fmla="*/ 30 w 60"/>
                <a:gd name="T1" fmla="*/ 0 h 99"/>
                <a:gd name="T2" fmla="*/ 60 w 60"/>
                <a:gd name="T3" fmla="*/ 99 h 99"/>
                <a:gd name="T4" fmla="*/ 0 w 60"/>
                <a:gd name="T5" fmla="*/ 99 h 99"/>
                <a:gd name="T6" fmla="*/ 30 w 60"/>
                <a:gd name="T7" fmla="*/ 0 h 99"/>
              </a:gdLst>
              <a:ahLst/>
              <a:cxnLst>
                <a:cxn ang="0">
                  <a:pos x="T0" y="T1"/>
                </a:cxn>
                <a:cxn ang="0">
                  <a:pos x="T2" y="T3"/>
                </a:cxn>
                <a:cxn ang="0">
                  <a:pos x="T4" y="T5"/>
                </a:cxn>
                <a:cxn ang="0">
                  <a:pos x="T6" y="T7"/>
                </a:cxn>
              </a:cxnLst>
              <a:rect l="0" t="0" r="r" b="b"/>
              <a:pathLst>
                <a:path w="60" h="99">
                  <a:moveTo>
                    <a:pt x="30" y="0"/>
                  </a:moveTo>
                  <a:lnTo>
                    <a:pt x="60" y="99"/>
                  </a:lnTo>
                  <a:lnTo>
                    <a:pt x="0" y="99"/>
                  </a:lnTo>
                  <a:lnTo>
                    <a:pt x="30" y="0"/>
                  </a:lnTo>
                  <a:close/>
                </a:path>
              </a:pathLst>
            </a:custGeom>
            <a:solidFill>
              <a:srgbClr val="000000"/>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5" name="Line 25"/>
            <p:cNvSpPr>
              <a:spLocks noChangeShapeType="1"/>
            </p:cNvSpPr>
            <p:nvPr/>
          </p:nvSpPr>
          <p:spPr bwMode="auto">
            <a:xfrm>
              <a:off x="4205" y="1419"/>
              <a:ext cx="0" cy="410"/>
            </a:xfrm>
            <a:prstGeom prst="line">
              <a:avLst/>
            </a:prstGeom>
            <a:noFill/>
            <a:ln w="15875">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6" name="Line 26"/>
            <p:cNvSpPr>
              <a:spLocks noChangeShapeType="1"/>
            </p:cNvSpPr>
            <p:nvPr/>
          </p:nvSpPr>
          <p:spPr bwMode="auto">
            <a:xfrm>
              <a:off x="2975" y="2958"/>
              <a:ext cx="1492" cy="0"/>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7" name="Rectangle 27"/>
            <p:cNvSpPr>
              <a:spLocks noChangeArrowheads="1"/>
            </p:cNvSpPr>
            <p:nvPr/>
          </p:nvSpPr>
          <p:spPr bwMode="auto">
            <a:xfrm>
              <a:off x="3620" y="2703"/>
              <a:ext cx="131" cy="2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8" name="Rectangle 28"/>
            <p:cNvSpPr>
              <a:spLocks noChangeArrowheads="1"/>
            </p:cNvSpPr>
            <p:nvPr/>
          </p:nvSpPr>
          <p:spPr bwMode="auto">
            <a:xfrm>
              <a:off x="3630" y="2681"/>
              <a:ext cx="86"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1" strike="noStrike" cap="none" normalizeH="0" baseline="0">
                  <a:ln>
                    <a:noFill/>
                  </a:ln>
                  <a:solidFill>
                    <a:srgbClr val="000000"/>
                  </a:solidFill>
                  <a:effectLst/>
                  <a:latin typeface="+mj-lt"/>
                  <a:cs typeface="Arial" pitchFamily="34" charset="0"/>
                </a:rPr>
                <a:t>B</a:t>
              </a:r>
              <a:endParaRPr kumimoji="0" lang="en-US" altLang="en-US" sz="1800" b="0" i="1" strike="noStrike" cap="none" normalizeH="0" baseline="0">
                <a:ln>
                  <a:noFill/>
                </a:ln>
                <a:solidFill>
                  <a:schemeClr val="tx1"/>
                </a:solidFill>
                <a:effectLst/>
                <a:latin typeface="+mj-lt"/>
                <a:cs typeface="Arial" pitchFamily="34" charset="0"/>
              </a:endParaRPr>
            </a:p>
          </p:txBody>
        </p:sp>
        <p:sp>
          <p:nvSpPr>
            <p:cNvPr id="29" name="Freeform 29"/>
            <p:cNvSpPr>
              <a:spLocks/>
            </p:cNvSpPr>
            <p:nvPr/>
          </p:nvSpPr>
          <p:spPr bwMode="auto">
            <a:xfrm>
              <a:off x="4719" y="1120"/>
              <a:ext cx="60" cy="100"/>
            </a:xfrm>
            <a:custGeom>
              <a:avLst/>
              <a:gdLst>
                <a:gd name="T0" fmla="*/ 30 w 60"/>
                <a:gd name="T1" fmla="*/ 0 h 100"/>
                <a:gd name="T2" fmla="*/ 60 w 60"/>
                <a:gd name="T3" fmla="*/ 100 h 100"/>
                <a:gd name="T4" fmla="*/ 0 w 60"/>
                <a:gd name="T5" fmla="*/ 100 h 100"/>
                <a:gd name="T6" fmla="*/ 30 w 60"/>
                <a:gd name="T7" fmla="*/ 0 h 100"/>
              </a:gdLst>
              <a:ahLst/>
              <a:cxnLst>
                <a:cxn ang="0">
                  <a:pos x="T0" y="T1"/>
                </a:cxn>
                <a:cxn ang="0">
                  <a:pos x="T2" y="T3"/>
                </a:cxn>
                <a:cxn ang="0">
                  <a:pos x="T4" y="T5"/>
                </a:cxn>
                <a:cxn ang="0">
                  <a:pos x="T6" y="T7"/>
                </a:cxn>
              </a:cxnLst>
              <a:rect l="0" t="0" r="r" b="b"/>
              <a:pathLst>
                <a:path w="60" h="100">
                  <a:moveTo>
                    <a:pt x="30" y="0"/>
                  </a:moveTo>
                  <a:lnTo>
                    <a:pt x="60" y="100"/>
                  </a:lnTo>
                  <a:lnTo>
                    <a:pt x="0" y="100"/>
                  </a:lnTo>
                  <a:lnTo>
                    <a:pt x="30" y="0"/>
                  </a:lnTo>
                  <a:close/>
                </a:path>
              </a:pathLst>
            </a:custGeom>
            <a:solidFill>
              <a:srgbClr val="000000"/>
            </a:solid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30" name="Line 30"/>
            <p:cNvSpPr>
              <a:spLocks noChangeShapeType="1"/>
            </p:cNvSpPr>
            <p:nvPr/>
          </p:nvSpPr>
          <p:spPr bwMode="auto">
            <a:xfrm>
              <a:off x="4749" y="1198"/>
              <a:ext cx="0" cy="1782"/>
            </a:xfrm>
            <a:prstGeom prst="line">
              <a:avLst/>
            </a:prstGeom>
            <a:noFill/>
            <a:ln w="317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31" name="Rectangle 31"/>
            <p:cNvSpPr>
              <a:spLocks noChangeArrowheads="1"/>
            </p:cNvSpPr>
            <p:nvPr/>
          </p:nvSpPr>
          <p:spPr bwMode="auto">
            <a:xfrm>
              <a:off x="4820" y="1508"/>
              <a:ext cx="645" cy="3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32" name="Rectangle 32"/>
            <p:cNvSpPr>
              <a:spLocks noChangeArrowheads="1"/>
            </p:cNvSpPr>
            <p:nvPr/>
          </p:nvSpPr>
          <p:spPr bwMode="auto">
            <a:xfrm>
              <a:off x="4830" y="1486"/>
              <a:ext cx="469"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a:ln>
                    <a:noFill/>
                  </a:ln>
                  <a:solidFill>
                    <a:srgbClr val="000000"/>
                  </a:solidFill>
                  <a:effectLst/>
                  <a:latin typeface="+mj-lt"/>
                  <a:cs typeface="Arial" pitchFamily="34" charset="0"/>
                </a:rPr>
                <a:t>Rolling </a:t>
              </a:r>
              <a:endParaRPr kumimoji="0" lang="en-US" altLang="en-US" sz="1800" b="0" i="0" u="none" strike="noStrike" cap="none" normalizeH="0" baseline="0">
                <a:ln>
                  <a:noFill/>
                </a:ln>
                <a:solidFill>
                  <a:schemeClr val="tx1"/>
                </a:solidFill>
                <a:effectLst/>
                <a:latin typeface="+mj-lt"/>
                <a:cs typeface="Arial" pitchFamily="34" charset="0"/>
              </a:endParaRPr>
            </a:p>
          </p:txBody>
        </p:sp>
        <p:sp>
          <p:nvSpPr>
            <p:cNvPr id="33" name="Rectangle 33"/>
            <p:cNvSpPr>
              <a:spLocks noChangeArrowheads="1"/>
            </p:cNvSpPr>
            <p:nvPr/>
          </p:nvSpPr>
          <p:spPr bwMode="auto">
            <a:xfrm>
              <a:off x="4830" y="1663"/>
              <a:ext cx="57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a:ln>
                    <a:noFill/>
                  </a:ln>
                  <a:solidFill>
                    <a:srgbClr val="000000"/>
                  </a:solidFill>
                  <a:effectLst/>
                  <a:latin typeface="+mj-lt"/>
                  <a:cs typeface="Arial" pitchFamily="34" charset="0"/>
                </a:rPr>
                <a:t>direction</a:t>
              </a:r>
              <a:endParaRPr kumimoji="0" lang="en-US" altLang="en-US" sz="1800" b="0" i="0" u="none" strike="noStrike" cap="none" normalizeH="0" baseline="0">
                <a:ln>
                  <a:noFill/>
                </a:ln>
                <a:solidFill>
                  <a:schemeClr val="tx1"/>
                </a:solidFill>
                <a:effectLst/>
                <a:latin typeface="+mj-lt"/>
                <a:cs typeface="Arial" pitchFamily="34" charset="0"/>
              </a:endParaRPr>
            </a:p>
          </p:txBody>
        </p:sp>
      </p:grpSp>
      <p:sp>
        <p:nvSpPr>
          <p:cNvPr id="34" name="Rectangle 3"/>
          <p:cNvSpPr txBox="1">
            <a:spLocks noChangeArrowheads="1"/>
          </p:cNvSpPr>
          <p:nvPr/>
        </p:nvSpPr>
        <p:spPr>
          <a:xfrm>
            <a:off x="457200" y="1456165"/>
            <a:ext cx="3970338"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altLang="en-US" sz="1800" dirty="0"/>
              <a:t>Despite having higher permeability and saturation field (~2T) and lower AC losses, grain oriented is seldom used in accelerator magnets because of the mechanical problem of keeping </a:t>
            </a:r>
            <a:r>
              <a:rPr lang="en-GB" altLang="en-US" sz="1800" b="1" i="1" dirty="0"/>
              <a:t>B </a:t>
            </a:r>
            <a:r>
              <a:rPr lang="en-GB" altLang="en-US" sz="1800" dirty="0"/>
              <a:t>in the direction of the grain.</a:t>
            </a:r>
          </a:p>
          <a:p>
            <a:pPr marL="0" indent="0">
              <a:buFont typeface="Arial" panose="020B0604020202020204" pitchFamily="34" charset="0"/>
              <a:buNone/>
            </a:pPr>
            <a:endParaRPr lang="en-GB" altLang="en-US" sz="1800" dirty="0"/>
          </a:p>
          <a:p>
            <a:pPr marL="0" indent="0">
              <a:buFont typeface="Arial" panose="020B0604020202020204" pitchFamily="34" charset="0"/>
              <a:buNone/>
            </a:pPr>
            <a:r>
              <a:rPr lang="en-GB" altLang="en-US" sz="1800" dirty="0"/>
              <a:t>In sections where the field flows perpendicular to the grain magnetic properties are much worse (permeability may be lower by factor of 10 or more).</a:t>
            </a:r>
          </a:p>
        </p:txBody>
      </p:sp>
      <p:sp>
        <p:nvSpPr>
          <p:cNvPr id="35" name="Text Box 5"/>
          <p:cNvSpPr txBox="1">
            <a:spLocks noChangeArrowheads="1"/>
          </p:cNvSpPr>
          <p:nvPr/>
        </p:nvSpPr>
        <p:spPr bwMode="auto">
          <a:xfrm>
            <a:off x="4609544" y="4731477"/>
            <a:ext cx="39592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dirty="0">
                <a:latin typeface="Calibri"/>
              </a:rPr>
              <a:t>Difficult to make each limb out of separate strips of steel. How do we join limbs whilst keeping the whole yoke stiff against magnetic forces?</a:t>
            </a:r>
          </a:p>
        </p:txBody>
      </p:sp>
      <p:cxnSp>
        <p:nvCxnSpPr>
          <p:cNvPr id="37" name="Straight Connector 36"/>
          <p:cNvCxnSpPr>
            <a:stCxn id="13" idx="1"/>
            <a:endCxn id="8" idx="0"/>
          </p:cNvCxnSpPr>
          <p:nvPr/>
        </p:nvCxnSpPr>
        <p:spPr>
          <a:xfrm flipV="1">
            <a:off x="6463744" y="1576386"/>
            <a:ext cx="768350" cy="70326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3" idx="0"/>
            <a:endCxn id="6" idx="0"/>
          </p:cNvCxnSpPr>
          <p:nvPr/>
        </p:nvCxnSpPr>
        <p:spPr>
          <a:xfrm flipH="1" flipV="1">
            <a:off x="4879419" y="1576386"/>
            <a:ext cx="815975" cy="70326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4" idx="1"/>
            <a:endCxn id="26" idx="1"/>
          </p:cNvCxnSpPr>
          <p:nvPr/>
        </p:nvCxnSpPr>
        <p:spPr>
          <a:xfrm>
            <a:off x="6463744" y="3878262"/>
            <a:ext cx="784225" cy="6858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5" idx="1"/>
            <a:endCxn id="6" idx="1"/>
          </p:cNvCxnSpPr>
          <p:nvPr/>
        </p:nvCxnSpPr>
        <p:spPr>
          <a:xfrm flipH="1">
            <a:off x="4879420" y="3878262"/>
            <a:ext cx="815975" cy="68579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1977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708920"/>
            <a:ext cx="8229600" cy="1143000"/>
          </a:xfrm>
        </p:spPr>
        <p:txBody>
          <a:bodyPr>
            <a:normAutofit/>
          </a:bodyPr>
          <a:lstStyle/>
          <a:p>
            <a:r>
              <a:rPr lang="en-GB" dirty="0"/>
              <a:t>Fast magnet types</a:t>
            </a:r>
          </a:p>
        </p:txBody>
      </p:sp>
    </p:spTree>
    <p:extLst>
      <p:ext uri="{BB962C8B-B14F-4D97-AF65-F5344CB8AC3E}">
        <p14:creationId xmlns:p14="http://schemas.microsoft.com/office/powerpoint/2010/main" val="4124177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708920"/>
            <a:ext cx="8229600" cy="1143000"/>
          </a:xfrm>
        </p:spPr>
        <p:txBody>
          <a:bodyPr>
            <a:normAutofit/>
          </a:bodyPr>
          <a:lstStyle/>
          <a:p>
            <a:r>
              <a:rPr lang="en-GB" dirty="0"/>
              <a:t>From DC to AC</a:t>
            </a:r>
          </a:p>
        </p:txBody>
      </p:sp>
    </p:spTree>
    <p:extLst>
      <p:ext uri="{BB962C8B-B14F-4D97-AF65-F5344CB8AC3E}">
        <p14:creationId xmlns:p14="http://schemas.microsoft.com/office/powerpoint/2010/main" val="2405722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Correctors</a:t>
            </a:r>
          </a:p>
        </p:txBody>
      </p:sp>
      <p:sp>
        <p:nvSpPr>
          <p:cNvPr id="3" name="Rectangle 3"/>
          <p:cNvSpPr txBox="1">
            <a:spLocks noChangeArrowheads="1"/>
          </p:cNvSpPr>
          <p:nvPr/>
        </p:nvSpPr>
        <p:spPr>
          <a:xfrm>
            <a:off x="457199" y="1456165"/>
            <a:ext cx="8349049"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altLang="en-US" sz="2000" dirty="0"/>
              <a:t>An accelerator never behaves exactly as intended. Anything from magnet errors, movement of the laser, RF phase drift to temperature variations can cause a beam to wander off the intended path.</a:t>
            </a:r>
          </a:p>
          <a:p>
            <a:pPr marL="0" indent="0">
              <a:buFont typeface="Arial" panose="020B0604020202020204" pitchFamily="34" charset="0"/>
              <a:buNone/>
            </a:pPr>
            <a:endParaRPr lang="en-GB" altLang="en-US" sz="2000" dirty="0"/>
          </a:p>
          <a:p>
            <a:pPr marL="0" indent="0">
              <a:buFont typeface="Arial" panose="020B0604020202020204" pitchFamily="34" charset="0"/>
              <a:buNone/>
            </a:pPr>
            <a:r>
              <a:rPr lang="en-GB" altLang="en-US" sz="2000" dirty="0"/>
              <a:t>All accelerators include ‘correctors’, dipoles that can steer horizontally or vertically (normally both directions combined into 1 magnet) that can be used to nudge the beam back onto the correct path.</a:t>
            </a:r>
          </a:p>
          <a:p>
            <a:pPr marL="0" indent="0">
              <a:buFont typeface="Arial" panose="020B0604020202020204" pitchFamily="34" charset="0"/>
              <a:buNone/>
            </a:pPr>
            <a:endParaRPr lang="en-GB" altLang="en-US" sz="2000" dirty="0"/>
          </a:p>
          <a:p>
            <a:pPr marL="0" indent="0">
              <a:buFont typeface="Arial" panose="020B0604020202020204" pitchFamily="34" charset="0"/>
              <a:buNone/>
            </a:pPr>
            <a:r>
              <a:rPr lang="en-GB" altLang="en-US" sz="2000" dirty="0"/>
              <a:t>Correctors may be connected to beam position monitors further downstream and adjust the strength and correction of steering in real-time. In high repetition rate machines fast and unpredictable adjustments may be needed to keep the beam on track! </a:t>
            </a:r>
          </a:p>
        </p:txBody>
      </p:sp>
    </p:spTree>
    <p:extLst>
      <p:ext uri="{BB962C8B-B14F-4D97-AF65-F5344CB8AC3E}">
        <p14:creationId xmlns:p14="http://schemas.microsoft.com/office/powerpoint/2010/main" val="2422389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Correctors</a:t>
            </a:r>
          </a:p>
        </p:txBody>
      </p:sp>
      <p:sp>
        <p:nvSpPr>
          <p:cNvPr id="3" name="Rectangle 3"/>
          <p:cNvSpPr txBox="1">
            <a:spLocks noChangeArrowheads="1"/>
          </p:cNvSpPr>
          <p:nvPr/>
        </p:nvSpPr>
        <p:spPr>
          <a:xfrm>
            <a:off x="457199" y="1456165"/>
            <a:ext cx="8349049"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GB" altLang="en-US" sz="2000" dirty="0"/>
          </a:p>
        </p:txBody>
      </p:sp>
      <p:sp>
        <p:nvSpPr>
          <p:cNvPr id="4" name="Rectangle 3"/>
          <p:cNvSpPr txBox="1">
            <a:spLocks noChangeArrowheads="1"/>
          </p:cNvSpPr>
          <p:nvPr/>
        </p:nvSpPr>
        <p:spPr>
          <a:xfrm>
            <a:off x="609599" y="1608566"/>
            <a:ext cx="8349049" cy="698030"/>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altLang="en-US" sz="2000" dirty="0"/>
              <a:t>In many systems correctors do not need to be strong – can we get away with an inefficient current-dominated system without a yoke at all? Often yes!</a:t>
            </a:r>
          </a:p>
        </p:txBody>
      </p:sp>
      <p:pic>
        <p:nvPicPr>
          <p:cNvPr id="37891" name="Picture 3"/>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571782" y="2384618"/>
            <a:ext cx="4234465" cy="1835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2" name="Picture 4"/>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571783" y="4367213"/>
            <a:ext cx="4234465" cy="1704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3"/>
          <p:cNvSpPr txBox="1">
            <a:spLocks noChangeArrowheads="1"/>
          </p:cNvSpPr>
          <p:nvPr/>
        </p:nvSpPr>
        <p:spPr>
          <a:xfrm>
            <a:off x="609598" y="2512541"/>
            <a:ext cx="4085969" cy="158990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altLang="en-US" sz="1900" dirty="0"/>
              <a:t>Double racetrack designs are not very efficient but allow for very bulky and short coils, a large gap and are extremely versatile – most common type.</a:t>
            </a:r>
          </a:p>
          <a:p>
            <a:pPr marL="0" indent="0">
              <a:buFont typeface="Arial" panose="020B0604020202020204" pitchFamily="34" charset="0"/>
              <a:buNone/>
            </a:pPr>
            <a:endParaRPr lang="en-GB" altLang="en-US" sz="2000" dirty="0"/>
          </a:p>
        </p:txBody>
      </p:sp>
      <p:sp>
        <p:nvSpPr>
          <p:cNvPr id="10" name="Rectangle 3"/>
          <p:cNvSpPr txBox="1">
            <a:spLocks noChangeArrowheads="1"/>
          </p:cNvSpPr>
          <p:nvPr/>
        </p:nvSpPr>
        <p:spPr>
          <a:xfrm>
            <a:off x="609599" y="4219682"/>
            <a:ext cx="4085969" cy="1762446"/>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altLang="en-US" sz="1900" dirty="0"/>
              <a:t>Constant Perimeter End (CPE) wrap-around coils are more efficient but often weaker and longer. Bulky coils are difficult as the inner radius of one set often depends on the outer radius of the other.</a:t>
            </a:r>
          </a:p>
          <a:p>
            <a:pPr marL="0" indent="0">
              <a:buFont typeface="Arial" panose="020B0604020202020204" pitchFamily="34" charset="0"/>
              <a:buNone/>
            </a:pPr>
            <a:endParaRPr lang="en-GB" altLang="en-US" sz="2000" dirty="0"/>
          </a:p>
        </p:txBody>
      </p:sp>
    </p:spTree>
    <p:extLst>
      <p:ext uri="{BB962C8B-B14F-4D97-AF65-F5344CB8AC3E}">
        <p14:creationId xmlns:p14="http://schemas.microsoft.com/office/powerpoint/2010/main" val="1304787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Yoked correctors</a:t>
            </a:r>
          </a:p>
        </p:txBody>
      </p:sp>
      <p:sp>
        <p:nvSpPr>
          <p:cNvPr id="3" name="Rectangle 3"/>
          <p:cNvSpPr txBox="1">
            <a:spLocks noChangeArrowheads="1"/>
          </p:cNvSpPr>
          <p:nvPr/>
        </p:nvSpPr>
        <p:spPr>
          <a:xfrm>
            <a:off x="444842" y="1460285"/>
            <a:ext cx="8349049" cy="698030"/>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altLang="en-US" sz="2000" dirty="0"/>
              <a:t>Where higher efficiency and/or slower variations are needed yoked correctors become viable options – yokes are often laminated.</a:t>
            </a:r>
          </a:p>
        </p:txBody>
      </p:sp>
      <p:pic>
        <p:nvPicPr>
          <p:cNvPr id="38914" name="Picture 2" descr="C:\Users\fxq83521\Documents\ASML Fast Corrector\Report on potential designs\badide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7989" y="2209450"/>
            <a:ext cx="3809869" cy="378100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486031" y="2424564"/>
            <a:ext cx="4085969" cy="158990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altLang="en-US" sz="1900" dirty="0"/>
              <a:t>The “skew quadrupole” type corrector acts like a H-dipole in each direction but has some field homogeneity issues and skew quad coupling. </a:t>
            </a:r>
          </a:p>
          <a:p>
            <a:pPr marL="0" indent="0">
              <a:buFont typeface="Arial" panose="020B0604020202020204" pitchFamily="34" charset="0"/>
              <a:buNone/>
            </a:pPr>
            <a:endParaRPr lang="en-GB" altLang="en-US" sz="2000" dirty="0"/>
          </a:p>
        </p:txBody>
      </p:sp>
      <p:sp>
        <p:nvSpPr>
          <p:cNvPr id="6" name="Rectangle 3"/>
          <p:cNvSpPr txBox="1">
            <a:spLocks noChangeArrowheads="1"/>
          </p:cNvSpPr>
          <p:nvPr/>
        </p:nvSpPr>
        <p:spPr>
          <a:xfrm>
            <a:off x="444842" y="4280714"/>
            <a:ext cx="4085969" cy="158990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altLang="en-US" sz="1800" dirty="0"/>
              <a:t>The transformer core style corrector is slightly less efficient but provides better field quality in all directions.</a:t>
            </a:r>
          </a:p>
          <a:p>
            <a:pPr marL="0" indent="0">
              <a:buFont typeface="Arial" panose="020B0604020202020204" pitchFamily="34" charset="0"/>
              <a:buNone/>
            </a:pPr>
            <a:endParaRPr lang="en-GB" altLang="en-US" sz="2000" dirty="0"/>
          </a:p>
        </p:txBody>
      </p:sp>
    </p:spTree>
    <p:extLst>
      <p:ext uri="{BB962C8B-B14F-4D97-AF65-F5344CB8AC3E}">
        <p14:creationId xmlns:p14="http://schemas.microsoft.com/office/powerpoint/2010/main" val="2831904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Kickers</a:t>
            </a:r>
          </a:p>
        </p:txBody>
      </p:sp>
      <p:grpSp>
        <p:nvGrpSpPr>
          <p:cNvPr id="25" name="Group 24"/>
          <p:cNvGrpSpPr/>
          <p:nvPr/>
        </p:nvGrpSpPr>
        <p:grpSpPr>
          <a:xfrm>
            <a:off x="5220070" y="2281562"/>
            <a:ext cx="3826275" cy="3875364"/>
            <a:chOff x="5295935" y="2445265"/>
            <a:chExt cx="3455988" cy="3048001"/>
          </a:xfrm>
        </p:grpSpPr>
        <p:cxnSp>
          <p:nvCxnSpPr>
            <p:cNvPr id="4" name="Straight Connector 3"/>
            <p:cNvCxnSpPr/>
            <p:nvPr/>
          </p:nvCxnSpPr>
          <p:spPr bwMode="auto">
            <a:xfrm rot="5400000">
              <a:off x="7821522" y="3705742"/>
              <a:ext cx="1800225" cy="0"/>
            </a:xfrm>
            <a:prstGeom prst="line">
              <a:avLst/>
            </a:prstGeom>
            <a:ln w="9525">
              <a:solidFill>
                <a:schemeClr val="tx1"/>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grpSp>
          <p:nvGrpSpPr>
            <p:cNvPr id="5" name="Group 11"/>
            <p:cNvGrpSpPr>
              <a:grpSpLocks/>
            </p:cNvGrpSpPr>
            <p:nvPr/>
          </p:nvGrpSpPr>
          <p:grpSpPr bwMode="auto">
            <a:xfrm>
              <a:off x="5295935" y="2786578"/>
              <a:ext cx="3455988" cy="2303463"/>
              <a:chOff x="3489" y="2103"/>
              <a:chExt cx="2177" cy="1451"/>
            </a:xfrm>
          </p:grpSpPr>
          <p:sp>
            <p:nvSpPr>
              <p:cNvPr id="6" name="Rectangle 5"/>
              <p:cNvSpPr>
                <a:spLocks noChangeArrowheads="1"/>
              </p:cNvSpPr>
              <p:nvPr/>
            </p:nvSpPr>
            <p:spPr bwMode="auto">
              <a:xfrm>
                <a:off x="3491" y="3248"/>
                <a:ext cx="2175" cy="306"/>
              </a:xfrm>
              <a:prstGeom prst="rect">
                <a:avLst/>
              </a:prstGeom>
              <a:noFill/>
              <a:ln w="396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7" name="Rectangle 6"/>
              <p:cNvSpPr>
                <a:spLocks noChangeArrowheads="1"/>
              </p:cNvSpPr>
              <p:nvPr/>
            </p:nvSpPr>
            <p:spPr bwMode="auto">
              <a:xfrm>
                <a:off x="3489" y="2103"/>
                <a:ext cx="2174" cy="307"/>
              </a:xfrm>
              <a:prstGeom prst="rect">
                <a:avLst/>
              </a:prstGeom>
              <a:noFill/>
              <a:ln w="396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8" name="Rectangle 7"/>
              <p:cNvSpPr>
                <a:spLocks noChangeArrowheads="1"/>
              </p:cNvSpPr>
              <p:nvPr/>
            </p:nvSpPr>
            <p:spPr bwMode="auto">
              <a:xfrm>
                <a:off x="3489" y="2408"/>
                <a:ext cx="294" cy="828"/>
              </a:xfrm>
              <a:prstGeom prst="rect">
                <a:avLst/>
              </a:prstGeom>
              <a:noFill/>
              <a:ln w="396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9" name="Rectangle 8"/>
              <p:cNvSpPr>
                <a:spLocks noChangeArrowheads="1"/>
              </p:cNvSpPr>
              <p:nvPr/>
            </p:nvSpPr>
            <p:spPr bwMode="auto">
              <a:xfrm>
                <a:off x="5370" y="2408"/>
                <a:ext cx="293" cy="854"/>
              </a:xfrm>
              <a:prstGeom prst="rect">
                <a:avLst/>
              </a:prstGeom>
              <a:noFill/>
              <a:ln w="396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0" name="Rectangle 9"/>
              <p:cNvSpPr>
                <a:spLocks noChangeArrowheads="1"/>
              </p:cNvSpPr>
              <p:nvPr/>
            </p:nvSpPr>
            <p:spPr bwMode="auto">
              <a:xfrm>
                <a:off x="3845" y="2447"/>
                <a:ext cx="77" cy="726"/>
              </a:xfrm>
              <a:prstGeom prst="rect">
                <a:avLst/>
              </a:prstGeom>
              <a:noFill/>
              <a:ln w="396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1" name="Rectangle 10"/>
              <p:cNvSpPr>
                <a:spLocks noChangeArrowheads="1"/>
              </p:cNvSpPr>
              <p:nvPr/>
            </p:nvSpPr>
            <p:spPr bwMode="auto">
              <a:xfrm>
                <a:off x="5243" y="2447"/>
                <a:ext cx="77" cy="726"/>
              </a:xfrm>
              <a:prstGeom prst="rect">
                <a:avLst/>
              </a:prstGeom>
              <a:noFill/>
              <a:ln w="39688">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sp>
          <p:nvSpPr>
            <p:cNvPr id="12" name="Oval 12"/>
            <p:cNvSpPr>
              <a:spLocks noChangeArrowheads="1"/>
            </p:cNvSpPr>
            <p:nvPr/>
          </p:nvSpPr>
          <p:spPr bwMode="auto">
            <a:xfrm>
              <a:off x="6215097" y="3705740"/>
              <a:ext cx="1493838" cy="446088"/>
            </a:xfrm>
            <a:prstGeom prst="ellipse">
              <a:avLst/>
            </a:prstGeom>
            <a:noFill/>
            <a:ln w="206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3" name="Rectangle 13"/>
            <p:cNvSpPr>
              <a:spLocks noChangeArrowheads="1"/>
            </p:cNvSpPr>
            <p:nvPr/>
          </p:nvSpPr>
          <p:spPr bwMode="auto">
            <a:xfrm>
              <a:off x="6608797" y="3756540"/>
              <a:ext cx="746125" cy="323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4" name="Rectangle 14"/>
            <p:cNvSpPr>
              <a:spLocks noChangeArrowheads="1"/>
            </p:cNvSpPr>
            <p:nvPr/>
          </p:nvSpPr>
          <p:spPr bwMode="auto">
            <a:xfrm>
              <a:off x="6627847" y="3715265"/>
              <a:ext cx="57308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a:ln>
                    <a:noFill/>
                  </a:ln>
                  <a:solidFill>
                    <a:srgbClr val="000000"/>
                  </a:solidFill>
                  <a:effectLst/>
                  <a:latin typeface="+mj-lt"/>
                  <a:cs typeface="Arial" pitchFamily="34" charset="0"/>
                </a:rPr>
                <a:t>beam</a:t>
              </a:r>
              <a:endParaRPr kumimoji="0" lang="en-US" altLang="en-US" sz="1800" b="0" i="0" u="none" strike="noStrike" cap="none" normalizeH="0" baseline="0">
                <a:ln>
                  <a:noFill/>
                </a:ln>
                <a:solidFill>
                  <a:schemeClr val="tx1"/>
                </a:solidFill>
                <a:effectLst/>
                <a:latin typeface="+mj-lt"/>
                <a:cs typeface="Arial" pitchFamily="34" charset="0"/>
              </a:endParaRPr>
            </a:p>
          </p:txBody>
        </p:sp>
        <p:sp>
          <p:nvSpPr>
            <p:cNvPr id="15" name="Rectangle 15"/>
            <p:cNvSpPr>
              <a:spLocks noChangeArrowheads="1"/>
            </p:cNvSpPr>
            <p:nvPr/>
          </p:nvSpPr>
          <p:spPr bwMode="auto">
            <a:xfrm>
              <a:off x="7072347" y="5169416"/>
              <a:ext cx="1492250" cy="323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6" name="Rectangle 16"/>
            <p:cNvSpPr>
              <a:spLocks noChangeArrowheads="1"/>
            </p:cNvSpPr>
            <p:nvPr/>
          </p:nvSpPr>
          <p:spPr bwMode="auto">
            <a:xfrm>
              <a:off x="7092985" y="5128141"/>
              <a:ext cx="11525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a:ln>
                    <a:noFill/>
                  </a:ln>
                  <a:solidFill>
                    <a:srgbClr val="000000"/>
                  </a:solidFill>
                  <a:effectLst/>
                  <a:latin typeface="+mj-lt"/>
                  <a:cs typeface="Arial" pitchFamily="34" charset="0"/>
                </a:rPr>
                <a:t>Conductors</a:t>
              </a:r>
              <a:endParaRPr kumimoji="0" lang="en-US" altLang="en-US" sz="1800" b="0" i="0" u="none" strike="noStrike" cap="none" normalizeH="0" baseline="0" dirty="0">
                <a:ln>
                  <a:noFill/>
                </a:ln>
                <a:solidFill>
                  <a:schemeClr val="tx1"/>
                </a:solidFill>
                <a:effectLst/>
                <a:latin typeface="+mj-lt"/>
                <a:cs typeface="Arial" pitchFamily="34" charset="0"/>
              </a:endParaRPr>
            </a:p>
          </p:txBody>
        </p:sp>
        <p:sp>
          <p:nvSpPr>
            <p:cNvPr id="17" name="Freeform 17"/>
            <p:cNvSpPr>
              <a:spLocks/>
            </p:cNvSpPr>
            <p:nvPr/>
          </p:nvSpPr>
          <p:spPr bwMode="auto">
            <a:xfrm>
              <a:off x="5983322" y="4099441"/>
              <a:ext cx="160338" cy="161925"/>
            </a:xfrm>
            <a:custGeom>
              <a:avLst/>
              <a:gdLst>
                <a:gd name="T0" fmla="*/ 0 w 101"/>
                <a:gd name="T1" fmla="*/ 0 h 102"/>
                <a:gd name="T2" fmla="*/ 101 w 101"/>
                <a:gd name="T3" fmla="*/ 51 h 102"/>
                <a:gd name="T4" fmla="*/ 38 w 101"/>
                <a:gd name="T5" fmla="*/ 102 h 102"/>
                <a:gd name="T6" fmla="*/ 0 w 101"/>
                <a:gd name="T7" fmla="*/ 0 h 102"/>
              </a:gdLst>
              <a:ahLst/>
              <a:cxnLst>
                <a:cxn ang="0">
                  <a:pos x="T0" y="T1"/>
                </a:cxn>
                <a:cxn ang="0">
                  <a:pos x="T2" y="T3"/>
                </a:cxn>
                <a:cxn ang="0">
                  <a:pos x="T4" y="T5"/>
                </a:cxn>
                <a:cxn ang="0">
                  <a:pos x="T6" y="T7"/>
                </a:cxn>
              </a:cxnLst>
              <a:rect l="0" t="0" r="r" b="b"/>
              <a:pathLst>
                <a:path w="101" h="102">
                  <a:moveTo>
                    <a:pt x="0" y="0"/>
                  </a:moveTo>
                  <a:lnTo>
                    <a:pt x="101" y="51"/>
                  </a:lnTo>
                  <a:lnTo>
                    <a:pt x="38" y="102"/>
                  </a:lnTo>
                  <a:lnTo>
                    <a:pt x="0" y="0"/>
                  </a:lnTo>
                  <a:close/>
                </a:path>
              </a:pathLst>
            </a:custGeom>
            <a:solidFill>
              <a:srgbClr val="000000"/>
            </a:solid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8" name="Line 18"/>
            <p:cNvSpPr>
              <a:spLocks noChangeShapeType="1"/>
            </p:cNvSpPr>
            <p:nvPr/>
          </p:nvSpPr>
          <p:spPr bwMode="auto">
            <a:xfrm>
              <a:off x="6083335" y="4221678"/>
              <a:ext cx="887413" cy="989013"/>
            </a:xfrm>
            <a:prstGeom prst="line">
              <a:avLst/>
            </a:prstGeom>
            <a:noFill/>
            <a:ln w="206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9" name="Freeform 19"/>
            <p:cNvSpPr>
              <a:spLocks/>
            </p:cNvSpPr>
            <p:nvPr/>
          </p:nvSpPr>
          <p:spPr bwMode="auto">
            <a:xfrm>
              <a:off x="7920072" y="4140716"/>
              <a:ext cx="100013" cy="180975"/>
            </a:xfrm>
            <a:custGeom>
              <a:avLst/>
              <a:gdLst>
                <a:gd name="T0" fmla="*/ 63 w 63"/>
                <a:gd name="T1" fmla="*/ 0 h 114"/>
                <a:gd name="T2" fmla="*/ 63 w 63"/>
                <a:gd name="T3" fmla="*/ 114 h 114"/>
                <a:gd name="T4" fmla="*/ 0 w 63"/>
                <a:gd name="T5" fmla="*/ 102 h 114"/>
                <a:gd name="T6" fmla="*/ 63 w 63"/>
                <a:gd name="T7" fmla="*/ 0 h 114"/>
              </a:gdLst>
              <a:ahLst/>
              <a:cxnLst>
                <a:cxn ang="0">
                  <a:pos x="T0" y="T1"/>
                </a:cxn>
                <a:cxn ang="0">
                  <a:pos x="T2" y="T3"/>
                </a:cxn>
                <a:cxn ang="0">
                  <a:pos x="T4" y="T5"/>
                </a:cxn>
                <a:cxn ang="0">
                  <a:pos x="T6" y="T7"/>
                </a:cxn>
              </a:cxnLst>
              <a:rect l="0" t="0" r="r" b="b"/>
              <a:pathLst>
                <a:path w="63" h="114">
                  <a:moveTo>
                    <a:pt x="63" y="0"/>
                  </a:moveTo>
                  <a:lnTo>
                    <a:pt x="63" y="114"/>
                  </a:lnTo>
                  <a:lnTo>
                    <a:pt x="0" y="102"/>
                  </a:lnTo>
                  <a:lnTo>
                    <a:pt x="63" y="0"/>
                  </a:lnTo>
                  <a:close/>
                </a:path>
              </a:pathLst>
            </a:custGeom>
            <a:solidFill>
              <a:srgbClr val="000000"/>
            </a:solidFill>
            <a:ln w="2063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0" name="Line 20"/>
            <p:cNvSpPr>
              <a:spLocks noChangeShapeType="1"/>
            </p:cNvSpPr>
            <p:nvPr/>
          </p:nvSpPr>
          <p:spPr bwMode="auto">
            <a:xfrm flipH="1">
              <a:off x="7758147" y="4282003"/>
              <a:ext cx="222250" cy="866775"/>
            </a:xfrm>
            <a:prstGeom prst="line">
              <a:avLst/>
            </a:prstGeom>
            <a:noFill/>
            <a:ln w="206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1" name="Rectangle 21"/>
            <p:cNvSpPr>
              <a:spLocks noChangeArrowheads="1"/>
            </p:cNvSpPr>
            <p:nvPr/>
          </p:nvSpPr>
          <p:spPr bwMode="auto">
            <a:xfrm>
              <a:off x="6043647" y="2445265"/>
              <a:ext cx="1552575" cy="3222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3" name="Rectangle 16"/>
            <p:cNvSpPr>
              <a:spLocks noChangeArrowheads="1"/>
            </p:cNvSpPr>
            <p:nvPr/>
          </p:nvSpPr>
          <p:spPr bwMode="auto">
            <a:xfrm>
              <a:off x="6675383" y="2881001"/>
              <a:ext cx="47801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a:ln>
                    <a:noFill/>
                  </a:ln>
                  <a:solidFill>
                    <a:srgbClr val="000000"/>
                  </a:solidFill>
                  <a:effectLst/>
                  <a:latin typeface="+mj-lt"/>
                  <a:cs typeface="Arial" pitchFamily="34" charset="0"/>
                </a:rPr>
                <a:t>yoke</a:t>
              </a:r>
              <a:endParaRPr kumimoji="0" lang="en-US" altLang="en-US" sz="1800" b="0" i="0" u="none" strike="noStrike" cap="none" normalizeH="0" baseline="0" dirty="0">
                <a:ln>
                  <a:noFill/>
                </a:ln>
                <a:solidFill>
                  <a:schemeClr val="tx1"/>
                </a:solidFill>
                <a:effectLst/>
                <a:latin typeface="+mj-lt"/>
                <a:cs typeface="Arial" pitchFamily="34" charset="0"/>
              </a:endParaRPr>
            </a:p>
          </p:txBody>
        </p:sp>
      </p:grpSp>
      <p:sp>
        <p:nvSpPr>
          <p:cNvPr id="24" name="Rectangle 3"/>
          <p:cNvSpPr txBox="1">
            <a:spLocks noChangeArrowheads="1"/>
          </p:cNvSpPr>
          <p:nvPr/>
        </p:nvSpPr>
        <p:spPr>
          <a:xfrm>
            <a:off x="308919" y="1377779"/>
            <a:ext cx="5122912" cy="4525963"/>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1900" dirty="0"/>
              <a:t>Kicker Magnets are dipoles that switch on and off very quickly:</a:t>
            </a:r>
          </a:p>
          <a:p>
            <a:endParaRPr lang="en-GB" altLang="en-US" sz="1700" dirty="0"/>
          </a:p>
          <a:p>
            <a:pPr lvl="1">
              <a:buFont typeface="Arial" panose="020B0604020202020204" pitchFamily="34" charset="0"/>
              <a:buChar char="•"/>
            </a:pPr>
            <a:r>
              <a:rPr lang="en-GB" altLang="en-US" sz="1700" dirty="0"/>
              <a:t>used for rapid deflection of beam for injection or extraction</a:t>
            </a:r>
          </a:p>
          <a:p>
            <a:pPr lvl="1">
              <a:buFont typeface="Arial" panose="020B0604020202020204" pitchFamily="34" charset="0"/>
              <a:buChar char="•"/>
            </a:pPr>
            <a:endParaRPr lang="en-GB" altLang="en-US" sz="1700" dirty="0"/>
          </a:p>
          <a:p>
            <a:pPr lvl="1">
              <a:buFont typeface="Arial" panose="020B0604020202020204" pitchFamily="34" charset="0"/>
              <a:buChar char="•"/>
            </a:pPr>
            <a:r>
              <a:rPr lang="en-GB" altLang="en-US" sz="1700" dirty="0"/>
              <a:t>Often located inside the vacuum chamber (eddy currents in walls)</a:t>
            </a:r>
          </a:p>
          <a:p>
            <a:pPr lvl="1">
              <a:buFont typeface="Arial" panose="020B0604020202020204" pitchFamily="34" charset="0"/>
              <a:buChar char="•"/>
            </a:pPr>
            <a:endParaRPr lang="en-GB" altLang="en-US" sz="1700" dirty="0"/>
          </a:p>
          <a:p>
            <a:pPr lvl="1">
              <a:buFont typeface="Arial" panose="020B0604020202020204" pitchFamily="34" charset="0"/>
              <a:buChar char="•"/>
            </a:pPr>
            <a:r>
              <a:rPr lang="en-GB" altLang="en-US" sz="1700" dirty="0"/>
              <a:t>rise/fall times &lt;&lt; 1µs</a:t>
            </a:r>
          </a:p>
          <a:p>
            <a:pPr lvl="1">
              <a:buFont typeface="Arial" panose="020B0604020202020204" pitchFamily="34" charset="0"/>
              <a:buChar char="•"/>
            </a:pPr>
            <a:endParaRPr lang="en-GB" altLang="en-US" sz="1700" dirty="0"/>
          </a:p>
          <a:p>
            <a:pPr lvl="1">
              <a:buFont typeface="Arial" panose="020B0604020202020204" pitchFamily="34" charset="0"/>
              <a:buChar char="•"/>
            </a:pPr>
            <a:r>
              <a:rPr lang="en-GB" altLang="en-US" sz="1700" dirty="0"/>
              <a:t>yoke assembled from high-frequency ferrite</a:t>
            </a:r>
          </a:p>
          <a:p>
            <a:pPr lvl="1">
              <a:buFont typeface="Arial" panose="020B0604020202020204" pitchFamily="34" charset="0"/>
              <a:buChar char="•"/>
            </a:pPr>
            <a:endParaRPr lang="en-GB" altLang="en-US" sz="1700" dirty="0"/>
          </a:p>
          <a:p>
            <a:pPr lvl="1">
              <a:buFont typeface="Arial" panose="020B0604020202020204" pitchFamily="34" charset="0"/>
              <a:buChar char="•"/>
            </a:pPr>
            <a:r>
              <a:rPr lang="en-GB" altLang="en-US" sz="1700" dirty="0"/>
              <a:t>Often single-turn coil</a:t>
            </a:r>
          </a:p>
          <a:p>
            <a:pPr lvl="1">
              <a:buFont typeface="Arial" panose="020B0604020202020204" pitchFamily="34" charset="0"/>
              <a:buChar char="•"/>
            </a:pPr>
            <a:endParaRPr lang="en-GB" altLang="en-US" sz="1700" dirty="0"/>
          </a:p>
          <a:p>
            <a:pPr lvl="1">
              <a:buFont typeface="Arial" panose="020B0604020202020204" pitchFamily="34" charset="0"/>
              <a:buChar char="•"/>
            </a:pPr>
            <a:r>
              <a:rPr lang="en-GB" altLang="en-US" sz="1700" dirty="0"/>
              <a:t>pulse current </a:t>
            </a:r>
            <a:r>
              <a:rPr lang="en-GB" altLang="en-US" sz="1700" dirty="0">
                <a:sym typeface="Symbol" pitchFamily="18" charset="2"/>
              </a:rPr>
              <a:t></a:t>
            </a:r>
            <a:r>
              <a:rPr lang="en-GB" altLang="en-US" sz="1700" dirty="0"/>
              <a:t> 10</a:t>
            </a:r>
            <a:r>
              <a:rPr lang="en-GB" altLang="en-US" sz="1700" baseline="30000" dirty="0"/>
              <a:t>4 </a:t>
            </a:r>
            <a:r>
              <a:rPr lang="en-GB" altLang="en-US" sz="1700" dirty="0"/>
              <a:t>A</a:t>
            </a:r>
          </a:p>
          <a:p>
            <a:pPr lvl="1">
              <a:buFont typeface="Arial" panose="020B0604020202020204" pitchFamily="34" charset="0"/>
              <a:buChar char="•"/>
            </a:pPr>
            <a:endParaRPr lang="en-GB" altLang="en-US" sz="1700" dirty="0"/>
          </a:p>
          <a:p>
            <a:pPr lvl="1">
              <a:buFont typeface="Arial" panose="020B0604020202020204" pitchFamily="34" charset="0"/>
              <a:buChar char="•"/>
            </a:pPr>
            <a:r>
              <a:rPr lang="en-GB" altLang="en-US" sz="1700" dirty="0"/>
              <a:t>pulse voltages of many kV</a:t>
            </a:r>
          </a:p>
        </p:txBody>
      </p:sp>
    </p:spTree>
    <p:extLst>
      <p:ext uri="{BB962C8B-B14F-4D97-AF65-F5344CB8AC3E}">
        <p14:creationId xmlns:p14="http://schemas.microsoft.com/office/powerpoint/2010/main" val="15015651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EMMA injection kicker</a:t>
            </a:r>
          </a:p>
        </p:txBody>
      </p:sp>
      <p:grpSp>
        <p:nvGrpSpPr>
          <p:cNvPr id="3" name="Group 4"/>
          <p:cNvGrpSpPr>
            <a:grpSpLocks/>
          </p:cNvGrpSpPr>
          <p:nvPr/>
        </p:nvGrpSpPr>
        <p:grpSpPr bwMode="auto">
          <a:xfrm>
            <a:off x="1320546" y="2083777"/>
            <a:ext cx="6502907" cy="3171174"/>
            <a:chOff x="567" y="1298"/>
            <a:chExt cx="2721" cy="1587"/>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l="30322" t="23526" r="36490" b="5972"/>
            <a:stretch>
              <a:fillRect/>
            </a:stretch>
          </p:blipFill>
          <p:spPr bwMode="auto">
            <a:xfrm rot="5400000">
              <a:off x="1202" y="663"/>
              <a:ext cx="1451" cy="2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ChangeArrowheads="1"/>
            </p:cNvSpPr>
            <p:nvPr/>
          </p:nvSpPr>
          <p:spPr bwMode="auto">
            <a:xfrm>
              <a:off x="1746" y="2613"/>
              <a:ext cx="771" cy="2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grpSp>
    </p:spTree>
    <p:extLst>
      <p:ext uri="{BB962C8B-B14F-4D97-AF65-F5344CB8AC3E}">
        <p14:creationId xmlns:p14="http://schemas.microsoft.com/office/powerpoint/2010/main" val="11466632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EMMA injection kicker</a:t>
            </a:r>
          </a:p>
        </p:txBody>
      </p:sp>
      <p:pic>
        <p:nvPicPr>
          <p:cNvPr id="3" name="Picture 5" descr="DL09-035-01.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1763687" y="1540609"/>
            <a:ext cx="5657453" cy="4525963"/>
          </a:xfrm>
          <a:prstGeom prst="rect">
            <a:avLst/>
          </a:prstGeom>
          <a:noFill/>
        </p:spPr>
      </p:pic>
    </p:spTree>
    <p:extLst>
      <p:ext uri="{BB962C8B-B14F-4D97-AF65-F5344CB8AC3E}">
        <p14:creationId xmlns:p14="http://schemas.microsoft.com/office/powerpoint/2010/main" val="2982059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Septum magnets</a:t>
            </a:r>
          </a:p>
        </p:txBody>
      </p:sp>
      <p:sp>
        <p:nvSpPr>
          <p:cNvPr id="3" name="Rectangle 3"/>
          <p:cNvSpPr txBox="1">
            <a:spLocks noChangeArrowheads="1"/>
          </p:cNvSpPr>
          <p:nvPr/>
        </p:nvSpPr>
        <p:spPr>
          <a:xfrm>
            <a:off x="493713" y="1422846"/>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1800" dirty="0" err="1"/>
              <a:t>Septums</a:t>
            </a:r>
            <a:r>
              <a:rPr lang="en-GB" altLang="en-US" sz="1800" dirty="0"/>
              <a:t> are magnets that create a strong localised dipole field whilst keeping a strict “zero-field” region nearby. Often (not always) located inside the vacuum and used to deflect </a:t>
            </a:r>
            <a:r>
              <a:rPr lang="en-GB" altLang="en-US" sz="1800" b="1" dirty="0"/>
              <a:t>part</a:t>
            </a:r>
            <a:r>
              <a:rPr lang="en-GB" altLang="en-US" sz="1800" dirty="0"/>
              <a:t> of the beam for injection or extraction, or outside the chamber as magnets on an injection line near entry without disturbing the beam in the ring. A kicker may be used to ‘bump’ a single circulating bunch nearer to the septum for extraction.</a:t>
            </a:r>
          </a:p>
          <a:p>
            <a:pPr marL="0" indent="0">
              <a:buNone/>
            </a:pPr>
            <a:endParaRPr lang="en-GB" altLang="en-US" sz="2000" dirty="0"/>
          </a:p>
        </p:txBody>
      </p:sp>
      <p:sp>
        <p:nvSpPr>
          <p:cNvPr id="33" name="Text Box 5"/>
          <p:cNvSpPr txBox="1">
            <a:spLocks noChangeArrowheads="1"/>
          </p:cNvSpPr>
          <p:nvPr/>
        </p:nvSpPr>
        <p:spPr bwMode="auto">
          <a:xfrm>
            <a:off x="493713" y="3453497"/>
            <a:ext cx="403225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en-GB" altLang="en-US" sz="1600" baseline="0" dirty="0">
                <a:latin typeface="Calibri"/>
              </a:rPr>
              <a:t>The thin 'septum' coil on the front  face gives:</a:t>
            </a:r>
          </a:p>
          <a:p>
            <a:pPr marL="342900" indent="-342900" eaLnBrk="1" hangingPunct="1">
              <a:buFont typeface="Arial" panose="020B0604020202020204" pitchFamily="34" charset="0"/>
              <a:buChar char="•"/>
            </a:pPr>
            <a:r>
              <a:rPr lang="en-GB" altLang="en-US" sz="1600" baseline="0" dirty="0">
                <a:latin typeface="Calibri"/>
              </a:rPr>
              <a:t>high field within the gap</a:t>
            </a:r>
          </a:p>
          <a:p>
            <a:pPr marL="342900" indent="-342900" eaLnBrk="1" hangingPunct="1">
              <a:buFont typeface="Arial" panose="020B0604020202020204" pitchFamily="34" charset="0"/>
              <a:buChar char="•"/>
            </a:pPr>
            <a:r>
              <a:rPr lang="en-GB" altLang="en-US" sz="1600" baseline="0" dirty="0">
                <a:latin typeface="Calibri"/>
              </a:rPr>
              <a:t>low field externally</a:t>
            </a:r>
          </a:p>
          <a:p>
            <a:pPr eaLnBrk="1" hangingPunct="1"/>
            <a:r>
              <a:rPr lang="en-GB" altLang="en-US" sz="1600" baseline="0" dirty="0">
                <a:latin typeface="Calibri"/>
              </a:rPr>
              <a:t>Problems:</a:t>
            </a:r>
          </a:p>
          <a:p>
            <a:pPr marL="342900" indent="-342900" eaLnBrk="1" hangingPunct="1">
              <a:buFont typeface="Arial" panose="020B0604020202020204" pitchFamily="34" charset="0"/>
              <a:buChar char="•"/>
            </a:pPr>
            <a:r>
              <a:rPr lang="en-GB" altLang="en-US" sz="1600" baseline="0" dirty="0">
                <a:latin typeface="Calibri"/>
              </a:rPr>
              <a:t>The thickness of the septum must be minimised to limit beam loss</a:t>
            </a:r>
          </a:p>
          <a:p>
            <a:pPr marL="342900" indent="-342900" eaLnBrk="1" hangingPunct="1">
              <a:buFont typeface="Arial" panose="020B0604020202020204" pitchFamily="34" charset="0"/>
              <a:buChar char="•"/>
            </a:pPr>
            <a:r>
              <a:rPr lang="en-GB" altLang="en-US" sz="1600" baseline="0" dirty="0">
                <a:latin typeface="Calibri"/>
              </a:rPr>
              <a:t>the front septum has very high current density and major heating problems </a:t>
            </a:r>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6845" y="3527385"/>
            <a:ext cx="4446468" cy="2068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07967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Lambertson</a:t>
            </a:r>
            <a:r>
              <a:rPr lang="en-GB" dirty="0"/>
              <a:t> septum</a:t>
            </a:r>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2045" y="1662603"/>
            <a:ext cx="4077780" cy="3756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txBox="1">
            <a:spLocks noChangeArrowheads="1"/>
          </p:cNvSpPr>
          <p:nvPr/>
        </p:nvSpPr>
        <p:spPr>
          <a:xfrm>
            <a:off x="493713" y="1422846"/>
            <a:ext cx="3938244"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Used in the LHC injection line, the </a:t>
            </a:r>
            <a:r>
              <a:rPr lang="en-GB" altLang="en-US" sz="2000" dirty="0" err="1"/>
              <a:t>Lamberston</a:t>
            </a:r>
            <a:r>
              <a:rPr lang="en-GB" altLang="en-US" sz="2000" dirty="0"/>
              <a:t> septum can be DC or pulsed AC and provides extra shielding via the yoke for beams outside the desired field.</a:t>
            </a:r>
          </a:p>
          <a:p>
            <a:pPr marL="0" indent="0">
              <a:buNone/>
            </a:pPr>
            <a:endParaRPr lang="en-GB" altLang="en-US" sz="2000" dirty="0"/>
          </a:p>
          <a:p>
            <a:pPr marL="0" indent="0">
              <a:buNone/>
            </a:pPr>
            <a:r>
              <a:rPr lang="en-GB" altLang="en-US" sz="2000" dirty="0"/>
              <a:t>These are bulky but rugged devices and are highly useful where the injection or extraction line is at a vertical offset to the main storage ring (surprisingly common)!</a:t>
            </a:r>
          </a:p>
          <a:p>
            <a:pPr marL="0" indent="0">
              <a:buNone/>
            </a:pPr>
            <a:endParaRPr lang="en-GB" altLang="en-US" sz="2000" dirty="0"/>
          </a:p>
        </p:txBody>
      </p:sp>
    </p:spTree>
    <p:extLst>
      <p:ext uri="{BB962C8B-B14F-4D97-AF65-F5344CB8AC3E}">
        <p14:creationId xmlns:p14="http://schemas.microsoft.com/office/powerpoint/2010/main" val="13083696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103" y="3545181"/>
            <a:ext cx="4563730" cy="2102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a:t>Eddy current septum</a:t>
            </a:r>
          </a:p>
        </p:txBody>
      </p:sp>
      <p:sp>
        <p:nvSpPr>
          <p:cNvPr id="4" name="Rectangle 3"/>
          <p:cNvSpPr txBox="1">
            <a:spLocks noChangeArrowheads="1"/>
          </p:cNvSpPr>
          <p:nvPr/>
        </p:nvSpPr>
        <p:spPr>
          <a:xfrm>
            <a:off x="493713" y="3545181"/>
            <a:ext cx="3938244" cy="226298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en-US" sz="2000" dirty="0"/>
          </a:p>
          <a:p>
            <a:pPr marL="0" indent="0">
              <a:buNone/>
            </a:pPr>
            <a:r>
              <a:rPr lang="en-GB" altLang="en-US" sz="2000" dirty="0"/>
              <a:t>Eddy currents have slow decay time but act as an extremely effective shield to protect the circulating beam, field on outer surface of septum ~1% of gap field</a:t>
            </a:r>
          </a:p>
          <a:p>
            <a:pPr marL="0" indent="0">
              <a:buNone/>
            </a:pPr>
            <a:endParaRPr lang="en-GB" altLang="en-US" sz="2000" dirty="0"/>
          </a:p>
        </p:txBody>
      </p:sp>
      <p:sp>
        <p:nvSpPr>
          <p:cNvPr id="3" name="TextBox 2"/>
          <p:cNvSpPr txBox="1"/>
          <p:nvPr/>
        </p:nvSpPr>
        <p:spPr>
          <a:xfrm>
            <a:off x="493713" y="1556950"/>
            <a:ext cx="8090114" cy="1908215"/>
          </a:xfrm>
          <a:prstGeom prst="rect">
            <a:avLst/>
          </a:prstGeom>
          <a:noFill/>
        </p:spPr>
        <p:txBody>
          <a:bodyPr wrap="square" rtlCol="0">
            <a:spAutoFit/>
          </a:bodyPr>
          <a:lstStyle/>
          <a:p>
            <a:r>
              <a:rPr lang="en-GB" altLang="en-US" sz="2000" dirty="0"/>
              <a:t>Resembles a C-dipole with a single coil on the “back leg” surrounded by a copper box. The current is provided in a pulse (or sin wave contained in a pulse). At this frequency the thickness of the copper &gt;&gt; skin depth and so acts as a magnetic shield. </a:t>
            </a:r>
          </a:p>
          <a:p>
            <a:endParaRPr lang="en-GB" altLang="en-US" sz="2000" dirty="0"/>
          </a:p>
          <a:p>
            <a:endParaRPr lang="en-GB" dirty="0"/>
          </a:p>
        </p:txBody>
      </p:sp>
    </p:spTree>
    <p:extLst>
      <p:ext uri="{BB962C8B-B14F-4D97-AF65-F5344CB8AC3E}">
        <p14:creationId xmlns:p14="http://schemas.microsoft.com/office/powerpoint/2010/main" val="10590967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Comparison</a:t>
            </a:r>
          </a:p>
        </p:txBody>
      </p:sp>
      <p:graphicFrame>
        <p:nvGraphicFramePr>
          <p:cNvPr id="3" name="Table 2"/>
          <p:cNvGraphicFramePr>
            <a:graphicFrameLocks noGrp="1"/>
          </p:cNvGraphicFramePr>
          <p:nvPr>
            <p:extLst>
              <p:ext uri="{D42A27DB-BD31-4B8C-83A1-F6EECF244321}">
                <p14:modId xmlns:p14="http://schemas.microsoft.com/office/powerpoint/2010/main" val="4221951346"/>
              </p:ext>
            </p:extLst>
          </p:nvPr>
        </p:nvGraphicFramePr>
        <p:xfrm>
          <a:off x="193856" y="1351005"/>
          <a:ext cx="8664163" cy="4724400"/>
        </p:xfrm>
        <a:graphic>
          <a:graphicData uri="http://schemas.openxmlformats.org/drawingml/2006/table">
            <a:tbl>
              <a:tblPr firstRow="1" bandRow="1">
                <a:tableStyleId>{5C22544A-7EE6-4342-B048-85BDC9FD1C3A}</a:tableStyleId>
              </a:tblPr>
              <a:tblGrid>
                <a:gridCol w="1248029">
                  <a:extLst>
                    <a:ext uri="{9D8B030D-6E8A-4147-A177-3AD203B41FA5}">
                      <a16:colId xmlns:a16="http://schemas.microsoft.com/office/drawing/2014/main" val="20000"/>
                    </a:ext>
                  </a:extLst>
                </a:gridCol>
                <a:gridCol w="2034483">
                  <a:extLst>
                    <a:ext uri="{9D8B030D-6E8A-4147-A177-3AD203B41FA5}">
                      <a16:colId xmlns:a16="http://schemas.microsoft.com/office/drawing/2014/main" val="20001"/>
                    </a:ext>
                  </a:extLst>
                </a:gridCol>
                <a:gridCol w="2496065">
                  <a:extLst>
                    <a:ext uri="{9D8B030D-6E8A-4147-A177-3AD203B41FA5}">
                      <a16:colId xmlns:a16="http://schemas.microsoft.com/office/drawing/2014/main" val="20002"/>
                    </a:ext>
                  </a:extLst>
                </a:gridCol>
                <a:gridCol w="2885586">
                  <a:extLst>
                    <a:ext uri="{9D8B030D-6E8A-4147-A177-3AD203B41FA5}">
                      <a16:colId xmlns:a16="http://schemas.microsoft.com/office/drawing/2014/main" val="20003"/>
                    </a:ext>
                  </a:extLst>
                </a:gridCol>
              </a:tblGrid>
              <a:tr h="386644">
                <a:tc>
                  <a:txBody>
                    <a:bodyPr/>
                    <a:lstStyle/>
                    <a:p>
                      <a:endParaRPr lang="en-GB" sz="2000" dirty="0"/>
                    </a:p>
                  </a:txBody>
                  <a:tcPr/>
                </a:tc>
                <a:tc>
                  <a:txBody>
                    <a:bodyPr/>
                    <a:lstStyle/>
                    <a:p>
                      <a:r>
                        <a:rPr lang="en-GB" sz="2000" dirty="0"/>
                        <a:t>Classical septum</a:t>
                      </a:r>
                    </a:p>
                  </a:txBody>
                  <a:tcPr/>
                </a:tc>
                <a:tc>
                  <a:txBody>
                    <a:bodyPr/>
                    <a:lstStyle/>
                    <a:p>
                      <a:r>
                        <a:rPr lang="en-GB" sz="2000" dirty="0" err="1"/>
                        <a:t>Lambertson</a:t>
                      </a:r>
                      <a:r>
                        <a:rPr lang="en-GB" sz="2000" dirty="0"/>
                        <a:t> septum</a:t>
                      </a:r>
                    </a:p>
                  </a:txBody>
                  <a:tcPr/>
                </a:tc>
                <a:tc>
                  <a:txBody>
                    <a:bodyPr/>
                    <a:lstStyle/>
                    <a:p>
                      <a:r>
                        <a:rPr lang="en-GB" sz="2000"/>
                        <a:t>Eddy current septum</a:t>
                      </a:r>
                    </a:p>
                  </a:txBody>
                  <a:tcPr/>
                </a:tc>
                <a:extLst>
                  <a:ext uri="{0D108BD9-81ED-4DB2-BD59-A6C34878D82A}">
                    <a16:rowId xmlns:a16="http://schemas.microsoft.com/office/drawing/2014/main" val="10000"/>
                  </a:ext>
                </a:extLst>
              </a:tr>
              <a:tr h="669904">
                <a:tc>
                  <a:txBody>
                    <a:bodyPr/>
                    <a:lstStyle/>
                    <a:p>
                      <a:r>
                        <a:rPr lang="en-GB" sz="2000"/>
                        <a:t>Excitation</a:t>
                      </a:r>
                    </a:p>
                  </a:txBody>
                  <a:tcPr/>
                </a:tc>
                <a:tc>
                  <a:txBody>
                    <a:bodyPr/>
                    <a:lstStyle/>
                    <a:p>
                      <a:r>
                        <a:rPr lang="en-GB" sz="2000" dirty="0"/>
                        <a:t>DC or low frequency</a:t>
                      </a:r>
                      <a:r>
                        <a:rPr lang="en-GB" sz="2000" baseline="0" dirty="0"/>
                        <a:t> pulse</a:t>
                      </a:r>
                      <a:endParaRPr lang="en-GB" sz="2000" dirty="0"/>
                    </a:p>
                  </a:txBody>
                  <a:tcPr/>
                </a:tc>
                <a:tc>
                  <a:txBody>
                    <a:bodyPr/>
                    <a:lstStyle/>
                    <a:p>
                      <a:r>
                        <a:rPr lang="en-GB" sz="2000" dirty="0"/>
                        <a:t>DC or low frequency</a:t>
                      </a:r>
                      <a:r>
                        <a:rPr lang="en-GB" sz="2000" baseline="0" dirty="0"/>
                        <a:t> pulse</a:t>
                      </a:r>
                      <a:endParaRPr lang="en-GB" sz="2000" dirty="0"/>
                    </a:p>
                  </a:txBody>
                  <a:tcPr/>
                </a:tc>
                <a:tc>
                  <a:txBody>
                    <a:bodyPr/>
                    <a:lstStyle/>
                    <a:p>
                      <a:r>
                        <a:rPr lang="en-GB" sz="2000"/>
                        <a:t>Pulse at &gt;10 kHz</a:t>
                      </a:r>
                    </a:p>
                  </a:txBody>
                  <a:tcPr/>
                </a:tc>
                <a:extLst>
                  <a:ext uri="{0D108BD9-81ED-4DB2-BD59-A6C34878D82A}">
                    <a16:rowId xmlns:a16="http://schemas.microsoft.com/office/drawing/2014/main" val="10001"/>
                  </a:ext>
                </a:extLst>
              </a:tr>
              <a:tr h="961166">
                <a:tc>
                  <a:txBody>
                    <a:bodyPr/>
                    <a:lstStyle/>
                    <a:p>
                      <a:r>
                        <a:rPr lang="en-GB" sz="2000"/>
                        <a:t>Coil</a:t>
                      </a:r>
                    </a:p>
                  </a:txBody>
                  <a:tcPr/>
                </a:tc>
                <a:tc>
                  <a:txBody>
                    <a:bodyPr/>
                    <a:lstStyle/>
                    <a:p>
                      <a:r>
                        <a:rPr lang="en-GB" sz="2000" dirty="0"/>
                        <a:t>Single</a:t>
                      </a:r>
                      <a:r>
                        <a:rPr lang="en-GB" sz="2000" baseline="0" dirty="0"/>
                        <a:t> turn including front septum</a:t>
                      </a:r>
                      <a:endParaRPr lang="en-GB" sz="2000" dirty="0"/>
                    </a:p>
                  </a:txBody>
                  <a:tcPr/>
                </a:tc>
                <a:tc>
                  <a:txBody>
                    <a:bodyPr/>
                    <a:lstStyle/>
                    <a:p>
                      <a:r>
                        <a:rPr lang="en-GB" sz="2000" dirty="0"/>
                        <a:t>Single</a:t>
                      </a:r>
                      <a:r>
                        <a:rPr lang="en-GB" sz="2000" baseline="0" dirty="0"/>
                        <a:t> turn few turns in compact single coil</a:t>
                      </a:r>
                      <a:endParaRPr lang="en-GB" sz="2000" dirty="0"/>
                    </a:p>
                  </a:txBody>
                  <a:tcPr/>
                </a:tc>
                <a:tc>
                  <a:txBody>
                    <a:bodyPr/>
                    <a:lstStyle/>
                    <a:p>
                      <a:r>
                        <a:rPr lang="en-GB" sz="2000"/>
                        <a:t>Single or multi-turn on backleg,</a:t>
                      </a:r>
                      <a:r>
                        <a:rPr lang="en-GB" sz="2000" baseline="0"/>
                        <a:t> room for large cross-section</a:t>
                      </a:r>
                      <a:endParaRPr lang="en-GB" sz="2000"/>
                    </a:p>
                  </a:txBody>
                  <a:tcPr/>
                </a:tc>
                <a:extLst>
                  <a:ext uri="{0D108BD9-81ED-4DB2-BD59-A6C34878D82A}">
                    <a16:rowId xmlns:a16="http://schemas.microsoft.com/office/drawing/2014/main" val="10002"/>
                  </a:ext>
                </a:extLst>
              </a:tr>
              <a:tr h="1252429">
                <a:tc>
                  <a:txBody>
                    <a:bodyPr/>
                    <a:lstStyle/>
                    <a:p>
                      <a:r>
                        <a:rPr lang="en-GB" sz="2000"/>
                        <a:t>Cooling</a:t>
                      </a:r>
                    </a:p>
                  </a:txBody>
                  <a:tcPr/>
                </a:tc>
                <a:tc>
                  <a:txBody>
                    <a:bodyPr/>
                    <a:lstStyle/>
                    <a:p>
                      <a:r>
                        <a:rPr lang="en-GB" sz="2000" dirty="0"/>
                        <a:t>Complex</a:t>
                      </a:r>
                      <a:r>
                        <a:rPr lang="en-GB" sz="2000" baseline="0" dirty="0"/>
                        <a:t> water spirals in thermal contact with septum coil</a:t>
                      </a:r>
                      <a:endParaRPr lang="en-GB" sz="2000" dirty="0"/>
                    </a:p>
                  </a:txBody>
                  <a:tcPr/>
                </a:tc>
                <a:tc>
                  <a:txBody>
                    <a:bodyPr/>
                    <a:lstStyle/>
                    <a:p>
                      <a:r>
                        <a:rPr lang="en-GB" sz="2000" dirty="0"/>
                        <a:t>Water cooled</a:t>
                      </a:r>
                      <a:r>
                        <a:rPr lang="en-GB" sz="2000" baseline="0" dirty="0"/>
                        <a:t> coil or water spirals in thermal contact with coil</a:t>
                      </a:r>
                      <a:endParaRPr lang="en-GB" sz="2000" dirty="0"/>
                    </a:p>
                  </a:txBody>
                  <a:tcPr/>
                </a:tc>
                <a:tc>
                  <a:txBody>
                    <a:bodyPr/>
                    <a:lstStyle/>
                    <a:p>
                      <a:r>
                        <a:rPr lang="en-GB" sz="2000" dirty="0"/>
                        <a:t>Heat generated in shield is conducted away through base plate.</a:t>
                      </a:r>
                    </a:p>
                  </a:txBody>
                  <a:tcPr/>
                </a:tc>
                <a:extLst>
                  <a:ext uri="{0D108BD9-81ED-4DB2-BD59-A6C34878D82A}">
                    <a16:rowId xmlns:a16="http://schemas.microsoft.com/office/drawing/2014/main" val="10003"/>
                  </a:ext>
                </a:extLst>
              </a:tr>
              <a:tr h="1252429">
                <a:tc>
                  <a:txBody>
                    <a:bodyPr/>
                    <a:lstStyle/>
                    <a:p>
                      <a:r>
                        <a:rPr lang="en-GB" sz="2000"/>
                        <a:t>Yoke</a:t>
                      </a:r>
                    </a:p>
                  </a:txBody>
                  <a:tcPr/>
                </a:tc>
                <a:tc>
                  <a:txBody>
                    <a:bodyPr/>
                    <a:lstStyle/>
                    <a:p>
                      <a:r>
                        <a:rPr lang="en-GB" sz="2000" dirty="0"/>
                        <a:t>Conventional</a:t>
                      </a:r>
                      <a:r>
                        <a:rPr lang="en-GB" sz="2000" baseline="0" dirty="0"/>
                        <a:t> steel (laminated if in air)</a:t>
                      </a:r>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t>Conventional</a:t>
                      </a:r>
                      <a:r>
                        <a:rPr lang="en-GB" sz="2000" baseline="0" dirty="0"/>
                        <a:t> steel (</a:t>
                      </a:r>
                      <a:r>
                        <a:rPr lang="en-GB" sz="2000" dirty="0"/>
                        <a:t>Conventional</a:t>
                      </a:r>
                      <a:r>
                        <a:rPr lang="en-GB" sz="2000" baseline="0" dirty="0"/>
                        <a:t> steel (laminated if in air)</a:t>
                      </a:r>
                      <a:endParaRPr lang="en-GB" sz="2000" dirty="0"/>
                    </a:p>
                    <a:p>
                      <a:endParaRPr lang="en-GB" sz="2000" dirty="0"/>
                    </a:p>
                  </a:txBody>
                  <a:tcPr/>
                </a:tc>
                <a:tc>
                  <a:txBody>
                    <a:bodyPr/>
                    <a:lstStyle/>
                    <a:p>
                      <a:r>
                        <a:rPr lang="en-GB" sz="2000" dirty="0"/>
                        <a:t>High frequency material (ferrite</a:t>
                      </a:r>
                      <a:r>
                        <a:rPr lang="en-GB" sz="2000" baseline="0" dirty="0"/>
                        <a:t> or thin steel laminations)</a:t>
                      </a:r>
                      <a:endParaRPr lang="en-GB" sz="20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85303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do we need AC?</a:t>
            </a:r>
          </a:p>
        </p:txBody>
      </p:sp>
      <p:sp>
        <p:nvSpPr>
          <p:cNvPr id="3" name="Text Box 4"/>
          <p:cNvSpPr txBox="1">
            <a:spLocks noChangeArrowheads="1"/>
          </p:cNvSpPr>
          <p:nvPr/>
        </p:nvSpPr>
        <p:spPr bwMode="auto">
          <a:xfrm>
            <a:off x="539750" y="1446816"/>
            <a:ext cx="8135938" cy="60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b="1" dirty="0">
                <a:solidFill>
                  <a:srgbClr val="FF0000"/>
                </a:solidFill>
                <a:latin typeface="+mn-lt"/>
              </a:rPr>
              <a:t>Important note: The definition of AC here is not just a sin/cos wave, it includes any rapidly changing magnet including pulsed magnets! </a:t>
            </a:r>
          </a:p>
          <a:p>
            <a:pPr eaLnBrk="1" hangingPunct="1">
              <a:spcBef>
                <a:spcPct val="50000"/>
              </a:spcBef>
            </a:pPr>
            <a:r>
              <a:rPr lang="en-GB" altLang="en-US" sz="2000" dirty="0">
                <a:latin typeface="+mn-lt"/>
              </a:rPr>
              <a:t>Typical reasons why AC magnets are important:</a:t>
            </a:r>
          </a:p>
          <a:p>
            <a:pPr marL="457200" indent="-457200" eaLnBrk="1" hangingPunct="1">
              <a:spcBef>
                <a:spcPct val="50000"/>
              </a:spcBef>
              <a:buAutoNum type="arabicParenR"/>
            </a:pPr>
            <a:r>
              <a:rPr lang="en-GB" altLang="en-US" sz="2000" dirty="0">
                <a:latin typeface="+mn-lt"/>
              </a:rPr>
              <a:t>Synchrotrons and booster rings need to ramp up the magnetic field strength as beam energy increases</a:t>
            </a:r>
          </a:p>
          <a:p>
            <a:pPr marL="457200" indent="-457200" eaLnBrk="1" hangingPunct="1">
              <a:spcBef>
                <a:spcPct val="50000"/>
              </a:spcBef>
              <a:buAutoNum type="arabicParenR"/>
            </a:pPr>
            <a:r>
              <a:rPr lang="en-GB" altLang="en-US" sz="2000" dirty="0">
                <a:latin typeface="+mn-lt"/>
              </a:rPr>
              <a:t>Injection and extraction of bunches from rings without disturbing other bunches needs fast on/off switching of magnets</a:t>
            </a:r>
          </a:p>
          <a:p>
            <a:pPr marL="457200" indent="-457200" eaLnBrk="1" hangingPunct="1">
              <a:spcBef>
                <a:spcPct val="50000"/>
              </a:spcBef>
              <a:buAutoNum type="arabicParenR"/>
            </a:pPr>
            <a:r>
              <a:rPr lang="en-GB" altLang="en-US" sz="2000" dirty="0">
                <a:latin typeface="+mn-lt"/>
              </a:rPr>
              <a:t>Magnetic correctors that may need to suddenly change their field strength/direction to compensate for rapid changes in the beam</a:t>
            </a:r>
          </a:p>
          <a:p>
            <a:pPr marL="457200" indent="-457200" eaLnBrk="1" hangingPunct="1">
              <a:spcBef>
                <a:spcPct val="50000"/>
              </a:spcBef>
              <a:buAutoNum type="arabicParenR"/>
            </a:pPr>
            <a:r>
              <a:rPr lang="en-GB" altLang="en-US" sz="2000" dirty="0">
                <a:latin typeface="+mn-lt"/>
              </a:rPr>
              <a:t>Where a magnet is extremely strong and causes a high heat load, pulsing the current can help reduce average power dissipation</a:t>
            </a:r>
          </a:p>
          <a:p>
            <a:pPr eaLnBrk="1" hangingPunct="1">
              <a:spcBef>
                <a:spcPct val="50000"/>
              </a:spcBef>
            </a:pPr>
            <a:endParaRPr lang="en-GB" altLang="en-US" sz="2000" dirty="0">
              <a:latin typeface="+mn-lt"/>
            </a:endParaRPr>
          </a:p>
          <a:p>
            <a:pPr marL="457200" indent="-457200" eaLnBrk="1" hangingPunct="1">
              <a:spcBef>
                <a:spcPct val="50000"/>
              </a:spcBef>
              <a:buAutoNum type="arabicParenR"/>
            </a:pPr>
            <a:endParaRPr lang="en-GB" altLang="en-US" sz="2000" dirty="0">
              <a:latin typeface="+mn-lt"/>
            </a:endParaRPr>
          </a:p>
          <a:p>
            <a:pPr marL="457200" indent="-457200" eaLnBrk="1" hangingPunct="1">
              <a:spcBef>
                <a:spcPct val="50000"/>
              </a:spcBef>
              <a:buAutoNum type="arabicParenR"/>
            </a:pPr>
            <a:endParaRPr lang="en-GB" altLang="en-US" sz="2000" dirty="0">
              <a:latin typeface="+mn-lt"/>
            </a:endParaRPr>
          </a:p>
          <a:p>
            <a:pPr eaLnBrk="1" hangingPunct="1">
              <a:spcBef>
                <a:spcPct val="50000"/>
              </a:spcBef>
            </a:pPr>
            <a:r>
              <a:rPr lang="en-GB" altLang="en-US" sz="2000" dirty="0">
                <a:latin typeface="+mn-lt"/>
              </a:rPr>
              <a:t>		</a:t>
            </a:r>
          </a:p>
        </p:txBody>
      </p:sp>
    </p:spTree>
    <p:extLst>
      <p:ext uri="{BB962C8B-B14F-4D97-AF65-F5344CB8AC3E}">
        <p14:creationId xmlns:p14="http://schemas.microsoft.com/office/powerpoint/2010/main" val="15857883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2708920"/>
            <a:ext cx="8229600" cy="1143000"/>
          </a:xfrm>
        </p:spPr>
        <p:txBody>
          <a:bodyPr>
            <a:normAutofit/>
          </a:bodyPr>
          <a:lstStyle/>
          <a:p>
            <a:r>
              <a:rPr lang="en-GB" dirty="0"/>
              <a:t>Beam injection/extraction</a:t>
            </a:r>
          </a:p>
        </p:txBody>
      </p:sp>
    </p:spTree>
    <p:extLst>
      <p:ext uri="{BB962C8B-B14F-4D97-AF65-F5344CB8AC3E}">
        <p14:creationId xmlns:p14="http://schemas.microsoft.com/office/powerpoint/2010/main" val="18507631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problem</a:t>
            </a:r>
          </a:p>
        </p:txBody>
      </p:sp>
      <p:sp>
        <p:nvSpPr>
          <p:cNvPr id="3" name="Rectangle 3"/>
          <p:cNvSpPr txBox="1">
            <a:spLocks noChangeArrowheads="1"/>
          </p:cNvSpPr>
          <p:nvPr/>
        </p:nvSpPr>
        <p:spPr>
          <a:xfrm>
            <a:off x="457200" y="1456165"/>
            <a:ext cx="3970338" cy="4525963"/>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en-US" sz="2400" dirty="0"/>
              <a:t>Single turn injection/extraction:</a:t>
            </a:r>
          </a:p>
          <a:p>
            <a:pPr lvl="1"/>
            <a:r>
              <a:rPr lang="en-GB" altLang="en-US" sz="1800" dirty="0"/>
              <a:t>A magnet steers the beam into the ring and turns off before the beam completes the first turn (extraction is the reverse).</a:t>
            </a:r>
          </a:p>
          <a:p>
            <a:pPr lvl="1"/>
            <a:endParaRPr lang="en-GB" altLang="en-US" sz="1800" dirty="0"/>
          </a:p>
          <a:p>
            <a:r>
              <a:rPr lang="en-GB" altLang="en-US" sz="2400" dirty="0"/>
              <a:t>Multi-turn injection/extraction:</a:t>
            </a:r>
          </a:p>
          <a:p>
            <a:pPr lvl="1"/>
            <a:r>
              <a:rPr lang="en-GB" altLang="en-US" sz="1800" dirty="0"/>
              <a:t>A magnet steers the beam into the ring with an existing beam circulating without producing excessive disturbance or loss to the circulating beam</a:t>
            </a:r>
          </a:p>
          <a:p>
            <a:pPr lvl="1"/>
            <a:endParaRPr lang="en-GB" altLang="en-US" sz="1800" dirty="0"/>
          </a:p>
          <a:p>
            <a:r>
              <a:rPr lang="en-GB" altLang="en-US" sz="2400" dirty="0"/>
              <a:t>Accumulation in a storage ring:</a:t>
            </a:r>
          </a:p>
          <a:p>
            <a:pPr lvl="1"/>
            <a:r>
              <a:rPr lang="en-GB" altLang="en-US" sz="1800" dirty="0"/>
              <a:t>A common case of multi-turn injection - continues over many turns (with the aim of minimal disturbance to the stored beam)</a:t>
            </a:r>
          </a:p>
        </p:txBody>
      </p:sp>
      <p:sp>
        <p:nvSpPr>
          <p:cNvPr id="4" name="Line 4"/>
          <p:cNvSpPr>
            <a:spLocks noChangeShapeType="1"/>
          </p:cNvSpPr>
          <p:nvPr/>
        </p:nvSpPr>
        <p:spPr bwMode="auto">
          <a:xfrm>
            <a:off x="5302293" y="2411155"/>
            <a:ext cx="576262" cy="0"/>
          </a:xfrm>
          <a:prstGeom prst="line">
            <a:avLst/>
          </a:prstGeom>
          <a:noFill/>
          <a:ln w="31750">
            <a:solidFill>
              <a:schemeClr val="tx1"/>
            </a:solidFill>
            <a:round/>
            <a:headEnd/>
            <a:tailEnd type="arrow" w="med" len="lg"/>
          </a:ln>
          <a:extLst>
            <a:ext uri="{909E8E84-426E-40DD-AFC4-6F175D3DCCD1}">
              <a14:hiddenFill xmlns:a14="http://schemas.microsoft.com/office/drawing/2010/main">
                <a:noFill/>
              </a14:hiddenFill>
            </a:ext>
          </a:extLst>
        </p:spPr>
        <p:txBody>
          <a:bodyPr/>
          <a:lstStyle/>
          <a:p>
            <a:endParaRPr lang="en-GB"/>
          </a:p>
        </p:txBody>
      </p:sp>
      <p:sp>
        <p:nvSpPr>
          <p:cNvPr id="5" name="Rectangle 5" descr="70%"/>
          <p:cNvSpPr>
            <a:spLocks noChangeArrowheads="1"/>
          </p:cNvSpPr>
          <p:nvPr/>
        </p:nvSpPr>
        <p:spPr bwMode="auto">
          <a:xfrm>
            <a:off x="6310355" y="2050793"/>
            <a:ext cx="503238" cy="1008062"/>
          </a:xfrm>
          <a:prstGeom prst="rect">
            <a:avLst/>
          </a:prstGeom>
          <a:pattFill prst="pct70">
            <a:fgClr>
              <a:srgbClr val="D94517"/>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sp>
        <p:nvSpPr>
          <p:cNvPr id="6" name="Arc 6"/>
          <p:cNvSpPr>
            <a:spLocks/>
          </p:cNvSpPr>
          <p:nvPr/>
        </p:nvSpPr>
        <p:spPr bwMode="auto">
          <a:xfrm rot="3018604" flipH="1">
            <a:off x="6338136" y="2532599"/>
            <a:ext cx="766763" cy="422275"/>
          </a:xfrm>
          <a:custGeom>
            <a:avLst/>
            <a:gdLst>
              <a:gd name="T0" fmla="*/ 2147483647 w 21600"/>
              <a:gd name="T1" fmla="*/ 0 h 12729"/>
              <a:gd name="T2" fmla="*/ 2147483647 w 21600"/>
              <a:gd name="T3" fmla="*/ 2147483647 h 12729"/>
              <a:gd name="T4" fmla="*/ 0 w 21600"/>
              <a:gd name="T5" fmla="*/ 2147483647 h 12729"/>
              <a:gd name="T6" fmla="*/ 0 60000 65536"/>
              <a:gd name="T7" fmla="*/ 0 60000 65536"/>
              <a:gd name="T8" fmla="*/ 0 60000 65536"/>
              <a:gd name="T9" fmla="*/ 0 w 21600"/>
              <a:gd name="T10" fmla="*/ 0 h 12729"/>
              <a:gd name="T11" fmla="*/ 21600 w 21600"/>
              <a:gd name="T12" fmla="*/ 12729 h 12729"/>
            </a:gdLst>
            <a:ahLst/>
            <a:cxnLst>
              <a:cxn ang="T6">
                <a:pos x="T0" y="T1"/>
              </a:cxn>
              <a:cxn ang="T7">
                <a:pos x="T2" y="T3"/>
              </a:cxn>
              <a:cxn ang="T8">
                <a:pos x="T4" y="T5"/>
              </a:cxn>
            </a:cxnLst>
            <a:rect l="T9" t="T10" r="T11" b="T12"/>
            <a:pathLst>
              <a:path w="21600" h="12729" fill="none" extrusionOk="0">
                <a:moveTo>
                  <a:pt x="17450" y="0"/>
                </a:moveTo>
                <a:cubicBezTo>
                  <a:pt x="20147" y="3696"/>
                  <a:pt x="21600" y="8153"/>
                  <a:pt x="21600" y="12729"/>
                </a:cubicBezTo>
              </a:path>
              <a:path w="21600" h="12729" stroke="0" extrusionOk="0">
                <a:moveTo>
                  <a:pt x="17450" y="0"/>
                </a:moveTo>
                <a:cubicBezTo>
                  <a:pt x="20147" y="3696"/>
                  <a:pt x="21600" y="8153"/>
                  <a:pt x="21600" y="12729"/>
                </a:cubicBezTo>
                <a:lnTo>
                  <a:pt x="0" y="12729"/>
                </a:lnTo>
                <a:lnTo>
                  <a:pt x="17450"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 name="Line 7"/>
          <p:cNvSpPr>
            <a:spLocks noChangeShapeType="1"/>
          </p:cNvSpPr>
          <p:nvPr/>
        </p:nvSpPr>
        <p:spPr bwMode="auto">
          <a:xfrm flipV="1">
            <a:off x="5445168" y="2555618"/>
            <a:ext cx="947737" cy="576262"/>
          </a:xfrm>
          <a:prstGeom prst="line">
            <a:avLst/>
          </a:prstGeom>
          <a:noFill/>
          <a:ln w="19050">
            <a:solidFill>
              <a:schemeClr val="tx1"/>
            </a:solidFill>
            <a:round/>
            <a:headEnd/>
            <a:tailEnd type="arrow" w="med" len="lg"/>
          </a:ln>
          <a:extLst>
            <a:ext uri="{909E8E84-426E-40DD-AFC4-6F175D3DCCD1}">
              <a14:hiddenFill xmlns:a14="http://schemas.microsoft.com/office/drawing/2010/main">
                <a:noFill/>
              </a14:hiddenFill>
            </a:ext>
          </a:extLst>
        </p:spPr>
        <p:txBody>
          <a:bodyPr/>
          <a:lstStyle/>
          <a:p>
            <a:endParaRPr lang="en-GB"/>
          </a:p>
        </p:txBody>
      </p:sp>
      <p:sp>
        <p:nvSpPr>
          <p:cNvPr id="8" name="Arc 8"/>
          <p:cNvSpPr>
            <a:spLocks/>
          </p:cNvSpPr>
          <p:nvPr/>
        </p:nvSpPr>
        <p:spPr bwMode="auto">
          <a:xfrm rot="3018604" flipH="1">
            <a:off x="6349249" y="2532599"/>
            <a:ext cx="766763" cy="422275"/>
          </a:xfrm>
          <a:custGeom>
            <a:avLst/>
            <a:gdLst>
              <a:gd name="T0" fmla="*/ 2147483647 w 21600"/>
              <a:gd name="T1" fmla="*/ 0 h 12729"/>
              <a:gd name="T2" fmla="*/ 2147483647 w 21600"/>
              <a:gd name="T3" fmla="*/ 2147483647 h 12729"/>
              <a:gd name="T4" fmla="*/ 0 w 21600"/>
              <a:gd name="T5" fmla="*/ 2147483647 h 12729"/>
              <a:gd name="T6" fmla="*/ 0 60000 65536"/>
              <a:gd name="T7" fmla="*/ 0 60000 65536"/>
              <a:gd name="T8" fmla="*/ 0 60000 65536"/>
              <a:gd name="T9" fmla="*/ 0 w 21600"/>
              <a:gd name="T10" fmla="*/ 0 h 12729"/>
              <a:gd name="T11" fmla="*/ 21600 w 21600"/>
              <a:gd name="T12" fmla="*/ 12729 h 12729"/>
            </a:gdLst>
            <a:ahLst/>
            <a:cxnLst>
              <a:cxn ang="T6">
                <a:pos x="T0" y="T1"/>
              </a:cxn>
              <a:cxn ang="T7">
                <a:pos x="T2" y="T3"/>
              </a:cxn>
              <a:cxn ang="T8">
                <a:pos x="T4" y="T5"/>
              </a:cxn>
            </a:cxnLst>
            <a:rect l="T9" t="T10" r="T11" b="T12"/>
            <a:pathLst>
              <a:path w="21600" h="12729" fill="none" extrusionOk="0">
                <a:moveTo>
                  <a:pt x="17450" y="0"/>
                </a:moveTo>
                <a:cubicBezTo>
                  <a:pt x="20147" y="3696"/>
                  <a:pt x="21600" y="8153"/>
                  <a:pt x="21600" y="12729"/>
                </a:cubicBezTo>
              </a:path>
              <a:path w="21600" h="12729" stroke="0" extrusionOk="0">
                <a:moveTo>
                  <a:pt x="17450" y="0"/>
                </a:moveTo>
                <a:cubicBezTo>
                  <a:pt x="20147" y="3696"/>
                  <a:pt x="21600" y="8153"/>
                  <a:pt x="21600" y="12729"/>
                </a:cubicBezTo>
                <a:lnTo>
                  <a:pt x="0" y="12729"/>
                </a:lnTo>
                <a:lnTo>
                  <a:pt x="17450"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9" name="Line 9"/>
          <p:cNvSpPr>
            <a:spLocks noChangeShapeType="1"/>
          </p:cNvSpPr>
          <p:nvPr/>
        </p:nvSpPr>
        <p:spPr bwMode="auto">
          <a:xfrm>
            <a:off x="5084805" y="2411155"/>
            <a:ext cx="295275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 name="Text Box 10"/>
          <p:cNvSpPr txBox="1">
            <a:spLocks noChangeArrowheads="1"/>
          </p:cNvSpPr>
          <p:nvPr/>
        </p:nvSpPr>
        <p:spPr bwMode="auto">
          <a:xfrm>
            <a:off x="5589630" y="1618993"/>
            <a:ext cx="19446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a:latin typeface="Calibri"/>
              </a:rPr>
              <a:t>straight section</a:t>
            </a:r>
          </a:p>
        </p:txBody>
      </p:sp>
      <p:sp>
        <p:nvSpPr>
          <p:cNvPr id="11" name="Text Box 11"/>
          <p:cNvSpPr txBox="1">
            <a:spLocks noChangeArrowheads="1"/>
          </p:cNvSpPr>
          <p:nvPr/>
        </p:nvSpPr>
        <p:spPr bwMode="auto">
          <a:xfrm>
            <a:off x="4665705" y="2738180"/>
            <a:ext cx="12239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dirty="0">
                <a:latin typeface="Calibri"/>
              </a:rPr>
              <a:t>injected beam</a:t>
            </a:r>
          </a:p>
        </p:txBody>
      </p:sp>
      <p:sp>
        <p:nvSpPr>
          <p:cNvPr id="12" name="Text Box 12"/>
          <p:cNvSpPr txBox="1">
            <a:spLocks noChangeArrowheads="1"/>
          </p:cNvSpPr>
          <p:nvPr/>
        </p:nvSpPr>
        <p:spPr bwMode="auto">
          <a:xfrm>
            <a:off x="6813593" y="2423061"/>
            <a:ext cx="12239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dirty="0">
                <a:latin typeface="Calibri"/>
              </a:rPr>
              <a:t>magnet</a:t>
            </a:r>
          </a:p>
        </p:txBody>
      </p:sp>
      <p:sp>
        <p:nvSpPr>
          <p:cNvPr id="13" name="Rectangle 3"/>
          <p:cNvSpPr txBox="1">
            <a:spLocks noChangeArrowheads="1"/>
          </p:cNvSpPr>
          <p:nvPr/>
        </p:nvSpPr>
        <p:spPr>
          <a:xfrm>
            <a:off x="4828424" y="3608172"/>
            <a:ext cx="3970338" cy="243573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In cases where the energy of the injected beam &lt;&lt; stored beam we can use a DC magnet i.e. injection in ALICE, but mostly we need to avoid disturbing the stored beam i.e. injection in EMMA</a:t>
            </a:r>
          </a:p>
        </p:txBody>
      </p:sp>
    </p:spTree>
    <p:extLst>
      <p:ext uri="{BB962C8B-B14F-4D97-AF65-F5344CB8AC3E}">
        <p14:creationId xmlns:p14="http://schemas.microsoft.com/office/powerpoint/2010/main" val="12694555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Single turn</a:t>
            </a:r>
          </a:p>
        </p:txBody>
      </p:sp>
      <p:sp>
        <p:nvSpPr>
          <p:cNvPr id="3" name="Rectangle 3"/>
          <p:cNvSpPr txBox="1">
            <a:spLocks noChangeArrowheads="1"/>
          </p:cNvSpPr>
          <p:nvPr/>
        </p:nvSpPr>
        <p:spPr>
          <a:xfrm>
            <a:off x="489273" y="1237456"/>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A </a:t>
            </a:r>
            <a:r>
              <a:rPr lang="en-GB" altLang="en-US" sz="2000" b="1" dirty="0"/>
              <a:t>kicker magnet</a:t>
            </a:r>
            <a:r>
              <a:rPr lang="en-GB" altLang="en-US" sz="2000" dirty="0"/>
              <a:t> with fast turn-off (injection) or turn-on (extraction) can be used for single turn injection</a:t>
            </a:r>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spcBef>
                <a:spcPct val="10000"/>
              </a:spcBef>
              <a:buNone/>
            </a:pPr>
            <a:r>
              <a:rPr lang="en-GB" altLang="en-US" sz="2000" dirty="0"/>
              <a:t>Problems:</a:t>
            </a:r>
          </a:p>
          <a:p>
            <a:pPr>
              <a:spcBef>
                <a:spcPct val="10000"/>
              </a:spcBef>
            </a:pPr>
            <a:r>
              <a:rPr lang="en-GB" altLang="en-US" sz="2000" dirty="0"/>
              <a:t>rise or fall time will always be non-zero </a:t>
            </a:r>
            <a:r>
              <a:rPr lang="en-GB" altLang="en-US" sz="2000" dirty="0">
                <a:sym typeface="Symbol" pitchFamily="18" charset="2"/>
              </a:rPr>
              <a:t> loss of beam</a:t>
            </a:r>
          </a:p>
          <a:p>
            <a:pPr>
              <a:spcBef>
                <a:spcPct val="10000"/>
              </a:spcBef>
            </a:pPr>
            <a:r>
              <a:rPr lang="en-GB" altLang="en-US" sz="2000" dirty="0">
                <a:sym typeface="Symbol" pitchFamily="18" charset="2"/>
              </a:rPr>
              <a:t>single turn inject does not allow the accumulation of high current</a:t>
            </a:r>
          </a:p>
          <a:p>
            <a:pPr>
              <a:spcBef>
                <a:spcPct val="10000"/>
              </a:spcBef>
            </a:pPr>
            <a:r>
              <a:rPr lang="en-GB" altLang="en-US" sz="2000" dirty="0">
                <a:sym typeface="Symbol" pitchFamily="18" charset="2"/>
              </a:rPr>
              <a:t>in small accelerators revolution times can be &lt;&lt; 1 µs</a:t>
            </a:r>
          </a:p>
          <a:p>
            <a:pPr>
              <a:spcBef>
                <a:spcPct val="10000"/>
              </a:spcBef>
            </a:pPr>
            <a:r>
              <a:rPr lang="en-GB" altLang="en-US" sz="2000" dirty="0">
                <a:sym typeface="Symbol" pitchFamily="18" charset="2"/>
              </a:rPr>
              <a:t>magnets are inductive  fast rise (fall) means (very) high voltage</a:t>
            </a:r>
          </a:p>
          <a:p>
            <a:endParaRPr lang="en-GB" altLang="en-US" sz="2400" dirty="0"/>
          </a:p>
        </p:txBody>
      </p:sp>
      <p:grpSp>
        <p:nvGrpSpPr>
          <p:cNvPr id="23" name="Group 22"/>
          <p:cNvGrpSpPr/>
          <p:nvPr/>
        </p:nvGrpSpPr>
        <p:grpSpPr>
          <a:xfrm>
            <a:off x="614600" y="2099117"/>
            <a:ext cx="7697776" cy="1794666"/>
            <a:chOff x="613775" y="1989138"/>
            <a:chExt cx="8207964" cy="1913612"/>
          </a:xfrm>
        </p:grpSpPr>
        <p:sp>
          <p:nvSpPr>
            <p:cNvPr id="4" name="Line 4"/>
            <p:cNvSpPr>
              <a:spLocks noChangeShapeType="1"/>
            </p:cNvSpPr>
            <p:nvPr/>
          </p:nvSpPr>
          <p:spPr bwMode="auto">
            <a:xfrm>
              <a:off x="1187450" y="3500438"/>
              <a:ext cx="70564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 name="Line 5"/>
            <p:cNvSpPr>
              <a:spLocks noChangeShapeType="1"/>
            </p:cNvSpPr>
            <p:nvPr/>
          </p:nvSpPr>
          <p:spPr bwMode="auto">
            <a:xfrm flipV="1">
              <a:off x="1403350" y="2133600"/>
              <a:ext cx="1081088" cy="13668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 name="Line 6"/>
            <p:cNvSpPr>
              <a:spLocks noChangeShapeType="1"/>
            </p:cNvSpPr>
            <p:nvPr/>
          </p:nvSpPr>
          <p:spPr bwMode="auto">
            <a:xfrm>
              <a:off x="2484438" y="2133600"/>
              <a:ext cx="863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 name="Line 7"/>
            <p:cNvSpPr>
              <a:spLocks noChangeShapeType="1"/>
            </p:cNvSpPr>
            <p:nvPr/>
          </p:nvSpPr>
          <p:spPr bwMode="auto">
            <a:xfrm>
              <a:off x="3348038" y="2133600"/>
              <a:ext cx="144462" cy="13668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8" name="Group 8"/>
            <p:cNvGrpSpPr>
              <a:grpSpLocks/>
            </p:cNvGrpSpPr>
            <p:nvPr/>
          </p:nvGrpSpPr>
          <p:grpSpPr bwMode="auto">
            <a:xfrm>
              <a:off x="5867400" y="2133600"/>
              <a:ext cx="2017713" cy="1366838"/>
              <a:chOff x="3696" y="1344"/>
              <a:chExt cx="1271" cy="861"/>
            </a:xfrm>
          </p:grpSpPr>
          <p:sp>
            <p:nvSpPr>
              <p:cNvPr id="9" name="Line 9"/>
              <p:cNvSpPr>
                <a:spLocks noChangeShapeType="1"/>
              </p:cNvSpPr>
              <p:nvPr/>
            </p:nvSpPr>
            <p:spPr bwMode="auto">
              <a:xfrm flipV="1">
                <a:off x="3696" y="1356"/>
                <a:ext cx="46" cy="8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 name="Line 10"/>
              <p:cNvSpPr>
                <a:spLocks noChangeShapeType="1"/>
              </p:cNvSpPr>
              <p:nvPr/>
            </p:nvSpPr>
            <p:spPr bwMode="auto">
              <a:xfrm>
                <a:off x="3742" y="1344"/>
                <a:ext cx="49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 name="Line 11"/>
              <p:cNvSpPr>
                <a:spLocks noChangeShapeType="1"/>
              </p:cNvSpPr>
              <p:nvPr/>
            </p:nvSpPr>
            <p:spPr bwMode="auto">
              <a:xfrm>
                <a:off x="4241" y="1344"/>
                <a:ext cx="726" cy="86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2" name="Text Box 12"/>
            <p:cNvSpPr txBox="1">
              <a:spLocks noChangeArrowheads="1"/>
            </p:cNvSpPr>
            <p:nvPr/>
          </p:nvSpPr>
          <p:spPr bwMode="auto">
            <a:xfrm>
              <a:off x="1331913" y="3536038"/>
              <a:ext cx="21605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dirty="0">
                  <a:latin typeface="Calibri"/>
                </a:rPr>
                <a:t>injection – fast fall</a:t>
              </a:r>
            </a:p>
          </p:txBody>
        </p:sp>
        <p:sp>
          <p:nvSpPr>
            <p:cNvPr id="13" name="Text Box 13"/>
            <p:cNvSpPr txBox="1">
              <a:spLocks noChangeArrowheads="1"/>
            </p:cNvSpPr>
            <p:nvPr/>
          </p:nvSpPr>
          <p:spPr bwMode="auto">
            <a:xfrm>
              <a:off x="5508626" y="3533836"/>
              <a:ext cx="23764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dirty="0">
                  <a:latin typeface="Calibri"/>
                </a:rPr>
                <a:t>extraction – fast rise</a:t>
              </a:r>
            </a:p>
          </p:txBody>
        </p:sp>
        <p:sp>
          <p:nvSpPr>
            <p:cNvPr id="14" name="Line 14"/>
            <p:cNvSpPr>
              <a:spLocks noChangeShapeType="1"/>
            </p:cNvSpPr>
            <p:nvPr/>
          </p:nvSpPr>
          <p:spPr bwMode="auto">
            <a:xfrm flipV="1">
              <a:off x="1403350" y="2133600"/>
              <a:ext cx="1081088" cy="13668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 name="Line 15"/>
            <p:cNvSpPr>
              <a:spLocks noChangeShapeType="1"/>
            </p:cNvSpPr>
            <p:nvPr/>
          </p:nvSpPr>
          <p:spPr bwMode="auto">
            <a:xfrm>
              <a:off x="2484438" y="2133600"/>
              <a:ext cx="863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6" name="Group 16"/>
            <p:cNvGrpSpPr>
              <a:grpSpLocks/>
            </p:cNvGrpSpPr>
            <p:nvPr/>
          </p:nvGrpSpPr>
          <p:grpSpPr bwMode="auto">
            <a:xfrm>
              <a:off x="1403350" y="2133600"/>
              <a:ext cx="2089150" cy="1366838"/>
              <a:chOff x="884" y="1344"/>
              <a:chExt cx="1316" cy="861"/>
            </a:xfrm>
          </p:grpSpPr>
          <p:sp>
            <p:nvSpPr>
              <p:cNvPr id="17" name="Line 17"/>
              <p:cNvSpPr>
                <a:spLocks noChangeShapeType="1"/>
              </p:cNvSpPr>
              <p:nvPr/>
            </p:nvSpPr>
            <p:spPr bwMode="auto">
              <a:xfrm>
                <a:off x="2109" y="1344"/>
                <a:ext cx="91" cy="86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8" name="Line 18"/>
              <p:cNvSpPr>
                <a:spLocks noChangeShapeType="1"/>
              </p:cNvSpPr>
              <p:nvPr/>
            </p:nvSpPr>
            <p:spPr bwMode="auto">
              <a:xfrm flipV="1">
                <a:off x="884" y="1344"/>
                <a:ext cx="681" cy="86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 name="Line 19"/>
              <p:cNvSpPr>
                <a:spLocks noChangeShapeType="1"/>
              </p:cNvSpPr>
              <p:nvPr/>
            </p:nvSpPr>
            <p:spPr bwMode="auto">
              <a:xfrm>
                <a:off x="1565" y="1344"/>
                <a:ext cx="54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0" name="Line 21"/>
            <p:cNvSpPr>
              <a:spLocks noChangeShapeType="1"/>
            </p:cNvSpPr>
            <p:nvPr/>
          </p:nvSpPr>
          <p:spPr bwMode="auto">
            <a:xfrm>
              <a:off x="1187450" y="1989138"/>
              <a:ext cx="0" cy="1511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 name="Text Box 22"/>
            <p:cNvSpPr txBox="1">
              <a:spLocks noChangeArrowheads="1"/>
            </p:cNvSpPr>
            <p:nvPr/>
          </p:nvSpPr>
          <p:spPr bwMode="auto">
            <a:xfrm rot="16200000">
              <a:off x="357273" y="2390101"/>
              <a:ext cx="939631" cy="42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baseline="0" dirty="0">
                  <a:latin typeface="Calibri"/>
                </a:rPr>
                <a:t>B Field</a:t>
              </a:r>
            </a:p>
          </p:txBody>
        </p:sp>
        <p:sp>
          <p:nvSpPr>
            <p:cNvPr id="22" name="Text Box 23"/>
            <p:cNvSpPr txBox="1">
              <a:spLocks noChangeArrowheads="1"/>
            </p:cNvSpPr>
            <p:nvPr/>
          </p:nvSpPr>
          <p:spPr bwMode="auto">
            <a:xfrm>
              <a:off x="7885114" y="3463986"/>
              <a:ext cx="936625" cy="42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baseline="0" dirty="0">
                  <a:latin typeface="Calibri"/>
                </a:rPr>
                <a:t>Time</a:t>
              </a:r>
            </a:p>
          </p:txBody>
        </p:sp>
      </p:grpSp>
    </p:spTree>
    <p:extLst>
      <p:ext uri="{BB962C8B-B14F-4D97-AF65-F5344CB8AC3E}">
        <p14:creationId xmlns:p14="http://schemas.microsoft.com/office/powerpoint/2010/main" val="37055898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Multi-turn</a:t>
            </a:r>
          </a:p>
        </p:txBody>
      </p:sp>
      <p:sp>
        <p:nvSpPr>
          <p:cNvPr id="3" name="Rectangle 3"/>
          <p:cNvSpPr txBox="1">
            <a:spLocks noChangeArrowheads="1"/>
          </p:cNvSpPr>
          <p:nvPr/>
        </p:nvSpPr>
        <p:spPr>
          <a:xfrm>
            <a:off x="457200" y="1285875"/>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altLang="en-US" sz="2000" dirty="0"/>
              <a:t>Beam can be injected by </a:t>
            </a:r>
            <a:r>
              <a:rPr lang="en-GB" altLang="en-US" sz="2000" b="1" dirty="0"/>
              <a:t>phase-space manipulation</a:t>
            </a:r>
          </a:p>
          <a:p>
            <a:r>
              <a:rPr lang="en-GB" altLang="en-US" sz="2000" dirty="0"/>
              <a:t>(a) Inject into an unoccupied outer region of phase space with non-integer tune which ensures many turns before the injected beam re-occupies the same region </a:t>
            </a:r>
            <a:r>
              <a:rPr lang="en-GB" altLang="en-US" sz="2000" b="1" dirty="0"/>
              <a:t>(electrons and protons)</a:t>
            </a:r>
            <a:r>
              <a:rPr lang="en-GB" altLang="en-US" sz="2000" dirty="0"/>
              <a:t>:</a:t>
            </a:r>
          </a:p>
          <a:p>
            <a:r>
              <a:rPr lang="en-GB" altLang="en-US" sz="2000" dirty="0"/>
              <a:t>e.g. – Horizontal phase space at Q = ¼ integer:</a:t>
            </a:r>
          </a:p>
        </p:txBody>
      </p:sp>
      <p:grpSp>
        <p:nvGrpSpPr>
          <p:cNvPr id="4" name="Group 4"/>
          <p:cNvGrpSpPr>
            <a:grpSpLocks/>
          </p:cNvGrpSpPr>
          <p:nvPr/>
        </p:nvGrpSpPr>
        <p:grpSpPr bwMode="auto">
          <a:xfrm>
            <a:off x="7019925" y="2737643"/>
            <a:ext cx="1439863" cy="1046163"/>
            <a:chOff x="3016" y="1570"/>
            <a:chExt cx="907" cy="659"/>
          </a:xfrm>
        </p:grpSpPr>
        <p:sp>
          <p:nvSpPr>
            <p:cNvPr id="5" name="Line 5"/>
            <p:cNvSpPr>
              <a:spLocks noChangeShapeType="1"/>
            </p:cNvSpPr>
            <p:nvPr/>
          </p:nvSpPr>
          <p:spPr bwMode="auto">
            <a:xfrm flipV="1">
              <a:off x="3016" y="1661"/>
              <a:ext cx="0" cy="454"/>
            </a:xfrm>
            <a:prstGeom prst="line">
              <a:avLst/>
            </a:prstGeom>
            <a:noFill/>
            <a:ln w="25400">
              <a:solidFill>
                <a:schemeClr val="tx1"/>
              </a:solidFill>
              <a:round/>
              <a:headEnd/>
              <a:tailEnd type="arrow" w="med" len="lg"/>
            </a:ln>
            <a:extLst>
              <a:ext uri="{909E8E84-426E-40DD-AFC4-6F175D3DCCD1}">
                <a14:hiddenFill xmlns:a14="http://schemas.microsoft.com/office/drawing/2010/main">
                  <a:noFill/>
                </a14:hiddenFill>
              </a:ext>
            </a:extLst>
          </p:spPr>
          <p:txBody>
            <a:bodyPr/>
            <a:lstStyle/>
            <a:p>
              <a:endParaRPr lang="en-GB">
                <a:latin typeface="+mj-lt"/>
              </a:endParaRPr>
            </a:p>
          </p:txBody>
        </p:sp>
        <p:sp>
          <p:nvSpPr>
            <p:cNvPr id="6" name="Line 6"/>
            <p:cNvSpPr>
              <a:spLocks noChangeShapeType="1"/>
            </p:cNvSpPr>
            <p:nvPr/>
          </p:nvSpPr>
          <p:spPr bwMode="auto">
            <a:xfrm>
              <a:off x="3016" y="2115"/>
              <a:ext cx="499" cy="0"/>
            </a:xfrm>
            <a:prstGeom prst="line">
              <a:avLst/>
            </a:prstGeom>
            <a:noFill/>
            <a:ln w="25400">
              <a:solidFill>
                <a:schemeClr val="tx1"/>
              </a:solidFill>
              <a:round/>
              <a:headEnd/>
              <a:tailEnd type="arrow" w="med" len="lg"/>
            </a:ln>
            <a:extLst>
              <a:ext uri="{909E8E84-426E-40DD-AFC4-6F175D3DCCD1}">
                <a14:hiddenFill xmlns:a14="http://schemas.microsoft.com/office/drawing/2010/main">
                  <a:noFill/>
                </a14:hiddenFill>
              </a:ext>
            </a:extLst>
          </p:spPr>
          <p:txBody>
            <a:bodyPr/>
            <a:lstStyle/>
            <a:p>
              <a:endParaRPr lang="en-GB">
                <a:latin typeface="+mj-lt"/>
              </a:endParaRPr>
            </a:p>
          </p:txBody>
        </p:sp>
        <p:sp>
          <p:nvSpPr>
            <p:cNvPr id="7" name="Text Box 7"/>
            <p:cNvSpPr txBox="1">
              <a:spLocks noChangeArrowheads="1"/>
            </p:cNvSpPr>
            <p:nvPr/>
          </p:nvSpPr>
          <p:spPr bwMode="auto">
            <a:xfrm>
              <a:off x="3515" y="1979"/>
              <a:ext cx="4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b="1" baseline="0">
                  <a:latin typeface="+mj-lt"/>
                </a:rPr>
                <a:t>x</a:t>
              </a:r>
            </a:p>
          </p:txBody>
        </p:sp>
        <p:sp>
          <p:nvSpPr>
            <p:cNvPr id="8" name="Text Box 8"/>
            <p:cNvSpPr txBox="1">
              <a:spLocks noChangeArrowheads="1"/>
            </p:cNvSpPr>
            <p:nvPr/>
          </p:nvSpPr>
          <p:spPr bwMode="auto">
            <a:xfrm>
              <a:off x="3061" y="1570"/>
              <a:ext cx="36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b="1" baseline="0">
                  <a:latin typeface="+mj-lt"/>
                </a:rPr>
                <a:t>x’</a:t>
              </a:r>
            </a:p>
          </p:txBody>
        </p:sp>
      </p:grpSp>
      <p:grpSp>
        <p:nvGrpSpPr>
          <p:cNvPr id="9" name="Group 9"/>
          <p:cNvGrpSpPr>
            <a:grpSpLocks/>
          </p:cNvGrpSpPr>
          <p:nvPr/>
        </p:nvGrpSpPr>
        <p:grpSpPr bwMode="auto">
          <a:xfrm>
            <a:off x="684213" y="4221163"/>
            <a:ext cx="1225550" cy="865187"/>
            <a:chOff x="521" y="2659"/>
            <a:chExt cx="772" cy="545"/>
          </a:xfrm>
        </p:grpSpPr>
        <p:sp>
          <p:nvSpPr>
            <p:cNvPr id="10" name="Oval 10"/>
            <p:cNvSpPr>
              <a:spLocks noChangeArrowheads="1"/>
            </p:cNvSpPr>
            <p:nvPr/>
          </p:nvSpPr>
          <p:spPr bwMode="auto">
            <a:xfrm>
              <a:off x="521" y="2659"/>
              <a:ext cx="499" cy="545"/>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sp>
          <p:nvSpPr>
            <p:cNvPr id="11" name="Oval 11"/>
            <p:cNvSpPr>
              <a:spLocks noChangeArrowheads="1"/>
            </p:cNvSpPr>
            <p:nvPr/>
          </p:nvSpPr>
          <p:spPr bwMode="auto">
            <a:xfrm>
              <a:off x="1066" y="2840"/>
              <a:ext cx="227" cy="273"/>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grpSp>
      <p:grpSp>
        <p:nvGrpSpPr>
          <p:cNvPr id="12" name="Group 12"/>
          <p:cNvGrpSpPr>
            <a:grpSpLocks/>
          </p:cNvGrpSpPr>
          <p:nvPr/>
        </p:nvGrpSpPr>
        <p:grpSpPr bwMode="auto">
          <a:xfrm>
            <a:off x="3348038" y="3716338"/>
            <a:ext cx="1223962" cy="1370012"/>
            <a:chOff x="1973" y="2341"/>
            <a:chExt cx="771" cy="863"/>
          </a:xfrm>
        </p:grpSpPr>
        <p:sp>
          <p:nvSpPr>
            <p:cNvPr id="13" name="Oval 13"/>
            <p:cNvSpPr>
              <a:spLocks noChangeArrowheads="1"/>
            </p:cNvSpPr>
            <p:nvPr/>
          </p:nvSpPr>
          <p:spPr bwMode="auto">
            <a:xfrm>
              <a:off x="1973" y="2659"/>
              <a:ext cx="499" cy="545"/>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sp>
          <p:nvSpPr>
            <p:cNvPr id="14" name="Oval 14"/>
            <p:cNvSpPr>
              <a:spLocks noChangeArrowheads="1"/>
            </p:cNvSpPr>
            <p:nvPr/>
          </p:nvSpPr>
          <p:spPr bwMode="auto">
            <a:xfrm>
              <a:off x="2517" y="2795"/>
              <a:ext cx="227" cy="273"/>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sp>
          <p:nvSpPr>
            <p:cNvPr id="15" name="Oval 15"/>
            <p:cNvSpPr>
              <a:spLocks noChangeArrowheads="1"/>
            </p:cNvSpPr>
            <p:nvPr/>
          </p:nvSpPr>
          <p:spPr bwMode="auto">
            <a:xfrm>
              <a:off x="2109" y="2341"/>
              <a:ext cx="227" cy="273"/>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grpSp>
      <p:grpSp>
        <p:nvGrpSpPr>
          <p:cNvPr id="16" name="Group 16"/>
          <p:cNvGrpSpPr>
            <a:grpSpLocks/>
          </p:cNvGrpSpPr>
          <p:nvPr/>
        </p:nvGrpSpPr>
        <p:grpSpPr bwMode="auto">
          <a:xfrm>
            <a:off x="4932363" y="3789363"/>
            <a:ext cx="1727200" cy="1368425"/>
            <a:chOff x="3198" y="2387"/>
            <a:chExt cx="1088" cy="862"/>
          </a:xfrm>
        </p:grpSpPr>
        <p:sp>
          <p:nvSpPr>
            <p:cNvPr id="17" name="Oval 17"/>
            <p:cNvSpPr>
              <a:spLocks noChangeArrowheads="1"/>
            </p:cNvSpPr>
            <p:nvPr/>
          </p:nvSpPr>
          <p:spPr bwMode="auto">
            <a:xfrm>
              <a:off x="3515" y="2704"/>
              <a:ext cx="499" cy="545"/>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sp>
          <p:nvSpPr>
            <p:cNvPr id="18" name="Oval 18"/>
            <p:cNvSpPr>
              <a:spLocks noChangeArrowheads="1"/>
            </p:cNvSpPr>
            <p:nvPr/>
          </p:nvSpPr>
          <p:spPr bwMode="auto">
            <a:xfrm>
              <a:off x="4059" y="2840"/>
              <a:ext cx="227" cy="273"/>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sp>
          <p:nvSpPr>
            <p:cNvPr id="19" name="Oval 19"/>
            <p:cNvSpPr>
              <a:spLocks noChangeArrowheads="1"/>
            </p:cNvSpPr>
            <p:nvPr/>
          </p:nvSpPr>
          <p:spPr bwMode="auto">
            <a:xfrm>
              <a:off x="3651" y="2387"/>
              <a:ext cx="227" cy="273"/>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sp>
          <p:nvSpPr>
            <p:cNvPr id="20" name="Oval 20"/>
            <p:cNvSpPr>
              <a:spLocks noChangeArrowheads="1"/>
            </p:cNvSpPr>
            <p:nvPr/>
          </p:nvSpPr>
          <p:spPr bwMode="auto">
            <a:xfrm>
              <a:off x="3198" y="2840"/>
              <a:ext cx="227" cy="273"/>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grpSp>
      <p:sp>
        <p:nvSpPr>
          <p:cNvPr id="21" name="Text Box 21"/>
          <p:cNvSpPr txBox="1">
            <a:spLocks noChangeArrowheads="1"/>
          </p:cNvSpPr>
          <p:nvPr/>
        </p:nvSpPr>
        <p:spPr bwMode="auto">
          <a:xfrm>
            <a:off x="325438" y="5521326"/>
            <a:ext cx="2447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algn="ctr" eaLnBrk="1" hangingPunct="1">
              <a:spcBef>
                <a:spcPct val="50000"/>
              </a:spcBef>
            </a:pPr>
            <a:r>
              <a:rPr lang="en-GB" altLang="en-US" baseline="0">
                <a:latin typeface="Calibri"/>
              </a:rPr>
              <a:t>turn 1 – first injection</a:t>
            </a:r>
          </a:p>
        </p:txBody>
      </p:sp>
      <p:sp>
        <p:nvSpPr>
          <p:cNvPr id="22" name="Text Box 22"/>
          <p:cNvSpPr txBox="1">
            <a:spLocks noChangeArrowheads="1"/>
          </p:cNvSpPr>
          <p:nvPr/>
        </p:nvSpPr>
        <p:spPr bwMode="auto">
          <a:xfrm>
            <a:off x="3671094" y="5445125"/>
            <a:ext cx="10810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algn="ctr" eaLnBrk="1" hangingPunct="1">
              <a:spcBef>
                <a:spcPct val="50000"/>
              </a:spcBef>
            </a:pPr>
            <a:r>
              <a:rPr lang="en-GB" altLang="en-US" baseline="0">
                <a:latin typeface="Calibri"/>
              </a:rPr>
              <a:t>turn 2</a:t>
            </a:r>
          </a:p>
        </p:txBody>
      </p:sp>
      <p:sp>
        <p:nvSpPr>
          <p:cNvPr id="23" name="Text Box 23"/>
          <p:cNvSpPr txBox="1">
            <a:spLocks noChangeArrowheads="1"/>
          </p:cNvSpPr>
          <p:nvPr/>
        </p:nvSpPr>
        <p:spPr bwMode="auto">
          <a:xfrm>
            <a:off x="5833269" y="5445125"/>
            <a:ext cx="9350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algn="ctr" eaLnBrk="1" hangingPunct="1">
              <a:spcBef>
                <a:spcPct val="50000"/>
              </a:spcBef>
            </a:pPr>
            <a:r>
              <a:rPr lang="en-GB" altLang="en-US" baseline="0">
                <a:latin typeface="Calibri"/>
              </a:rPr>
              <a:t>turn 3</a:t>
            </a:r>
          </a:p>
        </p:txBody>
      </p:sp>
      <p:grpSp>
        <p:nvGrpSpPr>
          <p:cNvPr id="24" name="Group 24"/>
          <p:cNvGrpSpPr>
            <a:grpSpLocks/>
          </p:cNvGrpSpPr>
          <p:nvPr/>
        </p:nvGrpSpPr>
        <p:grpSpPr bwMode="auto">
          <a:xfrm>
            <a:off x="7019925" y="3789363"/>
            <a:ext cx="1728788" cy="1873250"/>
            <a:chOff x="4558" y="2387"/>
            <a:chExt cx="1089" cy="1180"/>
          </a:xfrm>
        </p:grpSpPr>
        <p:sp>
          <p:nvSpPr>
            <p:cNvPr id="25" name="Oval 25"/>
            <p:cNvSpPr>
              <a:spLocks noChangeArrowheads="1"/>
            </p:cNvSpPr>
            <p:nvPr/>
          </p:nvSpPr>
          <p:spPr bwMode="auto">
            <a:xfrm>
              <a:off x="4876" y="2704"/>
              <a:ext cx="499" cy="545"/>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sp>
          <p:nvSpPr>
            <p:cNvPr id="26" name="Oval 26"/>
            <p:cNvSpPr>
              <a:spLocks noChangeArrowheads="1"/>
            </p:cNvSpPr>
            <p:nvPr/>
          </p:nvSpPr>
          <p:spPr bwMode="auto">
            <a:xfrm>
              <a:off x="5012" y="2387"/>
              <a:ext cx="227" cy="273"/>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sp>
          <p:nvSpPr>
            <p:cNvPr id="27" name="Oval 27"/>
            <p:cNvSpPr>
              <a:spLocks noChangeArrowheads="1"/>
            </p:cNvSpPr>
            <p:nvPr/>
          </p:nvSpPr>
          <p:spPr bwMode="auto">
            <a:xfrm>
              <a:off x="4558" y="2886"/>
              <a:ext cx="227" cy="273"/>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sp>
          <p:nvSpPr>
            <p:cNvPr id="28" name="Oval 28"/>
            <p:cNvSpPr>
              <a:spLocks noChangeArrowheads="1"/>
            </p:cNvSpPr>
            <p:nvPr/>
          </p:nvSpPr>
          <p:spPr bwMode="auto">
            <a:xfrm>
              <a:off x="5057" y="3294"/>
              <a:ext cx="227" cy="273"/>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sp>
          <p:nvSpPr>
            <p:cNvPr id="29" name="Oval 29"/>
            <p:cNvSpPr>
              <a:spLocks noChangeArrowheads="1"/>
            </p:cNvSpPr>
            <p:nvPr/>
          </p:nvSpPr>
          <p:spPr bwMode="auto">
            <a:xfrm>
              <a:off x="5420" y="2840"/>
              <a:ext cx="227" cy="273"/>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grpSp>
      <p:sp>
        <p:nvSpPr>
          <p:cNvPr id="30" name="Text Box 30"/>
          <p:cNvSpPr txBox="1">
            <a:spLocks noChangeArrowheads="1"/>
          </p:cNvSpPr>
          <p:nvPr/>
        </p:nvSpPr>
        <p:spPr bwMode="auto">
          <a:xfrm>
            <a:off x="6804025" y="5661025"/>
            <a:ext cx="2339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a:latin typeface="Calibri"/>
              </a:rPr>
              <a:t>turn 4 – last injection</a:t>
            </a:r>
          </a:p>
        </p:txBody>
      </p:sp>
      <p:sp>
        <p:nvSpPr>
          <p:cNvPr id="31" name="Line 31"/>
          <p:cNvSpPr>
            <a:spLocks noChangeShapeType="1"/>
          </p:cNvSpPr>
          <p:nvPr/>
        </p:nvSpPr>
        <p:spPr bwMode="auto">
          <a:xfrm>
            <a:off x="1547813" y="4076700"/>
            <a:ext cx="0" cy="13684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 name="Line 32"/>
          <p:cNvSpPr>
            <a:spLocks noChangeShapeType="1"/>
          </p:cNvSpPr>
          <p:nvPr/>
        </p:nvSpPr>
        <p:spPr bwMode="auto">
          <a:xfrm>
            <a:off x="4211638" y="4076700"/>
            <a:ext cx="0" cy="13684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 name="Line 33"/>
          <p:cNvSpPr>
            <a:spLocks noChangeShapeType="1"/>
          </p:cNvSpPr>
          <p:nvPr/>
        </p:nvSpPr>
        <p:spPr bwMode="auto">
          <a:xfrm>
            <a:off x="6300788" y="4076700"/>
            <a:ext cx="0" cy="13684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 name="Line 34"/>
          <p:cNvSpPr>
            <a:spLocks noChangeShapeType="1"/>
          </p:cNvSpPr>
          <p:nvPr/>
        </p:nvSpPr>
        <p:spPr bwMode="auto">
          <a:xfrm>
            <a:off x="8379558" y="4005263"/>
            <a:ext cx="0" cy="13684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5" name="Text Box 35"/>
          <p:cNvSpPr txBox="1">
            <a:spLocks noChangeArrowheads="1"/>
          </p:cNvSpPr>
          <p:nvPr/>
        </p:nvSpPr>
        <p:spPr bwMode="auto">
          <a:xfrm>
            <a:off x="1008857" y="3251994"/>
            <a:ext cx="10810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algn="ctr" eaLnBrk="1" hangingPunct="1">
              <a:spcBef>
                <a:spcPct val="50000"/>
              </a:spcBef>
            </a:pPr>
            <a:r>
              <a:rPr lang="en-GB" altLang="en-US" baseline="0">
                <a:latin typeface="Calibri"/>
              </a:rPr>
              <a:t>septum</a:t>
            </a:r>
          </a:p>
        </p:txBody>
      </p:sp>
      <p:sp>
        <p:nvSpPr>
          <p:cNvPr id="36" name="Line 36"/>
          <p:cNvSpPr>
            <a:spLocks noChangeShapeType="1"/>
          </p:cNvSpPr>
          <p:nvPr/>
        </p:nvSpPr>
        <p:spPr bwMode="auto">
          <a:xfrm>
            <a:off x="1547813" y="3660378"/>
            <a:ext cx="1588" cy="273447"/>
          </a:xfrm>
          <a:prstGeom prst="line">
            <a:avLst/>
          </a:prstGeom>
          <a:noFill/>
          <a:ln w="25400">
            <a:solidFill>
              <a:schemeClr val="tx1"/>
            </a:solidFill>
            <a:round/>
            <a:headEnd/>
            <a:tailEnd type="arrow" w="med" len="lg"/>
          </a:ln>
          <a:extLst>
            <a:ext uri="{909E8E84-426E-40DD-AFC4-6F175D3DCCD1}">
              <a14:hiddenFill xmlns:a14="http://schemas.microsoft.com/office/drawing/2010/main">
                <a:noFill/>
              </a14:hiddenFill>
            </a:ext>
          </a:extLst>
        </p:spPr>
        <p:txBody>
          <a:bodyPr/>
          <a:lstStyle/>
          <a:p>
            <a:endParaRPr lang="en-GB"/>
          </a:p>
        </p:txBody>
      </p:sp>
      <p:sp>
        <p:nvSpPr>
          <p:cNvPr id="37" name="Text Box 37"/>
          <p:cNvSpPr txBox="1">
            <a:spLocks noChangeArrowheads="1"/>
          </p:cNvSpPr>
          <p:nvPr/>
        </p:nvSpPr>
        <p:spPr bwMode="auto">
          <a:xfrm>
            <a:off x="684213" y="3860800"/>
            <a:ext cx="23034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a:latin typeface="Calibri"/>
              </a:rPr>
              <a:t>0 field	deflect. field</a:t>
            </a:r>
          </a:p>
        </p:txBody>
      </p:sp>
    </p:spTree>
    <p:extLst>
      <p:ext uri="{BB962C8B-B14F-4D97-AF65-F5344CB8AC3E}">
        <p14:creationId xmlns:p14="http://schemas.microsoft.com/office/powerpoint/2010/main" val="13284125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Accumulation</a:t>
            </a:r>
          </a:p>
        </p:txBody>
      </p:sp>
      <p:sp>
        <p:nvSpPr>
          <p:cNvPr id="3" name="Rectangle 3"/>
          <p:cNvSpPr txBox="1">
            <a:spLocks noChangeArrowheads="1"/>
          </p:cNvSpPr>
          <p:nvPr/>
        </p:nvSpPr>
        <p:spPr>
          <a:xfrm>
            <a:off x="442913" y="1226344"/>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en-US" sz="2000" dirty="0"/>
              <a:t>(b) Inject into outer region of </a:t>
            </a:r>
            <a:r>
              <a:rPr lang="en-GB" altLang="en-US" sz="2000" b="1" dirty="0"/>
              <a:t>phase space</a:t>
            </a:r>
            <a:r>
              <a:rPr lang="en-GB" altLang="en-US" sz="2000" dirty="0"/>
              <a:t> - damping coalesces beam into the central region before re-injecting </a:t>
            </a:r>
            <a:r>
              <a:rPr lang="en-GB" altLang="en-US" sz="2000" b="1" dirty="0"/>
              <a:t>(high energy lepton rings only)</a:t>
            </a:r>
            <a:r>
              <a:rPr lang="en-GB" altLang="en-US" sz="2000" dirty="0"/>
              <a:t>:</a:t>
            </a:r>
            <a:endParaRPr lang="en-GB" altLang="en-US" dirty="0"/>
          </a:p>
        </p:txBody>
      </p:sp>
      <p:grpSp>
        <p:nvGrpSpPr>
          <p:cNvPr id="4" name="Group 4"/>
          <p:cNvGrpSpPr>
            <a:grpSpLocks/>
          </p:cNvGrpSpPr>
          <p:nvPr/>
        </p:nvGrpSpPr>
        <p:grpSpPr bwMode="auto">
          <a:xfrm>
            <a:off x="257175" y="2045494"/>
            <a:ext cx="8424863" cy="3248025"/>
            <a:chOff x="113" y="1570"/>
            <a:chExt cx="5307" cy="2046"/>
          </a:xfrm>
        </p:grpSpPr>
        <p:sp>
          <p:nvSpPr>
            <p:cNvPr id="5" name="Oval 5"/>
            <p:cNvSpPr>
              <a:spLocks noChangeArrowheads="1"/>
            </p:cNvSpPr>
            <p:nvPr/>
          </p:nvSpPr>
          <p:spPr bwMode="auto">
            <a:xfrm>
              <a:off x="3606" y="2205"/>
              <a:ext cx="771" cy="725"/>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latin typeface="+mj-lt"/>
              </a:endParaRPr>
            </a:p>
          </p:txBody>
        </p:sp>
        <p:sp>
          <p:nvSpPr>
            <p:cNvPr id="6" name="Oval 6"/>
            <p:cNvSpPr>
              <a:spLocks noChangeArrowheads="1"/>
            </p:cNvSpPr>
            <p:nvPr/>
          </p:nvSpPr>
          <p:spPr bwMode="auto">
            <a:xfrm>
              <a:off x="431" y="1865"/>
              <a:ext cx="1497" cy="1406"/>
            </a:xfrm>
            <a:prstGeom prst="ellipse">
              <a:avLst/>
            </a:prstGeom>
            <a:noFill/>
            <a:ln w="317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latin typeface="+mj-lt"/>
              </a:endParaRPr>
            </a:p>
          </p:txBody>
        </p:sp>
        <p:sp>
          <p:nvSpPr>
            <p:cNvPr id="7" name="Oval 7"/>
            <p:cNvSpPr>
              <a:spLocks noChangeArrowheads="1"/>
            </p:cNvSpPr>
            <p:nvPr/>
          </p:nvSpPr>
          <p:spPr bwMode="auto">
            <a:xfrm>
              <a:off x="793" y="2205"/>
              <a:ext cx="771" cy="725"/>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latin typeface="+mj-lt"/>
              </a:endParaRPr>
            </a:p>
          </p:txBody>
        </p:sp>
        <p:sp>
          <p:nvSpPr>
            <p:cNvPr id="8" name="Oval 8"/>
            <p:cNvSpPr>
              <a:spLocks noChangeArrowheads="1"/>
            </p:cNvSpPr>
            <p:nvPr/>
          </p:nvSpPr>
          <p:spPr bwMode="auto">
            <a:xfrm>
              <a:off x="1610" y="2409"/>
              <a:ext cx="272" cy="317"/>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latin typeface="+mj-lt"/>
              </a:endParaRPr>
            </a:p>
          </p:txBody>
        </p:sp>
        <p:sp>
          <p:nvSpPr>
            <p:cNvPr id="9" name="Oval 9"/>
            <p:cNvSpPr>
              <a:spLocks noChangeArrowheads="1"/>
            </p:cNvSpPr>
            <p:nvPr/>
          </p:nvSpPr>
          <p:spPr bwMode="auto">
            <a:xfrm>
              <a:off x="3696" y="2273"/>
              <a:ext cx="590" cy="589"/>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latin typeface="+mj-lt"/>
              </a:endParaRPr>
            </a:p>
          </p:txBody>
        </p:sp>
        <p:sp>
          <p:nvSpPr>
            <p:cNvPr id="10" name="Oval 10"/>
            <p:cNvSpPr>
              <a:spLocks noChangeArrowheads="1"/>
            </p:cNvSpPr>
            <p:nvPr/>
          </p:nvSpPr>
          <p:spPr bwMode="auto">
            <a:xfrm>
              <a:off x="3243" y="1865"/>
              <a:ext cx="1497" cy="1406"/>
            </a:xfrm>
            <a:prstGeom prst="ellipse">
              <a:avLst/>
            </a:prstGeom>
            <a:noFill/>
            <a:ln w="317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latin typeface="+mj-lt"/>
              </a:endParaRPr>
            </a:p>
          </p:txBody>
        </p:sp>
        <p:sp>
          <p:nvSpPr>
            <p:cNvPr id="11" name="Oval 11"/>
            <p:cNvSpPr>
              <a:spLocks noChangeArrowheads="1"/>
            </p:cNvSpPr>
            <p:nvPr/>
          </p:nvSpPr>
          <p:spPr bwMode="auto">
            <a:xfrm>
              <a:off x="4422" y="2387"/>
              <a:ext cx="272" cy="317"/>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latin typeface="+mj-lt"/>
              </a:endParaRPr>
            </a:p>
          </p:txBody>
        </p:sp>
        <p:sp>
          <p:nvSpPr>
            <p:cNvPr id="12" name="Text Box 12"/>
            <p:cNvSpPr txBox="1">
              <a:spLocks noChangeArrowheads="1"/>
            </p:cNvSpPr>
            <p:nvPr/>
          </p:nvSpPr>
          <p:spPr bwMode="auto">
            <a:xfrm>
              <a:off x="930" y="1570"/>
              <a:ext cx="136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a:latin typeface="+mj-lt"/>
                </a:rPr>
                <a:t>dynamic aperture</a:t>
              </a:r>
            </a:p>
          </p:txBody>
        </p:sp>
        <p:sp>
          <p:nvSpPr>
            <p:cNvPr id="13" name="Line 13"/>
            <p:cNvSpPr>
              <a:spLocks noChangeShapeType="1"/>
            </p:cNvSpPr>
            <p:nvPr/>
          </p:nvSpPr>
          <p:spPr bwMode="auto">
            <a:xfrm flipH="1">
              <a:off x="1701" y="1797"/>
              <a:ext cx="136" cy="182"/>
            </a:xfrm>
            <a:prstGeom prst="line">
              <a:avLst/>
            </a:prstGeom>
            <a:noFill/>
            <a:ln w="19050">
              <a:solidFill>
                <a:schemeClr val="tx1"/>
              </a:solidFill>
              <a:round/>
              <a:headEnd/>
              <a:tailEnd type="arrow" w="med" len="lg"/>
            </a:ln>
            <a:extLst>
              <a:ext uri="{909E8E84-426E-40DD-AFC4-6F175D3DCCD1}">
                <a14:hiddenFill xmlns:a14="http://schemas.microsoft.com/office/drawing/2010/main">
                  <a:noFill/>
                </a14:hiddenFill>
              </a:ext>
            </a:extLst>
          </p:spPr>
          <p:txBody>
            <a:bodyPr/>
            <a:lstStyle/>
            <a:p>
              <a:endParaRPr lang="en-GB">
                <a:latin typeface="+mj-lt"/>
              </a:endParaRPr>
            </a:p>
          </p:txBody>
        </p:sp>
        <p:sp>
          <p:nvSpPr>
            <p:cNvPr id="14" name="Text Box 14"/>
            <p:cNvSpPr txBox="1">
              <a:spLocks noChangeArrowheads="1"/>
            </p:cNvSpPr>
            <p:nvPr/>
          </p:nvSpPr>
          <p:spPr bwMode="auto">
            <a:xfrm>
              <a:off x="1111" y="3385"/>
              <a:ext cx="131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a:latin typeface="+mj-lt"/>
                </a:rPr>
                <a:t>injected beam</a:t>
              </a:r>
            </a:p>
          </p:txBody>
        </p:sp>
        <p:sp>
          <p:nvSpPr>
            <p:cNvPr id="15" name="Text Box 15"/>
            <p:cNvSpPr txBox="1">
              <a:spLocks noChangeArrowheads="1"/>
            </p:cNvSpPr>
            <p:nvPr/>
          </p:nvSpPr>
          <p:spPr bwMode="auto">
            <a:xfrm>
              <a:off x="3016" y="3385"/>
              <a:ext cx="24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a:latin typeface="+mj-lt"/>
                </a:rPr>
                <a:t>next injection after 1 damping time</a:t>
              </a:r>
            </a:p>
          </p:txBody>
        </p:sp>
        <p:sp>
          <p:nvSpPr>
            <p:cNvPr id="16" name="Line 16"/>
            <p:cNvSpPr>
              <a:spLocks noChangeShapeType="1"/>
            </p:cNvSpPr>
            <p:nvPr/>
          </p:nvSpPr>
          <p:spPr bwMode="auto">
            <a:xfrm flipH="1" flipV="1">
              <a:off x="1791" y="2750"/>
              <a:ext cx="136" cy="680"/>
            </a:xfrm>
            <a:prstGeom prst="line">
              <a:avLst/>
            </a:prstGeom>
            <a:noFill/>
            <a:ln w="19050">
              <a:solidFill>
                <a:schemeClr val="tx1"/>
              </a:solidFill>
              <a:round/>
              <a:headEnd/>
              <a:tailEnd type="arrow" w="med" len="lg"/>
            </a:ln>
            <a:extLst>
              <a:ext uri="{909E8E84-426E-40DD-AFC4-6F175D3DCCD1}">
                <a14:hiddenFill xmlns:a14="http://schemas.microsoft.com/office/drawing/2010/main">
                  <a:noFill/>
                </a14:hiddenFill>
              </a:ext>
            </a:extLst>
          </p:spPr>
          <p:txBody>
            <a:bodyPr/>
            <a:lstStyle/>
            <a:p>
              <a:endParaRPr lang="en-GB">
                <a:latin typeface="+mj-lt"/>
              </a:endParaRPr>
            </a:p>
          </p:txBody>
        </p:sp>
        <p:sp>
          <p:nvSpPr>
            <p:cNvPr id="17" name="Text Box 17"/>
            <p:cNvSpPr txBox="1">
              <a:spLocks noChangeArrowheads="1"/>
            </p:cNvSpPr>
            <p:nvPr/>
          </p:nvSpPr>
          <p:spPr bwMode="auto">
            <a:xfrm>
              <a:off x="113" y="3294"/>
              <a:ext cx="95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a:latin typeface="+mj-lt"/>
                </a:rPr>
                <a:t>stored beam</a:t>
              </a:r>
            </a:p>
          </p:txBody>
        </p:sp>
        <p:sp>
          <p:nvSpPr>
            <p:cNvPr id="18" name="Line 18"/>
            <p:cNvSpPr>
              <a:spLocks noChangeShapeType="1"/>
            </p:cNvSpPr>
            <p:nvPr/>
          </p:nvSpPr>
          <p:spPr bwMode="auto">
            <a:xfrm flipV="1">
              <a:off x="476" y="2840"/>
              <a:ext cx="363" cy="454"/>
            </a:xfrm>
            <a:prstGeom prst="line">
              <a:avLst/>
            </a:prstGeom>
            <a:noFill/>
            <a:ln w="19050">
              <a:solidFill>
                <a:schemeClr val="tx1"/>
              </a:solidFill>
              <a:round/>
              <a:headEnd/>
              <a:tailEnd type="arrow" w="med" len="lg"/>
            </a:ln>
            <a:extLst>
              <a:ext uri="{909E8E84-426E-40DD-AFC4-6F175D3DCCD1}">
                <a14:hiddenFill xmlns:a14="http://schemas.microsoft.com/office/drawing/2010/main">
                  <a:noFill/>
                </a14:hiddenFill>
              </a:ext>
            </a:extLst>
          </p:spPr>
          <p:txBody>
            <a:bodyPr/>
            <a:lstStyle/>
            <a:p>
              <a:endParaRPr lang="en-GB">
                <a:latin typeface="+mj-lt"/>
              </a:endParaRPr>
            </a:p>
          </p:txBody>
        </p:sp>
      </p:grpSp>
      <p:sp>
        <p:nvSpPr>
          <p:cNvPr id="19" name="Text Box 19"/>
          <p:cNvSpPr txBox="1">
            <a:spLocks noChangeArrowheads="1"/>
          </p:cNvSpPr>
          <p:nvPr/>
        </p:nvSpPr>
        <p:spPr bwMode="auto">
          <a:xfrm>
            <a:off x="395288" y="5300663"/>
            <a:ext cx="84248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marL="285750" indent="-285750" eaLnBrk="1" hangingPunct="1">
              <a:spcBef>
                <a:spcPct val="20000"/>
              </a:spcBef>
              <a:buFont typeface="Arial" panose="020B0604020202020204" pitchFamily="34" charset="0"/>
              <a:buChar char="•"/>
            </a:pPr>
            <a:r>
              <a:rPr lang="en-GB" altLang="en-US" sz="2000" baseline="0">
                <a:latin typeface="Calibri"/>
              </a:rPr>
              <a:t>(c) inject negative ions through a bending magnet and then ‘strip’ to produce a proton after injection </a:t>
            </a:r>
            <a:r>
              <a:rPr lang="en-GB" altLang="en-US" sz="2000" b="1" baseline="0">
                <a:latin typeface="Calibri"/>
              </a:rPr>
              <a:t>(H</a:t>
            </a:r>
            <a:r>
              <a:rPr lang="en-GB" altLang="en-US" sz="2000" b="1" baseline="30000">
                <a:latin typeface="Calibri"/>
              </a:rPr>
              <a:t>-</a:t>
            </a:r>
            <a:r>
              <a:rPr lang="en-GB" altLang="en-US" sz="2000" b="1" baseline="0">
                <a:latin typeface="Calibri"/>
              </a:rPr>
              <a:t> to p</a:t>
            </a:r>
            <a:r>
              <a:rPr lang="en-GB" altLang="en-US" sz="2000" b="1" baseline="30000">
                <a:latin typeface="Calibri"/>
              </a:rPr>
              <a:t>+</a:t>
            </a:r>
            <a:r>
              <a:rPr lang="en-GB" altLang="en-US" sz="2000" b="1" baseline="0">
                <a:latin typeface="Calibri"/>
              </a:rPr>
              <a:t> only)</a:t>
            </a:r>
            <a:endParaRPr lang="en-GB" altLang="en-US" sz="2000" baseline="0">
              <a:latin typeface="Calibri"/>
            </a:endParaRPr>
          </a:p>
        </p:txBody>
      </p:sp>
    </p:spTree>
    <p:extLst>
      <p:ext uri="{BB962C8B-B14F-4D97-AF65-F5344CB8AC3E}">
        <p14:creationId xmlns:p14="http://schemas.microsoft.com/office/powerpoint/2010/main" val="11282514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Multi-turn extraction</a:t>
            </a:r>
          </a:p>
        </p:txBody>
      </p:sp>
      <p:sp>
        <p:nvSpPr>
          <p:cNvPr id="3" name="Rectangle 3"/>
          <p:cNvSpPr txBox="1">
            <a:spLocks noChangeArrowheads="1"/>
          </p:cNvSpPr>
          <p:nvPr/>
        </p:nvSpPr>
        <p:spPr>
          <a:xfrm>
            <a:off x="457200" y="1340768"/>
            <a:ext cx="8229600" cy="478539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en-US" sz="2000" dirty="0"/>
              <a:t>‘Shave’ particles from edge of beam into an extraction channel whilst the beam is moved across the aperture:</a:t>
            </a:r>
          </a:p>
        </p:txBody>
      </p:sp>
      <p:grpSp>
        <p:nvGrpSpPr>
          <p:cNvPr id="4" name="Group 4"/>
          <p:cNvGrpSpPr>
            <a:grpSpLocks/>
          </p:cNvGrpSpPr>
          <p:nvPr/>
        </p:nvGrpSpPr>
        <p:grpSpPr bwMode="auto">
          <a:xfrm>
            <a:off x="827088" y="2237990"/>
            <a:ext cx="6553200" cy="2232025"/>
            <a:chOff x="385" y="1480"/>
            <a:chExt cx="4128" cy="1406"/>
          </a:xfrm>
        </p:grpSpPr>
        <p:sp>
          <p:nvSpPr>
            <p:cNvPr id="5" name="Oval 5"/>
            <p:cNvSpPr>
              <a:spLocks noChangeArrowheads="1"/>
            </p:cNvSpPr>
            <p:nvPr/>
          </p:nvSpPr>
          <p:spPr bwMode="auto">
            <a:xfrm>
              <a:off x="1519" y="1480"/>
              <a:ext cx="1406" cy="1179"/>
            </a:xfrm>
            <a:prstGeom prst="ellipse">
              <a:avLst/>
            </a:prstGeom>
            <a:solidFill>
              <a:schemeClr val="accent1"/>
            </a:solidFill>
            <a:ln w="9525">
              <a:solidFill>
                <a:schemeClr val="tx1"/>
              </a:solidFill>
              <a:round/>
              <a:headEnd/>
              <a:tailEnd/>
            </a:ln>
          </p:spPr>
          <p:txBody>
            <a:bodyPr wrap="none" anchor="ct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a:p>
          </p:txBody>
        </p:sp>
        <p:sp>
          <p:nvSpPr>
            <p:cNvPr id="6" name="Line 6"/>
            <p:cNvSpPr>
              <a:spLocks noChangeShapeType="1"/>
            </p:cNvSpPr>
            <p:nvPr/>
          </p:nvSpPr>
          <p:spPr bwMode="auto">
            <a:xfrm>
              <a:off x="2835" y="1525"/>
              <a:ext cx="0" cy="1315"/>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 name="Line 7"/>
            <p:cNvSpPr>
              <a:spLocks noChangeShapeType="1"/>
            </p:cNvSpPr>
            <p:nvPr/>
          </p:nvSpPr>
          <p:spPr bwMode="auto">
            <a:xfrm>
              <a:off x="1292" y="2886"/>
              <a:ext cx="1180" cy="0"/>
            </a:xfrm>
            <a:prstGeom prst="line">
              <a:avLst/>
            </a:prstGeom>
            <a:noFill/>
            <a:ln w="19050">
              <a:solidFill>
                <a:schemeClr val="tx1"/>
              </a:solidFill>
              <a:round/>
              <a:headEnd/>
              <a:tailEnd type="arrow" w="med" len="lg"/>
            </a:ln>
            <a:extLst>
              <a:ext uri="{909E8E84-426E-40DD-AFC4-6F175D3DCCD1}">
                <a14:hiddenFill xmlns:a14="http://schemas.microsoft.com/office/drawing/2010/main">
                  <a:noFill/>
                </a14:hiddenFill>
              </a:ext>
            </a:extLst>
          </p:spPr>
          <p:txBody>
            <a:bodyPr/>
            <a:lstStyle/>
            <a:p>
              <a:endParaRPr lang="en-GB"/>
            </a:p>
          </p:txBody>
        </p:sp>
        <p:sp>
          <p:nvSpPr>
            <p:cNvPr id="8" name="Text Box 8"/>
            <p:cNvSpPr txBox="1">
              <a:spLocks noChangeArrowheads="1"/>
            </p:cNvSpPr>
            <p:nvPr/>
          </p:nvSpPr>
          <p:spPr bwMode="auto">
            <a:xfrm>
              <a:off x="385" y="2614"/>
              <a:ext cx="140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a:latin typeface="+mj-lt"/>
                </a:rPr>
                <a:t>beam movement</a:t>
              </a:r>
            </a:p>
          </p:txBody>
        </p:sp>
        <p:sp>
          <p:nvSpPr>
            <p:cNvPr id="9" name="Text Box 9"/>
            <p:cNvSpPr txBox="1">
              <a:spLocks noChangeArrowheads="1"/>
            </p:cNvSpPr>
            <p:nvPr/>
          </p:nvSpPr>
          <p:spPr bwMode="auto">
            <a:xfrm>
              <a:off x="3152" y="1661"/>
              <a:ext cx="136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a:latin typeface="+mj-lt"/>
                </a:rPr>
                <a:t>extraction channel</a:t>
              </a:r>
            </a:p>
          </p:txBody>
        </p:sp>
      </p:grpSp>
      <p:sp>
        <p:nvSpPr>
          <p:cNvPr id="10" name="Text Box 10"/>
          <p:cNvSpPr txBox="1">
            <a:spLocks noChangeArrowheads="1"/>
          </p:cNvSpPr>
          <p:nvPr/>
        </p:nvSpPr>
        <p:spPr bwMode="auto">
          <a:xfrm>
            <a:off x="468313" y="4533214"/>
            <a:ext cx="8424862"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15000"/>
              </a:spcBef>
            </a:pPr>
            <a:r>
              <a:rPr lang="en-GB" altLang="en-US" sz="2000" baseline="0" dirty="0">
                <a:latin typeface="Calibri"/>
              </a:rPr>
              <a:t>Points:</a:t>
            </a:r>
          </a:p>
          <a:p>
            <a:pPr marL="342900" indent="-342900" eaLnBrk="1" hangingPunct="1">
              <a:spcBef>
                <a:spcPct val="15000"/>
              </a:spcBef>
              <a:buFont typeface="Arial" panose="020B0604020202020204" pitchFamily="34" charset="0"/>
              <a:buChar char="•"/>
            </a:pPr>
            <a:r>
              <a:rPr lang="en-GB" altLang="en-US" sz="2000" baseline="0" dirty="0">
                <a:latin typeface="Calibri"/>
              </a:rPr>
              <a:t>Some beam loss on the septum cannot be prevented</a:t>
            </a:r>
          </a:p>
          <a:p>
            <a:pPr marL="342900" indent="-342900" eaLnBrk="1" hangingPunct="1">
              <a:spcBef>
                <a:spcPct val="15000"/>
              </a:spcBef>
              <a:buFont typeface="Arial" panose="020B0604020202020204" pitchFamily="34" charset="0"/>
              <a:buChar char="•"/>
            </a:pPr>
            <a:r>
              <a:rPr lang="en-GB" altLang="en-US" sz="2000" baseline="0" dirty="0">
                <a:latin typeface="Calibri"/>
              </a:rPr>
              <a:t>Efficiency can be improved by ‘blowing up’ on 1/3rd or 1/4</a:t>
            </a:r>
            <a:r>
              <a:rPr lang="en-GB" altLang="en-US" sz="2000" baseline="30000" dirty="0">
                <a:latin typeface="Calibri"/>
              </a:rPr>
              <a:t>th</a:t>
            </a:r>
            <a:r>
              <a:rPr lang="en-GB" altLang="en-US" sz="2000" baseline="0" dirty="0">
                <a:latin typeface="Calibri"/>
              </a:rPr>
              <a:t> integer resonance</a:t>
            </a:r>
          </a:p>
        </p:txBody>
      </p:sp>
      <p:sp>
        <p:nvSpPr>
          <p:cNvPr id="11" name="Text Box 11"/>
          <p:cNvSpPr txBox="1">
            <a:spLocks noChangeArrowheads="1"/>
          </p:cNvSpPr>
          <p:nvPr/>
        </p:nvSpPr>
        <p:spPr bwMode="auto">
          <a:xfrm>
            <a:off x="5435600" y="3789363"/>
            <a:ext cx="19446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baseline="0">
                <a:latin typeface="Calibri"/>
              </a:rPr>
              <a:t>septum</a:t>
            </a:r>
          </a:p>
        </p:txBody>
      </p:sp>
      <p:sp>
        <p:nvSpPr>
          <p:cNvPr id="12" name="Line 12"/>
          <p:cNvSpPr>
            <a:spLocks noChangeShapeType="1"/>
          </p:cNvSpPr>
          <p:nvPr/>
        </p:nvSpPr>
        <p:spPr bwMode="auto">
          <a:xfrm flipH="1" flipV="1">
            <a:off x="4787900" y="3933825"/>
            <a:ext cx="647700" cy="714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167264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EMMA Septum</a:t>
            </a:r>
          </a:p>
        </p:txBody>
      </p:sp>
      <p:pic>
        <p:nvPicPr>
          <p:cNvPr id="3"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a:xfrm>
            <a:off x="1273975" y="1435197"/>
            <a:ext cx="6400379" cy="4525963"/>
          </a:xfrm>
          <a:prstGeom prst="rect">
            <a:avLst/>
          </a:prstGeom>
          <a:noFill/>
        </p:spPr>
      </p:pic>
    </p:spTree>
    <p:extLst>
      <p:ext uri="{BB962C8B-B14F-4D97-AF65-F5344CB8AC3E}">
        <p14:creationId xmlns:p14="http://schemas.microsoft.com/office/powerpoint/2010/main" val="750119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EMMA septum</a:t>
            </a:r>
          </a:p>
        </p:txBody>
      </p:sp>
      <p:pic>
        <p:nvPicPr>
          <p:cNvPr id="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l="13792" t="6133" r="25034" b="11777"/>
          <a:stretch>
            <a:fillRect/>
          </a:stretch>
        </p:blipFill>
        <p:spPr>
          <a:xfrm>
            <a:off x="2806910" y="1499286"/>
            <a:ext cx="5790201" cy="4232799"/>
          </a:xfrm>
          <a:prstGeom prst="rect">
            <a:avLst/>
          </a:prstGeom>
          <a:noFill/>
        </p:spPr>
      </p:pic>
      <p:sp>
        <p:nvSpPr>
          <p:cNvPr id="4" name="Text Box 5"/>
          <p:cNvSpPr txBox="1">
            <a:spLocks noChangeArrowheads="1"/>
          </p:cNvSpPr>
          <p:nvPr/>
        </p:nvSpPr>
        <p:spPr bwMode="auto">
          <a:xfrm>
            <a:off x="465704" y="1705366"/>
            <a:ext cx="249168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baseline="0" dirty="0">
                <a:latin typeface="+mj-lt"/>
              </a:rPr>
              <a:t>Inner steel yoke is assembled from 0.1 mm thick silicon steel laminations, insulated with 0.2 µm coatings on each side.</a:t>
            </a:r>
          </a:p>
          <a:p>
            <a:pPr eaLnBrk="1" hangingPunct="1">
              <a:spcBef>
                <a:spcPct val="50000"/>
              </a:spcBef>
            </a:pPr>
            <a:endParaRPr lang="en-GB" altLang="en-US" sz="2000" baseline="0" dirty="0">
              <a:latin typeface="+mj-lt"/>
            </a:endParaRPr>
          </a:p>
          <a:p>
            <a:pPr eaLnBrk="1" hangingPunct="1">
              <a:spcBef>
                <a:spcPct val="50000"/>
              </a:spcBef>
            </a:pPr>
            <a:r>
              <a:rPr lang="en-GB" altLang="en-US" sz="2000" baseline="0" dirty="0">
                <a:latin typeface="+mj-lt"/>
              </a:rPr>
              <a:t>Copper shielding produces eddy currents to contain the field within the gap.</a:t>
            </a:r>
          </a:p>
        </p:txBody>
      </p:sp>
    </p:spTree>
    <p:extLst>
      <p:ext uri="{BB962C8B-B14F-4D97-AF65-F5344CB8AC3E}">
        <p14:creationId xmlns:p14="http://schemas.microsoft.com/office/powerpoint/2010/main" val="23643088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Magnet requirements</a:t>
            </a:r>
          </a:p>
        </p:txBody>
      </p:sp>
      <p:sp>
        <p:nvSpPr>
          <p:cNvPr id="3" name="Rectangle 3"/>
          <p:cNvSpPr txBox="1">
            <a:spLocks noChangeArrowheads="1"/>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altLang="en-US" sz="2000" dirty="0"/>
              <a:t>Magnet requirements for injection and extraction systems:</a:t>
            </a:r>
          </a:p>
          <a:p>
            <a:r>
              <a:rPr lang="en-GB" altLang="en-US" sz="2000" dirty="0"/>
              <a:t>Kicker magnets:</a:t>
            </a:r>
          </a:p>
          <a:p>
            <a:pPr lvl="1"/>
            <a:r>
              <a:rPr lang="en-GB" altLang="en-US" sz="2000" dirty="0"/>
              <a:t>pulsed waveform</a:t>
            </a:r>
          </a:p>
          <a:p>
            <a:pPr lvl="1"/>
            <a:r>
              <a:rPr lang="en-GB" altLang="en-US" sz="2000" dirty="0"/>
              <a:t>rapid rise or fall times (usually &lt;&lt; 1 µs)</a:t>
            </a:r>
          </a:p>
          <a:p>
            <a:pPr lvl="1"/>
            <a:r>
              <a:rPr lang="en-GB" altLang="en-US" sz="2000" dirty="0"/>
              <a:t>flat-top for uniform beam deflection</a:t>
            </a:r>
          </a:p>
          <a:p>
            <a:r>
              <a:rPr lang="en-GB" altLang="en-US" sz="2000" dirty="0"/>
              <a:t>Septum magnets:</a:t>
            </a:r>
          </a:p>
          <a:p>
            <a:pPr marL="685800" lvl="1"/>
            <a:r>
              <a:rPr lang="en-GB" altLang="en-US" sz="2000" dirty="0"/>
              <a:t>pulsed or DC waveform </a:t>
            </a:r>
          </a:p>
          <a:p>
            <a:pPr marL="685800" lvl="1"/>
            <a:r>
              <a:rPr lang="en-GB" altLang="en-US" sz="2000" dirty="0"/>
              <a:t>spatial separation into two regions</a:t>
            </a:r>
          </a:p>
          <a:p>
            <a:pPr marL="685800" lvl="1"/>
            <a:r>
              <a:rPr lang="en-GB" altLang="en-US" sz="2000" dirty="0"/>
              <a:t>one region of high field (for injection deflection)</a:t>
            </a:r>
          </a:p>
          <a:p>
            <a:pPr marL="685800" lvl="1"/>
            <a:r>
              <a:rPr lang="en-GB" altLang="en-US" sz="2000" dirty="0"/>
              <a:t>one region of very low (ideally 0) field for existing beam</a:t>
            </a:r>
          </a:p>
          <a:p>
            <a:pPr marL="685800" lvl="1"/>
            <a:r>
              <a:rPr lang="en-GB" altLang="en-US" sz="2000" dirty="0"/>
              <a:t>septum to be as thin as possible to limit beam loss</a:t>
            </a:r>
          </a:p>
          <a:p>
            <a:pPr marL="0" indent="0"/>
            <a:endParaRPr lang="en-GB" altLang="en-US" sz="1800" dirty="0"/>
          </a:p>
        </p:txBody>
      </p:sp>
    </p:spTree>
    <p:extLst>
      <p:ext uri="{BB962C8B-B14F-4D97-AF65-F5344CB8AC3E}">
        <p14:creationId xmlns:p14="http://schemas.microsoft.com/office/powerpoint/2010/main" val="33383719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Fast magnet power supplies</a:t>
            </a:r>
          </a:p>
        </p:txBody>
      </p:sp>
      <p:sp>
        <p:nvSpPr>
          <p:cNvPr id="3" name="Rectangle 3"/>
          <p:cNvSpPr txBox="1">
            <a:spLocks noChangeArrowheads="1"/>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Because of the demanding performance required from these systems (rise time and voltage), the magnet and power supply </a:t>
            </a:r>
            <a:r>
              <a:rPr lang="en-GB" altLang="en-US" sz="2000" b="1" dirty="0"/>
              <a:t>must</a:t>
            </a:r>
            <a:r>
              <a:rPr lang="en-GB" altLang="en-US" sz="2000" dirty="0"/>
              <a:t> be </a:t>
            </a:r>
            <a:r>
              <a:rPr lang="en-GB" altLang="en-US" sz="2000" b="1" dirty="0"/>
              <a:t>strongly integrated </a:t>
            </a:r>
            <a:r>
              <a:rPr lang="en-GB" altLang="en-US" sz="2000" dirty="0"/>
              <a:t>and designed as a single unit.</a:t>
            </a:r>
          </a:p>
          <a:p>
            <a:pPr marL="0" indent="0">
              <a:buNone/>
            </a:pPr>
            <a:endParaRPr lang="en-GB" altLang="en-US" sz="2000" dirty="0"/>
          </a:p>
          <a:p>
            <a:pPr marL="0" indent="0">
              <a:buNone/>
            </a:pPr>
            <a:r>
              <a:rPr lang="en-GB" altLang="en-US" sz="2000" dirty="0"/>
              <a:t>Two alternative approaches to powering these magnets:</a:t>
            </a:r>
          </a:p>
          <a:p>
            <a:pPr marL="685800" lvl="1"/>
            <a:r>
              <a:rPr lang="en-GB" altLang="en-US" sz="2000" b="1" dirty="0"/>
              <a:t>Distributed circuit:</a:t>
            </a:r>
            <a:r>
              <a:rPr lang="en-GB" altLang="en-US" sz="2000" dirty="0"/>
              <a:t> magnet and power supply made up of delay line circuits</a:t>
            </a:r>
          </a:p>
          <a:p>
            <a:pPr marL="685800" lvl="1"/>
            <a:r>
              <a:rPr lang="en-GB" altLang="en-US" sz="2000" b="1" dirty="0"/>
              <a:t>Lumped circuits: </a:t>
            </a:r>
            <a:r>
              <a:rPr lang="en-GB" altLang="en-US" sz="2000" dirty="0"/>
              <a:t>magnet is designed as a pure inductance; power supply can be use delay line or a capacitor to feed the high pulse current</a:t>
            </a:r>
          </a:p>
        </p:txBody>
      </p:sp>
    </p:spTree>
    <p:extLst>
      <p:ext uri="{BB962C8B-B14F-4D97-AF65-F5344CB8AC3E}">
        <p14:creationId xmlns:p14="http://schemas.microsoft.com/office/powerpoint/2010/main" val="1431688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Differences to DC Magnets</a:t>
            </a:r>
          </a:p>
        </p:txBody>
      </p:sp>
      <p:sp>
        <p:nvSpPr>
          <p:cNvPr id="3" name="Text Box 4"/>
          <p:cNvSpPr txBox="1">
            <a:spLocks noChangeArrowheads="1"/>
          </p:cNvSpPr>
          <p:nvPr/>
        </p:nvSpPr>
        <p:spPr bwMode="auto">
          <a:xfrm>
            <a:off x="539750" y="1446816"/>
            <a:ext cx="8135938"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There are major differences between DC and AC magnets:</a:t>
            </a:r>
          </a:p>
          <a:p>
            <a:pPr marL="457200" indent="-457200" eaLnBrk="1" hangingPunct="1">
              <a:spcBef>
                <a:spcPct val="50000"/>
              </a:spcBef>
              <a:buAutoNum type="arabicParenR"/>
            </a:pPr>
            <a:r>
              <a:rPr lang="en-GB" altLang="en-US" sz="2000" dirty="0">
                <a:latin typeface="+mn-lt"/>
              </a:rPr>
              <a:t>Magnet excitation now includes an inductive component. Magnet yokes are now inductors, how much this matters depends on frequency/rise time.</a:t>
            </a:r>
          </a:p>
          <a:p>
            <a:pPr marL="457200" indent="-457200" eaLnBrk="1" hangingPunct="1">
              <a:spcBef>
                <a:spcPct val="50000"/>
              </a:spcBef>
              <a:buAutoNum type="arabicParenR"/>
            </a:pPr>
            <a:endParaRPr lang="en-GB" altLang="en-US" sz="2000" dirty="0">
              <a:latin typeface="+mn-lt"/>
            </a:endParaRPr>
          </a:p>
          <a:p>
            <a:pPr marL="457200" indent="-457200" eaLnBrk="1" hangingPunct="1">
              <a:spcBef>
                <a:spcPct val="50000"/>
              </a:spcBef>
              <a:buAutoNum type="arabicParenR"/>
            </a:pPr>
            <a:r>
              <a:rPr lang="en-GB" altLang="en-US" sz="2000" dirty="0">
                <a:latin typeface="+mn-lt"/>
              </a:rPr>
              <a:t>Eddy currents are now a significant factor in both the magnet steel and the beam pipe. These generate perturbing fields that may affect the beam.</a:t>
            </a:r>
          </a:p>
          <a:p>
            <a:pPr marL="457200" indent="-457200" eaLnBrk="1" hangingPunct="1">
              <a:spcBef>
                <a:spcPct val="50000"/>
              </a:spcBef>
              <a:buAutoNum type="arabicParenR"/>
            </a:pPr>
            <a:endParaRPr lang="en-GB" altLang="en-US" sz="2000" dirty="0">
              <a:latin typeface="+mn-lt"/>
            </a:endParaRPr>
          </a:p>
          <a:p>
            <a:pPr marL="457200" indent="-457200" eaLnBrk="1" hangingPunct="1">
              <a:spcBef>
                <a:spcPct val="50000"/>
              </a:spcBef>
              <a:buFontTx/>
              <a:buAutoNum type="arabicParenR"/>
            </a:pPr>
            <a:r>
              <a:rPr lang="en-GB" altLang="en-US" sz="2000" dirty="0">
                <a:latin typeface="+mn-lt"/>
              </a:rPr>
              <a:t>As well as DC resistance in the coils there are now ‘AC’ losses, where we must design to account for losses including hysteresis and eddy currents. </a:t>
            </a:r>
          </a:p>
          <a:p>
            <a:pPr marL="457200" indent="-457200" eaLnBrk="1" hangingPunct="1">
              <a:spcBef>
                <a:spcPct val="50000"/>
              </a:spcBef>
              <a:buAutoNum type="arabicParenR"/>
            </a:pPr>
            <a:endParaRPr lang="en-GB" altLang="en-US" sz="2000" dirty="0">
              <a:latin typeface="+mn-lt"/>
            </a:endParaRPr>
          </a:p>
          <a:p>
            <a:pPr marL="457200" indent="-457200" eaLnBrk="1" hangingPunct="1">
              <a:spcBef>
                <a:spcPct val="50000"/>
              </a:spcBef>
              <a:buAutoNum type="arabicParenR"/>
            </a:pPr>
            <a:endParaRPr lang="en-GB" altLang="en-US" sz="2000" dirty="0">
              <a:latin typeface="+mn-lt"/>
            </a:endParaRPr>
          </a:p>
          <a:p>
            <a:pPr marL="457200" indent="-457200" eaLnBrk="1" hangingPunct="1">
              <a:spcBef>
                <a:spcPct val="50000"/>
              </a:spcBef>
              <a:buAutoNum type="arabicParenR"/>
            </a:pPr>
            <a:endParaRPr lang="en-GB" altLang="en-US" sz="2000" dirty="0">
              <a:latin typeface="+mn-lt"/>
            </a:endParaRPr>
          </a:p>
          <a:p>
            <a:pPr marL="457200" indent="-457200" eaLnBrk="1" hangingPunct="1">
              <a:spcBef>
                <a:spcPct val="50000"/>
              </a:spcBef>
              <a:buAutoNum type="arabicParenR"/>
            </a:pPr>
            <a:endParaRPr lang="en-GB" altLang="en-US" sz="2000" dirty="0">
              <a:latin typeface="+mn-lt"/>
            </a:endParaRPr>
          </a:p>
          <a:p>
            <a:pPr eaLnBrk="1" hangingPunct="1">
              <a:spcBef>
                <a:spcPct val="50000"/>
              </a:spcBef>
            </a:pPr>
            <a:r>
              <a:rPr lang="en-GB" altLang="en-US" sz="2000" dirty="0">
                <a:latin typeface="+mn-lt"/>
              </a:rPr>
              <a:t>		</a:t>
            </a:r>
          </a:p>
        </p:txBody>
      </p:sp>
    </p:spTree>
    <p:extLst>
      <p:ext uri="{BB962C8B-B14F-4D97-AF65-F5344CB8AC3E}">
        <p14:creationId xmlns:p14="http://schemas.microsoft.com/office/powerpoint/2010/main" val="18676374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Distributed system</a:t>
            </a:r>
          </a:p>
        </p:txBody>
      </p:sp>
      <p:sp>
        <p:nvSpPr>
          <p:cNvPr id="3" name="Rectangle 3"/>
          <p:cNvSpPr txBox="1">
            <a:spLocks noChangeArrowheads="1"/>
          </p:cNvSpPr>
          <p:nvPr/>
        </p:nvSpPr>
        <p:spPr>
          <a:xfrm>
            <a:off x="443980" y="1196752"/>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Standard (CERN) delay line magnet and power supply:</a:t>
            </a:r>
          </a:p>
        </p:txBody>
      </p:sp>
      <p:sp>
        <p:nvSpPr>
          <p:cNvPr id="4" name="Text Box 5"/>
          <p:cNvSpPr txBox="1">
            <a:spLocks noChangeArrowheads="1"/>
          </p:cNvSpPr>
          <p:nvPr/>
        </p:nvSpPr>
        <p:spPr bwMode="auto">
          <a:xfrm>
            <a:off x="684213" y="4508500"/>
            <a:ext cx="79914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b="1" baseline="0" dirty="0">
                <a:latin typeface="Calibri"/>
                <a:sym typeface="Symbol" pitchFamily="18" charset="2"/>
              </a:rPr>
              <a:t> </a:t>
            </a:r>
            <a:r>
              <a:rPr lang="en-GB" altLang="en-US" sz="2000" b="1" baseline="0" dirty="0">
                <a:latin typeface="Calibri"/>
              </a:rPr>
              <a:t>               Power Supply        </a:t>
            </a:r>
            <a:r>
              <a:rPr lang="en-GB" altLang="en-US" sz="2000" b="1" baseline="0" dirty="0">
                <a:latin typeface="Calibri"/>
                <a:sym typeface="Symbol" pitchFamily="18" charset="2"/>
              </a:rPr>
              <a:t>  </a:t>
            </a:r>
            <a:r>
              <a:rPr lang="en-GB" altLang="en-US" sz="2000" b="1" baseline="0" dirty="0" err="1">
                <a:latin typeface="Calibri"/>
              </a:rPr>
              <a:t>Thyratron</a:t>
            </a:r>
            <a:r>
              <a:rPr lang="en-GB" altLang="en-US" sz="2000" b="1" baseline="0" dirty="0">
                <a:latin typeface="Calibri"/>
                <a:sym typeface="Symbol" pitchFamily="18" charset="2"/>
              </a:rPr>
              <a:t></a:t>
            </a:r>
            <a:r>
              <a:rPr lang="en-GB" altLang="en-US" sz="2000" b="1" baseline="0" dirty="0">
                <a:latin typeface="Calibri"/>
              </a:rPr>
              <a:t>         Magnet        </a:t>
            </a:r>
            <a:r>
              <a:rPr lang="en-GB" altLang="en-US" sz="2000" b="1" baseline="0" dirty="0">
                <a:latin typeface="Calibri"/>
                <a:sym typeface="Symbol" pitchFamily="18" charset="2"/>
              </a:rPr>
              <a:t>Resistor</a:t>
            </a:r>
            <a:endParaRPr lang="en-GB" altLang="en-US" sz="2000" baseline="0" dirty="0">
              <a:latin typeface="Calibri"/>
            </a:endParaRPr>
          </a:p>
          <a:p>
            <a:pPr eaLnBrk="1" hangingPunct="1">
              <a:spcBef>
                <a:spcPct val="20000"/>
              </a:spcBef>
            </a:pPr>
            <a:r>
              <a:rPr lang="en-GB" altLang="en-US" sz="2000" baseline="0" dirty="0">
                <a:latin typeface="Calibri"/>
              </a:rPr>
              <a:t>The power supply and interconnecting cables are matched to the surge impedance of the delay line magnet</a:t>
            </a:r>
          </a:p>
        </p:txBody>
      </p:sp>
      <p:sp>
        <p:nvSpPr>
          <p:cNvPr id="5" name="Rectangle 5"/>
          <p:cNvSpPr>
            <a:spLocks noChangeArrowheads="1"/>
          </p:cNvSpPr>
          <p:nvPr/>
        </p:nvSpPr>
        <p:spPr bwMode="auto">
          <a:xfrm>
            <a:off x="1452562" y="3369407"/>
            <a:ext cx="406400" cy="3762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6" name="Rectangle 6"/>
          <p:cNvSpPr>
            <a:spLocks noChangeArrowheads="1"/>
          </p:cNvSpPr>
          <p:nvPr/>
        </p:nvSpPr>
        <p:spPr bwMode="auto">
          <a:xfrm>
            <a:off x="1527174" y="3353532"/>
            <a:ext cx="2571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a:ln>
                  <a:noFill/>
                </a:ln>
                <a:solidFill>
                  <a:srgbClr val="000000"/>
                </a:solidFill>
                <a:effectLst/>
                <a:latin typeface="+mj-lt"/>
                <a:cs typeface="Arial" pitchFamily="34" charset="0"/>
              </a:rPr>
              <a:t>dc</a:t>
            </a:r>
            <a:endParaRPr kumimoji="0" lang="en-US" altLang="en-US" sz="1800" b="0" i="0" u="none" strike="noStrike" cap="none" normalizeH="0" baseline="0">
              <a:ln>
                <a:noFill/>
              </a:ln>
              <a:solidFill>
                <a:schemeClr val="tx1"/>
              </a:solidFill>
              <a:effectLst/>
              <a:latin typeface="+mj-lt"/>
              <a:cs typeface="Arial" pitchFamily="34" charset="0"/>
            </a:endParaRPr>
          </a:p>
        </p:txBody>
      </p:sp>
      <p:sp>
        <p:nvSpPr>
          <p:cNvPr id="7" name="Line 7"/>
          <p:cNvSpPr>
            <a:spLocks noChangeShapeType="1"/>
          </p:cNvSpPr>
          <p:nvPr/>
        </p:nvSpPr>
        <p:spPr bwMode="auto">
          <a:xfrm>
            <a:off x="2249487" y="2645507"/>
            <a:ext cx="1565275"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8" name="Line 8"/>
          <p:cNvSpPr>
            <a:spLocks noChangeShapeType="1"/>
          </p:cNvSpPr>
          <p:nvPr/>
        </p:nvSpPr>
        <p:spPr bwMode="auto">
          <a:xfrm>
            <a:off x="1677987" y="2315307"/>
            <a:ext cx="557212"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9" name="Line 9"/>
          <p:cNvSpPr>
            <a:spLocks noChangeShapeType="1"/>
          </p:cNvSpPr>
          <p:nvPr/>
        </p:nvSpPr>
        <p:spPr bwMode="auto">
          <a:xfrm>
            <a:off x="3800475" y="2359757"/>
            <a:ext cx="555625"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0" name="Line 10"/>
          <p:cNvSpPr>
            <a:spLocks noChangeShapeType="1"/>
          </p:cNvSpPr>
          <p:nvPr/>
        </p:nvSpPr>
        <p:spPr bwMode="auto">
          <a:xfrm>
            <a:off x="1677987" y="2329595"/>
            <a:ext cx="0" cy="76835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1" name="Line 11"/>
          <p:cNvSpPr>
            <a:spLocks noChangeShapeType="1"/>
          </p:cNvSpPr>
          <p:nvPr/>
        </p:nvSpPr>
        <p:spPr bwMode="auto">
          <a:xfrm>
            <a:off x="1663701" y="4394932"/>
            <a:ext cx="5988050" cy="14287"/>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nvGrpSpPr>
          <p:cNvPr id="12" name="Group 35"/>
          <p:cNvGrpSpPr>
            <a:grpSpLocks/>
          </p:cNvGrpSpPr>
          <p:nvPr/>
        </p:nvGrpSpPr>
        <p:grpSpPr bwMode="auto">
          <a:xfrm>
            <a:off x="2144709" y="2091460"/>
            <a:ext cx="1770059" cy="433385"/>
            <a:chOff x="1351" y="1290"/>
            <a:chExt cx="1115" cy="273"/>
          </a:xfrm>
        </p:grpSpPr>
        <p:grpSp>
          <p:nvGrpSpPr>
            <p:cNvPr id="13" name="Group 18"/>
            <p:cNvGrpSpPr>
              <a:grpSpLocks/>
            </p:cNvGrpSpPr>
            <p:nvPr/>
          </p:nvGrpSpPr>
          <p:grpSpPr bwMode="auto">
            <a:xfrm>
              <a:off x="1351" y="1290"/>
              <a:ext cx="531" cy="257"/>
              <a:chOff x="1351" y="1290"/>
              <a:chExt cx="531" cy="257"/>
            </a:xfrm>
          </p:grpSpPr>
          <p:grpSp>
            <p:nvGrpSpPr>
              <p:cNvPr id="30" name="Group 14"/>
              <p:cNvGrpSpPr>
                <a:grpSpLocks/>
              </p:cNvGrpSpPr>
              <p:nvPr/>
            </p:nvGrpSpPr>
            <p:grpSpPr bwMode="auto">
              <a:xfrm>
                <a:off x="1351" y="1291"/>
                <a:ext cx="395" cy="256"/>
                <a:chOff x="1351" y="1291"/>
                <a:chExt cx="395" cy="256"/>
              </a:xfrm>
            </p:grpSpPr>
            <p:sp>
              <p:nvSpPr>
                <p:cNvPr id="34" name="Arc 12"/>
                <p:cNvSpPr>
                  <a:spLocks/>
                </p:cNvSpPr>
                <p:nvPr/>
              </p:nvSpPr>
              <p:spPr bwMode="auto">
                <a:xfrm>
                  <a:off x="1351" y="1299"/>
                  <a:ext cx="209" cy="248"/>
                </a:xfrm>
                <a:custGeom>
                  <a:avLst/>
                  <a:gdLst>
                    <a:gd name="G0" fmla="+- 0 0 0"/>
                    <a:gd name="G1" fmla="+- 17484 0 0"/>
                    <a:gd name="G2" fmla="+- 21600 0 0"/>
                    <a:gd name="T0" fmla="*/ 12683 w 21600"/>
                    <a:gd name="T1" fmla="*/ 0 h 25533"/>
                    <a:gd name="T2" fmla="*/ 20044 w 21600"/>
                    <a:gd name="T3" fmla="*/ 25533 h 25533"/>
                    <a:gd name="T4" fmla="*/ 0 w 21600"/>
                    <a:gd name="T5" fmla="*/ 17484 h 25533"/>
                  </a:gdLst>
                  <a:ahLst/>
                  <a:cxnLst>
                    <a:cxn ang="0">
                      <a:pos x="T0" y="T1"/>
                    </a:cxn>
                    <a:cxn ang="0">
                      <a:pos x="T2" y="T3"/>
                    </a:cxn>
                    <a:cxn ang="0">
                      <a:pos x="T4" y="T5"/>
                    </a:cxn>
                  </a:cxnLst>
                  <a:rect l="0" t="0" r="r" b="b"/>
                  <a:pathLst>
                    <a:path w="21600" h="25533" fill="none" extrusionOk="0">
                      <a:moveTo>
                        <a:pt x="12683" y="-1"/>
                      </a:moveTo>
                      <a:cubicBezTo>
                        <a:pt x="18284" y="4063"/>
                        <a:pt x="21600" y="10564"/>
                        <a:pt x="21600" y="17484"/>
                      </a:cubicBezTo>
                      <a:cubicBezTo>
                        <a:pt x="21600" y="20241"/>
                        <a:pt x="21071" y="22973"/>
                        <a:pt x="20044" y="25533"/>
                      </a:cubicBezTo>
                    </a:path>
                    <a:path w="21600" h="25533" stroke="0" extrusionOk="0">
                      <a:moveTo>
                        <a:pt x="12683" y="-1"/>
                      </a:moveTo>
                      <a:cubicBezTo>
                        <a:pt x="18284" y="4063"/>
                        <a:pt x="21600" y="10564"/>
                        <a:pt x="21600" y="17484"/>
                      </a:cubicBezTo>
                      <a:cubicBezTo>
                        <a:pt x="21600" y="20241"/>
                        <a:pt x="21071" y="22973"/>
                        <a:pt x="20044" y="25533"/>
                      </a:cubicBezTo>
                      <a:lnTo>
                        <a:pt x="0" y="17484"/>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35" name="Arc 13"/>
                <p:cNvSpPr>
                  <a:spLocks/>
                </p:cNvSpPr>
                <p:nvPr/>
              </p:nvSpPr>
              <p:spPr bwMode="auto">
                <a:xfrm>
                  <a:off x="1532" y="1291"/>
                  <a:ext cx="214" cy="251"/>
                </a:xfrm>
                <a:custGeom>
                  <a:avLst/>
                  <a:gdLst>
                    <a:gd name="G0" fmla="+- 21600 0 0"/>
                    <a:gd name="G1" fmla="+- 17461 0 0"/>
                    <a:gd name="G2" fmla="+- 21600 0 0"/>
                    <a:gd name="T0" fmla="*/ 1501 w 21600"/>
                    <a:gd name="T1" fmla="*/ 25372 h 25372"/>
                    <a:gd name="T2" fmla="*/ 8886 w 21600"/>
                    <a:gd name="T3" fmla="*/ 0 h 25372"/>
                    <a:gd name="T4" fmla="*/ 21600 w 21600"/>
                    <a:gd name="T5" fmla="*/ 17461 h 25372"/>
                  </a:gdLst>
                  <a:ahLst/>
                  <a:cxnLst>
                    <a:cxn ang="0">
                      <a:pos x="T0" y="T1"/>
                    </a:cxn>
                    <a:cxn ang="0">
                      <a:pos x="T2" y="T3"/>
                    </a:cxn>
                    <a:cxn ang="0">
                      <a:pos x="T4" y="T5"/>
                    </a:cxn>
                  </a:cxnLst>
                  <a:rect l="0" t="0" r="r" b="b"/>
                  <a:pathLst>
                    <a:path w="21600" h="25372" fill="none" extrusionOk="0">
                      <a:moveTo>
                        <a:pt x="1500" y="25372"/>
                      </a:moveTo>
                      <a:cubicBezTo>
                        <a:pt x="509" y="22852"/>
                        <a:pt x="0" y="20168"/>
                        <a:pt x="0" y="17461"/>
                      </a:cubicBezTo>
                      <a:cubicBezTo>
                        <a:pt x="-1" y="10554"/>
                        <a:pt x="3302" y="4064"/>
                        <a:pt x="8885" y="-1"/>
                      </a:cubicBezTo>
                    </a:path>
                    <a:path w="21600" h="25372" stroke="0" extrusionOk="0">
                      <a:moveTo>
                        <a:pt x="1500" y="25372"/>
                      </a:moveTo>
                      <a:cubicBezTo>
                        <a:pt x="509" y="22852"/>
                        <a:pt x="0" y="20168"/>
                        <a:pt x="0" y="17461"/>
                      </a:cubicBezTo>
                      <a:cubicBezTo>
                        <a:pt x="-1" y="10554"/>
                        <a:pt x="3302" y="4064"/>
                        <a:pt x="8885" y="-1"/>
                      </a:cubicBezTo>
                      <a:lnTo>
                        <a:pt x="21600" y="17461"/>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nvGrpSpPr>
              <p:cNvPr id="31" name="Group 17"/>
              <p:cNvGrpSpPr>
                <a:grpSpLocks/>
              </p:cNvGrpSpPr>
              <p:nvPr/>
            </p:nvGrpSpPr>
            <p:grpSpPr bwMode="auto">
              <a:xfrm>
                <a:off x="1498" y="1290"/>
                <a:ext cx="384" cy="254"/>
                <a:chOff x="1498" y="1290"/>
                <a:chExt cx="384" cy="254"/>
              </a:xfrm>
            </p:grpSpPr>
            <p:sp>
              <p:nvSpPr>
                <p:cNvPr id="32" name="Arc 15"/>
                <p:cNvSpPr>
                  <a:spLocks/>
                </p:cNvSpPr>
                <p:nvPr/>
              </p:nvSpPr>
              <p:spPr bwMode="auto">
                <a:xfrm>
                  <a:off x="1498" y="1290"/>
                  <a:ext cx="214" cy="254"/>
                </a:xfrm>
                <a:custGeom>
                  <a:avLst/>
                  <a:gdLst>
                    <a:gd name="G0" fmla="+- 0 0 0"/>
                    <a:gd name="G1" fmla="+- 17584 0 0"/>
                    <a:gd name="G2" fmla="+- 21600 0 0"/>
                    <a:gd name="T0" fmla="*/ 12544 w 21600"/>
                    <a:gd name="T1" fmla="*/ 0 h 25590"/>
                    <a:gd name="T2" fmla="*/ 20061 w 21600"/>
                    <a:gd name="T3" fmla="*/ 25590 h 25590"/>
                    <a:gd name="T4" fmla="*/ 0 w 21600"/>
                    <a:gd name="T5" fmla="*/ 17584 h 25590"/>
                  </a:gdLst>
                  <a:ahLst/>
                  <a:cxnLst>
                    <a:cxn ang="0">
                      <a:pos x="T0" y="T1"/>
                    </a:cxn>
                    <a:cxn ang="0">
                      <a:pos x="T2" y="T3"/>
                    </a:cxn>
                    <a:cxn ang="0">
                      <a:pos x="T4" y="T5"/>
                    </a:cxn>
                  </a:cxnLst>
                  <a:rect l="0" t="0" r="r" b="b"/>
                  <a:pathLst>
                    <a:path w="21600" h="25590" fill="none" extrusionOk="0">
                      <a:moveTo>
                        <a:pt x="12544" y="-1"/>
                      </a:moveTo>
                      <a:cubicBezTo>
                        <a:pt x="18226" y="4053"/>
                        <a:pt x="21600" y="10603"/>
                        <a:pt x="21600" y="17584"/>
                      </a:cubicBezTo>
                      <a:cubicBezTo>
                        <a:pt x="21600" y="20326"/>
                        <a:pt x="21077" y="23043"/>
                        <a:pt x="20061" y="25590"/>
                      </a:cubicBezTo>
                    </a:path>
                    <a:path w="21600" h="25590" stroke="0" extrusionOk="0">
                      <a:moveTo>
                        <a:pt x="12544" y="-1"/>
                      </a:moveTo>
                      <a:cubicBezTo>
                        <a:pt x="18226" y="4053"/>
                        <a:pt x="21600" y="10603"/>
                        <a:pt x="21600" y="17584"/>
                      </a:cubicBezTo>
                      <a:cubicBezTo>
                        <a:pt x="21600" y="20326"/>
                        <a:pt x="21077" y="23043"/>
                        <a:pt x="20061" y="25590"/>
                      </a:cubicBezTo>
                      <a:lnTo>
                        <a:pt x="0" y="17584"/>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33" name="Arc 16"/>
                <p:cNvSpPr>
                  <a:spLocks/>
                </p:cNvSpPr>
                <p:nvPr/>
              </p:nvSpPr>
              <p:spPr bwMode="auto">
                <a:xfrm>
                  <a:off x="1673" y="1290"/>
                  <a:ext cx="209" cy="253"/>
                </a:xfrm>
                <a:custGeom>
                  <a:avLst/>
                  <a:gdLst>
                    <a:gd name="G0" fmla="+- 21600 0 0"/>
                    <a:gd name="G1" fmla="+- 17599 0 0"/>
                    <a:gd name="G2" fmla="+- 21600 0 0"/>
                    <a:gd name="T0" fmla="*/ 1518 w 21600"/>
                    <a:gd name="T1" fmla="*/ 25554 h 25554"/>
                    <a:gd name="T2" fmla="*/ 9076 w 21600"/>
                    <a:gd name="T3" fmla="*/ 0 h 25554"/>
                    <a:gd name="T4" fmla="*/ 21600 w 21600"/>
                    <a:gd name="T5" fmla="*/ 17599 h 25554"/>
                  </a:gdLst>
                  <a:ahLst/>
                  <a:cxnLst>
                    <a:cxn ang="0">
                      <a:pos x="T0" y="T1"/>
                    </a:cxn>
                    <a:cxn ang="0">
                      <a:pos x="T2" y="T3"/>
                    </a:cxn>
                    <a:cxn ang="0">
                      <a:pos x="T4" y="T5"/>
                    </a:cxn>
                  </a:cxnLst>
                  <a:rect l="0" t="0" r="r" b="b"/>
                  <a:pathLst>
                    <a:path w="21600" h="25554" fill="none" extrusionOk="0">
                      <a:moveTo>
                        <a:pt x="1518" y="25553"/>
                      </a:moveTo>
                      <a:cubicBezTo>
                        <a:pt x="515" y="23021"/>
                        <a:pt x="0" y="20322"/>
                        <a:pt x="0" y="17599"/>
                      </a:cubicBezTo>
                      <a:cubicBezTo>
                        <a:pt x="-1" y="10609"/>
                        <a:pt x="3381" y="4052"/>
                        <a:pt x="9076" y="0"/>
                      </a:cubicBezTo>
                    </a:path>
                    <a:path w="21600" h="25554" stroke="0" extrusionOk="0">
                      <a:moveTo>
                        <a:pt x="1518" y="25553"/>
                      </a:moveTo>
                      <a:cubicBezTo>
                        <a:pt x="515" y="23021"/>
                        <a:pt x="0" y="20322"/>
                        <a:pt x="0" y="17599"/>
                      </a:cubicBezTo>
                      <a:cubicBezTo>
                        <a:pt x="-1" y="10609"/>
                        <a:pt x="3381" y="4052"/>
                        <a:pt x="9076" y="0"/>
                      </a:cubicBezTo>
                      <a:lnTo>
                        <a:pt x="21600" y="17599"/>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grpSp>
          <p:nvGrpSpPr>
            <p:cNvPr id="14" name="Group 25"/>
            <p:cNvGrpSpPr>
              <a:grpSpLocks/>
            </p:cNvGrpSpPr>
            <p:nvPr/>
          </p:nvGrpSpPr>
          <p:grpSpPr bwMode="auto">
            <a:xfrm>
              <a:off x="1645" y="1299"/>
              <a:ext cx="538" cy="253"/>
              <a:chOff x="1645" y="1299"/>
              <a:chExt cx="538" cy="253"/>
            </a:xfrm>
          </p:grpSpPr>
          <p:grpSp>
            <p:nvGrpSpPr>
              <p:cNvPr id="24" name="Group 21"/>
              <p:cNvGrpSpPr>
                <a:grpSpLocks/>
              </p:cNvGrpSpPr>
              <p:nvPr/>
            </p:nvGrpSpPr>
            <p:grpSpPr bwMode="auto">
              <a:xfrm>
                <a:off x="1645" y="1299"/>
                <a:ext cx="398" cy="253"/>
                <a:chOff x="1645" y="1299"/>
                <a:chExt cx="398" cy="253"/>
              </a:xfrm>
            </p:grpSpPr>
            <p:sp>
              <p:nvSpPr>
                <p:cNvPr id="28" name="Arc 19"/>
                <p:cNvSpPr>
                  <a:spLocks/>
                </p:cNvSpPr>
                <p:nvPr/>
              </p:nvSpPr>
              <p:spPr bwMode="auto">
                <a:xfrm>
                  <a:off x="1645" y="1299"/>
                  <a:ext cx="209" cy="253"/>
                </a:xfrm>
                <a:custGeom>
                  <a:avLst/>
                  <a:gdLst>
                    <a:gd name="G0" fmla="+- 0 0 0"/>
                    <a:gd name="G1" fmla="+- 17599 0 0"/>
                    <a:gd name="G2" fmla="+- 21600 0 0"/>
                    <a:gd name="T0" fmla="*/ 12524 w 21600"/>
                    <a:gd name="T1" fmla="*/ 0 h 25574"/>
                    <a:gd name="T2" fmla="*/ 20074 w 21600"/>
                    <a:gd name="T3" fmla="*/ 25574 h 25574"/>
                    <a:gd name="T4" fmla="*/ 0 w 21600"/>
                    <a:gd name="T5" fmla="*/ 17599 h 25574"/>
                  </a:gdLst>
                  <a:ahLst/>
                  <a:cxnLst>
                    <a:cxn ang="0">
                      <a:pos x="T0" y="T1"/>
                    </a:cxn>
                    <a:cxn ang="0">
                      <a:pos x="T2" y="T3"/>
                    </a:cxn>
                    <a:cxn ang="0">
                      <a:pos x="T4" y="T5"/>
                    </a:cxn>
                  </a:cxnLst>
                  <a:rect l="0" t="0" r="r" b="b"/>
                  <a:pathLst>
                    <a:path w="21600" h="25574" fill="none" extrusionOk="0">
                      <a:moveTo>
                        <a:pt x="12523" y="0"/>
                      </a:moveTo>
                      <a:cubicBezTo>
                        <a:pt x="18218" y="4052"/>
                        <a:pt x="21600" y="10609"/>
                        <a:pt x="21600" y="17599"/>
                      </a:cubicBezTo>
                      <a:cubicBezTo>
                        <a:pt x="21600" y="20329"/>
                        <a:pt x="21082" y="23036"/>
                        <a:pt x="20073" y="25573"/>
                      </a:cubicBezTo>
                    </a:path>
                    <a:path w="21600" h="25574" stroke="0" extrusionOk="0">
                      <a:moveTo>
                        <a:pt x="12523" y="0"/>
                      </a:moveTo>
                      <a:cubicBezTo>
                        <a:pt x="18218" y="4052"/>
                        <a:pt x="21600" y="10609"/>
                        <a:pt x="21600" y="17599"/>
                      </a:cubicBezTo>
                      <a:cubicBezTo>
                        <a:pt x="21600" y="20329"/>
                        <a:pt x="21082" y="23036"/>
                        <a:pt x="20073" y="25573"/>
                      </a:cubicBezTo>
                      <a:lnTo>
                        <a:pt x="0" y="17599"/>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9" name="Arc 20"/>
                <p:cNvSpPr>
                  <a:spLocks/>
                </p:cNvSpPr>
                <p:nvPr/>
              </p:nvSpPr>
              <p:spPr bwMode="auto">
                <a:xfrm>
                  <a:off x="1829" y="1300"/>
                  <a:ext cx="214" cy="252"/>
                </a:xfrm>
                <a:custGeom>
                  <a:avLst/>
                  <a:gdLst>
                    <a:gd name="G0" fmla="+- 21600 0 0"/>
                    <a:gd name="G1" fmla="+- 17486 0 0"/>
                    <a:gd name="G2" fmla="+- 21600 0 0"/>
                    <a:gd name="T0" fmla="*/ 1515 w 21600"/>
                    <a:gd name="T1" fmla="*/ 25433 h 25433"/>
                    <a:gd name="T2" fmla="*/ 8920 w 21600"/>
                    <a:gd name="T3" fmla="*/ 0 h 25433"/>
                    <a:gd name="T4" fmla="*/ 21600 w 21600"/>
                    <a:gd name="T5" fmla="*/ 17486 h 25433"/>
                  </a:gdLst>
                  <a:ahLst/>
                  <a:cxnLst>
                    <a:cxn ang="0">
                      <a:pos x="T0" y="T1"/>
                    </a:cxn>
                    <a:cxn ang="0">
                      <a:pos x="T2" y="T3"/>
                    </a:cxn>
                    <a:cxn ang="0">
                      <a:pos x="T4" y="T5"/>
                    </a:cxn>
                  </a:cxnLst>
                  <a:rect l="0" t="0" r="r" b="b"/>
                  <a:pathLst>
                    <a:path w="21600" h="25433" fill="none" extrusionOk="0">
                      <a:moveTo>
                        <a:pt x="1515" y="25432"/>
                      </a:moveTo>
                      <a:cubicBezTo>
                        <a:pt x="514" y="22903"/>
                        <a:pt x="0" y="20206"/>
                        <a:pt x="0" y="17486"/>
                      </a:cubicBezTo>
                      <a:cubicBezTo>
                        <a:pt x="-1" y="10564"/>
                        <a:pt x="3316" y="4062"/>
                        <a:pt x="8919" y="-1"/>
                      </a:cubicBezTo>
                    </a:path>
                    <a:path w="21600" h="25433" stroke="0" extrusionOk="0">
                      <a:moveTo>
                        <a:pt x="1515" y="25432"/>
                      </a:moveTo>
                      <a:cubicBezTo>
                        <a:pt x="514" y="22903"/>
                        <a:pt x="0" y="20206"/>
                        <a:pt x="0" y="17486"/>
                      </a:cubicBezTo>
                      <a:cubicBezTo>
                        <a:pt x="-1" y="10564"/>
                        <a:pt x="3316" y="4062"/>
                        <a:pt x="8919" y="-1"/>
                      </a:cubicBezTo>
                      <a:lnTo>
                        <a:pt x="21600" y="17486"/>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nvGrpSpPr>
              <p:cNvPr id="25" name="Group 24"/>
              <p:cNvGrpSpPr>
                <a:grpSpLocks/>
              </p:cNvGrpSpPr>
              <p:nvPr/>
            </p:nvGrpSpPr>
            <p:grpSpPr bwMode="auto">
              <a:xfrm>
                <a:off x="1792" y="1299"/>
                <a:ext cx="391" cy="253"/>
                <a:chOff x="1792" y="1299"/>
                <a:chExt cx="391" cy="253"/>
              </a:xfrm>
            </p:grpSpPr>
            <p:sp>
              <p:nvSpPr>
                <p:cNvPr id="26" name="Arc 22"/>
                <p:cNvSpPr>
                  <a:spLocks/>
                </p:cNvSpPr>
                <p:nvPr/>
              </p:nvSpPr>
              <p:spPr bwMode="auto">
                <a:xfrm>
                  <a:off x="1792" y="1299"/>
                  <a:ext cx="214" cy="253"/>
                </a:xfrm>
                <a:custGeom>
                  <a:avLst/>
                  <a:gdLst>
                    <a:gd name="G0" fmla="+- 0 0 0"/>
                    <a:gd name="G1" fmla="+- 17571 0 0"/>
                    <a:gd name="G2" fmla="+- 21600 0 0"/>
                    <a:gd name="T0" fmla="*/ 12563 w 21600"/>
                    <a:gd name="T1" fmla="*/ 0 h 25581"/>
                    <a:gd name="T2" fmla="*/ 20060 w 21600"/>
                    <a:gd name="T3" fmla="*/ 25581 h 25581"/>
                    <a:gd name="T4" fmla="*/ 0 w 21600"/>
                    <a:gd name="T5" fmla="*/ 17571 h 25581"/>
                  </a:gdLst>
                  <a:ahLst/>
                  <a:cxnLst>
                    <a:cxn ang="0">
                      <a:pos x="T0" y="T1"/>
                    </a:cxn>
                    <a:cxn ang="0">
                      <a:pos x="T2" y="T3"/>
                    </a:cxn>
                    <a:cxn ang="0">
                      <a:pos x="T4" y="T5"/>
                    </a:cxn>
                  </a:cxnLst>
                  <a:rect l="0" t="0" r="r" b="b"/>
                  <a:pathLst>
                    <a:path w="21600" h="25581" fill="none" extrusionOk="0">
                      <a:moveTo>
                        <a:pt x="12562" y="0"/>
                      </a:moveTo>
                      <a:cubicBezTo>
                        <a:pt x="18234" y="4055"/>
                        <a:pt x="21600" y="10598"/>
                        <a:pt x="21600" y="17571"/>
                      </a:cubicBezTo>
                      <a:cubicBezTo>
                        <a:pt x="21600" y="20314"/>
                        <a:pt x="21077" y="23033"/>
                        <a:pt x="20059" y="25580"/>
                      </a:cubicBezTo>
                    </a:path>
                    <a:path w="21600" h="25581" stroke="0" extrusionOk="0">
                      <a:moveTo>
                        <a:pt x="12562" y="0"/>
                      </a:moveTo>
                      <a:cubicBezTo>
                        <a:pt x="18234" y="4055"/>
                        <a:pt x="21600" y="10598"/>
                        <a:pt x="21600" y="17571"/>
                      </a:cubicBezTo>
                      <a:cubicBezTo>
                        <a:pt x="21600" y="20314"/>
                        <a:pt x="21077" y="23033"/>
                        <a:pt x="20059" y="25580"/>
                      </a:cubicBezTo>
                      <a:lnTo>
                        <a:pt x="0" y="17571"/>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7" name="Arc 23"/>
                <p:cNvSpPr>
                  <a:spLocks/>
                </p:cNvSpPr>
                <p:nvPr/>
              </p:nvSpPr>
              <p:spPr bwMode="auto">
                <a:xfrm>
                  <a:off x="1974" y="1299"/>
                  <a:ext cx="209" cy="253"/>
                </a:xfrm>
                <a:custGeom>
                  <a:avLst/>
                  <a:gdLst>
                    <a:gd name="G0" fmla="+- 21600 0 0"/>
                    <a:gd name="G1" fmla="+- 17599 0 0"/>
                    <a:gd name="G2" fmla="+- 21600 0 0"/>
                    <a:gd name="T0" fmla="*/ 1526 w 21600"/>
                    <a:gd name="T1" fmla="*/ 25574 h 25574"/>
                    <a:gd name="T2" fmla="*/ 9076 w 21600"/>
                    <a:gd name="T3" fmla="*/ 0 h 25574"/>
                    <a:gd name="T4" fmla="*/ 21600 w 21600"/>
                    <a:gd name="T5" fmla="*/ 17599 h 25574"/>
                  </a:gdLst>
                  <a:ahLst/>
                  <a:cxnLst>
                    <a:cxn ang="0">
                      <a:pos x="T0" y="T1"/>
                    </a:cxn>
                    <a:cxn ang="0">
                      <a:pos x="T2" y="T3"/>
                    </a:cxn>
                    <a:cxn ang="0">
                      <a:pos x="T4" y="T5"/>
                    </a:cxn>
                  </a:cxnLst>
                  <a:rect l="0" t="0" r="r" b="b"/>
                  <a:pathLst>
                    <a:path w="21600" h="25574" fill="none" extrusionOk="0">
                      <a:moveTo>
                        <a:pt x="1526" y="25573"/>
                      </a:moveTo>
                      <a:cubicBezTo>
                        <a:pt x="517" y="23036"/>
                        <a:pt x="0" y="20329"/>
                        <a:pt x="0" y="17599"/>
                      </a:cubicBezTo>
                      <a:cubicBezTo>
                        <a:pt x="-1" y="10609"/>
                        <a:pt x="3381" y="4052"/>
                        <a:pt x="9076" y="0"/>
                      </a:cubicBezTo>
                    </a:path>
                    <a:path w="21600" h="25574" stroke="0" extrusionOk="0">
                      <a:moveTo>
                        <a:pt x="1526" y="25573"/>
                      </a:moveTo>
                      <a:cubicBezTo>
                        <a:pt x="517" y="23036"/>
                        <a:pt x="0" y="20329"/>
                        <a:pt x="0" y="17599"/>
                      </a:cubicBezTo>
                      <a:cubicBezTo>
                        <a:pt x="-1" y="10609"/>
                        <a:pt x="3381" y="4052"/>
                        <a:pt x="9076" y="0"/>
                      </a:cubicBezTo>
                      <a:lnTo>
                        <a:pt x="21600" y="17599"/>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grpSp>
          <p:nvGrpSpPr>
            <p:cNvPr id="15" name="Group 32"/>
            <p:cNvGrpSpPr>
              <a:grpSpLocks/>
            </p:cNvGrpSpPr>
            <p:nvPr/>
          </p:nvGrpSpPr>
          <p:grpSpPr bwMode="auto">
            <a:xfrm>
              <a:off x="1934" y="1309"/>
              <a:ext cx="532" cy="254"/>
              <a:chOff x="1934" y="1309"/>
              <a:chExt cx="532" cy="254"/>
            </a:xfrm>
          </p:grpSpPr>
          <p:grpSp>
            <p:nvGrpSpPr>
              <p:cNvPr id="18" name="Group 28"/>
              <p:cNvGrpSpPr>
                <a:grpSpLocks/>
              </p:cNvGrpSpPr>
              <p:nvPr/>
            </p:nvGrpSpPr>
            <p:grpSpPr bwMode="auto">
              <a:xfrm>
                <a:off x="1934" y="1309"/>
                <a:ext cx="392" cy="254"/>
                <a:chOff x="1934" y="1309"/>
                <a:chExt cx="392" cy="254"/>
              </a:xfrm>
            </p:grpSpPr>
            <p:sp>
              <p:nvSpPr>
                <p:cNvPr id="22" name="Arc 26"/>
                <p:cNvSpPr>
                  <a:spLocks/>
                </p:cNvSpPr>
                <p:nvPr/>
              </p:nvSpPr>
              <p:spPr bwMode="auto">
                <a:xfrm>
                  <a:off x="1934" y="1309"/>
                  <a:ext cx="214" cy="254"/>
                </a:xfrm>
                <a:custGeom>
                  <a:avLst/>
                  <a:gdLst>
                    <a:gd name="G0" fmla="+- 0 0 0"/>
                    <a:gd name="G1" fmla="+- 17584 0 0"/>
                    <a:gd name="G2" fmla="+- 21600 0 0"/>
                    <a:gd name="T0" fmla="*/ 12544 w 21600"/>
                    <a:gd name="T1" fmla="*/ 0 h 25590"/>
                    <a:gd name="T2" fmla="*/ 20061 w 21600"/>
                    <a:gd name="T3" fmla="*/ 25590 h 25590"/>
                    <a:gd name="T4" fmla="*/ 0 w 21600"/>
                    <a:gd name="T5" fmla="*/ 17584 h 25590"/>
                  </a:gdLst>
                  <a:ahLst/>
                  <a:cxnLst>
                    <a:cxn ang="0">
                      <a:pos x="T0" y="T1"/>
                    </a:cxn>
                    <a:cxn ang="0">
                      <a:pos x="T2" y="T3"/>
                    </a:cxn>
                    <a:cxn ang="0">
                      <a:pos x="T4" y="T5"/>
                    </a:cxn>
                  </a:cxnLst>
                  <a:rect l="0" t="0" r="r" b="b"/>
                  <a:pathLst>
                    <a:path w="21600" h="25590" fill="none" extrusionOk="0">
                      <a:moveTo>
                        <a:pt x="12544" y="-1"/>
                      </a:moveTo>
                      <a:cubicBezTo>
                        <a:pt x="18226" y="4053"/>
                        <a:pt x="21600" y="10603"/>
                        <a:pt x="21600" y="17584"/>
                      </a:cubicBezTo>
                      <a:cubicBezTo>
                        <a:pt x="21600" y="20326"/>
                        <a:pt x="21077" y="23043"/>
                        <a:pt x="20061" y="25590"/>
                      </a:cubicBezTo>
                    </a:path>
                    <a:path w="21600" h="25590" stroke="0" extrusionOk="0">
                      <a:moveTo>
                        <a:pt x="12544" y="-1"/>
                      </a:moveTo>
                      <a:cubicBezTo>
                        <a:pt x="18226" y="4053"/>
                        <a:pt x="21600" y="10603"/>
                        <a:pt x="21600" y="17584"/>
                      </a:cubicBezTo>
                      <a:cubicBezTo>
                        <a:pt x="21600" y="20326"/>
                        <a:pt x="21077" y="23043"/>
                        <a:pt x="20061" y="25590"/>
                      </a:cubicBezTo>
                      <a:lnTo>
                        <a:pt x="0" y="17584"/>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3" name="Arc 27"/>
                <p:cNvSpPr>
                  <a:spLocks/>
                </p:cNvSpPr>
                <p:nvPr/>
              </p:nvSpPr>
              <p:spPr bwMode="auto">
                <a:xfrm>
                  <a:off x="2117" y="1309"/>
                  <a:ext cx="209" cy="247"/>
                </a:xfrm>
                <a:custGeom>
                  <a:avLst/>
                  <a:gdLst>
                    <a:gd name="G0" fmla="+- 21600 0 0"/>
                    <a:gd name="G1" fmla="+- 17502 0 0"/>
                    <a:gd name="G2" fmla="+- 21600 0 0"/>
                    <a:gd name="T0" fmla="*/ 1562 w 21600"/>
                    <a:gd name="T1" fmla="*/ 25568 h 25568"/>
                    <a:gd name="T2" fmla="*/ 8941 w 21600"/>
                    <a:gd name="T3" fmla="*/ 0 h 25568"/>
                    <a:gd name="T4" fmla="*/ 21600 w 21600"/>
                    <a:gd name="T5" fmla="*/ 17502 h 25568"/>
                  </a:gdLst>
                  <a:ahLst/>
                  <a:cxnLst>
                    <a:cxn ang="0">
                      <a:pos x="T0" y="T1"/>
                    </a:cxn>
                    <a:cxn ang="0">
                      <a:pos x="T2" y="T3"/>
                    </a:cxn>
                    <a:cxn ang="0">
                      <a:pos x="T4" y="T5"/>
                    </a:cxn>
                  </a:cxnLst>
                  <a:rect l="0" t="0" r="r" b="b"/>
                  <a:pathLst>
                    <a:path w="21600" h="25568" fill="none" extrusionOk="0">
                      <a:moveTo>
                        <a:pt x="1562" y="25567"/>
                      </a:moveTo>
                      <a:cubicBezTo>
                        <a:pt x="530" y="23003"/>
                        <a:pt x="0" y="20265"/>
                        <a:pt x="0" y="17502"/>
                      </a:cubicBezTo>
                      <a:cubicBezTo>
                        <a:pt x="-1" y="10571"/>
                        <a:pt x="3325" y="4061"/>
                        <a:pt x="8941" y="0"/>
                      </a:cubicBezTo>
                    </a:path>
                    <a:path w="21600" h="25568" stroke="0" extrusionOk="0">
                      <a:moveTo>
                        <a:pt x="1562" y="25567"/>
                      </a:moveTo>
                      <a:cubicBezTo>
                        <a:pt x="530" y="23003"/>
                        <a:pt x="0" y="20265"/>
                        <a:pt x="0" y="17502"/>
                      </a:cubicBezTo>
                      <a:cubicBezTo>
                        <a:pt x="-1" y="10571"/>
                        <a:pt x="3325" y="4061"/>
                        <a:pt x="8941" y="0"/>
                      </a:cubicBezTo>
                      <a:lnTo>
                        <a:pt x="21600" y="17502"/>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nvGrpSpPr>
              <p:cNvPr id="19" name="Group 31"/>
              <p:cNvGrpSpPr>
                <a:grpSpLocks/>
              </p:cNvGrpSpPr>
              <p:nvPr/>
            </p:nvGrpSpPr>
            <p:grpSpPr bwMode="auto">
              <a:xfrm>
                <a:off x="2081" y="1309"/>
                <a:ext cx="385" cy="247"/>
                <a:chOff x="2081" y="1309"/>
                <a:chExt cx="385" cy="247"/>
              </a:xfrm>
            </p:grpSpPr>
            <p:sp>
              <p:nvSpPr>
                <p:cNvPr id="20" name="Arc 29"/>
                <p:cNvSpPr>
                  <a:spLocks/>
                </p:cNvSpPr>
                <p:nvPr/>
              </p:nvSpPr>
              <p:spPr bwMode="auto">
                <a:xfrm>
                  <a:off x="2081" y="1309"/>
                  <a:ext cx="209" cy="247"/>
                </a:xfrm>
                <a:custGeom>
                  <a:avLst/>
                  <a:gdLst>
                    <a:gd name="G0" fmla="+- 0 0 0"/>
                    <a:gd name="G1" fmla="+- 17491 0 0"/>
                    <a:gd name="G2" fmla="+- 21600 0 0"/>
                    <a:gd name="T0" fmla="*/ 12674 w 21600"/>
                    <a:gd name="T1" fmla="*/ 0 h 25557"/>
                    <a:gd name="T2" fmla="*/ 20038 w 21600"/>
                    <a:gd name="T3" fmla="*/ 25557 h 25557"/>
                    <a:gd name="T4" fmla="*/ 0 w 21600"/>
                    <a:gd name="T5" fmla="*/ 17491 h 25557"/>
                  </a:gdLst>
                  <a:ahLst/>
                  <a:cxnLst>
                    <a:cxn ang="0">
                      <a:pos x="T0" y="T1"/>
                    </a:cxn>
                    <a:cxn ang="0">
                      <a:pos x="T2" y="T3"/>
                    </a:cxn>
                    <a:cxn ang="0">
                      <a:pos x="T4" y="T5"/>
                    </a:cxn>
                  </a:cxnLst>
                  <a:rect l="0" t="0" r="r" b="b"/>
                  <a:pathLst>
                    <a:path w="21600" h="25557" fill="none" extrusionOk="0">
                      <a:moveTo>
                        <a:pt x="12673" y="0"/>
                      </a:moveTo>
                      <a:cubicBezTo>
                        <a:pt x="18280" y="4062"/>
                        <a:pt x="21600" y="10567"/>
                        <a:pt x="21600" y="17491"/>
                      </a:cubicBezTo>
                      <a:cubicBezTo>
                        <a:pt x="21600" y="20254"/>
                        <a:pt x="21069" y="22992"/>
                        <a:pt x="20037" y="25556"/>
                      </a:cubicBezTo>
                    </a:path>
                    <a:path w="21600" h="25557" stroke="0" extrusionOk="0">
                      <a:moveTo>
                        <a:pt x="12673" y="0"/>
                      </a:moveTo>
                      <a:cubicBezTo>
                        <a:pt x="18280" y="4062"/>
                        <a:pt x="21600" y="10567"/>
                        <a:pt x="21600" y="17491"/>
                      </a:cubicBezTo>
                      <a:cubicBezTo>
                        <a:pt x="21600" y="20254"/>
                        <a:pt x="21069" y="22992"/>
                        <a:pt x="20037" y="25556"/>
                      </a:cubicBezTo>
                      <a:lnTo>
                        <a:pt x="0" y="17491"/>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1" name="Arc 30"/>
                <p:cNvSpPr>
                  <a:spLocks/>
                </p:cNvSpPr>
                <p:nvPr/>
              </p:nvSpPr>
              <p:spPr bwMode="auto">
                <a:xfrm>
                  <a:off x="2252" y="1309"/>
                  <a:ext cx="214" cy="246"/>
                </a:xfrm>
                <a:custGeom>
                  <a:avLst/>
                  <a:gdLst>
                    <a:gd name="G0" fmla="+- 21600 0 0"/>
                    <a:gd name="G1" fmla="+- 17436 0 0"/>
                    <a:gd name="G2" fmla="+- 21600 0 0"/>
                    <a:gd name="T0" fmla="*/ 1540 w 21600"/>
                    <a:gd name="T1" fmla="*/ 25446 h 25446"/>
                    <a:gd name="T2" fmla="*/ 8851 w 21600"/>
                    <a:gd name="T3" fmla="*/ 0 h 25446"/>
                    <a:gd name="T4" fmla="*/ 21600 w 21600"/>
                    <a:gd name="T5" fmla="*/ 17436 h 25446"/>
                  </a:gdLst>
                  <a:ahLst/>
                  <a:cxnLst>
                    <a:cxn ang="0">
                      <a:pos x="T0" y="T1"/>
                    </a:cxn>
                    <a:cxn ang="0">
                      <a:pos x="T2" y="T3"/>
                    </a:cxn>
                    <a:cxn ang="0">
                      <a:pos x="T4" y="T5"/>
                    </a:cxn>
                  </a:cxnLst>
                  <a:rect l="0" t="0" r="r" b="b"/>
                  <a:pathLst>
                    <a:path w="21600" h="25446" fill="none" extrusionOk="0">
                      <a:moveTo>
                        <a:pt x="1540" y="25445"/>
                      </a:moveTo>
                      <a:cubicBezTo>
                        <a:pt x="522" y="22898"/>
                        <a:pt x="0" y="20179"/>
                        <a:pt x="0" y="17436"/>
                      </a:cubicBezTo>
                      <a:cubicBezTo>
                        <a:pt x="-1" y="10544"/>
                        <a:pt x="3288" y="4067"/>
                        <a:pt x="8850" y="-1"/>
                      </a:cubicBezTo>
                    </a:path>
                    <a:path w="21600" h="25446" stroke="0" extrusionOk="0">
                      <a:moveTo>
                        <a:pt x="1540" y="25445"/>
                      </a:moveTo>
                      <a:cubicBezTo>
                        <a:pt x="522" y="22898"/>
                        <a:pt x="0" y="20179"/>
                        <a:pt x="0" y="17436"/>
                      </a:cubicBezTo>
                      <a:cubicBezTo>
                        <a:pt x="-1" y="10544"/>
                        <a:pt x="3288" y="4067"/>
                        <a:pt x="8850" y="-1"/>
                      </a:cubicBezTo>
                      <a:lnTo>
                        <a:pt x="21600" y="17436"/>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sp>
          <p:nvSpPr>
            <p:cNvPr id="16" name="Arc 33"/>
            <p:cNvSpPr>
              <a:spLocks/>
            </p:cNvSpPr>
            <p:nvPr/>
          </p:nvSpPr>
          <p:spPr bwMode="auto">
            <a:xfrm>
              <a:off x="1417" y="1295"/>
              <a:ext cx="143" cy="142"/>
            </a:xfrm>
            <a:custGeom>
              <a:avLst/>
              <a:gdLst>
                <a:gd name="G0" fmla="+- 21600 0 0"/>
                <a:gd name="G1" fmla="+- 17190 0 0"/>
                <a:gd name="G2" fmla="+- 21600 0 0"/>
                <a:gd name="T0" fmla="*/ 10 w 21600"/>
                <a:gd name="T1" fmla="*/ 17832 h 17832"/>
                <a:gd name="T2" fmla="*/ 8521 w 21600"/>
                <a:gd name="T3" fmla="*/ 0 h 17832"/>
                <a:gd name="T4" fmla="*/ 21600 w 21600"/>
                <a:gd name="T5" fmla="*/ 17190 h 17832"/>
              </a:gdLst>
              <a:ahLst/>
              <a:cxnLst>
                <a:cxn ang="0">
                  <a:pos x="T0" y="T1"/>
                </a:cxn>
                <a:cxn ang="0">
                  <a:pos x="T2" y="T3"/>
                </a:cxn>
                <a:cxn ang="0">
                  <a:pos x="T4" y="T5"/>
                </a:cxn>
              </a:cxnLst>
              <a:rect l="0" t="0" r="r" b="b"/>
              <a:pathLst>
                <a:path w="21600" h="17832" fill="none" extrusionOk="0">
                  <a:moveTo>
                    <a:pt x="9" y="17832"/>
                  </a:moveTo>
                  <a:cubicBezTo>
                    <a:pt x="3" y="17618"/>
                    <a:pt x="0" y="17404"/>
                    <a:pt x="0" y="17190"/>
                  </a:cubicBezTo>
                  <a:cubicBezTo>
                    <a:pt x="-1" y="10443"/>
                    <a:pt x="3152" y="4084"/>
                    <a:pt x="8520" y="-1"/>
                  </a:cubicBezTo>
                </a:path>
                <a:path w="21600" h="17832" stroke="0" extrusionOk="0">
                  <a:moveTo>
                    <a:pt x="9" y="17832"/>
                  </a:moveTo>
                  <a:cubicBezTo>
                    <a:pt x="3" y="17618"/>
                    <a:pt x="0" y="17404"/>
                    <a:pt x="0" y="17190"/>
                  </a:cubicBezTo>
                  <a:cubicBezTo>
                    <a:pt x="-1" y="10443"/>
                    <a:pt x="3152" y="4084"/>
                    <a:pt x="8520" y="-1"/>
                  </a:cubicBezTo>
                  <a:lnTo>
                    <a:pt x="21600" y="17190"/>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7" name="Arc 34"/>
            <p:cNvSpPr>
              <a:spLocks/>
            </p:cNvSpPr>
            <p:nvPr/>
          </p:nvSpPr>
          <p:spPr bwMode="auto">
            <a:xfrm>
              <a:off x="2232" y="1318"/>
              <a:ext cx="171" cy="147"/>
            </a:xfrm>
            <a:custGeom>
              <a:avLst/>
              <a:gdLst>
                <a:gd name="G0" fmla="+- 0 0 0"/>
                <a:gd name="G1" fmla="+- 17208 0 0"/>
                <a:gd name="G2" fmla="+- 21600 0 0"/>
                <a:gd name="T0" fmla="*/ 13055 w 21600"/>
                <a:gd name="T1" fmla="*/ 0 h 17875"/>
                <a:gd name="T2" fmla="*/ 21590 w 21600"/>
                <a:gd name="T3" fmla="*/ 17875 h 17875"/>
                <a:gd name="T4" fmla="*/ 0 w 21600"/>
                <a:gd name="T5" fmla="*/ 17208 h 17875"/>
              </a:gdLst>
              <a:ahLst/>
              <a:cxnLst>
                <a:cxn ang="0">
                  <a:pos x="T0" y="T1"/>
                </a:cxn>
                <a:cxn ang="0">
                  <a:pos x="T2" y="T3"/>
                </a:cxn>
                <a:cxn ang="0">
                  <a:pos x="T4" y="T5"/>
                </a:cxn>
              </a:cxnLst>
              <a:rect l="0" t="0" r="r" b="b"/>
              <a:pathLst>
                <a:path w="21600" h="17875" fill="none" extrusionOk="0">
                  <a:moveTo>
                    <a:pt x="13055" y="-1"/>
                  </a:moveTo>
                  <a:cubicBezTo>
                    <a:pt x="18438" y="4083"/>
                    <a:pt x="21600" y="10451"/>
                    <a:pt x="21600" y="17208"/>
                  </a:cubicBezTo>
                  <a:cubicBezTo>
                    <a:pt x="21600" y="17430"/>
                    <a:pt x="21596" y="17652"/>
                    <a:pt x="21589" y="17874"/>
                  </a:cubicBezTo>
                </a:path>
                <a:path w="21600" h="17875" stroke="0" extrusionOk="0">
                  <a:moveTo>
                    <a:pt x="13055" y="-1"/>
                  </a:moveTo>
                  <a:cubicBezTo>
                    <a:pt x="18438" y="4083"/>
                    <a:pt x="21600" y="10451"/>
                    <a:pt x="21600" y="17208"/>
                  </a:cubicBezTo>
                  <a:cubicBezTo>
                    <a:pt x="21600" y="17430"/>
                    <a:pt x="21596" y="17652"/>
                    <a:pt x="21589" y="17874"/>
                  </a:cubicBezTo>
                  <a:lnTo>
                    <a:pt x="0" y="17208"/>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sp>
        <p:nvSpPr>
          <p:cNvPr id="36" name="Rectangle 60"/>
          <p:cNvSpPr>
            <a:spLocks noChangeArrowheads="1"/>
          </p:cNvSpPr>
          <p:nvPr/>
        </p:nvSpPr>
        <p:spPr bwMode="auto">
          <a:xfrm>
            <a:off x="1362075" y="3112232"/>
            <a:ext cx="603250" cy="876300"/>
          </a:xfrm>
          <a:prstGeom prst="rect">
            <a:avLst/>
          </a:prstGeom>
          <a:noFill/>
          <a:ln w="301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37" name="Line 61"/>
          <p:cNvSpPr>
            <a:spLocks noChangeShapeType="1"/>
          </p:cNvSpPr>
          <p:nvPr/>
        </p:nvSpPr>
        <p:spPr bwMode="auto">
          <a:xfrm>
            <a:off x="1663700" y="3972657"/>
            <a:ext cx="0" cy="436562"/>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nvGrpSpPr>
          <p:cNvPr id="38" name="Group 67"/>
          <p:cNvGrpSpPr>
            <a:grpSpLocks/>
          </p:cNvGrpSpPr>
          <p:nvPr/>
        </p:nvGrpSpPr>
        <p:grpSpPr bwMode="auto">
          <a:xfrm>
            <a:off x="4400550" y="1967645"/>
            <a:ext cx="468312" cy="633412"/>
            <a:chOff x="2772" y="1212"/>
            <a:chExt cx="295" cy="399"/>
          </a:xfrm>
        </p:grpSpPr>
        <p:sp>
          <p:nvSpPr>
            <p:cNvPr id="39" name="Oval 62"/>
            <p:cNvSpPr>
              <a:spLocks noChangeArrowheads="1"/>
            </p:cNvSpPr>
            <p:nvPr/>
          </p:nvSpPr>
          <p:spPr bwMode="auto">
            <a:xfrm>
              <a:off x="2772" y="1326"/>
              <a:ext cx="286" cy="285"/>
            </a:xfrm>
            <a:prstGeom prst="ellipse">
              <a:avLst/>
            </a:prstGeom>
            <a:noFill/>
            <a:ln w="301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40" name="Line 63"/>
            <p:cNvSpPr>
              <a:spLocks noChangeShapeType="1"/>
            </p:cNvSpPr>
            <p:nvPr/>
          </p:nvSpPr>
          <p:spPr bwMode="auto">
            <a:xfrm>
              <a:off x="2811" y="1364"/>
              <a:ext cx="0" cy="181"/>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41" name="Line 64"/>
            <p:cNvSpPr>
              <a:spLocks noChangeShapeType="1"/>
            </p:cNvSpPr>
            <p:nvPr/>
          </p:nvSpPr>
          <p:spPr bwMode="auto">
            <a:xfrm>
              <a:off x="2962" y="1421"/>
              <a:ext cx="0" cy="76"/>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42" name="Line 65"/>
            <p:cNvSpPr>
              <a:spLocks noChangeShapeType="1"/>
            </p:cNvSpPr>
            <p:nvPr/>
          </p:nvSpPr>
          <p:spPr bwMode="auto">
            <a:xfrm>
              <a:off x="2972" y="1469"/>
              <a:ext cx="95"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43" name="Line 66"/>
            <p:cNvSpPr>
              <a:spLocks noChangeShapeType="1"/>
            </p:cNvSpPr>
            <p:nvPr/>
          </p:nvSpPr>
          <p:spPr bwMode="auto">
            <a:xfrm flipV="1">
              <a:off x="2830" y="1212"/>
              <a:ext cx="161" cy="219"/>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sp>
        <p:nvSpPr>
          <p:cNvPr id="44" name="Line 68"/>
          <p:cNvSpPr>
            <a:spLocks noChangeShapeType="1"/>
          </p:cNvSpPr>
          <p:nvPr/>
        </p:nvSpPr>
        <p:spPr bwMode="auto">
          <a:xfrm>
            <a:off x="4868862" y="2359757"/>
            <a:ext cx="601662"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45" name="Line 69"/>
          <p:cNvSpPr>
            <a:spLocks noChangeShapeType="1"/>
          </p:cNvSpPr>
          <p:nvPr/>
        </p:nvSpPr>
        <p:spPr bwMode="auto">
          <a:xfrm>
            <a:off x="7041356" y="2374838"/>
            <a:ext cx="631825" cy="0"/>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46" name="Rectangle 70"/>
          <p:cNvSpPr>
            <a:spLocks noChangeArrowheads="1"/>
          </p:cNvSpPr>
          <p:nvPr/>
        </p:nvSpPr>
        <p:spPr bwMode="auto">
          <a:xfrm>
            <a:off x="7440612" y="2810607"/>
            <a:ext cx="438150" cy="1041400"/>
          </a:xfrm>
          <a:prstGeom prst="rect">
            <a:avLst/>
          </a:prstGeom>
          <a:noFill/>
          <a:ln w="301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47" name="Line 71"/>
          <p:cNvSpPr>
            <a:spLocks noChangeShapeType="1"/>
          </p:cNvSpPr>
          <p:nvPr/>
        </p:nvSpPr>
        <p:spPr bwMode="auto">
          <a:xfrm>
            <a:off x="7667625" y="2369270"/>
            <a:ext cx="0" cy="427049"/>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48" name="Line 72"/>
          <p:cNvSpPr>
            <a:spLocks noChangeShapeType="1"/>
          </p:cNvSpPr>
          <p:nvPr/>
        </p:nvSpPr>
        <p:spPr bwMode="auto">
          <a:xfrm>
            <a:off x="7667625" y="3866294"/>
            <a:ext cx="0" cy="528637"/>
          </a:xfrm>
          <a:prstGeom prst="line">
            <a:avLst/>
          </a:prstGeom>
          <a:noFill/>
          <a:ln w="3016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nvGrpSpPr>
          <p:cNvPr id="49" name="Group 77"/>
          <p:cNvGrpSpPr>
            <a:grpSpLocks/>
          </p:cNvGrpSpPr>
          <p:nvPr/>
        </p:nvGrpSpPr>
        <p:grpSpPr bwMode="auto">
          <a:xfrm>
            <a:off x="4979987" y="2208945"/>
            <a:ext cx="438150" cy="280987"/>
            <a:chOff x="3137" y="1364"/>
            <a:chExt cx="276" cy="177"/>
          </a:xfrm>
        </p:grpSpPr>
        <p:sp>
          <p:nvSpPr>
            <p:cNvPr id="50" name="Oval 73"/>
            <p:cNvSpPr>
              <a:spLocks noChangeArrowheads="1"/>
            </p:cNvSpPr>
            <p:nvPr/>
          </p:nvSpPr>
          <p:spPr bwMode="auto">
            <a:xfrm>
              <a:off x="3137" y="1368"/>
              <a:ext cx="58" cy="173"/>
            </a:xfrm>
            <a:prstGeom prst="ellipse">
              <a:avLst/>
            </a:pr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51" name="Oval 74"/>
            <p:cNvSpPr>
              <a:spLocks noChangeArrowheads="1"/>
            </p:cNvSpPr>
            <p:nvPr/>
          </p:nvSpPr>
          <p:spPr bwMode="auto">
            <a:xfrm>
              <a:off x="3365" y="1368"/>
              <a:ext cx="48" cy="173"/>
            </a:xfrm>
            <a:prstGeom prst="ellipse">
              <a:avLst/>
            </a:pr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52" name="Line 75"/>
            <p:cNvSpPr>
              <a:spLocks noChangeShapeType="1"/>
            </p:cNvSpPr>
            <p:nvPr/>
          </p:nvSpPr>
          <p:spPr bwMode="auto">
            <a:xfrm>
              <a:off x="3171" y="1364"/>
              <a:ext cx="208"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53" name="Line 76"/>
            <p:cNvSpPr>
              <a:spLocks noChangeShapeType="1"/>
            </p:cNvSpPr>
            <p:nvPr/>
          </p:nvSpPr>
          <p:spPr bwMode="auto">
            <a:xfrm>
              <a:off x="3161" y="1535"/>
              <a:ext cx="218"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nvGrpSpPr>
          <p:cNvPr id="54" name="Group 82"/>
          <p:cNvGrpSpPr>
            <a:grpSpLocks/>
          </p:cNvGrpSpPr>
          <p:nvPr/>
        </p:nvGrpSpPr>
        <p:grpSpPr bwMode="auto">
          <a:xfrm>
            <a:off x="3897312" y="2224820"/>
            <a:ext cx="438150" cy="265112"/>
            <a:chOff x="2455" y="1374"/>
            <a:chExt cx="276" cy="167"/>
          </a:xfrm>
        </p:grpSpPr>
        <p:sp>
          <p:nvSpPr>
            <p:cNvPr id="55" name="Oval 78"/>
            <p:cNvSpPr>
              <a:spLocks noChangeArrowheads="1"/>
            </p:cNvSpPr>
            <p:nvPr/>
          </p:nvSpPr>
          <p:spPr bwMode="auto">
            <a:xfrm>
              <a:off x="2455" y="1378"/>
              <a:ext cx="58" cy="163"/>
            </a:xfrm>
            <a:prstGeom prst="ellipse">
              <a:avLst/>
            </a:pr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56" name="Oval 79"/>
            <p:cNvSpPr>
              <a:spLocks noChangeArrowheads="1"/>
            </p:cNvSpPr>
            <p:nvPr/>
          </p:nvSpPr>
          <p:spPr bwMode="auto">
            <a:xfrm>
              <a:off x="2673" y="1378"/>
              <a:ext cx="58" cy="163"/>
            </a:xfrm>
            <a:prstGeom prst="ellipse">
              <a:avLst/>
            </a:pr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57" name="Line 80"/>
            <p:cNvSpPr>
              <a:spLocks noChangeShapeType="1"/>
            </p:cNvSpPr>
            <p:nvPr/>
          </p:nvSpPr>
          <p:spPr bwMode="auto">
            <a:xfrm>
              <a:off x="2488" y="1374"/>
              <a:ext cx="209"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58" name="Line 81"/>
            <p:cNvSpPr>
              <a:spLocks noChangeShapeType="1"/>
            </p:cNvSpPr>
            <p:nvPr/>
          </p:nvSpPr>
          <p:spPr bwMode="auto">
            <a:xfrm>
              <a:off x="2479" y="1535"/>
              <a:ext cx="218"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nvGrpSpPr>
          <p:cNvPr id="59" name="Group 87"/>
          <p:cNvGrpSpPr>
            <a:grpSpLocks/>
          </p:cNvGrpSpPr>
          <p:nvPr/>
        </p:nvGrpSpPr>
        <p:grpSpPr bwMode="auto">
          <a:xfrm>
            <a:off x="7154068" y="2238313"/>
            <a:ext cx="438150" cy="280987"/>
            <a:chOff x="4493" y="1364"/>
            <a:chExt cx="276" cy="177"/>
          </a:xfrm>
        </p:grpSpPr>
        <p:sp>
          <p:nvSpPr>
            <p:cNvPr id="60" name="Oval 83"/>
            <p:cNvSpPr>
              <a:spLocks noChangeArrowheads="1"/>
            </p:cNvSpPr>
            <p:nvPr/>
          </p:nvSpPr>
          <p:spPr bwMode="auto">
            <a:xfrm>
              <a:off x="4493" y="1368"/>
              <a:ext cx="48" cy="173"/>
            </a:xfrm>
            <a:prstGeom prst="ellipse">
              <a:avLst/>
            </a:pr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61" name="Oval 84"/>
            <p:cNvSpPr>
              <a:spLocks noChangeArrowheads="1"/>
            </p:cNvSpPr>
            <p:nvPr/>
          </p:nvSpPr>
          <p:spPr bwMode="auto">
            <a:xfrm>
              <a:off x="4711" y="1368"/>
              <a:ext cx="58" cy="173"/>
            </a:xfrm>
            <a:prstGeom prst="ellipse">
              <a:avLst/>
            </a:pr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62" name="Line 85"/>
            <p:cNvSpPr>
              <a:spLocks noChangeShapeType="1"/>
            </p:cNvSpPr>
            <p:nvPr/>
          </p:nvSpPr>
          <p:spPr bwMode="auto">
            <a:xfrm>
              <a:off x="4517" y="1364"/>
              <a:ext cx="209"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63" name="Line 86"/>
            <p:cNvSpPr>
              <a:spLocks noChangeShapeType="1"/>
            </p:cNvSpPr>
            <p:nvPr/>
          </p:nvSpPr>
          <p:spPr bwMode="auto">
            <a:xfrm>
              <a:off x="4507" y="1535"/>
              <a:ext cx="228"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sp>
        <p:nvSpPr>
          <p:cNvPr id="64" name="Line 88"/>
          <p:cNvSpPr>
            <a:spLocks noChangeShapeType="1"/>
          </p:cNvSpPr>
          <p:nvPr/>
        </p:nvSpPr>
        <p:spPr bwMode="auto">
          <a:xfrm>
            <a:off x="3048000" y="2615345"/>
            <a:ext cx="0" cy="1793874"/>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65" name="Line 89"/>
          <p:cNvSpPr>
            <a:spLocks noChangeShapeType="1"/>
          </p:cNvSpPr>
          <p:nvPr/>
        </p:nvSpPr>
        <p:spPr bwMode="auto">
          <a:xfrm>
            <a:off x="4100512" y="2496282"/>
            <a:ext cx="0" cy="1898649"/>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66" name="Line 90"/>
          <p:cNvSpPr>
            <a:spLocks noChangeShapeType="1"/>
          </p:cNvSpPr>
          <p:nvPr/>
        </p:nvSpPr>
        <p:spPr bwMode="auto">
          <a:xfrm>
            <a:off x="5214937" y="2480407"/>
            <a:ext cx="0" cy="1914524"/>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67" name="Line 91"/>
          <p:cNvSpPr>
            <a:spLocks noChangeShapeType="1"/>
          </p:cNvSpPr>
          <p:nvPr/>
        </p:nvSpPr>
        <p:spPr bwMode="auto">
          <a:xfrm>
            <a:off x="7305675" y="2480407"/>
            <a:ext cx="0" cy="1898649"/>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68" name="Line 92"/>
          <p:cNvSpPr>
            <a:spLocks noChangeShapeType="1"/>
          </p:cNvSpPr>
          <p:nvPr/>
        </p:nvSpPr>
        <p:spPr bwMode="auto">
          <a:xfrm>
            <a:off x="5514975" y="2661382"/>
            <a:ext cx="1565275"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69" name="Line 93"/>
          <p:cNvSpPr>
            <a:spLocks noChangeShapeType="1"/>
          </p:cNvSpPr>
          <p:nvPr/>
        </p:nvSpPr>
        <p:spPr bwMode="auto">
          <a:xfrm>
            <a:off x="6357937" y="2675670"/>
            <a:ext cx="0" cy="1719262"/>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70" name="Rectangle 95"/>
          <p:cNvSpPr>
            <a:spLocks noChangeArrowheads="1"/>
          </p:cNvSpPr>
          <p:nvPr/>
        </p:nvSpPr>
        <p:spPr bwMode="auto">
          <a:xfrm>
            <a:off x="2938456" y="1767610"/>
            <a:ext cx="3905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a:ln>
                  <a:noFill/>
                </a:ln>
                <a:solidFill>
                  <a:srgbClr val="000000"/>
                </a:solidFill>
                <a:effectLst/>
                <a:latin typeface="+mj-lt"/>
                <a:cs typeface="Arial" pitchFamily="34" charset="0"/>
              </a:rPr>
              <a:t>L, C</a:t>
            </a:r>
            <a:endParaRPr kumimoji="0" lang="en-US" altLang="en-US" sz="1800" b="0" i="0" u="none" strike="noStrike" cap="none" normalizeH="0" baseline="0">
              <a:ln>
                <a:noFill/>
              </a:ln>
              <a:solidFill>
                <a:schemeClr val="tx1"/>
              </a:solidFill>
              <a:effectLst/>
              <a:latin typeface="+mj-lt"/>
              <a:cs typeface="Arial" pitchFamily="34" charset="0"/>
            </a:endParaRPr>
          </a:p>
        </p:txBody>
      </p:sp>
      <p:sp>
        <p:nvSpPr>
          <p:cNvPr id="71" name="Rectangle 96"/>
          <p:cNvSpPr>
            <a:spLocks noChangeArrowheads="1"/>
          </p:cNvSpPr>
          <p:nvPr/>
        </p:nvSpPr>
        <p:spPr bwMode="auto">
          <a:xfrm>
            <a:off x="5951537" y="1500659"/>
            <a:ext cx="617537" cy="3762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72" name="Rectangle 97"/>
          <p:cNvSpPr>
            <a:spLocks noChangeArrowheads="1"/>
          </p:cNvSpPr>
          <p:nvPr/>
        </p:nvSpPr>
        <p:spPr bwMode="auto">
          <a:xfrm>
            <a:off x="5967412" y="1738250"/>
            <a:ext cx="3905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a:ln>
                  <a:noFill/>
                </a:ln>
                <a:solidFill>
                  <a:srgbClr val="000000"/>
                </a:solidFill>
                <a:effectLst/>
                <a:latin typeface="+mj-lt"/>
                <a:cs typeface="Arial" pitchFamily="34" charset="0"/>
              </a:rPr>
              <a:t>L, C</a:t>
            </a:r>
            <a:endParaRPr kumimoji="0" lang="en-US" altLang="en-US" sz="1800" b="0" i="0" u="none" strike="noStrike" cap="none" normalizeH="0" baseline="0">
              <a:ln>
                <a:noFill/>
              </a:ln>
              <a:solidFill>
                <a:schemeClr val="tx1"/>
              </a:solidFill>
              <a:effectLst/>
              <a:latin typeface="+mj-lt"/>
              <a:cs typeface="Arial" pitchFamily="34" charset="0"/>
            </a:endParaRPr>
          </a:p>
        </p:txBody>
      </p:sp>
      <p:sp>
        <p:nvSpPr>
          <p:cNvPr id="73" name="Rectangle 98"/>
          <p:cNvSpPr>
            <a:spLocks noChangeArrowheads="1"/>
          </p:cNvSpPr>
          <p:nvPr/>
        </p:nvSpPr>
        <p:spPr bwMode="auto">
          <a:xfrm>
            <a:off x="7502525" y="3188432"/>
            <a:ext cx="269875" cy="3762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74" name="Rectangle 99"/>
          <p:cNvSpPr>
            <a:spLocks noChangeArrowheads="1"/>
          </p:cNvSpPr>
          <p:nvPr/>
        </p:nvSpPr>
        <p:spPr bwMode="auto">
          <a:xfrm>
            <a:off x="7541944" y="3174144"/>
            <a:ext cx="21961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a:ln>
                  <a:noFill/>
                </a:ln>
                <a:solidFill>
                  <a:srgbClr val="000000"/>
                </a:solidFill>
                <a:effectLst/>
                <a:latin typeface="+mj-lt"/>
                <a:cs typeface="Arial" pitchFamily="34" charset="0"/>
              </a:rPr>
              <a:t>Z</a:t>
            </a:r>
            <a:r>
              <a:rPr kumimoji="0" lang="en-US" altLang="en-US" sz="2100" b="1" i="0" u="none" strike="noStrike" cap="none" normalizeH="0">
                <a:ln>
                  <a:noFill/>
                </a:ln>
                <a:solidFill>
                  <a:srgbClr val="000000"/>
                </a:solidFill>
                <a:effectLst/>
                <a:latin typeface="+mj-lt"/>
                <a:cs typeface="Arial" pitchFamily="34" charset="0"/>
              </a:rPr>
              <a:t>0</a:t>
            </a:r>
            <a:endParaRPr kumimoji="0" lang="en-US" altLang="en-US" sz="1800" b="0" i="0" u="none" strike="noStrike" cap="none" normalizeH="0">
              <a:ln>
                <a:noFill/>
              </a:ln>
              <a:solidFill>
                <a:schemeClr val="tx1"/>
              </a:solidFill>
              <a:effectLst/>
              <a:latin typeface="+mj-lt"/>
              <a:cs typeface="Arial" pitchFamily="34" charset="0"/>
            </a:endParaRPr>
          </a:p>
        </p:txBody>
      </p:sp>
      <p:grpSp>
        <p:nvGrpSpPr>
          <p:cNvPr id="75" name="Group 35"/>
          <p:cNvGrpSpPr>
            <a:grpSpLocks/>
          </p:cNvGrpSpPr>
          <p:nvPr/>
        </p:nvGrpSpPr>
        <p:grpSpPr bwMode="auto">
          <a:xfrm>
            <a:off x="5359394" y="2108128"/>
            <a:ext cx="1770059" cy="433385"/>
            <a:chOff x="1351" y="1290"/>
            <a:chExt cx="1115" cy="273"/>
          </a:xfrm>
        </p:grpSpPr>
        <p:grpSp>
          <p:nvGrpSpPr>
            <p:cNvPr id="76" name="Group 18"/>
            <p:cNvGrpSpPr>
              <a:grpSpLocks/>
            </p:cNvGrpSpPr>
            <p:nvPr/>
          </p:nvGrpSpPr>
          <p:grpSpPr bwMode="auto">
            <a:xfrm>
              <a:off x="1351" y="1290"/>
              <a:ext cx="531" cy="257"/>
              <a:chOff x="1351" y="1290"/>
              <a:chExt cx="531" cy="257"/>
            </a:xfrm>
          </p:grpSpPr>
          <p:grpSp>
            <p:nvGrpSpPr>
              <p:cNvPr id="93" name="Group 14"/>
              <p:cNvGrpSpPr>
                <a:grpSpLocks/>
              </p:cNvGrpSpPr>
              <p:nvPr/>
            </p:nvGrpSpPr>
            <p:grpSpPr bwMode="auto">
              <a:xfrm>
                <a:off x="1351" y="1291"/>
                <a:ext cx="395" cy="256"/>
                <a:chOff x="1351" y="1291"/>
                <a:chExt cx="395" cy="256"/>
              </a:xfrm>
            </p:grpSpPr>
            <p:sp>
              <p:nvSpPr>
                <p:cNvPr id="97" name="Arc 12"/>
                <p:cNvSpPr>
                  <a:spLocks/>
                </p:cNvSpPr>
                <p:nvPr/>
              </p:nvSpPr>
              <p:spPr bwMode="auto">
                <a:xfrm>
                  <a:off x="1351" y="1299"/>
                  <a:ext cx="209" cy="248"/>
                </a:xfrm>
                <a:custGeom>
                  <a:avLst/>
                  <a:gdLst>
                    <a:gd name="G0" fmla="+- 0 0 0"/>
                    <a:gd name="G1" fmla="+- 17484 0 0"/>
                    <a:gd name="G2" fmla="+- 21600 0 0"/>
                    <a:gd name="T0" fmla="*/ 12683 w 21600"/>
                    <a:gd name="T1" fmla="*/ 0 h 25533"/>
                    <a:gd name="T2" fmla="*/ 20044 w 21600"/>
                    <a:gd name="T3" fmla="*/ 25533 h 25533"/>
                    <a:gd name="T4" fmla="*/ 0 w 21600"/>
                    <a:gd name="T5" fmla="*/ 17484 h 25533"/>
                  </a:gdLst>
                  <a:ahLst/>
                  <a:cxnLst>
                    <a:cxn ang="0">
                      <a:pos x="T0" y="T1"/>
                    </a:cxn>
                    <a:cxn ang="0">
                      <a:pos x="T2" y="T3"/>
                    </a:cxn>
                    <a:cxn ang="0">
                      <a:pos x="T4" y="T5"/>
                    </a:cxn>
                  </a:cxnLst>
                  <a:rect l="0" t="0" r="r" b="b"/>
                  <a:pathLst>
                    <a:path w="21600" h="25533" fill="none" extrusionOk="0">
                      <a:moveTo>
                        <a:pt x="12683" y="-1"/>
                      </a:moveTo>
                      <a:cubicBezTo>
                        <a:pt x="18284" y="4063"/>
                        <a:pt x="21600" y="10564"/>
                        <a:pt x="21600" y="17484"/>
                      </a:cubicBezTo>
                      <a:cubicBezTo>
                        <a:pt x="21600" y="20241"/>
                        <a:pt x="21071" y="22973"/>
                        <a:pt x="20044" y="25533"/>
                      </a:cubicBezTo>
                    </a:path>
                    <a:path w="21600" h="25533" stroke="0" extrusionOk="0">
                      <a:moveTo>
                        <a:pt x="12683" y="-1"/>
                      </a:moveTo>
                      <a:cubicBezTo>
                        <a:pt x="18284" y="4063"/>
                        <a:pt x="21600" y="10564"/>
                        <a:pt x="21600" y="17484"/>
                      </a:cubicBezTo>
                      <a:cubicBezTo>
                        <a:pt x="21600" y="20241"/>
                        <a:pt x="21071" y="22973"/>
                        <a:pt x="20044" y="25533"/>
                      </a:cubicBezTo>
                      <a:lnTo>
                        <a:pt x="0" y="17484"/>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98" name="Arc 13"/>
                <p:cNvSpPr>
                  <a:spLocks/>
                </p:cNvSpPr>
                <p:nvPr/>
              </p:nvSpPr>
              <p:spPr bwMode="auto">
                <a:xfrm>
                  <a:off x="1532" y="1291"/>
                  <a:ext cx="214" cy="251"/>
                </a:xfrm>
                <a:custGeom>
                  <a:avLst/>
                  <a:gdLst>
                    <a:gd name="G0" fmla="+- 21600 0 0"/>
                    <a:gd name="G1" fmla="+- 17461 0 0"/>
                    <a:gd name="G2" fmla="+- 21600 0 0"/>
                    <a:gd name="T0" fmla="*/ 1501 w 21600"/>
                    <a:gd name="T1" fmla="*/ 25372 h 25372"/>
                    <a:gd name="T2" fmla="*/ 8886 w 21600"/>
                    <a:gd name="T3" fmla="*/ 0 h 25372"/>
                    <a:gd name="T4" fmla="*/ 21600 w 21600"/>
                    <a:gd name="T5" fmla="*/ 17461 h 25372"/>
                  </a:gdLst>
                  <a:ahLst/>
                  <a:cxnLst>
                    <a:cxn ang="0">
                      <a:pos x="T0" y="T1"/>
                    </a:cxn>
                    <a:cxn ang="0">
                      <a:pos x="T2" y="T3"/>
                    </a:cxn>
                    <a:cxn ang="0">
                      <a:pos x="T4" y="T5"/>
                    </a:cxn>
                  </a:cxnLst>
                  <a:rect l="0" t="0" r="r" b="b"/>
                  <a:pathLst>
                    <a:path w="21600" h="25372" fill="none" extrusionOk="0">
                      <a:moveTo>
                        <a:pt x="1500" y="25372"/>
                      </a:moveTo>
                      <a:cubicBezTo>
                        <a:pt x="509" y="22852"/>
                        <a:pt x="0" y="20168"/>
                        <a:pt x="0" y="17461"/>
                      </a:cubicBezTo>
                      <a:cubicBezTo>
                        <a:pt x="-1" y="10554"/>
                        <a:pt x="3302" y="4064"/>
                        <a:pt x="8885" y="-1"/>
                      </a:cubicBezTo>
                    </a:path>
                    <a:path w="21600" h="25372" stroke="0" extrusionOk="0">
                      <a:moveTo>
                        <a:pt x="1500" y="25372"/>
                      </a:moveTo>
                      <a:cubicBezTo>
                        <a:pt x="509" y="22852"/>
                        <a:pt x="0" y="20168"/>
                        <a:pt x="0" y="17461"/>
                      </a:cubicBezTo>
                      <a:cubicBezTo>
                        <a:pt x="-1" y="10554"/>
                        <a:pt x="3302" y="4064"/>
                        <a:pt x="8885" y="-1"/>
                      </a:cubicBezTo>
                      <a:lnTo>
                        <a:pt x="21600" y="17461"/>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nvGrpSpPr>
              <p:cNvPr id="94" name="Group 17"/>
              <p:cNvGrpSpPr>
                <a:grpSpLocks/>
              </p:cNvGrpSpPr>
              <p:nvPr/>
            </p:nvGrpSpPr>
            <p:grpSpPr bwMode="auto">
              <a:xfrm>
                <a:off x="1498" y="1290"/>
                <a:ext cx="384" cy="254"/>
                <a:chOff x="1498" y="1290"/>
                <a:chExt cx="384" cy="254"/>
              </a:xfrm>
            </p:grpSpPr>
            <p:sp>
              <p:nvSpPr>
                <p:cNvPr id="95" name="Arc 15"/>
                <p:cNvSpPr>
                  <a:spLocks/>
                </p:cNvSpPr>
                <p:nvPr/>
              </p:nvSpPr>
              <p:spPr bwMode="auto">
                <a:xfrm>
                  <a:off x="1498" y="1290"/>
                  <a:ext cx="214" cy="254"/>
                </a:xfrm>
                <a:custGeom>
                  <a:avLst/>
                  <a:gdLst>
                    <a:gd name="G0" fmla="+- 0 0 0"/>
                    <a:gd name="G1" fmla="+- 17584 0 0"/>
                    <a:gd name="G2" fmla="+- 21600 0 0"/>
                    <a:gd name="T0" fmla="*/ 12544 w 21600"/>
                    <a:gd name="T1" fmla="*/ 0 h 25590"/>
                    <a:gd name="T2" fmla="*/ 20061 w 21600"/>
                    <a:gd name="T3" fmla="*/ 25590 h 25590"/>
                    <a:gd name="T4" fmla="*/ 0 w 21600"/>
                    <a:gd name="T5" fmla="*/ 17584 h 25590"/>
                  </a:gdLst>
                  <a:ahLst/>
                  <a:cxnLst>
                    <a:cxn ang="0">
                      <a:pos x="T0" y="T1"/>
                    </a:cxn>
                    <a:cxn ang="0">
                      <a:pos x="T2" y="T3"/>
                    </a:cxn>
                    <a:cxn ang="0">
                      <a:pos x="T4" y="T5"/>
                    </a:cxn>
                  </a:cxnLst>
                  <a:rect l="0" t="0" r="r" b="b"/>
                  <a:pathLst>
                    <a:path w="21600" h="25590" fill="none" extrusionOk="0">
                      <a:moveTo>
                        <a:pt x="12544" y="-1"/>
                      </a:moveTo>
                      <a:cubicBezTo>
                        <a:pt x="18226" y="4053"/>
                        <a:pt x="21600" y="10603"/>
                        <a:pt x="21600" y="17584"/>
                      </a:cubicBezTo>
                      <a:cubicBezTo>
                        <a:pt x="21600" y="20326"/>
                        <a:pt x="21077" y="23043"/>
                        <a:pt x="20061" y="25590"/>
                      </a:cubicBezTo>
                    </a:path>
                    <a:path w="21600" h="25590" stroke="0" extrusionOk="0">
                      <a:moveTo>
                        <a:pt x="12544" y="-1"/>
                      </a:moveTo>
                      <a:cubicBezTo>
                        <a:pt x="18226" y="4053"/>
                        <a:pt x="21600" y="10603"/>
                        <a:pt x="21600" y="17584"/>
                      </a:cubicBezTo>
                      <a:cubicBezTo>
                        <a:pt x="21600" y="20326"/>
                        <a:pt x="21077" y="23043"/>
                        <a:pt x="20061" y="25590"/>
                      </a:cubicBezTo>
                      <a:lnTo>
                        <a:pt x="0" y="17584"/>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96" name="Arc 16"/>
                <p:cNvSpPr>
                  <a:spLocks/>
                </p:cNvSpPr>
                <p:nvPr/>
              </p:nvSpPr>
              <p:spPr bwMode="auto">
                <a:xfrm>
                  <a:off x="1673" y="1290"/>
                  <a:ext cx="209" cy="253"/>
                </a:xfrm>
                <a:custGeom>
                  <a:avLst/>
                  <a:gdLst>
                    <a:gd name="G0" fmla="+- 21600 0 0"/>
                    <a:gd name="G1" fmla="+- 17599 0 0"/>
                    <a:gd name="G2" fmla="+- 21600 0 0"/>
                    <a:gd name="T0" fmla="*/ 1518 w 21600"/>
                    <a:gd name="T1" fmla="*/ 25554 h 25554"/>
                    <a:gd name="T2" fmla="*/ 9076 w 21600"/>
                    <a:gd name="T3" fmla="*/ 0 h 25554"/>
                    <a:gd name="T4" fmla="*/ 21600 w 21600"/>
                    <a:gd name="T5" fmla="*/ 17599 h 25554"/>
                  </a:gdLst>
                  <a:ahLst/>
                  <a:cxnLst>
                    <a:cxn ang="0">
                      <a:pos x="T0" y="T1"/>
                    </a:cxn>
                    <a:cxn ang="0">
                      <a:pos x="T2" y="T3"/>
                    </a:cxn>
                    <a:cxn ang="0">
                      <a:pos x="T4" y="T5"/>
                    </a:cxn>
                  </a:cxnLst>
                  <a:rect l="0" t="0" r="r" b="b"/>
                  <a:pathLst>
                    <a:path w="21600" h="25554" fill="none" extrusionOk="0">
                      <a:moveTo>
                        <a:pt x="1518" y="25553"/>
                      </a:moveTo>
                      <a:cubicBezTo>
                        <a:pt x="515" y="23021"/>
                        <a:pt x="0" y="20322"/>
                        <a:pt x="0" y="17599"/>
                      </a:cubicBezTo>
                      <a:cubicBezTo>
                        <a:pt x="-1" y="10609"/>
                        <a:pt x="3381" y="4052"/>
                        <a:pt x="9076" y="0"/>
                      </a:cubicBezTo>
                    </a:path>
                    <a:path w="21600" h="25554" stroke="0" extrusionOk="0">
                      <a:moveTo>
                        <a:pt x="1518" y="25553"/>
                      </a:moveTo>
                      <a:cubicBezTo>
                        <a:pt x="515" y="23021"/>
                        <a:pt x="0" y="20322"/>
                        <a:pt x="0" y="17599"/>
                      </a:cubicBezTo>
                      <a:cubicBezTo>
                        <a:pt x="-1" y="10609"/>
                        <a:pt x="3381" y="4052"/>
                        <a:pt x="9076" y="0"/>
                      </a:cubicBezTo>
                      <a:lnTo>
                        <a:pt x="21600" y="17599"/>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grpSp>
          <p:nvGrpSpPr>
            <p:cNvPr id="77" name="Group 25"/>
            <p:cNvGrpSpPr>
              <a:grpSpLocks/>
            </p:cNvGrpSpPr>
            <p:nvPr/>
          </p:nvGrpSpPr>
          <p:grpSpPr bwMode="auto">
            <a:xfrm>
              <a:off x="1645" y="1299"/>
              <a:ext cx="538" cy="253"/>
              <a:chOff x="1645" y="1299"/>
              <a:chExt cx="538" cy="253"/>
            </a:xfrm>
          </p:grpSpPr>
          <p:grpSp>
            <p:nvGrpSpPr>
              <p:cNvPr id="87" name="Group 21"/>
              <p:cNvGrpSpPr>
                <a:grpSpLocks/>
              </p:cNvGrpSpPr>
              <p:nvPr/>
            </p:nvGrpSpPr>
            <p:grpSpPr bwMode="auto">
              <a:xfrm>
                <a:off x="1645" y="1299"/>
                <a:ext cx="398" cy="253"/>
                <a:chOff x="1645" y="1299"/>
                <a:chExt cx="398" cy="253"/>
              </a:xfrm>
            </p:grpSpPr>
            <p:sp>
              <p:nvSpPr>
                <p:cNvPr id="91" name="Arc 19"/>
                <p:cNvSpPr>
                  <a:spLocks/>
                </p:cNvSpPr>
                <p:nvPr/>
              </p:nvSpPr>
              <p:spPr bwMode="auto">
                <a:xfrm>
                  <a:off x="1645" y="1299"/>
                  <a:ext cx="209" cy="253"/>
                </a:xfrm>
                <a:custGeom>
                  <a:avLst/>
                  <a:gdLst>
                    <a:gd name="G0" fmla="+- 0 0 0"/>
                    <a:gd name="G1" fmla="+- 17599 0 0"/>
                    <a:gd name="G2" fmla="+- 21600 0 0"/>
                    <a:gd name="T0" fmla="*/ 12524 w 21600"/>
                    <a:gd name="T1" fmla="*/ 0 h 25574"/>
                    <a:gd name="T2" fmla="*/ 20074 w 21600"/>
                    <a:gd name="T3" fmla="*/ 25574 h 25574"/>
                    <a:gd name="T4" fmla="*/ 0 w 21600"/>
                    <a:gd name="T5" fmla="*/ 17599 h 25574"/>
                  </a:gdLst>
                  <a:ahLst/>
                  <a:cxnLst>
                    <a:cxn ang="0">
                      <a:pos x="T0" y="T1"/>
                    </a:cxn>
                    <a:cxn ang="0">
                      <a:pos x="T2" y="T3"/>
                    </a:cxn>
                    <a:cxn ang="0">
                      <a:pos x="T4" y="T5"/>
                    </a:cxn>
                  </a:cxnLst>
                  <a:rect l="0" t="0" r="r" b="b"/>
                  <a:pathLst>
                    <a:path w="21600" h="25574" fill="none" extrusionOk="0">
                      <a:moveTo>
                        <a:pt x="12523" y="0"/>
                      </a:moveTo>
                      <a:cubicBezTo>
                        <a:pt x="18218" y="4052"/>
                        <a:pt x="21600" y="10609"/>
                        <a:pt x="21600" y="17599"/>
                      </a:cubicBezTo>
                      <a:cubicBezTo>
                        <a:pt x="21600" y="20329"/>
                        <a:pt x="21082" y="23036"/>
                        <a:pt x="20073" y="25573"/>
                      </a:cubicBezTo>
                    </a:path>
                    <a:path w="21600" h="25574" stroke="0" extrusionOk="0">
                      <a:moveTo>
                        <a:pt x="12523" y="0"/>
                      </a:moveTo>
                      <a:cubicBezTo>
                        <a:pt x="18218" y="4052"/>
                        <a:pt x="21600" y="10609"/>
                        <a:pt x="21600" y="17599"/>
                      </a:cubicBezTo>
                      <a:cubicBezTo>
                        <a:pt x="21600" y="20329"/>
                        <a:pt x="21082" y="23036"/>
                        <a:pt x="20073" y="25573"/>
                      </a:cubicBezTo>
                      <a:lnTo>
                        <a:pt x="0" y="17599"/>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92" name="Arc 20"/>
                <p:cNvSpPr>
                  <a:spLocks/>
                </p:cNvSpPr>
                <p:nvPr/>
              </p:nvSpPr>
              <p:spPr bwMode="auto">
                <a:xfrm>
                  <a:off x="1829" y="1300"/>
                  <a:ext cx="214" cy="252"/>
                </a:xfrm>
                <a:custGeom>
                  <a:avLst/>
                  <a:gdLst>
                    <a:gd name="G0" fmla="+- 21600 0 0"/>
                    <a:gd name="G1" fmla="+- 17486 0 0"/>
                    <a:gd name="G2" fmla="+- 21600 0 0"/>
                    <a:gd name="T0" fmla="*/ 1515 w 21600"/>
                    <a:gd name="T1" fmla="*/ 25433 h 25433"/>
                    <a:gd name="T2" fmla="*/ 8920 w 21600"/>
                    <a:gd name="T3" fmla="*/ 0 h 25433"/>
                    <a:gd name="T4" fmla="*/ 21600 w 21600"/>
                    <a:gd name="T5" fmla="*/ 17486 h 25433"/>
                  </a:gdLst>
                  <a:ahLst/>
                  <a:cxnLst>
                    <a:cxn ang="0">
                      <a:pos x="T0" y="T1"/>
                    </a:cxn>
                    <a:cxn ang="0">
                      <a:pos x="T2" y="T3"/>
                    </a:cxn>
                    <a:cxn ang="0">
                      <a:pos x="T4" y="T5"/>
                    </a:cxn>
                  </a:cxnLst>
                  <a:rect l="0" t="0" r="r" b="b"/>
                  <a:pathLst>
                    <a:path w="21600" h="25433" fill="none" extrusionOk="0">
                      <a:moveTo>
                        <a:pt x="1515" y="25432"/>
                      </a:moveTo>
                      <a:cubicBezTo>
                        <a:pt x="514" y="22903"/>
                        <a:pt x="0" y="20206"/>
                        <a:pt x="0" y="17486"/>
                      </a:cubicBezTo>
                      <a:cubicBezTo>
                        <a:pt x="-1" y="10564"/>
                        <a:pt x="3316" y="4062"/>
                        <a:pt x="8919" y="-1"/>
                      </a:cubicBezTo>
                    </a:path>
                    <a:path w="21600" h="25433" stroke="0" extrusionOk="0">
                      <a:moveTo>
                        <a:pt x="1515" y="25432"/>
                      </a:moveTo>
                      <a:cubicBezTo>
                        <a:pt x="514" y="22903"/>
                        <a:pt x="0" y="20206"/>
                        <a:pt x="0" y="17486"/>
                      </a:cubicBezTo>
                      <a:cubicBezTo>
                        <a:pt x="-1" y="10564"/>
                        <a:pt x="3316" y="4062"/>
                        <a:pt x="8919" y="-1"/>
                      </a:cubicBezTo>
                      <a:lnTo>
                        <a:pt x="21600" y="17486"/>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nvGrpSpPr>
              <p:cNvPr id="88" name="Group 24"/>
              <p:cNvGrpSpPr>
                <a:grpSpLocks/>
              </p:cNvGrpSpPr>
              <p:nvPr/>
            </p:nvGrpSpPr>
            <p:grpSpPr bwMode="auto">
              <a:xfrm>
                <a:off x="1792" y="1299"/>
                <a:ext cx="391" cy="253"/>
                <a:chOff x="1792" y="1299"/>
                <a:chExt cx="391" cy="253"/>
              </a:xfrm>
            </p:grpSpPr>
            <p:sp>
              <p:nvSpPr>
                <p:cNvPr id="89" name="Arc 22"/>
                <p:cNvSpPr>
                  <a:spLocks/>
                </p:cNvSpPr>
                <p:nvPr/>
              </p:nvSpPr>
              <p:spPr bwMode="auto">
                <a:xfrm>
                  <a:off x="1792" y="1299"/>
                  <a:ext cx="214" cy="253"/>
                </a:xfrm>
                <a:custGeom>
                  <a:avLst/>
                  <a:gdLst>
                    <a:gd name="G0" fmla="+- 0 0 0"/>
                    <a:gd name="G1" fmla="+- 17571 0 0"/>
                    <a:gd name="G2" fmla="+- 21600 0 0"/>
                    <a:gd name="T0" fmla="*/ 12563 w 21600"/>
                    <a:gd name="T1" fmla="*/ 0 h 25581"/>
                    <a:gd name="T2" fmla="*/ 20060 w 21600"/>
                    <a:gd name="T3" fmla="*/ 25581 h 25581"/>
                    <a:gd name="T4" fmla="*/ 0 w 21600"/>
                    <a:gd name="T5" fmla="*/ 17571 h 25581"/>
                  </a:gdLst>
                  <a:ahLst/>
                  <a:cxnLst>
                    <a:cxn ang="0">
                      <a:pos x="T0" y="T1"/>
                    </a:cxn>
                    <a:cxn ang="0">
                      <a:pos x="T2" y="T3"/>
                    </a:cxn>
                    <a:cxn ang="0">
                      <a:pos x="T4" y="T5"/>
                    </a:cxn>
                  </a:cxnLst>
                  <a:rect l="0" t="0" r="r" b="b"/>
                  <a:pathLst>
                    <a:path w="21600" h="25581" fill="none" extrusionOk="0">
                      <a:moveTo>
                        <a:pt x="12562" y="0"/>
                      </a:moveTo>
                      <a:cubicBezTo>
                        <a:pt x="18234" y="4055"/>
                        <a:pt x="21600" y="10598"/>
                        <a:pt x="21600" y="17571"/>
                      </a:cubicBezTo>
                      <a:cubicBezTo>
                        <a:pt x="21600" y="20314"/>
                        <a:pt x="21077" y="23033"/>
                        <a:pt x="20059" y="25580"/>
                      </a:cubicBezTo>
                    </a:path>
                    <a:path w="21600" h="25581" stroke="0" extrusionOk="0">
                      <a:moveTo>
                        <a:pt x="12562" y="0"/>
                      </a:moveTo>
                      <a:cubicBezTo>
                        <a:pt x="18234" y="4055"/>
                        <a:pt x="21600" y="10598"/>
                        <a:pt x="21600" y="17571"/>
                      </a:cubicBezTo>
                      <a:cubicBezTo>
                        <a:pt x="21600" y="20314"/>
                        <a:pt x="21077" y="23033"/>
                        <a:pt x="20059" y="25580"/>
                      </a:cubicBezTo>
                      <a:lnTo>
                        <a:pt x="0" y="17571"/>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90" name="Arc 23"/>
                <p:cNvSpPr>
                  <a:spLocks/>
                </p:cNvSpPr>
                <p:nvPr/>
              </p:nvSpPr>
              <p:spPr bwMode="auto">
                <a:xfrm>
                  <a:off x="1974" y="1299"/>
                  <a:ext cx="209" cy="253"/>
                </a:xfrm>
                <a:custGeom>
                  <a:avLst/>
                  <a:gdLst>
                    <a:gd name="G0" fmla="+- 21600 0 0"/>
                    <a:gd name="G1" fmla="+- 17599 0 0"/>
                    <a:gd name="G2" fmla="+- 21600 0 0"/>
                    <a:gd name="T0" fmla="*/ 1526 w 21600"/>
                    <a:gd name="T1" fmla="*/ 25574 h 25574"/>
                    <a:gd name="T2" fmla="*/ 9076 w 21600"/>
                    <a:gd name="T3" fmla="*/ 0 h 25574"/>
                    <a:gd name="T4" fmla="*/ 21600 w 21600"/>
                    <a:gd name="T5" fmla="*/ 17599 h 25574"/>
                  </a:gdLst>
                  <a:ahLst/>
                  <a:cxnLst>
                    <a:cxn ang="0">
                      <a:pos x="T0" y="T1"/>
                    </a:cxn>
                    <a:cxn ang="0">
                      <a:pos x="T2" y="T3"/>
                    </a:cxn>
                    <a:cxn ang="0">
                      <a:pos x="T4" y="T5"/>
                    </a:cxn>
                  </a:cxnLst>
                  <a:rect l="0" t="0" r="r" b="b"/>
                  <a:pathLst>
                    <a:path w="21600" h="25574" fill="none" extrusionOk="0">
                      <a:moveTo>
                        <a:pt x="1526" y="25573"/>
                      </a:moveTo>
                      <a:cubicBezTo>
                        <a:pt x="517" y="23036"/>
                        <a:pt x="0" y="20329"/>
                        <a:pt x="0" y="17599"/>
                      </a:cubicBezTo>
                      <a:cubicBezTo>
                        <a:pt x="-1" y="10609"/>
                        <a:pt x="3381" y="4052"/>
                        <a:pt x="9076" y="0"/>
                      </a:cubicBezTo>
                    </a:path>
                    <a:path w="21600" h="25574" stroke="0" extrusionOk="0">
                      <a:moveTo>
                        <a:pt x="1526" y="25573"/>
                      </a:moveTo>
                      <a:cubicBezTo>
                        <a:pt x="517" y="23036"/>
                        <a:pt x="0" y="20329"/>
                        <a:pt x="0" y="17599"/>
                      </a:cubicBezTo>
                      <a:cubicBezTo>
                        <a:pt x="-1" y="10609"/>
                        <a:pt x="3381" y="4052"/>
                        <a:pt x="9076" y="0"/>
                      </a:cubicBezTo>
                      <a:lnTo>
                        <a:pt x="21600" y="17599"/>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grpSp>
          <p:nvGrpSpPr>
            <p:cNvPr id="78" name="Group 32"/>
            <p:cNvGrpSpPr>
              <a:grpSpLocks/>
            </p:cNvGrpSpPr>
            <p:nvPr/>
          </p:nvGrpSpPr>
          <p:grpSpPr bwMode="auto">
            <a:xfrm>
              <a:off x="1934" y="1309"/>
              <a:ext cx="532" cy="254"/>
              <a:chOff x="1934" y="1309"/>
              <a:chExt cx="532" cy="254"/>
            </a:xfrm>
          </p:grpSpPr>
          <p:grpSp>
            <p:nvGrpSpPr>
              <p:cNvPr id="81" name="Group 28"/>
              <p:cNvGrpSpPr>
                <a:grpSpLocks/>
              </p:cNvGrpSpPr>
              <p:nvPr/>
            </p:nvGrpSpPr>
            <p:grpSpPr bwMode="auto">
              <a:xfrm>
                <a:off x="1934" y="1309"/>
                <a:ext cx="392" cy="254"/>
                <a:chOff x="1934" y="1309"/>
                <a:chExt cx="392" cy="254"/>
              </a:xfrm>
            </p:grpSpPr>
            <p:sp>
              <p:nvSpPr>
                <p:cNvPr id="85" name="Arc 26"/>
                <p:cNvSpPr>
                  <a:spLocks/>
                </p:cNvSpPr>
                <p:nvPr/>
              </p:nvSpPr>
              <p:spPr bwMode="auto">
                <a:xfrm>
                  <a:off x="1934" y="1309"/>
                  <a:ext cx="214" cy="254"/>
                </a:xfrm>
                <a:custGeom>
                  <a:avLst/>
                  <a:gdLst>
                    <a:gd name="G0" fmla="+- 0 0 0"/>
                    <a:gd name="G1" fmla="+- 17584 0 0"/>
                    <a:gd name="G2" fmla="+- 21600 0 0"/>
                    <a:gd name="T0" fmla="*/ 12544 w 21600"/>
                    <a:gd name="T1" fmla="*/ 0 h 25590"/>
                    <a:gd name="T2" fmla="*/ 20061 w 21600"/>
                    <a:gd name="T3" fmla="*/ 25590 h 25590"/>
                    <a:gd name="T4" fmla="*/ 0 w 21600"/>
                    <a:gd name="T5" fmla="*/ 17584 h 25590"/>
                  </a:gdLst>
                  <a:ahLst/>
                  <a:cxnLst>
                    <a:cxn ang="0">
                      <a:pos x="T0" y="T1"/>
                    </a:cxn>
                    <a:cxn ang="0">
                      <a:pos x="T2" y="T3"/>
                    </a:cxn>
                    <a:cxn ang="0">
                      <a:pos x="T4" y="T5"/>
                    </a:cxn>
                  </a:cxnLst>
                  <a:rect l="0" t="0" r="r" b="b"/>
                  <a:pathLst>
                    <a:path w="21600" h="25590" fill="none" extrusionOk="0">
                      <a:moveTo>
                        <a:pt x="12544" y="-1"/>
                      </a:moveTo>
                      <a:cubicBezTo>
                        <a:pt x="18226" y="4053"/>
                        <a:pt x="21600" y="10603"/>
                        <a:pt x="21600" y="17584"/>
                      </a:cubicBezTo>
                      <a:cubicBezTo>
                        <a:pt x="21600" y="20326"/>
                        <a:pt x="21077" y="23043"/>
                        <a:pt x="20061" y="25590"/>
                      </a:cubicBezTo>
                    </a:path>
                    <a:path w="21600" h="25590" stroke="0" extrusionOk="0">
                      <a:moveTo>
                        <a:pt x="12544" y="-1"/>
                      </a:moveTo>
                      <a:cubicBezTo>
                        <a:pt x="18226" y="4053"/>
                        <a:pt x="21600" y="10603"/>
                        <a:pt x="21600" y="17584"/>
                      </a:cubicBezTo>
                      <a:cubicBezTo>
                        <a:pt x="21600" y="20326"/>
                        <a:pt x="21077" y="23043"/>
                        <a:pt x="20061" y="25590"/>
                      </a:cubicBezTo>
                      <a:lnTo>
                        <a:pt x="0" y="17584"/>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86" name="Arc 27"/>
                <p:cNvSpPr>
                  <a:spLocks/>
                </p:cNvSpPr>
                <p:nvPr/>
              </p:nvSpPr>
              <p:spPr bwMode="auto">
                <a:xfrm>
                  <a:off x="2117" y="1309"/>
                  <a:ext cx="209" cy="247"/>
                </a:xfrm>
                <a:custGeom>
                  <a:avLst/>
                  <a:gdLst>
                    <a:gd name="G0" fmla="+- 21600 0 0"/>
                    <a:gd name="G1" fmla="+- 17502 0 0"/>
                    <a:gd name="G2" fmla="+- 21600 0 0"/>
                    <a:gd name="T0" fmla="*/ 1562 w 21600"/>
                    <a:gd name="T1" fmla="*/ 25568 h 25568"/>
                    <a:gd name="T2" fmla="*/ 8941 w 21600"/>
                    <a:gd name="T3" fmla="*/ 0 h 25568"/>
                    <a:gd name="T4" fmla="*/ 21600 w 21600"/>
                    <a:gd name="T5" fmla="*/ 17502 h 25568"/>
                  </a:gdLst>
                  <a:ahLst/>
                  <a:cxnLst>
                    <a:cxn ang="0">
                      <a:pos x="T0" y="T1"/>
                    </a:cxn>
                    <a:cxn ang="0">
                      <a:pos x="T2" y="T3"/>
                    </a:cxn>
                    <a:cxn ang="0">
                      <a:pos x="T4" y="T5"/>
                    </a:cxn>
                  </a:cxnLst>
                  <a:rect l="0" t="0" r="r" b="b"/>
                  <a:pathLst>
                    <a:path w="21600" h="25568" fill="none" extrusionOk="0">
                      <a:moveTo>
                        <a:pt x="1562" y="25567"/>
                      </a:moveTo>
                      <a:cubicBezTo>
                        <a:pt x="530" y="23003"/>
                        <a:pt x="0" y="20265"/>
                        <a:pt x="0" y="17502"/>
                      </a:cubicBezTo>
                      <a:cubicBezTo>
                        <a:pt x="-1" y="10571"/>
                        <a:pt x="3325" y="4061"/>
                        <a:pt x="8941" y="0"/>
                      </a:cubicBezTo>
                    </a:path>
                    <a:path w="21600" h="25568" stroke="0" extrusionOk="0">
                      <a:moveTo>
                        <a:pt x="1562" y="25567"/>
                      </a:moveTo>
                      <a:cubicBezTo>
                        <a:pt x="530" y="23003"/>
                        <a:pt x="0" y="20265"/>
                        <a:pt x="0" y="17502"/>
                      </a:cubicBezTo>
                      <a:cubicBezTo>
                        <a:pt x="-1" y="10571"/>
                        <a:pt x="3325" y="4061"/>
                        <a:pt x="8941" y="0"/>
                      </a:cubicBezTo>
                      <a:lnTo>
                        <a:pt x="21600" y="17502"/>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nvGrpSpPr>
              <p:cNvPr id="82" name="Group 31"/>
              <p:cNvGrpSpPr>
                <a:grpSpLocks/>
              </p:cNvGrpSpPr>
              <p:nvPr/>
            </p:nvGrpSpPr>
            <p:grpSpPr bwMode="auto">
              <a:xfrm>
                <a:off x="2081" y="1309"/>
                <a:ext cx="385" cy="247"/>
                <a:chOff x="2081" y="1309"/>
                <a:chExt cx="385" cy="247"/>
              </a:xfrm>
            </p:grpSpPr>
            <p:sp>
              <p:nvSpPr>
                <p:cNvPr id="83" name="Arc 29"/>
                <p:cNvSpPr>
                  <a:spLocks/>
                </p:cNvSpPr>
                <p:nvPr/>
              </p:nvSpPr>
              <p:spPr bwMode="auto">
                <a:xfrm>
                  <a:off x="2081" y="1309"/>
                  <a:ext cx="209" cy="247"/>
                </a:xfrm>
                <a:custGeom>
                  <a:avLst/>
                  <a:gdLst>
                    <a:gd name="G0" fmla="+- 0 0 0"/>
                    <a:gd name="G1" fmla="+- 17491 0 0"/>
                    <a:gd name="G2" fmla="+- 21600 0 0"/>
                    <a:gd name="T0" fmla="*/ 12674 w 21600"/>
                    <a:gd name="T1" fmla="*/ 0 h 25557"/>
                    <a:gd name="T2" fmla="*/ 20038 w 21600"/>
                    <a:gd name="T3" fmla="*/ 25557 h 25557"/>
                    <a:gd name="T4" fmla="*/ 0 w 21600"/>
                    <a:gd name="T5" fmla="*/ 17491 h 25557"/>
                  </a:gdLst>
                  <a:ahLst/>
                  <a:cxnLst>
                    <a:cxn ang="0">
                      <a:pos x="T0" y="T1"/>
                    </a:cxn>
                    <a:cxn ang="0">
                      <a:pos x="T2" y="T3"/>
                    </a:cxn>
                    <a:cxn ang="0">
                      <a:pos x="T4" y="T5"/>
                    </a:cxn>
                  </a:cxnLst>
                  <a:rect l="0" t="0" r="r" b="b"/>
                  <a:pathLst>
                    <a:path w="21600" h="25557" fill="none" extrusionOk="0">
                      <a:moveTo>
                        <a:pt x="12673" y="0"/>
                      </a:moveTo>
                      <a:cubicBezTo>
                        <a:pt x="18280" y="4062"/>
                        <a:pt x="21600" y="10567"/>
                        <a:pt x="21600" y="17491"/>
                      </a:cubicBezTo>
                      <a:cubicBezTo>
                        <a:pt x="21600" y="20254"/>
                        <a:pt x="21069" y="22992"/>
                        <a:pt x="20037" y="25556"/>
                      </a:cubicBezTo>
                    </a:path>
                    <a:path w="21600" h="25557" stroke="0" extrusionOk="0">
                      <a:moveTo>
                        <a:pt x="12673" y="0"/>
                      </a:moveTo>
                      <a:cubicBezTo>
                        <a:pt x="18280" y="4062"/>
                        <a:pt x="21600" y="10567"/>
                        <a:pt x="21600" y="17491"/>
                      </a:cubicBezTo>
                      <a:cubicBezTo>
                        <a:pt x="21600" y="20254"/>
                        <a:pt x="21069" y="22992"/>
                        <a:pt x="20037" y="25556"/>
                      </a:cubicBezTo>
                      <a:lnTo>
                        <a:pt x="0" y="17491"/>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84" name="Arc 30"/>
                <p:cNvSpPr>
                  <a:spLocks/>
                </p:cNvSpPr>
                <p:nvPr/>
              </p:nvSpPr>
              <p:spPr bwMode="auto">
                <a:xfrm>
                  <a:off x="2252" y="1309"/>
                  <a:ext cx="214" cy="246"/>
                </a:xfrm>
                <a:custGeom>
                  <a:avLst/>
                  <a:gdLst>
                    <a:gd name="G0" fmla="+- 21600 0 0"/>
                    <a:gd name="G1" fmla="+- 17436 0 0"/>
                    <a:gd name="G2" fmla="+- 21600 0 0"/>
                    <a:gd name="T0" fmla="*/ 1540 w 21600"/>
                    <a:gd name="T1" fmla="*/ 25446 h 25446"/>
                    <a:gd name="T2" fmla="*/ 8851 w 21600"/>
                    <a:gd name="T3" fmla="*/ 0 h 25446"/>
                    <a:gd name="T4" fmla="*/ 21600 w 21600"/>
                    <a:gd name="T5" fmla="*/ 17436 h 25446"/>
                  </a:gdLst>
                  <a:ahLst/>
                  <a:cxnLst>
                    <a:cxn ang="0">
                      <a:pos x="T0" y="T1"/>
                    </a:cxn>
                    <a:cxn ang="0">
                      <a:pos x="T2" y="T3"/>
                    </a:cxn>
                    <a:cxn ang="0">
                      <a:pos x="T4" y="T5"/>
                    </a:cxn>
                  </a:cxnLst>
                  <a:rect l="0" t="0" r="r" b="b"/>
                  <a:pathLst>
                    <a:path w="21600" h="25446" fill="none" extrusionOk="0">
                      <a:moveTo>
                        <a:pt x="1540" y="25445"/>
                      </a:moveTo>
                      <a:cubicBezTo>
                        <a:pt x="522" y="22898"/>
                        <a:pt x="0" y="20179"/>
                        <a:pt x="0" y="17436"/>
                      </a:cubicBezTo>
                      <a:cubicBezTo>
                        <a:pt x="-1" y="10544"/>
                        <a:pt x="3288" y="4067"/>
                        <a:pt x="8850" y="-1"/>
                      </a:cubicBezTo>
                    </a:path>
                    <a:path w="21600" h="25446" stroke="0" extrusionOk="0">
                      <a:moveTo>
                        <a:pt x="1540" y="25445"/>
                      </a:moveTo>
                      <a:cubicBezTo>
                        <a:pt x="522" y="22898"/>
                        <a:pt x="0" y="20179"/>
                        <a:pt x="0" y="17436"/>
                      </a:cubicBezTo>
                      <a:cubicBezTo>
                        <a:pt x="-1" y="10544"/>
                        <a:pt x="3288" y="4067"/>
                        <a:pt x="8850" y="-1"/>
                      </a:cubicBezTo>
                      <a:lnTo>
                        <a:pt x="21600" y="17436"/>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sp>
          <p:nvSpPr>
            <p:cNvPr id="79" name="Arc 33"/>
            <p:cNvSpPr>
              <a:spLocks/>
            </p:cNvSpPr>
            <p:nvPr/>
          </p:nvSpPr>
          <p:spPr bwMode="auto">
            <a:xfrm>
              <a:off x="1417" y="1295"/>
              <a:ext cx="143" cy="142"/>
            </a:xfrm>
            <a:custGeom>
              <a:avLst/>
              <a:gdLst>
                <a:gd name="G0" fmla="+- 21600 0 0"/>
                <a:gd name="G1" fmla="+- 17190 0 0"/>
                <a:gd name="G2" fmla="+- 21600 0 0"/>
                <a:gd name="T0" fmla="*/ 10 w 21600"/>
                <a:gd name="T1" fmla="*/ 17832 h 17832"/>
                <a:gd name="T2" fmla="*/ 8521 w 21600"/>
                <a:gd name="T3" fmla="*/ 0 h 17832"/>
                <a:gd name="T4" fmla="*/ 21600 w 21600"/>
                <a:gd name="T5" fmla="*/ 17190 h 17832"/>
              </a:gdLst>
              <a:ahLst/>
              <a:cxnLst>
                <a:cxn ang="0">
                  <a:pos x="T0" y="T1"/>
                </a:cxn>
                <a:cxn ang="0">
                  <a:pos x="T2" y="T3"/>
                </a:cxn>
                <a:cxn ang="0">
                  <a:pos x="T4" y="T5"/>
                </a:cxn>
              </a:cxnLst>
              <a:rect l="0" t="0" r="r" b="b"/>
              <a:pathLst>
                <a:path w="21600" h="17832" fill="none" extrusionOk="0">
                  <a:moveTo>
                    <a:pt x="9" y="17832"/>
                  </a:moveTo>
                  <a:cubicBezTo>
                    <a:pt x="3" y="17618"/>
                    <a:pt x="0" y="17404"/>
                    <a:pt x="0" y="17190"/>
                  </a:cubicBezTo>
                  <a:cubicBezTo>
                    <a:pt x="-1" y="10443"/>
                    <a:pt x="3152" y="4084"/>
                    <a:pt x="8520" y="-1"/>
                  </a:cubicBezTo>
                </a:path>
                <a:path w="21600" h="17832" stroke="0" extrusionOk="0">
                  <a:moveTo>
                    <a:pt x="9" y="17832"/>
                  </a:moveTo>
                  <a:cubicBezTo>
                    <a:pt x="3" y="17618"/>
                    <a:pt x="0" y="17404"/>
                    <a:pt x="0" y="17190"/>
                  </a:cubicBezTo>
                  <a:cubicBezTo>
                    <a:pt x="-1" y="10443"/>
                    <a:pt x="3152" y="4084"/>
                    <a:pt x="8520" y="-1"/>
                  </a:cubicBezTo>
                  <a:lnTo>
                    <a:pt x="21600" y="17190"/>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80" name="Arc 34"/>
            <p:cNvSpPr>
              <a:spLocks/>
            </p:cNvSpPr>
            <p:nvPr/>
          </p:nvSpPr>
          <p:spPr bwMode="auto">
            <a:xfrm>
              <a:off x="2232" y="1318"/>
              <a:ext cx="171" cy="147"/>
            </a:xfrm>
            <a:custGeom>
              <a:avLst/>
              <a:gdLst>
                <a:gd name="G0" fmla="+- 0 0 0"/>
                <a:gd name="G1" fmla="+- 17208 0 0"/>
                <a:gd name="G2" fmla="+- 21600 0 0"/>
                <a:gd name="T0" fmla="*/ 13055 w 21600"/>
                <a:gd name="T1" fmla="*/ 0 h 17875"/>
                <a:gd name="T2" fmla="*/ 21590 w 21600"/>
                <a:gd name="T3" fmla="*/ 17875 h 17875"/>
                <a:gd name="T4" fmla="*/ 0 w 21600"/>
                <a:gd name="T5" fmla="*/ 17208 h 17875"/>
              </a:gdLst>
              <a:ahLst/>
              <a:cxnLst>
                <a:cxn ang="0">
                  <a:pos x="T0" y="T1"/>
                </a:cxn>
                <a:cxn ang="0">
                  <a:pos x="T2" y="T3"/>
                </a:cxn>
                <a:cxn ang="0">
                  <a:pos x="T4" y="T5"/>
                </a:cxn>
              </a:cxnLst>
              <a:rect l="0" t="0" r="r" b="b"/>
              <a:pathLst>
                <a:path w="21600" h="17875" fill="none" extrusionOk="0">
                  <a:moveTo>
                    <a:pt x="13055" y="-1"/>
                  </a:moveTo>
                  <a:cubicBezTo>
                    <a:pt x="18438" y="4083"/>
                    <a:pt x="21600" y="10451"/>
                    <a:pt x="21600" y="17208"/>
                  </a:cubicBezTo>
                  <a:cubicBezTo>
                    <a:pt x="21600" y="17430"/>
                    <a:pt x="21596" y="17652"/>
                    <a:pt x="21589" y="17874"/>
                  </a:cubicBezTo>
                </a:path>
                <a:path w="21600" h="17875" stroke="0" extrusionOk="0">
                  <a:moveTo>
                    <a:pt x="13055" y="-1"/>
                  </a:moveTo>
                  <a:cubicBezTo>
                    <a:pt x="18438" y="4083"/>
                    <a:pt x="21600" y="10451"/>
                    <a:pt x="21600" y="17208"/>
                  </a:cubicBezTo>
                  <a:cubicBezTo>
                    <a:pt x="21600" y="17430"/>
                    <a:pt x="21596" y="17652"/>
                    <a:pt x="21589" y="17874"/>
                  </a:cubicBezTo>
                  <a:lnTo>
                    <a:pt x="0" y="17208"/>
                  </a:lnTo>
                  <a:close/>
                </a:path>
              </a:pathLst>
            </a:custGeom>
            <a:noFill/>
            <a:ln w="3016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spTree>
    <p:extLst>
      <p:ext uri="{BB962C8B-B14F-4D97-AF65-F5344CB8AC3E}">
        <p14:creationId xmlns:p14="http://schemas.microsoft.com/office/powerpoint/2010/main" val="15793631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Distributed system</a:t>
            </a:r>
          </a:p>
        </p:txBody>
      </p:sp>
      <mc:AlternateContent xmlns:mc="http://schemas.openxmlformats.org/markup-compatibility/2006" xmlns:a14="http://schemas.microsoft.com/office/drawing/2010/main">
        <mc:Choice Requires="a14">
          <p:sp>
            <p:nvSpPr>
              <p:cNvPr id="3" name="Rectangle 3"/>
              <p:cNvSpPr txBox="1">
                <a:spLocks noChangeArrowheads="1"/>
              </p:cNvSpPr>
              <p:nvPr/>
            </p:nvSpPr>
            <p:spPr>
              <a:xfrm>
                <a:off x="395288" y="1721708"/>
                <a:ext cx="8291512" cy="454733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GB" altLang="en-US" sz="2000" dirty="0"/>
                  <a:t>The first delay line is charged by the DC supply to a voltage </a:t>
                </a:r>
                <a:r>
                  <a:rPr lang="en-GB" altLang="en-US" sz="2000" i="1" dirty="0"/>
                  <a:t>V</a:t>
                </a:r>
              </a:p>
              <a:p>
                <a:pPr>
                  <a:lnSpc>
                    <a:spcPct val="90000"/>
                  </a:lnSpc>
                </a:pPr>
                <a:endParaRPr lang="en-GB" altLang="en-US" sz="2000" dirty="0"/>
              </a:p>
              <a:p>
                <a:pPr>
                  <a:lnSpc>
                    <a:spcPct val="90000"/>
                  </a:lnSpc>
                </a:pPr>
                <a:r>
                  <a:rPr lang="en-GB" altLang="en-US" sz="2000" dirty="0"/>
                  <a:t>The </a:t>
                </a:r>
                <a:r>
                  <a:rPr lang="en-GB" altLang="en-US" sz="2000" dirty="0" err="1"/>
                  <a:t>thyratron</a:t>
                </a:r>
                <a:r>
                  <a:rPr lang="en-GB" altLang="en-US" sz="2000" dirty="0"/>
                  <a:t> triggers a voltage wave: </a:t>
                </a:r>
                <a:r>
                  <a:rPr lang="en-GB" altLang="en-US" sz="2000" i="1" dirty="0"/>
                  <a:t>V</a:t>
                </a:r>
                <a:r>
                  <a:rPr lang="en-GB" altLang="en-US" sz="2000" dirty="0"/>
                  <a:t>/2  which propagates into the magnet</a:t>
                </a:r>
              </a:p>
              <a:p>
                <a:pPr marL="0" indent="0">
                  <a:lnSpc>
                    <a:spcPct val="90000"/>
                  </a:lnSpc>
                  <a:buFont typeface="Arial" panose="020B0604020202020204" pitchFamily="34" charset="0"/>
                  <a:buNone/>
                </a:pPr>
                <a:endParaRPr lang="en-GB" altLang="en-US" sz="2000" dirty="0"/>
              </a:p>
              <a:p>
                <a:pPr>
                  <a:lnSpc>
                    <a:spcPct val="90000"/>
                  </a:lnSpc>
                </a:pPr>
                <a:r>
                  <a:rPr lang="en-GB" altLang="en-US" sz="2000" dirty="0"/>
                  <a:t>This gives a current wave of </a:t>
                </a:r>
                <a14:m>
                  <m:oMath xmlns:m="http://schemas.openxmlformats.org/officeDocument/2006/math">
                    <m:f>
                      <m:fPr>
                        <m:ctrlPr>
                          <a:rPr lang="en-GB" altLang="en-US" sz="2000" i="1" smtClean="0">
                            <a:latin typeface="Cambria Math" panose="02040503050406030204" pitchFamily="18" charset="0"/>
                          </a:rPr>
                        </m:ctrlPr>
                      </m:fPr>
                      <m:num>
                        <m:r>
                          <a:rPr lang="en-GB" altLang="en-US" sz="2000" i="1" smtClean="0">
                            <a:latin typeface="Cambria Math"/>
                          </a:rPr>
                          <m:t>𝑉</m:t>
                        </m:r>
                      </m:num>
                      <m:den>
                        <m:r>
                          <a:rPr lang="en-GB" altLang="en-US" sz="2000" i="1" smtClean="0">
                            <a:latin typeface="Cambria Math"/>
                          </a:rPr>
                          <m:t>2</m:t>
                        </m:r>
                        <m:r>
                          <a:rPr lang="en-GB" altLang="en-US" sz="2000" i="1" smtClean="0">
                            <a:latin typeface="Cambria Math"/>
                          </a:rPr>
                          <m:t>𝑍</m:t>
                        </m:r>
                      </m:den>
                    </m:f>
                  </m:oMath>
                </a14:m>
                <a:r>
                  <a:rPr lang="en-GB" altLang="en-US" sz="2000" dirty="0"/>
                  <a:t> propagating into the magnet</a:t>
                </a:r>
              </a:p>
              <a:p>
                <a:pPr>
                  <a:lnSpc>
                    <a:spcPct val="90000"/>
                  </a:lnSpc>
                </a:pPr>
                <a:endParaRPr lang="en-GB" altLang="en-US" sz="2000" dirty="0"/>
              </a:p>
              <a:p>
                <a:pPr>
                  <a:lnSpc>
                    <a:spcPct val="90000"/>
                  </a:lnSpc>
                  <a:spcBef>
                    <a:spcPct val="10000"/>
                  </a:spcBef>
                </a:pPr>
                <a:r>
                  <a:rPr lang="en-GB" altLang="en-US" sz="2000" dirty="0"/>
                  <a:t>The circuit is terminated by pure resistor </a:t>
                </a:r>
                <a:r>
                  <a:rPr lang="en-GB" altLang="en-US" sz="2000" i="1" dirty="0"/>
                  <a:t>Z</a:t>
                </a:r>
                <a:r>
                  <a:rPr lang="en-GB" altLang="en-US" sz="2000" dirty="0"/>
                  <a:t>, to prevent reflection</a:t>
                </a:r>
              </a:p>
            </p:txBody>
          </p:sp>
        </mc:Choice>
        <mc:Fallback xmlns="">
          <p:sp>
            <p:nvSpPr>
              <p:cNvPr id="3" name="Rectangle 3"/>
              <p:cNvSpPr txBox="1">
                <a:spLocks noRot="1" noChangeAspect="1" noMove="1" noResize="1" noEditPoints="1" noAdjustHandles="1" noChangeArrowheads="1" noChangeShapeType="1" noTextEdit="1"/>
              </p:cNvSpPr>
              <p:nvPr/>
            </p:nvSpPr>
            <p:spPr>
              <a:xfrm>
                <a:off x="395288" y="1721708"/>
                <a:ext cx="8291512" cy="4547330"/>
              </a:xfrm>
              <a:prstGeom prst="rect">
                <a:avLst/>
              </a:prstGeom>
              <a:blipFill rotWithShape="1">
                <a:blip r:embed="rId2"/>
                <a:stretch>
                  <a:fillRect l="-662" t="-1340"/>
                </a:stretch>
              </a:blipFill>
            </p:spPr>
            <p:txBody>
              <a:bodyPr/>
              <a:lstStyle/>
              <a:p>
                <a:r>
                  <a:rPr lang="en-GB">
                    <a:noFill/>
                  </a:rPr>
                  <a:t> </a:t>
                </a:r>
              </a:p>
            </p:txBody>
          </p:sp>
        </mc:Fallback>
      </mc:AlternateContent>
    </p:spTree>
    <p:extLst>
      <p:ext uri="{BB962C8B-B14F-4D97-AF65-F5344CB8AC3E}">
        <p14:creationId xmlns:p14="http://schemas.microsoft.com/office/powerpoint/2010/main" val="19249275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Lumped circuits</a:t>
            </a:r>
          </a:p>
        </p:txBody>
      </p:sp>
      <p:sp>
        <p:nvSpPr>
          <p:cNvPr id="3" name="Rectangle 3"/>
          <p:cNvSpPr txBox="1">
            <a:spLocks noChangeArrowheads="1"/>
          </p:cNvSpPr>
          <p:nvPr/>
        </p:nvSpPr>
        <p:spPr>
          <a:xfrm>
            <a:off x="457200" y="1350169"/>
            <a:ext cx="8507413"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en-US" sz="2000" dirty="0"/>
              <a:t>The magnet is (mainly) inductive - no added distributed capacitance</a:t>
            </a:r>
          </a:p>
          <a:p>
            <a:r>
              <a:rPr lang="en-GB" altLang="en-US" sz="2000" dirty="0"/>
              <a:t>The magnet</a:t>
            </a:r>
            <a:r>
              <a:rPr lang="en-GB" altLang="en-US" sz="2000" b="1" dirty="0"/>
              <a:t> must</a:t>
            </a:r>
            <a:r>
              <a:rPr lang="en-GB" altLang="en-US" sz="2000" dirty="0"/>
              <a:t> be very close to the supply (minimises inductance)</a:t>
            </a:r>
          </a:p>
        </p:txBody>
      </p:sp>
      <mc:AlternateContent xmlns:mc="http://schemas.openxmlformats.org/markup-compatibility/2006" xmlns:a14="http://schemas.microsoft.com/office/drawing/2010/main">
        <mc:Choice Requires="a14">
          <p:sp>
            <p:nvSpPr>
              <p:cNvPr id="4" name="Text Box 6"/>
              <p:cNvSpPr txBox="1">
                <a:spLocks noChangeArrowheads="1"/>
              </p:cNvSpPr>
              <p:nvPr/>
            </p:nvSpPr>
            <p:spPr bwMode="auto">
              <a:xfrm>
                <a:off x="4659313" y="3236673"/>
                <a:ext cx="4105275" cy="7916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14:m>
                  <m:oMathPara xmlns:m="http://schemas.openxmlformats.org/officeDocument/2006/math">
                    <m:oMathParaPr>
                      <m:jc m:val="centerGroup"/>
                    </m:oMathParaPr>
                    <m:oMath xmlns:m="http://schemas.openxmlformats.org/officeDocument/2006/math">
                      <m:r>
                        <a:rPr lang="en-GB" altLang="en-US" sz="2400" b="0" i="1" baseline="0" smtClean="0">
                          <a:latin typeface="Cambria Math"/>
                        </a:rPr>
                        <m:t>𝐼</m:t>
                      </m:r>
                      <m:r>
                        <a:rPr lang="en-GB" altLang="en-US" sz="2400" b="0" i="1" baseline="0" smtClean="0">
                          <a:latin typeface="Cambria Math"/>
                        </a:rPr>
                        <m:t>=</m:t>
                      </m:r>
                      <m:f>
                        <m:fPr>
                          <m:ctrlPr>
                            <a:rPr lang="en-GB" altLang="en-US" sz="2400" b="0" i="1" baseline="0" smtClean="0">
                              <a:latin typeface="Cambria Math" panose="02040503050406030204" pitchFamily="18" charset="0"/>
                            </a:rPr>
                          </m:ctrlPr>
                        </m:fPr>
                        <m:num>
                          <m:r>
                            <a:rPr lang="en-GB" altLang="en-US" sz="2400" b="0" i="1" baseline="0" smtClean="0">
                              <a:latin typeface="Cambria Math"/>
                            </a:rPr>
                            <m:t>𝑉</m:t>
                          </m:r>
                        </m:num>
                        <m:den>
                          <m:r>
                            <a:rPr lang="en-GB" altLang="en-US" sz="2400" b="0" i="1" baseline="0" smtClean="0">
                              <a:latin typeface="Cambria Math"/>
                            </a:rPr>
                            <m:t>𝑅</m:t>
                          </m:r>
                        </m:den>
                      </m:f>
                      <m:d>
                        <m:dPr>
                          <m:ctrlPr>
                            <a:rPr lang="en-GB" altLang="en-US" sz="2400" b="0" i="1" baseline="0" smtClean="0">
                              <a:latin typeface="Cambria Math" panose="02040503050406030204" pitchFamily="18" charset="0"/>
                            </a:rPr>
                          </m:ctrlPr>
                        </m:dPr>
                        <m:e>
                          <m:r>
                            <a:rPr lang="en-GB" altLang="en-US" sz="2400" b="0" i="1" baseline="0" smtClean="0">
                              <a:latin typeface="Cambria Math"/>
                            </a:rPr>
                            <m:t>1−</m:t>
                          </m:r>
                          <m:sSup>
                            <m:sSupPr>
                              <m:ctrlPr>
                                <a:rPr lang="en-GB" altLang="en-US" sz="2400" i="1" baseline="0">
                                  <a:latin typeface="Cambria Math" panose="02040503050406030204" pitchFamily="18" charset="0"/>
                                </a:rPr>
                              </m:ctrlPr>
                            </m:sSupPr>
                            <m:e>
                              <m:r>
                                <a:rPr lang="en-GB" altLang="en-US" sz="2400" i="1" baseline="0">
                                  <a:latin typeface="Cambria Math"/>
                                </a:rPr>
                                <m:t>𝑒</m:t>
                              </m:r>
                            </m:e>
                            <m:sup>
                              <m:r>
                                <a:rPr lang="en-GB" altLang="en-US" sz="2400" i="1" baseline="0">
                                  <a:latin typeface="Cambria Math"/>
                                </a:rPr>
                                <m:t>−</m:t>
                              </m:r>
                              <m:f>
                                <m:fPr>
                                  <m:ctrlPr>
                                    <a:rPr lang="en-GB" altLang="en-US" sz="2400" i="1" baseline="0">
                                      <a:latin typeface="Cambria Math" panose="02040503050406030204" pitchFamily="18" charset="0"/>
                                    </a:rPr>
                                  </m:ctrlPr>
                                </m:fPr>
                                <m:num>
                                  <m:r>
                                    <a:rPr lang="en-GB" altLang="en-US" sz="2400" i="1" baseline="0">
                                      <a:latin typeface="Cambria Math"/>
                                    </a:rPr>
                                    <m:t>𝑅𝑡</m:t>
                                  </m:r>
                                </m:num>
                                <m:den>
                                  <m:r>
                                    <a:rPr lang="en-GB" altLang="en-US" sz="2400" i="1" baseline="0">
                                      <a:latin typeface="Cambria Math"/>
                                    </a:rPr>
                                    <m:t>𝐿</m:t>
                                  </m:r>
                                </m:den>
                              </m:f>
                            </m:sup>
                          </m:sSup>
                        </m:e>
                      </m:d>
                    </m:oMath>
                  </m:oMathPara>
                </a14:m>
                <a:endParaRPr lang="en-GB" altLang="en-US" sz="2400" baseline="0" dirty="0">
                  <a:latin typeface="Calibri"/>
                </a:endParaRPr>
              </a:p>
            </p:txBody>
          </p:sp>
        </mc:Choice>
        <mc:Fallback xmlns="">
          <p:sp>
            <p:nvSpPr>
              <p:cNvPr id="4" name="Text Box 6"/>
              <p:cNvSpPr txBox="1">
                <a:spLocks noRot="1" noChangeAspect="1" noMove="1" noResize="1" noEditPoints="1" noAdjustHandles="1" noChangeArrowheads="1" noChangeShapeType="1" noTextEdit="1"/>
              </p:cNvSpPr>
              <p:nvPr/>
            </p:nvSpPr>
            <p:spPr bwMode="auto">
              <a:xfrm>
                <a:off x="4659313" y="3236673"/>
                <a:ext cx="4105275" cy="791627"/>
              </a:xfrm>
              <a:prstGeom prst="rect">
                <a:avLst/>
              </a:prstGeom>
              <a:blipFill rotWithShape="1">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5" name="Text Box 8"/>
          <p:cNvSpPr txBox="1">
            <a:spLocks noChangeArrowheads="1"/>
          </p:cNvSpPr>
          <p:nvPr/>
        </p:nvSpPr>
        <p:spPr bwMode="auto">
          <a:xfrm>
            <a:off x="483319" y="5265008"/>
            <a:ext cx="84597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baseline="0" dirty="0">
                <a:latin typeface="+mn-lt"/>
              </a:rPr>
              <a:t>i.e. the same waveform as distributed power supply, lumped magnet systems.</a:t>
            </a:r>
            <a:r>
              <a:rPr lang="en-GB" altLang="en-US" sz="2000" dirty="0">
                <a:latin typeface="+mn-lt"/>
              </a:rPr>
              <a:t> </a:t>
            </a:r>
            <a:r>
              <a:rPr lang="en-GB" altLang="en-US" sz="2000" baseline="0" dirty="0">
                <a:latin typeface="+mn-lt"/>
              </a:rPr>
              <a:t>The extra capacitor C improves the pulse substantially</a:t>
            </a:r>
            <a:r>
              <a:rPr lang="en-GB" altLang="en-US" sz="2000" dirty="0">
                <a:latin typeface="+mn-lt"/>
              </a:rPr>
              <a:t> </a:t>
            </a:r>
            <a:r>
              <a:rPr lang="en-GB" altLang="en-US" sz="2000" baseline="0" dirty="0">
                <a:latin typeface="+mn-lt"/>
              </a:rPr>
              <a:t>but is optional.</a:t>
            </a:r>
          </a:p>
          <a:p>
            <a:pPr eaLnBrk="1" hangingPunct="1">
              <a:spcBef>
                <a:spcPct val="50000"/>
              </a:spcBef>
            </a:pPr>
            <a:endParaRPr lang="en-GB" altLang="en-US" sz="2000" dirty="0">
              <a:latin typeface="+mn-lt"/>
            </a:endParaRPr>
          </a:p>
        </p:txBody>
      </p:sp>
      <p:sp>
        <p:nvSpPr>
          <p:cNvPr id="6" name="AutoShape 3"/>
          <p:cNvSpPr>
            <a:spLocks noChangeAspect="1" noChangeArrowheads="1" noTextEdit="1"/>
          </p:cNvSpPr>
          <p:nvPr/>
        </p:nvSpPr>
        <p:spPr bwMode="auto">
          <a:xfrm>
            <a:off x="411163" y="2931293"/>
            <a:ext cx="4211637"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7" name="Line 5"/>
          <p:cNvSpPr>
            <a:spLocks noChangeShapeType="1"/>
          </p:cNvSpPr>
          <p:nvPr/>
        </p:nvSpPr>
        <p:spPr bwMode="auto">
          <a:xfrm>
            <a:off x="715963" y="3288481"/>
            <a:ext cx="1427162" cy="0"/>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8" name="Line 6"/>
          <p:cNvSpPr>
            <a:spLocks noChangeShapeType="1"/>
          </p:cNvSpPr>
          <p:nvPr/>
        </p:nvSpPr>
        <p:spPr bwMode="auto">
          <a:xfrm>
            <a:off x="715963" y="5064893"/>
            <a:ext cx="3355975" cy="0"/>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9" name="Line 41"/>
          <p:cNvSpPr>
            <a:spLocks noChangeShapeType="1"/>
          </p:cNvSpPr>
          <p:nvPr/>
        </p:nvSpPr>
        <p:spPr bwMode="auto">
          <a:xfrm>
            <a:off x="3559175" y="3288481"/>
            <a:ext cx="550862" cy="0"/>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nvGrpSpPr>
          <p:cNvPr id="10" name="Group 47"/>
          <p:cNvGrpSpPr>
            <a:grpSpLocks/>
          </p:cNvGrpSpPr>
          <p:nvPr/>
        </p:nvGrpSpPr>
        <p:grpSpPr bwMode="auto">
          <a:xfrm>
            <a:off x="3195638" y="2931293"/>
            <a:ext cx="387350" cy="544513"/>
            <a:chOff x="2139" y="2026"/>
            <a:chExt cx="244" cy="343"/>
          </a:xfrm>
        </p:grpSpPr>
        <p:sp>
          <p:nvSpPr>
            <p:cNvPr id="11" name="Oval 42"/>
            <p:cNvSpPr>
              <a:spLocks noChangeArrowheads="1"/>
            </p:cNvSpPr>
            <p:nvPr/>
          </p:nvSpPr>
          <p:spPr bwMode="auto">
            <a:xfrm>
              <a:off x="2139" y="2126"/>
              <a:ext cx="228" cy="243"/>
            </a:xfrm>
            <a:prstGeom prst="ellipse">
              <a:avLst/>
            </a:pr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2" name="Line 43"/>
            <p:cNvSpPr>
              <a:spLocks noChangeShapeType="1"/>
            </p:cNvSpPr>
            <p:nvPr/>
          </p:nvSpPr>
          <p:spPr bwMode="auto">
            <a:xfrm>
              <a:off x="2170" y="2160"/>
              <a:ext cx="0" cy="158"/>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3" name="Line 44"/>
            <p:cNvSpPr>
              <a:spLocks noChangeShapeType="1"/>
            </p:cNvSpPr>
            <p:nvPr/>
          </p:nvSpPr>
          <p:spPr bwMode="auto">
            <a:xfrm>
              <a:off x="2289" y="2210"/>
              <a:ext cx="0" cy="66"/>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4" name="Line 45"/>
            <p:cNvSpPr>
              <a:spLocks noChangeShapeType="1"/>
            </p:cNvSpPr>
            <p:nvPr/>
          </p:nvSpPr>
          <p:spPr bwMode="auto">
            <a:xfrm>
              <a:off x="2304" y="2243"/>
              <a:ext cx="79" cy="0"/>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5" name="Line 46"/>
            <p:cNvSpPr>
              <a:spLocks noChangeShapeType="1"/>
            </p:cNvSpPr>
            <p:nvPr/>
          </p:nvSpPr>
          <p:spPr bwMode="auto">
            <a:xfrm flipV="1">
              <a:off x="2186" y="2026"/>
              <a:ext cx="126" cy="192"/>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sp>
        <p:nvSpPr>
          <p:cNvPr id="16" name="Rectangle 48"/>
          <p:cNvSpPr>
            <a:spLocks noChangeArrowheads="1"/>
          </p:cNvSpPr>
          <p:nvPr/>
        </p:nvSpPr>
        <p:spPr bwMode="auto">
          <a:xfrm>
            <a:off x="4410075" y="4031431"/>
            <a:ext cx="212725" cy="3317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17" name="Rectangle 49"/>
          <p:cNvSpPr>
            <a:spLocks noChangeArrowheads="1"/>
          </p:cNvSpPr>
          <p:nvPr/>
        </p:nvSpPr>
        <p:spPr bwMode="auto">
          <a:xfrm>
            <a:off x="4422775" y="4017143"/>
            <a:ext cx="10318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a:ln>
                  <a:noFill/>
                </a:ln>
                <a:solidFill>
                  <a:srgbClr val="000000"/>
                </a:solidFill>
                <a:effectLst/>
                <a:latin typeface="+mj-lt"/>
                <a:cs typeface="Arial" pitchFamily="34" charset="0"/>
              </a:rPr>
              <a:t>L</a:t>
            </a:r>
            <a:endParaRPr kumimoji="0" lang="en-US" altLang="en-US" sz="1800" b="0" i="0" u="none" strike="noStrike" cap="none" normalizeH="0" baseline="0">
              <a:ln>
                <a:noFill/>
              </a:ln>
              <a:solidFill>
                <a:schemeClr val="tx1"/>
              </a:solidFill>
              <a:effectLst/>
              <a:latin typeface="+mj-lt"/>
              <a:cs typeface="Arial" pitchFamily="34" charset="0"/>
            </a:endParaRPr>
          </a:p>
        </p:txBody>
      </p:sp>
      <p:sp>
        <p:nvSpPr>
          <p:cNvPr id="18" name="Line 50"/>
          <p:cNvSpPr>
            <a:spLocks noChangeShapeType="1"/>
          </p:cNvSpPr>
          <p:nvPr/>
        </p:nvSpPr>
        <p:spPr bwMode="auto">
          <a:xfrm>
            <a:off x="2870200" y="3302768"/>
            <a:ext cx="350837" cy="0"/>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nvGrpSpPr>
          <p:cNvPr id="19" name="Group 56"/>
          <p:cNvGrpSpPr>
            <a:grpSpLocks/>
          </p:cNvGrpSpPr>
          <p:nvPr/>
        </p:nvGrpSpPr>
        <p:grpSpPr bwMode="auto">
          <a:xfrm>
            <a:off x="590550" y="3302768"/>
            <a:ext cx="350837" cy="1762125"/>
            <a:chOff x="498" y="2260"/>
            <a:chExt cx="221" cy="1110"/>
          </a:xfrm>
        </p:grpSpPr>
        <p:sp>
          <p:nvSpPr>
            <p:cNvPr id="20" name="Rectangle 51"/>
            <p:cNvSpPr>
              <a:spLocks noChangeArrowheads="1"/>
            </p:cNvSpPr>
            <p:nvPr/>
          </p:nvSpPr>
          <p:spPr bwMode="auto">
            <a:xfrm>
              <a:off x="506" y="2636"/>
              <a:ext cx="213" cy="2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1" name="Rectangle 52"/>
            <p:cNvSpPr>
              <a:spLocks noChangeArrowheads="1"/>
            </p:cNvSpPr>
            <p:nvPr/>
          </p:nvSpPr>
          <p:spPr bwMode="auto">
            <a:xfrm>
              <a:off x="523" y="2677"/>
              <a:ext cx="14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a:ln>
                    <a:noFill/>
                  </a:ln>
                  <a:solidFill>
                    <a:srgbClr val="000000"/>
                  </a:solidFill>
                  <a:effectLst/>
                  <a:latin typeface="+mj-lt"/>
                  <a:cs typeface="Arial" pitchFamily="34" charset="0"/>
                </a:rPr>
                <a:t>dc</a:t>
              </a:r>
              <a:endParaRPr kumimoji="0" lang="en-US" altLang="en-US" sz="1800" b="0" i="0" u="none" strike="noStrike" cap="none" normalizeH="0" baseline="0">
                <a:ln>
                  <a:noFill/>
                </a:ln>
                <a:solidFill>
                  <a:schemeClr val="tx1"/>
                </a:solidFill>
                <a:effectLst/>
                <a:latin typeface="+mj-lt"/>
                <a:cs typeface="Arial" pitchFamily="34" charset="0"/>
              </a:endParaRPr>
            </a:p>
          </p:txBody>
        </p:sp>
        <p:sp>
          <p:nvSpPr>
            <p:cNvPr id="22" name="Rectangle 53"/>
            <p:cNvSpPr>
              <a:spLocks noChangeArrowheads="1"/>
            </p:cNvSpPr>
            <p:nvPr/>
          </p:nvSpPr>
          <p:spPr bwMode="auto">
            <a:xfrm>
              <a:off x="498" y="2535"/>
              <a:ext cx="197" cy="443"/>
            </a:xfrm>
            <a:prstGeom prst="rect">
              <a:avLst/>
            </a:prstGeom>
            <a:noFill/>
            <a:ln w="254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3" name="Line 54"/>
            <p:cNvSpPr>
              <a:spLocks noChangeShapeType="1"/>
            </p:cNvSpPr>
            <p:nvPr/>
          </p:nvSpPr>
          <p:spPr bwMode="auto">
            <a:xfrm>
              <a:off x="577" y="2260"/>
              <a:ext cx="0" cy="275"/>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4" name="Line 55"/>
            <p:cNvSpPr>
              <a:spLocks noChangeShapeType="1"/>
            </p:cNvSpPr>
            <p:nvPr/>
          </p:nvSpPr>
          <p:spPr bwMode="auto">
            <a:xfrm>
              <a:off x="585" y="2970"/>
              <a:ext cx="0" cy="400"/>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sp>
        <p:nvSpPr>
          <p:cNvPr id="25" name="Rectangle 57"/>
          <p:cNvSpPr>
            <a:spLocks noChangeArrowheads="1"/>
          </p:cNvSpPr>
          <p:nvPr/>
        </p:nvSpPr>
        <p:spPr bwMode="auto">
          <a:xfrm>
            <a:off x="2155825" y="3142431"/>
            <a:ext cx="714375" cy="333375"/>
          </a:xfrm>
          <a:prstGeom prst="rect">
            <a:avLst/>
          </a:prstGeom>
          <a:noFill/>
          <a:ln w="254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6" name="Rectangle 59"/>
          <p:cNvSpPr>
            <a:spLocks noChangeArrowheads="1"/>
          </p:cNvSpPr>
          <p:nvPr/>
        </p:nvSpPr>
        <p:spPr bwMode="auto">
          <a:xfrm>
            <a:off x="2468563" y="3210693"/>
            <a:ext cx="952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mj-lt"/>
                <a:cs typeface="Arial" pitchFamily="34" charset="0"/>
              </a:rPr>
              <a:t>R</a:t>
            </a:r>
            <a:endParaRPr kumimoji="0" lang="en-US" altLang="en-US" sz="1800" b="0" i="0" u="none" strike="noStrike" cap="none" normalizeH="0" baseline="0">
              <a:ln>
                <a:noFill/>
              </a:ln>
              <a:solidFill>
                <a:schemeClr val="tx1"/>
              </a:solidFill>
              <a:effectLst/>
              <a:latin typeface="+mj-lt"/>
              <a:cs typeface="Arial" pitchFamily="34" charset="0"/>
            </a:endParaRPr>
          </a:p>
        </p:txBody>
      </p:sp>
      <p:sp>
        <p:nvSpPr>
          <p:cNvPr id="27" name="Line 60"/>
          <p:cNvSpPr>
            <a:spLocks noChangeShapeType="1"/>
          </p:cNvSpPr>
          <p:nvPr/>
        </p:nvSpPr>
        <p:spPr bwMode="auto">
          <a:xfrm>
            <a:off x="1454150" y="4004443"/>
            <a:ext cx="488950" cy="0"/>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8" name="Line 61"/>
          <p:cNvSpPr>
            <a:spLocks noChangeShapeType="1"/>
          </p:cNvSpPr>
          <p:nvPr/>
        </p:nvSpPr>
        <p:spPr bwMode="auto">
          <a:xfrm>
            <a:off x="1441450" y="4150493"/>
            <a:ext cx="501650" cy="0"/>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29" name="Line 62"/>
          <p:cNvSpPr>
            <a:spLocks noChangeShapeType="1"/>
          </p:cNvSpPr>
          <p:nvPr/>
        </p:nvSpPr>
        <p:spPr bwMode="auto">
          <a:xfrm>
            <a:off x="1679575" y="3302768"/>
            <a:ext cx="0" cy="701675"/>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30" name="Line 63"/>
          <p:cNvSpPr>
            <a:spLocks noChangeShapeType="1"/>
          </p:cNvSpPr>
          <p:nvPr/>
        </p:nvSpPr>
        <p:spPr bwMode="auto">
          <a:xfrm>
            <a:off x="1666875" y="4150493"/>
            <a:ext cx="0" cy="914400"/>
          </a:xfrm>
          <a:prstGeom prst="line">
            <a:avLst/>
          </a:prstGeom>
          <a:noFill/>
          <a:ln w="254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nvGrpSpPr>
          <p:cNvPr id="31" name="Group 30"/>
          <p:cNvGrpSpPr/>
          <p:nvPr/>
        </p:nvGrpSpPr>
        <p:grpSpPr>
          <a:xfrm>
            <a:off x="3968750" y="3210693"/>
            <a:ext cx="350837" cy="1956854"/>
            <a:chOff x="4168775" y="3495676"/>
            <a:chExt cx="350837" cy="1956854"/>
          </a:xfrm>
        </p:grpSpPr>
        <p:grpSp>
          <p:nvGrpSpPr>
            <p:cNvPr id="32" name="Group 13"/>
            <p:cNvGrpSpPr>
              <a:grpSpLocks/>
            </p:cNvGrpSpPr>
            <p:nvPr/>
          </p:nvGrpSpPr>
          <p:grpSpPr bwMode="auto">
            <a:xfrm>
              <a:off x="4168775" y="3495676"/>
              <a:ext cx="338137" cy="760413"/>
              <a:chOff x="2626" y="2202"/>
              <a:chExt cx="213" cy="479"/>
            </a:xfrm>
          </p:grpSpPr>
          <p:grpSp>
            <p:nvGrpSpPr>
              <p:cNvPr id="56" name="Group 9"/>
              <p:cNvGrpSpPr>
                <a:grpSpLocks/>
              </p:cNvGrpSpPr>
              <p:nvPr/>
            </p:nvGrpSpPr>
            <p:grpSpPr bwMode="auto">
              <a:xfrm>
                <a:off x="2626" y="2202"/>
                <a:ext cx="210" cy="350"/>
                <a:chOff x="2626" y="2202"/>
                <a:chExt cx="210" cy="350"/>
              </a:xfrm>
            </p:grpSpPr>
            <p:sp>
              <p:nvSpPr>
                <p:cNvPr id="60" name="Arc 7"/>
                <p:cNvSpPr>
                  <a:spLocks/>
                </p:cNvSpPr>
                <p:nvPr/>
              </p:nvSpPr>
              <p:spPr bwMode="auto">
                <a:xfrm>
                  <a:off x="2626" y="2202"/>
                  <a:ext cx="206" cy="189"/>
                </a:xfrm>
                <a:custGeom>
                  <a:avLst/>
                  <a:gdLst>
                    <a:gd name="G0" fmla="+- 8089 0 0"/>
                    <a:gd name="G1" fmla="+- 0 0 0"/>
                    <a:gd name="G2" fmla="+- 21600 0 0"/>
                    <a:gd name="T0" fmla="*/ 25632 w 25632"/>
                    <a:gd name="T1" fmla="*/ 12602 h 21600"/>
                    <a:gd name="T2" fmla="*/ 0 w 25632"/>
                    <a:gd name="T3" fmla="*/ 20028 h 21600"/>
                    <a:gd name="T4" fmla="*/ 8089 w 25632"/>
                    <a:gd name="T5" fmla="*/ 0 h 21600"/>
                  </a:gdLst>
                  <a:ahLst/>
                  <a:cxnLst>
                    <a:cxn ang="0">
                      <a:pos x="T0" y="T1"/>
                    </a:cxn>
                    <a:cxn ang="0">
                      <a:pos x="T2" y="T3"/>
                    </a:cxn>
                    <a:cxn ang="0">
                      <a:pos x="T4" y="T5"/>
                    </a:cxn>
                  </a:cxnLst>
                  <a:rect l="0" t="0" r="r" b="b"/>
                  <a:pathLst>
                    <a:path w="25632" h="21600" fill="none" extrusionOk="0">
                      <a:moveTo>
                        <a:pt x="25631" y="12601"/>
                      </a:moveTo>
                      <a:cubicBezTo>
                        <a:pt x="21574" y="18250"/>
                        <a:pt x="15044" y="21599"/>
                        <a:pt x="8089" y="21600"/>
                      </a:cubicBezTo>
                      <a:cubicBezTo>
                        <a:pt x="5316" y="21600"/>
                        <a:pt x="2570" y="21066"/>
                        <a:pt x="-1" y="20028"/>
                      </a:cubicBezTo>
                    </a:path>
                    <a:path w="25632" h="21600" stroke="0" extrusionOk="0">
                      <a:moveTo>
                        <a:pt x="25631" y="12601"/>
                      </a:moveTo>
                      <a:cubicBezTo>
                        <a:pt x="21574" y="18250"/>
                        <a:pt x="15044" y="21599"/>
                        <a:pt x="8089" y="21600"/>
                      </a:cubicBezTo>
                      <a:cubicBezTo>
                        <a:pt x="5316" y="21600"/>
                        <a:pt x="2570" y="21066"/>
                        <a:pt x="-1" y="20028"/>
                      </a:cubicBezTo>
                      <a:lnTo>
                        <a:pt x="8089"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61" name="Arc 8"/>
                <p:cNvSpPr>
                  <a:spLocks/>
                </p:cNvSpPr>
                <p:nvPr/>
              </p:nvSpPr>
              <p:spPr bwMode="auto">
                <a:xfrm>
                  <a:off x="2626" y="2364"/>
                  <a:ext cx="210" cy="188"/>
                </a:xfrm>
                <a:custGeom>
                  <a:avLst/>
                  <a:gdLst>
                    <a:gd name="G0" fmla="+- 8127 0 0"/>
                    <a:gd name="G1" fmla="+- 21600 0 0"/>
                    <a:gd name="G2" fmla="+- 21600 0 0"/>
                    <a:gd name="T0" fmla="*/ 0 w 25533"/>
                    <a:gd name="T1" fmla="*/ 1587 h 21600"/>
                    <a:gd name="T2" fmla="*/ 25533 w 25533"/>
                    <a:gd name="T3" fmla="*/ 8809 h 21600"/>
                    <a:gd name="T4" fmla="*/ 8127 w 25533"/>
                    <a:gd name="T5" fmla="*/ 21600 h 21600"/>
                  </a:gdLst>
                  <a:ahLst/>
                  <a:cxnLst>
                    <a:cxn ang="0">
                      <a:pos x="T0" y="T1"/>
                    </a:cxn>
                    <a:cxn ang="0">
                      <a:pos x="T2" y="T3"/>
                    </a:cxn>
                    <a:cxn ang="0">
                      <a:pos x="T4" y="T5"/>
                    </a:cxn>
                  </a:cxnLst>
                  <a:rect l="0" t="0" r="r" b="b"/>
                  <a:pathLst>
                    <a:path w="25533" h="21600" fill="none" extrusionOk="0">
                      <a:moveTo>
                        <a:pt x="0" y="1587"/>
                      </a:moveTo>
                      <a:cubicBezTo>
                        <a:pt x="2581" y="538"/>
                        <a:pt x="5341" y="-1"/>
                        <a:pt x="8127" y="0"/>
                      </a:cubicBezTo>
                      <a:cubicBezTo>
                        <a:pt x="14999" y="0"/>
                        <a:pt x="21462" y="3270"/>
                        <a:pt x="25532" y="8809"/>
                      </a:cubicBezTo>
                    </a:path>
                    <a:path w="25533" h="21600" stroke="0" extrusionOk="0">
                      <a:moveTo>
                        <a:pt x="0" y="1587"/>
                      </a:moveTo>
                      <a:cubicBezTo>
                        <a:pt x="2581" y="538"/>
                        <a:pt x="5341" y="-1"/>
                        <a:pt x="8127" y="0"/>
                      </a:cubicBezTo>
                      <a:cubicBezTo>
                        <a:pt x="14999" y="0"/>
                        <a:pt x="21462" y="3270"/>
                        <a:pt x="25532" y="8809"/>
                      </a:cubicBezTo>
                      <a:lnTo>
                        <a:pt x="8127" y="2160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nvGrpSpPr>
              <p:cNvPr id="57" name="Group 12"/>
              <p:cNvGrpSpPr>
                <a:grpSpLocks/>
              </p:cNvGrpSpPr>
              <p:nvPr/>
            </p:nvGrpSpPr>
            <p:grpSpPr bwMode="auto">
              <a:xfrm>
                <a:off x="2626" y="2328"/>
                <a:ext cx="213" cy="353"/>
                <a:chOff x="2626" y="2328"/>
                <a:chExt cx="213" cy="353"/>
              </a:xfrm>
            </p:grpSpPr>
            <p:sp>
              <p:nvSpPr>
                <p:cNvPr id="58" name="Arc 10"/>
                <p:cNvSpPr>
                  <a:spLocks/>
                </p:cNvSpPr>
                <p:nvPr/>
              </p:nvSpPr>
              <p:spPr bwMode="auto">
                <a:xfrm>
                  <a:off x="2628" y="2328"/>
                  <a:ext cx="211" cy="188"/>
                </a:xfrm>
                <a:custGeom>
                  <a:avLst/>
                  <a:gdLst>
                    <a:gd name="G0" fmla="+- 8200 0 0"/>
                    <a:gd name="G1" fmla="+- 0 0 0"/>
                    <a:gd name="G2" fmla="+- 21600 0 0"/>
                    <a:gd name="T0" fmla="*/ 25706 w 25706"/>
                    <a:gd name="T1" fmla="*/ 12653 h 21600"/>
                    <a:gd name="T2" fmla="*/ 0 w 25706"/>
                    <a:gd name="T3" fmla="*/ 19983 h 21600"/>
                    <a:gd name="T4" fmla="*/ 8200 w 25706"/>
                    <a:gd name="T5" fmla="*/ 0 h 21600"/>
                  </a:gdLst>
                  <a:ahLst/>
                  <a:cxnLst>
                    <a:cxn ang="0">
                      <a:pos x="T0" y="T1"/>
                    </a:cxn>
                    <a:cxn ang="0">
                      <a:pos x="T2" y="T3"/>
                    </a:cxn>
                    <a:cxn ang="0">
                      <a:pos x="T4" y="T5"/>
                    </a:cxn>
                  </a:cxnLst>
                  <a:rect l="0" t="0" r="r" b="b"/>
                  <a:pathLst>
                    <a:path w="25706" h="21600" fill="none" extrusionOk="0">
                      <a:moveTo>
                        <a:pt x="25706" y="12653"/>
                      </a:moveTo>
                      <a:cubicBezTo>
                        <a:pt x="21644" y="18272"/>
                        <a:pt x="15133" y="21599"/>
                        <a:pt x="8200" y="21600"/>
                      </a:cubicBezTo>
                      <a:cubicBezTo>
                        <a:pt x="5387" y="21600"/>
                        <a:pt x="2601" y="21050"/>
                        <a:pt x="0" y="19982"/>
                      </a:cubicBezTo>
                    </a:path>
                    <a:path w="25706" h="21600" stroke="0" extrusionOk="0">
                      <a:moveTo>
                        <a:pt x="25706" y="12653"/>
                      </a:moveTo>
                      <a:cubicBezTo>
                        <a:pt x="21644" y="18272"/>
                        <a:pt x="15133" y="21599"/>
                        <a:pt x="8200" y="21600"/>
                      </a:cubicBezTo>
                      <a:cubicBezTo>
                        <a:pt x="5387" y="21600"/>
                        <a:pt x="2601" y="21050"/>
                        <a:pt x="0" y="19982"/>
                      </a:cubicBezTo>
                      <a:lnTo>
                        <a:pt x="8200"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59" name="Arc 11"/>
                <p:cNvSpPr>
                  <a:spLocks/>
                </p:cNvSpPr>
                <p:nvPr/>
              </p:nvSpPr>
              <p:spPr bwMode="auto">
                <a:xfrm>
                  <a:off x="2626" y="2493"/>
                  <a:ext cx="210" cy="188"/>
                </a:xfrm>
                <a:custGeom>
                  <a:avLst/>
                  <a:gdLst>
                    <a:gd name="G0" fmla="+- 8118 0 0"/>
                    <a:gd name="G1" fmla="+- 21600 0 0"/>
                    <a:gd name="G2" fmla="+- 21600 0 0"/>
                    <a:gd name="T0" fmla="*/ 0 w 25511"/>
                    <a:gd name="T1" fmla="*/ 1584 h 21600"/>
                    <a:gd name="T2" fmla="*/ 25511 w 25511"/>
                    <a:gd name="T3" fmla="*/ 8792 h 21600"/>
                    <a:gd name="T4" fmla="*/ 8118 w 25511"/>
                    <a:gd name="T5" fmla="*/ 21600 h 21600"/>
                  </a:gdLst>
                  <a:ahLst/>
                  <a:cxnLst>
                    <a:cxn ang="0">
                      <a:pos x="T0" y="T1"/>
                    </a:cxn>
                    <a:cxn ang="0">
                      <a:pos x="T2" y="T3"/>
                    </a:cxn>
                    <a:cxn ang="0">
                      <a:pos x="T4" y="T5"/>
                    </a:cxn>
                  </a:cxnLst>
                  <a:rect l="0" t="0" r="r" b="b"/>
                  <a:pathLst>
                    <a:path w="25511" h="21600" fill="none" extrusionOk="0">
                      <a:moveTo>
                        <a:pt x="-1" y="1583"/>
                      </a:moveTo>
                      <a:cubicBezTo>
                        <a:pt x="2578" y="537"/>
                        <a:pt x="5335" y="-1"/>
                        <a:pt x="8118" y="0"/>
                      </a:cubicBezTo>
                      <a:cubicBezTo>
                        <a:pt x="14983" y="0"/>
                        <a:pt x="21440" y="3263"/>
                        <a:pt x="25510" y="8792"/>
                      </a:cubicBezTo>
                    </a:path>
                    <a:path w="25511" h="21600" stroke="0" extrusionOk="0">
                      <a:moveTo>
                        <a:pt x="-1" y="1583"/>
                      </a:moveTo>
                      <a:cubicBezTo>
                        <a:pt x="2578" y="537"/>
                        <a:pt x="5335" y="-1"/>
                        <a:pt x="8118" y="0"/>
                      </a:cubicBezTo>
                      <a:cubicBezTo>
                        <a:pt x="14983" y="0"/>
                        <a:pt x="21440" y="3263"/>
                        <a:pt x="25510" y="8792"/>
                      </a:cubicBezTo>
                      <a:lnTo>
                        <a:pt x="8118" y="2160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sp>
          <p:nvSpPr>
            <p:cNvPr id="33" name="Arc 38"/>
            <p:cNvSpPr>
              <a:spLocks/>
            </p:cNvSpPr>
            <p:nvPr/>
          </p:nvSpPr>
          <p:spPr bwMode="auto">
            <a:xfrm>
              <a:off x="4313237" y="3573464"/>
              <a:ext cx="187325" cy="239713"/>
            </a:xfrm>
            <a:custGeom>
              <a:avLst/>
              <a:gdLst>
                <a:gd name="G0" fmla="+- 639 0 0"/>
                <a:gd name="G1" fmla="+- 21600 0 0"/>
                <a:gd name="G2" fmla="+- 21600 0 0"/>
                <a:gd name="T0" fmla="*/ 0 w 17877"/>
                <a:gd name="T1" fmla="*/ 9 h 21600"/>
                <a:gd name="T2" fmla="*/ 17877 w 17877"/>
                <a:gd name="T3" fmla="*/ 8585 h 21600"/>
                <a:gd name="T4" fmla="*/ 639 w 17877"/>
                <a:gd name="T5" fmla="*/ 21600 h 21600"/>
              </a:gdLst>
              <a:ahLst/>
              <a:cxnLst>
                <a:cxn ang="0">
                  <a:pos x="T0" y="T1"/>
                </a:cxn>
                <a:cxn ang="0">
                  <a:pos x="T2" y="T3"/>
                </a:cxn>
                <a:cxn ang="0">
                  <a:pos x="T4" y="T5"/>
                </a:cxn>
              </a:cxnLst>
              <a:rect l="0" t="0" r="r" b="b"/>
              <a:pathLst>
                <a:path w="17877" h="21600" fill="none" extrusionOk="0">
                  <a:moveTo>
                    <a:pt x="0" y="9"/>
                  </a:moveTo>
                  <a:cubicBezTo>
                    <a:pt x="212" y="3"/>
                    <a:pt x="425" y="-1"/>
                    <a:pt x="639" y="0"/>
                  </a:cubicBezTo>
                  <a:cubicBezTo>
                    <a:pt x="7413" y="0"/>
                    <a:pt x="13795" y="3178"/>
                    <a:pt x="17877" y="8584"/>
                  </a:cubicBezTo>
                </a:path>
                <a:path w="17877" h="21600" stroke="0" extrusionOk="0">
                  <a:moveTo>
                    <a:pt x="0" y="9"/>
                  </a:moveTo>
                  <a:cubicBezTo>
                    <a:pt x="212" y="3"/>
                    <a:pt x="425" y="-1"/>
                    <a:pt x="639" y="0"/>
                  </a:cubicBezTo>
                  <a:cubicBezTo>
                    <a:pt x="7413" y="0"/>
                    <a:pt x="13795" y="3178"/>
                    <a:pt x="17877" y="8584"/>
                  </a:cubicBezTo>
                  <a:lnTo>
                    <a:pt x="639" y="2160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34" name="Arc 39"/>
            <p:cNvSpPr>
              <a:spLocks/>
            </p:cNvSpPr>
            <p:nvPr/>
          </p:nvSpPr>
          <p:spPr bwMode="auto">
            <a:xfrm>
              <a:off x="4271964" y="5135567"/>
              <a:ext cx="238124" cy="214310"/>
            </a:xfrm>
            <a:custGeom>
              <a:avLst/>
              <a:gdLst>
                <a:gd name="G0" fmla="+- 671 0 0"/>
                <a:gd name="G1" fmla="+- 0 0 0"/>
                <a:gd name="G2" fmla="+- 21600 0 0"/>
                <a:gd name="T0" fmla="*/ 17978 w 17978"/>
                <a:gd name="T1" fmla="*/ 12925 h 21600"/>
                <a:gd name="T2" fmla="*/ 0 w 17978"/>
                <a:gd name="T3" fmla="*/ 21590 h 21600"/>
                <a:gd name="T4" fmla="*/ 671 w 17978"/>
                <a:gd name="T5" fmla="*/ 0 h 21600"/>
              </a:gdLst>
              <a:ahLst/>
              <a:cxnLst>
                <a:cxn ang="0">
                  <a:pos x="T0" y="T1"/>
                </a:cxn>
                <a:cxn ang="0">
                  <a:pos x="T2" y="T3"/>
                </a:cxn>
                <a:cxn ang="0">
                  <a:pos x="T4" y="T5"/>
                </a:cxn>
              </a:cxnLst>
              <a:rect l="0" t="0" r="r" b="b"/>
              <a:pathLst>
                <a:path w="17978" h="21600" fill="none" extrusionOk="0">
                  <a:moveTo>
                    <a:pt x="17977" y="12924"/>
                  </a:moveTo>
                  <a:cubicBezTo>
                    <a:pt x="13900" y="18384"/>
                    <a:pt x="7485" y="21599"/>
                    <a:pt x="671" y="21600"/>
                  </a:cubicBezTo>
                  <a:cubicBezTo>
                    <a:pt x="447" y="21600"/>
                    <a:pt x="223" y="21596"/>
                    <a:pt x="0" y="21589"/>
                  </a:cubicBezTo>
                </a:path>
                <a:path w="17978" h="21600" stroke="0" extrusionOk="0">
                  <a:moveTo>
                    <a:pt x="17977" y="12924"/>
                  </a:moveTo>
                  <a:cubicBezTo>
                    <a:pt x="13900" y="18384"/>
                    <a:pt x="7485" y="21599"/>
                    <a:pt x="671" y="21600"/>
                  </a:cubicBezTo>
                  <a:cubicBezTo>
                    <a:pt x="447" y="21600"/>
                    <a:pt x="223" y="21596"/>
                    <a:pt x="0" y="21589"/>
                  </a:cubicBezTo>
                  <a:lnTo>
                    <a:pt x="671"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nvGrpSpPr>
            <p:cNvPr id="35" name="Group 13"/>
            <p:cNvGrpSpPr>
              <a:grpSpLocks/>
            </p:cNvGrpSpPr>
            <p:nvPr/>
          </p:nvGrpSpPr>
          <p:grpSpPr bwMode="auto">
            <a:xfrm>
              <a:off x="4171950" y="3887253"/>
              <a:ext cx="338137" cy="760413"/>
              <a:chOff x="2626" y="2202"/>
              <a:chExt cx="213" cy="479"/>
            </a:xfrm>
          </p:grpSpPr>
          <p:grpSp>
            <p:nvGrpSpPr>
              <p:cNvPr id="50" name="Group 9"/>
              <p:cNvGrpSpPr>
                <a:grpSpLocks/>
              </p:cNvGrpSpPr>
              <p:nvPr/>
            </p:nvGrpSpPr>
            <p:grpSpPr bwMode="auto">
              <a:xfrm>
                <a:off x="2626" y="2202"/>
                <a:ext cx="210" cy="350"/>
                <a:chOff x="2626" y="2202"/>
                <a:chExt cx="210" cy="350"/>
              </a:xfrm>
            </p:grpSpPr>
            <p:sp>
              <p:nvSpPr>
                <p:cNvPr id="54" name="Arc 7"/>
                <p:cNvSpPr>
                  <a:spLocks/>
                </p:cNvSpPr>
                <p:nvPr/>
              </p:nvSpPr>
              <p:spPr bwMode="auto">
                <a:xfrm>
                  <a:off x="2626" y="2202"/>
                  <a:ext cx="206" cy="189"/>
                </a:xfrm>
                <a:custGeom>
                  <a:avLst/>
                  <a:gdLst>
                    <a:gd name="G0" fmla="+- 8089 0 0"/>
                    <a:gd name="G1" fmla="+- 0 0 0"/>
                    <a:gd name="G2" fmla="+- 21600 0 0"/>
                    <a:gd name="T0" fmla="*/ 25632 w 25632"/>
                    <a:gd name="T1" fmla="*/ 12602 h 21600"/>
                    <a:gd name="T2" fmla="*/ 0 w 25632"/>
                    <a:gd name="T3" fmla="*/ 20028 h 21600"/>
                    <a:gd name="T4" fmla="*/ 8089 w 25632"/>
                    <a:gd name="T5" fmla="*/ 0 h 21600"/>
                  </a:gdLst>
                  <a:ahLst/>
                  <a:cxnLst>
                    <a:cxn ang="0">
                      <a:pos x="T0" y="T1"/>
                    </a:cxn>
                    <a:cxn ang="0">
                      <a:pos x="T2" y="T3"/>
                    </a:cxn>
                    <a:cxn ang="0">
                      <a:pos x="T4" y="T5"/>
                    </a:cxn>
                  </a:cxnLst>
                  <a:rect l="0" t="0" r="r" b="b"/>
                  <a:pathLst>
                    <a:path w="25632" h="21600" fill="none" extrusionOk="0">
                      <a:moveTo>
                        <a:pt x="25631" y="12601"/>
                      </a:moveTo>
                      <a:cubicBezTo>
                        <a:pt x="21574" y="18250"/>
                        <a:pt x="15044" y="21599"/>
                        <a:pt x="8089" y="21600"/>
                      </a:cubicBezTo>
                      <a:cubicBezTo>
                        <a:pt x="5316" y="21600"/>
                        <a:pt x="2570" y="21066"/>
                        <a:pt x="-1" y="20028"/>
                      </a:cubicBezTo>
                    </a:path>
                    <a:path w="25632" h="21600" stroke="0" extrusionOk="0">
                      <a:moveTo>
                        <a:pt x="25631" y="12601"/>
                      </a:moveTo>
                      <a:cubicBezTo>
                        <a:pt x="21574" y="18250"/>
                        <a:pt x="15044" y="21599"/>
                        <a:pt x="8089" y="21600"/>
                      </a:cubicBezTo>
                      <a:cubicBezTo>
                        <a:pt x="5316" y="21600"/>
                        <a:pt x="2570" y="21066"/>
                        <a:pt x="-1" y="20028"/>
                      </a:cubicBezTo>
                      <a:lnTo>
                        <a:pt x="8089"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55" name="Arc 8"/>
                <p:cNvSpPr>
                  <a:spLocks/>
                </p:cNvSpPr>
                <p:nvPr/>
              </p:nvSpPr>
              <p:spPr bwMode="auto">
                <a:xfrm>
                  <a:off x="2626" y="2364"/>
                  <a:ext cx="210" cy="188"/>
                </a:xfrm>
                <a:custGeom>
                  <a:avLst/>
                  <a:gdLst>
                    <a:gd name="G0" fmla="+- 8127 0 0"/>
                    <a:gd name="G1" fmla="+- 21600 0 0"/>
                    <a:gd name="G2" fmla="+- 21600 0 0"/>
                    <a:gd name="T0" fmla="*/ 0 w 25533"/>
                    <a:gd name="T1" fmla="*/ 1587 h 21600"/>
                    <a:gd name="T2" fmla="*/ 25533 w 25533"/>
                    <a:gd name="T3" fmla="*/ 8809 h 21600"/>
                    <a:gd name="T4" fmla="*/ 8127 w 25533"/>
                    <a:gd name="T5" fmla="*/ 21600 h 21600"/>
                  </a:gdLst>
                  <a:ahLst/>
                  <a:cxnLst>
                    <a:cxn ang="0">
                      <a:pos x="T0" y="T1"/>
                    </a:cxn>
                    <a:cxn ang="0">
                      <a:pos x="T2" y="T3"/>
                    </a:cxn>
                    <a:cxn ang="0">
                      <a:pos x="T4" y="T5"/>
                    </a:cxn>
                  </a:cxnLst>
                  <a:rect l="0" t="0" r="r" b="b"/>
                  <a:pathLst>
                    <a:path w="25533" h="21600" fill="none" extrusionOk="0">
                      <a:moveTo>
                        <a:pt x="0" y="1587"/>
                      </a:moveTo>
                      <a:cubicBezTo>
                        <a:pt x="2581" y="538"/>
                        <a:pt x="5341" y="-1"/>
                        <a:pt x="8127" y="0"/>
                      </a:cubicBezTo>
                      <a:cubicBezTo>
                        <a:pt x="14999" y="0"/>
                        <a:pt x="21462" y="3270"/>
                        <a:pt x="25532" y="8809"/>
                      </a:cubicBezTo>
                    </a:path>
                    <a:path w="25533" h="21600" stroke="0" extrusionOk="0">
                      <a:moveTo>
                        <a:pt x="0" y="1587"/>
                      </a:moveTo>
                      <a:cubicBezTo>
                        <a:pt x="2581" y="538"/>
                        <a:pt x="5341" y="-1"/>
                        <a:pt x="8127" y="0"/>
                      </a:cubicBezTo>
                      <a:cubicBezTo>
                        <a:pt x="14999" y="0"/>
                        <a:pt x="21462" y="3270"/>
                        <a:pt x="25532" y="8809"/>
                      </a:cubicBezTo>
                      <a:lnTo>
                        <a:pt x="8127" y="2160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nvGrpSpPr>
              <p:cNvPr id="51" name="Group 12"/>
              <p:cNvGrpSpPr>
                <a:grpSpLocks/>
              </p:cNvGrpSpPr>
              <p:nvPr/>
            </p:nvGrpSpPr>
            <p:grpSpPr bwMode="auto">
              <a:xfrm>
                <a:off x="2626" y="2328"/>
                <a:ext cx="213" cy="353"/>
                <a:chOff x="2626" y="2328"/>
                <a:chExt cx="213" cy="353"/>
              </a:xfrm>
            </p:grpSpPr>
            <p:sp>
              <p:nvSpPr>
                <p:cNvPr id="52" name="Arc 10"/>
                <p:cNvSpPr>
                  <a:spLocks/>
                </p:cNvSpPr>
                <p:nvPr/>
              </p:nvSpPr>
              <p:spPr bwMode="auto">
                <a:xfrm>
                  <a:off x="2628" y="2328"/>
                  <a:ext cx="211" cy="188"/>
                </a:xfrm>
                <a:custGeom>
                  <a:avLst/>
                  <a:gdLst>
                    <a:gd name="G0" fmla="+- 8200 0 0"/>
                    <a:gd name="G1" fmla="+- 0 0 0"/>
                    <a:gd name="G2" fmla="+- 21600 0 0"/>
                    <a:gd name="T0" fmla="*/ 25706 w 25706"/>
                    <a:gd name="T1" fmla="*/ 12653 h 21600"/>
                    <a:gd name="T2" fmla="*/ 0 w 25706"/>
                    <a:gd name="T3" fmla="*/ 19983 h 21600"/>
                    <a:gd name="T4" fmla="*/ 8200 w 25706"/>
                    <a:gd name="T5" fmla="*/ 0 h 21600"/>
                  </a:gdLst>
                  <a:ahLst/>
                  <a:cxnLst>
                    <a:cxn ang="0">
                      <a:pos x="T0" y="T1"/>
                    </a:cxn>
                    <a:cxn ang="0">
                      <a:pos x="T2" y="T3"/>
                    </a:cxn>
                    <a:cxn ang="0">
                      <a:pos x="T4" y="T5"/>
                    </a:cxn>
                  </a:cxnLst>
                  <a:rect l="0" t="0" r="r" b="b"/>
                  <a:pathLst>
                    <a:path w="25706" h="21600" fill="none" extrusionOk="0">
                      <a:moveTo>
                        <a:pt x="25706" y="12653"/>
                      </a:moveTo>
                      <a:cubicBezTo>
                        <a:pt x="21644" y="18272"/>
                        <a:pt x="15133" y="21599"/>
                        <a:pt x="8200" y="21600"/>
                      </a:cubicBezTo>
                      <a:cubicBezTo>
                        <a:pt x="5387" y="21600"/>
                        <a:pt x="2601" y="21050"/>
                        <a:pt x="0" y="19982"/>
                      </a:cubicBezTo>
                    </a:path>
                    <a:path w="25706" h="21600" stroke="0" extrusionOk="0">
                      <a:moveTo>
                        <a:pt x="25706" y="12653"/>
                      </a:moveTo>
                      <a:cubicBezTo>
                        <a:pt x="21644" y="18272"/>
                        <a:pt x="15133" y="21599"/>
                        <a:pt x="8200" y="21600"/>
                      </a:cubicBezTo>
                      <a:cubicBezTo>
                        <a:pt x="5387" y="21600"/>
                        <a:pt x="2601" y="21050"/>
                        <a:pt x="0" y="19982"/>
                      </a:cubicBezTo>
                      <a:lnTo>
                        <a:pt x="8200"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53" name="Arc 11"/>
                <p:cNvSpPr>
                  <a:spLocks/>
                </p:cNvSpPr>
                <p:nvPr/>
              </p:nvSpPr>
              <p:spPr bwMode="auto">
                <a:xfrm>
                  <a:off x="2626" y="2493"/>
                  <a:ext cx="210" cy="188"/>
                </a:xfrm>
                <a:custGeom>
                  <a:avLst/>
                  <a:gdLst>
                    <a:gd name="G0" fmla="+- 8118 0 0"/>
                    <a:gd name="G1" fmla="+- 21600 0 0"/>
                    <a:gd name="G2" fmla="+- 21600 0 0"/>
                    <a:gd name="T0" fmla="*/ 0 w 25511"/>
                    <a:gd name="T1" fmla="*/ 1584 h 21600"/>
                    <a:gd name="T2" fmla="*/ 25511 w 25511"/>
                    <a:gd name="T3" fmla="*/ 8792 h 21600"/>
                    <a:gd name="T4" fmla="*/ 8118 w 25511"/>
                    <a:gd name="T5" fmla="*/ 21600 h 21600"/>
                  </a:gdLst>
                  <a:ahLst/>
                  <a:cxnLst>
                    <a:cxn ang="0">
                      <a:pos x="T0" y="T1"/>
                    </a:cxn>
                    <a:cxn ang="0">
                      <a:pos x="T2" y="T3"/>
                    </a:cxn>
                    <a:cxn ang="0">
                      <a:pos x="T4" y="T5"/>
                    </a:cxn>
                  </a:cxnLst>
                  <a:rect l="0" t="0" r="r" b="b"/>
                  <a:pathLst>
                    <a:path w="25511" h="21600" fill="none" extrusionOk="0">
                      <a:moveTo>
                        <a:pt x="-1" y="1583"/>
                      </a:moveTo>
                      <a:cubicBezTo>
                        <a:pt x="2578" y="537"/>
                        <a:pt x="5335" y="-1"/>
                        <a:pt x="8118" y="0"/>
                      </a:cubicBezTo>
                      <a:cubicBezTo>
                        <a:pt x="14983" y="0"/>
                        <a:pt x="21440" y="3263"/>
                        <a:pt x="25510" y="8792"/>
                      </a:cubicBezTo>
                    </a:path>
                    <a:path w="25511" h="21600" stroke="0" extrusionOk="0">
                      <a:moveTo>
                        <a:pt x="-1" y="1583"/>
                      </a:moveTo>
                      <a:cubicBezTo>
                        <a:pt x="2578" y="537"/>
                        <a:pt x="5335" y="-1"/>
                        <a:pt x="8118" y="0"/>
                      </a:cubicBezTo>
                      <a:cubicBezTo>
                        <a:pt x="14983" y="0"/>
                        <a:pt x="21440" y="3263"/>
                        <a:pt x="25510" y="8792"/>
                      </a:cubicBezTo>
                      <a:lnTo>
                        <a:pt x="8118" y="2160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grpSp>
          <p:nvGrpSpPr>
            <p:cNvPr id="36" name="Group 13"/>
            <p:cNvGrpSpPr>
              <a:grpSpLocks/>
            </p:cNvGrpSpPr>
            <p:nvPr/>
          </p:nvGrpSpPr>
          <p:grpSpPr bwMode="auto">
            <a:xfrm>
              <a:off x="4181475" y="4285717"/>
              <a:ext cx="338137" cy="760413"/>
              <a:chOff x="2626" y="2202"/>
              <a:chExt cx="213" cy="479"/>
            </a:xfrm>
          </p:grpSpPr>
          <p:grpSp>
            <p:nvGrpSpPr>
              <p:cNvPr id="44" name="Group 9"/>
              <p:cNvGrpSpPr>
                <a:grpSpLocks/>
              </p:cNvGrpSpPr>
              <p:nvPr/>
            </p:nvGrpSpPr>
            <p:grpSpPr bwMode="auto">
              <a:xfrm>
                <a:off x="2626" y="2202"/>
                <a:ext cx="210" cy="350"/>
                <a:chOff x="2626" y="2202"/>
                <a:chExt cx="210" cy="350"/>
              </a:xfrm>
            </p:grpSpPr>
            <p:sp>
              <p:nvSpPr>
                <p:cNvPr id="48" name="Arc 7"/>
                <p:cNvSpPr>
                  <a:spLocks/>
                </p:cNvSpPr>
                <p:nvPr/>
              </p:nvSpPr>
              <p:spPr bwMode="auto">
                <a:xfrm>
                  <a:off x="2626" y="2202"/>
                  <a:ext cx="206" cy="189"/>
                </a:xfrm>
                <a:custGeom>
                  <a:avLst/>
                  <a:gdLst>
                    <a:gd name="G0" fmla="+- 8089 0 0"/>
                    <a:gd name="G1" fmla="+- 0 0 0"/>
                    <a:gd name="G2" fmla="+- 21600 0 0"/>
                    <a:gd name="T0" fmla="*/ 25632 w 25632"/>
                    <a:gd name="T1" fmla="*/ 12602 h 21600"/>
                    <a:gd name="T2" fmla="*/ 0 w 25632"/>
                    <a:gd name="T3" fmla="*/ 20028 h 21600"/>
                    <a:gd name="T4" fmla="*/ 8089 w 25632"/>
                    <a:gd name="T5" fmla="*/ 0 h 21600"/>
                  </a:gdLst>
                  <a:ahLst/>
                  <a:cxnLst>
                    <a:cxn ang="0">
                      <a:pos x="T0" y="T1"/>
                    </a:cxn>
                    <a:cxn ang="0">
                      <a:pos x="T2" y="T3"/>
                    </a:cxn>
                    <a:cxn ang="0">
                      <a:pos x="T4" y="T5"/>
                    </a:cxn>
                  </a:cxnLst>
                  <a:rect l="0" t="0" r="r" b="b"/>
                  <a:pathLst>
                    <a:path w="25632" h="21600" fill="none" extrusionOk="0">
                      <a:moveTo>
                        <a:pt x="25631" y="12601"/>
                      </a:moveTo>
                      <a:cubicBezTo>
                        <a:pt x="21574" y="18250"/>
                        <a:pt x="15044" y="21599"/>
                        <a:pt x="8089" y="21600"/>
                      </a:cubicBezTo>
                      <a:cubicBezTo>
                        <a:pt x="5316" y="21600"/>
                        <a:pt x="2570" y="21066"/>
                        <a:pt x="-1" y="20028"/>
                      </a:cubicBezTo>
                    </a:path>
                    <a:path w="25632" h="21600" stroke="0" extrusionOk="0">
                      <a:moveTo>
                        <a:pt x="25631" y="12601"/>
                      </a:moveTo>
                      <a:cubicBezTo>
                        <a:pt x="21574" y="18250"/>
                        <a:pt x="15044" y="21599"/>
                        <a:pt x="8089" y="21600"/>
                      </a:cubicBezTo>
                      <a:cubicBezTo>
                        <a:pt x="5316" y="21600"/>
                        <a:pt x="2570" y="21066"/>
                        <a:pt x="-1" y="20028"/>
                      </a:cubicBezTo>
                      <a:lnTo>
                        <a:pt x="8089"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49" name="Arc 8"/>
                <p:cNvSpPr>
                  <a:spLocks/>
                </p:cNvSpPr>
                <p:nvPr/>
              </p:nvSpPr>
              <p:spPr bwMode="auto">
                <a:xfrm>
                  <a:off x="2626" y="2364"/>
                  <a:ext cx="210" cy="188"/>
                </a:xfrm>
                <a:custGeom>
                  <a:avLst/>
                  <a:gdLst>
                    <a:gd name="G0" fmla="+- 8127 0 0"/>
                    <a:gd name="G1" fmla="+- 21600 0 0"/>
                    <a:gd name="G2" fmla="+- 21600 0 0"/>
                    <a:gd name="T0" fmla="*/ 0 w 25533"/>
                    <a:gd name="T1" fmla="*/ 1587 h 21600"/>
                    <a:gd name="T2" fmla="*/ 25533 w 25533"/>
                    <a:gd name="T3" fmla="*/ 8809 h 21600"/>
                    <a:gd name="T4" fmla="*/ 8127 w 25533"/>
                    <a:gd name="T5" fmla="*/ 21600 h 21600"/>
                  </a:gdLst>
                  <a:ahLst/>
                  <a:cxnLst>
                    <a:cxn ang="0">
                      <a:pos x="T0" y="T1"/>
                    </a:cxn>
                    <a:cxn ang="0">
                      <a:pos x="T2" y="T3"/>
                    </a:cxn>
                    <a:cxn ang="0">
                      <a:pos x="T4" y="T5"/>
                    </a:cxn>
                  </a:cxnLst>
                  <a:rect l="0" t="0" r="r" b="b"/>
                  <a:pathLst>
                    <a:path w="25533" h="21600" fill="none" extrusionOk="0">
                      <a:moveTo>
                        <a:pt x="0" y="1587"/>
                      </a:moveTo>
                      <a:cubicBezTo>
                        <a:pt x="2581" y="538"/>
                        <a:pt x="5341" y="-1"/>
                        <a:pt x="8127" y="0"/>
                      </a:cubicBezTo>
                      <a:cubicBezTo>
                        <a:pt x="14999" y="0"/>
                        <a:pt x="21462" y="3270"/>
                        <a:pt x="25532" y="8809"/>
                      </a:cubicBezTo>
                    </a:path>
                    <a:path w="25533" h="21600" stroke="0" extrusionOk="0">
                      <a:moveTo>
                        <a:pt x="0" y="1587"/>
                      </a:moveTo>
                      <a:cubicBezTo>
                        <a:pt x="2581" y="538"/>
                        <a:pt x="5341" y="-1"/>
                        <a:pt x="8127" y="0"/>
                      </a:cubicBezTo>
                      <a:cubicBezTo>
                        <a:pt x="14999" y="0"/>
                        <a:pt x="21462" y="3270"/>
                        <a:pt x="25532" y="8809"/>
                      </a:cubicBezTo>
                      <a:lnTo>
                        <a:pt x="8127" y="2160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nvGrpSpPr>
              <p:cNvPr id="45" name="Group 12"/>
              <p:cNvGrpSpPr>
                <a:grpSpLocks/>
              </p:cNvGrpSpPr>
              <p:nvPr/>
            </p:nvGrpSpPr>
            <p:grpSpPr bwMode="auto">
              <a:xfrm>
                <a:off x="2626" y="2328"/>
                <a:ext cx="213" cy="353"/>
                <a:chOff x="2626" y="2328"/>
                <a:chExt cx="213" cy="353"/>
              </a:xfrm>
            </p:grpSpPr>
            <p:sp>
              <p:nvSpPr>
                <p:cNvPr id="46" name="Arc 10"/>
                <p:cNvSpPr>
                  <a:spLocks/>
                </p:cNvSpPr>
                <p:nvPr/>
              </p:nvSpPr>
              <p:spPr bwMode="auto">
                <a:xfrm>
                  <a:off x="2628" y="2328"/>
                  <a:ext cx="211" cy="188"/>
                </a:xfrm>
                <a:custGeom>
                  <a:avLst/>
                  <a:gdLst>
                    <a:gd name="G0" fmla="+- 8200 0 0"/>
                    <a:gd name="G1" fmla="+- 0 0 0"/>
                    <a:gd name="G2" fmla="+- 21600 0 0"/>
                    <a:gd name="T0" fmla="*/ 25706 w 25706"/>
                    <a:gd name="T1" fmla="*/ 12653 h 21600"/>
                    <a:gd name="T2" fmla="*/ 0 w 25706"/>
                    <a:gd name="T3" fmla="*/ 19983 h 21600"/>
                    <a:gd name="T4" fmla="*/ 8200 w 25706"/>
                    <a:gd name="T5" fmla="*/ 0 h 21600"/>
                  </a:gdLst>
                  <a:ahLst/>
                  <a:cxnLst>
                    <a:cxn ang="0">
                      <a:pos x="T0" y="T1"/>
                    </a:cxn>
                    <a:cxn ang="0">
                      <a:pos x="T2" y="T3"/>
                    </a:cxn>
                    <a:cxn ang="0">
                      <a:pos x="T4" y="T5"/>
                    </a:cxn>
                  </a:cxnLst>
                  <a:rect l="0" t="0" r="r" b="b"/>
                  <a:pathLst>
                    <a:path w="25706" h="21600" fill="none" extrusionOk="0">
                      <a:moveTo>
                        <a:pt x="25706" y="12653"/>
                      </a:moveTo>
                      <a:cubicBezTo>
                        <a:pt x="21644" y="18272"/>
                        <a:pt x="15133" y="21599"/>
                        <a:pt x="8200" y="21600"/>
                      </a:cubicBezTo>
                      <a:cubicBezTo>
                        <a:pt x="5387" y="21600"/>
                        <a:pt x="2601" y="21050"/>
                        <a:pt x="0" y="19982"/>
                      </a:cubicBezTo>
                    </a:path>
                    <a:path w="25706" h="21600" stroke="0" extrusionOk="0">
                      <a:moveTo>
                        <a:pt x="25706" y="12653"/>
                      </a:moveTo>
                      <a:cubicBezTo>
                        <a:pt x="21644" y="18272"/>
                        <a:pt x="15133" y="21599"/>
                        <a:pt x="8200" y="21600"/>
                      </a:cubicBezTo>
                      <a:cubicBezTo>
                        <a:pt x="5387" y="21600"/>
                        <a:pt x="2601" y="21050"/>
                        <a:pt x="0" y="19982"/>
                      </a:cubicBezTo>
                      <a:lnTo>
                        <a:pt x="8200"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47" name="Arc 11"/>
                <p:cNvSpPr>
                  <a:spLocks/>
                </p:cNvSpPr>
                <p:nvPr/>
              </p:nvSpPr>
              <p:spPr bwMode="auto">
                <a:xfrm>
                  <a:off x="2626" y="2493"/>
                  <a:ext cx="210" cy="188"/>
                </a:xfrm>
                <a:custGeom>
                  <a:avLst/>
                  <a:gdLst>
                    <a:gd name="G0" fmla="+- 8118 0 0"/>
                    <a:gd name="G1" fmla="+- 21600 0 0"/>
                    <a:gd name="G2" fmla="+- 21600 0 0"/>
                    <a:gd name="T0" fmla="*/ 0 w 25511"/>
                    <a:gd name="T1" fmla="*/ 1584 h 21600"/>
                    <a:gd name="T2" fmla="*/ 25511 w 25511"/>
                    <a:gd name="T3" fmla="*/ 8792 h 21600"/>
                    <a:gd name="T4" fmla="*/ 8118 w 25511"/>
                    <a:gd name="T5" fmla="*/ 21600 h 21600"/>
                  </a:gdLst>
                  <a:ahLst/>
                  <a:cxnLst>
                    <a:cxn ang="0">
                      <a:pos x="T0" y="T1"/>
                    </a:cxn>
                    <a:cxn ang="0">
                      <a:pos x="T2" y="T3"/>
                    </a:cxn>
                    <a:cxn ang="0">
                      <a:pos x="T4" y="T5"/>
                    </a:cxn>
                  </a:cxnLst>
                  <a:rect l="0" t="0" r="r" b="b"/>
                  <a:pathLst>
                    <a:path w="25511" h="21600" fill="none" extrusionOk="0">
                      <a:moveTo>
                        <a:pt x="-1" y="1583"/>
                      </a:moveTo>
                      <a:cubicBezTo>
                        <a:pt x="2578" y="537"/>
                        <a:pt x="5335" y="-1"/>
                        <a:pt x="8118" y="0"/>
                      </a:cubicBezTo>
                      <a:cubicBezTo>
                        <a:pt x="14983" y="0"/>
                        <a:pt x="21440" y="3263"/>
                        <a:pt x="25510" y="8792"/>
                      </a:cubicBezTo>
                    </a:path>
                    <a:path w="25511" h="21600" stroke="0" extrusionOk="0">
                      <a:moveTo>
                        <a:pt x="-1" y="1583"/>
                      </a:moveTo>
                      <a:cubicBezTo>
                        <a:pt x="2578" y="537"/>
                        <a:pt x="5335" y="-1"/>
                        <a:pt x="8118" y="0"/>
                      </a:cubicBezTo>
                      <a:cubicBezTo>
                        <a:pt x="14983" y="0"/>
                        <a:pt x="21440" y="3263"/>
                        <a:pt x="25510" y="8792"/>
                      </a:cubicBezTo>
                      <a:lnTo>
                        <a:pt x="8118" y="2160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grpSp>
          <p:nvGrpSpPr>
            <p:cNvPr id="37" name="Group 13"/>
            <p:cNvGrpSpPr>
              <a:grpSpLocks/>
            </p:cNvGrpSpPr>
            <p:nvPr/>
          </p:nvGrpSpPr>
          <p:grpSpPr bwMode="auto">
            <a:xfrm>
              <a:off x="4181475" y="4692117"/>
              <a:ext cx="338137" cy="760413"/>
              <a:chOff x="2626" y="2202"/>
              <a:chExt cx="213" cy="479"/>
            </a:xfrm>
          </p:grpSpPr>
          <p:grpSp>
            <p:nvGrpSpPr>
              <p:cNvPr id="38" name="Group 9"/>
              <p:cNvGrpSpPr>
                <a:grpSpLocks/>
              </p:cNvGrpSpPr>
              <p:nvPr/>
            </p:nvGrpSpPr>
            <p:grpSpPr bwMode="auto">
              <a:xfrm>
                <a:off x="2626" y="2202"/>
                <a:ext cx="210" cy="350"/>
                <a:chOff x="2626" y="2202"/>
                <a:chExt cx="210" cy="350"/>
              </a:xfrm>
            </p:grpSpPr>
            <p:sp>
              <p:nvSpPr>
                <p:cNvPr id="42" name="Arc 7"/>
                <p:cNvSpPr>
                  <a:spLocks/>
                </p:cNvSpPr>
                <p:nvPr/>
              </p:nvSpPr>
              <p:spPr bwMode="auto">
                <a:xfrm>
                  <a:off x="2626" y="2202"/>
                  <a:ext cx="206" cy="189"/>
                </a:xfrm>
                <a:custGeom>
                  <a:avLst/>
                  <a:gdLst>
                    <a:gd name="G0" fmla="+- 8089 0 0"/>
                    <a:gd name="G1" fmla="+- 0 0 0"/>
                    <a:gd name="G2" fmla="+- 21600 0 0"/>
                    <a:gd name="T0" fmla="*/ 25632 w 25632"/>
                    <a:gd name="T1" fmla="*/ 12602 h 21600"/>
                    <a:gd name="T2" fmla="*/ 0 w 25632"/>
                    <a:gd name="T3" fmla="*/ 20028 h 21600"/>
                    <a:gd name="T4" fmla="*/ 8089 w 25632"/>
                    <a:gd name="T5" fmla="*/ 0 h 21600"/>
                  </a:gdLst>
                  <a:ahLst/>
                  <a:cxnLst>
                    <a:cxn ang="0">
                      <a:pos x="T0" y="T1"/>
                    </a:cxn>
                    <a:cxn ang="0">
                      <a:pos x="T2" y="T3"/>
                    </a:cxn>
                    <a:cxn ang="0">
                      <a:pos x="T4" y="T5"/>
                    </a:cxn>
                  </a:cxnLst>
                  <a:rect l="0" t="0" r="r" b="b"/>
                  <a:pathLst>
                    <a:path w="25632" h="21600" fill="none" extrusionOk="0">
                      <a:moveTo>
                        <a:pt x="25631" y="12601"/>
                      </a:moveTo>
                      <a:cubicBezTo>
                        <a:pt x="21574" y="18250"/>
                        <a:pt x="15044" y="21599"/>
                        <a:pt x="8089" y="21600"/>
                      </a:cubicBezTo>
                      <a:cubicBezTo>
                        <a:pt x="5316" y="21600"/>
                        <a:pt x="2570" y="21066"/>
                        <a:pt x="-1" y="20028"/>
                      </a:cubicBezTo>
                    </a:path>
                    <a:path w="25632" h="21600" stroke="0" extrusionOk="0">
                      <a:moveTo>
                        <a:pt x="25631" y="12601"/>
                      </a:moveTo>
                      <a:cubicBezTo>
                        <a:pt x="21574" y="18250"/>
                        <a:pt x="15044" y="21599"/>
                        <a:pt x="8089" y="21600"/>
                      </a:cubicBezTo>
                      <a:cubicBezTo>
                        <a:pt x="5316" y="21600"/>
                        <a:pt x="2570" y="21066"/>
                        <a:pt x="-1" y="20028"/>
                      </a:cubicBezTo>
                      <a:lnTo>
                        <a:pt x="8089"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43" name="Arc 8"/>
                <p:cNvSpPr>
                  <a:spLocks/>
                </p:cNvSpPr>
                <p:nvPr/>
              </p:nvSpPr>
              <p:spPr bwMode="auto">
                <a:xfrm>
                  <a:off x="2626" y="2364"/>
                  <a:ext cx="210" cy="188"/>
                </a:xfrm>
                <a:custGeom>
                  <a:avLst/>
                  <a:gdLst>
                    <a:gd name="G0" fmla="+- 8127 0 0"/>
                    <a:gd name="G1" fmla="+- 21600 0 0"/>
                    <a:gd name="G2" fmla="+- 21600 0 0"/>
                    <a:gd name="T0" fmla="*/ 0 w 25533"/>
                    <a:gd name="T1" fmla="*/ 1587 h 21600"/>
                    <a:gd name="T2" fmla="*/ 25533 w 25533"/>
                    <a:gd name="T3" fmla="*/ 8809 h 21600"/>
                    <a:gd name="T4" fmla="*/ 8127 w 25533"/>
                    <a:gd name="T5" fmla="*/ 21600 h 21600"/>
                  </a:gdLst>
                  <a:ahLst/>
                  <a:cxnLst>
                    <a:cxn ang="0">
                      <a:pos x="T0" y="T1"/>
                    </a:cxn>
                    <a:cxn ang="0">
                      <a:pos x="T2" y="T3"/>
                    </a:cxn>
                    <a:cxn ang="0">
                      <a:pos x="T4" y="T5"/>
                    </a:cxn>
                  </a:cxnLst>
                  <a:rect l="0" t="0" r="r" b="b"/>
                  <a:pathLst>
                    <a:path w="25533" h="21600" fill="none" extrusionOk="0">
                      <a:moveTo>
                        <a:pt x="0" y="1587"/>
                      </a:moveTo>
                      <a:cubicBezTo>
                        <a:pt x="2581" y="538"/>
                        <a:pt x="5341" y="-1"/>
                        <a:pt x="8127" y="0"/>
                      </a:cubicBezTo>
                      <a:cubicBezTo>
                        <a:pt x="14999" y="0"/>
                        <a:pt x="21462" y="3270"/>
                        <a:pt x="25532" y="8809"/>
                      </a:cubicBezTo>
                    </a:path>
                    <a:path w="25533" h="21600" stroke="0" extrusionOk="0">
                      <a:moveTo>
                        <a:pt x="0" y="1587"/>
                      </a:moveTo>
                      <a:cubicBezTo>
                        <a:pt x="2581" y="538"/>
                        <a:pt x="5341" y="-1"/>
                        <a:pt x="8127" y="0"/>
                      </a:cubicBezTo>
                      <a:cubicBezTo>
                        <a:pt x="14999" y="0"/>
                        <a:pt x="21462" y="3270"/>
                        <a:pt x="25532" y="8809"/>
                      </a:cubicBezTo>
                      <a:lnTo>
                        <a:pt x="8127" y="2160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nvGrpSpPr>
              <p:cNvPr id="39" name="Group 12"/>
              <p:cNvGrpSpPr>
                <a:grpSpLocks/>
              </p:cNvGrpSpPr>
              <p:nvPr/>
            </p:nvGrpSpPr>
            <p:grpSpPr bwMode="auto">
              <a:xfrm>
                <a:off x="2626" y="2328"/>
                <a:ext cx="213" cy="353"/>
                <a:chOff x="2626" y="2328"/>
                <a:chExt cx="213" cy="353"/>
              </a:xfrm>
            </p:grpSpPr>
            <p:sp>
              <p:nvSpPr>
                <p:cNvPr id="40" name="Arc 10"/>
                <p:cNvSpPr>
                  <a:spLocks/>
                </p:cNvSpPr>
                <p:nvPr/>
              </p:nvSpPr>
              <p:spPr bwMode="auto">
                <a:xfrm>
                  <a:off x="2628" y="2328"/>
                  <a:ext cx="211" cy="188"/>
                </a:xfrm>
                <a:custGeom>
                  <a:avLst/>
                  <a:gdLst>
                    <a:gd name="G0" fmla="+- 8200 0 0"/>
                    <a:gd name="G1" fmla="+- 0 0 0"/>
                    <a:gd name="G2" fmla="+- 21600 0 0"/>
                    <a:gd name="T0" fmla="*/ 25706 w 25706"/>
                    <a:gd name="T1" fmla="*/ 12653 h 21600"/>
                    <a:gd name="T2" fmla="*/ 0 w 25706"/>
                    <a:gd name="T3" fmla="*/ 19983 h 21600"/>
                    <a:gd name="T4" fmla="*/ 8200 w 25706"/>
                    <a:gd name="T5" fmla="*/ 0 h 21600"/>
                  </a:gdLst>
                  <a:ahLst/>
                  <a:cxnLst>
                    <a:cxn ang="0">
                      <a:pos x="T0" y="T1"/>
                    </a:cxn>
                    <a:cxn ang="0">
                      <a:pos x="T2" y="T3"/>
                    </a:cxn>
                    <a:cxn ang="0">
                      <a:pos x="T4" y="T5"/>
                    </a:cxn>
                  </a:cxnLst>
                  <a:rect l="0" t="0" r="r" b="b"/>
                  <a:pathLst>
                    <a:path w="25706" h="21600" fill="none" extrusionOk="0">
                      <a:moveTo>
                        <a:pt x="25706" y="12653"/>
                      </a:moveTo>
                      <a:cubicBezTo>
                        <a:pt x="21644" y="18272"/>
                        <a:pt x="15133" y="21599"/>
                        <a:pt x="8200" y="21600"/>
                      </a:cubicBezTo>
                      <a:cubicBezTo>
                        <a:pt x="5387" y="21600"/>
                        <a:pt x="2601" y="21050"/>
                        <a:pt x="0" y="19982"/>
                      </a:cubicBezTo>
                    </a:path>
                    <a:path w="25706" h="21600" stroke="0" extrusionOk="0">
                      <a:moveTo>
                        <a:pt x="25706" y="12653"/>
                      </a:moveTo>
                      <a:cubicBezTo>
                        <a:pt x="21644" y="18272"/>
                        <a:pt x="15133" y="21599"/>
                        <a:pt x="8200" y="21600"/>
                      </a:cubicBezTo>
                      <a:cubicBezTo>
                        <a:pt x="5387" y="21600"/>
                        <a:pt x="2601" y="21050"/>
                        <a:pt x="0" y="19982"/>
                      </a:cubicBezTo>
                      <a:lnTo>
                        <a:pt x="8200"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sp>
              <p:nvSpPr>
                <p:cNvPr id="41" name="Arc 11"/>
                <p:cNvSpPr>
                  <a:spLocks/>
                </p:cNvSpPr>
                <p:nvPr/>
              </p:nvSpPr>
              <p:spPr bwMode="auto">
                <a:xfrm>
                  <a:off x="2626" y="2493"/>
                  <a:ext cx="210" cy="188"/>
                </a:xfrm>
                <a:custGeom>
                  <a:avLst/>
                  <a:gdLst>
                    <a:gd name="G0" fmla="+- 8118 0 0"/>
                    <a:gd name="G1" fmla="+- 21600 0 0"/>
                    <a:gd name="G2" fmla="+- 21600 0 0"/>
                    <a:gd name="T0" fmla="*/ 0 w 25511"/>
                    <a:gd name="T1" fmla="*/ 1584 h 21600"/>
                    <a:gd name="T2" fmla="*/ 25511 w 25511"/>
                    <a:gd name="T3" fmla="*/ 8792 h 21600"/>
                    <a:gd name="T4" fmla="*/ 8118 w 25511"/>
                    <a:gd name="T5" fmla="*/ 21600 h 21600"/>
                  </a:gdLst>
                  <a:ahLst/>
                  <a:cxnLst>
                    <a:cxn ang="0">
                      <a:pos x="T0" y="T1"/>
                    </a:cxn>
                    <a:cxn ang="0">
                      <a:pos x="T2" y="T3"/>
                    </a:cxn>
                    <a:cxn ang="0">
                      <a:pos x="T4" y="T5"/>
                    </a:cxn>
                  </a:cxnLst>
                  <a:rect l="0" t="0" r="r" b="b"/>
                  <a:pathLst>
                    <a:path w="25511" h="21600" fill="none" extrusionOk="0">
                      <a:moveTo>
                        <a:pt x="-1" y="1583"/>
                      </a:moveTo>
                      <a:cubicBezTo>
                        <a:pt x="2578" y="537"/>
                        <a:pt x="5335" y="-1"/>
                        <a:pt x="8118" y="0"/>
                      </a:cubicBezTo>
                      <a:cubicBezTo>
                        <a:pt x="14983" y="0"/>
                        <a:pt x="21440" y="3263"/>
                        <a:pt x="25510" y="8792"/>
                      </a:cubicBezTo>
                    </a:path>
                    <a:path w="25511" h="21600" stroke="0" extrusionOk="0">
                      <a:moveTo>
                        <a:pt x="-1" y="1583"/>
                      </a:moveTo>
                      <a:cubicBezTo>
                        <a:pt x="2578" y="537"/>
                        <a:pt x="5335" y="-1"/>
                        <a:pt x="8118" y="0"/>
                      </a:cubicBezTo>
                      <a:cubicBezTo>
                        <a:pt x="14983" y="0"/>
                        <a:pt x="21440" y="3263"/>
                        <a:pt x="25510" y="8792"/>
                      </a:cubicBezTo>
                      <a:lnTo>
                        <a:pt x="8118" y="2160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mj-lt"/>
                  </a:endParaRPr>
                </a:p>
              </p:txBody>
            </p:sp>
          </p:grpSp>
        </p:grpSp>
      </p:grpSp>
      <p:sp>
        <p:nvSpPr>
          <p:cNvPr id="62" name="Text Box 8"/>
          <p:cNvSpPr txBox="1">
            <a:spLocks noChangeArrowheads="1"/>
          </p:cNvSpPr>
          <p:nvPr/>
        </p:nvSpPr>
        <p:spPr bwMode="auto">
          <a:xfrm>
            <a:off x="5043788" y="4262502"/>
            <a:ext cx="33363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000" baseline="0" dirty="0">
                <a:latin typeface="+mn-lt"/>
              </a:rPr>
              <a:t>Remember how L stacks if powering multiple magnets!</a:t>
            </a:r>
            <a:endParaRPr lang="en-GB" altLang="en-US" dirty="0">
              <a:latin typeface="+mn-lt"/>
            </a:endParaRPr>
          </a:p>
        </p:txBody>
      </p:sp>
      <p:sp>
        <p:nvSpPr>
          <p:cNvPr id="63" name="Line 6"/>
          <p:cNvSpPr>
            <a:spLocks noChangeShapeType="1"/>
          </p:cNvSpPr>
          <p:nvPr/>
        </p:nvSpPr>
        <p:spPr bwMode="auto">
          <a:xfrm>
            <a:off x="2502694" y="2520596"/>
            <a:ext cx="0" cy="366183"/>
          </a:xfrm>
          <a:prstGeom prst="line">
            <a:avLst/>
          </a:prstGeom>
          <a:noFill/>
          <a:ln w="25400">
            <a:solidFill>
              <a:srgbClr val="FF0000">
                <a:alpha val="15000"/>
              </a:srgbClr>
            </a:solidFill>
            <a:round/>
            <a:headEnd/>
            <a:tailEnd/>
          </a:ln>
          <a:extLst>
            <a:ext uri="{909E8E84-426E-40DD-AFC4-6F175D3DCCD1}">
              <a14:hiddenFill xmlns:a14="http://schemas.microsoft.com/office/drawing/2010/main">
                <a:noFill/>
              </a14:hiddenFill>
            </a:ext>
          </a:extLst>
        </p:spPr>
        <p:txBody>
          <a:bodyPr/>
          <a:lstStyle/>
          <a:p>
            <a:endParaRPr lang="en-GB">
              <a:latin typeface="+mj-lt"/>
            </a:endParaRPr>
          </a:p>
        </p:txBody>
      </p:sp>
      <p:sp>
        <p:nvSpPr>
          <p:cNvPr id="64" name="Line 7"/>
          <p:cNvSpPr>
            <a:spLocks noChangeShapeType="1"/>
          </p:cNvSpPr>
          <p:nvPr/>
        </p:nvSpPr>
        <p:spPr bwMode="auto">
          <a:xfrm>
            <a:off x="2685609" y="2520596"/>
            <a:ext cx="0" cy="366183"/>
          </a:xfrm>
          <a:prstGeom prst="line">
            <a:avLst/>
          </a:prstGeom>
          <a:noFill/>
          <a:ln w="25400">
            <a:solidFill>
              <a:srgbClr val="FF0000">
                <a:alpha val="15000"/>
              </a:srgbClr>
            </a:solidFill>
            <a:round/>
            <a:headEnd/>
            <a:tailEnd/>
          </a:ln>
          <a:extLst>
            <a:ext uri="{909E8E84-426E-40DD-AFC4-6F175D3DCCD1}">
              <a14:hiddenFill xmlns:a14="http://schemas.microsoft.com/office/drawing/2010/main">
                <a:noFill/>
              </a14:hiddenFill>
            </a:ext>
          </a:extLst>
        </p:spPr>
        <p:txBody>
          <a:bodyPr/>
          <a:lstStyle/>
          <a:p>
            <a:endParaRPr lang="en-GB">
              <a:latin typeface="+mj-lt"/>
            </a:endParaRPr>
          </a:p>
        </p:txBody>
      </p:sp>
      <p:sp>
        <p:nvSpPr>
          <p:cNvPr id="65" name="Line 8"/>
          <p:cNvSpPr>
            <a:spLocks noChangeShapeType="1"/>
          </p:cNvSpPr>
          <p:nvPr/>
        </p:nvSpPr>
        <p:spPr bwMode="auto">
          <a:xfrm flipV="1">
            <a:off x="1679575" y="2704323"/>
            <a:ext cx="0" cy="556268"/>
          </a:xfrm>
          <a:prstGeom prst="line">
            <a:avLst/>
          </a:prstGeom>
          <a:noFill/>
          <a:ln w="25400">
            <a:solidFill>
              <a:srgbClr val="FF0000">
                <a:alpha val="15000"/>
              </a:srgbClr>
            </a:solidFill>
            <a:round/>
            <a:headEnd/>
            <a:tailEnd/>
          </a:ln>
          <a:extLst>
            <a:ext uri="{909E8E84-426E-40DD-AFC4-6F175D3DCCD1}">
              <a14:hiddenFill xmlns:a14="http://schemas.microsoft.com/office/drawing/2010/main">
                <a:noFill/>
              </a14:hiddenFill>
            </a:ext>
          </a:extLst>
        </p:spPr>
        <p:txBody>
          <a:bodyPr/>
          <a:lstStyle/>
          <a:p>
            <a:endParaRPr lang="en-GB">
              <a:latin typeface="+mj-lt"/>
            </a:endParaRPr>
          </a:p>
        </p:txBody>
      </p:sp>
      <p:sp>
        <p:nvSpPr>
          <p:cNvPr id="66" name="Line 9"/>
          <p:cNvSpPr>
            <a:spLocks noChangeShapeType="1"/>
          </p:cNvSpPr>
          <p:nvPr/>
        </p:nvSpPr>
        <p:spPr bwMode="auto">
          <a:xfrm>
            <a:off x="1679575" y="2704323"/>
            <a:ext cx="823119" cy="0"/>
          </a:xfrm>
          <a:prstGeom prst="line">
            <a:avLst/>
          </a:prstGeom>
          <a:noFill/>
          <a:ln w="25400">
            <a:solidFill>
              <a:srgbClr val="FF0000">
                <a:alpha val="15000"/>
              </a:srgbClr>
            </a:solidFill>
            <a:round/>
            <a:headEnd/>
            <a:tailEnd/>
          </a:ln>
          <a:extLst>
            <a:ext uri="{909E8E84-426E-40DD-AFC4-6F175D3DCCD1}">
              <a14:hiddenFill xmlns:a14="http://schemas.microsoft.com/office/drawing/2010/main">
                <a:noFill/>
              </a14:hiddenFill>
            </a:ext>
          </a:extLst>
        </p:spPr>
        <p:txBody>
          <a:bodyPr/>
          <a:lstStyle/>
          <a:p>
            <a:endParaRPr lang="en-GB">
              <a:latin typeface="+mj-lt"/>
            </a:endParaRPr>
          </a:p>
        </p:txBody>
      </p:sp>
      <p:sp>
        <p:nvSpPr>
          <p:cNvPr id="67" name="Line 10"/>
          <p:cNvSpPr>
            <a:spLocks noChangeShapeType="1"/>
          </p:cNvSpPr>
          <p:nvPr/>
        </p:nvSpPr>
        <p:spPr bwMode="auto">
          <a:xfrm>
            <a:off x="2685609" y="2704322"/>
            <a:ext cx="360009" cy="8839"/>
          </a:xfrm>
          <a:prstGeom prst="line">
            <a:avLst/>
          </a:prstGeom>
          <a:noFill/>
          <a:ln w="25400">
            <a:solidFill>
              <a:srgbClr val="FF0000">
                <a:alpha val="15000"/>
              </a:srgbClr>
            </a:solidFill>
            <a:round/>
            <a:headEnd/>
            <a:tailEnd/>
          </a:ln>
          <a:extLst>
            <a:ext uri="{909E8E84-426E-40DD-AFC4-6F175D3DCCD1}">
              <a14:hiddenFill xmlns:a14="http://schemas.microsoft.com/office/drawing/2010/main">
                <a:noFill/>
              </a14:hiddenFill>
            </a:ext>
          </a:extLst>
        </p:spPr>
        <p:txBody>
          <a:bodyPr/>
          <a:lstStyle/>
          <a:p>
            <a:endParaRPr lang="en-GB">
              <a:latin typeface="+mj-lt"/>
            </a:endParaRPr>
          </a:p>
        </p:txBody>
      </p:sp>
      <p:sp>
        <p:nvSpPr>
          <p:cNvPr id="68" name="Line 11"/>
          <p:cNvSpPr>
            <a:spLocks noChangeShapeType="1"/>
          </p:cNvSpPr>
          <p:nvPr/>
        </p:nvSpPr>
        <p:spPr bwMode="auto">
          <a:xfrm>
            <a:off x="3043345" y="2713162"/>
            <a:ext cx="0" cy="556268"/>
          </a:xfrm>
          <a:prstGeom prst="line">
            <a:avLst/>
          </a:prstGeom>
          <a:noFill/>
          <a:ln w="25400">
            <a:solidFill>
              <a:srgbClr val="FF0000">
                <a:alpha val="15000"/>
              </a:srgbClr>
            </a:solidFill>
            <a:round/>
            <a:headEnd/>
            <a:tailEnd/>
          </a:ln>
          <a:extLst>
            <a:ext uri="{909E8E84-426E-40DD-AFC4-6F175D3DCCD1}">
              <a14:hiddenFill xmlns:a14="http://schemas.microsoft.com/office/drawing/2010/main">
                <a:noFill/>
              </a14:hiddenFill>
            </a:ext>
          </a:extLst>
        </p:spPr>
        <p:txBody>
          <a:bodyPr/>
          <a:lstStyle/>
          <a:p>
            <a:endParaRPr lang="en-GB">
              <a:latin typeface="+mj-lt"/>
            </a:endParaRPr>
          </a:p>
        </p:txBody>
      </p:sp>
      <p:sp>
        <p:nvSpPr>
          <p:cNvPr id="69" name="Text Box 12"/>
          <p:cNvSpPr txBox="1">
            <a:spLocks noChangeArrowheads="1"/>
          </p:cNvSpPr>
          <p:nvPr/>
        </p:nvSpPr>
        <p:spPr bwMode="auto">
          <a:xfrm>
            <a:off x="2405414" y="2154412"/>
            <a:ext cx="640204"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en-GB" altLang="en-US" sz="2000" b="1" baseline="0" dirty="0">
                <a:latin typeface="+mj-lt"/>
              </a:rPr>
              <a:t>C</a:t>
            </a:r>
            <a:endParaRPr lang="en-GB" altLang="en-US" dirty="0">
              <a:latin typeface="+mj-lt"/>
            </a:endParaRPr>
          </a:p>
        </p:txBody>
      </p:sp>
    </p:spTree>
    <p:extLst>
      <p:ext uri="{BB962C8B-B14F-4D97-AF65-F5344CB8AC3E}">
        <p14:creationId xmlns:p14="http://schemas.microsoft.com/office/powerpoint/2010/main" val="2636760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Resulting waveform</a:t>
            </a:r>
          </a:p>
        </p:txBody>
      </p:sp>
      <p:graphicFrame>
        <p:nvGraphicFramePr>
          <p:cNvPr id="3" name="Chart 2"/>
          <p:cNvGraphicFramePr>
            <a:graphicFrameLocks/>
          </p:cNvGraphicFramePr>
          <p:nvPr>
            <p:extLst>
              <p:ext uri="{D42A27DB-BD31-4B8C-83A1-F6EECF244321}">
                <p14:modId xmlns:p14="http://schemas.microsoft.com/office/powerpoint/2010/main" val="859595969"/>
              </p:ext>
            </p:extLst>
          </p:nvPr>
        </p:nvGraphicFramePr>
        <p:xfrm>
          <a:off x="3708400" y="1628800"/>
          <a:ext cx="5269880" cy="3312368"/>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txBox="1">
            <a:spLocks noChangeArrowheads="1"/>
          </p:cNvSpPr>
          <p:nvPr/>
        </p:nvSpPr>
        <p:spPr>
          <a:xfrm>
            <a:off x="323850" y="1297738"/>
            <a:ext cx="8291513" cy="503237"/>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altLang="en-US" sz="2000" dirty="0"/>
              <a:t>Example calculated for the following parameters:	</a:t>
            </a:r>
          </a:p>
        </p:txBody>
      </p:sp>
      <p:sp>
        <p:nvSpPr>
          <p:cNvPr id="5" name="Text Box 6"/>
          <p:cNvSpPr txBox="1">
            <a:spLocks noChangeArrowheads="1"/>
          </p:cNvSpPr>
          <p:nvPr/>
        </p:nvSpPr>
        <p:spPr bwMode="auto">
          <a:xfrm>
            <a:off x="323850" y="1718401"/>
            <a:ext cx="338455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en-GB" altLang="en-US" sz="2000" baseline="0" dirty="0">
                <a:latin typeface="+mn-lt"/>
              </a:rPr>
              <a:t>mag inductance 	</a:t>
            </a:r>
            <a:r>
              <a:rPr lang="en-GB" altLang="en-US" sz="2000" i="1" baseline="0" dirty="0">
                <a:latin typeface="+mn-lt"/>
              </a:rPr>
              <a:t>L</a:t>
            </a:r>
            <a:r>
              <a:rPr lang="en-GB" altLang="en-US" sz="2000" baseline="0" dirty="0">
                <a:latin typeface="+mn-lt"/>
              </a:rPr>
              <a:t> = 1 µH</a:t>
            </a:r>
          </a:p>
          <a:p>
            <a:pPr eaLnBrk="1" hangingPunct="1"/>
            <a:r>
              <a:rPr lang="en-GB" altLang="en-US" sz="2000" baseline="0" dirty="0">
                <a:latin typeface="+mn-lt"/>
              </a:rPr>
              <a:t>rise time		</a:t>
            </a:r>
            <a:r>
              <a:rPr lang="en-GB" altLang="en-US" sz="2000" i="1" baseline="0" dirty="0">
                <a:latin typeface="+mn-lt"/>
              </a:rPr>
              <a:t>t</a:t>
            </a:r>
            <a:r>
              <a:rPr lang="en-GB" altLang="en-US" sz="2000" baseline="0" dirty="0">
                <a:latin typeface="+mn-lt"/>
              </a:rPr>
              <a:t>  = 0.2 µs</a:t>
            </a:r>
          </a:p>
          <a:p>
            <a:pPr eaLnBrk="1" hangingPunct="1"/>
            <a:r>
              <a:rPr lang="en-GB" altLang="en-US" sz="2000" baseline="0" dirty="0">
                <a:latin typeface="+mn-lt"/>
              </a:rPr>
              <a:t>resistor		</a:t>
            </a:r>
            <a:r>
              <a:rPr lang="en-GB" altLang="en-US" sz="2000" i="1" baseline="0" dirty="0">
                <a:latin typeface="+mn-lt"/>
              </a:rPr>
              <a:t>R</a:t>
            </a:r>
            <a:r>
              <a:rPr lang="en-GB" altLang="en-US" sz="2000" baseline="0" dirty="0">
                <a:latin typeface="+mn-lt"/>
              </a:rPr>
              <a:t> = 10 </a:t>
            </a:r>
            <a:r>
              <a:rPr lang="el-GR" altLang="en-US" sz="2000" baseline="0" dirty="0">
                <a:latin typeface="+mn-lt"/>
                <a:cs typeface="Calibri"/>
              </a:rPr>
              <a:t>Ω</a:t>
            </a:r>
            <a:endParaRPr lang="en-GB" altLang="en-US" sz="2000" baseline="0" dirty="0">
              <a:latin typeface="+mn-lt"/>
            </a:endParaRPr>
          </a:p>
          <a:p>
            <a:pPr eaLnBrk="1" hangingPunct="1"/>
            <a:r>
              <a:rPr lang="en-GB" altLang="en-US" sz="2000" baseline="0" dirty="0">
                <a:latin typeface="+mn-lt"/>
              </a:rPr>
              <a:t>trim capacitor 	</a:t>
            </a:r>
            <a:r>
              <a:rPr lang="en-GB" altLang="en-US" sz="2000" i="1" baseline="0" dirty="0">
                <a:latin typeface="+mn-lt"/>
              </a:rPr>
              <a:t>C</a:t>
            </a:r>
            <a:r>
              <a:rPr lang="en-GB" altLang="en-US" sz="2000" baseline="0" dirty="0">
                <a:latin typeface="+mn-lt"/>
              </a:rPr>
              <a:t> = 4 </a:t>
            </a:r>
            <a:r>
              <a:rPr lang="en-GB" altLang="en-US" sz="2000" baseline="0" dirty="0" err="1">
                <a:latin typeface="+mn-lt"/>
              </a:rPr>
              <a:t>nF</a:t>
            </a:r>
            <a:endParaRPr lang="en-GB" altLang="en-US" sz="2000" baseline="0" dirty="0">
              <a:latin typeface="+mn-lt"/>
            </a:endParaRPr>
          </a:p>
          <a:p>
            <a:pPr eaLnBrk="1" hangingPunct="1"/>
            <a:endParaRPr lang="en-GB" altLang="en-US" sz="2000" baseline="0" dirty="0">
              <a:latin typeface="+mn-lt"/>
            </a:endParaRPr>
          </a:p>
          <a:p>
            <a:pPr eaLnBrk="1" hangingPunct="1"/>
            <a:r>
              <a:rPr lang="en-GB" altLang="en-US" sz="2000" baseline="0" dirty="0">
                <a:latin typeface="+mn-lt"/>
              </a:rPr>
              <a:t>The impedance in the lumped circuit is twice that needed in the distributed! The voltage to produce a given peak current is the same in both cases. </a:t>
            </a:r>
          </a:p>
        </p:txBody>
      </p:sp>
      <p:sp>
        <p:nvSpPr>
          <p:cNvPr id="6" name="Text Box 8"/>
          <p:cNvSpPr txBox="1">
            <a:spLocks noChangeArrowheads="1"/>
          </p:cNvSpPr>
          <p:nvPr/>
        </p:nvSpPr>
        <p:spPr bwMode="auto">
          <a:xfrm>
            <a:off x="468313" y="4797425"/>
            <a:ext cx="81375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r>
              <a:rPr lang="en-GB" altLang="en-US" sz="2000" baseline="0" dirty="0">
                <a:latin typeface="+mj-lt"/>
              </a:rPr>
              <a:t>Performance:	at 	</a:t>
            </a:r>
            <a:r>
              <a:rPr lang="en-GB" altLang="en-US" sz="2000" i="1" baseline="0" dirty="0">
                <a:latin typeface="+mj-lt"/>
              </a:rPr>
              <a:t>t</a:t>
            </a:r>
            <a:r>
              <a:rPr lang="en-GB" altLang="en-US" sz="2000" baseline="0" dirty="0">
                <a:latin typeface="+mj-lt"/>
              </a:rPr>
              <a:t> = 0.1 µs, current amplitude = 0.777 of peak</a:t>
            </a:r>
          </a:p>
          <a:p>
            <a:pPr eaLnBrk="1" hangingPunct="1"/>
            <a:r>
              <a:rPr lang="en-GB" altLang="en-US" sz="2000" baseline="0" dirty="0">
                <a:latin typeface="+mj-lt"/>
              </a:rPr>
              <a:t>		at 	</a:t>
            </a:r>
            <a:r>
              <a:rPr lang="en-GB" altLang="en-US" sz="2000" i="1" baseline="0" dirty="0">
                <a:latin typeface="+mj-lt"/>
              </a:rPr>
              <a:t>t</a:t>
            </a:r>
            <a:r>
              <a:rPr lang="en-GB" altLang="en-US" sz="2000" baseline="0" dirty="0">
                <a:latin typeface="+mj-lt"/>
              </a:rPr>
              <a:t> = 0.2 µs, current amplitude = 1.01 of peak</a:t>
            </a:r>
          </a:p>
          <a:p>
            <a:pPr eaLnBrk="1" hangingPunct="1"/>
            <a:r>
              <a:rPr lang="en-GB" altLang="en-US" sz="2000" baseline="0" dirty="0">
                <a:latin typeface="+mj-lt"/>
              </a:rPr>
              <a:t>		The maximum ‘</a:t>
            </a:r>
            <a:r>
              <a:rPr lang="en-GB" altLang="en-US" sz="2000" baseline="0" dirty="0" err="1">
                <a:latin typeface="+mj-lt"/>
              </a:rPr>
              <a:t>overswing</a:t>
            </a:r>
            <a:r>
              <a:rPr lang="en-GB" altLang="en-US" sz="2000" baseline="0" dirty="0">
                <a:latin typeface="+mj-lt"/>
              </a:rPr>
              <a:t>’ is 2.5%.</a:t>
            </a:r>
          </a:p>
          <a:p>
            <a:pPr eaLnBrk="1" hangingPunct="1"/>
            <a:r>
              <a:rPr lang="en-GB" altLang="en-US" sz="2000" baseline="0" dirty="0">
                <a:latin typeface="+mj-lt"/>
              </a:rPr>
              <a:t>This system is much simpler and cheaper than the distributed system.</a:t>
            </a:r>
          </a:p>
        </p:txBody>
      </p:sp>
    </p:spTree>
    <p:extLst>
      <p:ext uri="{BB962C8B-B14F-4D97-AF65-F5344CB8AC3E}">
        <p14:creationId xmlns:p14="http://schemas.microsoft.com/office/powerpoint/2010/main" val="373158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 circuit</a:t>
            </a:r>
          </a:p>
        </p:txBody>
      </p:sp>
      <p:sp>
        <p:nvSpPr>
          <p:cNvPr id="3" name="Text Box 4"/>
          <p:cNvSpPr txBox="1">
            <a:spLocks noChangeArrowheads="1"/>
          </p:cNvSpPr>
          <p:nvPr/>
        </p:nvSpPr>
        <p:spPr bwMode="auto">
          <a:xfrm>
            <a:off x="217595" y="1896509"/>
            <a:ext cx="456751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Equivalent circuit of an AC magnet</a:t>
            </a:r>
          </a:p>
          <a:p>
            <a:pPr eaLnBrk="1" hangingPunct="1">
              <a:spcBef>
                <a:spcPct val="50000"/>
              </a:spcBef>
            </a:pPr>
            <a:r>
              <a:rPr lang="en-GB" altLang="en-US" sz="2000" dirty="0">
                <a:latin typeface="+mn-lt"/>
              </a:rPr>
              <a:t>		</a:t>
            </a:r>
          </a:p>
        </p:txBody>
      </p:sp>
      <p:grpSp>
        <p:nvGrpSpPr>
          <p:cNvPr id="7" name="Group 5"/>
          <p:cNvGrpSpPr>
            <a:grpSpLocks/>
          </p:cNvGrpSpPr>
          <p:nvPr/>
        </p:nvGrpSpPr>
        <p:grpSpPr bwMode="auto">
          <a:xfrm>
            <a:off x="199963" y="2327396"/>
            <a:ext cx="4923782" cy="3282950"/>
            <a:chOff x="521" y="754"/>
            <a:chExt cx="3266" cy="2068"/>
          </a:xfrm>
        </p:grpSpPr>
        <p:grpSp>
          <p:nvGrpSpPr>
            <p:cNvPr id="8" name="Group 6"/>
            <p:cNvGrpSpPr>
              <a:grpSpLocks/>
            </p:cNvGrpSpPr>
            <p:nvPr/>
          </p:nvGrpSpPr>
          <p:grpSpPr bwMode="auto">
            <a:xfrm>
              <a:off x="1225" y="1912"/>
              <a:ext cx="691" cy="115"/>
              <a:chOff x="2592" y="5040"/>
              <a:chExt cx="2016" cy="288"/>
            </a:xfrm>
          </p:grpSpPr>
          <p:sp>
            <p:nvSpPr>
              <p:cNvPr id="75" name="Line 7"/>
              <p:cNvSpPr>
                <a:spLocks noChangeShapeType="1"/>
              </p:cNvSpPr>
              <p:nvPr/>
            </p:nvSpPr>
            <p:spPr bwMode="auto">
              <a:xfrm>
                <a:off x="2592" y="5040"/>
                <a:ext cx="201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76" name="Line 8"/>
              <p:cNvSpPr>
                <a:spLocks noChangeShapeType="1"/>
              </p:cNvSpPr>
              <p:nvPr/>
            </p:nvSpPr>
            <p:spPr bwMode="auto">
              <a:xfrm>
                <a:off x="2592" y="5184"/>
                <a:ext cx="201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77" name="Line 9"/>
              <p:cNvSpPr>
                <a:spLocks noChangeShapeType="1"/>
              </p:cNvSpPr>
              <p:nvPr/>
            </p:nvSpPr>
            <p:spPr bwMode="auto">
              <a:xfrm>
                <a:off x="2592" y="5328"/>
                <a:ext cx="2016"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grpSp>
        <p:sp>
          <p:nvSpPr>
            <p:cNvPr id="9" name="Oval 10"/>
            <p:cNvSpPr>
              <a:spLocks noChangeArrowheads="1"/>
            </p:cNvSpPr>
            <p:nvPr/>
          </p:nvSpPr>
          <p:spPr bwMode="auto">
            <a:xfrm>
              <a:off x="1340" y="1797"/>
              <a:ext cx="115" cy="403"/>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i="1">
                <a:latin typeface="+mj-lt"/>
              </a:endParaRPr>
            </a:p>
          </p:txBody>
        </p:sp>
        <p:sp>
          <p:nvSpPr>
            <p:cNvPr id="10" name="Oval 11"/>
            <p:cNvSpPr>
              <a:spLocks noChangeArrowheads="1"/>
            </p:cNvSpPr>
            <p:nvPr/>
          </p:nvSpPr>
          <p:spPr bwMode="auto">
            <a:xfrm>
              <a:off x="1628" y="1797"/>
              <a:ext cx="115" cy="403"/>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i="1">
                <a:latin typeface="+mj-lt"/>
              </a:endParaRPr>
            </a:p>
          </p:txBody>
        </p:sp>
        <p:sp>
          <p:nvSpPr>
            <p:cNvPr id="11" name="Oval 12"/>
            <p:cNvSpPr>
              <a:spLocks noChangeArrowheads="1"/>
            </p:cNvSpPr>
            <p:nvPr/>
          </p:nvSpPr>
          <p:spPr bwMode="auto">
            <a:xfrm>
              <a:off x="1563" y="1797"/>
              <a:ext cx="115" cy="403"/>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i="1">
                <a:latin typeface="+mj-lt"/>
              </a:endParaRPr>
            </a:p>
          </p:txBody>
        </p:sp>
        <p:sp>
          <p:nvSpPr>
            <p:cNvPr id="12" name="Oval 13"/>
            <p:cNvSpPr>
              <a:spLocks noChangeArrowheads="1"/>
            </p:cNvSpPr>
            <p:nvPr/>
          </p:nvSpPr>
          <p:spPr bwMode="auto">
            <a:xfrm>
              <a:off x="1513" y="1797"/>
              <a:ext cx="115" cy="403"/>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i="1">
                <a:latin typeface="+mj-lt"/>
              </a:endParaRPr>
            </a:p>
          </p:txBody>
        </p:sp>
        <p:sp>
          <p:nvSpPr>
            <p:cNvPr id="13" name="Oval 14"/>
            <p:cNvSpPr>
              <a:spLocks noChangeArrowheads="1"/>
            </p:cNvSpPr>
            <p:nvPr/>
          </p:nvSpPr>
          <p:spPr bwMode="auto">
            <a:xfrm>
              <a:off x="1455" y="1797"/>
              <a:ext cx="116" cy="403"/>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i="1">
                <a:latin typeface="+mj-lt"/>
              </a:endParaRPr>
            </a:p>
          </p:txBody>
        </p:sp>
        <p:sp>
          <p:nvSpPr>
            <p:cNvPr id="14" name="Oval 15"/>
            <p:cNvSpPr>
              <a:spLocks noChangeArrowheads="1"/>
            </p:cNvSpPr>
            <p:nvPr/>
          </p:nvSpPr>
          <p:spPr bwMode="auto">
            <a:xfrm>
              <a:off x="1398" y="1797"/>
              <a:ext cx="115" cy="403"/>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endParaRPr lang="en-US" altLang="en-US" i="1">
                <a:latin typeface="+mj-lt"/>
              </a:endParaRPr>
            </a:p>
          </p:txBody>
        </p:sp>
        <p:sp>
          <p:nvSpPr>
            <p:cNvPr id="15" name="Line 16"/>
            <p:cNvSpPr>
              <a:spLocks noChangeShapeType="1"/>
            </p:cNvSpPr>
            <p:nvPr/>
          </p:nvSpPr>
          <p:spPr bwMode="auto">
            <a:xfrm>
              <a:off x="521" y="1797"/>
              <a:ext cx="87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16" name="Line 17"/>
            <p:cNvSpPr>
              <a:spLocks noChangeShapeType="1"/>
            </p:cNvSpPr>
            <p:nvPr/>
          </p:nvSpPr>
          <p:spPr bwMode="auto">
            <a:xfrm>
              <a:off x="1686" y="1797"/>
              <a:ext cx="23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grpSp>
          <p:nvGrpSpPr>
            <p:cNvPr id="17" name="Group 18"/>
            <p:cNvGrpSpPr>
              <a:grpSpLocks/>
            </p:cNvGrpSpPr>
            <p:nvPr/>
          </p:nvGrpSpPr>
          <p:grpSpPr bwMode="auto">
            <a:xfrm>
              <a:off x="2380" y="1661"/>
              <a:ext cx="576" cy="224"/>
              <a:chOff x="2880" y="5580"/>
              <a:chExt cx="1440" cy="360"/>
            </a:xfrm>
          </p:grpSpPr>
          <p:grpSp>
            <p:nvGrpSpPr>
              <p:cNvPr id="64" name="Group 19"/>
              <p:cNvGrpSpPr>
                <a:grpSpLocks/>
              </p:cNvGrpSpPr>
              <p:nvPr/>
            </p:nvGrpSpPr>
            <p:grpSpPr bwMode="auto">
              <a:xfrm>
                <a:off x="2880" y="5580"/>
                <a:ext cx="360" cy="360"/>
                <a:chOff x="2880" y="5580"/>
                <a:chExt cx="360" cy="360"/>
              </a:xfrm>
            </p:grpSpPr>
            <p:sp>
              <p:nvSpPr>
                <p:cNvPr id="73" name="Line 20"/>
                <p:cNvSpPr>
                  <a:spLocks noChangeShapeType="1"/>
                </p:cNvSpPr>
                <p:nvPr/>
              </p:nvSpPr>
              <p:spPr bwMode="auto">
                <a:xfrm flipV="1">
                  <a:off x="288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74" name="Line 21"/>
                <p:cNvSpPr>
                  <a:spLocks noChangeShapeType="1"/>
                </p:cNvSpPr>
                <p:nvPr/>
              </p:nvSpPr>
              <p:spPr bwMode="auto">
                <a:xfrm>
                  <a:off x="306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grpSp>
          <p:grpSp>
            <p:nvGrpSpPr>
              <p:cNvPr id="65" name="Group 22"/>
              <p:cNvGrpSpPr>
                <a:grpSpLocks/>
              </p:cNvGrpSpPr>
              <p:nvPr/>
            </p:nvGrpSpPr>
            <p:grpSpPr bwMode="auto">
              <a:xfrm>
                <a:off x="3240" y="5580"/>
                <a:ext cx="360" cy="360"/>
                <a:chOff x="2880" y="5580"/>
                <a:chExt cx="360" cy="360"/>
              </a:xfrm>
            </p:grpSpPr>
            <p:sp>
              <p:nvSpPr>
                <p:cNvPr id="71" name="Line 23"/>
                <p:cNvSpPr>
                  <a:spLocks noChangeShapeType="1"/>
                </p:cNvSpPr>
                <p:nvPr/>
              </p:nvSpPr>
              <p:spPr bwMode="auto">
                <a:xfrm flipV="1">
                  <a:off x="288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72" name="Line 24"/>
                <p:cNvSpPr>
                  <a:spLocks noChangeShapeType="1"/>
                </p:cNvSpPr>
                <p:nvPr/>
              </p:nvSpPr>
              <p:spPr bwMode="auto">
                <a:xfrm>
                  <a:off x="306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grpSp>
          <p:grpSp>
            <p:nvGrpSpPr>
              <p:cNvPr id="66" name="Group 25"/>
              <p:cNvGrpSpPr>
                <a:grpSpLocks/>
              </p:cNvGrpSpPr>
              <p:nvPr/>
            </p:nvGrpSpPr>
            <p:grpSpPr bwMode="auto">
              <a:xfrm>
                <a:off x="3600" y="5580"/>
                <a:ext cx="360" cy="360"/>
                <a:chOff x="2880" y="5580"/>
                <a:chExt cx="360" cy="360"/>
              </a:xfrm>
            </p:grpSpPr>
            <p:sp>
              <p:nvSpPr>
                <p:cNvPr id="69" name="Line 26"/>
                <p:cNvSpPr>
                  <a:spLocks noChangeShapeType="1"/>
                </p:cNvSpPr>
                <p:nvPr/>
              </p:nvSpPr>
              <p:spPr bwMode="auto">
                <a:xfrm flipV="1">
                  <a:off x="288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70" name="Line 27"/>
                <p:cNvSpPr>
                  <a:spLocks noChangeShapeType="1"/>
                </p:cNvSpPr>
                <p:nvPr/>
              </p:nvSpPr>
              <p:spPr bwMode="auto">
                <a:xfrm>
                  <a:off x="306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grpSp>
          <p:sp>
            <p:nvSpPr>
              <p:cNvPr id="67" name="Line 28"/>
              <p:cNvSpPr>
                <a:spLocks noChangeShapeType="1"/>
              </p:cNvSpPr>
              <p:nvPr/>
            </p:nvSpPr>
            <p:spPr bwMode="auto">
              <a:xfrm flipV="1">
                <a:off x="396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68" name="Line 29"/>
              <p:cNvSpPr>
                <a:spLocks noChangeShapeType="1"/>
              </p:cNvSpPr>
              <p:nvPr/>
            </p:nvSpPr>
            <p:spPr bwMode="auto">
              <a:xfrm>
                <a:off x="414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grpSp>
        <p:sp>
          <p:nvSpPr>
            <p:cNvPr id="18" name="Line 30"/>
            <p:cNvSpPr>
              <a:spLocks noChangeShapeType="1"/>
            </p:cNvSpPr>
            <p:nvPr/>
          </p:nvSpPr>
          <p:spPr bwMode="auto">
            <a:xfrm>
              <a:off x="1246" y="2423"/>
              <a:ext cx="23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19" name="Line 31"/>
            <p:cNvSpPr>
              <a:spLocks noChangeShapeType="1"/>
            </p:cNvSpPr>
            <p:nvPr/>
          </p:nvSpPr>
          <p:spPr bwMode="auto">
            <a:xfrm>
              <a:off x="1246" y="2531"/>
              <a:ext cx="23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20" name="Line 32"/>
            <p:cNvSpPr>
              <a:spLocks noChangeShapeType="1"/>
            </p:cNvSpPr>
            <p:nvPr/>
          </p:nvSpPr>
          <p:spPr bwMode="auto">
            <a:xfrm flipH="1">
              <a:off x="1363" y="2205"/>
              <a:ext cx="1" cy="21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21" name="Line 33"/>
            <p:cNvSpPr>
              <a:spLocks noChangeShapeType="1"/>
            </p:cNvSpPr>
            <p:nvPr/>
          </p:nvSpPr>
          <p:spPr bwMode="auto">
            <a:xfrm>
              <a:off x="1364" y="2531"/>
              <a:ext cx="0" cy="21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22" name="Line 34"/>
            <p:cNvSpPr>
              <a:spLocks noChangeShapeType="1"/>
            </p:cNvSpPr>
            <p:nvPr/>
          </p:nvSpPr>
          <p:spPr bwMode="auto">
            <a:xfrm>
              <a:off x="1564" y="2423"/>
              <a:ext cx="23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23" name="Line 35"/>
            <p:cNvSpPr>
              <a:spLocks noChangeShapeType="1"/>
            </p:cNvSpPr>
            <p:nvPr/>
          </p:nvSpPr>
          <p:spPr bwMode="auto">
            <a:xfrm>
              <a:off x="1564" y="2531"/>
              <a:ext cx="23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24" name="Line 36"/>
            <p:cNvSpPr>
              <a:spLocks noChangeShapeType="1"/>
            </p:cNvSpPr>
            <p:nvPr/>
          </p:nvSpPr>
          <p:spPr bwMode="auto">
            <a:xfrm flipH="1">
              <a:off x="1681" y="2205"/>
              <a:ext cx="1" cy="21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25" name="Line 37"/>
            <p:cNvSpPr>
              <a:spLocks noChangeShapeType="1"/>
            </p:cNvSpPr>
            <p:nvPr/>
          </p:nvSpPr>
          <p:spPr bwMode="auto">
            <a:xfrm>
              <a:off x="1682" y="2531"/>
              <a:ext cx="0" cy="21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26" name="Line 38"/>
            <p:cNvSpPr>
              <a:spLocks noChangeShapeType="1"/>
            </p:cNvSpPr>
            <p:nvPr/>
          </p:nvSpPr>
          <p:spPr bwMode="auto">
            <a:xfrm>
              <a:off x="1228" y="2750"/>
              <a:ext cx="216"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27" name="Line 39"/>
            <p:cNvSpPr>
              <a:spLocks noChangeShapeType="1"/>
            </p:cNvSpPr>
            <p:nvPr/>
          </p:nvSpPr>
          <p:spPr bwMode="auto">
            <a:xfrm flipH="1">
              <a:off x="1156" y="2750"/>
              <a:ext cx="72" cy="7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28" name="Line 40"/>
            <p:cNvSpPr>
              <a:spLocks noChangeShapeType="1"/>
            </p:cNvSpPr>
            <p:nvPr/>
          </p:nvSpPr>
          <p:spPr bwMode="auto">
            <a:xfrm flipH="1">
              <a:off x="1228" y="2750"/>
              <a:ext cx="72" cy="7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29" name="Line 41"/>
            <p:cNvSpPr>
              <a:spLocks noChangeShapeType="1"/>
            </p:cNvSpPr>
            <p:nvPr/>
          </p:nvSpPr>
          <p:spPr bwMode="auto">
            <a:xfrm flipH="1">
              <a:off x="1300" y="2750"/>
              <a:ext cx="72" cy="7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30" name="Line 42"/>
            <p:cNvSpPr>
              <a:spLocks noChangeShapeType="1"/>
            </p:cNvSpPr>
            <p:nvPr/>
          </p:nvSpPr>
          <p:spPr bwMode="auto">
            <a:xfrm flipH="1">
              <a:off x="1372" y="2750"/>
              <a:ext cx="72" cy="7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31" name="Line 43"/>
            <p:cNvSpPr>
              <a:spLocks noChangeShapeType="1"/>
            </p:cNvSpPr>
            <p:nvPr/>
          </p:nvSpPr>
          <p:spPr bwMode="auto">
            <a:xfrm>
              <a:off x="1590" y="2750"/>
              <a:ext cx="216"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32" name="Line 44"/>
            <p:cNvSpPr>
              <a:spLocks noChangeShapeType="1"/>
            </p:cNvSpPr>
            <p:nvPr/>
          </p:nvSpPr>
          <p:spPr bwMode="auto">
            <a:xfrm flipH="1">
              <a:off x="1518" y="2750"/>
              <a:ext cx="72" cy="7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33" name="Line 45"/>
            <p:cNvSpPr>
              <a:spLocks noChangeShapeType="1"/>
            </p:cNvSpPr>
            <p:nvPr/>
          </p:nvSpPr>
          <p:spPr bwMode="auto">
            <a:xfrm flipH="1">
              <a:off x="1590" y="2750"/>
              <a:ext cx="72" cy="7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34" name="Line 46"/>
            <p:cNvSpPr>
              <a:spLocks noChangeShapeType="1"/>
            </p:cNvSpPr>
            <p:nvPr/>
          </p:nvSpPr>
          <p:spPr bwMode="auto">
            <a:xfrm flipH="1">
              <a:off x="1662" y="2750"/>
              <a:ext cx="72" cy="7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35" name="Line 47"/>
            <p:cNvSpPr>
              <a:spLocks noChangeShapeType="1"/>
            </p:cNvSpPr>
            <p:nvPr/>
          </p:nvSpPr>
          <p:spPr bwMode="auto">
            <a:xfrm flipH="1">
              <a:off x="1734" y="2750"/>
              <a:ext cx="72" cy="7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36" name="Text Box 48"/>
            <p:cNvSpPr txBox="1">
              <a:spLocks noChangeArrowheads="1"/>
            </p:cNvSpPr>
            <p:nvPr/>
          </p:nvSpPr>
          <p:spPr bwMode="auto">
            <a:xfrm>
              <a:off x="1337" y="1434"/>
              <a:ext cx="4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400" b="1" i="1" baseline="0" dirty="0">
                  <a:latin typeface="+mj-lt"/>
                </a:rPr>
                <a:t>L</a:t>
              </a:r>
              <a:r>
                <a:rPr lang="en-GB" altLang="en-US" sz="2400" i="1" dirty="0">
                  <a:latin typeface="+mj-lt"/>
                </a:rPr>
                <a:t>m</a:t>
              </a:r>
            </a:p>
          </p:txBody>
        </p:sp>
        <p:sp>
          <p:nvSpPr>
            <p:cNvPr id="37" name="Text Box 49"/>
            <p:cNvSpPr txBox="1">
              <a:spLocks noChangeArrowheads="1"/>
            </p:cNvSpPr>
            <p:nvPr/>
          </p:nvSpPr>
          <p:spPr bwMode="auto">
            <a:xfrm>
              <a:off x="2471" y="1344"/>
              <a:ext cx="59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400" b="1" i="1" baseline="0">
                  <a:latin typeface="+mj-lt"/>
                </a:rPr>
                <a:t>R</a:t>
              </a:r>
              <a:r>
                <a:rPr lang="en-GB" altLang="en-US" sz="2400" i="1">
                  <a:latin typeface="+mj-lt"/>
                </a:rPr>
                <a:t>dc</a:t>
              </a:r>
            </a:p>
          </p:txBody>
        </p:sp>
        <p:sp>
          <p:nvSpPr>
            <p:cNvPr id="38" name="Text Box 50"/>
            <p:cNvSpPr txBox="1">
              <a:spLocks noChangeArrowheads="1"/>
            </p:cNvSpPr>
            <p:nvPr/>
          </p:nvSpPr>
          <p:spPr bwMode="auto">
            <a:xfrm>
              <a:off x="1882" y="2341"/>
              <a:ext cx="10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400" b="1" i="1" baseline="0">
                  <a:latin typeface="+mj-lt"/>
                </a:rPr>
                <a:t>C</a:t>
              </a:r>
              <a:r>
                <a:rPr lang="en-GB" altLang="en-US" sz="2400" i="1">
                  <a:latin typeface="+mj-lt"/>
                </a:rPr>
                <a:t>leakage</a:t>
              </a:r>
            </a:p>
          </p:txBody>
        </p:sp>
        <p:sp>
          <p:nvSpPr>
            <p:cNvPr id="39" name="Line 51"/>
            <p:cNvSpPr>
              <a:spLocks noChangeShapeType="1"/>
            </p:cNvSpPr>
            <p:nvPr/>
          </p:nvSpPr>
          <p:spPr bwMode="auto">
            <a:xfrm>
              <a:off x="3333" y="1797"/>
              <a:ext cx="227" cy="0"/>
            </a:xfrm>
            <a:prstGeom prst="line">
              <a:avLst/>
            </a:prstGeom>
            <a:noFill/>
            <a:ln w="31750">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40" name="Text Box 52"/>
            <p:cNvSpPr txBox="1">
              <a:spLocks noChangeArrowheads="1"/>
            </p:cNvSpPr>
            <p:nvPr/>
          </p:nvSpPr>
          <p:spPr bwMode="auto">
            <a:xfrm>
              <a:off x="3288" y="1843"/>
              <a:ext cx="49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400" b="1" i="1" baseline="0">
                  <a:latin typeface="+mj-lt"/>
                </a:rPr>
                <a:t>I</a:t>
              </a:r>
              <a:r>
                <a:rPr lang="en-GB" altLang="en-US" sz="2400" i="1">
                  <a:latin typeface="+mj-lt"/>
                </a:rPr>
                <a:t>m</a:t>
              </a:r>
            </a:p>
          </p:txBody>
        </p:sp>
        <p:grpSp>
          <p:nvGrpSpPr>
            <p:cNvPr id="41" name="Group 53"/>
            <p:cNvGrpSpPr>
              <a:grpSpLocks/>
            </p:cNvGrpSpPr>
            <p:nvPr/>
          </p:nvGrpSpPr>
          <p:grpSpPr bwMode="auto">
            <a:xfrm>
              <a:off x="1246" y="1071"/>
              <a:ext cx="576" cy="224"/>
              <a:chOff x="2880" y="5580"/>
              <a:chExt cx="1440" cy="360"/>
            </a:xfrm>
          </p:grpSpPr>
          <p:grpSp>
            <p:nvGrpSpPr>
              <p:cNvPr id="53" name="Group 54"/>
              <p:cNvGrpSpPr>
                <a:grpSpLocks/>
              </p:cNvGrpSpPr>
              <p:nvPr/>
            </p:nvGrpSpPr>
            <p:grpSpPr bwMode="auto">
              <a:xfrm>
                <a:off x="2880" y="5580"/>
                <a:ext cx="360" cy="360"/>
                <a:chOff x="2880" y="5580"/>
                <a:chExt cx="360" cy="360"/>
              </a:xfrm>
            </p:grpSpPr>
            <p:sp>
              <p:nvSpPr>
                <p:cNvPr id="62" name="Line 55"/>
                <p:cNvSpPr>
                  <a:spLocks noChangeShapeType="1"/>
                </p:cNvSpPr>
                <p:nvPr/>
              </p:nvSpPr>
              <p:spPr bwMode="auto">
                <a:xfrm flipV="1">
                  <a:off x="288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63" name="Line 56"/>
                <p:cNvSpPr>
                  <a:spLocks noChangeShapeType="1"/>
                </p:cNvSpPr>
                <p:nvPr/>
              </p:nvSpPr>
              <p:spPr bwMode="auto">
                <a:xfrm>
                  <a:off x="306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grpSp>
          <p:grpSp>
            <p:nvGrpSpPr>
              <p:cNvPr id="54" name="Group 57"/>
              <p:cNvGrpSpPr>
                <a:grpSpLocks/>
              </p:cNvGrpSpPr>
              <p:nvPr/>
            </p:nvGrpSpPr>
            <p:grpSpPr bwMode="auto">
              <a:xfrm>
                <a:off x="3240" y="5580"/>
                <a:ext cx="360" cy="360"/>
                <a:chOff x="2880" y="5580"/>
                <a:chExt cx="360" cy="360"/>
              </a:xfrm>
            </p:grpSpPr>
            <p:sp>
              <p:nvSpPr>
                <p:cNvPr id="60" name="Line 58"/>
                <p:cNvSpPr>
                  <a:spLocks noChangeShapeType="1"/>
                </p:cNvSpPr>
                <p:nvPr/>
              </p:nvSpPr>
              <p:spPr bwMode="auto">
                <a:xfrm flipV="1">
                  <a:off x="288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61" name="Line 59"/>
                <p:cNvSpPr>
                  <a:spLocks noChangeShapeType="1"/>
                </p:cNvSpPr>
                <p:nvPr/>
              </p:nvSpPr>
              <p:spPr bwMode="auto">
                <a:xfrm>
                  <a:off x="306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grpSp>
          <p:grpSp>
            <p:nvGrpSpPr>
              <p:cNvPr id="55" name="Group 60"/>
              <p:cNvGrpSpPr>
                <a:grpSpLocks/>
              </p:cNvGrpSpPr>
              <p:nvPr/>
            </p:nvGrpSpPr>
            <p:grpSpPr bwMode="auto">
              <a:xfrm>
                <a:off x="3600" y="5580"/>
                <a:ext cx="360" cy="360"/>
                <a:chOff x="2880" y="5580"/>
                <a:chExt cx="360" cy="360"/>
              </a:xfrm>
            </p:grpSpPr>
            <p:sp>
              <p:nvSpPr>
                <p:cNvPr id="58" name="Line 61"/>
                <p:cNvSpPr>
                  <a:spLocks noChangeShapeType="1"/>
                </p:cNvSpPr>
                <p:nvPr/>
              </p:nvSpPr>
              <p:spPr bwMode="auto">
                <a:xfrm flipV="1">
                  <a:off x="288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59" name="Line 62"/>
                <p:cNvSpPr>
                  <a:spLocks noChangeShapeType="1"/>
                </p:cNvSpPr>
                <p:nvPr/>
              </p:nvSpPr>
              <p:spPr bwMode="auto">
                <a:xfrm>
                  <a:off x="306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grpSp>
          <p:sp>
            <p:nvSpPr>
              <p:cNvPr id="56" name="Line 63"/>
              <p:cNvSpPr>
                <a:spLocks noChangeShapeType="1"/>
              </p:cNvSpPr>
              <p:nvPr/>
            </p:nvSpPr>
            <p:spPr bwMode="auto">
              <a:xfrm flipV="1">
                <a:off x="396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57" name="Line 64"/>
              <p:cNvSpPr>
                <a:spLocks noChangeShapeType="1"/>
              </p:cNvSpPr>
              <p:nvPr/>
            </p:nvSpPr>
            <p:spPr bwMode="auto">
              <a:xfrm>
                <a:off x="4140" y="5580"/>
                <a:ext cx="180" cy="360"/>
              </a:xfrm>
              <a:prstGeom prst="line">
                <a:avLst/>
              </a:prstGeom>
              <a:noFill/>
              <a:ln w="317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grpSp>
        <p:sp>
          <p:nvSpPr>
            <p:cNvPr id="42" name="Line 65"/>
            <p:cNvSpPr>
              <a:spLocks noChangeShapeType="1"/>
            </p:cNvSpPr>
            <p:nvPr/>
          </p:nvSpPr>
          <p:spPr bwMode="auto">
            <a:xfrm flipV="1">
              <a:off x="2970" y="1797"/>
              <a:ext cx="45" cy="9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43" name="Line 66"/>
            <p:cNvSpPr>
              <a:spLocks noChangeShapeType="1"/>
            </p:cNvSpPr>
            <p:nvPr/>
          </p:nvSpPr>
          <p:spPr bwMode="auto">
            <a:xfrm>
              <a:off x="3015" y="1797"/>
              <a:ext cx="363"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44" name="Line 67"/>
            <p:cNvSpPr>
              <a:spLocks noChangeShapeType="1"/>
            </p:cNvSpPr>
            <p:nvPr/>
          </p:nvSpPr>
          <p:spPr bwMode="auto">
            <a:xfrm flipH="1" flipV="1">
              <a:off x="2335" y="1797"/>
              <a:ext cx="45" cy="9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45" name="Line 68"/>
            <p:cNvSpPr>
              <a:spLocks noChangeShapeType="1"/>
            </p:cNvSpPr>
            <p:nvPr/>
          </p:nvSpPr>
          <p:spPr bwMode="auto">
            <a:xfrm>
              <a:off x="1881" y="1797"/>
              <a:ext cx="454"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46" name="Line 69"/>
            <p:cNvSpPr>
              <a:spLocks noChangeShapeType="1"/>
            </p:cNvSpPr>
            <p:nvPr/>
          </p:nvSpPr>
          <p:spPr bwMode="auto">
            <a:xfrm>
              <a:off x="1156" y="1207"/>
              <a:ext cx="90" cy="9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47" name="Line 70"/>
            <p:cNvSpPr>
              <a:spLocks noChangeShapeType="1"/>
            </p:cNvSpPr>
            <p:nvPr/>
          </p:nvSpPr>
          <p:spPr bwMode="auto">
            <a:xfrm flipV="1">
              <a:off x="1836" y="1207"/>
              <a:ext cx="45" cy="9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48" name="Line 71"/>
            <p:cNvSpPr>
              <a:spLocks noChangeShapeType="1"/>
            </p:cNvSpPr>
            <p:nvPr/>
          </p:nvSpPr>
          <p:spPr bwMode="auto">
            <a:xfrm>
              <a:off x="1881" y="1207"/>
              <a:ext cx="136"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49" name="Line 72"/>
            <p:cNvSpPr>
              <a:spLocks noChangeShapeType="1"/>
            </p:cNvSpPr>
            <p:nvPr/>
          </p:nvSpPr>
          <p:spPr bwMode="auto">
            <a:xfrm flipH="1">
              <a:off x="1065" y="1207"/>
              <a:ext cx="91"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50" name="Line 73"/>
            <p:cNvSpPr>
              <a:spLocks noChangeShapeType="1"/>
            </p:cNvSpPr>
            <p:nvPr/>
          </p:nvSpPr>
          <p:spPr bwMode="auto">
            <a:xfrm>
              <a:off x="1065" y="1207"/>
              <a:ext cx="0" cy="59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51" name="Line 74"/>
            <p:cNvSpPr>
              <a:spLocks noChangeShapeType="1"/>
            </p:cNvSpPr>
            <p:nvPr/>
          </p:nvSpPr>
          <p:spPr bwMode="auto">
            <a:xfrm>
              <a:off x="2017" y="1207"/>
              <a:ext cx="0" cy="59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en-GB" i="1">
                <a:latin typeface="+mj-lt"/>
              </a:endParaRPr>
            </a:p>
          </p:txBody>
        </p:sp>
        <p:sp>
          <p:nvSpPr>
            <p:cNvPr id="52" name="Text Box 75"/>
            <p:cNvSpPr txBox="1">
              <a:spLocks noChangeArrowheads="1"/>
            </p:cNvSpPr>
            <p:nvPr/>
          </p:nvSpPr>
          <p:spPr bwMode="auto">
            <a:xfrm>
              <a:off x="1338" y="754"/>
              <a:ext cx="4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aseline="-25000">
                  <a:solidFill>
                    <a:schemeClr val="tx1"/>
                  </a:solidFill>
                  <a:latin typeface="Arial" charset="0"/>
                  <a:cs typeface="Arial" charset="0"/>
                </a:defRPr>
              </a:lvl1pPr>
              <a:lvl2pPr marL="742950" indent="-285750" eaLnBrk="0" hangingPunct="0">
                <a:defRPr baseline="-25000">
                  <a:solidFill>
                    <a:schemeClr val="tx1"/>
                  </a:solidFill>
                  <a:latin typeface="Arial" charset="0"/>
                  <a:cs typeface="Arial" charset="0"/>
                </a:defRPr>
              </a:lvl2pPr>
              <a:lvl3pPr marL="1143000" indent="-228600" eaLnBrk="0" hangingPunct="0">
                <a:defRPr baseline="-25000">
                  <a:solidFill>
                    <a:schemeClr val="tx1"/>
                  </a:solidFill>
                  <a:latin typeface="Arial" charset="0"/>
                  <a:cs typeface="Arial" charset="0"/>
                </a:defRPr>
              </a:lvl3pPr>
              <a:lvl4pPr marL="1600200" indent="-228600" eaLnBrk="0" hangingPunct="0">
                <a:defRPr baseline="-25000">
                  <a:solidFill>
                    <a:schemeClr val="tx1"/>
                  </a:solidFill>
                  <a:latin typeface="Arial" charset="0"/>
                  <a:cs typeface="Arial" charset="0"/>
                </a:defRPr>
              </a:lvl4pPr>
              <a:lvl5pPr marL="2057400" indent="-228600" eaLnBrk="0" hangingPunct="0">
                <a:defRPr baseline="-25000">
                  <a:solidFill>
                    <a:schemeClr val="tx1"/>
                  </a:solidFill>
                  <a:latin typeface="Arial" charset="0"/>
                  <a:cs typeface="Arial" charset="0"/>
                </a:defRPr>
              </a:lvl5pPr>
              <a:lvl6pPr marL="2514600" indent="-228600" eaLnBrk="0" fontAlgn="base" hangingPunct="0">
                <a:spcBef>
                  <a:spcPct val="0"/>
                </a:spcBef>
                <a:spcAft>
                  <a:spcPct val="0"/>
                </a:spcAft>
                <a:defRPr baseline="-25000">
                  <a:solidFill>
                    <a:schemeClr val="tx1"/>
                  </a:solidFill>
                  <a:latin typeface="Arial" charset="0"/>
                  <a:cs typeface="Arial" charset="0"/>
                </a:defRPr>
              </a:lvl6pPr>
              <a:lvl7pPr marL="2971800" indent="-228600" eaLnBrk="0" fontAlgn="base" hangingPunct="0">
                <a:spcBef>
                  <a:spcPct val="0"/>
                </a:spcBef>
                <a:spcAft>
                  <a:spcPct val="0"/>
                </a:spcAft>
                <a:defRPr baseline="-25000">
                  <a:solidFill>
                    <a:schemeClr val="tx1"/>
                  </a:solidFill>
                  <a:latin typeface="Arial" charset="0"/>
                  <a:cs typeface="Arial" charset="0"/>
                </a:defRPr>
              </a:lvl7pPr>
              <a:lvl8pPr marL="3429000" indent="-228600" eaLnBrk="0" fontAlgn="base" hangingPunct="0">
                <a:spcBef>
                  <a:spcPct val="0"/>
                </a:spcBef>
                <a:spcAft>
                  <a:spcPct val="0"/>
                </a:spcAft>
                <a:defRPr baseline="-25000">
                  <a:solidFill>
                    <a:schemeClr val="tx1"/>
                  </a:solidFill>
                  <a:latin typeface="Arial" charset="0"/>
                  <a:cs typeface="Arial" charset="0"/>
                </a:defRPr>
              </a:lvl8pPr>
              <a:lvl9pPr marL="3886200" indent="-228600" eaLnBrk="0" fontAlgn="base" hangingPunct="0">
                <a:spcBef>
                  <a:spcPct val="0"/>
                </a:spcBef>
                <a:spcAft>
                  <a:spcPct val="0"/>
                </a:spcAft>
                <a:defRPr baseline="-25000">
                  <a:solidFill>
                    <a:schemeClr val="tx1"/>
                  </a:solidFill>
                  <a:latin typeface="Arial" charset="0"/>
                  <a:cs typeface="Arial" charset="0"/>
                </a:defRPr>
              </a:lvl9pPr>
            </a:lstStyle>
            <a:p>
              <a:pPr eaLnBrk="1" hangingPunct="1">
                <a:spcBef>
                  <a:spcPct val="50000"/>
                </a:spcBef>
              </a:pPr>
              <a:r>
                <a:rPr lang="en-GB" altLang="en-US" sz="2400" b="1" i="1" baseline="0">
                  <a:latin typeface="+mj-lt"/>
                </a:rPr>
                <a:t>R</a:t>
              </a:r>
              <a:r>
                <a:rPr lang="en-GB" altLang="en-US" sz="2400" i="1">
                  <a:latin typeface="+mj-lt"/>
                </a:rPr>
                <a:t>ac</a:t>
              </a:r>
            </a:p>
          </p:txBody>
        </p:sp>
      </p:grpSp>
      <mc:AlternateContent xmlns:mc="http://schemas.openxmlformats.org/markup-compatibility/2006">
        <mc:Choice xmlns:a14="http://schemas.microsoft.com/office/drawing/2010/main" Requires="a14">
          <p:sp>
            <p:nvSpPr>
              <p:cNvPr id="150" name="Text Box 4"/>
              <p:cNvSpPr txBox="1">
                <a:spLocks noChangeArrowheads="1"/>
              </p:cNvSpPr>
              <p:nvPr/>
            </p:nvSpPr>
            <p:spPr bwMode="auto">
              <a:xfrm>
                <a:off x="5123744" y="1509341"/>
                <a:ext cx="3820294" cy="451008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Iron dominated magnets act as inductors:</a:t>
                </a:r>
              </a:p>
              <a:p>
                <a:pPr eaLnBrk="1" hangingPunct="1">
                  <a:spcBef>
                    <a:spcPct val="50000"/>
                  </a:spcBef>
                </a:pPr>
                <a:r>
                  <a:rPr lang="en-GB" altLang="en-US" sz="2000" dirty="0">
                    <a:latin typeface="+mn-lt"/>
                  </a:rPr>
                  <a:t>Inductance </a:t>
                </a:r>
                <a14:m>
                  <m:oMath xmlns:m="http://schemas.openxmlformats.org/officeDocument/2006/math">
                    <m:r>
                      <a:rPr lang="en-GB" altLang="en-US" sz="2000" b="0" i="1" smtClean="0">
                        <a:latin typeface="Cambria Math"/>
                      </a:rPr>
                      <m:t>𝐿</m:t>
                    </m:r>
                    <m:r>
                      <a:rPr lang="en-GB" altLang="en-US" sz="2000" b="0" i="1" smtClean="0">
                        <a:latin typeface="Cambria Math"/>
                      </a:rPr>
                      <m:t>=</m:t>
                    </m:r>
                    <m:f>
                      <m:fPr>
                        <m:ctrlPr>
                          <a:rPr lang="en-GB" altLang="en-US" sz="2000" b="0" i="1" smtClean="0">
                            <a:latin typeface="Cambria Math" panose="02040503050406030204" pitchFamily="18" charset="0"/>
                          </a:rPr>
                        </m:ctrlPr>
                      </m:fPr>
                      <m:num>
                        <m:r>
                          <a:rPr lang="en-GB" altLang="en-US" sz="2000" b="0" i="1" smtClean="0">
                            <a:latin typeface="Cambria Math"/>
                          </a:rPr>
                          <m:t>𝑁</m:t>
                        </m:r>
                        <m:r>
                          <a:rPr lang="en-GB" altLang="en-US" sz="2000" b="0" i="1" smtClean="0">
                            <a:latin typeface="Cambria Math" panose="02040503050406030204" pitchFamily="18" charset="0"/>
                            <a:ea typeface="Cambria Math"/>
                          </a:rPr>
                          <m:t>𝐵𝐴</m:t>
                        </m:r>
                      </m:num>
                      <m:den>
                        <m:r>
                          <a:rPr lang="en-GB" altLang="en-US" sz="2000" b="0" i="1" smtClean="0">
                            <a:latin typeface="Cambria Math"/>
                          </a:rPr>
                          <m:t>𝐼</m:t>
                        </m:r>
                      </m:den>
                    </m:f>
                  </m:oMath>
                </a14:m>
                <a:endParaRPr lang="en-GB" altLang="en-US" sz="2000" b="0" i="1" dirty="0">
                  <a:latin typeface="+mn-lt"/>
                </a:endParaRPr>
              </a:p>
              <a:p>
                <a:pPr eaLnBrk="1" hangingPunct="1">
                  <a:spcBef>
                    <a:spcPct val="50000"/>
                  </a:spcBef>
                </a:pPr>
                <a14:m>
                  <m:oMathPara xmlns:m="http://schemas.openxmlformats.org/officeDocument/2006/math">
                    <m:oMathParaPr>
                      <m:jc m:val="left"/>
                    </m:oMathParaPr>
                    <m:oMath xmlns:m="http://schemas.openxmlformats.org/officeDocument/2006/math">
                      <m:r>
                        <a:rPr lang="en-GB" altLang="en-US" sz="1400" b="0" i="1" smtClean="0">
                          <a:latin typeface="Cambria Math"/>
                          <a:ea typeface="Cambria Math"/>
                        </a:rPr>
                        <m:t>𝐵</m:t>
                      </m:r>
                      <m:r>
                        <a:rPr lang="en-GB" altLang="en-US" sz="1400" b="0" i="1" smtClean="0">
                          <a:latin typeface="Cambria Math"/>
                          <a:ea typeface="Cambria Math"/>
                        </a:rPr>
                        <m:t>=</m:t>
                      </m:r>
                      <m:f>
                        <m:fPr>
                          <m:ctrlPr>
                            <a:rPr lang="en-GB" altLang="en-US" sz="1400" b="0" i="1" smtClean="0">
                              <a:latin typeface="Cambria Math" panose="02040503050406030204" pitchFamily="18" charset="0"/>
                              <a:ea typeface="Cambria Math"/>
                            </a:rPr>
                          </m:ctrlPr>
                        </m:fPr>
                        <m:num>
                          <m:sSub>
                            <m:sSubPr>
                              <m:ctrlPr>
                                <a:rPr lang="en-GB" altLang="en-US" sz="1400" b="0" i="1" smtClean="0">
                                  <a:latin typeface="Cambria Math" panose="02040503050406030204" pitchFamily="18" charset="0"/>
                                  <a:ea typeface="Cambria Math"/>
                                </a:rPr>
                              </m:ctrlPr>
                            </m:sSubPr>
                            <m:e>
                              <m:r>
                                <a:rPr lang="en-GB" altLang="en-US" sz="1400" b="0" i="1" smtClean="0">
                                  <a:latin typeface="Cambria Math"/>
                                  <a:ea typeface="Cambria Math"/>
                                </a:rPr>
                                <m:t>𝜇</m:t>
                              </m:r>
                            </m:e>
                            <m:sub>
                              <m:r>
                                <a:rPr lang="en-GB" altLang="en-US" sz="1400" b="0" i="1" smtClean="0">
                                  <a:latin typeface="Cambria Math"/>
                                  <a:ea typeface="Cambria Math"/>
                                </a:rPr>
                                <m:t>0</m:t>
                              </m:r>
                            </m:sub>
                          </m:sSub>
                          <m:r>
                            <a:rPr lang="en-GB" altLang="en-US" sz="1400" b="0" i="1" smtClean="0">
                              <a:latin typeface="Cambria Math"/>
                              <a:ea typeface="Cambria Math"/>
                            </a:rPr>
                            <m:t>𝑁𝐼</m:t>
                          </m:r>
                        </m:num>
                        <m:den>
                          <m:d>
                            <m:dPr>
                              <m:ctrlPr>
                                <a:rPr lang="en-GB" altLang="en-US" sz="1400" b="0" i="1" smtClean="0">
                                  <a:latin typeface="Cambria Math" panose="02040503050406030204" pitchFamily="18" charset="0"/>
                                  <a:ea typeface="Cambria Math"/>
                                </a:rPr>
                              </m:ctrlPr>
                            </m:dPr>
                            <m:e>
                              <m:r>
                                <a:rPr lang="en-GB" altLang="en-US" sz="1400" b="0" i="1" smtClean="0">
                                  <a:latin typeface="Cambria Math"/>
                                  <a:ea typeface="Cambria Math"/>
                                </a:rPr>
                                <m:t>𝑔</m:t>
                              </m:r>
                              <m:r>
                                <a:rPr lang="en-GB" altLang="en-US" sz="1400" b="0" i="1" smtClean="0">
                                  <a:latin typeface="Cambria Math"/>
                                  <a:ea typeface="Cambria Math"/>
                                </a:rPr>
                                <m:t>+</m:t>
                              </m:r>
                              <m:f>
                                <m:fPr>
                                  <m:ctrlPr>
                                    <a:rPr lang="en-GB" altLang="en-US" sz="1400" b="0" i="1" smtClean="0">
                                      <a:latin typeface="Cambria Math" panose="02040503050406030204" pitchFamily="18" charset="0"/>
                                      <a:ea typeface="Cambria Math"/>
                                    </a:rPr>
                                  </m:ctrlPr>
                                </m:fPr>
                                <m:num>
                                  <m:r>
                                    <a:rPr lang="en-GB" altLang="en-US" sz="1400" b="0" i="1" smtClean="0">
                                      <a:latin typeface="Cambria Math"/>
                                      <a:ea typeface="Cambria Math"/>
                                    </a:rPr>
                                    <m:t>𝜆</m:t>
                                  </m:r>
                                </m:num>
                                <m:den>
                                  <m:sSub>
                                    <m:sSubPr>
                                      <m:ctrlPr>
                                        <a:rPr lang="en-GB" altLang="en-US" sz="1400" b="0" i="1" smtClean="0">
                                          <a:latin typeface="Cambria Math" panose="02040503050406030204" pitchFamily="18" charset="0"/>
                                          <a:ea typeface="Cambria Math"/>
                                        </a:rPr>
                                      </m:ctrlPr>
                                    </m:sSubPr>
                                    <m:e>
                                      <m:r>
                                        <a:rPr lang="en-GB" altLang="en-US" sz="1400" b="0" i="1" smtClean="0">
                                          <a:latin typeface="Cambria Math"/>
                                          <a:ea typeface="Cambria Math"/>
                                        </a:rPr>
                                        <m:t>𝜇</m:t>
                                      </m:r>
                                    </m:e>
                                    <m:sub>
                                      <m:r>
                                        <a:rPr lang="en-GB" altLang="en-US" sz="1400" b="0" i="1" smtClean="0">
                                          <a:latin typeface="Cambria Math"/>
                                          <a:ea typeface="Cambria Math"/>
                                        </a:rPr>
                                        <m:t>0</m:t>
                                      </m:r>
                                    </m:sub>
                                  </m:sSub>
                                  <m:sSub>
                                    <m:sSubPr>
                                      <m:ctrlPr>
                                        <a:rPr lang="en-GB" altLang="en-US" sz="1400" b="0" i="1" smtClean="0">
                                          <a:latin typeface="Cambria Math" panose="02040503050406030204" pitchFamily="18" charset="0"/>
                                          <a:ea typeface="Cambria Math"/>
                                        </a:rPr>
                                      </m:ctrlPr>
                                    </m:sSubPr>
                                    <m:e>
                                      <m:r>
                                        <a:rPr lang="en-GB" altLang="en-US" sz="1400" b="0" i="1" smtClean="0">
                                          <a:latin typeface="Cambria Math"/>
                                          <a:ea typeface="Cambria Math"/>
                                        </a:rPr>
                                        <m:t>𝜇</m:t>
                                      </m:r>
                                    </m:e>
                                    <m:sub>
                                      <m:r>
                                        <a:rPr lang="en-GB" altLang="en-US" sz="1400" b="0" i="1" smtClean="0">
                                          <a:latin typeface="Cambria Math"/>
                                          <a:ea typeface="Cambria Math"/>
                                        </a:rPr>
                                        <m:t>𝑟</m:t>
                                      </m:r>
                                    </m:sub>
                                  </m:sSub>
                                </m:den>
                              </m:f>
                            </m:e>
                          </m:d>
                        </m:den>
                      </m:f>
                    </m:oMath>
                  </m:oMathPara>
                </a14:m>
                <a:endParaRPr lang="en-GB" altLang="en-US" sz="1400" dirty="0">
                  <a:latin typeface="+mn-lt"/>
                </a:endParaRPr>
              </a:p>
              <a:p>
                <a:pPr eaLnBrk="1" hangingPunct="1">
                  <a:spcBef>
                    <a:spcPct val="50000"/>
                  </a:spcBef>
                </a:pPr>
                <a:r>
                  <a:rPr lang="en-GB" altLang="en-US" sz="2000" dirty="0">
                    <a:latin typeface="+mn-lt"/>
                  </a:rPr>
                  <a:t>Where A is the total area of flux, </a:t>
                </a:r>
                <a:r>
                  <a:rPr lang="el-GR" altLang="en-US" sz="2000" dirty="0">
                    <a:latin typeface="+mn-lt"/>
                  </a:rPr>
                  <a:t>λ</a:t>
                </a:r>
                <a:r>
                  <a:rPr lang="en-GB" altLang="en-US" sz="2000" dirty="0">
                    <a:latin typeface="+mn-lt"/>
                  </a:rPr>
                  <a:t> is the path length in steel and g is the total gap.</a:t>
                </a:r>
              </a:p>
              <a:p>
                <a:pPr algn="ctr" eaLnBrk="1" hangingPunct="1">
                  <a:spcBef>
                    <a:spcPct val="50000"/>
                  </a:spcBef>
                </a:pPr>
                <a:r>
                  <a:rPr lang="en-GB" altLang="en-US" sz="2000" dirty="0">
                    <a:latin typeface="+mn-lt"/>
                  </a:rPr>
                  <a:t>So </a:t>
                </a:r>
                <a14:m>
                  <m:oMath xmlns:m="http://schemas.openxmlformats.org/officeDocument/2006/math">
                    <m:sSub>
                      <m:sSubPr>
                        <m:ctrlPr>
                          <a:rPr lang="en-GB" altLang="en-US" sz="2000" i="1" smtClean="0">
                            <a:latin typeface="Cambria Math" panose="02040503050406030204" pitchFamily="18" charset="0"/>
                          </a:rPr>
                        </m:ctrlPr>
                      </m:sSubPr>
                      <m:e>
                        <m:r>
                          <a:rPr lang="en-GB" altLang="en-US" sz="2000" b="0" i="1" smtClean="0">
                            <a:latin typeface="Cambria Math"/>
                          </a:rPr>
                          <m:t>𝐿</m:t>
                        </m:r>
                      </m:e>
                      <m:sub>
                        <m:r>
                          <a:rPr lang="en-GB" altLang="en-US" sz="2000" b="0" i="1" smtClean="0">
                            <a:latin typeface="Cambria Math"/>
                          </a:rPr>
                          <m:t>𝑚</m:t>
                        </m:r>
                      </m:sub>
                    </m:sSub>
                    <m:r>
                      <a:rPr lang="en-GB" altLang="en-US" sz="2000" b="0" i="1" smtClean="0">
                        <a:latin typeface="Cambria Math"/>
                      </a:rPr>
                      <m:t>=</m:t>
                    </m:r>
                    <m:f>
                      <m:fPr>
                        <m:ctrlPr>
                          <a:rPr lang="en-GB" altLang="en-US" sz="2000" b="0" i="1" smtClean="0">
                            <a:latin typeface="Cambria Math" panose="02040503050406030204" pitchFamily="18" charset="0"/>
                          </a:rPr>
                        </m:ctrlPr>
                      </m:fPr>
                      <m:num>
                        <m:sSub>
                          <m:sSubPr>
                            <m:ctrlPr>
                              <a:rPr lang="en-GB" altLang="en-US" sz="2000" b="0" i="1" smtClean="0">
                                <a:latin typeface="Cambria Math" panose="02040503050406030204" pitchFamily="18" charset="0"/>
                              </a:rPr>
                            </m:ctrlPr>
                          </m:sSubPr>
                          <m:e>
                            <m:r>
                              <a:rPr lang="en-GB" altLang="en-US" sz="2000" b="0" i="1" smtClean="0">
                                <a:latin typeface="Cambria Math"/>
                                <a:ea typeface="Cambria Math"/>
                              </a:rPr>
                              <m:t>𝜇</m:t>
                            </m:r>
                          </m:e>
                          <m:sub>
                            <m:r>
                              <a:rPr lang="en-GB" altLang="en-US" sz="2000" b="0" i="1" smtClean="0">
                                <a:latin typeface="Cambria Math"/>
                              </a:rPr>
                              <m:t>0</m:t>
                            </m:r>
                          </m:sub>
                        </m:sSub>
                        <m:sSup>
                          <m:sSupPr>
                            <m:ctrlPr>
                              <a:rPr lang="en-GB" altLang="en-US" sz="2000" b="0" i="1" smtClean="0">
                                <a:latin typeface="Cambria Math" panose="02040503050406030204" pitchFamily="18" charset="0"/>
                              </a:rPr>
                            </m:ctrlPr>
                          </m:sSupPr>
                          <m:e>
                            <m:r>
                              <a:rPr lang="en-GB" altLang="en-US" sz="2000" b="0" i="1" smtClean="0">
                                <a:latin typeface="Cambria Math"/>
                              </a:rPr>
                              <m:t>𝑁</m:t>
                            </m:r>
                          </m:e>
                          <m:sup>
                            <m:r>
                              <a:rPr lang="en-GB" altLang="en-US" sz="2000" b="0" i="1" smtClean="0">
                                <a:latin typeface="Cambria Math"/>
                              </a:rPr>
                              <m:t>2</m:t>
                            </m:r>
                          </m:sup>
                        </m:sSup>
                        <m:r>
                          <a:rPr lang="en-GB" altLang="en-US" sz="2000" b="0" i="1" smtClean="0">
                            <a:latin typeface="Cambria Math"/>
                          </a:rPr>
                          <m:t>𝐴</m:t>
                        </m:r>
                      </m:num>
                      <m:den>
                        <m:d>
                          <m:dPr>
                            <m:ctrlPr>
                              <a:rPr lang="en-GB" altLang="en-US" sz="2000" i="1">
                                <a:latin typeface="Cambria Math" panose="02040503050406030204" pitchFamily="18" charset="0"/>
                                <a:ea typeface="Cambria Math"/>
                              </a:rPr>
                            </m:ctrlPr>
                          </m:dPr>
                          <m:e>
                            <m:r>
                              <a:rPr lang="en-GB" altLang="en-US" sz="2000" i="1">
                                <a:latin typeface="Cambria Math"/>
                                <a:ea typeface="Cambria Math"/>
                              </a:rPr>
                              <m:t>𝑔</m:t>
                            </m:r>
                            <m:r>
                              <a:rPr lang="en-GB" altLang="en-US" sz="2000" i="1">
                                <a:latin typeface="Cambria Math"/>
                                <a:ea typeface="Cambria Math"/>
                              </a:rPr>
                              <m:t>+</m:t>
                            </m:r>
                            <m:f>
                              <m:fPr>
                                <m:ctrlPr>
                                  <a:rPr lang="en-GB" altLang="en-US" sz="2000" i="1">
                                    <a:latin typeface="Cambria Math" panose="02040503050406030204" pitchFamily="18" charset="0"/>
                                    <a:ea typeface="Cambria Math"/>
                                  </a:rPr>
                                </m:ctrlPr>
                              </m:fPr>
                              <m:num>
                                <m:r>
                                  <a:rPr lang="en-GB" altLang="en-US" sz="2000" i="1">
                                    <a:latin typeface="Cambria Math"/>
                                    <a:ea typeface="Cambria Math"/>
                                  </a:rPr>
                                  <m:t>𝜆</m:t>
                                </m:r>
                              </m:num>
                              <m:den>
                                <m:sSub>
                                  <m:sSubPr>
                                    <m:ctrlPr>
                                      <a:rPr lang="en-GB" altLang="en-US" sz="2000" i="1">
                                        <a:latin typeface="Cambria Math" panose="02040503050406030204" pitchFamily="18" charset="0"/>
                                        <a:ea typeface="Cambria Math"/>
                                      </a:rPr>
                                    </m:ctrlPr>
                                  </m:sSubPr>
                                  <m:e>
                                    <m:r>
                                      <a:rPr lang="en-GB" altLang="en-US" sz="2000" i="1">
                                        <a:latin typeface="Cambria Math"/>
                                        <a:ea typeface="Cambria Math"/>
                                      </a:rPr>
                                      <m:t>𝜇</m:t>
                                    </m:r>
                                  </m:e>
                                  <m:sub>
                                    <m:r>
                                      <a:rPr lang="en-GB" altLang="en-US" sz="2000" i="1">
                                        <a:latin typeface="Cambria Math"/>
                                        <a:ea typeface="Cambria Math"/>
                                      </a:rPr>
                                      <m:t>0</m:t>
                                    </m:r>
                                  </m:sub>
                                </m:sSub>
                                <m:sSub>
                                  <m:sSubPr>
                                    <m:ctrlPr>
                                      <a:rPr lang="en-GB" altLang="en-US" sz="2000" i="1">
                                        <a:latin typeface="Cambria Math" panose="02040503050406030204" pitchFamily="18" charset="0"/>
                                        <a:ea typeface="Cambria Math"/>
                                      </a:rPr>
                                    </m:ctrlPr>
                                  </m:sSubPr>
                                  <m:e>
                                    <m:r>
                                      <a:rPr lang="en-GB" altLang="en-US" sz="2000" i="1">
                                        <a:latin typeface="Cambria Math"/>
                                        <a:ea typeface="Cambria Math"/>
                                      </a:rPr>
                                      <m:t>𝜇</m:t>
                                    </m:r>
                                  </m:e>
                                  <m:sub>
                                    <m:r>
                                      <a:rPr lang="en-GB" altLang="en-US" sz="2000" i="1">
                                        <a:latin typeface="Cambria Math"/>
                                        <a:ea typeface="Cambria Math"/>
                                      </a:rPr>
                                      <m:t>𝑟</m:t>
                                    </m:r>
                                  </m:sub>
                                </m:sSub>
                              </m:den>
                            </m:f>
                          </m:e>
                        </m:d>
                      </m:den>
                    </m:f>
                  </m:oMath>
                </a14:m>
                <a:endParaRPr lang="en-GB" altLang="en-US" sz="2000" dirty="0">
                  <a:latin typeface="+mn-lt"/>
                </a:endParaRPr>
              </a:p>
              <a:p>
                <a:pPr eaLnBrk="1" hangingPunct="1">
                  <a:spcBef>
                    <a:spcPct val="50000"/>
                  </a:spcBef>
                </a:pPr>
                <a:r>
                  <a:rPr lang="en-GB" altLang="en-US" sz="2000" dirty="0">
                    <a:latin typeface="+mn-lt"/>
                  </a:rPr>
                  <a:t>		</a:t>
                </a:r>
              </a:p>
            </p:txBody>
          </p:sp>
        </mc:Choice>
        <mc:Fallback>
          <p:sp>
            <p:nvSpPr>
              <p:cNvPr id="150" name="Text Box 4"/>
              <p:cNvSpPr txBox="1">
                <a:spLocks noRot="1" noChangeAspect="1" noMove="1" noResize="1" noEditPoints="1" noAdjustHandles="1" noChangeArrowheads="1" noChangeShapeType="1" noTextEdit="1"/>
              </p:cNvSpPr>
              <p:nvPr/>
            </p:nvSpPr>
            <p:spPr bwMode="auto">
              <a:xfrm>
                <a:off x="5123744" y="1509341"/>
                <a:ext cx="3820294" cy="4510081"/>
              </a:xfrm>
              <a:prstGeom prst="rect">
                <a:avLst/>
              </a:prstGeom>
              <a:blipFill>
                <a:blip r:embed="rId2"/>
                <a:stretch>
                  <a:fillRect l="-1757" t="-81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1537268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Inductance stacking</a:t>
            </a:r>
          </a:p>
        </p:txBody>
      </p:sp>
      <p:sp>
        <p:nvSpPr>
          <p:cNvPr id="3" name="Rectangle 3"/>
          <p:cNvSpPr txBox="1">
            <a:spLocks noChangeArrowheads="1"/>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en-US" sz="2000" dirty="0"/>
              <a:t>Beware of powering multiple AC coils! </a:t>
            </a:r>
          </a:p>
          <a:p>
            <a:pPr marL="0" indent="0">
              <a:buNone/>
            </a:pPr>
            <a:r>
              <a:rPr lang="en-GB" altLang="en-US" sz="2000" dirty="0"/>
              <a:t>2 coils with no mutual coupling behave like resistors:</a:t>
            </a:r>
          </a:p>
          <a:p>
            <a:pPr marL="0" indent="0">
              <a:buNone/>
            </a:pPr>
            <a:r>
              <a:rPr lang="en-GB" altLang="en-US" sz="2000" dirty="0"/>
              <a:t>Inductance in series = 2L                                     Inductance in parallel = L/2</a:t>
            </a:r>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r>
              <a:rPr lang="en-GB" altLang="en-US" sz="2000" dirty="0"/>
              <a:t>Coils on the same yoke will couple:</a:t>
            </a:r>
          </a:p>
          <a:p>
            <a:pPr marL="0" indent="0">
              <a:buNone/>
            </a:pPr>
            <a:r>
              <a:rPr lang="en-GB" altLang="en-US" sz="2000" dirty="0"/>
              <a:t>Inductance in series = 4L (as L </a:t>
            </a:r>
            <a:r>
              <a:rPr lang="el-GR" altLang="en-US" sz="2000" dirty="0"/>
              <a:t>α</a:t>
            </a:r>
            <a:r>
              <a:rPr lang="en-GB" altLang="en-US" sz="2000" dirty="0"/>
              <a:t> N</a:t>
            </a:r>
            <a:r>
              <a:rPr lang="en-GB" altLang="en-US" sz="2000" baseline="30000" dirty="0"/>
              <a:t>2</a:t>
            </a:r>
            <a:r>
              <a:rPr lang="en-GB" altLang="en-US" sz="2000" dirty="0"/>
              <a:t>!)                  Inductance in parallel = L</a:t>
            </a:r>
          </a:p>
          <a:p>
            <a:pPr marL="0" indent="0">
              <a:buNone/>
            </a:pPr>
            <a:endParaRPr lang="en-GB" altLang="en-US" sz="2000" dirty="0"/>
          </a:p>
          <a:p>
            <a:pPr marL="0" indent="0">
              <a:buNone/>
            </a:pPr>
            <a:endParaRPr lang="en-GB" altLang="en-US" sz="2000" dirty="0"/>
          </a:p>
          <a:p>
            <a:pPr marL="0" indent="0">
              <a:buNone/>
            </a:pPr>
            <a:endParaRPr lang="en-GB" altLang="en-US" sz="2000" dirty="0"/>
          </a:p>
          <a:p>
            <a:pPr marL="0" indent="0">
              <a:buNone/>
            </a:pPr>
            <a:endParaRPr lang="en-GB" altLang="en-US" sz="2000" dirty="0"/>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297" y="2904887"/>
            <a:ext cx="3181350"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5524" y="2671268"/>
            <a:ext cx="3962400"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97" y="5083796"/>
            <a:ext cx="3181350"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6437" y="5083796"/>
            <a:ext cx="1533525"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8210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Maxwell in AC</a:t>
            </a:r>
          </a:p>
        </p:txBody>
      </p:sp>
      <mc:AlternateContent xmlns:mc="http://schemas.openxmlformats.org/markup-compatibility/2006" xmlns:a14="http://schemas.microsoft.com/office/drawing/2010/main">
        <mc:Choice Requires="a14">
          <p:sp>
            <p:nvSpPr>
              <p:cNvPr id="3" name="Text Box 4"/>
              <p:cNvSpPr txBox="1">
                <a:spLocks noChangeArrowheads="1"/>
              </p:cNvSpPr>
              <p:nvPr/>
            </p:nvSpPr>
            <p:spPr bwMode="auto">
              <a:xfrm>
                <a:off x="539750" y="1446816"/>
                <a:ext cx="8135938" cy="52127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rPr>
                  <a:t>The 3</a:t>
                </a:r>
                <a:r>
                  <a:rPr lang="en-GB" altLang="en-US" sz="2000" baseline="30000" dirty="0">
                    <a:latin typeface="+mn-lt"/>
                  </a:rPr>
                  <a:t>rd</a:t>
                </a:r>
                <a:r>
                  <a:rPr lang="en-GB" altLang="en-US" sz="2000" dirty="0">
                    <a:latin typeface="+mn-lt"/>
                  </a:rPr>
                  <a:t> Maxwell equation, Faraday’s Law, now applies:</a:t>
                </a:r>
              </a:p>
              <a:p>
                <a:pPr eaLnBrk="1" hangingPunct="1">
                  <a:spcBef>
                    <a:spcPct val="50000"/>
                  </a:spcBef>
                </a:pPr>
                <a14:m>
                  <m:oMathPara xmlns:m="http://schemas.openxmlformats.org/officeDocument/2006/math">
                    <m:oMathParaPr>
                      <m:jc m:val="centerGroup"/>
                    </m:oMathParaPr>
                    <m:oMath xmlns:m="http://schemas.openxmlformats.org/officeDocument/2006/math">
                      <m:r>
                        <a:rPr lang="en-GB" altLang="en-US" sz="2000" b="1" i="1">
                          <a:latin typeface="Cambria Math"/>
                          <a:ea typeface="Cambria Math"/>
                        </a:rPr>
                        <m:t>𝜵</m:t>
                      </m:r>
                      <m:r>
                        <a:rPr lang="en-GB" altLang="en-US" sz="2000" i="1">
                          <a:latin typeface="Cambria Math"/>
                          <a:ea typeface="Cambria Math"/>
                        </a:rPr>
                        <m:t>×</m:t>
                      </m:r>
                      <m:r>
                        <a:rPr lang="en-GB" altLang="en-US" sz="2000" b="1" i="1">
                          <a:latin typeface="Cambria Math"/>
                          <a:ea typeface="Cambria Math"/>
                        </a:rPr>
                        <m:t>𝑬</m:t>
                      </m:r>
                      <m:r>
                        <a:rPr lang="en-GB" altLang="en-US" sz="2000" i="1">
                          <a:latin typeface="Cambria Math"/>
                          <a:ea typeface="Cambria Math"/>
                        </a:rPr>
                        <m:t>=−</m:t>
                      </m:r>
                      <m:f>
                        <m:fPr>
                          <m:ctrlPr>
                            <a:rPr lang="en-GB" altLang="en-US" sz="2000" i="1">
                              <a:latin typeface="Cambria Math" panose="02040503050406030204" pitchFamily="18" charset="0"/>
                              <a:ea typeface="Cambria Math"/>
                            </a:rPr>
                          </m:ctrlPr>
                        </m:fPr>
                        <m:num>
                          <m:r>
                            <a:rPr lang="en-GB" altLang="en-US" sz="2000" i="1">
                              <a:latin typeface="Cambria Math"/>
                              <a:ea typeface="Cambria Math"/>
                            </a:rPr>
                            <m:t>𝑑𝐵</m:t>
                          </m:r>
                        </m:num>
                        <m:den>
                          <m:r>
                            <a:rPr lang="en-GB" altLang="en-US" sz="2000" i="1">
                              <a:latin typeface="Cambria Math"/>
                              <a:ea typeface="Cambria Math"/>
                            </a:rPr>
                            <m:t>𝑑𝑡</m:t>
                          </m:r>
                        </m:den>
                      </m:f>
                    </m:oMath>
                  </m:oMathPara>
                </a14:m>
                <a:endParaRPr lang="en-GB" altLang="en-US" sz="2000" dirty="0">
                  <a:latin typeface="+mn-lt"/>
                </a:endParaRPr>
              </a:p>
              <a:p>
                <a:pPr eaLnBrk="1" hangingPunct="1">
                  <a:spcBef>
                    <a:spcPct val="50000"/>
                  </a:spcBef>
                </a:pPr>
                <a:r>
                  <a:rPr lang="en-GB" altLang="en-US" sz="2000" dirty="0">
                    <a:latin typeface="+mn-lt"/>
                  </a:rPr>
                  <a:t>We apply Stokes’ theorem around any closed path s enclosing area A</a:t>
                </a:r>
              </a:p>
              <a:p>
                <a:pPr eaLnBrk="1" hangingPunct="1">
                  <a:spcBef>
                    <a:spcPct val="50000"/>
                  </a:spcBef>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GB" altLang="en-US" sz="2000" i="1">
                              <a:latin typeface="Cambria Math" panose="02040503050406030204" pitchFamily="18" charset="0"/>
                            </a:rPr>
                          </m:ctrlPr>
                        </m:naryPr>
                        <m:sub/>
                        <m:sup/>
                        <m:e>
                          <m:r>
                            <a:rPr lang="en-GB" altLang="en-US" sz="2000" b="1" i="1">
                              <a:latin typeface="Cambria Math"/>
                              <a:ea typeface="Cambria Math"/>
                            </a:rPr>
                            <m:t>𝜵</m:t>
                          </m:r>
                          <m:r>
                            <a:rPr lang="en-GB" altLang="en-US" sz="2000" i="1">
                              <a:latin typeface="Cambria Math"/>
                              <a:ea typeface="Cambria Math"/>
                            </a:rPr>
                            <m:t>×</m:t>
                          </m:r>
                          <m:r>
                            <a:rPr lang="en-GB" altLang="en-US" sz="2000" b="1" i="1">
                              <a:latin typeface="Cambria Math"/>
                              <a:ea typeface="Cambria Math"/>
                            </a:rPr>
                            <m:t>𝑬</m:t>
                          </m:r>
                          <m:r>
                            <a:rPr lang="en-GB" altLang="en-US" sz="2000" i="1">
                              <a:latin typeface="Cambria Math"/>
                              <a:ea typeface="Cambria Math"/>
                            </a:rPr>
                            <m:t>.</m:t>
                          </m:r>
                          <m:r>
                            <a:rPr lang="en-GB" altLang="en-US" sz="2000" i="1">
                              <a:latin typeface="Cambria Math"/>
                              <a:ea typeface="Cambria Math"/>
                            </a:rPr>
                            <m:t>𝑑</m:t>
                          </m:r>
                          <m:r>
                            <a:rPr lang="en-GB" altLang="en-US" sz="2000" b="1" i="1">
                              <a:latin typeface="Cambria Math"/>
                              <a:ea typeface="Cambria Math"/>
                            </a:rPr>
                            <m:t>𝑨</m:t>
                          </m:r>
                        </m:e>
                      </m:nary>
                      <m:r>
                        <a:rPr lang="en-GB" altLang="en-US" sz="2000" i="1">
                          <a:latin typeface="Cambria Math"/>
                        </a:rPr>
                        <m:t>=</m:t>
                      </m:r>
                      <m:nary>
                        <m:naryPr>
                          <m:limLoc m:val="undOvr"/>
                          <m:subHide m:val="on"/>
                          <m:supHide m:val="on"/>
                          <m:ctrlPr>
                            <a:rPr lang="en-GB" altLang="en-US" sz="2000" i="1">
                              <a:latin typeface="Cambria Math" panose="02040503050406030204" pitchFamily="18" charset="0"/>
                            </a:rPr>
                          </m:ctrlPr>
                        </m:naryPr>
                        <m:sub/>
                        <m:sup/>
                        <m:e>
                          <m:r>
                            <a:rPr lang="en-GB" altLang="en-US" sz="2000" b="1" i="1">
                              <a:latin typeface="Cambria Math"/>
                            </a:rPr>
                            <m:t>𝑬</m:t>
                          </m:r>
                          <m:r>
                            <a:rPr lang="en-GB" altLang="en-US" sz="2000" i="1">
                              <a:latin typeface="Cambria Math"/>
                            </a:rPr>
                            <m:t>.</m:t>
                          </m:r>
                          <m:r>
                            <a:rPr lang="en-GB" altLang="en-US" sz="2000" b="1" i="1">
                              <a:latin typeface="Cambria Math"/>
                            </a:rPr>
                            <m:t>𝒅𝒔</m:t>
                          </m:r>
                        </m:e>
                      </m:nary>
                      <m:r>
                        <a:rPr lang="en-GB" altLang="en-US" sz="2000" i="1">
                          <a:latin typeface="Cambria Math"/>
                        </a:rPr>
                        <m:t>=</m:t>
                      </m:r>
                      <m:sSub>
                        <m:sSubPr>
                          <m:ctrlPr>
                            <a:rPr lang="en-GB" altLang="en-US" sz="2000" i="1">
                              <a:latin typeface="Cambria Math" panose="02040503050406030204" pitchFamily="18" charset="0"/>
                            </a:rPr>
                          </m:ctrlPr>
                        </m:sSubPr>
                        <m:e>
                          <m:r>
                            <a:rPr lang="en-GB" altLang="en-US" sz="2000" i="1">
                              <a:latin typeface="Cambria Math"/>
                            </a:rPr>
                            <m:t>𝑉</m:t>
                          </m:r>
                        </m:e>
                        <m:sub>
                          <m:r>
                            <a:rPr lang="en-GB" altLang="en-US" sz="2000" i="1">
                              <a:latin typeface="Cambria Math"/>
                            </a:rPr>
                            <m:t>𝑙𝑜𝑜𝑝</m:t>
                          </m:r>
                        </m:sub>
                      </m:sSub>
                    </m:oMath>
                  </m:oMathPara>
                </a14:m>
                <a:endParaRPr lang="en-GB" altLang="en-US" sz="2000" dirty="0">
                  <a:latin typeface="+mn-lt"/>
                </a:endParaRPr>
              </a:p>
              <a:p>
                <a:pPr eaLnBrk="1" hangingPunct="1">
                  <a:spcBef>
                    <a:spcPct val="50000"/>
                  </a:spcBef>
                </a:pPr>
                <a:r>
                  <a:rPr lang="en-GB" altLang="en-US" sz="2000" dirty="0">
                    <a:latin typeface="+mn-lt"/>
                  </a:rPr>
                  <a:t>Where </a:t>
                </a:r>
                <a14:m>
                  <m:oMath xmlns:m="http://schemas.openxmlformats.org/officeDocument/2006/math">
                    <m:sSub>
                      <m:sSubPr>
                        <m:ctrlPr>
                          <a:rPr lang="en-GB" altLang="en-US" sz="2000" i="1">
                            <a:latin typeface="Cambria Math" panose="02040503050406030204" pitchFamily="18" charset="0"/>
                          </a:rPr>
                        </m:ctrlPr>
                      </m:sSubPr>
                      <m:e>
                        <m:r>
                          <a:rPr lang="en-GB" altLang="en-US" sz="2000" i="1">
                            <a:latin typeface="Cambria Math"/>
                          </a:rPr>
                          <m:t>𝑉</m:t>
                        </m:r>
                      </m:e>
                      <m:sub>
                        <m:r>
                          <a:rPr lang="en-GB" altLang="en-US" sz="2000" i="1">
                            <a:latin typeface="Cambria Math"/>
                          </a:rPr>
                          <m:t>𝑙𝑜𝑜𝑝</m:t>
                        </m:r>
                      </m:sub>
                    </m:sSub>
                  </m:oMath>
                </a14:m>
                <a:r>
                  <a:rPr lang="en-GB" altLang="en-US" sz="2000" dirty="0">
                    <a:latin typeface="+mn-lt"/>
                  </a:rPr>
                  <a:t> is the voltage around path s</a:t>
                </a:r>
              </a:p>
              <a:p>
                <a:pPr eaLnBrk="1" hangingPunct="1">
                  <a:spcBef>
                    <a:spcPct val="50000"/>
                  </a:spcBef>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GB" altLang="en-US" sz="2000" i="1">
                              <a:latin typeface="Cambria Math" panose="02040503050406030204" pitchFamily="18" charset="0"/>
                              <a:sym typeface="Symbol" pitchFamily="18" charset="2"/>
                            </a:rPr>
                          </m:ctrlPr>
                        </m:naryPr>
                        <m:sub/>
                        <m:sup/>
                        <m:e>
                          <m:r>
                            <a:rPr lang="en-GB" altLang="en-US" sz="2000" i="1">
                              <a:latin typeface="Cambria Math"/>
                              <a:sym typeface="Symbol" pitchFamily="18" charset="2"/>
                            </a:rPr>
                            <m:t>−</m:t>
                          </m:r>
                          <m:f>
                            <m:fPr>
                              <m:ctrlPr>
                                <a:rPr lang="en-GB" altLang="en-US" sz="2000" i="1">
                                  <a:latin typeface="Cambria Math" panose="02040503050406030204" pitchFamily="18" charset="0"/>
                                  <a:sym typeface="Symbol" pitchFamily="18" charset="2"/>
                                </a:rPr>
                              </m:ctrlPr>
                            </m:fPr>
                            <m:num>
                              <m:r>
                                <a:rPr lang="en-GB" altLang="en-US" sz="2000" i="1">
                                  <a:latin typeface="Cambria Math"/>
                                  <a:sym typeface="Symbol" pitchFamily="18" charset="2"/>
                                </a:rPr>
                                <m:t>𝑑</m:t>
                              </m:r>
                              <m:r>
                                <a:rPr lang="en-GB" altLang="en-US" sz="2000" b="1" i="1">
                                  <a:latin typeface="Cambria Math"/>
                                  <a:sym typeface="Symbol" pitchFamily="18" charset="2"/>
                                </a:rPr>
                                <m:t>𝑩</m:t>
                              </m:r>
                            </m:num>
                            <m:den>
                              <m:r>
                                <a:rPr lang="en-GB" altLang="en-US" sz="2000" i="1">
                                  <a:latin typeface="Cambria Math"/>
                                  <a:sym typeface="Symbol" pitchFamily="18" charset="2"/>
                                </a:rPr>
                                <m:t>𝑑𝑡</m:t>
                              </m:r>
                            </m:den>
                          </m:f>
                          <m:r>
                            <a:rPr lang="en-GB" altLang="en-US" sz="2000" i="1">
                              <a:latin typeface="Cambria Math"/>
                              <a:sym typeface="Symbol" pitchFamily="18" charset="2"/>
                            </a:rPr>
                            <m:t>.</m:t>
                          </m:r>
                          <m:r>
                            <a:rPr lang="en-GB" altLang="en-US" sz="2000" b="1" i="1">
                              <a:latin typeface="Cambria Math"/>
                              <a:sym typeface="Symbol" pitchFamily="18" charset="2"/>
                            </a:rPr>
                            <m:t>𝒅𝑨</m:t>
                          </m:r>
                        </m:e>
                      </m:nary>
                      <m:r>
                        <a:rPr lang="en-GB" altLang="en-US" sz="2000" i="1">
                          <a:latin typeface="Cambria Math"/>
                          <a:sym typeface="Symbol" pitchFamily="18" charset="2"/>
                        </a:rPr>
                        <m:t>=−</m:t>
                      </m:r>
                      <m:f>
                        <m:fPr>
                          <m:ctrlPr>
                            <a:rPr lang="en-GB" altLang="en-US" sz="2000" i="1">
                              <a:latin typeface="Cambria Math" panose="02040503050406030204" pitchFamily="18" charset="0"/>
                              <a:sym typeface="Symbol" pitchFamily="18" charset="2"/>
                            </a:rPr>
                          </m:ctrlPr>
                        </m:fPr>
                        <m:num>
                          <m:r>
                            <a:rPr lang="en-GB" altLang="en-US" sz="2000" i="1">
                              <a:latin typeface="Cambria Math"/>
                              <a:sym typeface="Symbol" pitchFamily="18" charset="2"/>
                            </a:rPr>
                            <m:t>𝑑</m:t>
                          </m:r>
                          <m:r>
                            <m:rPr>
                              <m:sty m:val="p"/>
                            </m:rPr>
                            <a:rPr lang="el-GR" altLang="en-US" sz="2000" i="1">
                              <a:latin typeface="Cambria Math"/>
                              <a:ea typeface="Cambria Math"/>
                              <a:sym typeface="Symbol" pitchFamily="18" charset="2"/>
                            </a:rPr>
                            <m:t>Φ</m:t>
                          </m:r>
                        </m:num>
                        <m:den>
                          <m:r>
                            <a:rPr lang="en-GB" altLang="en-US" sz="2000" i="1">
                              <a:latin typeface="Cambria Math"/>
                              <a:sym typeface="Symbol" pitchFamily="18" charset="2"/>
                            </a:rPr>
                            <m:t>𝑑𝑡</m:t>
                          </m:r>
                        </m:den>
                      </m:f>
                    </m:oMath>
                  </m:oMathPara>
                </a14:m>
                <a:endParaRPr lang="en-GB" altLang="en-US" sz="2000" dirty="0">
                  <a:latin typeface="+mn-lt"/>
                </a:endParaRPr>
              </a:p>
              <a:p>
                <a:pPr eaLnBrk="1" hangingPunct="1">
                  <a:spcBef>
                    <a:spcPct val="50000"/>
                  </a:spcBef>
                </a:pPr>
                <a:r>
                  <a:rPr lang="en-GB" altLang="en-US" sz="2000" dirty="0">
                    <a:latin typeface="+mn-lt"/>
                    <a:sym typeface="Symbol" pitchFamily="18" charset="2"/>
                  </a:rPr>
                  <a:t>where </a:t>
                </a:r>
                <a:r>
                  <a:rPr lang="en-GB" altLang="en-US" sz="2000" i="1" dirty="0">
                    <a:latin typeface="+mn-lt"/>
                    <a:sym typeface="Symbol" pitchFamily="18" charset="2"/>
                  </a:rPr>
                  <a:t>Φ</a:t>
                </a:r>
                <a:r>
                  <a:rPr lang="en-GB" altLang="en-US" sz="2000" dirty="0">
                    <a:latin typeface="+mn-lt"/>
                    <a:sym typeface="Symbol" pitchFamily="18" charset="2"/>
                  </a:rPr>
                  <a:t> is the total flux cutting A</a:t>
                </a:r>
                <a:r>
                  <a:rPr lang="en-GB" altLang="en-US" sz="2000" b="1" i="1" dirty="0">
                    <a:latin typeface="+mn-lt"/>
                    <a:sym typeface="Symbol" pitchFamily="18" charset="2"/>
                  </a:rPr>
                  <a:t> </a:t>
                </a:r>
                <a:r>
                  <a:rPr lang="en-GB" altLang="en-US" sz="2000" dirty="0">
                    <a:latin typeface="+mn-lt"/>
                    <a:sym typeface="Symbol" pitchFamily="18" charset="2"/>
                  </a:rPr>
                  <a:t>(remember B = flux/m</a:t>
                </a:r>
                <a:r>
                  <a:rPr lang="en-GB" altLang="en-US" sz="2000" baseline="30000" dirty="0">
                    <a:latin typeface="+mn-lt"/>
                    <a:sym typeface="Symbol" pitchFamily="18" charset="2"/>
                  </a:rPr>
                  <a:t>2</a:t>
                </a:r>
                <a:r>
                  <a:rPr lang="en-GB" altLang="en-US" sz="2000" dirty="0">
                    <a:latin typeface="+mn-lt"/>
                    <a:sym typeface="Symbol" pitchFamily="18" charset="2"/>
                  </a:rPr>
                  <a:t>)</a:t>
                </a:r>
              </a:p>
              <a:p>
                <a:pPr eaLnBrk="1" hangingPunct="1">
                  <a:spcBef>
                    <a:spcPct val="50000"/>
                  </a:spcBef>
                </a:pPr>
                <a:r>
                  <a:rPr lang="en-GB" altLang="en-US" sz="2000" dirty="0">
                    <a:latin typeface="+mn-lt"/>
                    <a:sym typeface="Symbol" pitchFamily="18" charset="2"/>
                  </a:rPr>
                  <a:t>So:			</a:t>
                </a:r>
                <a14:m>
                  <m:oMath xmlns:m="http://schemas.openxmlformats.org/officeDocument/2006/math">
                    <m:sSub>
                      <m:sSubPr>
                        <m:ctrlPr>
                          <a:rPr lang="en-GB" altLang="en-US" sz="2000" i="1">
                            <a:latin typeface="Cambria Math" panose="02040503050406030204" pitchFamily="18" charset="0"/>
                            <a:sym typeface="Symbol" pitchFamily="18" charset="2"/>
                          </a:rPr>
                        </m:ctrlPr>
                      </m:sSubPr>
                      <m:e>
                        <m:r>
                          <a:rPr lang="en-GB" altLang="en-US" sz="2000" i="1">
                            <a:latin typeface="Cambria Math"/>
                            <a:sym typeface="Symbol" pitchFamily="18" charset="2"/>
                          </a:rPr>
                          <m:t>𝑉</m:t>
                        </m:r>
                      </m:e>
                      <m:sub>
                        <m:r>
                          <a:rPr lang="en-GB" altLang="en-US" sz="2000" i="1">
                            <a:latin typeface="Cambria Math"/>
                            <a:sym typeface="Symbol" pitchFamily="18" charset="2"/>
                          </a:rPr>
                          <m:t>𝑙𝑜𝑜𝑝</m:t>
                        </m:r>
                      </m:sub>
                    </m:sSub>
                    <m:r>
                      <a:rPr lang="en-GB" altLang="en-US" sz="2000" i="1">
                        <a:latin typeface="Cambria Math"/>
                        <a:sym typeface="Symbol" pitchFamily="18" charset="2"/>
                      </a:rPr>
                      <m:t>=−</m:t>
                    </m:r>
                    <m:f>
                      <m:fPr>
                        <m:ctrlPr>
                          <a:rPr lang="en-GB" altLang="en-US" sz="2000" i="1">
                            <a:latin typeface="Cambria Math" panose="02040503050406030204" pitchFamily="18" charset="0"/>
                            <a:sym typeface="Symbol" pitchFamily="18" charset="2"/>
                          </a:rPr>
                        </m:ctrlPr>
                      </m:fPr>
                      <m:num>
                        <m:r>
                          <a:rPr lang="en-GB" altLang="en-US" sz="2000" i="1">
                            <a:latin typeface="Cambria Math"/>
                            <a:sym typeface="Symbol" pitchFamily="18" charset="2"/>
                          </a:rPr>
                          <m:t>𝑑</m:t>
                        </m:r>
                        <m:r>
                          <m:rPr>
                            <m:sty m:val="p"/>
                          </m:rPr>
                          <a:rPr lang="el-GR" altLang="en-US" sz="2000" i="1">
                            <a:latin typeface="Cambria Math"/>
                            <a:ea typeface="Cambria Math"/>
                            <a:sym typeface="Symbol" pitchFamily="18" charset="2"/>
                          </a:rPr>
                          <m:t>Φ</m:t>
                        </m:r>
                      </m:num>
                      <m:den>
                        <m:r>
                          <a:rPr lang="en-GB" altLang="en-US" sz="2000" i="1">
                            <a:latin typeface="Cambria Math"/>
                            <a:sym typeface="Symbol" pitchFamily="18" charset="2"/>
                          </a:rPr>
                          <m:t>𝑑𝑡</m:t>
                        </m:r>
                      </m:den>
                    </m:f>
                  </m:oMath>
                </a14:m>
                <a:endParaRPr lang="en-GB" altLang="en-US" sz="2000" dirty="0">
                  <a:latin typeface="+mn-lt"/>
                  <a:sym typeface="Symbol" pitchFamily="18" charset="2"/>
                </a:endParaRPr>
              </a:p>
              <a:p>
                <a:pPr eaLnBrk="1" hangingPunct="1">
                  <a:spcBef>
                    <a:spcPct val="50000"/>
                  </a:spcBef>
                </a:pPr>
                <a:endParaRPr lang="en-GB" altLang="en-US" sz="2000" dirty="0">
                  <a:latin typeface="+mn-lt"/>
                </a:endParaRPr>
              </a:p>
            </p:txBody>
          </p:sp>
        </mc:Choice>
        <mc:Fallback xmlns="">
          <p:sp>
            <p:nvSpPr>
              <p:cNvPr id="3" name="Text Box 4"/>
              <p:cNvSpPr txBox="1">
                <a:spLocks noRot="1" noChangeAspect="1" noMove="1" noResize="1" noEditPoints="1" noAdjustHandles="1" noChangeArrowheads="1" noChangeShapeType="1" noTextEdit="1"/>
              </p:cNvSpPr>
              <p:nvPr/>
            </p:nvSpPr>
            <p:spPr bwMode="auto">
              <a:xfrm>
                <a:off x="539750" y="1446816"/>
                <a:ext cx="8135938" cy="5212774"/>
              </a:xfrm>
              <a:prstGeom prst="rect">
                <a:avLst/>
              </a:prstGeom>
              <a:blipFill rotWithShape="1">
                <a:blip r:embed="rId2"/>
                <a:stretch>
                  <a:fillRect l="-825" t="-58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1434094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Maxwell in AC</a:t>
            </a:r>
          </a:p>
        </p:txBody>
      </p:sp>
      <mc:AlternateContent xmlns:mc="http://schemas.openxmlformats.org/markup-compatibility/2006">
        <mc:Choice xmlns:a14="http://schemas.microsoft.com/office/drawing/2010/main" Requires="a14">
          <p:sp>
            <p:nvSpPr>
              <p:cNvPr id="3" name="Text Box 4"/>
              <p:cNvSpPr txBox="1">
                <a:spLocks noChangeArrowheads="1"/>
              </p:cNvSpPr>
              <p:nvPr/>
            </p:nvSpPr>
            <p:spPr bwMode="auto">
              <a:xfrm>
                <a:off x="539750" y="1446815"/>
                <a:ext cx="8135938" cy="48445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defRPr sz="2800">
                    <a:solidFill>
                      <a:schemeClr val="tx1"/>
                    </a:solidFill>
                    <a:latin typeface="Palatino" pitchFamily="18" charset="0"/>
                    <a:cs typeface="Arial" pitchFamily="34" charset="0"/>
                  </a:defRPr>
                </a:lvl1pPr>
                <a:lvl2pPr marL="742950" indent="-285750" eaLnBrk="0" hangingPunct="0">
                  <a:spcBef>
                    <a:spcPct val="20000"/>
                  </a:spcBef>
                  <a:buChar char="•"/>
                  <a:defRPr sz="2400">
                    <a:solidFill>
                      <a:schemeClr val="tx1"/>
                    </a:solidFill>
                    <a:latin typeface="Palatino" pitchFamily="18" charset="0"/>
                    <a:cs typeface="Arial" pitchFamily="34" charset="0"/>
                  </a:defRPr>
                </a:lvl2pPr>
                <a:lvl3pPr marL="1143000" indent="-228600" eaLnBrk="0" hangingPunct="0">
                  <a:spcBef>
                    <a:spcPct val="20000"/>
                  </a:spcBef>
                  <a:buChar char="•"/>
                  <a:defRPr sz="2400">
                    <a:solidFill>
                      <a:schemeClr val="tx1"/>
                    </a:solidFill>
                    <a:latin typeface="Palatino" pitchFamily="18" charset="0"/>
                    <a:cs typeface="Arial" pitchFamily="34" charset="0"/>
                  </a:defRPr>
                </a:lvl3pPr>
                <a:lvl4pPr marL="1600200" indent="-228600" eaLnBrk="0" hangingPunct="0">
                  <a:spcBef>
                    <a:spcPct val="20000"/>
                  </a:spcBef>
                  <a:buChar char="•"/>
                  <a:defRPr sz="2400">
                    <a:solidFill>
                      <a:schemeClr val="tx1"/>
                    </a:solidFill>
                    <a:latin typeface="Palatino" pitchFamily="18" charset="0"/>
                    <a:cs typeface="Arial" pitchFamily="34" charset="0"/>
                  </a:defRPr>
                </a:lvl4pPr>
                <a:lvl5pPr marL="2057400" indent="-228600" eaLnBrk="0" hangingPunct="0">
                  <a:spcBef>
                    <a:spcPct val="20000"/>
                  </a:spcBef>
                  <a:defRPr sz="2400">
                    <a:solidFill>
                      <a:schemeClr val="tx1"/>
                    </a:solidFill>
                    <a:latin typeface="Palatino" pitchFamily="18" charset="0"/>
                    <a:cs typeface="Arial" pitchFamily="34" charset="0"/>
                  </a:defRPr>
                </a:lvl5pPr>
                <a:lvl6pPr marL="2514600" indent="-228600" eaLnBrk="0" fontAlgn="base" hangingPunct="0">
                  <a:spcBef>
                    <a:spcPct val="20000"/>
                  </a:spcBef>
                  <a:spcAft>
                    <a:spcPct val="0"/>
                  </a:spcAft>
                  <a:defRPr sz="2400">
                    <a:solidFill>
                      <a:schemeClr val="tx1"/>
                    </a:solidFill>
                    <a:latin typeface="Palatino" pitchFamily="18" charset="0"/>
                    <a:cs typeface="Arial" pitchFamily="34" charset="0"/>
                  </a:defRPr>
                </a:lvl6pPr>
                <a:lvl7pPr marL="2971800" indent="-228600" eaLnBrk="0" fontAlgn="base" hangingPunct="0">
                  <a:spcBef>
                    <a:spcPct val="20000"/>
                  </a:spcBef>
                  <a:spcAft>
                    <a:spcPct val="0"/>
                  </a:spcAft>
                  <a:defRPr sz="2400">
                    <a:solidFill>
                      <a:schemeClr val="tx1"/>
                    </a:solidFill>
                    <a:latin typeface="Palatino" pitchFamily="18" charset="0"/>
                    <a:cs typeface="Arial" pitchFamily="34" charset="0"/>
                  </a:defRPr>
                </a:lvl7pPr>
                <a:lvl8pPr marL="3429000" indent="-228600" eaLnBrk="0" fontAlgn="base" hangingPunct="0">
                  <a:spcBef>
                    <a:spcPct val="20000"/>
                  </a:spcBef>
                  <a:spcAft>
                    <a:spcPct val="0"/>
                  </a:spcAft>
                  <a:defRPr sz="2400">
                    <a:solidFill>
                      <a:schemeClr val="tx1"/>
                    </a:solidFill>
                    <a:latin typeface="Palatino" pitchFamily="18" charset="0"/>
                    <a:cs typeface="Arial" pitchFamily="34" charset="0"/>
                  </a:defRPr>
                </a:lvl8pPr>
                <a:lvl9pPr marL="3886200" indent="-228600" eaLnBrk="0" fontAlgn="base" hangingPunct="0">
                  <a:spcBef>
                    <a:spcPct val="20000"/>
                  </a:spcBef>
                  <a:spcAft>
                    <a:spcPct val="0"/>
                  </a:spcAft>
                  <a:defRPr sz="2400">
                    <a:solidFill>
                      <a:schemeClr val="tx1"/>
                    </a:solidFill>
                    <a:latin typeface="Palatino" pitchFamily="18" charset="0"/>
                    <a:cs typeface="Arial" pitchFamily="34" charset="0"/>
                  </a:defRPr>
                </a:lvl9pPr>
              </a:lstStyle>
              <a:p>
                <a:pPr eaLnBrk="1" hangingPunct="1">
                  <a:spcBef>
                    <a:spcPct val="50000"/>
                  </a:spcBef>
                </a:pPr>
                <a:r>
                  <a:rPr lang="en-GB" altLang="en-US" sz="2000" dirty="0">
                    <a:latin typeface="+mn-lt"/>
                    <a:sym typeface="Symbol" pitchFamily="18" charset="2"/>
                  </a:rPr>
                  <a:t>So:			</a:t>
                </a:r>
                <a14:m>
                  <m:oMath xmlns:m="http://schemas.openxmlformats.org/officeDocument/2006/math">
                    <m:sSub>
                      <m:sSubPr>
                        <m:ctrlPr>
                          <a:rPr lang="en-GB" altLang="en-US" sz="2000" i="1">
                            <a:latin typeface="Cambria Math" panose="02040503050406030204" pitchFamily="18" charset="0"/>
                            <a:sym typeface="Symbol" pitchFamily="18" charset="2"/>
                          </a:rPr>
                        </m:ctrlPr>
                      </m:sSubPr>
                      <m:e>
                        <m:r>
                          <a:rPr lang="en-GB" altLang="en-US" sz="2000" i="1">
                            <a:latin typeface="Cambria Math"/>
                            <a:sym typeface="Symbol" pitchFamily="18" charset="2"/>
                          </a:rPr>
                          <m:t>𝑉</m:t>
                        </m:r>
                      </m:e>
                      <m:sub>
                        <m:r>
                          <a:rPr lang="en-GB" altLang="en-US" sz="2000" i="1">
                            <a:latin typeface="Cambria Math"/>
                            <a:sym typeface="Symbol" pitchFamily="18" charset="2"/>
                          </a:rPr>
                          <m:t>𝑙𝑜𝑜𝑝</m:t>
                        </m:r>
                      </m:sub>
                    </m:sSub>
                    <m:r>
                      <a:rPr lang="en-GB" altLang="en-US" sz="2000" i="1">
                        <a:latin typeface="Cambria Math"/>
                        <a:sym typeface="Symbol" pitchFamily="18" charset="2"/>
                      </a:rPr>
                      <m:t>=−</m:t>
                    </m:r>
                    <m:f>
                      <m:fPr>
                        <m:ctrlPr>
                          <a:rPr lang="en-GB" altLang="en-US" sz="2000" i="1">
                            <a:latin typeface="Cambria Math" panose="02040503050406030204" pitchFamily="18" charset="0"/>
                            <a:sym typeface="Symbol" pitchFamily="18" charset="2"/>
                          </a:rPr>
                        </m:ctrlPr>
                      </m:fPr>
                      <m:num>
                        <m:r>
                          <a:rPr lang="en-GB" altLang="en-US" sz="2000" i="1">
                            <a:latin typeface="Cambria Math"/>
                            <a:sym typeface="Symbol" pitchFamily="18" charset="2"/>
                          </a:rPr>
                          <m:t>𝑑</m:t>
                        </m:r>
                        <m:r>
                          <m:rPr>
                            <m:sty m:val="p"/>
                          </m:rPr>
                          <a:rPr lang="el-GR" altLang="en-US" sz="2000" i="1">
                            <a:latin typeface="Cambria Math"/>
                            <a:ea typeface="Cambria Math"/>
                            <a:sym typeface="Symbol" pitchFamily="18" charset="2"/>
                          </a:rPr>
                          <m:t>Φ</m:t>
                        </m:r>
                      </m:num>
                      <m:den>
                        <m:r>
                          <a:rPr lang="en-GB" altLang="en-US" sz="2000" i="1">
                            <a:latin typeface="Cambria Math"/>
                            <a:sym typeface="Symbol" pitchFamily="18" charset="2"/>
                          </a:rPr>
                          <m:t>𝑑𝑡</m:t>
                        </m:r>
                      </m:den>
                    </m:f>
                  </m:oMath>
                </a14:m>
                <a:endParaRPr lang="en-GB" altLang="en-US" sz="2000" dirty="0">
                  <a:latin typeface="+mn-lt"/>
                  <a:sym typeface="Symbol" pitchFamily="18" charset="2"/>
                </a:endParaRPr>
              </a:p>
              <a:p>
                <a:pPr eaLnBrk="1" hangingPunct="1">
                  <a:spcBef>
                    <a:spcPct val="50000"/>
                  </a:spcBef>
                </a:pPr>
                <a:endParaRPr lang="en-GB" altLang="en-US" sz="2000" dirty="0">
                  <a:latin typeface="+mn-lt"/>
                  <a:sym typeface="Symbol" pitchFamily="18" charset="2"/>
                </a:endParaRPr>
              </a:p>
              <a:p>
                <a:pPr eaLnBrk="1" hangingPunct="1">
                  <a:spcBef>
                    <a:spcPct val="50000"/>
                  </a:spcBef>
                </a:pPr>
                <a:r>
                  <a:rPr lang="en-GB" altLang="en-US" sz="2000" dirty="0">
                    <a:latin typeface="+mn-lt"/>
                    <a:sym typeface="Symbol" pitchFamily="18" charset="2"/>
                  </a:rPr>
                  <a:t>This implies that changing flux induces a voltage, which will in turn induce a current.</a:t>
                </a:r>
              </a:p>
              <a:p>
                <a:pPr eaLnBrk="1" hangingPunct="1">
                  <a:spcBef>
                    <a:spcPct val="50000"/>
                  </a:spcBef>
                </a:pPr>
                <a:endParaRPr lang="en-GB" altLang="en-US" sz="2000" dirty="0">
                  <a:latin typeface="+mn-lt"/>
                  <a:sym typeface="Symbol" pitchFamily="18" charset="2"/>
                </a:endParaRPr>
              </a:p>
              <a:p>
                <a:pPr eaLnBrk="1" hangingPunct="1">
                  <a:spcBef>
                    <a:spcPct val="50000"/>
                  </a:spcBef>
                </a:pPr>
                <a:r>
                  <a:rPr lang="en-GB" altLang="en-US" sz="2000" dirty="0">
                    <a:latin typeface="+mn-lt"/>
                    <a:sym typeface="Symbol" pitchFamily="18" charset="2"/>
                  </a:rPr>
                  <a:t>Key point: circular “Eddy” currents form when the strength and/or direction of a magnetic field cutting a conducting surface changes. These currents are induced in </a:t>
                </a:r>
                <a:r>
                  <a:rPr lang="en-GB" altLang="en-US" sz="2000" b="1" i="1" dirty="0">
                    <a:latin typeface="+mn-lt"/>
                    <a:sym typeface="Symbol" pitchFamily="18" charset="2"/>
                  </a:rPr>
                  <a:t>any </a:t>
                </a:r>
                <a:r>
                  <a:rPr lang="en-GB" altLang="en-US" sz="2000" dirty="0">
                    <a:latin typeface="+mn-lt"/>
                    <a:sym typeface="Symbol" pitchFamily="18" charset="2"/>
                  </a:rPr>
                  <a:t>conducting material located in the field, regardless of relative permeability</a:t>
                </a:r>
                <a:endParaRPr lang="en-GB" altLang="en-US" sz="2000" i="1" dirty="0">
                  <a:latin typeface="+mn-lt"/>
                  <a:sym typeface="Symbol" pitchFamily="18" charset="2"/>
                </a:endParaRPr>
              </a:p>
              <a:p>
                <a:pPr eaLnBrk="1" hangingPunct="1">
                  <a:spcBef>
                    <a:spcPct val="50000"/>
                  </a:spcBef>
                </a:pPr>
                <a:r>
                  <a:rPr lang="en-GB" altLang="en-US" sz="2000" dirty="0">
                    <a:latin typeface="+mn-lt"/>
                    <a:sym typeface="Symbol" pitchFamily="18" charset="2"/>
                  </a:rPr>
                  <a:t>Eddy currents take energy from the potential (dissipate as heat) and modify the local field strength and quality!</a:t>
                </a:r>
              </a:p>
              <a:p>
                <a:pPr eaLnBrk="1" hangingPunct="1">
                  <a:spcBef>
                    <a:spcPct val="50000"/>
                  </a:spcBef>
                </a:pPr>
                <a:endParaRPr lang="en-GB" altLang="en-US" sz="2000" dirty="0">
                  <a:latin typeface="+mn-lt"/>
                </a:endParaRPr>
              </a:p>
            </p:txBody>
          </p:sp>
        </mc:Choice>
        <mc:Fallback>
          <p:sp>
            <p:nvSpPr>
              <p:cNvPr id="3" name="Text Box 4"/>
              <p:cNvSpPr txBox="1">
                <a:spLocks noRot="1" noChangeAspect="1" noMove="1" noResize="1" noEditPoints="1" noAdjustHandles="1" noChangeArrowheads="1" noChangeShapeType="1" noTextEdit="1"/>
              </p:cNvSpPr>
              <p:nvPr/>
            </p:nvSpPr>
            <p:spPr bwMode="auto">
              <a:xfrm>
                <a:off x="539750" y="1446815"/>
                <a:ext cx="8135938" cy="4844531"/>
              </a:xfrm>
              <a:prstGeom prst="rect">
                <a:avLst/>
              </a:prstGeom>
              <a:blipFill>
                <a:blip r:embed="rId2"/>
                <a:stretch>
                  <a:fillRect l="-825" r="-22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Tree>
    <p:extLst>
      <p:ext uri="{BB962C8B-B14F-4D97-AF65-F5344CB8AC3E}">
        <p14:creationId xmlns:p14="http://schemas.microsoft.com/office/powerpoint/2010/main" val="1383963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64605</TotalTime>
  <Words>3753</Words>
  <Application>Microsoft Office PowerPoint</Application>
  <PresentationFormat>On-screen Show (4:3)</PresentationFormat>
  <Paragraphs>481</Paragraphs>
  <Slides>53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Calibri</vt:lpstr>
      <vt:lpstr>Cambria Math</vt:lpstr>
      <vt:lpstr>Lucida Grande</vt:lpstr>
      <vt:lpstr>Palatino</vt:lpstr>
      <vt:lpstr>Symbol</vt:lpstr>
      <vt:lpstr>Office Theme</vt:lpstr>
      <vt:lpstr>CI-Mag-106 - Conventional Magnets for Accelerators  Lecture 3 </vt:lpstr>
      <vt:lpstr>Contents – Lecture 3</vt:lpstr>
      <vt:lpstr>From DC to AC</vt:lpstr>
      <vt:lpstr>Why do we need AC?</vt:lpstr>
      <vt:lpstr>Differences to DC Magnets</vt:lpstr>
      <vt:lpstr>AC circuit</vt:lpstr>
      <vt:lpstr>Inductance stacking</vt:lpstr>
      <vt:lpstr>Maxwell in AC</vt:lpstr>
      <vt:lpstr>Maxwell in AC</vt:lpstr>
      <vt:lpstr>Conductor eddy currents</vt:lpstr>
      <vt:lpstr>Conductor eddy currents</vt:lpstr>
      <vt:lpstr>Conductor eddy currents</vt:lpstr>
      <vt:lpstr>Eddy currents in a cylindrical vacuum vessel</vt:lpstr>
      <vt:lpstr>Eddy currents in a cylindrical vacuum vessel</vt:lpstr>
      <vt:lpstr>Eddy current perturbations</vt:lpstr>
      <vt:lpstr>Perturbation distribution</vt:lpstr>
      <vt:lpstr>Perturbation effects</vt:lpstr>
      <vt:lpstr>Stainless steel vessels</vt:lpstr>
      <vt:lpstr>Stainless steel vessels</vt:lpstr>
      <vt:lpstr>“Skin Effect”</vt:lpstr>
      <vt:lpstr>Skin depth</vt:lpstr>
      <vt:lpstr>Skin depth example</vt:lpstr>
      <vt:lpstr>AC effects in steel yokes</vt:lpstr>
      <vt:lpstr>Yoke Eddy losses</vt:lpstr>
      <vt:lpstr>Hysteresis loss</vt:lpstr>
      <vt:lpstr>Total loss</vt:lpstr>
      <vt:lpstr>Yoke material choice</vt:lpstr>
      <vt:lpstr>Grain orientation</vt:lpstr>
      <vt:lpstr>Fast magnet types</vt:lpstr>
      <vt:lpstr>Correctors</vt:lpstr>
      <vt:lpstr>Correctors</vt:lpstr>
      <vt:lpstr>Yoked correctors</vt:lpstr>
      <vt:lpstr>Kickers</vt:lpstr>
      <vt:lpstr>EMMA injection kicker</vt:lpstr>
      <vt:lpstr>EMMA injection kicker</vt:lpstr>
      <vt:lpstr>Septum magnets</vt:lpstr>
      <vt:lpstr>Lambertson septum</vt:lpstr>
      <vt:lpstr>Eddy current septum</vt:lpstr>
      <vt:lpstr>Comparison</vt:lpstr>
      <vt:lpstr>Beam injection/extraction</vt:lpstr>
      <vt:lpstr>The problem</vt:lpstr>
      <vt:lpstr>Single turn</vt:lpstr>
      <vt:lpstr>Multi-turn</vt:lpstr>
      <vt:lpstr>Accumulation</vt:lpstr>
      <vt:lpstr>Multi-turn extraction</vt:lpstr>
      <vt:lpstr>EMMA Septum</vt:lpstr>
      <vt:lpstr>EMMA septum</vt:lpstr>
      <vt:lpstr>Magnet requirements</vt:lpstr>
      <vt:lpstr>Fast magnet power supplies</vt:lpstr>
      <vt:lpstr>Distributed system</vt:lpstr>
      <vt:lpstr>Distributed system</vt:lpstr>
      <vt:lpstr>Lumped circuits</vt:lpstr>
      <vt:lpstr>Resulting waveform</vt:lpstr>
    </vt:vector>
  </TitlesOfParts>
  <Company>Daresbury Laboratory (STFC)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magnetic measurements</dc:title>
  <dc:creator>user</dc:creator>
  <cp:lastModifiedBy>Bainbridge, Alex (STFC,DL,AST)</cp:lastModifiedBy>
  <cp:revision>841</cp:revision>
  <dcterms:created xsi:type="dcterms:W3CDTF">2016-10-20T13:56:11Z</dcterms:created>
  <dcterms:modified xsi:type="dcterms:W3CDTF">2022-11-14T15:44:54Z</dcterms:modified>
</cp:coreProperties>
</file>