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7" r:id="rId2"/>
    <p:sldId id="258" r:id="rId3"/>
    <p:sldId id="323" r:id="rId4"/>
    <p:sldId id="259" r:id="rId5"/>
    <p:sldId id="261" r:id="rId6"/>
    <p:sldId id="262" r:id="rId7"/>
    <p:sldId id="263"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1740" y="102"/>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nbridge, Alex (STFC,DL,AST)" userId="ce672081-8234-4921-ae56-190d56fc3d1c" providerId="ADAL" clId="{1AA36128-DC31-4EE2-9963-25A27033C03D}"/>
    <pc:docChg chg="modMainMaster">
      <pc:chgData name="Bainbridge, Alex (STFC,DL,AST)" userId="ce672081-8234-4921-ae56-190d56fc3d1c" providerId="ADAL" clId="{1AA36128-DC31-4EE2-9963-25A27033C03D}" dt="2022-10-25T15:04:37.176" v="1" actId="20577"/>
      <pc:docMkLst>
        <pc:docMk/>
      </pc:docMkLst>
      <pc:sldMasterChg chg="modSp mod">
        <pc:chgData name="Bainbridge, Alex (STFC,DL,AST)" userId="ce672081-8234-4921-ae56-190d56fc3d1c" providerId="ADAL" clId="{1AA36128-DC31-4EE2-9963-25A27033C03D}" dt="2022-10-25T15:04:37.176" v="1" actId="20577"/>
        <pc:sldMasterMkLst>
          <pc:docMk/>
          <pc:sldMasterMk cId="3038205125" sldId="2147483648"/>
        </pc:sldMasterMkLst>
        <pc:spChg chg="mod">
          <ac:chgData name="Bainbridge, Alex (STFC,DL,AST)" userId="ce672081-8234-4921-ae56-190d56fc3d1c" providerId="ADAL" clId="{1AA36128-DC31-4EE2-9963-25A27033C03D}" dt="2022-10-25T15:04:37.176" v="1" actId="20577"/>
          <ac:spMkLst>
            <pc:docMk/>
            <pc:sldMasterMk cId="3038205125" sldId="2147483648"/>
            <ac:spMk id="13"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3D6F04-B139-400F-B2CB-FCF65F624E55}" type="datetimeFigureOut">
              <a:rPr lang="en-GB" smtClean="0"/>
              <a:t>25/10/2022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95193-0603-4B4E-95A9-FD4FEFC3BB15}" type="slidenum">
              <a:rPr lang="en-GB" smtClean="0"/>
              <a:t>‹#›</a:t>
            </a:fld>
            <a:endParaRPr lang="en-GB"/>
          </a:p>
        </p:txBody>
      </p:sp>
    </p:spTree>
    <p:extLst>
      <p:ext uri="{BB962C8B-B14F-4D97-AF65-F5344CB8AC3E}">
        <p14:creationId xmlns:p14="http://schemas.microsoft.com/office/powerpoint/2010/main" val="427943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92213-6FA8-42CD-A7B7-D1297E8B8F46}" type="datetimeFigureOut">
              <a:rPr lang="en-GB" smtClean="0"/>
              <a:t>25/10/2022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6A1D3-1EC1-4D56-9865-24A59D6B62B1}" type="slidenum">
              <a:rPr lang="en-GB" smtClean="0"/>
              <a:t>‹#›</a:t>
            </a:fld>
            <a:endParaRPr lang="en-GB"/>
          </a:p>
        </p:txBody>
      </p:sp>
    </p:spTree>
    <p:extLst>
      <p:ext uri="{BB962C8B-B14F-4D97-AF65-F5344CB8AC3E}">
        <p14:creationId xmlns:p14="http://schemas.microsoft.com/office/powerpoint/2010/main" val="50995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25/10/2022</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dirty="0"/>
          </a:p>
        </p:txBody>
      </p:sp>
      <p:sp>
        <p:nvSpPr>
          <p:cNvPr id="7" name="Rectangle 12"/>
          <p:cNvSpPr>
            <a:spLocks noChangeArrowheads="1"/>
          </p:cNvSpPr>
          <p:nvPr userDrawn="1"/>
        </p:nvSpPr>
        <p:spPr bwMode="auto">
          <a:xfrm>
            <a:off x="539750" y="6237288"/>
            <a:ext cx="3527425"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8" name="Line 14"/>
          <p:cNvSpPr>
            <a:spLocks noChangeShapeType="1"/>
          </p:cNvSpPr>
          <p:nvPr userDrawn="1"/>
        </p:nvSpPr>
        <p:spPr bwMode="auto">
          <a:xfrm>
            <a:off x="395288" y="6092825"/>
            <a:ext cx="8416925"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a:latin typeface="Arial" charset="0"/>
              <a:cs typeface="Arial" charset="0"/>
            </a:endParaRPr>
          </a:p>
        </p:txBody>
      </p:sp>
    </p:spTree>
    <p:extLst>
      <p:ext uri="{BB962C8B-B14F-4D97-AF65-F5344CB8AC3E}">
        <p14:creationId xmlns:p14="http://schemas.microsoft.com/office/powerpoint/2010/main" val="47408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25/10/2022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6563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25/10/2022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644505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1050" y="260350"/>
            <a:ext cx="6646863" cy="7334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196975"/>
            <a:ext cx="4038600" cy="492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196975"/>
            <a:ext cx="4038600" cy="492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7701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1050" y="260350"/>
            <a:ext cx="6646863" cy="7334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196975"/>
            <a:ext cx="4038600" cy="492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196975"/>
            <a:ext cx="4038600" cy="238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736975"/>
            <a:ext cx="4038600" cy="238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709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76C1AA3-7DDF-4606-B1EC-68BB7DEEA027}" type="datetimeFigureOut">
              <a:rPr lang="en-GB" smtClean="0"/>
              <a:t>25/10/2022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68440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C1AA3-7DDF-4606-B1EC-68BB7DEEA027}" type="datetimeFigureOut">
              <a:rPr lang="en-GB" smtClean="0"/>
              <a:t>25/10/2022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01897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6C1AA3-7DDF-4606-B1EC-68BB7DEEA027}" type="datetimeFigureOut">
              <a:rPr lang="en-GB" smtClean="0"/>
              <a:t>25/10/2022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11778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6C1AA3-7DDF-4606-B1EC-68BB7DEEA027}" type="datetimeFigureOut">
              <a:rPr lang="en-GB" smtClean="0"/>
              <a:t>25/10/2022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954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6C1AA3-7DDF-4606-B1EC-68BB7DEEA027}" type="datetimeFigureOut">
              <a:rPr lang="en-GB" smtClean="0"/>
              <a:t>25/10/2022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00093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C1AA3-7DDF-4606-B1EC-68BB7DEEA027}" type="datetimeFigureOut">
              <a:rPr lang="en-GB" smtClean="0"/>
              <a:t>25/10/2022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12504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25/10/2022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81370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25/10/2022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29706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Alex Bainbridge, ASTeC</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Cockcroft Lectures 2016: Magnet Measurements</a:t>
            </a:r>
            <a:fld id="{E96C3CC7-E32E-4800-8C40-CB8EE3327F1F}" type="slidenum">
              <a:rPr lang="en-GB" smtClean="0"/>
              <a:pPr/>
              <a:t>‹#›</a:t>
            </a:fld>
            <a:endParaRPr lang="en-GB" dirty="0"/>
          </a:p>
        </p:txBody>
      </p:sp>
      <p:sp>
        <p:nvSpPr>
          <p:cNvPr id="11" name="Rectangle 12"/>
          <p:cNvSpPr>
            <a:spLocks noChangeArrowheads="1"/>
          </p:cNvSpPr>
          <p:nvPr userDrawn="1"/>
        </p:nvSpPr>
        <p:spPr bwMode="auto">
          <a:xfrm>
            <a:off x="539750" y="6237288"/>
            <a:ext cx="3527425"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12" name="Line 14"/>
          <p:cNvSpPr>
            <a:spLocks noChangeShapeType="1"/>
          </p:cNvSpPr>
          <p:nvPr userDrawn="1"/>
        </p:nvSpPr>
        <p:spPr bwMode="auto">
          <a:xfrm>
            <a:off x="395288" y="6092825"/>
            <a:ext cx="8416925"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a:latin typeface="Arial" charset="0"/>
              <a:cs typeface="Arial" charset="0"/>
            </a:endParaRPr>
          </a:p>
        </p:txBody>
      </p:sp>
      <p:sp>
        <p:nvSpPr>
          <p:cNvPr id="13" name="Rectangle 16"/>
          <p:cNvSpPr>
            <a:spLocks noChangeArrowheads="1"/>
          </p:cNvSpPr>
          <p:nvPr userDrawn="1"/>
        </p:nvSpPr>
        <p:spPr bwMode="auto">
          <a:xfrm>
            <a:off x="3749675" y="6237288"/>
            <a:ext cx="5062538"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lgn="ctr">
              <a:defRPr/>
            </a:pPr>
            <a:r>
              <a:rPr lang="en-GB" altLang="en-US" sz="1400" b="1" dirty="0">
                <a:solidFill>
                  <a:schemeClr val="tx2"/>
                </a:solidFill>
                <a:latin typeface="+mn-lt"/>
              </a:rPr>
              <a:t>Cockcroft Institute: CI-MAG-106</a:t>
            </a:r>
            <a:r>
              <a:rPr lang="en-GB" altLang="en-US" sz="1400" b="1" baseline="0" dirty="0">
                <a:solidFill>
                  <a:schemeClr val="tx2"/>
                </a:solidFill>
                <a:latin typeface="+mn-lt"/>
              </a:rPr>
              <a:t> Lecture 2 </a:t>
            </a:r>
            <a:r>
              <a:rPr lang="en-GB" altLang="en-US" sz="1400" b="1" dirty="0">
                <a:solidFill>
                  <a:schemeClr val="tx2"/>
                </a:solidFill>
                <a:latin typeface="+mn-lt"/>
              </a:rPr>
              <a:t>(2022)	</a:t>
            </a:r>
            <a:fld id="{D518B675-CE3C-4ADB-9560-D0A64EF41534}" type="slidenum">
              <a:rPr lang="en-GB" altLang="en-US" sz="1400" b="1" smtClean="0">
                <a:solidFill>
                  <a:schemeClr val="tx2"/>
                </a:solidFill>
                <a:latin typeface="+mn-lt"/>
              </a:rPr>
              <a:t>‹#›</a:t>
            </a:fld>
            <a:endParaRPr lang="en-GB" altLang="en-US" sz="1400" b="1" dirty="0">
              <a:solidFill>
                <a:schemeClr val="tx2"/>
              </a:solidFill>
              <a:latin typeface="+mn-lt"/>
            </a:endParaRPr>
          </a:p>
        </p:txBody>
      </p:sp>
    </p:spTree>
    <p:extLst>
      <p:ext uri="{BB962C8B-B14F-4D97-AF65-F5344CB8AC3E}">
        <p14:creationId xmlns:p14="http://schemas.microsoft.com/office/powerpoint/2010/main" val="303820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10.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48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50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6.xml"/><Relationship Id="rId5" Type="http://schemas.openxmlformats.org/officeDocument/2006/relationships/image" Target="../media/image57.jpeg"/><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oleObject" Target="../embeddings/oleObject2.bin"/><Relationship Id="rId1" Type="http://schemas.openxmlformats.org/officeDocument/2006/relationships/slideLayout" Target="../slideLayouts/slideLayout12.xml"/><Relationship Id="rId5" Type="http://schemas.openxmlformats.org/officeDocument/2006/relationships/image" Target="../media/image77.png"/></Relationships>
</file>

<file path=ppt/slides/_rels/slide6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12.xml"/><Relationship Id="rId5" Type="http://schemas.openxmlformats.org/officeDocument/2006/relationships/image" Target="../media/image74.wmf"/><Relationship Id="rId4" Type="http://schemas.openxmlformats.org/officeDocument/2006/relationships/oleObject" Target="../embeddings/oleObject3.bin"/></Relationships>
</file>

<file path=ppt/slides/_rels/slide66.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052" y="1957130"/>
            <a:ext cx="7772400" cy="1471870"/>
          </a:xfrm>
        </p:spPr>
        <p:txBody>
          <a:bodyPr>
            <a:normAutofit fontScale="90000"/>
          </a:bodyPr>
          <a:lstStyle/>
          <a:p>
            <a:r>
              <a:rPr lang="en-GB" altLang="en-US" b="1" dirty="0"/>
              <a:t>CI-Mag-106 - Conventional Magnets for Accelerators</a:t>
            </a:r>
            <a:br>
              <a:rPr lang="en-GB" altLang="en-US" b="1" dirty="0"/>
            </a:br>
            <a:br>
              <a:rPr lang="en-GB" altLang="en-US" b="1" dirty="0"/>
            </a:br>
            <a:r>
              <a:rPr lang="en-GB" altLang="en-US" b="1" dirty="0"/>
              <a:t>Lecture 2</a:t>
            </a:r>
            <a:br>
              <a:rPr lang="en-GB" altLang="en-US" b="1" dirty="0"/>
            </a:br>
            <a:endParaRPr lang="en-GB" altLang="en-US" b="1" dirty="0"/>
          </a:p>
        </p:txBody>
      </p:sp>
      <p:sp>
        <p:nvSpPr>
          <p:cNvPr id="2051" name="Rectangle 3"/>
          <p:cNvSpPr>
            <a:spLocks noGrp="1" noChangeArrowheads="1"/>
          </p:cNvSpPr>
          <p:nvPr>
            <p:ph type="subTitle" idx="1"/>
          </p:nvPr>
        </p:nvSpPr>
        <p:spPr>
          <a:xfrm>
            <a:off x="1510446" y="3308692"/>
            <a:ext cx="6551613" cy="2828496"/>
          </a:xfrm>
        </p:spPr>
        <p:txBody>
          <a:bodyPr>
            <a:normAutofit lnSpcReduction="10000"/>
          </a:bodyPr>
          <a:lstStyle/>
          <a:p>
            <a:pPr eaLnBrk="1" hangingPunct="1"/>
            <a:endParaRPr lang="en-GB" altLang="en-US" sz="2400" dirty="0"/>
          </a:p>
          <a:p>
            <a:pPr eaLnBrk="1" hangingPunct="1"/>
            <a:r>
              <a:rPr lang="en-GB" altLang="en-US" sz="2400" dirty="0"/>
              <a:t>Dr Alex Bainbridge</a:t>
            </a:r>
          </a:p>
          <a:p>
            <a:pPr eaLnBrk="1" hangingPunct="1"/>
            <a:r>
              <a:rPr lang="en-GB" altLang="en-US" sz="2400" dirty="0"/>
              <a:t>Magnetics and Radiation Sources Group</a:t>
            </a:r>
          </a:p>
          <a:p>
            <a:pPr eaLnBrk="1" hangingPunct="1"/>
            <a:r>
              <a:rPr lang="en-GB" altLang="en-US" sz="2400" dirty="0"/>
              <a:t>ASTeC</a:t>
            </a:r>
          </a:p>
          <a:p>
            <a:pPr eaLnBrk="1" hangingPunct="1"/>
            <a:r>
              <a:rPr lang="en-GB" altLang="en-US" sz="2400" dirty="0"/>
              <a:t>Daresbury Laboratory</a:t>
            </a:r>
          </a:p>
          <a:p>
            <a:pPr eaLnBrk="1" hangingPunct="1"/>
            <a:endParaRPr lang="en-GB" altLang="en-US" sz="2400" dirty="0"/>
          </a:p>
          <a:p>
            <a:pPr eaLnBrk="1" hangingPunct="1"/>
            <a:r>
              <a:rPr lang="en-GB" altLang="en-US" sz="1800" dirty="0"/>
              <a:t>alex.bainbridge@stfc.ac.uk</a:t>
            </a:r>
          </a:p>
        </p:txBody>
      </p:sp>
      <p:pic>
        <p:nvPicPr>
          <p:cNvPr id="4" name="Picture 19" descr="Cockcroft_logo">
            <a:extLst>
              <a:ext uri="{FF2B5EF4-FFF2-40B4-BE49-F238E27FC236}">
                <a16:creationId xmlns:a16="http://schemas.microsoft.com/office/drawing/2014/main" id="{39B763D9-9B2D-47DD-8A27-528896797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607736" cy="9085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4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Dipole field, n=1</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285336" y="1389914"/>
                <a:ext cx="4149931"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cylindrical coordinates:</a:t>
                </a:r>
              </a:p>
              <a:p>
                <a:pPr marL="0"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𝑟</m:t>
                          </m:r>
                        </m:sub>
                      </m:sSub>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1</m:t>
                          </m:r>
                        </m:sub>
                      </m:sSub>
                      <m:func>
                        <m:funcPr>
                          <m:ctrlPr>
                            <a:rPr lang="en-GB" sz="2000" i="1">
                              <a:latin typeface="Cambria Math" panose="02040503050406030204" pitchFamily="18" charset="0"/>
                            </a:rPr>
                          </m:ctrlPr>
                        </m:funcPr>
                        <m:fName>
                          <m:r>
                            <m:rPr>
                              <m:sty m:val="p"/>
                            </m:rPr>
                            <a:rPr lang="en-GB" sz="2000">
                              <a:latin typeface="Cambria Math"/>
                            </a:rPr>
                            <m:t>cos</m:t>
                          </m:r>
                        </m:fName>
                        <m:e>
                          <m:r>
                            <a:rPr lang="en-GB" sz="2000" i="1">
                              <a:latin typeface="Cambria Math"/>
                            </a:rPr>
                            <m:t>𝜃</m:t>
                          </m:r>
                        </m:e>
                      </m:func>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1</m:t>
                          </m:r>
                        </m:sub>
                      </m:sSub>
                      <m:func>
                        <m:funcPr>
                          <m:ctrlPr>
                            <a:rPr lang="en-GB" sz="2000" i="1">
                              <a:latin typeface="Cambria Math" panose="02040503050406030204" pitchFamily="18" charset="0"/>
                            </a:rPr>
                          </m:ctrlPr>
                        </m:funcPr>
                        <m:fName>
                          <m:r>
                            <m:rPr>
                              <m:sty m:val="p"/>
                            </m:rPr>
                            <a:rPr lang="en-GB" sz="2000">
                              <a:latin typeface="Cambria Math"/>
                            </a:rPr>
                            <m:t>sin</m:t>
                          </m:r>
                        </m:fName>
                        <m:e>
                          <m:r>
                            <a:rPr lang="en-GB" sz="2000" i="1">
                              <a:latin typeface="Cambria Math"/>
                            </a:rPr>
                            <m:t>𝜃</m:t>
                          </m:r>
                        </m:e>
                      </m:func>
                    </m:oMath>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𝜃</m:t>
                          </m:r>
                        </m:sub>
                      </m:sSub>
                      <m:r>
                        <m:rPr>
                          <m:aln/>
                        </m:rPr>
                        <a:rPr lang="en-GB" sz="2000" i="1">
                          <a:latin typeface="Cambria Math"/>
                        </a:rPr>
                        <m:t>=</m:t>
                      </m:r>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1</m:t>
                          </m:r>
                        </m:sub>
                      </m:sSub>
                      <m:func>
                        <m:funcPr>
                          <m:ctrlPr>
                            <a:rPr lang="en-GB" sz="2000" i="1">
                              <a:latin typeface="Cambria Math" panose="02040503050406030204" pitchFamily="18" charset="0"/>
                            </a:rPr>
                          </m:ctrlPr>
                        </m:funcPr>
                        <m:fName>
                          <m:r>
                            <m:rPr>
                              <m:sty m:val="p"/>
                            </m:rPr>
                            <a:rPr lang="en-GB" sz="2000">
                              <a:latin typeface="Cambria Math"/>
                            </a:rPr>
                            <m:t>sin</m:t>
                          </m:r>
                        </m:fName>
                        <m:e>
                          <m:r>
                            <a:rPr lang="en-GB" sz="2000" i="1">
                              <a:latin typeface="Cambria Math"/>
                            </a:rPr>
                            <m:t>𝜃</m:t>
                          </m:r>
                        </m:e>
                      </m:func>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1</m:t>
                          </m:r>
                        </m:sub>
                      </m:sSub>
                      <m:func>
                        <m:funcPr>
                          <m:ctrlPr>
                            <a:rPr lang="en-GB" sz="2000" i="1">
                              <a:latin typeface="Cambria Math" panose="02040503050406030204" pitchFamily="18" charset="0"/>
                            </a:rPr>
                          </m:ctrlPr>
                        </m:funcPr>
                        <m:fName>
                          <m:r>
                            <m:rPr>
                              <m:sty m:val="p"/>
                            </m:rPr>
                            <a:rPr lang="en-GB" sz="2000">
                              <a:latin typeface="Cambria Math"/>
                            </a:rPr>
                            <m:t>cos</m:t>
                          </m:r>
                        </m:fName>
                        <m:e>
                          <m:r>
                            <a:rPr lang="en-GB" sz="2000" i="1">
                              <a:latin typeface="Cambria Math"/>
                            </a:rPr>
                            <m:t>𝜃</m:t>
                          </m:r>
                        </m:e>
                      </m:func>
                    </m:oMath>
                    <m:oMath xmlns:m="http://schemas.openxmlformats.org/officeDocument/2006/math">
                      <m:r>
                        <a:rPr lang="en-GB" sz="2000" i="1">
                          <a:latin typeface="Cambria Math"/>
                        </a:rPr>
                        <m:t>𝜙</m:t>
                      </m:r>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1</m:t>
                          </m:r>
                        </m:sub>
                      </m:sSub>
                      <m:r>
                        <a:rPr lang="en-GB" sz="2000" i="1">
                          <a:latin typeface="Cambria Math"/>
                        </a:rPr>
                        <m:t>𝑟</m:t>
                      </m:r>
                      <m:func>
                        <m:funcPr>
                          <m:ctrlPr>
                            <a:rPr lang="en-GB" sz="2000" i="1">
                              <a:latin typeface="Cambria Math" panose="02040503050406030204" pitchFamily="18" charset="0"/>
                            </a:rPr>
                          </m:ctrlPr>
                        </m:funcPr>
                        <m:fName>
                          <m:r>
                            <m:rPr>
                              <m:sty m:val="p"/>
                            </m:rPr>
                            <a:rPr lang="en-GB" sz="2000">
                              <a:latin typeface="Cambria Math"/>
                            </a:rPr>
                            <m:t>cos</m:t>
                          </m:r>
                        </m:fName>
                        <m:e>
                          <m:r>
                            <a:rPr lang="en-GB" sz="2000" i="1">
                              <a:latin typeface="Cambria Math"/>
                            </a:rPr>
                            <m:t>𝜃</m:t>
                          </m:r>
                        </m:e>
                      </m:func>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1</m:t>
                          </m:r>
                        </m:sub>
                      </m:sSub>
                      <m:r>
                        <a:rPr lang="en-GB" sz="2000" i="1">
                          <a:latin typeface="Cambria Math"/>
                        </a:rPr>
                        <m:t>𝑟</m:t>
                      </m:r>
                      <m:func>
                        <m:funcPr>
                          <m:ctrlPr>
                            <a:rPr lang="en-GB" sz="2000" i="1">
                              <a:latin typeface="Cambria Math" panose="02040503050406030204" pitchFamily="18" charset="0"/>
                            </a:rPr>
                          </m:ctrlPr>
                        </m:funcPr>
                        <m:fName>
                          <m:r>
                            <m:rPr>
                              <m:sty m:val="p"/>
                            </m:rPr>
                            <a:rPr lang="en-GB" sz="2000">
                              <a:latin typeface="Cambria Math"/>
                            </a:rPr>
                            <m:t>sin</m:t>
                          </m:r>
                        </m:fName>
                        <m:e>
                          <m:r>
                            <a:rPr lang="en-GB" sz="2000" i="1">
                              <a:latin typeface="Cambria Math"/>
                            </a:rPr>
                            <m:t>𝜃</m:t>
                          </m:r>
                        </m:e>
                      </m:func>
                    </m:oMath>
                  </m:oMathPara>
                </a14:m>
                <a:endParaRPr lang="en-GB" sz="2000" dirty="0"/>
              </a:p>
              <a:p>
                <a:pPr marL="0" indent="0">
                  <a:buNone/>
                </a:pPr>
                <a:endParaRPr lang="en-GB" sz="2000" dirty="0"/>
              </a:p>
              <a:p>
                <a:pPr marL="0" indent="0">
                  <a:buNone/>
                </a:pPr>
                <a:r>
                  <a:rPr lang="en-GB" sz="2000" dirty="0"/>
                  <a:t>In Cartesian coordinates:</a:t>
                </a:r>
              </a:p>
              <a:p>
                <a:pPr marL="0"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𝑥</m:t>
                          </m:r>
                        </m:sub>
                      </m:sSub>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1</m:t>
                          </m:r>
                        </m:sub>
                      </m:sSub>
                    </m:oMath>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𝑦</m:t>
                          </m:r>
                        </m:sub>
                      </m:sSub>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1</m:t>
                          </m:r>
                        </m:sub>
                      </m:sSub>
                    </m:oMath>
                    <m:oMath xmlns:m="http://schemas.openxmlformats.org/officeDocument/2006/math">
                      <m:r>
                        <a:rPr lang="en-GB" sz="2000" i="1">
                          <a:latin typeface="Cambria Math"/>
                        </a:rPr>
                        <m:t>𝜙</m:t>
                      </m:r>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1</m:t>
                          </m:r>
                        </m:sub>
                      </m:sSub>
                      <m:r>
                        <a:rPr lang="en-GB" sz="2000" i="1">
                          <a:latin typeface="Cambria Math"/>
                        </a:rPr>
                        <m:t>𝑥</m:t>
                      </m:r>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1</m:t>
                          </m:r>
                        </m:sub>
                      </m:sSub>
                      <m:r>
                        <a:rPr lang="en-GB" sz="2000" i="1">
                          <a:latin typeface="Cambria Math"/>
                        </a:rPr>
                        <m:t>𝑦</m:t>
                      </m:r>
                    </m:oMath>
                  </m:oMathPara>
                </a14:m>
                <a:endParaRPr lang="en-GB" sz="2000" dirty="0"/>
              </a:p>
              <a:p>
                <a:pPr marL="0" indent="0">
                  <a:buNone/>
                </a:pPr>
                <a:endParaRPr lang="en-GB" sz="2000" dirty="0"/>
              </a:p>
              <a:p>
                <a:pPr marL="0" indent="0">
                  <a:buNone/>
                </a:pPr>
                <a:r>
                  <a:rPr lang="en-GB" sz="2000" dirty="0"/>
                  <a:t>So a perfect vertical dipole field occurs at J</a:t>
                </a:r>
                <a:r>
                  <a:rPr lang="en-GB" sz="2000" baseline="-25000" dirty="0"/>
                  <a:t>1</a:t>
                </a:r>
                <a:r>
                  <a:rPr lang="en-GB" sz="2000" dirty="0"/>
                  <a:t>=0. A perfect horizontal dipole field occurs at K</a:t>
                </a:r>
                <a:r>
                  <a:rPr lang="en-GB" sz="2000" baseline="-25000" dirty="0"/>
                  <a:t>1</a:t>
                </a:r>
                <a:r>
                  <a:rPr lang="en-GB" sz="2000" dirty="0"/>
                  <a:t>=0.</a:t>
                </a:r>
                <a:endParaRPr lang="en-GB" altLang="en-US" sz="2000" dirty="0">
                  <a:latin typeface="roboto slab" pitchFamily="2" charset="0"/>
                </a:endParaRPr>
              </a:p>
              <a:p>
                <a:pPr marL="0" indent="0">
                  <a:buNone/>
                </a:pPr>
                <a:endParaRPr lang="en-GB" altLang="en-US" sz="2000" dirty="0">
                  <a:latin typeface="roboto slab" pitchFamily="2" charset="0"/>
                </a:endParaRPr>
              </a:p>
              <a:p>
                <a:pPr marL="0" indent="0">
                  <a:buNone/>
                </a:pPr>
                <a:endParaRPr lang="en-GB" sz="2000" dirty="0"/>
              </a:p>
              <a:p>
                <a:pPr marL="0" indent="0">
                  <a:buNone/>
                </a:pPr>
                <a:endParaRPr lang="en-GB" sz="2000" dirty="0"/>
              </a:p>
              <a:p>
                <a:pPr marL="0" indent="0">
                  <a:buNone/>
                </a:pPr>
                <a:endParaRPr lang="en-GB" altLang="en-US" sz="2000" dirty="0"/>
              </a:p>
              <a:p>
                <a:pPr marL="0" indent="0">
                  <a:buNone/>
                </a:pPr>
                <a:endParaRPr lang="en-GB" altLang="en-US" sz="2000" dirty="0"/>
              </a:p>
              <a:p>
                <a:pPr marL="0" indent="0">
                  <a:buNone/>
                </a:pPr>
                <a:endParaRPr lang="en-GB" altLang="en-US" sz="2000"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endParaRPr lang="en-GB" altLang="en-US" sz="2000" dirty="0">
                  <a:latin typeface="roboto slab" pitchFamily="2" charset="0"/>
                </a:endParaRPr>
              </a:p>
              <a:p>
                <a:pPr marL="0" indent="0">
                  <a:buNone/>
                </a:pPr>
                <a:endParaRPr lang="en-GB" altLang="en-US" sz="2000" b="1" i="1" dirty="0"/>
              </a:p>
            </p:txBody>
          </p:sp>
        </mc:Choice>
        <mc:Fallback xmlns="">
          <p:sp>
            <p:nvSpPr>
              <p:cNvPr id="3" name="Rectangle 3"/>
              <p:cNvSpPr txBox="1">
                <a:spLocks noRot="1" noChangeAspect="1" noMove="1" noResize="1" noEditPoints="1" noAdjustHandles="1" noChangeArrowheads="1" noChangeShapeType="1" noTextEdit="1"/>
              </p:cNvSpPr>
              <p:nvPr/>
            </p:nvSpPr>
            <p:spPr>
              <a:xfrm>
                <a:off x="285336" y="1389914"/>
                <a:ext cx="4149931" cy="4598993"/>
              </a:xfrm>
              <a:prstGeom prst="rect">
                <a:avLst/>
              </a:prstGeom>
              <a:blipFill rotWithShape="1">
                <a:blip r:embed="rId2"/>
                <a:stretch>
                  <a:fillRect l="-1615" t="-6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txBox="1">
                <a:spLocks noChangeArrowheads="1"/>
              </p:cNvSpPr>
              <p:nvPr/>
            </p:nvSpPr>
            <p:spPr>
              <a:xfrm>
                <a:off x="4684996" y="1389914"/>
                <a:ext cx="4149931"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Using a complex function</a:t>
                </a:r>
              </a:p>
              <a:p>
                <a:pPr marL="0" indent="0" algn="ctr">
                  <a:buNone/>
                </a:pPr>
                <a14:m>
                  <m:oMath xmlns:m="http://schemas.openxmlformats.org/officeDocument/2006/math">
                    <m:r>
                      <a:rPr lang="en-GB" altLang="en-US" sz="2000" i="1">
                        <a:latin typeface="Cambria Math"/>
                        <a:ea typeface="Cambria Math"/>
                      </a:rPr>
                      <m:t>𝐴</m:t>
                    </m:r>
                    <m:r>
                      <a:rPr lang="en-GB" altLang="en-US" sz="2000" i="1">
                        <a:latin typeface="Cambria Math"/>
                        <a:ea typeface="Cambria Math"/>
                      </a:rPr>
                      <m:t>+</m:t>
                    </m:r>
                    <m:r>
                      <a:rPr lang="en-GB" altLang="en-US" sz="2000" i="1">
                        <a:latin typeface="Cambria Math"/>
                        <a:ea typeface="Cambria Math"/>
                      </a:rPr>
                      <m:t>𝑖</m:t>
                    </m:r>
                    <m:r>
                      <a:rPr lang="en-GB" altLang="en-US" sz="2000" i="1">
                        <a:latin typeface="Cambria Math"/>
                        <a:ea typeface="Cambria Math"/>
                      </a:rPr>
                      <m:t>𝜙</m:t>
                    </m:r>
                  </m:oMath>
                </a14:m>
                <a:r>
                  <a:rPr lang="en-GB" altLang="en-US" sz="2000" dirty="0"/>
                  <a:t> = </a:t>
                </a:r>
                <a14:m>
                  <m:oMath xmlns:m="http://schemas.openxmlformats.org/officeDocument/2006/math">
                    <m:r>
                      <a:rPr lang="en-GB" altLang="en-US" sz="2000" i="1">
                        <a:latin typeface="Cambria Math"/>
                        <a:ea typeface="Cambria Math"/>
                      </a:rPr>
                      <m:t>𝐶</m:t>
                    </m:r>
                    <m:r>
                      <a:rPr lang="en-GB" altLang="en-US" sz="2000" b="0" i="1" baseline="-25000" smtClean="0">
                        <a:latin typeface="Cambria Math"/>
                        <a:ea typeface="Cambria Math"/>
                      </a:rPr>
                      <m:t>1</m:t>
                    </m:r>
                    <m:r>
                      <a:rPr lang="en-GB" altLang="en-US" sz="2000" i="1">
                        <a:latin typeface="Cambria Math"/>
                        <a:ea typeface="Cambria Math"/>
                      </a:rPr>
                      <m:t>ℤ</m:t>
                    </m:r>
                    <m:r>
                      <a:rPr lang="en-GB" altLang="en-US" sz="2000" b="0" i="1" baseline="30000" smtClean="0">
                        <a:latin typeface="Cambria Math"/>
                        <a:ea typeface="Cambria Math"/>
                      </a:rPr>
                      <m:t>1</m:t>
                    </m:r>
                  </m:oMath>
                </a14:m>
                <a:r>
                  <a:rPr lang="en-GB" altLang="en-US" sz="2000" dirty="0"/>
                  <a:t> = </a:t>
                </a:r>
                <a14:m>
                  <m:oMath xmlns:m="http://schemas.openxmlformats.org/officeDocument/2006/math">
                    <m:r>
                      <a:rPr lang="en-GB" altLang="en-US" sz="2000" i="1">
                        <a:latin typeface="Cambria Math"/>
                        <a:ea typeface="Cambria Math"/>
                      </a:rPr>
                      <m:t>𝐶</m:t>
                    </m:r>
                    <m:r>
                      <a:rPr lang="en-GB" altLang="en-US" sz="2000" b="0" i="1" baseline="-25000" smtClean="0">
                        <a:latin typeface="Cambria Math"/>
                        <a:ea typeface="Cambria Math"/>
                      </a:rPr>
                      <m:t>1</m:t>
                    </m:r>
                    <m:r>
                      <a:rPr lang="en-GB" altLang="en-US" sz="2000" b="0" i="1" smtClean="0">
                        <a:latin typeface="Cambria Math"/>
                        <a:ea typeface="Cambria Math"/>
                      </a:rPr>
                      <m:t>(</m:t>
                    </m:r>
                    <m:r>
                      <a:rPr lang="en-GB" altLang="en-US" sz="2000" b="0" i="1" smtClean="0">
                        <a:latin typeface="Cambria Math"/>
                        <a:ea typeface="Cambria Math"/>
                      </a:rPr>
                      <m:t>𝑥</m:t>
                    </m:r>
                    <m:r>
                      <a:rPr lang="en-GB" altLang="en-US" sz="2000" b="0" i="1" smtClean="0">
                        <a:latin typeface="Cambria Math"/>
                        <a:ea typeface="Cambria Math"/>
                      </a:rPr>
                      <m:t>+</m:t>
                    </m:r>
                    <m:r>
                      <a:rPr lang="en-GB" altLang="en-US" sz="2000" b="0" i="1" smtClean="0">
                        <a:latin typeface="Cambria Math"/>
                        <a:ea typeface="Cambria Math"/>
                      </a:rPr>
                      <m:t>𝑖𝑦</m:t>
                    </m:r>
                    <m:r>
                      <a:rPr lang="en-GB" altLang="en-US" sz="2000" b="0" i="1" smtClean="0">
                        <a:latin typeface="Cambria Math"/>
                        <a:ea typeface="Cambria Math"/>
                      </a:rPr>
                      <m:t>)</m:t>
                    </m:r>
                  </m:oMath>
                </a14:m>
                <a:endParaRPr lang="en-GB" altLang="en-US" sz="2000" dirty="0"/>
              </a:p>
              <a:p>
                <a:pPr marL="0" indent="0">
                  <a:buNone/>
                </a:pPr>
                <a:endParaRPr lang="en-GB" altLang="en-US" sz="2000" dirty="0"/>
              </a:p>
              <a:p>
                <a:pPr marL="0" indent="0">
                  <a:buNone/>
                </a:pPr>
                <a:r>
                  <a:rPr lang="en-GB" altLang="en-US" sz="2000" dirty="0"/>
                  <a:t>And so</a:t>
                </a:r>
              </a:p>
              <a:p>
                <a:pPr marL="0" indent="0">
                  <a:buNone/>
                </a:pPr>
                <a14:m>
                  <m:oMathPara xmlns:m="http://schemas.openxmlformats.org/officeDocument/2006/math">
                    <m:oMathParaPr>
                      <m:jc m:val="centerGroup"/>
                    </m:oMathParaPr>
                    <m:oMath xmlns:m="http://schemas.openxmlformats.org/officeDocument/2006/math">
                      <m:r>
                        <a:rPr lang="en-GB" sz="2000" b="0" i="1" smtClean="0">
                          <a:latin typeface="Cambria Math"/>
                        </a:rPr>
                        <m:t>𝑥</m:t>
                      </m:r>
                      <m:r>
                        <m:rPr>
                          <m:aln/>
                        </m:rPr>
                        <a:rPr lang="en-GB" sz="2000" i="1">
                          <a:latin typeface="Cambria Math"/>
                        </a:rPr>
                        <m:t>=</m:t>
                      </m:r>
                      <m:f>
                        <m:fPr>
                          <m:ctrlPr>
                            <a:rPr lang="en-GB" sz="2000" i="1" smtClean="0">
                              <a:latin typeface="Cambria Math" panose="02040503050406030204" pitchFamily="18" charset="0"/>
                            </a:rPr>
                          </m:ctrlPr>
                        </m:fPr>
                        <m:num>
                          <m:r>
                            <a:rPr lang="en-GB" sz="2000" b="0" i="1" smtClean="0">
                              <a:latin typeface="Cambria Math"/>
                            </a:rPr>
                            <m:t>𝐴</m:t>
                          </m:r>
                        </m:num>
                        <m:den>
                          <m:r>
                            <a:rPr lang="en-GB" sz="2000" b="0" i="1" smtClean="0">
                              <a:latin typeface="Cambria Math"/>
                            </a:rPr>
                            <m:t>𝐶</m:t>
                          </m:r>
                          <m:r>
                            <a:rPr lang="en-GB" sz="2000" b="0" i="1" baseline="-25000" smtClean="0">
                              <a:latin typeface="Cambria Math"/>
                            </a:rPr>
                            <m:t>1</m:t>
                          </m:r>
                        </m:den>
                      </m:f>
                    </m:oMath>
                  </m:oMathPara>
                </a14:m>
                <a:endParaRPr lang="en-GB" altLang="en-US" sz="2000" dirty="0"/>
              </a:p>
              <a:p>
                <a:pPr marL="0" indent="0">
                  <a:buNone/>
                </a:pPr>
                <a:endParaRPr lang="en-GB" altLang="en-US" sz="2000" dirty="0"/>
              </a:p>
              <a:p>
                <a:pPr marL="0" indent="0">
                  <a:buNone/>
                </a:pPr>
                <a14:m>
                  <m:oMathPara xmlns:m="http://schemas.openxmlformats.org/officeDocument/2006/math">
                    <m:oMathParaPr>
                      <m:jc m:val="centerGroup"/>
                    </m:oMathParaPr>
                    <m:oMath xmlns:m="http://schemas.openxmlformats.org/officeDocument/2006/math">
                      <m:r>
                        <a:rPr lang="en-GB" sz="2000" b="0" i="1" smtClean="0">
                          <a:latin typeface="Cambria Math"/>
                        </a:rPr>
                        <m:t>𝑦</m:t>
                      </m:r>
                      <m:r>
                        <m:rPr>
                          <m:aln/>
                        </m:rPr>
                        <a:rPr lang="en-GB" sz="2000" i="1">
                          <a:latin typeface="Cambria Math"/>
                        </a:rPr>
                        <m:t>=</m:t>
                      </m:r>
                      <m:f>
                        <m:fPr>
                          <m:ctrlPr>
                            <a:rPr lang="en-GB" sz="2000" i="1">
                              <a:latin typeface="Cambria Math" panose="02040503050406030204" pitchFamily="18" charset="0"/>
                            </a:rPr>
                          </m:ctrlPr>
                        </m:fPr>
                        <m:num>
                          <m:r>
                            <a:rPr lang="en-GB" sz="2000" i="1" smtClean="0">
                              <a:latin typeface="Cambria Math"/>
                              <a:ea typeface="Cambria Math"/>
                            </a:rPr>
                            <m:t>𝜙</m:t>
                          </m:r>
                        </m:num>
                        <m:den>
                          <m:r>
                            <a:rPr lang="en-GB" sz="2000" i="1">
                              <a:latin typeface="Cambria Math"/>
                            </a:rPr>
                            <m:t>𝐶</m:t>
                          </m:r>
                          <m:r>
                            <a:rPr lang="en-GB" sz="2000" i="1" baseline="-25000">
                              <a:latin typeface="Cambria Math"/>
                            </a:rPr>
                            <m:t>1</m:t>
                          </m:r>
                        </m:den>
                      </m:f>
                    </m:oMath>
                  </m:oMathPara>
                </a14:m>
                <a:endParaRPr lang="en-GB" altLang="en-US" sz="2000" dirty="0"/>
              </a:p>
              <a:p>
                <a:pPr marL="0" indent="0">
                  <a:buNone/>
                </a:pPr>
                <a:endParaRPr lang="en-GB" altLang="en-US" sz="2000" dirty="0"/>
              </a:p>
              <a:p>
                <a:pPr marL="0" indent="0">
                  <a:buNone/>
                </a:pPr>
                <a:r>
                  <a:rPr lang="en-GB" altLang="en-US" sz="2000" dirty="0"/>
                  <a:t>C is a constant!</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endParaRPr lang="en-GB" altLang="en-US" sz="2000" dirty="0">
                  <a:latin typeface="roboto slab" pitchFamily="2" charset="0"/>
                </a:endParaRPr>
              </a:p>
              <a:p>
                <a:pPr marL="0" indent="0">
                  <a:buNone/>
                </a:pPr>
                <a:endParaRPr lang="en-GB" altLang="en-US" sz="2000" b="1" i="1" dirty="0"/>
              </a:p>
            </p:txBody>
          </p:sp>
        </mc:Choice>
        <mc:Fallback xmlns="">
          <p:sp>
            <p:nvSpPr>
              <p:cNvPr id="4" name="Rectangle 3"/>
              <p:cNvSpPr txBox="1">
                <a:spLocks noRot="1" noChangeAspect="1" noMove="1" noResize="1" noEditPoints="1" noAdjustHandles="1" noChangeArrowheads="1" noChangeShapeType="1" noTextEdit="1"/>
              </p:cNvSpPr>
              <p:nvPr/>
            </p:nvSpPr>
            <p:spPr>
              <a:xfrm>
                <a:off x="4684996" y="1389914"/>
                <a:ext cx="4149931" cy="4598993"/>
              </a:xfrm>
              <a:prstGeom prst="rect">
                <a:avLst/>
              </a:prstGeom>
              <a:blipFill rotWithShape="1">
                <a:blip r:embed="rId3"/>
                <a:stretch>
                  <a:fillRect l="-1618" t="-663"/>
                </a:stretch>
              </a:blipFill>
            </p:spPr>
            <p:txBody>
              <a:bodyPr/>
              <a:lstStyle/>
              <a:p>
                <a:r>
                  <a:rPr lang="en-GB">
                    <a:noFill/>
                  </a:rPr>
                  <a:t> </a:t>
                </a:r>
              </a:p>
            </p:txBody>
          </p:sp>
        </mc:Fallback>
      </mc:AlternateContent>
      <p:cxnSp>
        <p:nvCxnSpPr>
          <p:cNvPr id="6" name="Straight Connector 5"/>
          <p:cNvCxnSpPr/>
          <p:nvPr/>
        </p:nvCxnSpPr>
        <p:spPr>
          <a:xfrm>
            <a:off x="4435267" y="1324598"/>
            <a:ext cx="0" cy="4664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971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Dipole field, n=1</a:t>
            </a:r>
          </a:p>
        </p:txBody>
      </p:sp>
      <p:sp>
        <p:nvSpPr>
          <p:cNvPr id="34" name="Text Box 4"/>
          <p:cNvSpPr txBox="1">
            <a:spLocks noChangeArrowheads="1"/>
          </p:cNvSpPr>
          <p:nvPr/>
        </p:nvSpPr>
        <p:spPr bwMode="auto">
          <a:xfrm>
            <a:off x="294993" y="1402876"/>
            <a:ext cx="7632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i="1" dirty="0">
                <a:latin typeface="+mn-lt"/>
              </a:rPr>
              <a:t>J</a:t>
            </a:r>
            <a:r>
              <a:rPr lang="en-GB" altLang="en-US" sz="2000" i="1" baseline="-25000" dirty="0">
                <a:latin typeface="+mn-lt"/>
              </a:rPr>
              <a:t>1</a:t>
            </a:r>
            <a:r>
              <a:rPr lang="en-GB" altLang="en-US" sz="2000" dirty="0">
                <a:latin typeface="+mn-lt"/>
              </a:rPr>
              <a:t> = 0 gives vertical dipole field</a:t>
            </a:r>
          </a:p>
        </p:txBody>
      </p:sp>
      <p:grpSp>
        <p:nvGrpSpPr>
          <p:cNvPr id="60" name="Group 59"/>
          <p:cNvGrpSpPr>
            <a:grpSpLocks noChangeAspect="1"/>
          </p:cNvGrpSpPr>
          <p:nvPr/>
        </p:nvGrpSpPr>
        <p:grpSpPr bwMode="auto">
          <a:xfrm>
            <a:off x="1169195" y="1977232"/>
            <a:ext cx="7640638" cy="2846388"/>
            <a:chOff x="770" y="1497"/>
            <a:chExt cx="4813" cy="1793"/>
          </a:xfrm>
        </p:grpSpPr>
        <p:sp>
          <p:nvSpPr>
            <p:cNvPr id="62" name="Rectangle 60"/>
            <p:cNvSpPr>
              <a:spLocks noChangeArrowheads="1"/>
            </p:cNvSpPr>
            <p:nvPr/>
          </p:nvSpPr>
          <p:spPr bwMode="auto">
            <a:xfrm>
              <a:off x="1310" y="1771"/>
              <a:ext cx="311" cy="3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Rectangle 61"/>
            <p:cNvSpPr>
              <a:spLocks noChangeArrowheads="1"/>
            </p:cNvSpPr>
            <p:nvPr/>
          </p:nvSpPr>
          <p:spPr bwMode="auto">
            <a:xfrm>
              <a:off x="1327" y="1755"/>
              <a:ext cx="32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92" name="Rectangle 62"/>
            <p:cNvSpPr>
              <a:spLocks noChangeArrowheads="1"/>
            </p:cNvSpPr>
            <p:nvPr/>
          </p:nvSpPr>
          <p:spPr bwMode="auto">
            <a:xfrm>
              <a:off x="1327" y="1754"/>
              <a:ext cx="26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FF0000"/>
                  </a:solidFill>
                  <a:effectLst/>
                  <a:latin typeface="Book Antiqua" pitchFamily="18" charset="0"/>
                  <a:cs typeface="Arial" pitchFamily="34" charset="0"/>
                </a:rPr>
                <a:t>B</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193" name="Freeform 63"/>
            <p:cNvSpPr>
              <a:spLocks/>
            </p:cNvSpPr>
            <p:nvPr/>
          </p:nvSpPr>
          <p:spPr bwMode="auto">
            <a:xfrm>
              <a:off x="770" y="2334"/>
              <a:ext cx="3715" cy="50"/>
            </a:xfrm>
            <a:custGeom>
              <a:avLst/>
              <a:gdLst>
                <a:gd name="T0" fmla="*/ 0 w 3715"/>
                <a:gd name="T1" fmla="*/ 0 h 50"/>
                <a:gd name="T2" fmla="*/ 0 w 3715"/>
                <a:gd name="T3" fmla="*/ 48 h 50"/>
                <a:gd name="T4" fmla="*/ 3715 w 3715"/>
                <a:gd name="T5" fmla="*/ 50 h 50"/>
                <a:gd name="T6" fmla="*/ 3715 w 3715"/>
                <a:gd name="T7" fmla="*/ 1 h 50"/>
                <a:gd name="T8" fmla="*/ 0 w 3715"/>
                <a:gd name="T9" fmla="*/ 0 h 50"/>
              </a:gdLst>
              <a:ahLst/>
              <a:cxnLst>
                <a:cxn ang="0">
                  <a:pos x="T0" y="T1"/>
                </a:cxn>
                <a:cxn ang="0">
                  <a:pos x="T2" y="T3"/>
                </a:cxn>
                <a:cxn ang="0">
                  <a:pos x="T4" y="T5"/>
                </a:cxn>
                <a:cxn ang="0">
                  <a:pos x="T6" y="T7"/>
                </a:cxn>
                <a:cxn ang="0">
                  <a:pos x="T8" y="T9"/>
                </a:cxn>
              </a:cxnLst>
              <a:rect l="0" t="0" r="r" b="b"/>
              <a:pathLst>
                <a:path w="3715" h="50">
                  <a:moveTo>
                    <a:pt x="0" y="0"/>
                  </a:moveTo>
                  <a:lnTo>
                    <a:pt x="0" y="48"/>
                  </a:lnTo>
                  <a:lnTo>
                    <a:pt x="3715" y="50"/>
                  </a:lnTo>
                  <a:lnTo>
                    <a:pt x="3715"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94" name="Rectangle 64"/>
            <p:cNvSpPr>
              <a:spLocks noChangeArrowheads="1"/>
            </p:cNvSpPr>
            <p:nvPr/>
          </p:nvSpPr>
          <p:spPr bwMode="auto">
            <a:xfrm>
              <a:off x="2596" y="1540"/>
              <a:ext cx="49" cy="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95" name="Rectangle 65"/>
            <p:cNvSpPr>
              <a:spLocks noChangeArrowheads="1"/>
            </p:cNvSpPr>
            <p:nvPr/>
          </p:nvSpPr>
          <p:spPr bwMode="auto">
            <a:xfrm>
              <a:off x="1097" y="1692"/>
              <a:ext cx="3012" cy="1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96" name="Freeform 66"/>
            <p:cNvSpPr>
              <a:spLocks/>
            </p:cNvSpPr>
            <p:nvPr/>
          </p:nvSpPr>
          <p:spPr bwMode="auto">
            <a:xfrm>
              <a:off x="1048" y="2019"/>
              <a:ext cx="3011" cy="18"/>
            </a:xfrm>
            <a:custGeom>
              <a:avLst/>
              <a:gdLst>
                <a:gd name="T0" fmla="*/ 0 w 3011"/>
                <a:gd name="T1" fmla="*/ 0 h 18"/>
                <a:gd name="T2" fmla="*/ 0 w 3011"/>
                <a:gd name="T3" fmla="*/ 17 h 18"/>
                <a:gd name="T4" fmla="*/ 3011 w 3011"/>
                <a:gd name="T5" fmla="*/ 18 h 18"/>
                <a:gd name="T6" fmla="*/ 3011 w 3011"/>
                <a:gd name="T7" fmla="*/ 2 h 18"/>
                <a:gd name="T8" fmla="*/ 0 w 3011"/>
                <a:gd name="T9" fmla="*/ 0 h 18"/>
              </a:gdLst>
              <a:ahLst/>
              <a:cxnLst>
                <a:cxn ang="0">
                  <a:pos x="T0" y="T1"/>
                </a:cxn>
                <a:cxn ang="0">
                  <a:pos x="T2" y="T3"/>
                </a:cxn>
                <a:cxn ang="0">
                  <a:pos x="T4" y="T5"/>
                </a:cxn>
                <a:cxn ang="0">
                  <a:pos x="T6" y="T7"/>
                </a:cxn>
                <a:cxn ang="0">
                  <a:pos x="T8" y="T9"/>
                </a:cxn>
              </a:cxnLst>
              <a:rect l="0" t="0" r="r" b="b"/>
              <a:pathLst>
                <a:path w="3011" h="18">
                  <a:moveTo>
                    <a:pt x="0" y="0"/>
                  </a:moveTo>
                  <a:lnTo>
                    <a:pt x="0" y="17"/>
                  </a:lnTo>
                  <a:lnTo>
                    <a:pt x="3011" y="18"/>
                  </a:lnTo>
                  <a:lnTo>
                    <a:pt x="3011" y="2"/>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97" name="Freeform 67"/>
            <p:cNvSpPr>
              <a:spLocks/>
            </p:cNvSpPr>
            <p:nvPr/>
          </p:nvSpPr>
          <p:spPr bwMode="auto">
            <a:xfrm>
              <a:off x="1048" y="2663"/>
              <a:ext cx="3011" cy="18"/>
            </a:xfrm>
            <a:custGeom>
              <a:avLst/>
              <a:gdLst>
                <a:gd name="T0" fmla="*/ 0 w 3011"/>
                <a:gd name="T1" fmla="*/ 0 h 18"/>
                <a:gd name="T2" fmla="*/ 0 w 3011"/>
                <a:gd name="T3" fmla="*/ 16 h 18"/>
                <a:gd name="T4" fmla="*/ 3011 w 3011"/>
                <a:gd name="T5" fmla="*/ 18 h 18"/>
                <a:gd name="T6" fmla="*/ 3011 w 3011"/>
                <a:gd name="T7" fmla="*/ 1 h 18"/>
                <a:gd name="T8" fmla="*/ 0 w 3011"/>
                <a:gd name="T9" fmla="*/ 0 h 18"/>
              </a:gdLst>
              <a:ahLst/>
              <a:cxnLst>
                <a:cxn ang="0">
                  <a:pos x="T0" y="T1"/>
                </a:cxn>
                <a:cxn ang="0">
                  <a:pos x="T2" y="T3"/>
                </a:cxn>
                <a:cxn ang="0">
                  <a:pos x="T4" y="T5"/>
                </a:cxn>
                <a:cxn ang="0">
                  <a:pos x="T6" y="T7"/>
                </a:cxn>
                <a:cxn ang="0">
                  <a:pos x="T8" y="T9"/>
                </a:cxn>
              </a:cxnLst>
              <a:rect l="0" t="0" r="r" b="b"/>
              <a:pathLst>
                <a:path w="3011" h="18">
                  <a:moveTo>
                    <a:pt x="0" y="0"/>
                  </a:moveTo>
                  <a:lnTo>
                    <a:pt x="0" y="16"/>
                  </a:lnTo>
                  <a:lnTo>
                    <a:pt x="3011" y="18"/>
                  </a:lnTo>
                  <a:lnTo>
                    <a:pt x="3011" y="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98" name="Rectangle 68"/>
            <p:cNvSpPr>
              <a:spLocks noChangeArrowheads="1"/>
            </p:cNvSpPr>
            <p:nvPr/>
          </p:nvSpPr>
          <p:spPr bwMode="auto">
            <a:xfrm>
              <a:off x="1048" y="2996"/>
              <a:ext cx="3011" cy="16"/>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99" name="Rectangle 69"/>
            <p:cNvSpPr>
              <a:spLocks noChangeArrowheads="1"/>
            </p:cNvSpPr>
            <p:nvPr/>
          </p:nvSpPr>
          <p:spPr bwMode="auto">
            <a:xfrm>
              <a:off x="4305" y="1497"/>
              <a:ext cx="261" cy="4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00" name="Rectangle 70"/>
            <p:cNvSpPr>
              <a:spLocks noChangeArrowheads="1"/>
            </p:cNvSpPr>
            <p:nvPr/>
          </p:nvSpPr>
          <p:spPr bwMode="auto">
            <a:xfrm>
              <a:off x="4322" y="1497"/>
              <a:ext cx="329"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03" name="Rectangle 73"/>
            <p:cNvSpPr>
              <a:spLocks noChangeArrowheads="1"/>
            </p:cNvSpPr>
            <p:nvPr/>
          </p:nvSpPr>
          <p:spPr bwMode="auto">
            <a:xfrm>
              <a:off x="4518" y="1526"/>
              <a:ext cx="106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06" name="Freeform 76"/>
            <p:cNvSpPr>
              <a:spLocks/>
            </p:cNvSpPr>
            <p:nvPr/>
          </p:nvSpPr>
          <p:spPr bwMode="auto">
            <a:xfrm>
              <a:off x="1654" y="1784"/>
              <a:ext cx="98" cy="129"/>
            </a:xfrm>
            <a:custGeom>
              <a:avLst/>
              <a:gdLst>
                <a:gd name="T0" fmla="*/ 49 w 98"/>
                <a:gd name="T1" fmla="*/ 0 h 129"/>
                <a:gd name="T2" fmla="*/ 98 w 98"/>
                <a:gd name="T3" fmla="*/ 129 h 129"/>
                <a:gd name="T4" fmla="*/ 0 w 98"/>
                <a:gd name="T5" fmla="*/ 129 h 129"/>
                <a:gd name="T6" fmla="*/ 49 w 98"/>
                <a:gd name="T7" fmla="*/ 0 h 129"/>
              </a:gdLst>
              <a:ahLst/>
              <a:cxnLst>
                <a:cxn ang="0">
                  <a:pos x="T0" y="T1"/>
                </a:cxn>
                <a:cxn ang="0">
                  <a:pos x="T2" y="T3"/>
                </a:cxn>
                <a:cxn ang="0">
                  <a:pos x="T4" y="T5"/>
                </a:cxn>
                <a:cxn ang="0">
                  <a:pos x="T6" y="T7"/>
                </a:cxn>
              </a:cxnLst>
              <a:rect l="0" t="0" r="r" b="b"/>
              <a:pathLst>
                <a:path w="98" h="129">
                  <a:moveTo>
                    <a:pt x="49" y="0"/>
                  </a:moveTo>
                  <a:lnTo>
                    <a:pt x="98" y="129"/>
                  </a:lnTo>
                  <a:lnTo>
                    <a:pt x="0" y="129"/>
                  </a:lnTo>
                  <a:lnTo>
                    <a:pt x="49"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07" name="Freeform 77"/>
            <p:cNvSpPr>
              <a:spLocks/>
            </p:cNvSpPr>
            <p:nvPr/>
          </p:nvSpPr>
          <p:spPr bwMode="auto">
            <a:xfrm>
              <a:off x="1694" y="1899"/>
              <a:ext cx="18" cy="975"/>
            </a:xfrm>
            <a:custGeom>
              <a:avLst/>
              <a:gdLst>
                <a:gd name="T0" fmla="*/ 17 w 18"/>
                <a:gd name="T1" fmla="*/ 0 h 975"/>
                <a:gd name="T2" fmla="*/ 0 w 18"/>
                <a:gd name="T3" fmla="*/ 0 h 975"/>
                <a:gd name="T4" fmla="*/ 2 w 18"/>
                <a:gd name="T5" fmla="*/ 975 h 975"/>
                <a:gd name="T6" fmla="*/ 18 w 18"/>
                <a:gd name="T7" fmla="*/ 975 h 975"/>
                <a:gd name="T8" fmla="*/ 17 w 18"/>
                <a:gd name="T9" fmla="*/ 0 h 975"/>
              </a:gdLst>
              <a:ahLst/>
              <a:cxnLst>
                <a:cxn ang="0">
                  <a:pos x="T0" y="T1"/>
                </a:cxn>
                <a:cxn ang="0">
                  <a:pos x="T2" y="T3"/>
                </a:cxn>
                <a:cxn ang="0">
                  <a:pos x="T4" y="T5"/>
                </a:cxn>
                <a:cxn ang="0">
                  <a:pos x="T6" y="T7"/>
                </a:cxn>
                <a:cxn ang="0">
                  <a:pos x="T8" y="T9"/>
                </a:cxn>
              </a:cxnLst>
              <a:rect l="0" t="0" r="r" b="b"/>
              <a:pathLst>
                <a:path w="18" h="975">
                  <a:moveTo>
                    <a:pt x="17" y="0"/>
                  </a:moveTo>
                  <a:lnTo>
                    <a:pt x="0" y="0"/>
                  </a:lnTo>
                  <a:lnTo>
                    <a:pt x="2" y="975"/>
                  </a:lnTo>
                  <a:lnTo>
                    <a:pt x="18" y="975"/>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08" name="Freeform 78"/>
            <p:cNvSpPr>
              <a:spLocks/>
            </p:cNvSpPr>
            <p:nvPr/>
          </p:nvSpPr>
          <p:spPr bwMode="auto">
            <a:xfrm>
              <a:off x="2210" y="1784"/>
              <a:ext cx="99" cy="129"/>
            </a:xfrm>
            <a:custGeom>
              <a:avLst/>
              <a:gdLst>
                <a:gd name="T0" fmla="*/ 49 w 99"/>
                <a:gd name="T1" fmla="*/ 0 h 129"/>
                <a:gd name="T2" fmla="*/ 99 w 99"/>
                <a:gd name="T3" fmla="*/ 129 h 129"/>
                <a:gd name="T4" fmla="*/ 0 w 99"/>
                <a:gd name="T5" fmla="*/ 129 h 129"/>
                <a:gd name="T6" fmla="*/ 49 w 99"/>
                <a:gd name="T7" fmla="*/ 0 h 129"/>
              </a:gdLst>
              <a:ahLst/>
              <a:cxnLst>
                <a:cxn ang="0">
                  <a:pos x="T0" y="T1"/>
                </a:cxn>
                <a:cxn ang="0">
                  <a:pos x="T2" y="T3"/>
                </a:cxn>
                <a:cxn ang="0">
                  <a:pos x="T4" y="T5"/>
                </a:cxn>
                <a:cxn ang="0">
                  <a:pos x="T6" y="T7"/>
                </a:cxn>
              </a:cxnLst>
              <a:rect l="0" t="0" r="r" b="b"/>
              <a:pathLst>
                <a:path w="99" h="129">
                  <a:moveTo>
                    <a:pt x="49" y="0"/>
                  </a:moveTo>
                  <a:lnTo>
                    <a:pt x="99" y="129"/>
                  </a:lnTo>
                  <a:lnTo>
                    <a:pt x="0" y="129"/>
                  </a:lnTo>
                  <a:lnTo>
                    <a:pt x="49"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09" name="Rectangle 79"/>
            <p:cNvSpPr>
              <a:spLocks noChangeArrowheads="1"/>
            </p:cNvSpPr>
            <p:nvPr/>
          </p:nvSpPr>
          <p:spPr bwMode="auto">
            <a:xfrm>
              <a:off x="2251" y="1899"/>
              <a:ext cx="17" cy="94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10" name="Freeform 80"/>
            <p:cNvSpPr>
              <a:spLocks/>
            </p:cNvSpPr>
            <p:nvPr/>
          </p:nvSpPr>
          <p:spPr bwMode="auto">
            <a:xfrm>
              <a:off x="3045" y="1784"/>
              <a:ext cx="98" cy="129"/>
            </a:xfrm>
            <a:custGeom>
              <a:avLst/>
              <a:gdLst>
                <a:gd name="T0" fmla="*/ 49 w 98"/>
                <a:gd name="T1" fmla="*/ 0 h 129"/>
                <a:gd name="T2" fmla="*/ 98 w 98"/>
                <a:gd name="T3" fmla="*/ 129 h 129"/>
                <a:gd name="T4" fmla="*/ 0 w 98"/>
                <a:gd name="T5" fmla="*/ 129 h 129"/>
                <a:gd name="T6" fmla="*/ 49 w 98"/>
                <a:gd name="T7" fmla="*/ 0 h 129"/>
              </a:gdLst>
              <a:ahLst/>
              <a:cxnLst>
                <a:cxn ang="0">
                  <a:pos x="T0" y="T1"/>
                </a:cxn>
                <a:cxn ang="0">
                  <a:pos x="T2" y="T3"/>
                </a:cxn>
                <a:cxn ang="0">
                  <a:pos x="T4" y="T5"/>
                </a:cxn>
                <a:cxn ang="0">
                  <a:pos x="T6" y="T7"/>
                </a:cxn>
              </a:cxnLst>
              <a:rect l="0" t="0" r="r" b="b"/>
              <a:pathLst>
                <a:path w="98" h="129">
                  <a:moveTo>
                    <a:pt x="49" y="0"/>
                  </a:moveTo>
                  <a:lnTo>
                    <a:pt x="98" y="129"/>
                  </a:lnTo>
                  <a:lnTo>
                    <a:pt x="0" y="129"/>
                  </a:lnTo>
                  <a:lnTo>
                    <a:pt x="49"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11" name="Rectangle 81"/>
            <p:cNvSpPr>
              <a:spLocks noChangeArrowheads="1"/>
            </p:cNvSpPr>
            <p:nvPr/>
          </p:nvSpPr>
          <p:spPr bwMode="auto">
            <a:xfrm>
              <a:off x="3085" y="1899"/>
              <a:ext cx="17" cy="94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12" name="Freeform 82"/>
            <p:cNvSpPr>
              <a:spLocks/>
            </p:cNvSpPr>
            <p:nvPr/>
          </p:nvSpPr>
          <p:spPr bwMode="auto">
            <a:xfrm>
              <a:off x="3503" y="1784"/>
              <a:ext cx="99" cy="129"/>
            </a:xfrm>
            <a:custGeom>
              <a:avLst/>
              <a:gdLst>
                <a:gd name="T0" fmla="*/ 49 w 99"/>
                <a:gd name="T1" fmla="*/ 0 h 129"/>
                <a:gd name="T2" fmla="*/ 99 w 99"/>
                <a:gd name="T3" fmla="*/ 129 h 129"/>
                <a:gd name="T4" fmla="*/ 0 w 99"/>
                <a:gd name="T5" fmla="*/ 129 h 129"/>
                <a:gd name="T6" fmla="*/ 49 w 99"/>
                <a:gd name="T7" fmla="*/ 0 h 129"/>
              </a:gdLst>
              <a:ahLst/>
              <a:cxnLst>
                <a:cxn ang="0">
                  <a:pos x="T0" y="T1"/>
                </a:cxn>
                <a:cxn ang="0">
                  <a:pos x="T2" y="T3"/>
                </a:cxn>
                <a:cxn ang="0">
                  <a:pos x="T4" y="T5"/>
                </a:cxn>
                <a:cxn ang="0">
                  <a:pos x="T6" y="T7"/>
                </a:cxn>
              </a:cxnLst>
              <a:rect l="0" t="0" r="r" b="b"/>
              <a:pathLst>
                <a:path w="99" h="129">
                  <a:moveTo>
                    <a:pt x="49" y="0"/>
                  </a:moveTo>
                  <a:lnTo>
                    <a:pt x="99" y="129"/>
                  </a:lnTo>
                  <a:lnTo>
                    <a:pt x="0" y="129"/>
                  </a:lnTo>
                  <a:lnTo>
                    <a:pt x="49"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13" name="Freeform 83"/>
            <p:cNvSpPr>
              <a:spLocks/>
            </p:cNvSpPr>
            <p:nvPr/>
          </p:nvSpPr>
          <p:spPr bwMode="auto">
            <a:xfrm>
              <a:off x="3545" y="1899"/>
              <a:ext cx="18" cy="946"/>
            </a:xfrm>
            <a:custGeom>
              <a:avLst/>
              <a:gdLst>
                <a:gd name="T0" fmla="*/ 17 w 18"/>
                <a:gd name="T1" fmla="*/ 0 h 946"/>
                <a:gd name="T2" fmla="*/ 0 w 18"/>
                <a:gd name="T3" fmla="*/ 0 h 946"/>
                <a:gd name="T4" fmla="*/ 2 w 18"/>
                <a:gd name="T5" fmla="*/ 946 h 946"/>
                <a:gd name="T6" fmla="*/ 18 w 18"/>
                <a:gd name="T7" fmla="*/ 946 h 946"/>
                <a:gd name="T8" fmla="*/ 17 w 18"/>
                <a:gd name="T9" fmla="*/ 0 h 946"/>
              </a:gdLst>
              <a:ahLst/>
              <a:cxnLst>
                <a:cxn ang="0">
                  <a:pos x="T0" y="T1"/>
                </a:cxn>
                <a:cxn ang="0">
                  <a:pos x="T2" y="T3"/>
                </a:cxn>
                <a:cxn ang="0">
                  <a:pos x="T4" y="T5"/>
                </a:cxn>
                <a:cxn ang="0">
                  <a:pos x="T6" y="T7"/>
                </a:cxn>
                <a:cxn ang="0">
                  <a:pos x="T8" y="T9"/>
                </a:cxn>
              </a:cxnLst>
              <a:rect l="0" t="0" r="r" b="b"/>
              <a:pathLst>
                <a:path w="18" h="946">
                  <a:moveTo>
                    <a:pt x="17" y="0"/>
                  </a:moveTo>
                  <a:lnTo>
                    <a:pt x="0" y="0"/>
                  </a:lnTo>
                  <a:lnTo>
                    <a:pt x="2" y="946"/>
                  </a:lnTo>
                  <a:lnTo>
                    <a:pt x="18" y="946"/>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8215" name="Straight Arrow Connector 8214"/>
          <p:cNvCxnSpPr/>
          <p:nvPr/>
        </p:nvCxnSpPr>
        <p:spPr>
          <a:xfrm flipV="1">
            <a:off x="1610520" y="4382295"/>
            <a:ext cx="442913" cy="79645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0" name="Text Box 4"/>
          <p:cNvSpPr txBox="1">
            <a:spLocks noChangeArrowheads="1"/>
          </p:cNvSpPr>
          <p:nvPr/>
        </p:nvSpPr>
        <p:spPr bwMode="auto">
          <a:xfrm>
            <a:off x="262733" y="5178751"/>
            <a:ext cx="34974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Scalar </a:t>
            </a:r>
            <a:r>
              <a:rPr lang="en-GB" altLang="en-US" sz="2000" dirty="0" err="1">
                <a:latin typeface="+mn-lt"/>
              </a:rPr>
              <a:t>equipotentials</a:t>
            </a:r>
            <a:r>
              <a:rPr lang="en-GB" altLang="en-US" sz="2000" dirty="0">
                <a:latin typeface="+mn-lt"/>
              </a:rPr>
              <a:t> (</a:t>
            </a:r>
            <a:r>
              <a:rPr lang="el-GR" altLang="en-US" sz="2000" dirty="0">
                <a:latin typeface="+mn-lt"/>
              </a:rPr>
              <a:t>φ</a:t>
            </a:r>
            <a:r>
              <a:rPr lang="en-GB" altLang="en-US" sz="2000" dirty="0">
                <a:latin typeface="+mn-lt"/>
              </a:rPr>
              <a:t>=constant) at y=</a:t>
            </a:r>
            <a:r>
              <a:rPr lang="el-GR" altLang="en-US" sz="2000" dirty="0">
                <a:latin typeface="+mn-lt"/>
              </a:rPr>
              <a:t>φ</a:t>
            </a:r>
            <a:r>
              <a:rPr lang="en-GB" altLang="en-US" sz="2000" dirty="0">
                <a:latin typeface="+mn-lt"/>
              </a:rPr>
              <a:t>/C</a:t>
            </a:r>
          </a:p>
        </p:txBody>
      </p:sp>
      <p:cxnSp>
        <p:nvCxnSpPr>
          <p:cNvPr id="91" name="Straight Arrow Connector 90"/>
          <p:cNvCxnSpPr/>
          <p:nvPr/>
        </p:nvCxnSpPr>
        <p:spPr>
          <a:xfrm flipH="1" flipV="1">
            <a:off x="5586415" y="3491937"/>
            <a:ext cx="1401762" cy="259667"/>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4" name="Text Box 4"/>
          <p:cNvSpPr txBox="1">
            <a:spLocks noChangeArrowheads="1"/>
          </p:cNvSpPr>
          <p:nvPr/>
        </p:nvSpPr>
        <p:spPr bwMode="auto">
          <a:xfrm>
            <a:off x="6612675" y="3649009"/>
            <a:ext cx="23176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Flux lines at x=A/C</a:t>
            </a:r>
          </a:p>
        </p:txBody>
      </p:sp>
    </p:spTree>
    <p:extLst>
      <p:ext uri="{BB962C8B-B14F-4D97-AF65-F5344CB8AC3E}">
        <p14:creationId xmlns:p14="http://schemas.microsoft.com/office/powerpoint/2010/main" val="1805042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Quadrupole field, n=2</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285336" y="1389914"/>
                <a:ext cx="4149931"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cylindrical coordinates:</a:t>
                </a:r>
              </a:p>
              <a:p>
                <a:pPr marL="0"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𝑟</m:t>
                          </m:r>
                        </m:sub>
                      </m:sSub>
                      <m:r>
                        <m:rPr>
                          <m:aln/>
                        </m:rPr>
                        <a:rPr lang="en-GB" sz="2000" i="1">
                          <a:latin typeface="Cambria Math"/>
                        </a:rPr>
                        <m:t>=</m:t>
                      </m:r>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2</m:t>
                          </m:r>
                        </m:sub>
                      </m:sSub>
                      <m:r>
                        <a:rPr lang="en-GB" sz="2000" i="1">
                          <a:latin typeface="Cambria Math"/>
                        </a:rPr>
                        <m:t>𝑟</m:t>
                      </m:r>
                      <m:func>
                        <m:funcPr>
                          <m:ctrlPr>
                            <a:rPr lang="en-GB" sz="2000" i="1">
                              <a:latin typeface="Cambria Math" panose="02040503050406030204" pitchFamily="18" charset="0"/>
                            </a:rPr>
                          </m:ctrlPr>
                        </m:funcPr>
                        <m:fName>
                          <m:r>
                            <m:rPr>
                              <m:sty m:val="p"/>
                            </m:rPr>
                            <a:rPr lang="en-GB" sz="2000">
                              <a:latin typeface="Cambria Math"/>
                            </a:rPr>
                            <m:t>cos</m:t>
                          </m:r>
                        </m:fName>
                        <m:e>
                          <m:r>
                            <a:rPr lang="en-GB" sz="2000" i="1">
                              <a:latin typeface="Cambria Math"/>
                            </a:rPr>
                            <m:t>2</m:t>
                          </m:r>
                          <m:r>
                            <a:rPr lang="en-GB" sz="2000" i="1">
                              <a:latin typeface="Cambria Math"/>
                            </a:rPr>
                            <m:t>𝜃</m:t>
                          </m:r>
                        </m:e>
                      </m:func>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2</m:t>
                          </m:r>
                        </m:sub>
                      </m:sSub>
                      <m:r>
                        <a:rPr lang="en-GB" sz="2000" i="1">
                          <a:latin typeface="Cambria Math"/>
                        </a:rPr>
                        <m:t>𝑟</m:t>
                      </m:r>
                      <m:func>
                        <m:funcPr>
                          <m:ctrlPr>
                            <a:rPr lang="en-GB" sz="2000" i="1">
                              <a:latin typeface="Cambria Math" panose="02040503050406030204" pitchFamily="18" charset="0"/>
                            </a:rPr>
                          </m:ctrlPr>
                        </m:funcPr>
                        <m:fName>
                          <m:r>
                            <m:rPr>
                              <m:sty m:val="p"/>
                            </m:rPr>
                            <a:rPr lang="en-GB" sz="2000">
                              <a:latin typeface="Cambria Math"/>
                            </a:rPr>
                            <m:t>sin</m:t>
                          </m:r>
                        </m:fName>
                        <m:e>
                          <m:r>
                            <a:rPr lang="en-GB" sz="2000" i="1">
                              <a:latin typeface="Cambria Math"/>
                            </a:rPr>
                            <m:t>2</m:t>
                          </m:r>
                          <m:r>
                            <a:rPr lang="en-GB" sz="2000" i="1">
                              <a:latin typeface="Cambria Math"/>
                            </a:rPr>
                            <m:t>𝜃</m:t>
                          </m:r>
                        </m:e>
                      </m:func>
                    </m:oMath>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𝜃</m:t>
                          </m:r>
                        </m:sub>
                      </m:sSub>
                      <m:r>
                        <m:rPr>
                          <m:aln/>
                        </m:rPr>
                        <a:rPr lang="en-GB" sz="2000" i="1">
                          <a:latin typeface="Cambria Math"/>
                        </a:rPr>
                        <m:t>=</m:t>
                      </m:r>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2</m:t>
                          </m:r>
                        </m:sub>
                      </m:sSub>
                      <m:r>
                        <a:rPr lang="en-GB" sz="2000" i="1">
                          <a:latin typeface="Cambria Math"/>
                        </a:rPr>
                        <m:t>𝑟</m:t>
                      </m:r>
                      <m:func>
                        <m:funcPr>
                          <m:ctrlPr>
                            <a:rPr lang="en-GB" sz="2000" i="1">
                              <a:latin typeface="Cambria Math" panose="02040503050406030204" pitchFamily="18" charset="0"/>
                            </a:rPr>
                          </m:ctrlPr>
                        </m:funcPr>
                        <m:fName>
                          <m:r>
                            <m:rPr>
                              <m:sty m:val="p"/>
                            </m:rPr>
                            <a:rPr lang="en-GB" sz="2000">
                              <a:latin typeface="Cambria Math"/>
                            </a:rPr>
                            <m:t>sin</m:t>
                          </m:r>
                        </m:fName>
                        <m:e>
                          <m:r>
                            <a:rPr lang="en-GB" sz="2000" i="1">
                              <a:latin typeface="Cambria Math"/>
                            </a:rPr>
                            <m:t>2</m:t>
                          </m:r>
                          <m:r>
                            <a:rPr lang="en-GB" sz="2000" i="1">
                              <a:latin typeface="Cambria Math"/>
                            </a:rPr>
                            <m:t>𝜃</m:t>
                          </m:r>
                        </m:e>
                      </m:func>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2</m:t>
                          </m:r>
                        </m:sub>
                      </m:sSub>
                      <m:r>
                        <a:rPr lang="en-GB" sz="2000" i="1">
                          <a:latin typeface="Cambria Math"/>
                        </a:rPr>
                        <m:t>𝑟</m:t>
                      </m:r>
                      <m:func>
                        <m:funcPr>
                          <m:ctrlPr>
                            <a:rPr lang="en-GB" sz="2000" i="1">
                              <a:latin typeface="Cambria Math" panose="02040503050406030204" pitchFamily="18" charset="0"/>
                            </a:rPr>
                          </m:ctrlPr>
                        </m:funcPr>
                        <m:fName>
                          <m:r>
                            <m:rPr>
                              <m:sty m:val="p"/>
                            </m:rPr>
                            <a:rPr lang="en-GB" sz="2000">
                              <a:latin typeface="Cambria Math"/>
                            </a:rPr>
                            <m:t>cos</m:t>
                          </m:r>
                        </m:fName>
                        <m:e>
                          <m:r>
                            <a:rPr lang="en-GB" sz="2000" i="1">
                              <a:latin typeface="Cambria Math"/>
                            </a:rPr>
                            <m:t>2</m:t>
                          </m:r>
                          <m:r>
                            <a:rPr lang="en-GB" sz="2000" i="1">
                              <a:latin typeface="Cambria Math"/>
                            </a:rPr>
                            <m:t>𝜃</m:t>
                          </m:r>
                        </m:e>
                      </m:func>
                    </m:oMath>
                  </m:oMathPara>
                </a14:m>
                <a:endParaRPr lang="en-GB" sz="200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GB" sz="2000" i="1">
                          <a:latin typeface="Cambria Math"/>
                        </a:rPr>
                        <m:t>𝜙</m:t>
                      </m:r>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2</m:t>
                          </m:r>
                        </m:sub>
                      </m:sSub>
                      <m:sSup>
                        <m:sSupPr>
                          <m:ctrlPr>
                            <a:rPr lang="en-GB" sz="2000" i="1">
                              <a:latin typeface="Cambria Math" panose="02040503050406030204" pitchFamily="18" charset="0"/>
                            </a:rPr>
                          </m:ctrlPr>
                        </m:sSupPr>
                        <m:e>
                          <m:r>
                            <a:rPr lang="en-GB" sz="2000" i="1">
                              <a:latin typeface="Cambria Math"/>
                            </a:rPr>
                            <m:t>𝑟</m:t>
                          </m:r>
                        </m:e>
                        <m:sup>
                          <m:r>
                            <a:rPr lang="en-GB" sz="2000" i="1">
                              <a:latin typeface="Cambria Math"/>
                            </a:rPr>
                            <m:t>2</m:t>
                          </m:r>
                        </m:sup>
                      </m:sSup>
                      <m:func>
                        <m:funcPr>
                          <m:ctrlPr>
                            <a:rPr lang="en-GB" sz="2000" i="1">
                              <a:latin typeface="Cambria Math" panose="02040503050406030204" pitchFamily="18" charset="0"/>
                            </a:rPr>
                          </m:ctrlPr>
                        </m:funcPr>
                        <m:fName>
                          <m:r>
                            <m:rPr>
                              <m:sty m:val="p"/>
                            </m:rPr>
                            <a:rPr lang="en-GB" sz="2000">
                              <a:latin typeface="Cambria Math"/>
                            </a:rPr>
                            <m:t>cos</m:t>
                          </m:r>
                        </m:fName>
                        <m:e>
                          <m:r>
                            <a:rPr lang="en-GB" sz="2000" i="1">
                              <a:latin typeface="Cambria Math"/>
                            </a:rPr>
                            <m:t>2</m:t>
                          </m:r>
                          <m:r>
                            <a:rPr lang="en-GB" sz="2000" i="1">
                              <a:latin typeface="Cambria Math"/>
                            </a:rPr>
                            <m:t>𝜃</m:t>
                          </m:r>
                        </m:e>
                      </m:func>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2</m:t>
                          </m:r>
                        </m:sub>
                      </m:sSub>
                      <m:sSup>
                        <m:sSupPr>
                          <m:ctrlPr>
                            <a:rPr lang="en-GB" sz="2000" i="1">
                              <a:latin typeface="Cambria Math" panose="02040503050406030204" pitchFamily="18" charset="0"/>
                            </a:rPr>
                          </m:ctrlPr>
                        </m:sSupPr>
                        <m:e>
                          <m:r>
                            <a:rPr lang="en-GB" sz="2000" i="1">
                              <a:latin typeface="Cambria Math"/>
                            </a:rPr>
                            <m:t>𝑟</m:t>
                          </m:r>
                        </m:e>
                        <m:sup>
                          <m:r>
                            <a:rPr lang="en-GB" sz="2000" i="1">
                              <a:latin typeface="Cambria Math"/>
                            </a:rPr>
                            <m:t>2</m:t>
                          </m:r>
                        </m:sup>
                      </m:sSup>
                      <m:func>
                        <m:funcPr>
                          <m:ctrlPr>
                            <a:rPr lang="en-GB" sz="2000" i="1">
                              <a:latin typeface="Cambria Math" panose="02040503050406030204" pitchFamily="18" charset="0"/>
                            </a:rPr>
                          </m:ctrlPr>
                        </m:funcPr>
                        <m:fName>
                          <m:r>
                            <m:rPr>
                              <m:sty m:val="p"/>
                            </m:rPr>
                            <a:rPr lang="en-GB" sz="2000">
                              <a:latin typeface="Cambria Math"/>
                            </a:rPr>
                            <m:t>sin</m:t>
                          </m:r>
                        </m:fName>
                        <m:e>
                          <m:r>
                            <a:rPr lang="en-GB" sz="2000" i="1">
                              <a:latin typeface="Cambria Math"/>
                            </a:rPr>
                            <m:t>2</m:t>
                          </m:r>
                          <m:r>
                            <a:rPr lang="en-GB" sz="2000" i="1">
                              <a:latin typeface="Cambria Math"/>
                            </a:rPr>
                            <m:t>𝜃</m:t>
                          </m:r>
                        </m:e>
                      </m:func>
                    </m:oMath>
                  </m:oMathPara>
                </a14:m>
                <a:endParaRPr lang="en-GB" sz="2000" dirty="0"/>
              </a:p>
              <a:p>
                <a:pPr marL="0" indent="0">
                  <a:buNone/>
                </a:pPr>
                <a:endParaRPr lang="en-GB" sz="2000" dirty="0"/>
              </a:p>
              <a:p>
                <a:pPr marL="0" indent="0">
                  <a:buNone/>
                </a:pPr>
                <a:r>
                  <a:rPr lang="en-GB" sz="2000" dirty="0"/>
                  <a:t>In Cartesian coordinates:</a:t>
                </a:r>
              </a:p>
              <a:p>
                <a:pPr marL="0"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𝑥</m:t>
                          </m:r>
                        </m:sub>
                      </m:sSub>
                      <m:r>
                        <m:rPr>
                          <m:aln/>
                        </m:rPr>
                        <a:rPr lang="en-GB" sz="2000" i="1">
                          <a:latin typeface="Cambria Math"/>
                        </a:rPr>
                        <m:t>=</m:t>
                      </m:r>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2</m:t>
                          </m:r>
                        </m:sub>
                      </m:sSub>
                      <m:r>
                        <a:rPr lang="en-GB" sz="2000" i="1">
                          <a:latin typeface="Cambria Math"/>
                        </a:rPr>
                        <m:t>𝑥</m:t>
                      </m:r>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2</m:t>
                          </m:r>
                        </m:sub>
                      </m:sSub>
                      <m:r>
                        <a:rPr lang="en-GB" sz="2000" i="1">
                          <a:latin typeface="Cambria Math"/>
                        </a:rPr>
                        <m:t>𝑦</m:t>
                      </m:r>
                      <m:r>
                        <a:rPr lang="en-GB" sz="2000" i="1">
                          <a:latin typeface="Cambria Math"/>
                        </a:rPr>
                        <m:t>)</m:t>
                      </m:r>
                    </m:oMath>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𝑦</m:t>
                          </m:r>
                        </m:sub>
                      </m:sSub>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2(</m:t>
                          </m:r>
                          <m:r>
                            <a:rPr lang="en-GB" sz="2000" i="1">
                              <a:latin typeface="Cambria Math"/>
                            </a:rPr>
                            <m:t>𝐾</m:t>
                          </m:r>
                        </m:e>
                        <m:sub>
                          <m:r>
                            <a:rPr lang="en-GB" sz="2000" i="1">
                              <a:latin typeface="Cambria Math"/>
                            </a:rPr>
                            <m:t>2</m:t>
                          </m:r>
                        </m:sub>
                      </m:sSub>
                      <m:r>
                        <a:rPr lang="en-GB" sz="2000" i="1">
                          <a:latin typeface="Cambria Math"/>
                        </a:rPr>
                        <m:t>𝑥</m:t>
                      </m:r>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2</m:t>
                          </m:r>
                        </m:sub>
                      </m:sSub>
                      <m:r>
                        <a:rPr lang="en-GB" sz="2000" i="1">
                          <a:latin typeface="Cambria Math"/>
                        </a:rPr>
                        <m:t>𝑦</m:t>
                      </m:r>
                      <m:r>
                        <a:rPr lang="en-GB" sz="2000" i="1">
                          <a:latin typeface="Cambria Math"/>
                        </a:rPr>
                        <m:t>)</m:t>
                      </m:r>
                    </m:oMath>
                    <m:oMath xmlns:m="http://schemas.openxmlformats.org/officeDocument/2006/math">
                      <m:r>
                        <a:rPr lang="en-GB" sz="2000" i="1">
                          <a:latin typeface="Cambria Math"/>
                        </a:rPr>
                        <m:t>𝜙</m:t>
                      </m:r>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2</m:t>
                          </m:r>
                        </m:sub>
                      </m:sSub>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𝑦</m:t>
                          </m:r>
                        </m:e>
                        <m:sup>
                          <m:r>
                            <a:rPr lang="en-GB" sz="2000" i="1">
                              <a:latin typeface="Cambria Math"/>
                            </a:rPr>
                            <m:t>2</m:t>
                          </m:r>
                        </m:sup>
                      </m:sSup>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2</m:t>
                          </m:r>
                        </m:sub>
                      </m:sSub>
                      <m:r>
                        <a:rPr lang="en-GB" sz="2000" i="1">
                          <a:latin typeface="Cambria Math"/>
                        </a:rPr>
                        <m:t>𝑥𝑦</m:t>
                      </m:r>
                    </m:oMath>
                  </m:oMathPara>
                </a14:m>
                <a:endParaRPr lang="en-GB" sz="2000" dirty="0"/>
              </a:p>
              <a:p>
                <a:pPr marL="0" indent="0">
                  <a:buNone/>
                </a:pPr>
                <a:endParaRPr lang="en-GB" sz="2000" dirty="0"/>
              </a:p>
              <a:p>
                <a:pPr marL="0" indent="0">
                  <a:buNone/>
                </a:pPr>
                <a:r>
                  <a:rPr lang="en-GB" sz="2000" dirty="0"/>
                  <a:t>So a “normal” or “upright” quadrupole occurs at J</a:t>
                </a:r>
                <a:r>
                  <a:rPr lang="en-GB" sz="2000" baseline="-25000" dirty="0"/>
                  <a:t>2</a:t>
                </a:r>
                <a:r>
                  <a:rPr lang="en-GB" sz="2000" dirty="0"/>
                  <a:t>=0. A “skew” quadrupole occurs at K</a:t>
                </a:r>
                <a:r>
                  <a:rPr lang="en-GB" sz="2000" baseline="-25000" dirty="0"/>
                  <a:t>2</a:t>
                </a:r>
                <a:r>
                  <a:rPr lang="en-GB" sz="2000" dirty="0"/>
                  <a:t>=0 (</a:t>
                </a:r>
                <a:r>
                  <a:rPr lang="en-GB" altLang="en-US" sz="2000" dirty="0">
                    <a:sym typeface="Symbol" pitchFamily="18" charset="2"/>
                  </a:rPr>
                  <a:t></a:t>
                </a:r>
                <a:r>
                  <a:rPr lang="en-GB" altLang="en-US" sz="2000" dirty="0"/>
                  <a:t>/4 rotation)</a:t>
                </a:r>
                <a:r>
                  <a:rPr lang="en-GB" sz="2000" dirty="0"/>
                  <a:t>.</a:t>
                </a:r>
                <a:endParaRPr lang="en-GB" altLang="en-US" sz="2000" dirty="0"/>
              </a:p>
              <a:p>
                <a:pPr marL="0" indent="0">
                  <a:buNone/>
                </a:pPr>
                <a:endParaRPr lang="en-GB" altLang="en-US" sz="2000" dirty="0">
                  <a:latin typeface="roboto slab" pitchFamily="2" charset="0"/>
                </a:endParaRPr>
              </a:p>
              <a:p>
                <a:pPr marL="0" indent="0">
                  <a:buNone/>
                </a:pPr>
                <a:endParaRPr lang="en-GB" sz="2000" dirty="0"/>
              </a:p>
              <a:p>
                <a:pPr marL="0" indent="0">
                  <a:buNone/>
                </a:pPr>
                <a:endParaRPr lang="en-GB" sz="2000" dirty="0"/>
              </a:p>
              <a:p>
                <a:pPr marL="0" indent="0">
                  <a:buNone/>
                </a:pPr>
                <a:endParaRPr lang="en-GB" altLang="en-US" sz="2000" dirty="0"/>
              </a:p>
              <a:p>
                <a:pPr marL="0" indent="0">
                  <a:buNone/>
                </a:pPr>
                <a:endParaRPr lang="en-GB" altLang="en-US" sz="2000" dirty="0"/>
              </a:p>
              <a:p>
                <a:pPr marL="0" indent="0">
                  <a:buNone/>
                </a:pPr>
                <a:endParaRPr lang="en-GB" altLang="en-US" sz="2000"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endParaRPr lang="en-GB" altLang="en-US" sz="2000" dirty="0">
                  <a:latin typeface="roboto slab" pitchFamily="2" charset="0"/>
                </a:endParaRPr>
              </a:p>
              <a:p>
                <a:pPr marL="0" indent="0">
                  <a:buNone/>
                </a:pPr>
                <a:endParaRPr lang="en-GB" altLang="en-US" sz="2000" b="1" i="1" dirty="0"/>
              </a:p>
            </p:txBody>
          </p:sp>
        </mc:Choice>
        <mc:Fallback xmlns="">
          <p:sp>
            <p:nvSpPr>
              <p:cNvPr id="3" name="Rectangle 3"/>
              <p:cNvSpPr txBox="1">
                <a:spLocks noRot="1" noChangeAspect="1" noMove="1" noResize="1" noEditPoints="1" noAdjustHandles="1" noChangeArrowheads="1" noChangeShapeType="1" noTextEdit="1"/>
              </p:cNvSpPr>
              <p:nvPr/>
            </p:nvSpPr>
            <p:spPr>
              <a:xfrm>
                <a:off x="285336" y="1389914"/>
                <a:ext cx="4149931" cy="4598993"/>
              </a:xfrm>
              <a:prstGeom prst="rect">
                <a:avLst/>
              </a:prstGeom>
              <a:blipFill rotWithShape="1">
                <a:blip r:embed="rId2"/>
                <a:stretch>
                  <a:fillRect l="-1615" t="-663" b="-30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txBox="1">
                <a:spLocks noChangeArrowheads="1"/>
              </p:cNvSpPr>
              <p:nvPr/>
            </p:nvSpPr>
            <p:spPr>
              <a:xfrm>
                <a:off x="4684996" y="1389914"/>
                <a:ext cx="4149931"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Using a complex function</a:t>
                </a:r>
              </a:p>
              <a:p>
                <a:pPr marL="0" indent="0" algn="ctr">
                  <a:buNone/>
                </a:pPr>
                <a14:m>
                  <m:oMath xmlns:m="http://schemas.openxmlformats.org/officeDocument/2006/math">
                    <m:r>
                      <a:rPr lang="en-GB" altLang="en-US" sz="2000" i="1">
                        <a:latin typeface="Cambria Math"/>
                        <a:ea typeface="Cambria Math"/>
                      </a:rPr>
                      <m:t>𝐴</m:t>
                    </m:r>
                    <m:r>
                      <a:rPr lang="en-GB" altLang="en-US" sz="2000" i="1">
                        <a:latin typeface="Cambria Math"/>
                        <a:ea typeface="Cambria Math"/>
                      </a:rPr>
                      <m:t>+</m:t>
                    </m:r>
                    <m:r>
                      <a:rPr lang="en-GB" altLang="en-US" sz="2000" i="1">
                        <a:latin typeface="Cambria Math"/>
                        <a:ea typeface="Cambria Math"/>
                      </a:rPr>
                      <m:t>𝑖</m:t>
                    </m:r>
                    <m:r>
                      <a:rPr lang="en-GB" altLang="en-US" sz="2000" i="1">
                        <a:latin typeface="Cambria Math"/>
                        <a:ea typeface="Cambria Math"/>
                      </a:rPr>
                      <m:t>𝜙</m:t>
                    </m:r>
                  </m:oMath>
                </a14:m>
                <a:r>
                  <a:rPr lang="en-GB" altLang="en-US" sz="2000" dirty="0"/>
                  <a:t> = </a:t>
                </a:r>
                <a14:m>
                  <m:oMath xmlns:m="http://schemas.openxmlformats.org/officeDocument/2006/math">
                    <m:r>
                      <a:rPr lang="en-GB" altLang="en-US" sz="2000" i="1">
                        <a:latin typeface="Cambria Math"/>
                        <a:ea typeface="Cambria Math"/>
                      </a:rPr>
                      <m:t>𝐶</m:t>
                    </m:r>
                    <m:r>
                      <a:rPr lang="en-GB" altLang="en-US" sz="2000" b="0" i="1" baseline="-25000" smtClean="0">
                        <a:latin typeface="Cambria Math"/>
                        <a:ea typeface="Cambria Math"/>
                      </a:rPr>
                      <m:t>2</m:t>
                    </m:r>
                    <m:r>
                      <a:rPr lang="en-GB" altLang="en-US" sz="2000" i="1">
                        <a:latin typeface="Cambria Math"/>
                        <a:ea typeface="Cambria Math"/>
                      </a:rPr>
                      <m:t>ℤ</m:t>
                    </m:r>
                    <m:r>
                      <a:rPr lang="en-GB" altLang="en-US" sz="2000" b="0" i="1" baseline="30000" smtClean="0">
                        <a:latin typeface="Cambria Math"/>
                        <a:ea typeface="Cambria Math"/>
                      </a:rPr>
                      <m:t>2</m:t>
                    </m:r>
                  </m:oMath>
                </a14:m>
                <a:r>
                  <a:rPr lang="en-GB" altLang="en-US" sz="2000" dirty="0"/>
                  <a:t> = </a:t>
                </a:r>
                <a14:m>
                  <m:oMath xmlns:m="http://schemas.openxmlformats.org/officeDocument/2006/math">
                    <m:r>
                      <a:rPr lang="en-GB" altLang="en-US" sz="2000" i="1">
                        <a:latin typeface="Cambria Math"/>
                        <a:ea typeface="Cambria Math"/>
                      </a:rPr>
                      <m:t>𝐶</m:t>
                    </m:r>
                    <m:r>
                      <a:rPr lang="en-GB" altLang="en-US" sz="2000" b="0" i="1" baseline="-25000" smtClean="0">
                        <a:latin typeface="Cambria Math"/>
                        <a:ea typeface="Cambria Math"/>
                      </a:rPr>
                      <m:t>2</m:t>
                    </m:r>
                    <m:d>
                      <m:dPr>
                        <m:ctrlPr>
                          <a:rPr lang="en-GB" altLang="en-US" sz="2000" b="0" i="1" smtClean="0">
                            <a:latin typeface="Cambria Math" panose="02040503050406030204" pitchFamily="18" charset="0"/>
                            <a:ea typeface="Cambria Math"/>
                          </a:rPr>
                        </m:ctrlPr>
                      </m:dPr>
                      <m:e>
                        <m:r>
                          <a:rPr lang="en-GB" altLang="en-US" sz="2000" b="0" i="1" smtClean="0">
                            <a:latin typeface="Cambria Math"/>
                            <a:ea typeface="Cambria Math"/>
                          </a:rPr>
                          <m:t>𝑥</m:t>
                        </m:r>
                        <m:r>
                          <a:rPr lang="en-GB" altLang="en-US" sz="2000" b="0" i="1" smtClean="0">
                            <a:latin typeface="Cambria Math"/>
                            <a:ea typeface="Cambria Math"/>
                          </a:rPr>
                          <m:t>+</m:t>
                        </m:r>
                        <m:r>
                          <a:rPr lang="en-GB" altLang="en-US" sz="2000" b="0" i="1" smtClean="0">
                            <a:latin typeface="Cambria Math"/>
                            <a:ea typeface="Cambria Math"/>
                          </a:rPr>
                          <m:t>𝑖𝑦</m:t>
                        </m:r>
                      </m:e>
                    </m:d>
                    <m:r>
                      <a:rPr lang="en-GB" altLang="en-US" sz="2000" b="0" i="1" baseline="30000" smtClean="0">
                        <a:latin typeface="Cambria Math"/>
                        <a:ea typeface="Cambria Math"/>
                      </a:rPr>
                      <m:t>2</m:t>
                    </m:r>
                  </m:oMath>
                </a14:m>
                <a:endParaRPr lang="en-GB" altLang="en-US" sz="2000" b="0" baseline="30000" dirty="0">
                  <a:ea typeface="Cambria Math"/>
                </a:endParaRPr>
              </a:p>
              <a:p>
                <a:pPr marL="0" indent="0" algn="ctr">
                  <a:buNone/>
                </a:pPr>
                <a:r>
                  <a:rPr lang="en-GB" altLang="en-US" sz="2000" dirty="0"/>
                  <a:t>= </a:t>
                </a:r>
                <a14:m>
                  <m:oMath xmlns:m="http://schemas.openxmlformats.org/officeDocument/2006/math">
                    <m:r>
                      <a:rPr lang="en-GB" altLang="en-US" sz="2000" i="1">
                        <a:latin typeface="Cambria Math"/>
                        <a:ea typeface="Cambria Math"/>
                      </a:rPr>
                      <m:t>𝐶</m:t>
                    </m:r>
                    <m:r>
                      <a:rPr lang="en-GB" altLang="en-US" sz="2000" i="1" baseline="-25000">
                        <a:latin typeface="Cambria Math"/>
                        <a:ea typeface="Cambria Math"/>
                      </a:rPr>
                      <m:t>2</m:t>
                    </m:r>
                    <m:d>
                      <m:dPr>
                        <m:ctrlPr>
                          <a:rPr lang="en-GB" altLang="en-US" sz="2000" i="1">
                            <a:latin typeface="Cambria Math" panose="02040503050406030204" pitchFamily="18" charset="0"/>
                            <a:ea typeface="Cambria Math"/>
                          </a:rPr>
                        </m:ctrlPr>
                      </m:dPr>
                      <m:e>
                        <m:r>
                          <a:rPr lang="en-GB" altLang="en-US" sz="2000" i="1">
                            <a:latin typeface="Cambria Math"/>
                            <a:ea typeface="Cambria Math"/>
                          </a:rPr>
                          <m:t>𝑥</m:t>
                        </m:r>
                        <m:r>
                          <a:rPr lang="en-GB" altLang="en-US" sz="2000" b="0" i="1" baseline="30000" smtClean="0">
                            <a:latin typeface="Cambria Math"/>
                            <a:ea typeface="Cambria Math"/>
                          </a:rPr>
                          <m:t>2</m:t>
                        </m:r>
                        <m:r>
                          <a:rPr lang="en-GB" altLang="en-US" sz="2000" b="0" i="1" smtClean="0">
                            <a:latin typeface="Cambria Math"/>
                            <a:ea typeface="Cambria Math"/>
                          </a:rPr>
                          <m:t>−</m:t>
                        </m:r>
                        <m:r>
                          <a:rPr lang="en-GB" altLang="en-US" sz="2000" b="0" i="1" smtClean="0">
                            <a:latin typeface="Cambria Math"/>
                            <a:ea typeface="Cambria Math"/>
                          </a:rPr>
                          <m:t>𝑦</m:t>
                        </m:r>
                        <m:r>
                          <a:rPr lang="en-GB" altLang="en-US" sz="2000" b="0" i="1" baseline="30000" smtClean="0">
                            <a:latin typeface="Cambria Math"/>
                            <a:ea typeface="Cambria Math"/>
                          </a:rPr>
                          <m:t>2</m:t>
                        </m:r>
                        <m:r>
                          <a:rPr lang="en-GB" altLang="en-US" sz="2000" i="1">
                            <a:latin typeface="Cambria Math"/>
                            <a:ea typeface="Cambria Math"/>
                          </a:rPr>
                          <m:t>+</m:t>
                        </m:r>
                        <m:r>
                          <a:rPr lang="en-GB" altLang="en-US" sz="2000" i="1">
                            <a:latin typeface="Cambria Math"/>
                            <a:ea typeface="Cambria Math"/>
                          </a:rPr>
                          <m:t>𝑖</m:t>
                        </m:r>
                        <m:r>
                          <a:rPr lang="en-GB" altLang="en-US" sz="2000" b="0" i="1" smtClean="0">
                            <a:latin typeface="Cambria Math"/>
                            <a:ea typeface="Cambria Math"/>
                          </a:rPr>
                          <m:t>2</m:t>
                        </m:r>
                        <m:r>
                          <a:rPr lang="en-GB" altLang="en-US" sz="2000" b="0" i="1" smtClean="0">
                            <a:latin typeface="Cambria Math"/>
                            <a:ea typeface="Cambria Math"/>
                          </a:rPr>
                          <m:t>𝑥𝑦</m:t>
                        </m:r>
                      </m:e>
                    </m:d>
                  </m:oMath>
                </a14:m>
                <a:endParaRPr lang="en-GB" altLang="en-US" sz="2000" baseline="30000" dirty="0"/>
              </a:p>
              <a:p>
                <a:pPr marL="0" indent="0">
                  <a:buNone/>
                </a:pPr>
                <a:endParaRPr lang="en-GB" altLang="en-US" sz="2000" dirty="0"/>
              </a:p>
              <a:p>
                <a:pPr marL="0" indent="0">
                  <a:buNone/>
                </a:pPr>
                <a:r>
                  <a:rPr lang="en-GB" altLang="en-US" sz="2000" dirty="0"/>
                  <a:t>And so</a:t>
                </a:r>
              </a:p>
              <a:p>
                <a:pPr marL="0" indent="0">
                  <a:buNone/>
                </a:pPr>
                <a14:m>
                  <m:oMathPara xmlns:m="http://schemas.openxmlformats.org/officeDocument/2006/math">
                    <m:oMathParaPr>
                      <m:jc m:val="centerGroup"/>
                    </m:oMathParaPr>
                    <m:oMath xmlns:m="http://schemas.openxmlformats.org/officeDocument/2006/math">
                      <m:r>
                        <a:rPr lang="en-GB" altLang="en-US" sz="2000" i="1">
                          <a:latin typeface="Cambria Math"/>
                          <a:ea typeface="Cambria Math"/>
                        </a:rPr>
                        <m:t>𝑥</m:t>
                      </m:r>
                      <m:r>
                        <a:rPr lang="en-GB" altLang="en-US" sz="2000" i="1" baseline="30000">
                          <a:latin typeface="Cambria Math"/>
                          <a:ea typeface="Cambria Math"/>
                        </a:rPr>
                        <m:t>2</m:t>
                      </m:r>
                      <m:r>
                        <a:rPr lang="en-GB" altLang="en-US" sz="2000" i="1">
                          <a:latin typeface="Cambria Math"/>
                          <a:ea typeface="Cambria Math"/>
                        </a:rPr>
                        <m:t>−</m:t>
                      </m:r>
                      <m:r>
                        <a:rPr lang="en-GB" altLang="en-US" sz="2000" i="1">
                          <a:latin typeface="Cambria Math"/>
                          <a:ea typeface="Cambria Math"/>
                        </a:rPr>
                        <m:t>𝑦</m:t>
                      </m:r>
                      <m:r>
                        <a:rPr lang="en-GB" altLang="en-US" sz="2000" i="1" baseline="30000">
                          <a:latin typeface="Cambria Math"/>
                          <a:ea typeface="Cambria Math"/>
                        </a:rPr>
                        <m:t>2</m:t>
                      </m:r>
                      <m:r>
                        <m:rPr>
                          <m:aln/>
                        </m:rPr>
                        <a:rPr lang="en-GB" sz="2000" i="1">
                          <a:latin typeface="Cambria Math"/>
                        </a:rPr>
                        <m:t>=</m:t>
                      </m:r>
                      <m:f>
                        <m:fPr>
                          <m:ctrlPr>
                            <a:rPr lang="en-GB" sz="2000" i="1" smtClean="0">
                              <a:latin typeface="Cambria Math" panose="02040503050406030204" pitchFamily="18" charset="0"/>
                            </a:rPr>
                          </m:ctrlPr>
                        </m:fPr>
                        <m:num>
                          <m:r>
                            <a:rPr lang="en-GB" sz="2000" b="0" i="1" smtClean="0">
                              <a:latin typeface="Cambria Math"/>
                            </a:rPr>
                            <m:t>𝐴</m:t>
                          </m:r>
                        </m:num>
                        <m:den>
                          <m:r>
                            <a:rPr lang="en-GB" sz="2000" b="0" i="1" smtClean="0">
                              <a:latin typeface="Cambria Math"/>
                            </a:rPr>
                            <m:t>𝐶</m:t>
                          </m:r>
                          <m:r>
                            <a:rPr lang="en-GB" sz="2000" b="0" i="1" baseline="-25000" smtClean="0">
                              <a:latin typeface="Cambria Math"/>
                            </a:rPr>
                            <m:t>2</m:t>
                          </m:r>
                        </m:den>
                      </m:f>
                    </m:oMath>
                  </m:oMathPara>
                </a14:m>
                <a:endParaRPr lang="en-GB" altLang="en-US" sz="2000" dirty="0"/>
              </a:p>
              <a:p>
                <a:pPr marL="0" indent="0">
                  <a:buNone/>
                </a:pPr>
                <a:endParaRPr lang="en-GB" altLang="en-US" sz="2000" dirty="0"/>
              </a:p>
              <a:p>
                <a:pPr marL="0" indent="0">
                  <a:buNone/>
                </a:pPr>
                <a14:m>
                  <m:oMathPara xmlns:m="http://schemas.openxmlformats.org/officeDocument/2006/math">
                    <m:oMathParaPr>
                      <m:jc m:val="centerGroup"/>
                    </m:oMathParaPr>
                    <m:oMath xmlns:m="http://schemas.openxmlformats.org/officeDocument/2006/math">
                      <m:r>
                        <a:rPr lang="en-GB" sz="2000" b="0" i="1" smtClean="0">
                          <a:latin typeface="Cambria Math"/>
                        </a:rPr>
                        <m:t>𝑥𝑦</m:t>
                      </m:r>
                      <m:r>
                        <m:rPr>
                          <m:aln/>
                        </m:rPr>
                        <a:rPr lang="en-GB" sz="2000" i="1">
                          <a:latin typeface="Cambria Math"/>
                        </a:rPr>
                        <m:t>=</m:t>
                      </m:r>
                      <m:f>
                        <m:fPr>
                          <m:ctrlPr>
                            <a:rPr lang="en-GB" sz="2000" i="1">
                              <a:latin typeface="Cambria Math" panose="02040503050406030204" pitchFamily="18" charset="0"/>
                            </a:rPr>
                          </m:ctrlPr>
                        </m:fPr>
                        <m:num>
                          <m:r>
                            <a:rPr lang="en-GB" sz="2000" i="1" smtClean="0">
                              <a:latin typeface="Cambria Math"/>
                              <a:ea typeface="Cambria Math"/>
                            </a:rPr>
                            <m:t>𝜙</m:t>
                          </m:r>
                        </m:num>
                        <m:den>
                          <m:r>
                            <a:rPr lang="en-GB" sz="2000" b="0" i="1" smtClean="0">
                              <a:latin typeface="Cambria Math"/>
                            </a:rPr>
                            <m:t>2</m:t>
                          </m:r>
                          <m:r>
                            <a:rPr lang="en-GB" sz="2000" i="1">
                              <a:latin typeface="Cambria Math"/>
                            </a:rPr>
                            <m:t>𝐶</m:t>
                          </m:r>
                          <m:r>
                            <a:rPr lang="en-GB" sz="2000" b="0" i="1" baseline="-25000" smtClean="0">
                              <a:latin typeface="Cambria Math"/>
                            </a:rPr>
                            <m:t>2</m:t>
                          </m:r>
                        </m:den>
                      </m:f>
                    </m:oMath>
                  </m:oMathPara>
                </a14:m>
                <a:endParaRPr lang="en-GB" altLang="en-US" sz="2000" dirty="0"/>
              </a:p>
              <a:p>
                <a:pPr marL="0" indent="0">
                  <a:buNone/>
                </a:pPr>
                <a:endParaRPr lang="en-GB" altLang="en-US" sz="2000" dirty="0"/>
              </a:p>
              <a:p>
                <a:pPr marL="0" indent="0">
                  <a:buNone/>
                </a:pPr>
                <a:r>
                  <a:rPr lang="en-GB" altLang="en-US" sz="2000" dirty="0"/>
                  <a:t>C is a constant!</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endParaRPr lang="en-GB" altLang="en-US" sz="2000" dirty="0">
                  <a:latin typeface="roboto slab" pitchFamily="2" charset="0"/>
                </a:endParaRPr>
              </a:p>
              <a:p>
                <a:pPr marL="0" indent="0">
                  <a:buNone/>
                </a:pPr>
                <a:endParaRPr lang="en-GB" altLang="en-US" sz="2000" b="1" i="1" dirty="0"/>
              </a:p>
            </p:txBody>
          </p:sp>
        </mc:Choice>
        <mc:Fallback xmlns="">
          <p:sp>
            <p:nvSpPr>
              <p:cNvPr id="4" name="Rectangle 3"/>
              <p:cNvSpPr txBox="1">
                <a:spLocks noRot="1" noChangeAspect="1" noMove="1" noResize="1" noEditPoints="1" noAdjustHandles="1" noChangeArrowheads="1" noChangeShapeType="1" noTextEdit="1"/>
              </p:cNvSpPr>
              <p:nvPr/>
            </p:nvSpPr>
            <p:spPr>
              <a:xfrm>
                <a:off x="4684996" y="1389914"/>
                <a:ext cx="4149931" cy="4598993"/>
              </a:xfrm>
              <a:prstGeom prst="rect">
                <a:avLst/>
              </a:prstGeom>
              <a:blipFill rotWithShape="1">
                <a:blip r:embed="rId3"/>
                <a:stretch>
                  <a:fillRect l="-1618" t="-663"/>
                </a:stretch>
              </a:blipFill>
            </p:spPr>
            <p:txBody>
              <a:bodyPr/>
              <a:lstStyle/>
              <a:p>
                <a:r>
                  <a:rPr lang="en-GB">
                    <a:noFill/>
                  </a:rPr>
                  <a:t> </a:t>
                </a:r>
              </a:p>
            </p:txBody>
          </p:sp>
        </mc:Fallback>
      </mc:AlternateContent>
      <p:cxnSp>
        <p:nvCxnSpPr>
          <p:cNvPr id="6" name="Straight Connector 5"/>
          <p:cNvCxnSpPr/>
          <p:nvPr/>
        </p:nvCxnSpPr>
        <p:spPr>
          <a:xfrm>
            <a:off x="4435267" y="1324598"/>
            <a:ext cx="0" cy="4664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074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941" y="1649642"/>
            <a:ext cx="3998734" cy="399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a:t>Quadrupole field, n=2</a:t>
            </a:r>
          </a:p>
        </p:txBody>
      </p:sp>
      <p:sp>
        <p:nvSpPr>
          <p:cNvPr id="34" name="Text Box 4"/>
          <p:cNvSpPr txBox="1">
            <a:spLocks noChangeArrowheads="1"/>
          </p:cNvSpPr>
          <p:nvPr/>
        </p:nvSpPr>
        <p:spPr bwMode="auto">
          <a:xfrm>
            <a:off x="294993" y="1402876"/>
            <a:ext cx="7632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i="1" dirty="0">
                <a:latin typeface="+mn-lt"/>
              </a:rPr>
              <a:t>J</a:t>
            </a:r>
            <a:r>
              <a:rPr lang="en-GB" altLang="en-US" sz="2000" i="1" baseline="-25000" dirty="0">
                <a:latin typeface="+mn-lt"/>
              </a:rPr>
              <a:t>2</a:t>
            </a:r>
            <a:r>
              <a:rPr lang="en-GB" altLang="en-US" sz="2000" dirty="0">
                <a:latin typeface="+mn-lt"/>
              </a:rPr>
              <a:t> = 0 gives a normal field</a:t>
            </a:r>
          </a:p>
        </p:txBody>
      </p:sp>
      <p:cxnSp>
        <p:nvCxnSpPr>
          <p:cNvPr id="8215" name="Straight Arrow Connector 8214"/>
          <p:cNvCxnSpPr/>
          <p:nvPr/>
        </p:nvCxnSpPr>
        <p:spPr>
          <a:xfrm flipV="1">
            <a:off x="3134847" y="4291716"/>
            <a:ext cx="442913" cy="79645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 Box 4"/>
              <p:cNvSpPr txBox="1">
                <a:spLocks noChangeArrowheads="1"/>
              </p:cNvSpPr>
              <p:nvPr/>
            </p:nvSpPr>
            <p:spPr bwMode="auto">
              <a:xfrm>
                <a:off x="707113" y="4734229"/>
                <a:ext cx="3497417" cy="8502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Scalar </a:t>
                </a:r>
                <a:r>
                  <a:rPr lang="en-GB" altLang="en-US" sz="2000" dirty="0" err="1">
                    <a:latin typeface="+mn-lt"/>
                  </a:rPr>
                  <a:t>equipotentials</a:t>
                </a:r>
                <a:r>
                  <a:rPr lang="en-GB" altLang="en-US" sz="2000" dirty="0">
                    <a:latin typeface="+mn-lt"/>
                  </a:rPr>
                  <a:t> (</a:t>
                </a:r>
                <a:r>
                  <a:rPr lang="el-GR" altLang="en-US" sz="2000" dirty="0">
                    <a:latin typeface="+mn-lt"/>
                  </a:rPr>
                  <a:t>φ</a:t>
                </a:r>
                <a:r>
                  <a:rPr lang="en-GB" altLang="en-US" sz="2000" dirty="0">
                    <a:latin typeface="+mn-lt"/>
                  </a:rPr>
                  <a:t>=constant) at </a:t>
                </a:r>
                <a14:m>
                  <m:oMath xmlns:m="http://schemas.openxmlformats.org/officeDocument/2006/math">
                    <m:r>
                      <a:rPr lang="en-GB" sz="2000" i="1">
                        <a:latin typeface="Cambria Math"/>
                      </a:rPr>
                      <m:t>𝑥𝑦</m:t>
                    </m:r>
                    <m:r>
                      <m:rPr>
                        <m:aln/>
                      </m:rPr>
                      <a:rPr lang="en-GB" sz="2000" i="1">
                        <a:latin typeface="Cambria Math"/>
                      </a:rPr>
                      <m:t>=</m:t>
                    </m:r>
                    <m:f>
                      <m:fPr>
                        <m:ctrlPr>
                          <a:rPr lang="en-GB" sz="2000" i="1">
                            <a:latin typeface="Cambria Math" panose="02040503050406030204" pitchFamily="18" charset="0"/>
                          </a:rPr>
                        </m:ctrlPr>
                      </m:fPr>
                      <m:num>
                        <m:r>
                          <a:rPr lang="en-GB" sz="2000" i="1">
                            <a:latin typeface="Cambria Math"/>
                            <a:ea typeface="Cambria Math"/>
                          </a:rPr>
                          <m:t>𝜙</m:t>
                        </m:r>
                      </m:num>
                      <m:den>
                        <m:r>
                          <a:rPr lang="en-GB" sz="2000" i="1">
                            <a:latin typeface="Cambria Math"/>
                          </a:rPr>
                          <m:t>2</m:t>
                        </m:r>
                        <m:r>
                          <a:rPr lang="en-GB" sz="2000" i="1">
                            <a:latin typeface="Cambria Math"/>
                          </a:rPr>
                          <m:t>𝐶</m:t>
                        </m:r>
                        <m:r>
                          <a:rPr lang="en-GB" sz="2000" i="1" baseline="-25000">
                            <a:latin typeface="Cambria Math"/>
                          </a:rPr>
                          <m:t>2</m:t>
                        </m:r>
                      </m:den>
                    </m:f>
                  </m:oMath>
                </a14:m>
                <a:endParaRPr lang="en-GB" altLang="en-US" sz="2000" dirty="0">
                  <a:latin typeface="+mn-lt"/>
                </a:endParaRPr>
              </a:p>
            </p:txBody>
          </p:sp>
        </mc:Choice>
        <mc:Fallback xmlns="">
          <p:sp>
            <p:nvSpPr>
              <p:cNvPr id="90" name="Text Box 4"/>
              <p:cNvSpPr txBox="1">
                <a:spLocks noRot="1" noChangeAspect="1" noMove="1" noResize="1" noEditPoints="1" noAdjustHandles="1" noChangeArrowheads="1" noChangeShapeType="1" noTextEdit="1"/>
              </p:cNvSpPr>
              <p:nvPr/>
            </p:nvSpPr>
            <p:spPr bwMode="auto">
              <a:xfrm>
                <a:off x="707113" y="4734229"/>
                <a:ext cx="3497417" cy="850233"/>
              </a:xfrm>
              <a:prstGeom prst="rect">
                <a:avLst/>
              </a:prstGeom>
              <a:blipFill rotWithShape="1">
                <a:blip r:embed="rId4"/>
                <a:stretch>
                  <a:fillRect l="-1916" t="-3597" b="-50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91" name="Straight Arrow Connector 90"/>
          <p:cNvCxnSpPr/>
          <p:nvPr/>
        </p:nvCxnSpPr>
        <p:spPr>
          <a:xfrm flipH="1" flipV="1">
            <a:off x="5586415" y="3491937"/>
            <a:ext cx="1401762" cy="259667"/>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Text Box 4"/>
              <p:cNvSpPr txBox="1">
                <a:spLocks noChangeArrowheads="1"/>
              </p:cNvSpPr>
              <p:nvPr/>
            </p:nvSpPr>
            <p:spPr bwMode="auto">
              <a:xfrm>
                <a:off x="6612675" y="3649009"/>
                <a:ext cx="2317680" cy="839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Flux lines at </a:t>
                </a:r>
                <a14:m>
                  <m:oMath xmlns:m="http://schemas.openxmlformats.org/officeDocument/2006/math">
                    <m:r>
                      <a:rPr lang="en-GB" altLang="en-US" sz="2000" i="1">
                        <a:latin typeface="Cambria Math"/>
                        <a:ea typeface="Cambria Math"/>
                      </a:rPr>
                      <m:t>𝑥</m:t>
                    </m:r>
                    <m:r>
                      <a:rPr lang="en-GB" altLang="en-US" sz="2000" i="1" baseline="30000">
                        <a:latin typeface="Cambria Math"/>
                        <a:ea typeface="Cambria Math"/>
                      </a:rPr>
                      <m:t>2</m:t>
                    </m:r>
                    <m:r>
                      <a:rPr lang="en-GB" altLang="en-US" sz="2000" i="1">
                        <a:latin typeface="Cambria Math"/>
                        <a:ea typeface="Cambria Math"/>
                      </a:rPr>
                      <m:t>−</m:t>
                    </m:r>
                    <m:r>
                      <a:rPr lang="en-GB" altLang="en-US" sz="2000" i="1">
                        <a:latin typeface="Cambria Math"/>
                        <a:ea typeface="Cambria Math"/>
                      </a:rPr>
                      <m:t>𝑦</m:t>
                    </m:r>
                    <m:r>
                      <a:rPr lang="en-GB" altLang="en-US" sz="2000" i="1" baseline="30000">
                        <a:latin typeface="Cambria Math"/>
                        <a:ea typeface="Cambria Math"/>
                      </a:rPr>
                      <m:t>2</m:t>
                    </m:r>
                    <m:r>
                      <m:rPr>
                        <m:aln/>
                      </m:rPr>
                      <a:rPr lang="en-GB" sz="2000" i="1">
                        <a:latin typeface="Cambria Math"/>
                      </a:rPr>
                      <m:t>=</m:t>
                    </m:r>
                    <m:f>
                      <m:fPr>
                        <m:ctrlPr>
                          <a:rPr lang="en-GB" sz="2000" i="1">
                            <a:latin typeface="Cambria Math" panose="02040503050406030204" pitchFamily="18" charset="0"/>
                          </a:rPr>
                        </m:ctrlPr>
                      </m:fPr>
                      <m:num>
                        <m:r>
                          <a:rPr lang="en-GB" sz="2000" i="1">
                            <a:latin typeface="Cambria Math"/>
                          </a:rPr>
                          <m:t>𝐴</m:t>
                        </m:r>
                      </m:num>
                      <m:den>
                        <m:r>
                          <a:rPr lang="en-GB" sz="2000" i="1">
                            <a:latin typeface="Cambria Math"/>
                          </a:rPr>
                          <m:t>𝐶</m:t>
                        </m:r>
                        <m:r>
                          <a:rPr lang="en-GB" sz="2000" i="1" baseline="-25000">
                            <a:latin typeface="Cambria Math"/>
                          </a:rPr>
                          <m:t>2</m:t>
                        </m:r>
                      </m:den>
                    </m:f>
                  </m:oMath>
                </a14:m>
                <a:endParaRPr lang="en-GB" altLang="en-US" sz="2000" dirty="0">
                  <a:latin typeface="+mn-lt"/>
                </a:endParaRPr>
              </a:p>
            </p:txBody>
          </p:sp>
        </mc:Choice>
        <mc:Fallback xmlns="">
          <p:sp>
            <p:nvSpPr>
              <p:cNvPr id="94" name="Text Box 4"/>
              <p:cNvSpPr txBox="1">
                <a:spLocks noRot="1" noChangeAspect="1" noMove="1" noResize="1" noEditPoints="1" noAdjustHandles="1" noChangeArrowheads="1" noChangeShapeType="1" noTextEdit="1"/>
              </p:cNvSpPr>
              <p:nvPr/>
            </p:nvSpPr>
            <p:spPr bwMode="auto">
              <a:xfrm>
                <a:off x="6612675" y="3649009"/>
                <a:ext cx="2317680" cy="839140"/>
              </a:xfrm>
              <a:prstGeom prst="rect">
                <a:avLst/>
              </a:prstGeom>
              <a:blipFill rotWithShape="1">
                <a:blip r:embed="rId5"/>
                <a:stretch>
                  <a:fillRect l="-2895" t="-3650" b="-7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31" name="Line 23"/>
          <p:cNvSpPr>
            <a:spLocks noChangeShapeType="1"/>
          </p:cNvSpPr>
          <p:nvPr/>
        </p:nvSpPr>
        <p:spPr bwMode="auto">
          <a:xfrm>
            <a:off x="5999900" y="2531634"/>
            <a:ext cx="647700" cy="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Text Box 24"/>
          <p:cNvSpPr txBox="1">
            <a:spLocks noChangeArrowheads="1"/>
          </p:cNvSpPr>
          <p:nvPr/>
        </p:nvSpPr>
        <p:spPr bwMode="auto">
          <a:xfrm>
            <a:off x="6593301" y="2401235"/>
            <a:ext cx="1762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400" dirty="0">
                <a:latin typeface="roboto slab" pitchFamily="2" charset="0"/>
              </a:rPr>
              <a:t>Lines of flux density</a:t>
            </a:r>
          </a:p>
        </p:txBody>
      </p:sp>
    </p:spTree>
    <p:extLst>
      <p:ext uri="{BB962C8B-B14F-4D97-AF65-F5344CB8AC3E}">
        <p14:creationId xmlns:p14="http://schemas.microsoft.com/office/powerpoint/2010/main" val="396628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Sextupole</a:t>
            </a:r>
            <a:r>
              <a:rPr lang="en-GB" dirty="0"/>
              <a:t> field, n=3</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285336" y="1389914"/>
                <a:ext cx="4149931"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cylindrical coordinates:</a:t>
                </a:r>
              </a:p>
              <a:p>
                <a:pPr marL="0"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𝑟</m:t>
                          </m:r>
                        </m:sub>
                      </m:sSub>
                      <m:r>
                        <m:rPr>
                          <m:aln/>
                        </m:rPr>
                        <a:rPr lang="en-GB" sz="2000" i="1">
                          <a:latin typeface="Cambria Math"/>
                        </a:rPr>
                        <m:t>=</m:t>
                      </m:r>
                      <m:r>
                        <a:rPr lang="en-GB" sz="2000" i="1">
                          <a:latin typeface="Cambria Math"/>
                        </a:rPr>
                        <m:t>3</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3</m:t>
                          </m:r>
                        </m:sub>
                      </m:sSub>
                      <m:sSup>
                        <m:sSupPr>
                          <m:ctrlPr>
                            <a:rPr lang="en-GB" sz="2000" i="1">
                              <a:latin typeface="Cambria Math" panose="02040503050406030204" pitchFamily="18" charset="0"/>
                            </a:rPr>
                          </m:ctrlPr>
                        </m:sSupPr>
                        <m:e>
                          <m:r>
                            <a:rPr lang="en-GB" sz="2000" i="1">
                              <a:latin typeface="Cambria Math"/>
                            </a:rPr>
                            <m:t>𝑟</m:t>
                          </m:r>
                        </m:e>
                        <m:sup>
                          <m:r>
                            <a:rPr lang="en-GB" sz="2000" i="1">
                              <a:latin typeface="Cambria Math"/>
                            </a:rPr>
                            <m:t>2</m:t>
                          </m:r>
                        </m:sup>
                      </m:sSup>
                      <m:func>
                        <m:funcPr>
                          <m:ctrlPr>
                            <a:rPr lang="en-GB" sz="2000" i="1">
                              <a:latin typeface="Cambria Math" panose="02040503050406030204" pitchFamily="18" charset="0"/>
                            </a:rPr>
                          </m:ctrlPr>
                        </m:funcPr>
                        <m:fName>
                          <m:r>
                            <m:rPr>
                              <m:sty m:val="p"/>
                            </m:rPr>
                            <a:rPr lang="en-GB" sz="2000">
                              <a:latin typeface="Cambria Math"/>
                            </a:rPr>
                            <m:t>cos</m:t>
                          </m:r>
                        </m:fName>
                        <m:e>
                          <m:r>
                            <a:rPr lang="en-GB" sz="2000" i="1">
                              <a:latin typeface="Cambria Math"/>
                            </a:rPr>
                            <m:t>3</m:t>
                          </m:r>
                          <m:r>
                            <a:rPr lang="en-GB" sz="2000" i="1">
                              <a:latin typeface="Cambria Math"/>
                            </a:rPr>
                            <m:t>𝜃</m:t>
                          </m:r>
                        </m:e>
                      </m:func>
                      <m:r>
                        <a:rPr lang="en-GB" sz="2000" i="1">
                          <a:latin typeface="Cambria Math"/>
                        </a:rPr>
                        <m:t>+3</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3</m:t>
                          </m:r>
                        </m:sub>
                      </m:sSub>
                      <m:sSup>
                        <m:sSupPr>
                          <m:ctrlPr>
                            <a:rPr lang="en-GB" sz="2000" i="1">
                              <a:latin typeface="Cambria Math" panose="02040503050406030204" pitchFamily="18" charset="0"/>
                            </a:rPr>
                          </m:ctrlPr>
                        </m:sSupPr>
                        <m:e>
                          <m:r>
                            <a:rPr lang="en-GB" sz="2000" i="1">
                              <a:latin typeface="Cambria Math"/>
                            </a:rPr>
                            <m:t>𝑟</m:t>
                          </m:r>
                        </m:e>
                        <m:sup>
                          <m:r>
                            <a:rPr lang="en-GB" sz="2000" i="1">
                              <a:latin typeface="Cambria Math"/>
                            </a:rPr>
                            <m:t>2</m:t>
                          </m:r>
                        </m:sup>
                      </m:sSup>
                      <m:func>
                        <m:funcPr>
                          <m:ctrlPr>
                            <a:rPr lang="en-GB" sz="2000" i="1">
                              <a:latin typeface="Cambria Math" panose="02040503050406030204" pitchFamily="18" charset="0"/>
                            </a:rPr>
                          </m:ctrlPr>
                        </m:funcPr>
                        <m:fName>
                          <m:r>
                            <m:rPr>
                              <m:sty m:val="p"/>
                            </m:rPr>
                            <a:rPr lang="en-GB" sz="2000">
                              <a:latin typeface="Cambria Math"/>
                            </a:rPr>
                            <m:t>sin</m:t>
                          </m:r>
                        </m:fName>
                        <m:e>
                          <m:r>
                            <a:rPr lang="en-GB" sz="2000" i="1">
                              <a:latin typeface="Cambria Math"/>
                            </a:rPr>
                            <m:t>3</m:t>
                          </m:r>
                          <m:r>
                            <a:rPr lang="en-GB" sz="2000" i="1">
                              <a:latin typeface="Cambria Math"/>
                            </a:rPr>
                            <m:t>𝜃</m:t>
                          </m:r>
                        </m:e>
                      </m:func>
                    </m:oMath>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𝜃</m:t>
                          </m:r>
                        </m:sub>
                      </m:sSub>
                      <m:r>
                        <m:rPr>
                          <m:aln/>
                        </m:rPr>
                        <a:rPr lang="en-GB" sz="2000" i="1">
                          <a:latin typeface="Cambria Math"/>
                        </a:rPr>
                        <m:t>=</m:t>
                      </m:r>
                      <m:r>
                        <a:rPr lang="en-GB" sz="2000" i="1">
                          <a:latin typeface="Cambria Math"/>
                        </a:rPr>
                        <m:t>−3</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3</m:t>
                          </m:r>
                        </m:sub>
                      </m:sSub>
                      <m:sSup>
                        <m:sSupPr>
                          <m:ctrlPr>
                            <a:rPr lang="en-GB" sz="2000" i="1">
                              <a:latin typeface="Cambria Math" panose="02040503050406030204" pitchFamily="18" charset="0"/>
                            </a:rPr>
                          </m:ctrlPr>
                        </m:sSupPr>
                        <m:e>
                          <m:r>
                            <a:rPr lang="en-GB" sz="2000" i="1">
                              <a:latin typeface="Cambria Math"/>
                            </a:rPr>
                            <m:t>𝑟</m:t>
                          </m:r>
                        </m:e>
                        <m:sup>
                          <m:r>
                            <a:rPr lang="en-GB" sz="2000" i="1">
                              <a:latin typeface="Cambria Math"/>
                            </a:rPr>
                            <m:t>2</m:t>
                          </m:r>
                        </m:sup>
                      </m:sSup>
                      <m:func>
                        <m:funcPr>
                          <m:ctrlPr>
                            <a:rPr lang="en-GB" sz="2000" i="1">
                              <a:latin typeface="Cambria Math" panose="02040503050406030204" pitchFamily="18" charset="0"/>
                            </a:rPr>
                          </m:ctrlPr>
                        </m:funcPr>
                        <m:fName>
                          <m:r>
                            <m:rPr>
                              <m:sty m:val="p"/>
                            </m:rPr>
                            <a:rPr lang="en-GB" sz="2000">
                              <a:latin typeface="Cambria Math"/>
                            </a:rPr>
                            <m:t>sin</m:t>
                          </m:r>
                        </m:fName>
                        <m:e>
                          <m:r>
                            <a:rPr lang="en-GB" sz="2000" i="1">
                              <a:latin typeface="Cambria Math"/>
                            </a:rPr>
                            <m:t>3</m:t>
                          </m:r>
                          <m:r>
                            <a:rPr lang="en-GB" sz="2000" i="1">
                              <a:latin typeface="Cambria Math"/>
                            </a:rPr>
                            <m:t>𝜃</m:t>
                          </m:r>
                        </m:e>
                      </m:func>
                      <m:r>
                        <a:rPr lang="en-GB" sz="2000" i="1">
                          <a:latin typeface="Cambria Math"/>
                        </a:rPr>
                        <m:t>+3</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3</m:t>
                          </m:r>
                        </m:sub>
                      </m:sSub>
                      <m:sSup>
                        <m:sSupPr>
                          <m:ctrlPr>
                            <a:rPr lang="en-GB" sz="2000" i="1">
                              <a:latin typeface="Cambria Math" panose="02040503050406030204" pitchFamily="18" charset="0"/>
                            </a:rPr>
                          </m:ctrlPr>
                        </m:sSupPr>
                        <m:e>
                          <m:r>
                            <a:rPr lang="en-GB" sz="2000" i="1">
                              <a:latin typeface="Cambria Math"/>
                            </a:rPr>
                            <m:t>𝑟</m:t>
                          </m:r>
                        </m:e>
                        <m:sup>
                          <m:r>
                            <a:rPr lang="en-GB" sz="2000" i="1">
                              <a:latin typeface="Cambria Math"/>
                            </a:rPr>
                            <m:t>2</m:t>
                          </m:r>
                        </m:sup>
                      </m:sSup>
                      <m:func>
                        <m:funcPr>
                          <m:ctrlPr>
                            <a:rPr lang="en-GB" sz="2000" i="1">
                              <a:latin typeface="Cambria Math" panose="02040503050406030204" pitchFamily="18" charset="0"/>
                            </a:rPr>
                          </m:ctrlPr>
                        </m:funcPr>
                        <m:fName>
                          <m:r>
                            <m:rPr>
                              <m:sty m:val="p"/>
                            </m:rPr>
                            <a:rPr lang="en-GB" sz="2000">
                              <a:latin typeface="Cambria Math"/>
                            </a:rPr>
                            <m:t>cos</m:t>
                          </m:r>
                        </m:fName>
                        <m:e>
                          <m:r>
                            <a:rPr lang="en-GB" sz="2000" i="1">
                              <a:latin typeface="Cambria Math"/>
                            </a:rPr>
                            <m:t>3</m:t>
                          </m:r>
                          <m:r>
                            <a:rPr lang="en-GB" sz="2000" i="1">
                              <a:latin typeface="Cambria Math"/>
                            </a:rPr>
                            <m:t>𝜃</m:t>
                          </m:r>
                        </m:e>
                      </m:func>
                    </m:oMath>
                    <m:oMath xmlns:m="http://schemas.openxmlformats.org/officeDocument/2006/math">
                      <m:r>
                        <a:rPr lang="en-GB" sz="2000" i="1">
                          <a:latin typeface="Cambria Math"/>
                        </a:rPr>
                        <m:t>𝜙</m:t>
                      </m:r>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3</m:t>
                          </m:r>
                        </m:sub>
                      </m:sSub>
                      <m:sSup>
                        <m:sSupPr>
                          <m:ctrlPr>
                            <a:rPr lang="en-GB" sz="2000" i="1">
                              <a:latin typeface="Cambria Math" panose="02040503050406030204" pitchFamily="18" charset="0"/>
                            </a:rPr>
                          </m:ctrlPr>
                        </m:sSupPr>
                        <m:e>
                          <m:r>
                            <a:rPr lang="en-GB" sz="2000" i="1">
                              <a:latin typeface="Cambria Math"/>
                            </a:rPr>
                            <m:t>𝑟</m:t>
                          </m:r>
                        </m:e>
                        <m:sup>
                          <m:r>
                            <a:rPr lang="en-GB" sz="2000" i="1">
                              <a:latin typeface="Cambria Math"/>
                            </a:rPr>
                            <m:t>3</m:t>
                          </m:r>
                        </m:sup>
                      </m:sSup>
                      <m:func>
                        <m:funcPr>
                          <m:ctrlPr>
                            <a:rPr lang="en-GB" sz="2000" i="1">
                              <a:latin typeface="Cambria Math" panose="02040503050406030204" pitchFamily="18" charset="0"/>
                            </a:rPr>
                          </m:ctrlPr>
                        </m:funcPr>
                        <m:fName>
                          <m:r>
                            <m:rPr>
                              <m:sty m:val="p"/>
                            </m:rPr>
                            <a:rPr lang="en-GB" sz="2000">
                              <a:latin typeface="Cambria Math"/>
                            </a:rPr>
                            <m:t>cos</m:t>
                          </m:r>
                        </m:fName>
                        <m:e>
                          <m:r>
                            <a:rPr lang="en-GB" sz="2000" i="1">
                              <a:latin typeface="Cambria Math"/>
                            </a:rPr>
                            <m:t>3</m:t>
                          </m:r>
                          <m:r>
                            <a:rPr lang="en-GB" sz="2000" i="1">
                              <a:latin typeface="Cambria Math"/>
                            </a:rPr>
                            <m:t>𝜃</m:t>
                          </m:r>
                        </m:e>
                      </m:func>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3</m:t>
                          </m:r>
                        </m:sub>
                      </m:sSub>
                      <m:sSup>
                        <m:sSupPr>
                          <m:ctrlPr>
                            <a:rPr lang="en-GB" sz="2000" i="1">
                              <a:latin typeface="Cambria Math" panose="02040503050406030204" pitchFamily="18" charset="0"/>
                            </a:rPr>
                          </m:ctrlPr>
                        </m:sSupPr>
                        <m:e>
                          <m:r>
                            <a:rPr lang="en-GB" sz="2000" i="1">
                              <a:latin typeface="Cambria Math"/>
                            </a:rPr>
                            <m:t>𝑟</m:t>
                          </m:r>
                        </m:e>
                        <m:sup>
                          <m:r>
                            <a:rPr lang="en-GB" sz="2000" i="1">
                              <a:latin typeface="Cambria Math"/>
                            </a:rPr>
                            <m:t>3</m:t>
                          </m:r>
                        </m:sup>
                      </m:sSup>
                      <m:func>
                        <m:funcPr>
                          <m:ctrlPr>
                            <a:rPr lang="en-GB" sz="2000" i="1">
                              <a:latin typeface="Cambria Math" panose="02040503050406030204" pitchFamily="18" charset="0"/>
                            </a:rPr>
                          </m:ctrlPr>
                        </m:funcPr>
                        <m:fName>
                          <m:r>
                            <m:rPr>
                              <m:sty m:val="p"/>
                            </m:rPr>
                            <a:rPr lang="en-GB" sz="2000">
                              <a:latin typeface="Cambria Math"/>
                            </a:rPr>
                            <m:t>sin</m:t>
                          </m:r>
                        </m:fName>
                        <m:e>
                          <m:r>
                            <a:rPr lang="en-GB" sz="2000" i="1">
                              <a:latin typeface="Cambria Math"/>
                            </a:rPr>
                            <m:t>3</m:t>
                          </m:r>
                          <m:r>
                            <a:rPr lang="en-GB" sz="2000" i="1">
                              <a:latin typeface="Cambria Math"/>
                            </a:rPr>
                            <m:t>𝜃</m:t>
                          </m:r>
                        </m:e>
                      </m:func>
                      <m:r>
                        <a:rPr lang="en-GB" sz="2000" i="1">
                          <a:latin typeface="Cambria Math"/>
                        </a:rPr>
                        <m:t> </m:t>
                      </m:r>
                    </m:oMath>
                  </m:oMathPara>
                </a14:m>
                <a:endParaRPr lang="en-GB" sz="2000" dirty="0"/>
              </a:p>
              <a:p>
                <a:pPr marL="0" indent="0">
                  <a:buNone/>
                </a:pPr>
                <a:endParaRPr lang="en-GB" sz="2000" dirty="0"/>
              </a:p>
              <a:p>
                <a:pPr marL="0" indent="0">
                  <a:buNone/>
                </a:pPr>
                <a:r>
                  <a:rPr lang="en-GB" sz="2000" dirty="0"/>
                  <a:t>In Cartesian coordinates:</a:t>
                </a:r>
              </a:p>
              <a:p>
                <a:pPr marL="0" indent="0">
                  <a:buNone/>
                </a:pPr>
                <a:endParaRPr lang="en-GB" sz="2000" dirty="0"/>
              </a:p>
              <a:p>
                <a:pPr marL="0"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𝑥</m:t>
                          </m:r>
                        </m:sub>
                      </m:sSub>
                      <m:r>
                        <m:rPr>
                          <m:aln/>
                        </m:rPr>
                        <a:rPr lang="en-GB" sz="2000" i="1">
                          <a:latin typeface="Cambria Math"/>
                        </a:rPr>
                        <m:t>=</m:t>
                      </m:r>
                      <m:r>
                        <a:rPr lang="en-GB" sz="2000" i="1">
                          <a:latin typeface="Cambria Math"/>
                        </a:rPr>
                        <m:t>3(</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3</m:t>
                          </m:r>
                        </m:sub>
                      </m:sSub>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𝑦</m:t>
                          </m:r>
                        </m:e>
                        <m:sup>
                          <m:r>
                            <a:rPr lang="en-GB" sz="2000" i="1">
                              <a:latin typeface="Cambria Math"/>
                            </a:rPr>
                            <m:t>2</m:t>
                          </m:r>
                        </m:sup>
                      </m:sSup>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3</m:t>
                          </m:r>
                        </m:sub>
                      </m:sSub>
                      <m:r>
                        <a:rPr lang="en-GB" sz="2000" i="1">
                          <a:latin typeface="Cambria Math"/>
                        </a:rPr>
                        <m:t>𝑥𝑦</m:t>
                      </m:r>
                      <m:r>
                        <a:rPr lang="en-GB" sz="2000" i="1">
                          <a:latin typeface="Cambria Math"/>
                        </a:rPr>
                        <m:t>)</m:t>
                      </m:r>
                    </m:oMath>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𝑦</m:t>
                          </m:r>
                        </m:sub>
                      </m:sSub>
                      <m:r>
                        <m:rPr>
                          <m:aln/>
                        </m:rPr>
                        <a:rPr lang="en-GB" sz="2000" i="1">
                          <a:latin typeface="Cambria Math"/>
                        </a:rPr>
                        <m:t>=</m:t>
                      </m:r>
                      <m:r>
                        <a:rPr lang="en-GB" sz="2000" i="1">
                          <a:latin typeface="Cambria Math"/>
                        </a:rPr>
                        <m:t>3(</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2</m:t>
                          </m:r>
                        </m:sub>
                      </m:sSub>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𝑦</m:t>
                          </m:r>
                        </m:e>
                        <m:sup>
                          <m:r>
                            <a:rPr lang="en-GB" sz="2000" i="1">
                              <a:latin typeface="Cambria Math"/>
                            </a:rPr>
                            <m:t>2</m:t>
                          </m:r>
                        </m:sup>
                      </m:sSup>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3</m:t>
                          </m:r>
                        </m:sub>
                      </m:sSub>
                      <m:r>
                        <a:rPr lang="en-GB" sz="2000" i="1">
                          <a:latin typeface="Cambria Math"/>
                        </a:rPr>
                        <m:t>𝑥𝑦</m:t>
                      </m:r>
                      <m:r>
                        <a:rPr lang="en-GB" sz="2000" i="1">
                          <a:latin typeface="Cambria Math"/>
                        </a:rPr>
                        <m:t>)</m:t>
                      </m:r>
                    </m:oMath>
                    <m:oMath xmlns:m="http://schemas.openxmlformats.org/officeDocument/2006/math">
                      <m:r>
                        <a:rPr lang="en-GB" sz="2000" i="1">
                          <a:latin typeface="Cambria Math"/>
                        </a:rPr>
                        <m:t>𝜙</m:t>
                      </m:r>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3</m:t>
                          </m:r>
                        </m:sub>
                      </m:sSub>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3</m:t>
                          </m:r>
                        </m:sup>
                      </m:sSup>
                      <m:r>
                        <a:rPr lang="en-GB" sz="2000" i="1">
                          <a:latin typeface="Cambria Math"/>
                        </a:rPr>
                        <m:t>−3</m:t>
                      </m:r>
                      <m:sSup>
                        <m:sSupPr>
                          <m:ctrlPr>
                            <a:rPr lang="en-GB" sz="2000" i="1">
                              <a:latin typeface="Cambria Math" panose="02040503050406030204" pitchFamily="18" charset="0"/>
                            </a:rPr>
                          </m:ctrlPr>
                        </m:sSupPr>
                        <m:e>
                          <m:r>
                            <a:rPr lang="en-GB" sz="2000" i="1">
                              <a:latin typeface="Cambria Math"/>
                            </a:rPr>
                            <m:t>𝑦</m:t>
                          </m:r>
                        </m:e>
                        <m:sup>
                          <m:r>
                            <a:rPr lang="en-GB" sz="2000" i="1">
                              <a:latin typeface="Cambria Math"/>
                            </a:rPr>
                            <m:t>2</m:t>
                          </m:r>
                        </m:sup>
                      </m:sSup>
                      <m:r>
                        <a:rPr lang="en-GB" sz="2000" i="1">
                          <a:latin typeface="Cambria Math"/>
                        </a:rPr>
                        <m:t>𝑥</m:t>
                      </m:r>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3</m:t>
                          </m:r>
                        </m:sub>
                      </m:sSub>
                      <m:r>
                        <a:rPr lang="en-GB" sz="2000" i="1">
                          <a:latin typeface="Cambria Math"/>
                        </a:rPr>
                        <m:t>(3</m:t>
                      </m:r>
                      <m:r>
                        <a:rPr lang="en-GB" sz="2000" i="1">
                          <a:latin typeface="Cambria Math"/>
                        </a:rPr>
                        <m:t>𝑦</m:t>
                      </m:r>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𝑦</m:t>
                          </m:r>
                        </m:e>
                        <m:sup>
                          <m:r>
                            <a:rPr lang="en-GB" sz="2000" i="1">
                              <a:latin typeface="Cambria Math"/>
                            </a:rPr>
                            <m:t>3</m:t>
                          </m:r>
                        </m:sup>
                      </m:sSup>
                      <m:r>
                        <a:rPr lang="en-GB" sz="2000" i="1">
                          <a:latin typeface="Cambria Math"/>
                        </a:rPr>
                        <m:t>)</m:t>
                      </m:r>
                    </m:oMath>
                  </m:oMathPara>
                </a14:m>
                <a:endParaRPr lang="en-GB" sz="2000" dirty="0"/>
              </a:p>
              <a:p>
                <a:pPr marL="0" indent="0">
                  <a:buNone/>
                </a:pPr>
                <a:r>
                  <a:rPr lang="en-GB" sz="2000" dirty="0"/>
                  <a:t>So a “normal” or “upright” </a:t>
                </a:r>
                <a:r>
                  <a:rPr lang="en-GB" sz="2000" dirty="0" err="1"/>
                  <a:t>sextupole</a:t>
                </a:r>
                <a:r>
                  <a:rPr lang="en-GB" sz="2000" dirty="0"/>
                  <a:t> occurs at J</a:t>
                </a:r>
                <a:r>
                  <a:rPr lang="en-GB" sz="2000" baseline="-25000" dirty="0"/>
                  <a:t>3</a:t>
                </a:r>
                <a:r>
                  <a:rPr lang="en-GB" sz="2000" dirty="0"/>
                  <a:t>=0. </a:t>
                </a:r>
                <a:endParaRPr lang="en-GB" altLang="en-US" sz="2000" dirty="0">
                  <a:latin typeface="roboto slab" pitchFamily="2" charset="0"/>
                </a:endParaRPr>
              </a:p>
              <a:p>
                <a:pPr marL="0" indent="0">
                  <a:buNone/>
                </a:pPr>
                <a:endParaRPr lang="en-GB" sz="2000" dirty="0"/>
              </a:p>
              <a:p>
                <a:pPr marL="0" indent="0">
                  <a:buNone/>
                </a:pPr>
                <a:endParaRPr lang="en-GB" sz="2000" dirty="0"/>
              </a:p>
              <a:p>
                <a:pPr marL="0" indent="0">
                  <a:buNone/>
                </a:pPr>
                <a:endParaRPr lang="en-GB" altLang="en-US" sz="2000" dirty="0"/>
              </a:p>
              <a:p>
                <a:pPr marL="0" indent="0">
                  <a:buNone/>
                </a:pPr>
                <a:endParaRPr lang="en-GB" altLang="en-US" sz="2000" dirty="0"/>
              </a:p>
              <a:p>
                <a:pPr marL="0" indent="0">
                  <a:buNone/>
                </a:pPr>
                <a:endParaRPr lang="en-GB" altLang="en-US" sz="2000"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endParaRPr lang="en-GB" altLang="en-US" sz="2000" dirty="0">
                  <a:latin typeface="roboto slab" pitchFamily="2" charset="0"/>
                </a:endParaRPr>
              </a:p>
              <a:p>
                <a:pPr marL="0" indent="0">
                  <a:buNone/>
                </a:pPr>
                <a:endParaRPr lang="en-GB" altLang="en-US" sz="2000" b="1" i="1" dirty="0"/>
              </a:p>
            </p:txBody>
          </p:sp>
        </mc:Choice>
        <mc:Fallback xmlns="">
          <p:sp>
            <p:nvSpPr>
              <p:cNvPr id="3" name="Rectangle 3"/>
              <p:cNvSpPr txBox="1">
                <a:spLocks noRot="1" noChangeAspect="1" noMove="1" noResize="1" noEditPoints="1" noAdjustHandles="1" noChangeArrowheads="1" noChangeShapeType="1" noTextEdit="1"/>
              </p:cNvSpPr>
              <p:nvPr/>
            </p:nvSpPr>
            <p:spPr>
              <a:xfrm>
                <a:off x="285336" y="1389914"/>
                <a:ext cx="4149931" cy="4598993"/>
              </a:xfrm>
              <a:prstGeom prst="rect">
                <a:avLst/>
              </a:prstGeom>
              <a:blipFill rotWithShape="1">
                <a:blip r:embed="rId2"/>
                <a:stretch>
                  <a:fillRect l="-1615" t="-663"/>
                </a:stretch>
              </a:blipFill>
            </p:spPr>
            <p:txBody>
              <a:bodyPr/>
              <a:lstStyle/>
              <a:p>
                <a:r>
                  <a:rPr lang="en-GB">
                    <a:noFill/>
                  </a:rPr>
                  <a:t> </a:t>
                </a:r>
              </a:p>
            </p:txBody>
          </p:sp>
        </mc:Fallback>
      </mc:AlternateContent>
      <p:sp>
        <p:nvSpPr>
          <p:cNvPr id="8" name="Line 29"/>
          <p:cNvSpPr>
            <a:spLocks noChangeShapeType="1"/>
          </p:cNvSpPr>
          <p:nvPr/>
        </p:nvSpPr>
        <p:spPr bwMode="auto">
          <a:xfrm>
            <a:off x="5267831" y="4855432"/>
            <a:ext cx="1044575" cy="0"/>
          </a:xfrm>
          <a:prstGeom prst="line">
            <a:avLst/>
          </a:prstGeom>
          <a:noFill/>
          <a:ln w="38100">
            <a:solidFill>
              <a:srgbClr val="9933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Text Box 30"/>
          <p:cNvSpPr txBox="1">
            <a:spLocks noChangeArrowheads="1"/>
          </p:cNvSpPr>
          <p:nvPr/>
        </p:nvSpPr>
        <p:spPr bwMode="auto">
          <a:xfrm>
            <a:off x="6347331" y="4495070"/>
            <a:ext cx="20510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roboto slab" pitchFamily="2" charset="0"/>
              </a:rPr>
              <a:t>Line of constant scalar potential</a:t>
            </a:r>
          </a:p>
        </p:txBody>
      </p:sp>
      <p:sp>
        <p:nvSpPr>
          <p:cNvPr id="10" name="Line 31"/>
          <p:cNvSpPr>
            <a:spLocks noChangeShapeType="1"/>
          </p:cNvSpPr>
          <p:nvPr/>
        </p:nvSpPr>
        <p:spPr bwMode="auto">
          <a:xfrm>
            <a:off x="5231318" y="5647595"/>
            <a:ext cx="1079500" cy="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Text Box 32"/>
          <p:cNvSpPr txBox="1">
            <a:spLocks noChangeArrowheads="1"/>
          </p:cNvSpPr>
          <p:nvPr/>
        </p:nvSpPr>
        <p:spPr bwMode="auto">
          <a:xfrm>
            <a:off x="6347331" y="5287232"/>
            <a:ext cx="1835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a:latin typeface="roboto slab" pitchFamily="2" charset="0"/>
              </a:rPr>
              <a:t>Lines of flux density</a:t>
            </a:r>
          </a:p>
        </p:txBody>
      </p:sp>
      <p:grpSp>
        <p:nvGrpSpPr>
          <p:cNvPr id="12" name="Group 40"/>
          <p:cNvGrpSpPr>
            <a:grpSpLocks/>
          </p:cNvGrpSpPr>
          <p:nvPr/>
        </p:nvGrpSpPr>
        <p:grpSpPr bwMode="auto">
          <a:xfrm>
            <a:off x="4547105" y="1304195"/>
            <a:ext cx="3530601" cy="3190875"/>
            <a:chOff x="406" y="1774"/>
            <a:chExt cx="2224" cy="2010"/>
          </a:xfrm>
        </p:grpSpPr>
        <p:sp>
          <p:nvSpPr>
            <p:cNvPr id="13" name="Rectangle 6"/>
            <p:cNvSpPr>
              <a:spLocks noChangeArrowheads="1"/>
            </p:cNvSpPr>
            <p:nvPr/>
          </p:nvSpPr>
          <p:spPr bwMode="auto">
            <a:xfrm>
              <a:off x="2158" y="3048"/>
              <a:ext cx="312" cy="2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4" name="Rectangle 7"/>
            <p:cNvSpPr>
              <a:spLocks noChangeArrowheads="1"/>
            </p:cNvSpPr>
            <p:nvPr/>
          </p:nvSpPr>
          <p:spPr bwMode="auto">
            <a:xfrm>
              <a:off x="966" y="3056"/>
              <a:ext cx="88" cy="2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5" name="Rectangle 8"/>
            <p:cNvSpPr>
              <a:spLocks noChangeArrowheads="1"/>
            </p:cNvSpPr>
            <p:nvPr/>
          </p:nvSpPr>
          <p:spPr bwMode="auto">
            <a:xfrm>
              <a:off x="1734" y="3024"/>
              <a:ext cx="152"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6" name="Rectangle 11"/>
            <p:cNvSpPr>
              <a:spLocks noChangeArrowheads="1"/>
            </p:cNvSpPr>
            <p:nvPr/>
          </p:nvSpPr>
          <p:spPr bwMode="auto">
            <a:xfrm>
              <a:off x="406" y="2967"/>
              <a:ext cx="368" cy="2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pic>
          <p:nvPicPr>
            <p:cNvPr id="17" name="Picture 28"/>
            <p:cNvPicPr>
              <a:picLocks noChangeAspect="1" noChangeArrowheads="1"/>
            </p:cNvPicPr>
            <p:nvPr/>
          </p:nvPicPr>
          <p:blipFill>
            <a:blip r:embed="rId3">
              <a:extLst>
                <a:ext uri="{28A0092B-C50C-407E-A947-70E740481C1C}">
                  <a14:useLocalDpi xmlns:a14="http://schemas.microsoft.com/office/drawing/2010/main" val="0"/>
                </a:ext>
              </a:extLst>
            </a:blip>
            <a:srcRect l="9471" t="8847" r="8403" b="9990"/>
            <a:stretch>
              <a:fillRect/>
            </a:stretch>
          </p:blipFill>
          <p:spPr bwMode="auto">
            <a:xfrm>
              <a:off x="453" y="1774"/>
              <a:ext cx="2177" cy="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76275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fields</a:t>
            </a:r>
          </a:p>
        </p:txBody>
      </p:sp>
      <p:sp>
        <p:nvSpPr>
          <p:cNvPr id="3" name="Rectangle 3"/>
          <p:cNvSpPr txBox="1">
            <a:spLocks noChangeArrowheads="1"/>
          </p:cNvSpPr>
          <p:nvPr/>
        </p:nvSpPr>
        <p:spPr>
          <a:xfrm>
            <a:off x="457200" y="1222613"/>
            <a:ext cx="8229600" cy="49291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400" dirty="0"/>
              <a:t>Dipole - constant field</a:t>
            </a:r>
          </a:p>
          <a:p>
            <a:endParaRPr lang="en-GB" altLang="en-US" sz="2400" dirty="0"/>
          </a:p>
          <a:p>
            <a:endParaRPr lang="en-GB" altLang="en-US" sz="2400" dirty="0"/>
          </a:p>
          <a:p>
            <a:endParaRPr lang="en-GB" altLang="en-US" sz="2400" dirty="0"/>
          </a:p>
          <a:p>
            <a:r>
              <a:rPr lang="en-GB" altLang="en-US" sz="2400" dirty="0"/>
              <a:t>Quad - linear variation</a:t>
            </a:r>
          </a:p>
          <a:p>
            <a:endParaRPr lang="en-GB" altLang="en-US" sz="2400" dirty="0"/>
          </a:p>
          <a:p>
            <a:endParaRPr lang="en-GB" altLang="en-US" sz="2400" dirty="0"/>
          </a:p>
          <a:p>
            <a:endParaRPr lang="en-GB" altLang="en-US" sz="2400" dirty="0"/>
          </a:p>
          <a:p>
            <a:r>
              <a:rPr lang="en-GB" altLang="en-US" sz="2400" dirty="0" err="1"/>
              <a:t>Sextupole</a:t>
            </a:r>
            <a:r>
              <a:rPr lang="en-GB" altLang="en-US" sz="2400" dirty="0"/>
              <a:t> - quadratic variation</a:t>
            </a:r>
          </a:p>
        </p:txBody>
      </p:sp>
      <p:grpSp>
        <p:nvGrpSpPr>
          <p:cNvPr id="4" name="Group 4"/>
          <p:cNvGrpSpPr>
            <a:grpSpLocks/>
          </p:cNvGrpSpPr>
          <p:nvPr/>
        </p:nvGrpSpPr>
        <p:grpSpPr bwMode="auto">
          <a:xfrm>
            <a:off x="3635375" y="2159238"/>
            <a:ext cx="2449513" cy="2087563"/>
            <a:chOff x="3969" y="890"/>
            <a:chExt cx="1655" cy="1383"/>
          </a:xfrm>
        </p:grpSpPr>
        <p:sp>
          <p:nvSpPr>
            <p:cNvPr id="5" name="Line 5"/>
            <p:cNvSpPr>
              <a:spLocks noChangeShapeType="1"/>
            </p:cNvSpPr>
            <p:nvPr/>
          </p:nvSpPr>
          <p:spPr bwMode="auto">
            <a:xfrm>
              <a:off x="4785" y="890"/>
              <a:ext cx="0" cy="13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6"/>
            <p:cNvSpPr>
              <a:spLocks noChangeShapeType="1"/>
            </p:cNvSpPr>
            <p:nvPr/>
          </p:nvSpPr>
          <p:spPr bwMode="auto">
            <a:xfrm>
              <a:off x="3969" y="1570"/>
              <a:ext cx="165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7"/>
            <p:cNvSpPr>
              <a:spLocks noChangeShapeType="1"/>
            </p:cNvSpPr>
            <p:nvPr/>
          </p:nvSpPr>
          <p:spPr bwMode="auto">
            <a:xfrm flipV="1">
              <a:off x="4037" y="1049"/>
              <a:ext cx="1497" cy="102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Text Box 8"/>
            <p:cNvSpPr txBox="1">
              <a:spLocks noChangeArrowheads="1"/>
            </p:cNvSpPr>
            <p:nvPr/>
          </p:nvSpPr>
          <p:spPr bwMode="auto">
            <a:xfrm>
              <a:off x="5171" y="1548"/>
              <a:ext cx="227"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i="1">
                  <a:latin typeface="roboto slab" pitchFamily="2" charset="0"/>
                </a:rPr>
                <a:t>x</a:t>
              </a:r>
            </a:p>
          </p:txBody>
        </p:sp>
        <p:sp>
          <p:nvSpPr>
            <p:cNvPr id="9" name="Text Box 9"/>
            <p:cNvSpPr txBox="1">
              <a:spLocks noChangeArrowheads="1"/>
            </p:cNvSpPr>
            <p:nvPr/>
          </p:nvSpPr>
          <p:spPr bwMode="auto">
            <a:xfrm>
              <a:off x="4422" y="935"/>
              <a:ext cx="31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lvl="0" eaLnBrk="1" hangingPunct="1">
                <a:spcBef>
                  <a:spcPct val="50000"/>
                </a:spcBef>
              </a:pPr>
              <a:r>
                <a:rPr lang="en-GB" altLang="en-US" sz="1800" i="1">
                  <a:solidFill>
                    <a:srgbClr val="000000"/>
                  </a:solidFill>
                  <a:latin typeface="roboto slab" pitchFamily="2" charset="0"/>
                </a:rPr>
                <a:t>B</a:t>
              </a:r>
              <a:r>
                <a:rPr lang="en-GB" altLang="en-US" sz="1800" i="1" baseline="-25000">
                  <a:solidFill>
                    <a:srgbClr val="000000"/>
                  </a:solidFill>
                  <a:latin typeface="roboto slab" pitchFamily="2" charset="0"/>
                </a:rPr>
                <a:t>y</a:t>
              </a:r>
            </a:p>
          </p:txBody>
        </p:sp>
      </p:grpSp>
      <p:graphicFrame>
        <p:nvGraphicFramePr>
          <p:cNvPr id="10" name="Object 10"/>
          <p:cNvGraphicFramePr>
            <a:graphicFrameLocks noChangeAspect="1"/>
          </p:cNvGraphicFramePr>
          <p:nvPr/>
        </p:nvGraphicFramePr>
        <p:xfrm>
          <a:off x="6156325" y="3849926"/>
          <a:ext cx="2520950" cy="2120900"/>
        </p:xfrm>
        <a:graphic>
          <a:graphicData uri="http://schemas.openxmlformats.org/presentationml/2006/ole">
            <mc:AlternateContent xmlns:mc="http://schemas.openxmlformats.org/markup-compatibility/2006">
              <mc:Choice xmlns:v="urn:schemas-microsoft-com:vml" Requires="v">
                <p:oleObj name="Chart" r:id="rId2" imgW="4514735" imgH="2333549" progId="Excel.Chart.8">
                  <p:embed/>
                </p:oleObj>
              </mc:Choice>
              <mc:Fallback>
                <p:oleObj name="Chart" r:id="rId2" imgW="4514735" imgH="2333549" progId="Excel.Chart.8">
                  <p:embed/>
                  <p:pic>
                    <p:nvPicPr>
                      <p:cNvPr id="10" name="Object 10"/>
                      <p:cNvPicPr>
                        <a:picLocks noChangeAspect="1" noChangeArrowheads="1"/>
                      </p:cNvPicPr>
                      <p:nvPr/>
                    </p:nvPicPr>
                    <p:blipFill>
                      <a:blip r:embed="rId3">
                        <a:extLst>
                          <a:ext uri="{28A0092B-C50C-407E-A947-70E740481C1C}">
                            <a14:useLocalDpi xmlns:a14="http://schemas.microsoft.com/office/drawing/2010/main" val="0"/>
                          </a:ext>
                        </a:extLst>
                      </a:blip>
                      <a:srcRect l="25035" t="15834" r="23911" b="7115"/>
                      <a:stretch>
                        <a:fillRect/>
                      </a:stretch>
                    </p:blipFill>
                    <p:spPr bwMode="auto">
                      <a:xfrm>
                        <a:off x="6156325" y="3849926"/>
                        <a:ext cx="2520950" cy="21209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 name="Group 10"/>
          <p:cNvGrpSpPr/>
          <p:nvPr/>
        </p:nvGrpSpPr>
        <p:grpSpPr>
          <a:xfrm>
            <a:off x="5905500" y="1187688"/>
            <a:ext cx="2627313" cy="1411288"/>
            <a:chOff x="5905500" y="1162050"/>
            <a:chExt cx="2627313" cy="1411288"/>
          </a:xfrm>
        </p:grpSpPr>
        <p:sp>
          <p:nvSpPr>
            <p:cNvPr id="12" name="Line 14"/>
            <p:cNvSpPr>
              <a:spLocks noChangeShapeType="1"/>
            </p:cNvSpPr>
            <p:nvPr/>
          </p:nvSpPr>
          <p:spPr bwMode="auto">
            <a:xfrm>
              <a:off x="7200900" y="1162050"/>
              <a:ext cx="0" cy="1114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 name="Line 15"/>
            <p:cNvSpPr>
              <a:spLocks noChangeShapeType="1"/>
            </p:cNvSpPr>
            <p:nvPr/>
          </p:nvSpPr>
          <p:spPr bwMode="auto">
            <a:xfrm>
              <a:off x="5905500" y="2241550"/>
              <a:ext cx="2627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 name="Line 16"/>
            <p:cNvSpPr>
              <a:spLocks noChangeShapeType="1"/>
            </p:cNvSpPr>
            <p:nvPr/>
          </p:nvSpPr>
          <p:spPr bwMode="auto">
            <a:xfrm flipV="1">
              <a:off x="6048375" y="1233488"/>
              <a:ext cx="2303463"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Text Box 17"/>
            <p:cNvSpPr txBox="1">
              <a:spLocks noChangeArrowheads="1"/>
            </p:cNvSpPr>
            <p:nvPr/>
          </p:nvSpPr>
          <p:spPr bwMode="auto">
            <a:xfrm>
              <a:off x="7813675" y="2206625"/>
              <a:ext cx="360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i="1">
                  <a:latin typeface="roboto slab" pitchFamily="2" charset="0"/>
                </a:rPr>
                <a:t>x</a:t>
              </a:r>
            </a:p>
          </p:txBody>
        </p:sp>
        <p:sp>
          <p:nvSpPr>
            <p:cNvPr id="16" name="Text Box 18"/>
            <p:cNvSpPr txBox="1">
              <a:spLocks noChangeArrowheads="1"/>
            </p:cNvSpPr>
            <p:nvPr/>
          </p:nvSpPr>
          <p:spPr bwMode="auto">
            <a:xfrm>
              <a:off x="6624638" y="123348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i="1">
                  <a:latin typeface="roboto slab" pitchFamily="2" charset="0"/>
                </a:rPr>
                <a:t>B</a:t>
              </a:r>
              <a:r>
                <a:rPr lang="en-GB" altLang="en-US" sz="1800" i="1" baseline="-25000">
                  <a:latin typeface="roboto slab" pitchFamily="2" charset="0"/>
                </a:rPr>
                <a:t>y</a:t>
              </a:r>
            </a:p>
          </p:txBody>
        </p:sp>
      </p:grpSp>
    </p:spTree>
    <p:extLst>
      <p:ext uri="{BB962C8B-B14F-4D97-AF65-F5344CB8AC3E}">
        <p14:creationId xmlns:p14="http://schemas.microsoft.com/office/powerpoint/2010/main" val="3042334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Orthogonal Analog model</a:t>
            </a:r>
          </a:p>
        </p:txBody>
      </p:sp>
      <p:sp>
        <p:nvSpPr>
          <p:cNvPr id="3" name="Rectangle 3"/>
          <p:cNvSpPr txBox="1">
            <a:spLocks noChangeArrowheads="1"/>
          </p:cNvSpPr>
          <p:nvPr/>
        </p:nvSpPr>
        <p:spPr>
          <a:xfrm>
            <a:off x="285336" y="1389914"/>
            <a:ext cx="8652718"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We can use what we just learned to visualise the field from a magnet of arbitrary pole shape using the </a:t>
            </a:r>
            <a:r>
              <a:rPr lang="en-GB" altLang="en-US" sz="2000" i="1" dirty="0"/>
              <a:t>Orthogonal Analogue Model </a:t>
            </a:r>
            <a:r>
              <a:rPr lang="en-GB" altLang="en-US" sz="2000" dirty="0"/>
              <a:t>by Klaus </a:t>
            </a:r>
            <a:r>
              <a:rPr lang="en-GB" altLang="en-US" sz="2000" dirty="0" err="1"/>
              <a:t>Halbach</a:t>
            </a:r>
            <a:r>
              <a:rPr lang="en-GB" altLang="en-US" sz="2000" dirty="0"/>
              <a:t>.</a:t>
            </a:r>
          </a:p>
          <a:p>
            <a:pPr marL="0" indent="0">
              <a:buNone/>
            </a:pPr>
            <a:r>
              <a:rPr lang="en-GB" altLang="en-US" sz="2000" dirty="0"/>
              <a:t>Rule 1: “Flow lines” a.k.a. </a:t>
            </a:r>
            <a:r>
              <a:rPr lang="en-GB" altLang="en-US" sz="2000" dirty="0" err="1"/>
              <a:t>equipotentials</a:t>
            </a:r>
            <a:r>
              <a:rPr lang="en-GB" altLang="en-US" sz="2000" dirty="0"/>
              <a:t> go from + to – coils</a:t>
            </a:r>
          </a:p>
          <a:p>
            <a:pPr marL="0" indent="0">
              <a:buNone/>
            </a:pPr>
            <a:r>
              <a:rPr lang="en-GB" altLang="en-US" sz="2000" dirty="0"/>
              <a:t>Rule 2: Flux lines will be orthogonal to flow lines</a:t>
            </a:r>
          </a:p>
          <a:p>
            <a:pPr marL="0" indent="0">
              <a:buNone/>
            </a:pPr>
            <a:r>
              <a:rPr lang="en-GB" altLang="en-US" sz="2000" dirty="0"/>
              <a:t>Rule 3: Flow lines my only pass through free space</a:t>
            </a:r>
          </a:p>
          <a:p>
            <a:pPr marL="0" indent="0">
              <a:buNone/>
            </a:pPr>
            <a:endParaRPr lang="en-GB" altLang="en-US" sz="2000" i="1" dirty="0"/>
          </a:p>
          <a:p>
            <a:pPr marL="0" indent="0">
              <a:buNone/>
            </a:pPr>
            <a:endParaRPr lang="en-GB" altLang="en-US" sz="2000" dirty="0"/>
          </a:p>
          <a:p>
            <a:pPr marL="0" indent="0">
              <a:buNone/>
            </a:pPr>
            <a:endParaRPr lang="en-GB" altLang="en-US" sz="2000" i="1" dirty="0"/>
          </a:p>
          <a:p>
            <a:pPr marL="0" indent="0">
              <a:buNone/>
            </a:pPr>
            <a:endParaRPr lang="en-GB" altLang="en-US" sz="2000"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endParaRPr lang="en-GB" altLang="en-US" sz="2000" dirty="0">
              <a:latin typeface="roboto slab" pitchFamily="2" charset="0"/>
            </a:endParaRPr>
          </a:p>
          <a:p>
            <a:pPr marL="0" indent="0">
              <a:buNone/>
            </a:pPr>
            <a:endParaRPr lang="en-GB" altLang="en-US" sz="2000" b="1" i="1" dirty="0"/>
          </a:p>
        </p:txBody>
      </p:sp>
      <p:pic>
        <p:nvPicPr>
          <p:cNvPr id="11266" name="Picture 2"/>
          <p:cNvPicPr>
            <a:picLocks noChangeAspect="1" noChangeArrowheads="1"/>
          </p:cNvPicPr>
          <p:nvPr/>
        </p:nvPicPr>
        <p:blipFill>
          <a:blip r:embed="rId2">
            <a:clrChange>
              <a:clrFrom>
                <a:srgbClr val="F6FFF6"/>
              </a:clrFrom>
              <a:clrTo>
                <a:srgbClr val="F6FFF6">
                  <a:alpha val="0"/>
                </a:srgbClr>
              </a:clrTo>
            </a:clrChange>
            <a:extLst>
              <a:ext uri="{28A0092B-C50C-407E-A947-70E740481C1C}">
                <a14:useLocalDpi xmlns:a14="http://schemas.microsoft.com/office/drawing/2010/main" val="0"/>
              </a:ext>
            </a:extLst>
          </a:blip>
          <a:srcRect/>
          <a:stretch>
            <a:fillRect/>
          </a:stretch>
        </p:blipFill>
        <p:spPr bwMode="auto">
          <a:xfrm>
            <a:off x="407793" y="3478138"/>
            <a:ext cx="4056369" cy="207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271" y="3240992"/>
            <a:ext cx="4007978" cy="279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641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Lattice notation</a:t>
            </a:r>
          </a:p>
        </p:txBody>
      </p:sp>
      <mc:AlternateContent xmlns:mc="http://schemas.openxmlformats.org/markup-compatibility/2006" xmlns:a14="http://schemas.microsoft.com/office/drawing/2010/main">
        <mc:Choice Requires="a14">
          <p:sp>
            <p:nvSpPr>
              <p:cNvPr id="3" name="Rectangle 5"/>
              <p:cNvSpPr>
                <a:spLocks noChangeArrowheads="1"/>
              </p:cNvSpPr>
              <p:nvPr/>
            </p:nvSpPr>
            <p:spPr bwMode="auto">
              <a:xfrm>
                <a:off x="276492" y="1122155"/>
                <a:ext cx="8205788" cy="47901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It is common to define a beam in terms of the “magnetic rigidity”</a:t>
                </a:r>
              </a:p>
              <a:p>
                <a:pPr eaLnBrk="1" hangingPunct="1">
                  <a:spcBef>
                    <a:spcPct val="0"/>
                  </a:spcBef>
                </a:pPr>
                <a14:m>
                  <m:oMathPara xmlns:m="http://schemas.openxmlformats.org/officeDocument/2006/math">
                    <m:oMathParaPr>
                      <m:jc m:val="centerGroup"/>
                    </m:oMathParaPr>
                    <m:oMath xmlns:m="http://schemas.openxmlformats.org/officeDocument/2006/math">
                      <m:r>
                        <a:rPr lang="en-GB" sz="2000" i="1">
                          <a:latin typeface="Cambria Math"/>
                        </a:rPr>
                        <m:t>𝐵</m:t>
                      </m:r>
                      <m:r>
                        <a:rPr lang="en-GB" sz="2000" i="1">
                          <a:latin typeface="Cambria Math"/>
                        </a:rPr>
                        <m:t>𝜌</m:t>
                      </m:r>
                      <m:r>
                        <a:rPr lang="en-GB" sz="2000" i="1">
                          <a:latin typeface="Cambria Math"/>
                        </a:rPr>
                        <m:t>=</m:t>
                      </m:r>
                      <m:f>
                        <m:fPr>
                          <m:ctrlPr>
                            <a:rPr lang="en-GB" sz="2000" i="1">
                              <a:latin typeface="Cambria Math" panose="02040503050406030204" pitchFamily="18" charset="0"/>
                            </a:rPr>
                          </m:ctrlPr>
                        </m:fPr>
                        <m:num>
                          <m:rad>
                            <m:radPr>
                              <m:degHide m:val="on"/>
                              <m:ctrlPr>
                                <a:rPr lang="en-GB" sz="2000" i="1">
                                  <a:latin typeface="Cambria Math" panose="02040503050406030204" pitchFamily="18" charset="0"/>
                                </a:rPr>
                              </m:ctrlPr>
                            </m:radPr>
                            <m:deg/>
                            <m:e>
                              <m:r>
                                <a:rPr lang="en-GB" sz="2000" i="1">
                                  <a:latin typeface="Cambria Math"/>
                                </a:rPr>
                                <m:t>𝐸</m:t>
                              </m:r>
                              <m:r>
                                <a:rPr lang="en-GB" sz="2000" i="1" baseline="30000">
                                  <a:latin typeface="Cambria Math"/>
                                </a:rPr>
                                <m:t>2</m:t>
                              </m:r>
                              <m:r>
                                <a:rPr lang="en-GB" sz="2000" i="1">
                                  <a:latin typeface="Cambria Math"/>
                                </a:rPr>
                                <m:t>+2</m:t>
                              </m:r>
                              <m:r>
                                <a:rPr lang="en-GB" sz="2000" i="1">
                                  <a:latin typeface="Cambria Math"/>
                                </a:rPr>
                                <m:t>𝐸𝑀</m:t>
                              </m:r>
                              <m:r>
                                <a:rPr lang="en-GB" sz="2000" i="1" baseline="-25000">
                                  <a:latin typeface="Cambria Math"/>
                                </a:rPr>
                                <m:t>0</m:t>
                              </m:r>
                            </m:e>
                          </m:rad>
                        </m:num>
                        <m:den>
                          <m:r>
                            <a:rPr lang="en-GB" sz="2000" i="1">
                              <a:latin typeface="Cambria Math"/>
                            </a:rPr>
                            <m:t>𝑞𝑐</m:t>
                          </m:r>
                        </m:den>
                      </m:f>
                    </m:oMath>
                  </m:oMathPara>
                </a14:m>
                <a:endParaRPr lang="en-GB" altLang="en-US" sz="2000" dirty="0">
                  <a:latin typeface="+mn-lt"/>
                </a:endParaRPr>
              </a:p>
              <a:p>
                <a:pPr eaLnBrk="1" hangingPunct="1">
                  <a:spcBef>
                    <a:spcPct val="0"/>
                  </a:spcBef>
                </a:pPr>
                <a:r>
                  <a:rPr lang="en-GB" altLang="en-US" sz="2000" dirty="0">
                    <a:latin typeface="+mn-lt"/>
                  </a:rPr>
                  <a:t>Where E = beam energy, M</a:t>
                </a:r>
                <a:r>
                  <a:rPr lang="en-GB" altLang="en-US" sz="2000" baseline="-25000" dirty="0">
                    <a:latin typeface="+mn-lt"/>
                  </a:rPr>
                  <a:t>0</a:t>
                </a:r>
                <a:r>
                  <a:rPr lang="en-GB" altLang="en-US" sz="2000" dirty="0">
                    <a:latin typeface="+mn-lt"/>
                  </a:rPr>
                  <a:t>=particle rest mass, </a:t>
                </a:r>
                <a14:m>
                  <m:oMath xmlns:m="http://schemas.openxmlformats.org/officeDocument/2006/math">
                    <m:r>
                      <a:rPr lang="en-GB" sz="2000" i="1">
                        <a:latin typeface="Cambria Math"/>
                      </a:rPr>
                      <m:t>𝜌</m:t>
                    </m:r>
                  </m:oMath>
                </a14:m>
                <a:r>
                  <a:rPr lang="en-GB" altLang="en-US" sz="2000" dirty="0">
                    <a:latin typeface="+mn-lt"/>
                  </a:rPr>
                  <a:t>=Bending radius</a:t>
                </a: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In most lattice codes magnet strengths are specified by the value of </a:t>
                </a:r>
                <a:r>
                  <a:rPr lang="en-GB" altLang="en-US" sz="2000" i="1" dirty="0" err="1">
                    <a:latin typeface="+mn-lt"/>
                  </a:rPr>
                  <a:t>k</a:t>
                </a:r>
                <a:r>
                  <a:rPr lang="en-GB" altLang="en-US" sz="2000" i="1" baseline="-25000" dirty="0" err="1">
                    <a:latin typeface="+mn-lt"/>
                  </a:rPr>
                  <a:t>n</a:t>
                </a:r>
                <a:endParaRPr lang="en-GB" altLang="en-US" sz="2000" dirty="0">
                  <a:latin typeface="+mn-lt"/>
                </a:endParaRPr>
              </a:p>
              <a:p>
                <a:pPr eaLnBrk="1" hangingPunct="1">
                  <a:spcBef>
                    <a:spcPct val="0"/>
                  </a:spcBef>
                </a:pPr>
                <a:r>
                  <a:rPr lang="en-GB" altLang="en-US" sz="2000" dirty="0">
                    <a:latin typeface="+mn-lt"/>
                  </a:rPr>
                  <a:t>(normalised to the beam rigidity)</a:t>
                </a: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order </a:t>
                </a:r>
                <a:r>
                  <a:rPr lang="en-GB" altLang="en-US" sz="2000" i="1" dirty="0">
                    <a:latin typeface="+mn-lt"/>
                  </a:rPr>
                  <a:t>n</a:t>
                </a:r>
                <a:r>
                  <a:rPr lang="en-GB" altLang="en-US" sz="2000" dirty="0">
                    <a:latin typeface="+mn-lt"/>
                  </a:rPr>
                  <a:t> of </a:t>
                </a:r>
                <a:r>
                  <a:rPr lang="en-GB" altLang="en-US" sz="2000" i="1" dirty="0">
                    <a:latin typeface="+mn-lt"/>
                  </a:rPr>
                  <a:t>k</a:t>
                </a:r>
                <a:r>
                  <a:rPr lang="en-GB" altLang="en-US" sz="2000" dirty="0">
                    <a:latin typeface="+mn-lt"/>
                  </a:rPr>
                  <a:t> is different to the 'standard' notation:</a:t>
                </a:r>
              </a:p>
              <a:p>
                <a:pPr eaLnBrk="1" hangingPunct="1">
                  <a:spcBef>
                    <a:spcPct val="0"/>
                  </a:spcBef>
                </a:pPr>
                <a:r>
                  <a:rPr lang="en-GB" altLang="en-US" sz="2000" dirty="0">
                    <a:latin typeface="+mn-lt"/>
                  </a:rPr>
                  <a:t>			dipole is 		</a:t>
                </a:r>
                <a:r>
                  <a:rPr lang="en-GB" altLang="en-US" sz="2000" i="1" dirty="0">
                    <a:latin typeface="+mn-lt"/>
                  </a:rPr>
                  <a:t>n</a:t>
                </a:r>
                <a:r>
                  <a:rPr lang="en-GB" altLang="en-US" sz="2000" dirty="0">
                    <a:latin typeface="+mn-lt"/>
                  </a:rPr>
                  <a:t> = 0</a:t>
                </a:r>
              </a:p>
              <a:p>
                <a:pPr eaLnBrk="1" hangingPunct="1">
                  <a:spcBef>
                    <a:spcPct val="0"/>
                  </a:spcBef>
                </a:pPr>
                <a:r>
                  <a:rPr lang="en-GB" altLang="en-US" sz="2000" dirty="0">
                    <a:latin typeface="+mn-lt"/>
                  </a:rPr>
                  <a:t>			quad is 			</a:t>
                </a:r>
                <a:r>
                  <a:rPr lang="en-GB" altLang="en-US" sz="2000" i="1" dirty="0">
                    <a:latin typeface="+mn-lt"/>
                  </a:rPr>
                  <a:t>n</a:t>
                </a:r>
                <a:r>
                  <a:rPr lang="en-GB" altLang="en-US" sz="2000" dirty="0">
                    <a:latin typeface="+mn-lt"/>
                  </a:rPr>
                  <a:t> = 1 	etc.</a:t>
                </a:r>
              </a:p>
              <a:p>
                <a:pPr eaLnBrk="1" hangingPunct="1">
                  <a:spcBef>
                    <a:spcPct val="0"/>
                  </a:spcBef>
                </a:pPr>
                <a:r>
                  <a:rPr lang="en-GB" altLang="en-US" sz="2000" i="1" dirty="0">
                    <a:latin typeface="+mn-lt"/>
                  </a:rPr>
                  <a:t>k</a:t>
                </a:r>
                <a:r>
                  <a:rPr lang="en-GB" altLang="en-US" sz="2000" dirty="0">
                    <a:latin typeface="+mn-lt"/>
                  </a:rPr>
                  <a:t> has units:</a:t>
                </a:r>
              </a:p>
              <a:p>
                <a:pPr eaLnBrk="1" hangingPunct="1">
                  <a:spcBef>
                    <a:spcPct val="0"/>
                  </a:spcBef>
                </a:pPr>
                <a:r>
                  <a:rPr lang="en-GB" altLang="en-US" sz="2000" dirty="0">
                    <a:latin typeface="+mn-lt"/>
                  </a:rPr>
                  <a:t>			</a:t>
                </a:r>
                <a:r>
                  <a:rPr lang="en-GB" altLang="en-US" sz="2000" i="1" dirty="0">
                    <a:latin typeface="+mn-lt"/>
                  </a:rPr>
                  <a:t>k</a:t>
                </a:r>
                <a:r>
                  <a:rPr lang="en-GB" altLang="en-US" sz="2000" i="1" baseline="-25000" dirty="0">
                    <a:latin typeface="+mn-lt"/>
                  </a:rPr>
                  <a:t>0</a:t>
                </a:r>
                <a:r>
                  <a:rPr lang="en-GB" altLang="en-US" sz="2000" dirty="0">
                    <a:latin typeface="+mn-lt"/>
                  </a:rPr>
                  <a:t> (dipole) 		m</a:t>
                </a:r>
                <a:r>
                  <a:rPr lang="en-GB" altLang="en-US" sz="2000" baseline="30000" dirty="0">
                    <a:latin typeface="+mn-lt"/>
                  </a:rPr>
                  <a:t>-1</a:t>
                </a:r>
                <a:endParaRPr lang="en-GB" altLang="en-US" sz="2000" dirty="0">
                  <a:latin typeface="+mn-lt"/>
                </a:endParaRPr>
              </a:p>
              <a:p>
                <a:pPr eaLnBrk="1" hangingPunct="1">
                  <a:spcBef>
                    <a:spcPct val="0"/>
                  </a:spcBef>
                </a:pPr>
                <a:r>
                  <a:rPr lang="en-GB" altLang="en-US" sz="2000" dirty="0">
                    <a:latin typeface="+mn-lt"/>
                  </a:rPr>
                  <a:t>			</a:t>
                </a:r>
                <a:r>
                  <a:rPr lang="en-GB" altLang="en-US" sz="2000" i="1" dirty="0">
                    <a:latin typeface="+mn-lt"/>
                  </a:rPr>
                  <a:t>k</a:t>
                </a:r>
                <a:r>
                  <a:rPr lang="en-GB" altLang="en-US" sz="2000" i="1" baseline="-25000" dirty="0">
                    <a:latin typeface="+mn-lt"/>
                  </a:rPr>
                  <a:t>1</a:t>
                </a:r>
                <a:r>
                  <a:rPr lang="en-GB" altLang="en-US" sz="2000" dirty="0">
                    <a:latin typeface="+mn-lt"/>
                  </a:rPr>
                  <a:t> (quadrupole)		m</a:t>
                </a:r>
                <a:r>
                  <a:rPr lang="en-GB" altLang="en-US" sz="2000" baseline="30000" dirty="0">
                    <a:latin typeface="+mn-lt"/>
                  </a:rPr>
                  <a:t>-2</a:t>
                </a:r>
                <a:endParaRPr lang="en-GB" altLang="en-US" sz="2000" dirty="0">
                  <a:latin typeface="+mn-lt"/>
                </a:endParaRPr>
              </a:p>
            </p:txBody>
          </p:sp>
        </mc:Choice>
        <mc:Fallback xmlns="">
          <p:sp>
            <p:nvSpPr>
              <p:cNvPr id="3" name="Rectangle 5"/>
              <p:cNvSpPr>
                <a:spLocks noRot="1" noChangeAspect="1" noMove="1" noResize="1" noEditPoints="1" noAdjustHandles="1" noChangeArrowheads="1" noChangeShapeType="1" noTextEdit="1"/>
              </p:cNvSpPr>
              <p:nvPr/>
            </p:nvSpPr>
            <p:spPr bwMode="auto">
              <a:xfrm>
                <a:off x="276492" y="1122155"/>
                <a:ext cx="8205788" cy="4790157"/>
              </a:xfrm>
              <a:prstGeom prst="rect">
                <a:avLst/>
              </a:prstGeom>
              <a:blipFill rotWithShape="1">
                <a:blip r:embed="rId2"/>
                <a:stretch>
                  <a:fillRect l="-743" t="-127" b="-17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980282" y="3237934"/>
                <a:ext cx="2456377" cy="9318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d>
                        <m:dPr>
                          <m:ctrlPr>
                            <a:rPr lang="en-GB" b="0" i="1" smtClean="0">
                              <a:latin typeface="Cambria Math" panose="02040503050406030204" pitchFamily="18" charset="0"/>
                            </a:rPr>
                          </m:ctrlPr>
                        </m:dPr>
                        <m:e>
                          <m:r>
                            <a:rPr lang="en-GB" b="0" i="1" smtClean="0">
                              <a:latin typeface="Cambria Math"/>
                            </a:rPr>
                            <m:t>𝑥</m:t>
                          </m:r>
                        </m:e>
                      </m:d>
                      <m:r>
                        <a:rPr lang="en-GB" b="0" i="1" smtClean="0">
                          <a:latin typeface="Cambria Math"/>
                        </a:rPr>
                        <m:t>=</m:t>
                      </m:r>
                      <m:r>
                        <a:rPr lang="en-GB" b="0" i="1" smtClean="0">
                          <a:latin typeface="Cambria Math"/>
                        </a:rPr>
                        <m:t>𝐵</m:t>
                      </m:r>
                      <m:r>
                        <a:rPr lang="en-GB" b="0" i="1" smtClean="0">
                          <a:latin typeface="Cambria Math"/>
                        </a:rPr>
                        <m:t>𝜌</m:t>
                      </m:r>
                      <m:nary>
                        <m:naryPr>
                          <m:chr m:val="∑"/>
                          <m:ctrlPr>
                            <a:rPr lang="en-GB" b="0" i="1" smtClean="0">
                              <a:latin typeface="Cambria Math" panose="02040503050406030204" pitchFamily="18" charset="0"/>
                            </a:rPr>
                          </m:ctrlPr>
                        </m:naryPr>
                        <m:sub>
                          <m:r>
                            <m:rPr>
                              <m:brk m:alnAt="23"/>
                            </m:rPr>
                            <a:rPr lang="en-GB" b="0" i="1" smtClean="0">
                              <a:latin typeface="Cambria Math"/>
                            </a:rPr>
                            <m:t>𝑛</m:t>
                          </m:r>
                          <m:r>
                            <a:rPr lang="en-GB" b="0" i="1" smtClean="0">
                              <a:latin typeface="Cambria Math"/>
                            </a:rPr>
                            <m:t>=0</m:t>
                          </m:r>
                        </m:sub>
                        <m:sup>
                          <m:r>
                            <a:rPr lang="en-GB" b="0" i="1" smtClean="0">
                              <a:latin typeface="Cambria Math"/>
                              <a:ea typeface="Cambria Math"/>
                            </a:rPr>
                            <m:t>∞</m:t>
                          </m:r>
                        </m:sup>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a:rPr>
                                    <m:t>𝑘</m:t>
                                  </m:r>
                                </m:e>
                                <m:sub>
                                  <m:r>
                                    <a:rPr lang="en-GB" b="0" i="1" smtClean="0">
                                      <a:latin typeface="Cambria Math"/>
                                    </a:rPr>
                                    <m:t>𝑛</m:t>
                                  </m:r>
                                </m:sub>
                              </m:sSub>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𝑛</m:t>
                                  </m:r>
                                </m:sup>
                              </m:sSup>
                            </m:num>
                            <m:den>
                              <m:r>
                                <a:rPr lang="en-GB" b="0" i="1" smtClean="0">
                                  <a:latin typeface="Cambria Math"/>
                                </a:rPr>
                                <m:t>𝑛</m:t>
                              </m:r>
                              <m:r>
                                <a:rPr lang="en-GB" b="0" i="1" smtClean="0">
                                  <a:latin typeface="Cambria Math"/>
                                </a:rPr>
                                <m:t>!</m:t>
                              </m:r>
                            </m:den>
                          </m:f>
                        </m:e>
                      </m:nary>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2980282" y="3237934"/>
                <a:ext cx="2456377" cy="931858"/>
              </a:xfrm>
              <a:prstGeom prst="rect">
                <a:avLst/>
              </a:prstGeom>
              <a:blipFill rotWithShape="1">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77076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Iron dominated electromagnets</a:t>
            </a:r>
          </a:p>
        </p:txBody>
      </p:sp>
    </p:spTree>
    <p:extLst>
      <p:ext uri="{BB962C8B-B14F-4D97-AF65-F5344CB8AC3E}">
        <p14:creationId xmlns:p14="http://schemas.microsoft.com/office/powerpoint/2010/main" val="169191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perfect pole shape</a:t>
            </a:r>
          </a:p>
        </p:txBody>
      </p:sp>
      <p:grpSp>
        <p:nvGrpSpPr>
          <p:cNvPr id="3" name="Group 2"/>
          <p:cNvGrpSpPr/>
          <p:nvPr/>
        </p:nvGrpSpPr>
        <p:grpSpPr>
          <a:xfrm>
            <a:off x="1187450" y="2349500"/>
            <a:ext cx="3503613" cy="1350368"/>
            <a:chOff x="1187450" y="2349500"/>
            <a:chExt cx="3503613" cy="1350368"/>
          </a:xfrm>
        </p:grpSpPr>
        <p:sp>
          <p:nvSpPr>
            <p:cNvPr id="4" name="Line 17"/>
            <p:cNvSpPr>
              <a:spLocks noChangeShapeType="1"/>
            </p:cNvSpPr>
            <p:nvPr/>
          </p:nvSpPr>
          <p:spPr bwMode="auto">
            <a:xfrm flipV="1">
              <a:off x="3240088" y="2997200"/>
              <a:ext cx="0" cy="252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 name="Line 18"/>
            <p:cNvSpPr>
              <a:spLocks noChangeShapeType="1"/>
            </p:cNvSpPr>
            <p:nvPr/>
          </p:nvSpPr>
          <p:spPr bwMode="auto">
            <a:xfrm flipH="1">
              <a:off x="2232025" y="3068638"/>
              <a:ext cx="323850" cy="3651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6" name="Arc 19"/>
            <p:cNvSpPr>
              <a:spLocks/>
            </p:cNvSpPr>
            <p:nvPr/>
          </p:nvSpPr>
          <p:spPr bwMode="auto">
            <a:xfrm flipV="1">
              <a:off x="1692275" y="23495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 name="Line 20"/>
            <p:cNvSpPr>
              <a:spLocks noChangeShapeType="1"/>
            </p:cNvSpPr>
            <p:nvPr/>
          </p:nvSpPr>
          <p:spPr bwMode="auto">
            <a:xfrm flipV="1">
              <a:off x="2303463" y="3284538"/>
              <a:ext cx="323850" cy="3651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8" name="Text Box 21"/>
            <p:cNvSpPr txBox="1">
              <a:spLocks noChangeArrowheads="1"/>
            </p:cNvSpPr>
            <p:nvPr/>
          </p:nvSpPr>
          <p:spPr bwMode="auto">
            <a:xfrm>
              <a:off x="3203575" y="2420938"/>
              <a:ext cx="1080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400" i="1" dirty="0">
                  <a:latin typeface="Roboto Slab" pitchFamily="2" charset="0"/>
                  <a:ea typeface="Roboto Slab" pitchFamily="2" charset="0"/>
                  <a:sym typeface="Symbol" pitchFamily="18" charset="2"/>
                </a:rPr>
                <a:t>µ </a:t>
              </a:r>
              <a:r>
                <a:rPr lang="en-GB" altLang="en-US" sz="2400" dirty="0">
                  <a:latin typeface="Roboto Slab" pitchFamily="2" charset="0"/>
                  <a:ea typeface="Roboto Slab" pitchFamily="2" charset="0"/>
                  <a:sym typeface="Symbol" pitchFamily="18" charset="2"/>
                </a:rPr>
                <a:t>= ∞</a:t>
              </a:r>
            </a:p>
          </p:txBody>
        </p:sp>
        <p:sp>
          <p:nvSpPr>
            <p:cNvPr id="9" name="Arc 23"/>
            <p:cNvSpPr>
              <a:spLocks/>
            </p:cNvSpPr>
            <p:nvPr/>
          </p:nvSpPr>
          <p:spPr bwMode="auto">
            <a:xfrm flipV="1">
              <a:off x="1187450"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 name="Arc 24"/>
            <p:cNvSpPr>
              <a:spLocks/>
            </p:cNvSpPr>
            <p:nvPr/>
          </p:nvSpPr>
          <p:spPr bwMode="auto">
            <a:xfrm flipV="1">
              <a:off x="1692275" y="25654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 name="Line 25"/>
            <p:cNvSpPr>
              <a:spLocks noChangeShapeType="1"/>
            </p:cNvSpPr>
            <p:nvPr/>
          </p:nvSpPr>
          <p:spPr bwMode="auto">
            <a:xfrm flipV="1">
              <a:off x="1727200" y="310515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 name="Arc 26"/>
            <p:cNvSpPr>
              <a:spLocks/>
            </p:cNvSpPr>
            <p:nvPr/>
          </p:nvSpPr>
          <p:spPr bwMode="auto">
            <a:xfrm flipV="1">
              <a:off x="1187450"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3" name="Arc 29"/>
            <p:cNvSpPr>
              <a:spLocks/>
            </p:cNvSpPr>
            <p:nvPr/>
          </p:nvSpPr>
          <p:spPr bwMode="auto">
            <a:xfrm flipV="1">
              <a:off x="1692275" y="25654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4" name="Arc 30"/>
            <p:cNvSpPr>
              <a:spLocks/>
            </p:cNvSpPr>
            <p:nvPr/>
          </p:nvSpPr>
          <p:spPr bwMode="auto">
            <a:xfrm flipV="1">
              <a:off x="1187450"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 name="Arc 33"/>
            <p:cNvSpPr>
              <a:spLocks/>
            </p:cNvSpPr>
            <p:nvPr/>
          </p:nvSpPr>
          <p:spPr bwMode="auto">
            <a:xfrm flipV="1">
              <a:off x="1198563"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6" name="Arc 34"/>
            <p:cNvSpPr>
              <a:spLocks/>
            </p:cNvSpPr>
            <p:nvPr/>
          </p:nvSpPr>
          <p:spPr bwMode="auto">
            <a:xfrm flipV="1">
              <a:off x="1692275" y="25654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 name="Arc 37"/>
            <p:cNvSpPr>
              <a:spLocks/>
            </p:cNvSpPr>
            <p:nvPr/>
          </p:nvSpPr>
          <p:spPr bwMode="auto">
            <a:xfrm flipV="1">
              <a:off x="1198563"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8" name="Arc 38"/>
            <p:cNvSpPr>
              <a:spLocks/>
            </p:cNvSpPr>
            <p:nvPr/>
          </p:nvSpPr>
          <p:spPr bwMode="auto">
            <a:xfrm flipV="1">
              <a:off x="1692275" y="25654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 name="Arc 41"/>
            <p:cNvSpPr>
              <a:spLocks/>
            </p:cNvSpPr>
            <p:nvPr/>
          </p:nvSpPr>
          <p:spPr bwMode="auto">
            <a:xfrm flipV="1">
              <a:off x="1198563"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0" name="Arc 42"/>
            <p:cNvSpPr>
              <a:spLocks/>
            </p:cNvSpPr>
            <p:nvPr/>
          </p:nvSpPr>
          <p:spPr bwMode="auto">
            <a:xfrm flipV="1">
              <a:off x="1692275" y="25654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 name="Arc 45"/>
            <p:cNvSpPr>
              <a:spLocks/>
            </p:cNvSpPr>
            <p:nvPr/>
          </p:nvSpPr>
          <p:spPr bwMode="auto">
            <a:xfrm flipV="1">
              <a:off x="1198563"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2" name="Arc 46"/>
            <p:cNvSpPr>
              <a:spLocks/>
            </p:cNvSpPr>
            <p:nvPr/>
          </p:nvSpPr>
          <p:spPr bwMode="auto">
            <a:xfrm flipV="1">
              <a:off x="1692275" y="23495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3" name="Arc 47"/>
            <p:cNvSpPr>
              <a:spLocks/>
            </p:cNvSpPr>
            <p:nvPr/>
          </p:nvSpPr>
          <p:spPr bwMode="auto">
            <a:xfrm flipV="1">
              <a:off x="1692275" y="25654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 name="Arc 50"/>
            <p:cNvSpPr>
              <a:spLocks/>
            </p:cNvSpPr>
            <p:nvPr/>
          </p:nvSpPr>
          <p:spPr bwMode="auto">
            <a:xfrm flipV="1">
              <a:off x="1198563"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 name="Line 51"/>
            <p:cNvSpPr>
              <a:spLocks noChangeShapeType="1"/>
            </p:cNvSpPr>
            <p:nvPr/>
          </p:nvSpPr>
          <p:spPr bwMode="auto">
            <a:xfrm flipV="1">
              <a:off x="1727200" y="310515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Arc 52"/>
            <p:cNvSpPr>
              <a:spLocks/>
            </p:cNvSpPr>
            <p:nvPr/>
          </p:nvSpPr>
          <p:spPr bwMode="auto">
            <a:xfrm flipV="1">
              <a:off x="1692275" y="23495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7" name="Arc 53"/>
            <p:cNvSpPr>
              <a:spLocks/>
            </p:cNvSpPr>
            <p:nvPr/>
          </p:nvSpPr>
          <p:spPr bwMode="auto">
            <a:xfrm flipV="1">
              <a:off x="1692275" y="25654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8" name="Arc 56"/>
            <p:cNvSpPr>
              <a:spLocks/>
            </p:cNvSpPr>
            <p:nvPr/>
          </p:nvSpPr>
          <p:spPr bwMode="auto">
            <a:xfrm flipV="1">
              <a:off x="1198563"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9" name="Line 57"/>
            <p:cNvSpPr>
              <a:spLocks noChangeShapeType="1"/>
            </p:cNvSpPr>
            <p:nvPr/>
          </p:nvSpPr>
          <p:spPr bwMode="auto">
            <a:xfrm flipV="1">
              <a:off x="3240088" y="2997200"/>
              <a:ext cx="0" cy="252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58"/>
            <p:cNvSpPr>
              <a:spLocks noChangeShapeType="1"/>
            </p:cNvSpPr>
            <p:nvPr/>
          </p:nvSpPr>
          <p:spPr bwMode="auto">
            <a:xfrm flipV="1">
              <a:off x="1727200" y="310515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Arc 59"/>
            <p:cNvSpPr>
              <a:spLocks/>
            </p:cNvSpPr>
            <p:nvPr/>
          </p:nvSpPr>
          <p:spPr bwMode="auto">
            <a:xfrm flipV="1">
              <a:off x="1692275" y="23495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 name="Arc 60"/>
            <p:cNvSpPr>
              <a:spLocks/>
            </p:cNvSpPr>
            <p:nvPr/>
          </p:nvSpPr>
          <p:spPr bwMode="auto">
            <a:xfrm flipV="1">
              <a:off x="1692275" y="25654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3" name="Arc 63"/>
            <p:cNvSpPr>
              <a:spLocks/>
            </p:cNvSpPr>
            <p:nvPr/>
          </p:nvSpPr>
          <p:spPr bwMode="auto">
            <a:xfrm flipV="1">
              <a:off x="1198563"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4" name="Text Box 21"/>
            <p:cNvSpPr txBox="1">
              <a:spLocks noChangeArrowheads="1"/>
            </p:cNvSpPr>
            <p:nvPr/>
          </p:nvSpPr>
          <p:spPr bwMode="auto">
            <a:xfrm>
              <a:off x="3347864" y="3238203"/>
              <a:ext cx="1080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400" i="1" dirty="0">
                  <a:latin typeface="Roboto Slab" pitchFamily="2" charset="0"/>
                  <a:ea typeface="Roboto Slab" pitchFamily="2" charset="0"/>
                  <a:sym typeface="Symbol" pitchFamily="18" charset="2"/>
                </a:rPr>
                <a:t>µ </a:t>
              </a:r>
              <a:r>
                <a:rPr lang="en-GB" altLang="en-US" sz="2400" dirty="0">
                  <a:latin typeface="Roboto Slab" pitchFamily="2" charset="0"/>
                  <a:ea typeface="Roboto Slab" pitchFamily="2" charset="0"/>
                  <a:sym typeface="Symbol" pitchFamily="18" charset="2"/>
                </a:rPr>
                <a:t>= 1</a:t>
              </a:r>
            </a:p>
          </p:txBody>
        </p:sp>
      </p:grpSp>
      <p:sp>
        <p:nvSpPr>
          <p:cNvPr id="35" name="Text Box 5"/>
          <p:cNvSpPr txBox="1">
            <a:spLocks noChangeArrowheads="1"/>
          </p:cNvSpPr>
          <p:nvPr/>
        </p:nvSpPr>
        <p:spPr bwMode="auto">
          <a:xfrm>
            <a:off x="468312" y="1592263"/>
            <a:ext cx="8351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r>
              <a:rPr lang="en-GB" altLang="en-US" sz="2400" dirty="0">
                <a:latin typeface="+mj-lt"/>
                <a:ea typeface="Roboto Slab" pitchFamily="2" charset="0"/>
              </a:rPr>
              <a:t>Flux is normal to a ferromagnetic surface with infinite </a:t>
            </a:r>
            <a:r>
              <a:rPr lang="en-GB" altLang="en-US" sz="2400" i="1" dirty="0">
                <a:latin typeface="+mj-lt"/>
                <a:ea typeface="Roboto Slab" pitchFamily="2" charset="0"/>
              </a:rPr>
              <a:t>µ</a:t>
            </a:r>
            <a:r>
              <a:rPr lang="en-GB" altLang="en-US" sz="2400" dirty="0">
                <a:latin typeface="+mj-lt"/>
                <a:ea typeface="Roboto Slab" pitchFamily="2" charset="0"/>
              </a:rPr>
              <a:t>:</a:t>
            </a:r>
          </a:p>
        </p:txBody>
      </p:sp>
      <p:sp>
        <p:nvSpPr>
          <p:cNvPr id="36" name="Text Box 10"/>
          <p:cNvSpPr txBox="1">
            <a:spLocks noChangeArrowheads="1"/>
          </p:cNvSpPr>
          <p:nvPr/>
        </p:nvSpPr>
        <p:spPr bwMode="auto">
          <a:xfrm>
            <a:off x="5111750" y="2241550"/>
            <a:ext cx="392474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dirty="0">
                <a:latin typeface="+mn-lt"/>
                <a:ea typeface="Roboto Slab" pitchFamily="2" charset="0"/>
              </a:rPr>
              <a:t>This is a natural consequence of curl </a:t>
            </a:r>
            <a:r>
              <a:rPr lang="en-GB" altLang="en-US" sz="1800" i="1" dirty="0">
                <a:latin typeface="+mn-lt"/>
                <a:ea typeface="Roboto Slab" pitchFamily="2" charset="0"/>
              </a:rPr>
              <a:t>H</a:t>
            </a:r>
            <a:r>
              <a:rPr lang="en-GB" altLang="en-US" sz="1800" dirty="0">
                <a:latin typeface="+mn-lt"/>
                <a:ea typeface="Roboto Slab" pitchFamily="2" charset="0"/>
              </a:rPr>
              <a:t> = 0 in the absence of current</a:t>
            </a:r>
          </a:p>
          <a:p>
            <a:pPr eaLnBrk="1" hangingPunct="1">
              <a:spcBef>
                <a:spcPct val="50000"/>
              </a:spcBef>
            </a:pPr>
            <a:r>
              <a:rPr lang="en-GB" altLang="en-US" sz="1800" dirty="0">
                <a:latin typeface="+mn-lt"/>
                <a:ea typeface="Roboto Slab" pitchFamily="2" charset="0"/>
              </a:rPr>
              <a:t>therefore </a:t>
            </a:r>
            <a:r>
              <a:rPr lang="en-GB" altLang="en-US" sz="1800" dirty="0">
                <a:latin typeface="+mn-lt"/>
                <a:ea typeface="Roboto Slab" pitchFamily="2" charset="0"/>
                <a:sym typeface="Symbol" pitchFamily="18" charset="2"/>
              </a:rPr>
              <a:t> </a:t>
            </a:r>
            <a:r>
              <a:rPr lang="en-GB" altLang="en-US" sz="1800" b="1" i="1" dirty="0">
                <a:latin typeface="+mn-lt"/>
                <a:ea typeface="Roboto Slab" pitchFamily="2" charset="0"/>
                <a:sym typeface="Symbol" pitchFamily="18" charset="2"/>
              </a:rPr>
              <a:t>H</a:t>
            </a:r>
            <a:r>
              <a:rPr lang="en-GB" altLang="en-US" sz="1800" dirty="0">
                <a:latin typeface="+mn-lt"/>
                <a:ea typeface="Roboto Slab" pitchFamily="2" charset="0"/>
                <a:sym typeface="Symbol" pitchFamily="18" charset="2"/>
              </a:rPr>
              <a:t>.</a:t>
            </a:r>
            <a:r>
              <a:rPr lang="en-GB" altLang="en-US" sz="1800" i="1" dirty="0">
                <a:latin typeface="+mn-lt"/>
                <a:ea typeface="Roboto Slab" pitchFamily="2" charset="0"/>
                <a:sym typeface="Symbol" pitchFamily="18" charset="2"/>
              </a:rPr>
              <a:t>d</a:t>
            </a:r>
            <a:r>
              <a:rPr lang="en-GB" altLang="en-US" sz="1800" b="1" i="1" dirty="0">
                <a:latin typeface="+mn-lt"/>
                <a:ea typeface="Roboto Slab" pitchFamily="2" charset="0"/>
                <a:sym typeface="Symbol" pitchFamily="18" charset="2"/>
              </a:rPr>
              <a:t>s</a:t>
            </a:r>
            <a:r>
              <a:rPr lang="en-GB" altLang="en-US" sz="1800" dirty="0">
                <a:latin typeface="+mn-lt"/>
                <a:ea typeface="Roboto Slab" pitchFamily="2" charset="0"/>
                <a:sym typeface="Symbol" pitchFamily="18" charset="2"/>
              </a:rPr>
              <a:t> = 0</a:t>
            </a:r>
          </a:p>
          <a:p>
            <a:pPr eaLnBrk="1" hangingPunct="1">
              <a:spcBef>
                <a:spcPct val="50000"/>
              </a:spcBef>
            </a:pPr>
            <a:r>
              <a:rPr lang="en-GB" altLang="en-US" sz="1800" dirty="0">
                <a:latin typeface="+mn-lt"/>
                <a:ea typeface="Roboto Slab" pitchFamily="2" charset="0"/>
                <a:sym typeface="Symbol" pitchFamily="18" charset="2"/>
              </a:rPr>
              <a:t>in steel </a:t>
            </a:r>
            <a:r>
              <a:rPr lang="en-GB" altLang="en-US" sz="1800" i="1" dirty="0">
                <a:latin typeface="+mn-lt"/>
                <a:ea typeface="Roboto Slab" pitchFamily="2" charset="0"/>
                <a:sym typeface="Symbol" pitchFamily="18" charset="2"/>
              </a:rPr>
              <a:t>H</a:t>
            </a:r>
            <a:r>
              <a:rPr lang="en-GB" altLang="en-US" sz="1800" dirty="0">
                <a:latin typeface="+mn-lt"/>
                <a:ea typeface="Roboto Slab" pitchFamily="2" charset="0"/>
                <a:sym typeface="Symbol" pitchFamily="18" charset="2"/>
              </a:rPr>
              <a:t> = 0 if infinite µ</a:t>
            </a:r>
          </a:p>
          <a:p>
            <a:pPr eaLnBrk="1" hangingPunct="1">
              <a:spcBef>
                <a:spcPct val="50000"/>
              </a:spcBef>
            </a:pPr>
            <a:r>
              <a:rPr lang="en-GB" altLang="en-US" sz="1800" dirty="0">
                <a:latin typeface="+mn-lt"/>
                <a:ea typeface="Roboto Slab" pitchFamily="2" charset="0"/>
                <a:sym typeface="Symbol" pitchFamily="18" charset="2"/>
              </a:rPr>
              <a:t>therefore parallel </a:t>
            </a:r>
            <a:r>
              <a:rPr lang="en-GB" altLang="en-US" sz="1800" i="1" dirty="0">
                <a:latin typeface="+mn-lt"/>
                <a:ea typeface="Roboto Slab" pitchFamily="2" charset="0"/>
                <a:sym typeface="Symbol" pitchFamily="18" charset="2"/>
              </a:rPr>
              <a:t>H</a:t>
            </a:r>
            <a:r>
              <a:rPr lang="en-GB" altLang="en-US" sz="1800" dirty="0">
                <a:latin typeface="+mn-lt"/>
                <a:ea typeface="Roboto Slab" pitchFamily="2" charset="0"/>
                <a:sym typeface="Symbol" pitchFamily="18" charset="2"/>
              </a:rPr>
              <a:t> air = 0</a:t>
            </a:r>
          </a:p>
          <a:p>
            <a:pPr eaLnBrk="1" hangingPunct="1">
              <a:spcBef>
                <a:spcPct val="50000"/>
              </a:spcBef>
            </a:pPr>
            <a:r>
              <a:rPr lang="en-GB" altLang="en-US" sz="1800" dirty="0">
                <a:latin typeface="+mn-lt"/>
                <a:ea typeface="Roboto Slab" pitchFamily="2" charset="0"/>
                <a:sym typeface="Symbol" pitchFamily="18" charset="2"/>
              </a:rPr>
              <a:t>therefore </a:t>
            </a:r>
            <a:r>
              <a:rPr lang="en-GB" altLang="en-US" sz="1800" i="1" dirty="0">
                <a:latin typeface="+mn-lt"/>
                <a:ea typeface="Roboto Slab" pitchFamily="2" charset="0"/>
                <a:sym typeface="Symbol" pitchFamily="18" charset="2"/>
              </a:rPr>
              <a:t>B</a:t>
            </a:r>
            <a:r>
              <a:rPr lang="en-GB" altLang="en-US" sz="1800" dirty="0">
                <a:latin typeface="+mn-lt"/>
                <a:ea typeface="Roboto Slab" pitchFamily="2" charset="0"/>
                <a:sym typeface="Symbol" pitchFamily="18" charset="2"/>
              </a:rPr>
              <a:t> is normal to surface.</a:t>
            </a:r>
          </a:p>
        </p:txBody>
      </p:sp>
      <mc:AlternateContent xmlns:mc="http://schemas.openxmlformats.org/markup-compatibility/2006" xmlns:a14="http://schemas.microsoft.com/office/drawing/2010/main">
        <mc:Choice Requires="a14">
          <p:sp>
            <p:nvSpPr>
              <p:cNvPr id="37" name="Text Box 6"/>
              <p:cNvSpPr txBox="1">
                <a:spLocks noChangeArrowheads="1"/>
              </p:cNvSpPr>
              <p:nvPr/>
            </p:nvSpPr>
            <p:spPr bwMode="auto">
              <a:xfrm>
                <a:off x="248672" y="4712248"/>
                <a:ext cx="8496943"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r>
                  <a:rPr lang="en-GB" altLang="en-US" sz="2000" dirty="0">
                    <a:latin typeface="+mn-lt"/>
                    <a:ea typeface="Roboto Slab" pitchFamily="2" charset="0"/>
                  </a:rPr>
                  <a:t>Flux must be normal to lines of scalar potential: </a:t>
                </a:r>
                <a14:m>
                  <m:oMath xmlns:m="http://schemas.openxmlformats.org/officeDocument/2006/math">
                    <m:r>
                      <a:rPr lang="en-GB" altLang="en-US" sz="2000" b="1" i="1" smtClean="0">
                        <a:latin typeface="Cambria Math"/>
                      </a:rPr>
                      <m:t>𝑩</m:t>
                    </m:r>
                    <m:r>
                      <a:rPr lang="en-GB" altLang="en-US" sz="2000" i="1" smtClean="0">
                        <a:latin typeface="Cambria Math"/>
                      </a:rPr>
                      <m:t> </m:t>
                    </m:r>
                    <m:r>
                      <a:rPr lang="en-GB" altLang="en-US" sz="2000" i="1">
                        <a:latin typeface="Cambria Math"/>
                      </a:rPr>
                      <m:t>= </m:t>
                    </m:r>
                    <m:r>
                      <a:rPr lang="en-GB" altLang="en-US" sz="2000" i="1" smtClean="0">
                        <a:latin typeface="Cambria Math"/>
                      </a:rPr>
                      <m:t>−</m:t>
                    </m:r>
                    <m:r>
                      <a:rPr lang="en-GB" altLang="en-US" sz="2000" b="1" i="1" smtClean="0">
                        <a:latin typeface="Cambria Math"/>
                        <a:sym typeface="Symbol" pitchFamily="18" charset="2"/>
                      </a:rPr>
                      <m:t></m:t>
                    </m:r>
                    <m:r>
                      <a:rPr lang="en-GB" altLang="en-US" sz="2000" i="1" smtClean="0">
                        <a:latin typeface="Cambria Math"/>
                        <a:sym typeface="Symbol" pitchFamily="18" charset="2"/>
                      </a:rPr>
                      <m:t></m:t>
                    </m:r>
                  </m:oMath>
                </a14:m>
                <a:endParaRPr lang="en-GB" altLang="en-US" sz="2000" dirty="0">
                  <a:latin typeface="+mn-lt"/>
                  <a:ea typeface="Roboto Slab" pitchFamily="2" charset="0"/>
                </a:endParaRPr>
              </a:p>
            </p:txBody>
          </p:sp>
        </mc:Choice>
        <mc:Fallback xmlns="">
          <p:sp>
            <p:nvSpPr>
              <p:cNvPr id="37" name="Text Box 6"/>
              <p:cNvSpPr txBox="1">
                <a:spLocks noRot="1" noChangeAspect="1" noMove="1" noResize="1" noEditPoints="1" noAdjustHandles="1" noChangeArrowheads="1" noChangeShapeType="1" noTextEdit="1"/>
              </p:cNvSpPr>
              <p:nvPr/>
            </p:nvSpPr>
            <p:spPr bwMode="auto">
              <a:xfrm>
                <a:off x="248672" y="4712248"/>
                <a:ext cx="8496943" cy="400110"/>
              </a:xfrm>
              <a:prstGeom prst="rect">
                <a:avLst/>
              </a:prstGeom>
              <a:blipFill rotWithShape="1">
                <a:blip r:embed="rId2"/>
                <a:stretch>
                  <a:fillRect l="-789"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38" name="Text Box 8"/>
          <p:cNvSpPr txBox="1">
            <a:spLocks noChangeArrowheads="1"/>
          </p:cNvSpPr>
          <p:nvPr/>
        </p:nvSpPr>
        <p:spPr bwMode="auto">
          <a:xfrm>
            <a:off x="248673" y="5145834"/>
            <a:ext cx="8571478" cy="115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r>
              <a:rPr lang="en-GB" altLang="en-US" sz="2000" dirty="0">
                <a:latin typeface="+mn-lt"/>
                <a:ea typeface="Roboto Slab" pitchFamily="2" charset="0"/>
              </a:rPr>
              <a:t>So the lines of scalar potential are the perfect pole shapes! (but these are infinitely long!)</a:t>
            </a:r>
          </a:p>
          <a:p>
            <a:pPr eaLnBrk="1" hangingPunct="1"/>
            <a:endParaRPr lang="en-GB" altLang="en-US" sz="2400" dirty="0">
              <a:latin typeface="Roboto Slab" pitchFamily="2" charset="0"/>
              <a:ea typeface="Roboto Slab" pitchFamily="2" charset="0"/>
            </a:endParaRPr>
          </a:p>
        </p:txBody>
      </p:sp>
    </p:spTree>
    <p:extLst>
      <p:ext uri="{BB962C8B-B14F-4D97-AF65-F5344CB8AC3E}">
        <p14:creationId xmlns:p14="http://schemas.microsoft.com/office/powerpoint/2010/main" val="261096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 – Lecture 2</a:t>
            </a:r>
          </a:p>
        </p:txBody>
      </p:sp>
      <p:sp>
        <p:nvSpPr>
          <p:cNvPr id="3" name="Content Placeholder 2"/>
          <p:cNvSpPr>
            <a:spLocks noGrp="1"/>
          </p:cNvSpPr>
          <p:nvPr>
            <p:ph idx="1"/>
          </p:nvPr>
        </p:nvSpPr>
        <p:spPr/>
        <p:txBody>
          <a:bodyPr>
            <a:normAutofit/>
          </a:bodyPr>
          <a:lstStyle/>
          <a:p>
            <a:pPr>
              <a:lnSpc>
                <a:spcPct val="90000"/>
              </a:lnSpc>
              <a:spcBef>
                <a:spcPct val="0"/>
              </a:spcBef>
              <a:spcAft>
                <a:spcPts val="600"/>
              </a:spcAft>
            </a:pPr>
            <a:r>
              <a:rPr lang="en-GB" altLang="en-US" sz="1800" dirty="0"/>
              <a:t>Advanced </a:t>
            </a:r>
            <a:r>
              <a:rPr lang="en-GB" altLang="en-US" sz="1800" dirty="0" err="1"/>
              <a:t>magnetostatic</a:t>
            </a:r>
            <a:r>
              <a:rPr lang="en-GB" altLang="en-US" sz="1800" dirty="0"/>
              <a:t> theory</a:t>
            </a:r>
          </a:p>
          <a:p>
            <a:pPr lvl="1">
              <a:lnSpc>
                <a:spcPct val="90000"/>
              </a:lnSpc>
              <a:spcBef>
                <a:spcPct val="0"/>
              </a:spcBef>
              <a:spcAft>
                <a:spcPts val="600"/>
              </a:spcAft>
              <a:buFont typeface="Arial" panose="020B0604020202020204" pitchFamily="34" charset="0"/>
              <a:buChar char="•"/>
            </a:pPr>
            <a:r>
              <a:rPr lang="en-GB" altLang="en-US" dirty="0"/>
              <a:t>Scalar and Vector potentials</a:t>
            </a:r>
          </a:p>
          <a:p>
            <a:pPr lvl="1">
              <a:lnSpc>
                <a:spcPct val="90000"/>
              </a:lnSpc>
              <a:spcBef>
                <a:spcPct val="0"/>
              </a:spcBef>
              <a:spcAft>
                <a:spcPts val="600"/>
              </a:spcAft>
              <a:buFont typeface="Arial" panose="020B0604020202020204" pitchFamily="34" charset="0"/>
              <a:buChar char="•"/>
            </a:pPr>
            <a:r>
              <a:rPr lang="en-GB" altLang="en-US" dirty="0"/>
              <a:t>Field lines and potential for dipole, quadrupole, </a:t>
            </a:r>
            <a:r>
              <a:rPr lang="en-GB" altLang="en-US" dirty="0" err="1"/>
              <a:t>sextupole</a:t>
            </a:r>
            <a:endParaRPr lang="en-GB" altLang="en-US" dirty="0"/>
          </a:p>
          <a:p>
            <a:pPr>
              <a:lnSpc>
                <a:spcPct val="90000"/>
              </a:lnSpc>
              <a:spcBef>
                <a:spcPct val="0"/>
              </a:spcBef>
              <a:spcAft>
                <a:spcPts val="600"/>
              </a:spcAft>
            </a:pPr>
            <a:r>
              <a:rPr lang="en-GB" altLang="en-US" sz="1800" dirty="0"/>
              <a:t>Iron dominated electromagnets</a:t>
            </a:r>
          </a:p>
          <a:p>
            <a:pPr lvl="1">
              <a:lnSpc>
                <a:spcPct val="90000"/>
              </a:lnSpc>
              <a:spcBef>
                <a:spcPct val="0"/>
              </a:spcBef>
              <a:spcAft>
                <a:spcPts val="600"/>
              </a:spcAft>
              <a:buFont typeface="Arial" panose="020B0604020202020204" pitchFamily="34" charset="0"/>
              <a:buChar char="•"/>
            </a:pPr>
            <a:r>
              <a:rPr lang="en-GB" altLang="en-US" dirty="0"/>
              <a:t>Pole shapes for different magnet functions</a:t>
            </a:r>
          </a:p>
          <a:p>
            <a:pPr lvl="1">
              <a:lnSpc>
                <a:spcPct val="90000"/>
              </a:lnSpc>
              <a:spcBef>
                <a:spcPct val="0"/>
              </a:spcBef>
              <a:spcAft>
                <a:spcPts val="600"/>
              </a:spcAft>
              <a:buFont typeface="Arial" panose="020B0604020202020204" pitchFamily="34" charset="0"/>
              <a:buChar char="•"/>
            </a:pPr>
            <a:r>
              <a:rPr lang="en-GB" altLang="en-US" dirty="0"/>
              <a:t>Practical poles and symmetries</a:t>
            </a:r>
          </a:p>
          <a:p>
            <a:pPr lvl="1">
              <a:lnSpc>
                <a:spcPct val="90000"/>
              </a:lnSpc>
              <a:spcBef>
                <a:spcPct val="0"/>
              </a:spcBef>
              <a:spcAft>
                <a:spcPts val="600"/>
              </a:spcAft>
              <a:buFont typeface="Arial" panose="020B0604020202020204" pitchFamily="34" charset="0"/>
              <a:buChar char="•"/>
            </a:pPr>
            <a:r>
              <a:rPr lang="en-GB" altLang="en-US" dirty="0"/>
              <a:t>Field harmonics and multiple orders</a:t>
            </a:r>
          </a:p>
          <a:p>
            <a:pPr lvl="1">
              <a:lnSpc>
                <a:spcPct val="90000"/>
              </a:lnSpc>
              <a:spcBef>
                <a:spcPct val="0"/>
              </a:spcBef>
              <a:spcAft>
                <a:spcPts val="600"/>
              </a:spcAft>
              <a:buFont typeface="Arial" panose="020B0604020202020204" pitchFamily="34" charset="0"/>
              <a:buChar char="•"/>
            </a:pPr>
            <a:r>
              <a:rPr lang="en-GB" altLang="en-US" dirty="0"/>
              <a:t>Realistic pole optimisation</a:t>
            </a:r>
          </a:p>
          <a:p>
            <a:pPr>
              <a:lnSpc>
                <a:spcPct val="90000"/>
              </a:lnSpc>
              <a:spcBef>
                <a:spcPct val="0"/>
              </a:spcBef>
              <a:spcAft>
                <a:spcPts val="600"/>
              </a:spcAft>
            </a:pPr>
            <a:r>
              <a:rPr lang="en-GB" altLang="en-US" sz="1800" dirty="0"/>
              <a:t>Permanent magnets</a:t>
            </a:r>
          </a:p>
          <a:p>
            <a:pPr lvl="1">
              <a:lnSpc>
                <a:spcPct val="90000"/>
              </a:lnSpc>
              <a:spcBef>
                <a:spcPct val="0"/>
              </a:spcBef>
              <a:spcAft>
                <a:spcPts val="600"/>
              </a:spcAft>
              <a:buFont typeface="Arial" panose="020B0604020202020204" pitchFamily="34" charset="0"/>
              <a:buChar char="•"/>
            </a:pPr>
            <a:r>
              <a:rPr lang="en-GB" altLang="en-US" dirty="0"/>
              <a:t>Theory</a:t>
            </a:r>
          </a:p>
          <a:p>
            <a:pPr lvl="1">
              <a:lnSpc>
                <a:spcPct val="90000"/>
              </a:lnSpc>
              <a:spcBef>
                <a:spcPct val="0"/>
              </a:spcBef>
              <a:spcAft>
                <a:spcPts val="600"/>
              </a:spcAft>
              <a:buFont typeface="Arial" panose="020B0604020202020204" pitchFamily="34" charset="0"/>
              <a:buChar char="•"/>
            </a:pPr>
            <a:r>
              <a:rPr lang="en-GB" altLang="en-US" dirty="0"/>
              <a:t>Examples</a:t>
            </a:r>
          </a:p>
          <a:p>
            <a:pPr>
              <a:lnSpc>
                <a:spcPct val="90000"/>
              </a:lnSpc>
              <a:spcBef>
                <a:spcPct val="0"/>
              </a:spcBef>
              <a:spcAft>
                <a:spcPts val="600"/>
              </a:spcAft>
            </a:pPr>
            <a:r>
              <a:rPr lang="en-GB" altLang="en-US" sz="1800" dirty="0"/>
              <a:t>Real designs &amp; computer modelling</a:t>
            </a:r>
          </a:p>
          <a:p>
            <a:pPr lvl="1">
              <a:lnSpc>
                <a:spcPct val="90000"/>
              </a:lnSpc>
              <a:spcBef>
                <a:spcPct val="0"/>
              </a:spcBef>
              <a:spcAft>
                <a:spcPts val="600"/>
              </a:spcAft>
              <a:buFont typeface="Arial" panose="020B0604020202020204" pitchFamily="34" charset="0"/>
              <a:buChar char="•"/>
            </a:pPr>
            <a:endParaRPr lang="en-GB" altLang="en-US" dirty="0"/>
          </a:p>
        </p:txBody>
      </p:sp>
    </p:spTree>
    <p:extLst>
      <p:ext uri="{BB962C8B-B14F-4D97-AF65-F5344CB8AC3E}">
        <p14:creationId xmlns:p14="http://schemas.microsoft.com/office/powerpoint/2010/main" val="737094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Ideal Dipole</a:t>
            </a:r>
          </a:p>
        </p:txBody>
      </p:sp>
      <mc:AlternateContent xmlns:mc="http://schemas.openxmlformats.org/markup-compatibility/2006" xmlns:a14="http://schemas.microsoft.com/office/drawing/2010/main">
        <mc:Choice Requires="a14">
          <p:sp>
            <p:nvSpPr>
              <p:cNvPr id="3" name="Rectangle 2"/>
              <p:cNvSpPr/>
              <p:nvPr/>
            </p:nvSpPr>
            <p:spPr>
              <a:xfrm>
                <a:off x="662981" y="1452170"/>
                <a:ext cx="4572000" cy="807529"/>
              </a:xfrm>
              <a:prstGeom prst="rect">
                <a:avLst/>
              </a:prstGeom>
            </p:spPr>
            <p:txBody>
              <a:bodyPr>
                <a:spAutoFit/>
              </a:bodyPr>
              <a:lstStyle/>
              <a:p>
                <a14:m>
                  <m:oMath xmlns:m="http://schemas.openxmlformats.org/officeDocument/2006/math">
                    <m:sSub>
                      <m:sSubPr>
                        <m:ctrlPr>
                          <a:rPr lang="en-GB" i="1">
                            <a:latin typeface="Cambria Math" panose="02040503050406030204" pitchFamily="18" charset="0"/>
                          </a:rPr>
                        </m:ctrlPr>
                      </m:sSubPr>
                      <m:e>
                        <m:r>
                          <a:rPr lang="en-GB" i="1">
                            <a:latin typeface="Cambria Math"/>
                          </a:rPr>
                          <m:t>𝐵</m:t>
                        </m:r>
                      </m:e>
                      <m:sub>
                        <m:r>
                          <a:rPr lang="en-GB" i="1">
                            <a:latin typeface="Cambria Math"/>
                          </a:rPr>
                          <m:t>𝑦</m:t>
                        </m:r>
                      </m:sub>
                    </m:sSub>
                    <m:r>
                      <m:rPr>
                        <m:aln/>
                      </m:rPr>
                      <a:rPr lang="en-GB" i="1">
                        <a:latin typeface="Cambria Math"/>
                      </a:rPr>
                      <m:t>=</m:t>
                    </m:r>
                    <m:r>
                      <a:rPr lang="en-GB" i="1">
                        <a:latin typeface="Cambria Math"/>
                      </a:rPr>
                      <m:t>−</m:t>
                    </m:r>
                    <m:f>
                      <m:fPr>
                        <m:ctrlPr>
                          <a:rPr lang="en-GB" i="1">
                            <a:latin typeface="Cambria Math" panose="02040503050406030204" pitchFamily="18" charset="0"/>
                          </a:rPr>
                        </m:ctrlPr>
                      </m:fPr>
                      <m:num>
                        <m:r>
                          <a:rPr lang="en-GB" i="1">
                            <a:latin typeface="Cambria Math"/>
                          </a:rPr>
                          <m:t>𝜕𝜙</m:t>
                        </m:r>
                      </m:num>
                      <m:den>
                        <m:r>
                          <a:rPr lang="en-GB" i="1">
                            <a:latin typeface="Cambria Math"/>
                          </a:rPr>
                          <m:t>𝜕</m:t>
                        </m:r>
                        <m:r>
                          <a:rPr lang="en-GB" i="1">
                            <a:latin typeface="Cambria Math"/>
                          </a:rPr>
                          <m:t>𝑦</m:t>
                        </m:r>
                      </m:den>
                    </m:f>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a:rPr>
                          <m:t>𝐵</m:t>
                        </m:r>
                      </m:e>
                      <m:sub>
                        <m:r>
                          <a:rPr lang="en-GB" i="1">
                            <a:latin typeface="Cambria Math"/>
                          </a:rPr>
                          <m:t>𝑦</m:t>
                        </m:r>
                      </m:sub>
                    </m:sSub>
                    <m:r>
                      <m:rPr>
                        <m:aln/>
                      </m:rPr>
                      <a:rPr lang="en-GB" i="1">
                        <a:latin typeface="Cambria Math"/>
                      </a:rPr>
                      <m:t>=</m:t>
                    </m:r>
                    <m:r>
                      <a:rPr lang="en-GB" i="1">
                        <a:latin typeface="Cambria Math"/>
                      </a:rPr>
                      <m:t>−</m:t>
                    </m:r>
                    <m:f>
                      <m:fPr>
                        <m:ctrlPr>
                          <a:rPr lang="en-GB" i="1">
                            <a:latin typeface="Cambria Math" panose="02040503050406030204" pitchFamily="18" charset="0"/>
                          </a:rPr>
                        </m:ctrlPr>
                      </m:fPr>
                      <m:num>
                        <m:r>
                          <a:rPr lang="en-GB" i="1">
                            <a:latin typeface="Cambria Math"/>
                          </a:rPr>
                          <m:t>𝜕</m:t>
                        </m:r>
                        <m:r>
                          <a:rPr lang="en-GB" i="1">
                            <a:latin typeface="Cambria Math"/>
                          </a:rPr>
                          <m:t>𝐴</m:t>
                        </m:r>
                      </m:num>
                      <m:den>
                        <m:r>
                          <a:rPr lang="en-GB" i="1">
                            <a:latin typeface="Cambria Math"/>
                          </a:rPr>
                          <m:t>𝜕</m:t>
                        </m:r>
                        <m:r>
                          <a:rPr lang="en-GB" i="1">
                            <a:latin typeface="Cambria Math"/>
                          </a:rPr>
                          <m:t>𝑥</m:t>
                        </m:r>
                      </m:den>
                    </m:f>
                  </m:oMath>
                </a14:m>
                <a:endParaRPr lang="en-GB" dirty="0"/>
              </a:p>
              <a:p>
                <a:endParaRPr lang="en-GB" dirty="0"/>
              </a:p>
            </p:txBody>
          </p:sp>
        </mc:Choice>
        <mc:Fallback xmlns="">
          <p:sp>
            <p:nvSpPr>
              <p:cNvPr id="3" name="Rectangle 2"/>
              <p:cNvSpPr>
                <a:spLocks noRot="1" noChangeAspect="1" noMove="1" noResize="1" noEditPoints="1" noAdjustHandles="1" noChangeArrowheads="1" noChangeShapeType="1" noTextEdit="1"/>
              </p:cNvSpPr>
              <p:nvPr/>
            </p:nvSpPr>
            <p:spPr>
              <a:xfrm>
                <a:off x="662981" y="1452170"/>
                <a:ext cx="4572000" cy="807529"/>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3"/>
              <p:cNvSpPr txBox="1">
                <a:spLocks noChangeArrowheads="1"/>
              </p:cNvSpPr>
              <p:nvPr/>
            </p:nvSpPr>
            <p:spPr>
              <a:xfrm>
                <a:off x="457200" y="2059535"/>
                <a:ext cx="8229600" cy="406662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b="1" dirty="0"/>
                  <a:t>Dipole: </a:t>
                </a:r>
                <a:r>
                  <a:rPr lang="en-GB" altLang="en-US" sz="2000" dirty="0"/>
                  <a:t>equipotential is a straight line, perfect pole at </a:t>
                </a:r>
                <a14:m>
                  <m:oMath xmlns:m="http://schemas.openxmlformats.org/officeDocument/2006/math">
                    <m:r>
                      <a:rPr lang="en-GB" altLang="en-US" sz="2000" i="1" smtClean="0">
                        <a:latin typeface="Cambria Math"/>
                      </a:rPr>
                      <m:t>𝑦</m:t>
                    </m:r>
                    <m:r>
                      <a:rPr lang="en-GB" altLang="en-US" sz="2000" i="1" smtClean="0">
                        <a:latin typeface="Cambria Math"/>
                      </a:rPr>
                      <m:t>=</m:t>
                    </m:r>
                    <m:r>
                      <a:rPr lang="en-GB" altLang="en-US" sz="2000" b="0" i="1" smtClean="0">
                        <a:latin typeface="Cambria Math"/>
                      </a:rPr>
                      <m:t>h</m:t>
                    </m:r>
                  </m:oMath>
                </a14:m>
                <a:r>
                  <a:rPr lang="en-GB" altLang="en-US" sz="2000" dirty="0"/>
                  <a:t> </a:t>
                </a:r>
              </a:p>
              <a:p>
                <a:pPr marL="0" indent="0">
                  <a:spcBef>
                    <a:spcPct val="0"/>
                  </a:spcBef>
                  <a:buNone/>
                </a:pPr>
                <a:r>
                  <a:rPr lang="en-GB" altLang="en-US" sz="2000" dirty="0"/>
                  <a:t>	(h is the magnet half-gap)</a:t>
                </a:r>
              </a:p>
              <a:p>
                <a:pPr marL="0" indent="0">
                  <a:buNone/>
                </a:pPr>
                <a:endParaRPr lang="en-GB" altLang="en-US" sz="2000" dirty="0"/>
              </a:p>
              <a:p>
                <a:pPr marL="0" indent="0">
                  <a:buNone/>
                </a:pPr>
                <a:r>
                  <a:rPr lang="en-GB" altLang="en-US" sz="2000" b="1" dirty="0"/>
                  <a:t>Quadrupole: </a:t>
                </a:r>
                <a:r>
                  <a:rPr lang="en-GB" altLang="en-US" sz="2000" dirty="0"/>
                  <a:t>equipotential is a hyperbola, perfect pole at </a:t>
                </a:r>
                <a14:m>
                  <m:oMath xmlns:m="http://schemas.openxmlformats.org/officeDocument/2006/math">
                    <m:r>
                      <a:rPr lang="en-GB" altLang="en-US" sz="2000" i="1">
                        <a:latin typeface="Cambria Math"/>
                      </a:rPr>
                      <m:t>𝑥𝑦</m:t>
                    </m:r>
                    <m:r>
                      <a:rPr lang="en-GB" altLang="en-US" sz="2000" i="1">
                        <a:latin typeface="Cambria Math"/>
                      </a:rPr>
                      <m:t>=</m:t>
                    </m:r>
                    <m:f>
                      <m:fPr>
                        <m:ctrlPr>
                          <a:rPr lang="en-GB" altLang="en-US" sz="2000" i="1">
                            <a:latin typeface="Cambria Math" panose="02040503050406030204" pitchFamily="18" charset="0"/>
                            <a:sym typeface="Symbol" pitchFamily="18" charset="2"/>
                          </a:rPr>
                        </m:ctrlPr>
                      </m:fPr>
                      <m:num>
                        <m:r>
                          <a:rPr lang="en-GB" altLang="en-US" sz="2000" i="1">
                            <a:latin typeface="Cambria Math"/>
                          </a:rPr>
                          <m:t>h</m:t>
                        </m:r>
                        <m:r>
                          <a:rPr lang="en-GB" altLang="en-US" sz="2000" i="1" baseline="30000">
                            <a:latin typeface="Cambria Math"/>
                          </a:rPr>
                          <m:t>2</m:t>
                        </m:r>
                      </m:num>
                      <m:den>
                        <m:r>
                          <a:rPr lang="en-GB" altLang="en-US" sz="2000" i="1">
                            <a:latin typeface="Cambria Math"/>
                            <a:sym typeface="Symbol" pitchFamily="18" charset="2"/>
                          </a:rPr>
                          <m:t>2</m:t>
                        </m:r>
                      </m:den>
                    </m:f>
                  </m:oMath>
                </a14:m>
                <a:endParaRPr lang="en-GB" altLang="en-US" sz="2000" dirty="0"/>
              </a:p>
              <a:p>
                <a:pPr marL="0" indent="0">
                  <a:spcBef>
                    <a:spcPct val="0"/>
                  </a:spcBef>
                  <a:buNone/>
                </a:pPr>
                <a:r>
                  <a:rPr lang="en-GB" altLang="en-US" sz="2000" dirty="0"/>
                  <a:t>	(h is the magnet half-gap a.k.a. radius to pole tip)</a:t>
                </a:r>
              </a:p>
              <a:p>
                <a:pPr marL="0" indent="0">
                  <a:buNone/>
                </a:pPr>
                <a:endParaRPr lang="en-GB" altLang="en-US" sz="2000" b="1" dirty="0"/>
              </a:p>
              <a:p>
                <a:pPr marL="0" indent="0">
                  <a:buNone/>
                </a:pPr>
                <a:r>
                  <a:rPr lang="en-GB" altLang="en-US" sz="2000" dirty="0"/>
                  <a:t>							</a:t>
                </a:r>
              </a:p>
              <a:p>
                <a:pPr marL="0" indent="0">
                  <a:buNone/>
                </a:pPr>
                <a:r>
                  <a:rPr lang="en-GB" altLang="en-US" sz="2000" b="1" dirty="0" err="1"/>
                  <a:t>Sextupole</a:t>
                </a:r>
                <a:r>
                  <a:rPr lang="en-GB" altLang="en-US" sz="2000" b="1" dirty="0"/>
                  <a:t>: </a:t>
                </a:r>
                <a:r>
                  <a:rPr lang="en-GB" altLang="en-US" sz="2000" dirty="0"/>
                  <a:t>expansion keeps going, perfect pole at </a:t>
                </a:r>
                <a14:m>
                  <m:oMath xmlns:m="http://schemas.openxmlformats.org/officeDocument/2006/math">
                    <m:r>
                      <a:rPr lang="en-GB" altLang="en-US" sz="2000" i="1">
                        <a:latin typeface="Cambria Math"/>
                      </a:rPr>
                      <m:t>𝑥</m:t>
                    </m:r>
                    <m:r>
                      <a:rPr lang="en-GB" altLang="en-US" sz="2000" i="1" baseline="30000">
                        <a:latin typeface="Cambria Math"/>
                      </a:rPr>
                      <m:t>2</m:t>
                    </m:r>
                    <m:r>
                      <a:rPr lang="en-GB" altLang="en-US" sz="2000" i="1">
                        <a:latin typeface="Cambria Math"/>
                      </a:rPr>
                      <m:t>𝑦</m:t>
                    </m:r>
                    <m:r>
                      <a:rPr lang="en-GB" altLang="en-US" sz="2000" i="1">
                        <a:latin typeface="Cambria Math"/>
                      </a:rPr>
                      <m:t> − </m:t>
                    </m:r>
                    <m:r>
                      <a:rPr lang="en-GB" altLang="en-US" sz="2000" i="1">
                        <a:latin typeface="Cambria Math"/>
                      </a:rPr>
                      <m:t>𝑦</m:t>
                    </m:r>
                    <m:r>
                      <a:rPr lang="en-GB" altLang="en-US" sz="2000" i="1" baseline="30000">
                        <a:latin typeface="Cambria Math"/>
                      </a:rPr>
                      <m:t>3</m:t>
                    </m:r>
                    <m:r>
                      <a:rPr lang="en-GB" altLang="en-US" sz="2000" i="1">
                        <a:latin typeface="Cambria Math"/>
                      </a:rPr>
                      <m:t> =</m:t>
                    </m:r>
                    <m:f>
                      <m:fPr>
                        <m:ctrlPr>
                          <a:rPr lang="en-GB" altLang="en-US" sz="2000" i="1" smtClean="0">
                            <a:latin typeface="Cambria Math" panose="02040503050406030204" pitchFamily="18" charset="0"/>
                          </a:rPr>
                        </m:ctrlPr>
                      </m:fPr>
                      <m:num>
                        <m:r>
                          <a:rPr lang="en-GB" altLang="en-US" sz="2000" i="1">
                            <a:latin typeface="Cambria Math"/>
                          </a:rPr>
                          <m:t>h</m:t>
                        </m:r>
                        <m:r>
                          <a:rPr lang="en-GB" altLang="en-US" sz="2000" i="1" baseline="30000">
                            <a:latin typeface="Cambria Math"/>
                          </a:rPr>
                          <m:t>3</m:t>
                        </m:r>
                      </m:num>
                      <m:den>
                        <m:r>
                          <a:rPr lang="en-GB" altLang="en-US" sz="2000" i="1">
                            <a:latin typeface="Cambria Math"/>
                          </a:rPr>
                          <m:t>3</m:t>
                        </m:r>
                      </m:den>
                    </m:f>
                  </m:oMath>
                </a14:m>
                <a:endParaRPr lang="en-GB" altLang="en-US" sz="2000" dirty="0"/>
              </a:p>
              <a:p>
                <a:pPr marL="0" indent="0">
                  <a:buNone/>
                </a:pPr>
                <a:r>
                  <a:rPr lang="en-GB" altLang="en-US" sz="2000" dirty="0"/>
                  <a:t>	(h is the magnet half-gap a.k.a. radius to pole tip)</a:t>
                </a:r>
              </a:p>
              <a:p>
                <a:pPr marL="0" indent="0">
                  <a:buNone/>
                </a:pPr>
                <a:r>
                  <a:rPr lang="en-GB" altLang="en-US" sz="2000" dirty="0"/>
                  <a:t>	 </a:t>
                </a:r>
              </a:p>
              <a:p>
                <a:pPr marL="0" indent="0">
                  <a:buNone/>
                </a:pPr>
                <a:endParaRPr lang="en-GB" altLang="en-US" sz="2000" b="1" dirty="0"/>
              </a:p>
            </p:txBody>
          </p:sp>
        </mc:Choice>
        <mc:Fallback xmlns="">
          <p:sp>
            <p:nvSpPr>
              <p:cNvPr id="5" name="Rectangle 3"/>
              <p:cNvSpPr txBox="1">
                <a:spLocks noRot="1" noChangeAspect="1" noMove="1" noResize="1" noEditPoints="1" noAdjustHandles="1" noChangeArrowheads="1" noChangeShapeType="1" noTextEdit="1"/>
              </p:cNvSpPr>
              <p:nvPr/>
            </p:nvSpPr>
            <p:spPr>
              <a:xfrm>
                <a:off x="457200" y="2059535"/>
                <a:ext cx="8229600" cy="4066627"/>
              </a:xfrm>
              <a:prstGeom prst="rect">
                <a:avLst/>
              </a:prstGeom>
              <a:blipFill rotWithShape="1">
                <a:blip r:embed="rId3"/>
                <a:stretch>
                  <a:fillRect l="-741" t="-750"/>
                </a:stretch>
              </a:blipFill>
            </p:spPr>
            <p:txBody>
              <a:bodyPr/>
              <a:lstStyle/>
              <a:p>
                <a:r>
                  <a:rPr lang="en-GB">
                    <a:noFill/>
                  </a:rPr>
                  <a:t> </a:t>
                </a:r>
              </a:p>
            </p:txBody>
          </p:sp>
        </mc:Fallback>
      </mc:AlternateContent>
    </p:spTree>
    <p:extLst>
      <p:ext uri="{BB962C8B-B14F-4D97-AF65-F5344CB8AC3E}">
        <p14:creationId xmlns:p14="http://schemas.microsoft.com/office/powerpoint/2010/main" val="2893990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Extrapolation</a:t>
            </a:r>
          </a:p>
        </p:txBody>
      </p:sp>
      <p:sp>
        <p:nvSpPr>
          <p:cNvPr id="3" name="Rectangle 3"/>
          <p:cNvSpPr txBox="1">
            <a:spLocks noChangeArrowheads="1"/>
          </p:cNvSpPr>
          <p:nvPr/>
        </p:nvSpPr>
        <p:spPr>
          <a:xfrm>
            <a:off x="457200" y="1572425"/>
            <a:ext cx="8229600" cy="406662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We can use the idea of magnetic potentials to determine the ideal pole contour for any desired field- allows combined function magnets.</a:t>
            </a:r>
          </a:p>
          <a:p>
            <a:pPr marL="0" indent="0">
              <a:buNone/>
            </a:pPr>
            <a:endParaRPr lang="en-GB" altLang="en-US" sz="2000" dirty="0"/>
          </a:p>
          <a:p>
            <a:pPr marL="0" indent="0">
              <a:buNone/>
            </a:pPr>
            <a:r>
              <a:rPr lang="en-GB" altLang="en-US" sz="2000" dirty="0"/>
              <a:t>The most common type is a combined dipole-quadrupole, where the desired B field has a value at a given point and a linear gradient.</a:t>
            </a:r>
          </a:p>
          <a:p>
            <a:pPr marL="0" indent="0">
              <a:buNone/>
            </a:pPr>
            <a:endParaRPr lang="en-GB" altLang="en-US" sz="2000" dirty="0"/>
          </a:p>
          <a:p>
            <a:pPr marL="0" indent="0">
              <a:buNone/>
            </a:pPr>
            <a:r>
              <a:rPr lang="en-GB" altLang="en-US" sz="2000" dirty="0"/>
              <a:t>	</a:t>
            </a:r>
            <a:r>
              <a:rPr lang="en-GB" altLang="en-US" sz="2000" i="1" dirty="0"/>
              <a:t>dipole with curved pole or quadrupole with beam </a:t>
            </a:r>
            <a:r>
              <a:rPr lang="en-GB" altLang="en-US" sz="2000" i="1" dirty="0" err="1"/>
              <a:t>center</a:t>
            </a:r>
            <a:r>
              <a:rPr lang="en-GB" altLang="en-US" sz="2000" i="1" dirty="0"/>
              <a:t> shifted 	from magnet </a:t>
            </a:r>
            <a:r>
              <a:rPr lang="en-GB" altLang="en-US" sz="2000" i="1" dirty="0" err="1"/>
              <a:t>center</a:t>
            </a:r>
            <a:endParaRPr lang="en-GB" altLang="en-US" sz="2000" i="1" dirty="0"/>
          </a:p>
          <a:p>
            <a:pPr marL="0" indent="0">
              <a:buNone/>
            </a:pPr>
            <a:endParaRPr lang="en-GB" altLang="en-US" sz="2000" dirty="0"/>
          </a:p>
          <a:p>
            <a:pPr marL="0" indent="0">
              <a:buNone/>
            </a:pPr>
            <a:r>
              <a:rPr lang="en-GB" altLang="en-US" sz="2000" dirty="0"/>
              <a:t>Given the central field on the magnet axis and gradient, along with the half gap at the axis, we can calculate the ideal pole contour.</a:t>
            </a:r>
          </a:p>
          <a:p>
            <a:pPr marL="0" indent="0">
              <a:buNone/>
            </a:pPr>
            <a:endParaRPr lang="en-GB" altLang="en-US" sz="2000" b="1" dirty="0"/>
          </a:p>
        </p:txBody>
      </p:sp>
    </p:spTree>
    <p:extLst>
      <p:ext uri="{BB962C8B-B14F-4D97-AF65-F5344CB8AC3E}">
        <p14:creationId xmlns:p14="http://schemas.microsoft.com/office/powerpoint/2010/main" val="3024193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Combined functions</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457200" y="1572425"/>
                <a:ext cx="8229600" cy="406662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We want a combined dipole-quadrupole field, i.e. </a:t>
                </a:r>
                <a14:m>
                  <m:oMath xmlns:m="http://schemas.openxmlformats.org/officeDocument/2006/math">
                    <m:r>
                      <a:rPr lang="en-GB" altLang="en-US" sz="2000" b="0" i="1" smtClean="0">
                        <a:latin typeface="Cambria Math"/>
                      </a:rPr>
                      <m:t>𝐵</m:t>
                    </m:r>
                    <m:r>
                      <a:rPr lang="en-GB" altLang="en-US" sz="2000" b="0" i="1" baseline="-25000" smtClean="0">
                        <a:latin typeface="Cambria Math"/>
                      </a:rPr>
                      <m:t>𝑦</m:t>
                    </m:r>
                    <m:r>
                      <a:rPr lang="en-GB" altLang="en-US" sz="2000" i="1" smtClean="0">
                        <a:latin typeface="Cambria Math"/>
                      </a:rPr>
                      <m:t>=</m:t>
                    </m:r>
                    <m:r>
                      <a:rPr lang="en-GB" altLang="en-US" sz="2000" b="0" i="1" smtClean="0">
                        <a:latin typeface="Cambria Math"/>
                      </a:rPr>
                      <m:t>𝐵</m:t>
                    </m:r>
                    <m:r>
                      <a:rPr lang="en-GB" altLang="en-US" sz="2000" b="0" i="1" baseline="-25000" smtClean="0">
                        <a:latin typeface="Cambria Math"/>
                      </a:rPr>
                      <m:t>0</m:t>
                    </m:r>
                    <m:r>
                      <a:rPr lang="en-GB" altLang="en-US" sz="2000" b="0" i="1" smtClean="0">
                        <a:latin typeface="Cambria Math"/>
                      </a:rPr>
                      <m:t>+</m:t>
                    </m:r>
                    <m:sSup>
                      <m:sSupPr>
                        <m:ctrlPr>
                          <a:rPr lang="en-GB" altLang="en-US" sz="2000" b="0" i="1" smtClean="0">
                            <a:latin typeface="Cambria Math" panose="02040503050406030204" pitchFamily="18" charset="0"/>
                          </a:rPr>
                        </m:ctrlPr>
                      </m:sSupPr>
                      <m:e>
                        <m:r>
                          <a:rPr lang="en-GB" altLang="en-US" sz="2000" b="0" i="1" smtClean="0">
                            <a:latin typeface="Cambria Math"/>
                          </a:rPr>
                          <m:t>𝐵</m:t>
                        </m:r>
                      </m:e>
                      <m:sup>
                        <m:r>
                          <a:rPr lang="en-GB" altLang="en-US" sz="2000" b="0" i="1" smtClean="0">
                            <a:latin typeface="Cambria Math"/>
                          </a:rPr>
                          <m:t>′</m:t>
                        </m:r>
                      </m:sup>
                    </m:sSup>
                    <m:r>
                      <a:rPr lang="en-GB" altLang="en-US" sz="2000" b="0" i="1" smtClean="0">
                        <a:latin typeface="Cambria Math"/>
                      </a:rPr>
                      <m:t>𝑥</m:t>
                    </m:r>
                  </m:oMath>
                </a14:m>
                <a:endParaRPr lang="en-GB" altLang="en-US" sz="2000" dirty="0"/>
              </a:p>
              <a:p>
                <a:pPr marL="0" indent="0">
                  <a:buNone/>
                </a:pPr>
                <a:r>
                  <a:rPr lang="en-GB" altLang="en-US" sz="2000" dirty="0"/>
                  <a:t>The scalar potential satisfies </a:t>
                </a:r>
                <a14:m>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𝑦</m:t>
                        </m:r>
                      </m:sub>
                    </m:sSub>
                    <m:r>
                      <m:rPr>
                        <m:aln/>
                      </m:rPr>
                      <a:rPr lang="en-GB" sz="2000" i="1">
                        <a:latin typeface="Cambria Math"/>
                      </a:rPr>
                      <m:t>=</m:t>
                    </m:r>
                    <m:r>
                      <a:rPr lang="en-GB" sz="2000" i="1">
                        <a:latin typeface="Cambria Math"/>
                      </a:rPr>
                      <m:t>−</m:t>
                    </m:r>
                    <m:f>
                      <m:fPr>
                        <m:ctrlPr>
                          <a:rPr lang="en-GB" sz="2000" i="1">
                            <a:latin typeface="Cambria Math" panose="02040503050406030204" pitchFamily="18" charset="0"/>
                          </a:rPr>
                        </m:ctrlPr>
                      </m:fPr>
                      <m:num>
                        <m:r>
                          <a:rPr lang="en-GB" sz="2000" i="1">
                            <a:latin typeface="Cambria Math"/>
                          </a:rPr>
                          <m:t>𝜕𝜙</m:t>
                        </m:r>
                      </m:num>
                      <m:den>
                        <m:r>
                          <a:rPr lang="en-GB" sz="2000" i="1">
                            <a:latin typeface="Cambria Math"/>
                          </a:rPr>
                          <m:t>𝜕</m:t>
                        </m:r>
                        <m:r>
                          <a:rPr lang="en-GB" sz="2000" i="1">
                            <a:latin typeface="Cambria Math"/>
                          </a:rPr>
                          <m:t>𝑦</m:t>
                        </m:r>
                      </m:den>
                    </m:f>
                  </m:oMath>
                </a14:m>
                <a:r>
                  <a:rPr lang="en-GB" sz="2000" dirty="0"/>
                  <a:t> </a:t>
                </a:r>
              </a:p>
              <a:p>
                <a:pPr marL="0" indent="0">
                  <a:buNone/>
                </a:pPr>
                <a:r>
                  <a:rPr lang="en-GB" altLang="en-US" sz="2000" dirty="0"/>
                  <a:t>And so </a:t>
                </a:r>
                <a14:m>
                  <m:oMath xmlns:m="http://schemas.openxmlformats.org/officeDocument/2006/math">
                    <m:r>
                      <a:rPr lang="en-GB" sz="2000" i="1" smtClean="0">
                        <a:latin typeface="Cambria Math"/>
                        <a:ea typeface="Cambria Math"/>
                      </a:rPr>
                      <m:t>𝜙</m:t>
                    </m:r>
                    <m:r>
                      <m:rPr>
                        <m:aln/>
                      </m:rPr>
                      <a:rPr lang="en-GB" sz="2000" i="1">
                        <a:latin typeface="Cambria Math"/>
                      </a:rPr>
                      <m:t>=</m:t>
                    </m:r>
                    <m:r>
                      <a:rPr lang="en-GB" sz="2000" i="1">
                        <a:latin typeface="Cambria Math"/>
                      </a:rPr>
                      <m:t>−</m:t>
                    </m:r>
                    <m:nary>
                      <m:naryPr>
                        <m:limLoc m:val="undOvr"/>
                        <m:subHide m:val="on"/>
                        <m:supHide m:val="on"/>
                        <m:ctrlPr>
                          <a:rPr lang="en-GB" sz="2000" i="1" smtClean="0">
                            <a:latin typeface="Cambria Math" panose="02040503050406030204" pitchFamily="18" charset="0"/>
                          </a:rPr>
                        </m:ctrlPr>
                      </m:naryPr>
                      <m:sub/>
                      <m:sup/>
                      <m:e>
                        <m:d>
                          <m:dPr>
                            <m:ctrlPr>
                              <a:rPr lang="en-GB" altLang="en-US" sz="2000" b="0" i="1" smtClean="0">
                                <a:latin typeface="Cambria Math" panose="02040503050406030204" pitchFamily="18" charset="0"/>
                              </a:rPr>
                            </m:ctrlPr>
                          </m:dPr>
                          <m:e>
                            <m:r>
                              <a:rPr lang="en-GB" altLang="en-US" sz="2000" i="1">
                                <a:latin typeface="Cambria Math"/>
                              </a:rPr>
                              <m:t>𝐵</m:t>
                            </m:r>
                            <m:r>
                              <a:rPr lang="en-GB" altLang="en-US" sz="2000" i="1" baseline="-25000">
                                <a:latin typeface="Cambria Math"/>
                              </a:rPr>
                              <m:t>0</m:t>
                            </m:r>
                            <m:r>
                              <a:rPr lang="en-GB" altLang="en-US" sz="2000" i="1">
                                <a:latin typeface="Cambria Math"/>
                              </a:rPr>
                              <m:t>+</m:t>
                            </m:r>
                            <m:sSup>
                              <m:sSupPr>
                                <m:ctrlPr>
                                  <a:rPr lang="en-GB" altLang="en-US" sz="2000" i="1">
                                    <a:latin typeface="Cambria Math" panose="02040503050406030204" pitchFamily="18" charset="0"/>
                                  </a:rPr>
                                </m:ctrlPr>
                              </m:sSupPr>
                              <m:e>
                                <m:r>
                                  <a:rPr lang="en-GB" altLang="en-US" sz="2000" i="1">
                                    <a:latin typeface="Cambria Math"/>
                                  </a:rPr>
                                  <m:t>𝐵</m:t>
                                </m:r>
                              </m:e>
                              <m:sup>
                                <m:r>
                                  <a:rPr lang="en-GB" altLang="en-US" sz="2000" i="1">
                                    <a:latin typeface="Cambria Math"/>
                                  </a:rPr>
                                  <m:t>′</m:t>
                                </m:r>
                              </m:sup>
                            </m:sSup>
                            <m:r>
                              <a:rPr lang="en-GB" altLang="en-US" sz="2000" i="1">
                                <a:latin typeface="Cambria Math"/>
                              </a:rPr>
                              <m:t>𝑥</m:t>
                            </m:r>
                            <m:r>
                              <m:rPr>
                                <m:nor/>
                              </m:rPr>
                              <a:rPr lang="en-GB" altLang="en-US" sz="2000" dirty="0"/>
                              <m:t> </m:t>
                            </m:r>
                          </m:e>
                        </m:d>
                        <m:r>
                          <a:rPr lang="en-GB" altLang="en-US" sz="2000" b="0" i="1" dirty="0" smtClean="0">
                            <a:latin typeface="Cambria Math"/>
                          </a:rPr>
                          <m:t>𝑑𝑦</m:t>
                        </m:r>
                      </m:e>
                    </m:nary>
                    <m:r>
                      <a:rPr lang="en-GB" sz="2000" b="0" i="1" smtClean="0">
                        <a:latin typeface="Cambria Math"/>
                      </a:rPr>
                      <m:t>=−</m:t>
                    </m:r>
                    <m:r>
                      <a:rPr lang="en-GB" sz="2000" b="0" i="1" smtClean="0">
                        <a:latin typeface="Cambria Math"/>
                      </a:rPr>
                      <m:t>𝐵</m:t>
                    </m:r>
                    <m:r>
                      <a:rPr lang="en-GB" sz="2000" b="0" i="1" baseline="-25000" smtClean="0">
                        <a:latin typeface="Cambria Math"/>
                      </a:rPr>
                      <m:t>0</m:t>
                    </m:r>
                    <m:r>
                      <a:rPr lang="en-GB" sz="2000" b="0" i="1" smtClean="0">
                        <a:latin typeface="Cambria Math"/>
                      </a:rPr>
                      <m:t>𝑦</m:t>
                    </m:r>
                    <m:r>
                      <a:rPr lang="en-GB" sz="2000" b="0" i="1" smtClean="0">
                        <a:latin typeface="Cambria Math"/>
                      </a:rPr>
                      <m:t>−</m:t>
                    </m:r>
                    <m:sSup>
                      <m:sSupPr>
                        <m:ctrlPr>
                          <a:rPr lang="en-GB" sz="2000" b="0" i="1" smtClean="0">
                            <a:latin typeface="Cambria Math" panose="02040503050406030204" pitchFamily="18" charset="0"/>
                          </a:rPr>
                        </m:ctrlPr>
                      </m:sSupPr>
                      <m:e>
                        <m:r>
                          <a:rPr lang="en-GB" sz="2000" b="0" i="1" smtClean="0">
                            <a:latin typeface="Cambria Math"/>
                          </a:rPr>
                          <m:t>𝐵</m:t>
                        </m:r>
                      </m:e>
                      <m:sup>
                        <m:r>
                          <a:rPr lang="en-GB" sz="2000" b="0" i="1" smtClean="0">
                            <a:latin typeface="Cambria Math"/>
                          </a:rPr>
                          <m:t>′</m:t>
                        </m:r>
                      </m:sup>
                    </m:sSup>
                    <m:r>
                      <a:rPr lang="en-GB" sz="2000" b="0" i="1" smtClean="0">
                        <a:latin typeface="Cambria Math"/>
                      </a:rPr>
                      <m:t>𝑥𝑦</m:t>
                    </m:r>
                  </m:oMath>
                </a14:m>
                <a:endParaRPr lang="en-GB" altLang="en-US" sz="2000" dirty="0"/>
              </a:p>
              <a:p>
                <a:pPr marL="0" indent="0">
                  <a:buNone/>
                </a:pPr>
                <a:endParaRPr lang="en-GB" altLang="en-US" sz="2000" dirty="0"/>
              </a:p>
              <a:p>
                <a:pPr marL="0" indent="0">
                  <a:buNone/>
                </a:pPr>
                <a:r>
                  <a:rPr lang="en-GB" altLang="en-US" sz="2000" dirty="0"/>
                  <a:t>On the pole surface at the magnet axis (</a:t>
                </a:r>
                <a:r>
                  <a:rPr lang="en-GB" altLang="en-US" sz="2000" dirty="0" err="1"/>
                  <a:t>x,y</a:t>
                </a:r>
                <a:r>
                  <a:rPr lang="en-GB" altLang="en-US" sz="2000" dirty="0"/>
                  <a:t>)=(0,h) and so </a:t>
                </a:r>
                <a14:m>
                  <m:oMath xmlns:m="http://schemas.openxmlformats.org/officeDocument/2006/math">
                    <m:r>
                      <a:rPr lang="en-GB" sz="2000" i="1">
                        <a:latin typeface="Cambria Math"/>
                        <a:ea typeface="Cambria Math"/>
                      </a:rPr>
                      <m:t>𝜙</m:t>
                    </m:r>
                    <m:r>
                      <m:rPr>
                        <m:aln/>
                      </m:rPr>
                      <a:rPr lang="en-GB" sz="2000" i="1">
                        <a:latin typeface="Cambria Math"/>
                      </a:rPr>
                      <m:t>=</m:t>
                    </m:r>
                    <m:r>
                      <m:rPr>
                        <m:nor/>
                      </m:rPr>
                      <a:rPr lang="en-GB" sz="2000" b="0" i="0" smtClean="0">
                        <a:latin typeface="Cambria Math"/>
                      </a:rPr>
                      <m:t>−</m:t>
                    </m:r>
                    <m:r>
                      <m:rPr>
                        <m:nor/>
                      </m:rPr>
                      <a:rPr lang="en-GB" altLang="en-US" sz="2000" dirty="0"/>
                      <m:t>B</m:t>
                    </m:r>
                    <m:r>
                      <m:rPr>
                        <m:nor/>
                      </m:rPr>
                      <a:rPr lang="en-GB" altLang="en-US" sz="2000" baseline="-25000" dirty="0"/>
                      <m:t>0</m:t>
                    </m:r>
                    <m:r>
                      <m:rPr>
                        <m:nor/>
                      </m:rPr>
                      <a:rPr lang="en-GB" altLang="en-US" sz="2000" dirty="0"/>
                      <m:t>h</m:t>
                    </m:r>
                  </m:oMath>
                </a14:m>
                <a:endParaRPr lang="en-GB" altLang="en-US" sz="2000" dirty="0"/>
              </a:p>
              <a:p>
                <a:pPr marL="0" indent="0">
                  <a:buNone/>
                </a:pPr>
                <a:endParaRPr lang="en-GB" altLang="en-US" sz="2000" dirty="0"/>
              </a:p>
              <a:p>
                <a:pPr marL="0" indent="0">
                  <a:buNone/>
                </a:pPr>
                <a:r>
                  <a:rPr lang="en-GB" altLang="en-US" sz="2000" dirty="0"/>
                  <a:t>And so the pole equation is </a:t>
                </a:r>
                <a14:m>
                  <m:oMath xmlns:m="http://schemas.openxmlformats.org/officeDocument/2006/math">
                    <m:r>
                      <a:rPr lang="en-GB" sz="2000" i="1">
                        <a:latin typeface="Cambria Math"/>
                      </a:rPr>
                      <m:t>−</m:t>
                    </m:r>
                    <m:r>
                      <a:rPr lang="en-GB" sz="2000" i="1">
                        <a:latin typeface="Cambria Math"/>
                      </a:rPr>
                      <m:t>𝐵</m:t>
                    </m:r>
                    <m:r>
                      <a:rPr lang="en-GB" sz="2000" i="1" baseline="-25000">
                        <a:latin typeface="Cambria Math"/>
                      </a:rPr>
                      <m:t>0</m:t>
                    </m:r>
                    <m:r>
                      <a:rPr lang="en-GB" sz="2000" i="1">
                        <a:latin typeface="Cambria Math"/>
                      </a:rPr>
                      <m:t>𝑦</m:t>
                    </m:r>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𝐵</m:t>
                        </m:r>
                      </m:e>
                      <m:sup>
                        <m:r>
                          <a:rPr lang="en-GB" sz="2000" i="1">
                            <a:latin typeface="Cambria Math"/>
                          </a:rPr>
                          <m:t>′</m:t>
                        </m:r>
                      </m:sup>
                    </m:sSup>
                    <m:r>
                      <a:rPr lang="en-GB" sz="2000" i="1">
                        <a:latin typeface="Cambria Math"/>
                      </a:rPr>
                      <m:t>𝑥𝑦</m:t>
                    </m:r>
                    <m:r>
                      <a:rPr lang="en-GB" sz="2000" b="0" i="1" smtClean="0">
                        <a:latin typeface="Cambria Math"/>
                      </a:rPr>
                      <m:t>=−</m:t>
                    </m:r>
                    <m:r>
                      <a:rPr lang="en-GB" sz="2000" b="0" i="1" smtClean="0">
                        <a:latin typeface="Cambria Math"/>
                      </a:rPr>
                      <m:t>𝐵</m:t>
                    </m:r>
                    <m:r>
                      <a:rPr lang="en-GB" sz="2000" b="0" i="1" baseline="-25000" smtClean="0">
                        <a:latin typeface="Cambria Math"/>
                      </a:rPr>
                      <m:t>0</m:t>
                    </m:r>
                    <m:r>
                      <a:rPr lang="en-GB" sz="2000" b="0" i="1" smtClean="0">
                        <a:latin typeface="Cambria Math"/>
                      </a:rPr>
                      <m:t>h</m:t>
                    </m:r>
                  </m:oMath>
                </a14:m>
                <a:endParaRPr lang="en-GB" altLang="en-US" sz="2000" dirty="0"/>
              </a:p>
              <a:p>
                <a:pPr marL="0" indent="0">
                  <a:buNone/>
                </a:pPr>
                <a:endParaRPr lang="en-GB" altLang="en-US" sz="2000" dirty="0"/>
              </a:p>
              <a:p>
                <a:pPr marL="0" indent="0">
                  <a:buNone/>
                </a:pPr>
                <a:r>
                  <a:rPr lang="en-GB" altLang="en-US" sz="2000" dirty="0"/>
                  <a:t>				Or </a:t>
                </a:r>
                <a14:m>
                  <m:oMath xmlns:m="http://schemas.openxmlformats.org/officeDocument/2006/math">
                    <m:r>
                      <a:rPr lang="en-GB" altLang="en-US" sz="2000" b="0" i="1" smtClean="0">
                        <a:latin typeface="Cambria Math"/>
                      </a:rPr>
                      <m:t>𝑦</m:t>
                    </m:r>
                    <m:r>
                      <a:rPr lang="en-GB" altLang="en-US" sz="2000" i="1">
                        <a:latin typeface="Cambria Math"/>
                      </a:rPr>
                      <m:t>=</m:t>
                    </m:r>
                    <m:f>
                      <m:fPr>
                        <m:ctrlPr>
                          <a:rPr lang="en-GB" altLang="en-US" sz="2000" i="1" smtClean="0">
                            <a:latin typeface="Cambria Math" panose="02040503050406030204" pitchFamily="18" charset="0"/>
                          </a:rPr>
                        </m:ctrlPr>
                      </m:fPr>
                      <m:num>
                        <m:r>
                          <a:rPr lang="en-GB" sz="2000" i="1">
                            <a:latin typeface="Cambria Math"/>
                          </a:rPr>
                          <m:t>𝐵</m:t>
                        </m:r>
                        <m:r>
                          <a:rPr lang="en-GB" sz="2000" i="1" baseline="-25000">
                            <a:latin typeface="Cambria Math"/>
                          </a:rPr>
                          <m:t>0</m:t>
                        </m:r>
                        <m:r>
                          <a:rPr lang="en-GB" sz="2000" i="1">
                            <a:latin typeface="Cambria Math"/>
                          </a:rPr>
                          <m:t>h</m:t>
                        </m:r>
                        <m:r>
                          <m:rPr>
                            <m:nor/>
                          </m:rPr>
                          <a:rPr lang="en-GB" altLang="en-US" sz="2000" dirty="0"/>
                          <m:t> </m:t>
                        </m:r>
                      </m:num>
                      <m:den>
                        <m:r>
                          <a:rPr lang="en-GB" altLang="en-US" sz="2000" i="1">
                            <a:latin typeface="Cambria Math"/>
                          </a:rPr>
                          <m:t>𝐵</m:t>
                        </m:r>
                        <m:r>
                          <a:rPr lang="en-GB" altLang="en-US" sz="2000" i="1" baseline="-25000">
                            <a:latin typeface="Cambria Math"/>
                          </a:rPr>
                          <m:t>0</m:t>
                        </m:r>
                        <m:r>
                          <a:rPr lang="en-GB" altLang="en-US" sz="2000" i="1">
                            <a:latin typeface="Cambria Math"/>
                          </a:rPr>
                          <m:t>+</m:t>
                        </m:r>
                        <m:sSup>
                          <m:sSupPr>
                            <m:ctrlPr>
                              <a:rPr lang="en-GB" altLang="en-US" sz="2000" i="1">
                                <a:latin typeface="Cambria Math" panose="02040503050406030204" pitchFamily="18" charset="0"/>
                              </a:rPr>
                            </m:ctrlPr>
                          </m:sSupPr>
                          <m:e>
                            <m:r>
                              <a:rPr lang="en-GB" altLang="en-US" sz="2000" i="1">
                                <a:latin typeface="Cambria Math"/>
                              </a:rPr>
                              <m:t>𝐵</m:t>
                            </m:r>
                          </m:e>
                          <m:sup>
                            <m:r>
                              <a:rPr lang="en-GB" altLang="en-US" sz="2000" i="1">
                                <a:latin typeface="Cambria Math"/>
                              </a:rPr>
                              <m:t>′</m:t>
                            </m:r>
                          </m:sup>
                        </m:sSup>
                        <m:r>
                          <a:rPr lang="en-GB" altLang="en-US" sz="2000" i="1">
                            <a:latin typeface="Cambria Math"/>
                          </a:rPr>
                          <m:t>𝑥</m:t>
                        </m:r>
                        <m:r>
                          <m:rPr>
                            <m:nor/>
                          </m:rPr>
                          <a:rPr lang="en-GB" altLang="en-US" sz="2000" dirty="0"/>
                          <m:t> </m:t>
                        </m:r>
                      </m:den>
                    </m:f>
                  </m:oMath>
                </a14:m>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b="1" dirty="0"/>
              </a:p>
            </p:txBody>
          </p:sp>
        </mc:Choice>
        <mc:Fallback xmlns="">
          <p:sp>
            <p:nvSpPr>
              <p:cNvPr id="3" name="Rectangle 3"/>
              <p:cNvSpPr txBox="1">
                <a:spLocks noRot="1" noChangeAspect="1" noMove="1" noResize="1" noEditPoints="1" noAdjustHandles="1" noChangeArrowheads="1" noChangeShapeType="1" noTextEdit="1"/>
              </p:cNvSpPr>
              <p:nvPr/>
            </p:nvSpPr>
            <p:spPr>
              <a:xfrm>
                <a:off x="457200" y="1572425"/>
                <a:ext cx="8229600" cy="4066627"/>
              </a:xfrm>
              <a:prstGeom prst="rect">
                <a:avLst/>
              </a:prstGeom>
              <a:blipFill rotWithShape="1">
                <a:blip r:embed="rId2"/>
                <a:stretch>
                  <a:fillRect l="-741" t="-750"/>
                </a:stretch>
              </a:blipFill>
            </p:spPr>
            <p:txBody>
              <a:bodyPr/>
              <a:lstStyle/>
              <a:p>
                <a:r>
                  <a:rPr lang="en-GB">
                    <a:noFill/>
                  </a:rPr>
                  <a:t> </a:t>
                </a:r>
              </a:p>
            </p:txBody>
          </p:sp>
        </mc:Fallback>
      </mc:AlternateContent>
      <p:sp>
        <p:nvSpPr>
          <p:cNvPr id="4" name="Rectangle 3"/>
          <p:cNvSpPr/>
          <p:nvPr/>
        </p:nvSpPr>
        <p:spPr>
          <a:xfrm>
            <a:off x="4157529" y="4717279"/>
            <a:ext cx="1610882" cy="7520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8139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Combined functions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096" y="1664560"/>
            <a:ext cx="52578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TextBox 2"/>
              <p:cNvSpPr txBox="1"/>
              <p:nvPr/>
            </p:nvSpPr>
            <p:spPr>
              <a:xfrm>
                <a:off x="538385" y="1264778"/>
                <a:ext cx="7947497" cy="491288"/>
              </a:xfrm>
              <a:prstGeom prst="rect">
                <a:avLst/>
              </a:prstGeom>
              <a:noFill/>
            </p:spPr>
            <p:txBody>
              <a:bodyPr wrap="none" rtlCol="0">
                <a:spAutoFit/>
              </a:bodyPr>
              <a:lstStyle/>
              <a:p>
                <a:r>
                  <a:rPr lang="en-GB" dirty="0"/>
                  <a:t>Pole is hyperbola </a:t>
                </a:r>
                <a14:m>
                  <m:oMath xmlns:m="http://schemas.openxmlformats.org/officeDocument/2006/math">
                    <m:r>
                      <a:rPr lang="en-GB" altLang="en-US" i="1">
                        <a:latin typeface="Cambria Math"/>
                      </a:rPr>
                      <m:t>𝑦</m:t>
                    </m:r>
                    <m:r>
                      <a:rPr lang="en-GB" altLang="en-US" i="1">
                        <a:latin typeface="Cambria Math"/>
                      </a:rPr>
                      <m:t>=</m:t>
                    </m:r>
                    <m:f>
                      <m:fPr>
                        <m:ctrlPr>
                          <a:rPr lang="en-GB" altLang="en-US" i="1">
                            <a:latin typeface="Cambria Math" panose="02040503050406030204" pitchFamily="18" charset="0"/>
                          </a:rPr>
                        </m:ctrlPr>
                      </m:fPr>
                      <m:num>
                        <m:r>
                          <a:rPr lang="en-GB" i="1">
                            <a:latin typeface="Cambria Math"/>
                          </a:rPr>
                          <m:t>𝐵</m:t>
                        </m:r>
                        <m:r>
                          <a:rPr lang="en-GB" i="1" baseline="-25000">
                            <a:latin typeface="Cambria Math"/>
                          </a:rPr>
                          <m:t>0</m:t>
                        </m:r>
                        <m:r>
                          <a:rPr lang="en-GB" i="1">
                            <a:latin typeface="Cambria Math"/>
                          </a:rPr>
                          <m:t>h</m:t>
                        </m:r>
                        <m:r>
                          <m:rPr>
                            <m:nor/>
                          </m:rPr>
                          <a:rPr lang="en-GB" altLang="en-US" dirty="0"/>
                          <m:t> </m:t>
                        </m:r>
                      </m:num>
                      <m:den>
                        <m:r>
                          <a:rPr lang="en-GB" altLang="en-US" i="1">
                            <a:latin typeface="Cambria Math"/>
                          </a:rPr>
                          <m:t>𝐵</m:t>
                        </m:r>
                        <m:r>
                          <a:rPr lang="en-GB" altLang="en-US" i="1" baseline="-25000">
                            <a:latin typeface="Cambria Math"/>
                          </a:rPr>
                          <m:t>0</m:t>
                        </m:r>
                        <m:r>
                          <a:rPr lang="en-GB" altLang="en-US" i="1">
                            <a:latin typeface="Cambria Math"/>
                          </a:rPr>
                          <m:t>+</m:t>
                        </m:r>
                        <m:sSup>
                          <m:sSupPr>
                            <m:ctrlPr>
                              <a:rPr lang="en-GB" altLang="en-US" i="1">
                                <a:latin typeface="Cambria Math" panose="02040503050406030204" pitchFamily="18" charset="0"/>
                              </a:rPr>
                            </m:ctrlPr>
                          </m:sSupPr>
                          <m:e>
                            <m:r>
                              <a:rPr lang="en-GB" altLang="en-US" i="1">
                                <a:latin typeface="Cambria Math"/>
                              </a:rPr>
                              <m:t>𝐵</m:t>
                            </m:r>
                          </m:e>
                          <m:sup>
                            <m:r>
                              <a:rPr lang="en-GB" altLang="en-US" i="1">
                                <a:latin typeface="Cambria Math"/>
                              </a:rPr>
                              <m:t>′</m:t>
                            </m:r>
                          </m:sup>
                        </m:sSup>
                        <m:r>
                          <a:rPr lang="en-GB" altLang="en-US" i="1">
                            <a:latin typeface="Cambria Math"/>
                          </a:rPr>
                          <m:t>𝑥</m:t>
                        </m:r>
                        <m:r>
                          <m:rPr>
                            <m:nor/>
                          </m:rPr>
                          <a:rPr lang="en-GB" altLang="en-US" dirty="0"/>
                          <m:t> </m:t>
                        </m:r>
                      </m:den>
                    </m:f>
                  </m:oMath>
                </a14:m>
                <a:r>
                  <a:rPr lang="en-GB" dirty="0"/>
                  <a:t>  with asymptote offset from magnet </a:t>
                </a:r>
                <a:r>
                  <a:rPr lang="en-GB" dirty="0" err="1"/>
                  <a:t>center</a:t>
                </a:r>
                <a:r>
                  <a:rPr lang="en-GB" dirty="0"/>
                  <a:t> by </a:t>
                </a:r>
                <a14:m>
                  <m:oMath xmlns:m="http://schemas.openxmlformats.org/officeDocument/2006/math">
                    <m:r>
                      <a:rPr lang="en-GB" altLang="en-US" b="0" i="1" smtClean="0">
                        <a:latin typeface="Cambria Math"/>
                      </a:rPr>
                      <m:t>𝑥</m:t>
                    </m:r>
                    <m:r>
                      <a:rPr lang="en-GB" altLang="en-US" i="1">
                        <a:latin typeface="Cambria Math"/>
                      </a:rPr>
                      <m:t>=</m:t>
                    </m:r>
                    <m:f>
                      <m:fPr>
                        <m:ctrlPr>
                          <a:rPr lang="en-GB" altLang="en-US" i="1">
                            <a:latin typeface="Cambria Math" panose="02040503050406030204" pitchFamily="18" charset="0"/>
                          </a:rPr>
                        </m:ctrlPr>
                      </m:fPr>
                      <m:num>
                        <m:r>
                          <a:rPr lang="en-GB" i="1">
                            <a:latin typeface="Cambria Math"/>
                          </a:rPr>
                          <m:t>𝐵</m:t>
                        </m:r>
                        <m:r>
                          <a:rPr lang="en-GB" i="1" baseline="-25000">
                            <a:latin typeface="Cambria Math"/>
                          </a:rPr>
                          <m:t>0</m:t>
                        </m:r>
                        <m:r>
                          <m:rPr>
                            <m:nor/>
                          </m:rPr>
                          <a:rPr lang="en-GB" altLang="en-US" dirty="0"/>
                          <m:t> </m:t>
                        </m:r>
                      </m:num>
                      <m:den>
                        <m:sSup>
                          <m:sSupPr>
                            <m:ctrlPr>
                              <a:rPr lang="en-GB" altLang="en-US" i="1">
                                <a:latin typeface="Cambria Math" panose="02040503050406030204" pitchFamily="18" charset="0"/>
                              </a:rPr>
                            </m:ctrlPr>
                          </m:sSupPr>
                          <m:e>
                            <m:r>
                              <a:rPr lang="en-GB" altLang="en-US" i="1">
                                <a:latin typeface="Cambria Math"/>
                              </a:rPr>
                              <m:t>𝐵</m:t>
                            </m:r>
                          </m:e>
                          <m:sup>
                            <m:r>
                              <a:rPr lang="en-GB" altLang="en-US" i="1">
                                <a:latin typeface="Cambria Math"/>
                              </a:rPr>
                              <m:t>′</m:t>
                            </m:r>
                          </m:sup>
                        </m:sSup>
                        <m:r>
                          <m:rPr>
                            <m:nor/>
                          </m:rPr>
                          <a:rPr lang="en-GB" altLang="en-US" dirty="0"/>
                          <m:t> </m:t>
                        </m:r>
                      </m:den>
                    </m:f>
                  </m:oMath>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538385" y="1264778"/>
                <a:ext cx="7947497" cy="491288"/>
              </a:xfrm>
              <a:prstGeom prst="rect">
                <a:avLst/>
              </a:prstGeom>
              <a:blipFill rotWithShape="1">
                <a:blip r:embed="rId3"/>
                <a:stretch>
                  <a:fillRect l="-613" b="-7407"/>
                </a:stretch>
              </a:blipFill>
            </p:spPr>
            <p:txBody>
              <a:bodyPr/>
              <a:lstStyle/>
              <a:p>
                <a:r>
                  <a:rPr lang="en-GB">
                    <a:noFill/>
                  </a:rPr>
                  <a:t> </a:t>
                </a:r>
              </a:p>
            </p:txBody>
          </p:sp>
        </mc:Fallback>
      </mc:AlternateContent>
    </p:spTree>
    <p:extLst>
      <p:ext uri="{BB962C8B-B14F-4D97-AF65-F5344CB8AC3E}">
        <p14:creationId xmlns:p14="http://schemas.microsoft.com/office/powerpoint/2010/main" val="2628100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combinations</a:t>
            </a:r>
          </a:p>
        </p:txBody>
      </p:sp>
      <p:sp>
        <p:nvSpPr>
          <p:cNvPr id="4" name="Rectangle 3"/>
          <p:cNvSpPr txBox="1">
            <a:spLocks noChangeArrowheads="1"/>
          </p:cNvSpPr>
          <p:nvPr/>
        </p:nvSpPr>
        <p:spPr>
          <a:xfrm>
            <a:off x="457200" y="1358780"/>
            <a:ext cx="8229600" cy="406662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Can in theory generate any combination by sum of correct scalar potentials:</a:t>
            </a:r>
          </a:p>
          <a:p>
            <a:pPr marL="0" indent="0">
              <a:buNone/>
            </a:pPr>
            <a:r>
              <a:rPr lang="en-GB" altLang="en-US" sz="2000" dirty="0"/>
              <a:t>	build relative amplitudes into pole geometry – not variable</a:t>
            </a:r>
          </a:p>
          <a:p>
            <a:pPr marL="0" indent="0">
              <a:buNone/>
            </a:pPr>
            <a:r>
              <a:rPr lang="en-GB" altLang="en-US" sz="2000" dirty="0"/>
              <a:t>	mount multiple coils on yoke – independently vary coil currents</a:t>
            </a:r>
          </a:p>
          <a:p>
            <a:pPr marL="0" indent="0">
              <a:buNone/>
            </a:pPr>
            <a:endParaRPr lang="en-GB" altLang="en-US" sz="2000" b="1"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l="31540" t="6458" r="31535" b="12241"/>
          <a:stretch>
            <a:fillRect/>
          </a:stretch>
        </p:blipFill>
        <p:spPr bwMode="auto">
          <a:xfrm>
            <a:off x="1190571" y="2732503"/>
            <a:ext cx="2464773" cy="318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88335" y="3047159"/>
            <a:ext cx="4393751" cy="2554545"/>
          </a:xfrm>
          <a:prstGeom prst="rect">
            <a:avLst/>
          </a:prstGeom>
          <a:noFill/>
        </p:spPr>
        <p:txBody>
          <a:bodyPr wrap="square">
            <a:spAutoFit/>
          </a:bodyPr>
          <a:lstStyle/>
          <a:p>
            <a:pPr>
              <a:defRPr/>
            </a:pPr>
            <a:r>
              <a:rPr lang="en-GB" sz="2000" dirty="0">
                <a:cs typeface="Arial" charset="0"/>
              </a:rPr>
              <a:t>SRS multiple magnet could develop:</a:t>
            </a:r>
          </a:p>
          <a:p>
            <a:pPr marL="342900" indent="-342900">
              <a:buFont typeface="Arial" pitchFamily="34" charset="0"/>
              <a:buChar char="•"/>
              <a:defRPr/>
            </a:pPr>
            <a:r>
              <a:rPr lang="en-GB" sz="2000" dirty="0">
                <a:cs typeface="Arial" charset="0"/>
              </a:rPr>
              <a:t>vertical dipole</a:t>
            </a:r>
          </a:p>
          <a:p>
            <a:pPr marL="342900" indent="-342900">
              <a:buFont typeface="Arial" pitchFamily="34" charset="0"/>
              <a:buChar char="•"/>
              <a:defRPr/>
            </a:pPr>
            <a:r>
              <a:rPr lang="en-GB" sz="2000" dirty="0">
                <a:cs typeface="Arial" charset="0"/>
              </a:rPr>
              <a:t>horizontal dipole</a:t>
            </a:r>
          </a:p>
          <a:p>
            <a:pPr marL="342900" indent="-342900">
              <a:buFont typeface="Arial" pitchFamily="34" charset="0"/>
              <a:buChar char="•"/>
              <a:defRPr/>
            </a:pPr>
            <a:r>
              <a:rPr lang="en-GB" sz="2000" dirty="0">
                <a:cs typeface="Arial" charset="0"/>
              </a:rPr>
              <a:t>upright quad</a:t>
            </a:r>
          </a:p>
          <a:p>
            <a:pPr marL="342900" indent="-342900">
              <a:buFont typeface="Arial" pitchFamily="34" charset="0"/>
              <a:buChar char="•"/>
              <a:defRPr/>
            </a:pPr>
            <a:r>
              <a:rPr lang="en-GB" sz="2000" dirty="0">
                <a:cs typeface="Arial" charset="0"/>
              </a:rPr>
              <a:t>skew quad</a:t>
            </a:r>
          </a:p>
          <a:p>
            <a:pPr marL="342900" indent="-342900">
              <a:buFont typeface="Arial" pitchFamily="34" charset="0"/>
              <a:buChar char="•"/>
              <a:defRPr/>
            </a:pPr>
            <a:r>
              <a:rPr lang="en-GB" sz="2000" dirty="0" err="1">
                <a:cs typeface="Arial" charset="0"/>
              </a:rPr>
              <a:t>sextupole</a:t>
            </a:r>
            <a:endParaRPr lang="en-GB" sz="2000" dirty="0">
              <a:cs typeface="Arial" charset="0"/>
            </a:endParaRPr>
          </a:p>
          <a:p>
            <a:pPr marL="342900" indent="-342900">
              <a:buFont typeface="Arial" pitchFamily="34" charset="0"/>
              <a:buChar char="•"/>
              <a:defRPr/>
            </a:pPr>
            <a:r>
              <a:rPr lang="en-GB" sz="2000" dirty="0" err="1">
                <a:cs typeface="Arial" charset="0"/>
              </a:rPr>
              <a:t>octupole</a:t>
            </a:r>
            <a:endParaRPr lang="en-GB" sz="2000" dirty="0">
              <a:cs typeface="Arial" charset="0"/>
            </a:endParaRPr>
          </a:p>
          <a:p>
            <a:pPr marL="342900" indent="-342900">
              <a:buFont typeface="Arial" pitchFamily="34" charset="0"/>
              <a:buChar char="•"/>
              <a:defRPr/>
            </a:pPr>
            <a:r>
              <a:rPr lang="en-GB" sz="2000" dirty="0">
                <a:cs typeface="Arial" charset="0"/>
              </a:rPr>
              <a:t>others</a:t>
            </a:r>
          </a:p>
        </p:txBody>
      </p:sp>
    </p:spTree>
    <p:extLst>
      <p:ext uri="{BB962C8B-B14F-4D97-AF65-F5344CB8AC3E}">
        <p14:creationId xmlns:p14="http://schemas.microsoft.com/office/powerpoint/2010/main" val="2103814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Practical poles</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457200" y="1196975"/>
                <a:ext cx="8229600" cy="49291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Practically, poles are finite, </a:t>
                </a:r>
                <a:r>
                  <a:rPr lang="en-GB" altLang="en-US" sz="2000" b="1" dirty="0"/>
                  <a:t>introducing errors</a:t>
                </a:r>
                <a:r>
                  <a:rPr lang="en-GB" altLang="en-US" sz="2000" dirty="0"/>
                  <a:t>. These appear as higher harmonics which degrade the field distribution.</a:t>
                </a:r>
              </a:p>
              <a:p>
                <a:pPr marL="0" indent="0">
                  <a:buNone/>
                </a:pPr>
                <a:r>
                  <a:rPr lang="en-GB" altLang="en-US" sz="2000" dirty="0"/>
                  <a:t>However, the iron geometries have certain symmetries that </a:t>
                </a:r>
                <a:r>
                  <a:rPr lang="en-GB" altLang="en-US" sz="2000" b="1" dirty="0"/>
                  <a:t>restrict </a:t>
                </a:r>
                <a:r>
                  <a:rPr lang="en-GB" altLang="en-US" sz="2000" dirty="0"/>
                  <a:t>the nature of these errors.</a:t>
                </a:r>
              </a:p>
              <a:p>
                <a:pPr marL="0" indent="0">
                  <a:buNone/>
                </a:pPr>
                <a14:m>
                  <m:oMathPara xmlns:m="http://schemas.openxmlformats.org/officeDocument/2006/math">
                    <m:oMathParaPr>
                      <m:jc m:val="centerGroup"/>
                    </m:oMathParaPr>
                    <m:oMath xmlns:m="http://schemas.openxmlformats.org/officeDocument/2006/math">
                      <m:r>
                        <a:rPr lang="en-GB" altLang="en-US" sz="2000" i="1">
                          <a:latin typeface="Cambria Math"/>
                        </a:rPr>
                        <m:t>𝐹</m:t>
                      </m:r>
                      <m:d>
                        <m:dPr>
                          <m:ctrlPr>
                            <a:rPr lang="en-GB" altLang="en-US" sz="2000" i="1">
                              <a:latin typeface="Cambria Math" panose="02040503050406030204" pitchFamily="18" charset="0"/>
                            </a:rPr>
                          </m:ctrlPr>
                        </m:dPr>
                        <m:e>
                          <m:r>
                            <a:rPr lang="en-GB" altLang="en-US" sz="2000" i="1">
                              <a:latin typeface="Cambria Math"/>
                              <a:ea typeface="Cambria Math"/>
                            </a:rPr>
                            <m:t>𝕫</m:t>
                          </m:r>
                        </m:e>
                      </m:d>
                      <m:r>
                        <a:rPr lang="en-GB" altLang="en-US" sz="2000" i="1">
                          <a:latin typeface="Cambria Math"/>
                          <a:ea typeface="Cambria Math"/>
                        </a:rPr>
                        <m:t>=</m:t>
                      </m:r>
                      <m:r>
                        <a:rPr lang="en-GB" altLang="en-US" sz="2000" i="1">
                          <a:latin typeface="Cambria Math"/>
                          <a:ea typeface="Cambria Math"/>
                        </a:rPr>
                        <m:t>𝐴</m:t>
                      </m:r>
                      <m:r>
                        <a:rPr lang="en-GB" altLang="en-US" sz="2000" i="1">
                          <a:latin typeface="Cambria Math"/>
                          <a:ea typeface="Cambria Math"/>
                        </a:rPr>
                        <m:t>+</m:t>
                      </m:r>
                      <m:r>
                        <a:rPr lang="en-GB" altLang="en-US" sz="2000" i="1">
                          <a:latin typeface="Cambria Math"/>
                          <a:ea typeface="Cambria Math"/>
                        </a:rPr>
                        <m:t>𝑖</m:t>
                      </m:r>
                      <m:r>
                        <a:rPr lang="en-GB" altLang="en-US" sz="2000" i="1">
                          <a:latin typeface="Cambria Math"/>
                          <a:ea typeface="Cambria Math"/>
                        </a:rPr>
                        <m:t>𝜙</m:t>
                      </m:r>
                      <m:r>
                        <a:rPr lang="en-GB" altLang="en-US" sz="2000" i="1">
                          <a:latin typeface="Cambria Math"/>
                          <a:ea typeface="Cambria Math"/>
                        </a:rPr>
                        <m:t>= </m:t>
                      </m:r>
                      <m:nary>
                        <m:naryPr>
                          <m:chr m:val="∑"/>
                          <m:ctrlPr>
                            <a:rPr lang="en-GB" altLang="en-US" sz="2000" i="1">
                              <a:latin typeface="Cambria Math" panose="02040503050406030204" pitchFamily="18" charset="0"/>
                              <a:ea typeface="Cambria Math"/>
                            </a:rPr>
                          </m:ctrlPr>
                        </m:naryPr>
                        <m:sub>
                          <m:r>
                            <m:rPr>
                              <m:brk m:alnAt="23"/>
                            </m:rPr>
                            <a:rPr lang="en-GB" altLang="en-US" sz="2000" i="1">
                              <a:latin typeface="Cambria Math"/>
                              <a:ea typeface="Cambria Math"/>
                            </a:rPr>
                            <m:t>𝑛</m:t>
                          </m:r>
                          <m:r>
                            <a:rPr lang="en-GB" altLang="en-US" sz="2000" i="1">
                              <a:latin typeface="Cambria Math"/>
                              <a:ea typeface="Cambria Math"/>
                            </a:rPr>
                            <m:t>=1</m:t>
                          </m:r>
                        </m:sub>
                        <m:sup>
                          <m:r>
                            <a:rPr lang="en-GB" altLang="en-US" sz="2000" i="1">
                              <a:latin typeface="Cambria Math"/>
                              <a:ea typeface="Cambria Math"/>
                            </a:rPr>
                            <m:t>∞</m:t>
                          </m:r>
                        </m:sup>
                        <m:e>
                          <m:r>
                            <a:rPr lang="en-GB" altLang="en-US" sz="2000" i="1">
                              <a:latin typeface="Cambria Math"/>
                              <a:ea typeface="Cambria Math"/>
                            </a:rPr>
                            <m:t>𝐶</m:t>
                          </m:r>
                          <m:r>
                            <a:rPr lang="en-GB" altLang="en-US" sz="2000" i="1" baseline="-25000">
                              <a:latin typeface="Cambria Math"/>
                              <a:ea typeface="Cambria Math"/>
                            </a:rPr>
                            <m:t>𝑛</m:t>
                          </m:r>
                          <m:r>
                            <a:rPr lang="en-GB" altLang="en-US" sz="2000" i="1">
                              <a:latin typeface="Cambria Math"/>
                              <a:ea typeface="Cambria Math"/>
                            </a:rPr>
                            <m:t>ℤ</m:t>
                          </m:r>
                          <m:r>
                            <a:rPr lang="en-GB" altLang="en-US" sz="2000" i="1" baseline="30000">
                              <a:latin typeface="Cambria Math"/>
                              <a:ea typeface="Cambria Math"/>
                            </a:rPr>
                            <m:t>𝑛</m:t>
                          </m:r>
                        </m:e>
                      </m:nary>
                      <m:r>
                        <a:rPr lang="en-GB" altLang="en-US" sz="2000" b="0" i="1" baseline="30000" smtClean="0">
                          <a:latin typeface="Cambria Math"/>
                          <a:ea typeface="Cambria Math"/>
                        </a:rPr>
                        <m:t> </m:t>
                      </m:r>
                      <m:r>
                        <a:rPr lang="en-GB" altLang="en-US" sz="2000" b="0" i="1" smtClean="0">
                          <a:latin typeface="Cambria Math"/>
                          <a:ea typeface="Cambria Math"/>
                        </a:rPr>
                        <m:t>→</m:t>
                      </m:r>
                      <m:r>
                        <a:rPr lang="en-GB" altLang="en-US" sz="2000" i="1">
                          <a:latin typeface="Cambria Math"/>
                          <a:ea typeface="Cambria Math"/>
                        </a:rPr>
                        <m:t>𝐶</m:t>
                      </m:r>
                      <m:r>
                        <a:rPr lang="en-GB" altLang="en-US" sz="2000" b="0" i="1" baseline="-25000" smtClean="0">
                          <a:latin typeface="Cambria Math"/>
                          <a:ea typeface="Cambria Math"/>
                        </a:rPr>
                        <m:t>𝑁</m:t>
                      </m:r>
                      <m:r>
                        <a:rPr lang="en-GB" altLang="en-US" sz="2000" i="1">
                          <a:latin typeface="Cambria Math"/>
                          <a:ea typeface="Cambria Math"/>
                        </a:rPr>
                        <m:t>ℤ</m:t>
                      </m:r>
                      <m:r>
                        <a:rPr lang="en-GB" altLang="en-US" sz="2000" b="0" i="1" baseline="30000" smtClean="0">
                          <a:latin typeface="Cambria Math"/>
                          <a:ea typeface="Cambria Math"/>
                        </a:rPr>
                        <m:t>𝑁</m:t>
                      </m:r>
                      <m:r>
                        <a:rPr lang="en-GB" altLang="en-US" sz="2000" b="0" i="1" smtClean="0">
                          <a:latin typeface="Cambria Math"/>
                          <a:ea typeface="Cambria Math"/>
                        </a:rPr>
                        <m:t>+</m:t>
                      </m:r>
                      <m:nary>
                        <m:naryPr>
                          <m:chr m:val="∑"/>
                          <m:ctrlPr>
                            <a:rPr lang="en-GB" altLang="en-US" sz="2000" i="1">
                              <a:latin typeface="Cambria Math" panose="02040503050406030204" pitchFamily="18" charset="0"/>
                              <a:ea typeface="Cambria Math"/>
                            </a:rPr>
                          </m:ctrlPr>
                        </m:naryPr>
                        <m:sub>
                          <m:r>
                            <m:rPr>
                              <m:brk m:alnAt="23"/>
                            </m:rPr>
                            <a:rPr lang="en-GB" altLang="en-US" sz="2000" i="1">
                              <a:latin typeface="Cambria Math"/>
                              <a:ea typeface="Cambria Math"/>
                            </a:rPr>
                            <m:t>𝑛</m:t>
                          </m:r>
                          <m:r>
                            <a:rPr lang="en-GB" altLang="en-US" sz="2000" i="1" smtClean="0">
                              <a:latin typeface="Cambria Math"/>
                              <a:ea typeface="Cambria Math"/>
                            </a:rPr>
                            <m:t>≠</m:t>
                          </m:r>
                          <m:r>
                            <a:rPr lang="en-GB" altLang="en-US" sz="2000" b="0" i="1" smtClean="0">
                              <a:latin typeface="Cambria Math"/>
                              <a:ea typeface="Cambria Math"/>
                            </a:rPr>
                            <m:t>𝑁</m:t>
                          </m:r>
                        </m:sub>
                        <m:sup>
                          <m:r>
                            <a:rPr lang="en-GB" altLang="en-US" sz="2000" i="1">
                              <a:latin typeface="Cambria Math"/>
                              <a:ea typeface="Cambria Math"/>
                            </a:rPr>
                            <m:t>∞</m:t>
                          </m:r>
                        </m:sup>
                        <m:e>
                          <m:r>
                            <a:rPr lang="en-GB" altLang="en-US" sz="2000" i="1">
                              <a:latin typeface="Cambria Math"/>
                              <a:ea typeface="Cambria Math"/>
                            </a:rPr>
                            <m:t>𝐶</m:t>
                          </m:r>
                          <m:r>
                            <a:rPr lang="en-GB" altLang="en-US" sz="2000" i="1" baseline="-25000">
                              <a:latin typeface="Cambria Math"/>
                              <a:ea typeface="Cambria Math"/>
                            </a:rPr>
                            <m:t>𝑛</m:t>
                          </m:r>
                          <m:r>
                            <a:rPr lang="en-GB" altLang="en-US" sz="2000" i="1">
                              <a:latin typeface="Cambria Math"/>
                              <a:ea typeface="Cambria Math"/>
                            </a:rPr>
                            <m:t>ℤ</m:t>
                          </m:r>
                          <m:r>
                            <a:rPr lang="en-GB" altLang="en-US" sz="2000" i="1" baseline="30000">
                              <a:latin typeface="Cambria Math"/>
                              <a:ea typeface="Cambria Math"/>
                            </a:rPr>
                            <m:t>𝑛</m:t>
                          </m:r>
                        </m:e>
                      </m:nary>
                    </m:oMath>
                  </m:oMathPara>
                </a14:m>
                <a:endParaRPr lang="en-GB" altLang="en-US" sz="2000" dirty="0"/>
              </a:p>
            </p:txBody>
          </p:sp>
        </mc:Choice>
        <mc:Fallback xmlns="">
          <p:sp>
            <p:nvSpPr>
              <p:cNvPr id="3" name="Rectangle 3"/>
              <p:cNvSpPr txBox="1">
                <a:spLocks noRot="1" noChangeAspect="1" noMove="1" noResize="1" noEditPoints="1" noAdjustHandles="1" noChangeArrowheads="1" noChangeShapeType="1" noTextEdit="1"/>
              </p:cNvSpPr>
              <p:nvPr/>
            </p:nvSpPr>
            <p:spPr>
              <a:xfrm>
                <a:off x="457200" y="1196975"/>
                <a:ext cx="8229600" cy="4929188"/>
              </a:xfrm>
              <a:prstGeom prst="rect">
                <a:avLst/>
              </a:prstGeom>
              <a:blipFill rotWithShape="1">
                <a:blip r:embed="rId2"/>
                <a:stretch>
                  <a:fillRect l="-741" t="-618"/>
                </a:stretch>
              </a:blipFill>
            </p:spPr>
            <p:txBody>
              <a:bodyPr/>
              <a:lstStyle/>
              <a:p>
                <a:r>
                  <a:rPr lang="en-GB">
                    <a:noFill/>
                  </a:rPr>
                  <a:t> </a:t>
                </a:r>
              </a:p>
            </p:txBody>
          </p:sp>
        </mc:Fallback>
      </mc:AlternateContent>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8058" t="6139" r="4561" b="7793"/>
          <a:stretch>
            <a:fillRect/>
          </a:stretch>
        </p:blipFill>
        <p:spPr bwMode="auto">
          <a:xfrm>
            <a:off x="504031" y="4041775"/>
            <a:ext cx="23034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3423" t="2127" r="3423" b="3152"/>
          <a:stretch>
            <a:fillRect/>
          </a:stretch>
        </p:blipFill>
        <p:spPr bwMode="auto">
          <a:xfrm>
            <a:off x="3059112" y="4078287"/>
            <a:ext cx="194468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895187" y="3471922"/>
            <a:ext cx="1223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400">
                <a:latin typeface=""/>
              </a:rPr>
              <a:t>Dipole:</a:t>
            </a:r>
          </a:p>
        </p:txBody>
      </p:sp>
      <p:sp>
        <p:nvSpPr>
          <p:cNvPr id="7" name="Text Box 8"/>
          <p:cNvSpPr txBox="1">
            <a:spLocks noChangeArrowheads="1"/>
          </p:cNvSpPr>
          <p:nvPr/>
        </p:nvSpPr>
        <p:spPr bwMode="auto">
          <a:xfrm>
            <a:off x="2879725" y="3480661"/>
            <a:ext cx="212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400" dirty="0">
                <a:latin typeface=""/>
              </a:rPr>
              <a:t>Quadrupole:</a:t>
            </a:r>
          </a:p>
        </p:txBody>
      </p:sp>
      <p:cxnSp>
        <p:nvCxnSpPr>
          <p:cNvPr id="9" name="Straight Arrow Connector 8"/>
          <p:cNvCxnSpPr/>
          <p:nvPr/>
        </p:nvCxnSpPr>
        <p:spPr>
          <a:xfrm flipH="1" flipV="1">
            <a:off x="6400800" y="3480661"/>
            <a:ext cx="410198" cy="783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87579" y="4264351"/>
            <a:ext cx="2712244" cy="923330"/>
          </a:xfrm>
          <a:prstGeom prst="rect">
            <a:avLst/>
          </a:prstGeom>
          <a:noFill/>
        </p:spPr>
        <p:txBody>
          <a:bodyPr wrap="square" rtlCol="0">
            <a:spAutoFit/>
          </a:bodyPr>
          <a:lstStyle/>
          <a:p>
            <a:r>
              <a:rPr lang="en-GB" dirty="0"/>
              <a:t>Where the first tern N is the “fundamental” and “n” represents error fields</a:t>
            </a:r>
          </a:p>
        </p:txBody>
      </p:sp>
    </p:spTree>
    <p:extLst>
      <p:ext uri="{BB962C8B-B14F-4D97-AF65-F5344CB8AC3E}">
        <p14:creationId xmlns:p14="http://schemas.microsoft.com/office/powerpoint/2010/main" val="4289946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Possible symmetries</a:t>
            </a:r>
            <a:endParaRPr lang="en-GB" dirty="0"/>
          </a:p>
        </p:txBody>
      </p:sp>
      <p:sp>
        <p:nvSpPr>
          <p:cNvPr id="3" name="Rectangle 3"/>
          <p:cNvSpPr txBox="1">
            <a:spLocks noChangeArrowheads="1"/>
          </p:cNvSpPr>
          <p:nvPr/>
        </p:nvSpPr>
        <p:spPr>
          <a:xfrm>
            <a:off x="457200" y="1512605"/>
            <a:ext cx="8229600" cy="461355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Lines of symmetry:</a:t>
            </a:r>
          </a:p>
          <a:p>
            <a:pPr marL="0" indent="0">
              <a:buNone/>
            </a:pPr>
            <a:r>
              <a:rPr lang="en-GB" altLang="en-US" sz="2000" dirty="0"/>
              <a:t>				Dipole	Quad</a:t>
            </a:r>
          </a:p>
          <a:p>
            <a:pPr marL="0" indent="0">
              <a:buNone/>
            </a:pPr>
            <a:r>
              <a:rPr lang="en-GB" altLang="en-US" sz="2000" dirty="0"/>
              <a:t>Pole orientation 			</a:t>
            </a:r>
            <a:r>
              <a:rPr lang="en-GB" altLang="en-US" sz="2000" i="1" dirty="0"/>
              <a:t>y</a:t>
            </a:r>
            <a:r>
              <a:rPr lang="en-GB" altLang="en-US" sz="2000" dirty="0"/>
              <a:t> = 0	 </a:t>
            </a:r>
            <a:r>
              <a:rPr lang="en-GB" altLang="en-US" sz="2000" i="1" dirty="0"/>
              <a:t>x</a:t>
            </a:r>
            <a:r>
              <a:rPr lang="en-GB" altLang="en-US" sz="2000" dirty="0"/>
              <a:t> = 0 </a:t>
            </a:r>
          </a:p>
          <a:p>
            <a:pPr marL="0" indent="0">
              <a:buNone/>
            </a:pPr>
            <a:r>
              <a:rPr lang="en-GB" altLang="en-US" sz="2000" dirty="0"/>
              <a:t>determines whether pole			</a:t>
            </a:r>
            <a:r>
              <a:rPr lang="en-GB" altLang="en-US" sz="2000" i="1" dirty="0"/>
              <a:t> y</a:t>
            </a:r>
            <a:r>
              <a:rPr lang="en-GB" altLang="en-US" sz="2000" dirty="0"/>
              <a:t> = 0</a:t>
            </a:r>
          </a:p>
          <a:p>
            <a:pPr marL="0" indent="0">
              <a:buNone/>
            </a:pPr>
            <a:r>
              <a:rPr lang="en-GB" altLang="en-US" sz="2000" dirty="0"/>
              <a:t>is normal or skew.</a:t>
            </a:r>
          </a:p>
          <a:p>
            <a:pPr marL="0" indent="0">
              <a:spcBef>
                <a:spcPct val="0"/>
              </a:spcBef>
            </a:pPr>
            <a:endParaRPr lang="en-GB" altLang="en-US" sz="2000" dirty="0"/>
          </a:p>
          <a:p>
            <a:pPr marL="0" indent="0">
              <a:spcBef>
                <a:spcPct val="0"/>
              </a:spcBef>
              <a:buNone/>
            </a:pPr>
            <a:r>
              <a:rPr lang="en-GB" altLang="en-US" sz="2000" dirty="0"/>
              <a:t>Additional symmetry 		</a:t>
            </a:r>
            <a:r>
              <a:rPr lang="en-GB" altLang="en-US" sz="2000" i="1" dirty="0"/>
              <a:t>x</a:t>
            </a:r>
            <a:r>
              <a:rPr lang="en-GB" altLang="en-US" sz="2000" dirty="0"/>
              <a:t> = 0	</a:t>
            </a:r>
            <a:r>
              <a:rPr lang="en-GB" altLang="en-US" sz="2000" i="1" dirty="0"/>
              <a:t>y</a:t>
            </a:r>
            <a:r>
              <a:rPr lang="en-GB" altLang="en-US" sz="2000" dirty="0"/>
              <a:t> = </a:t>
            </a:r>
            <a:r>
              <a:rPr lang="en-GB" altLang="en-US" sz="2000" dirty="0">
                <a:sym typeface="Symbol" pitchFamily="18" charset="2"/>
              </a:rPr>
              <a:t></a:t>
            </a:r>
            <a:r>
              <a:rPr lang="en-GB" altLang="en-US" sz="2000" dirty="0"/>
              <a:t> </a:t>
            </a:r>
            <a:r>
              <a:rPr lang="en-GB" altLang="en-US" sz="2000" i="1" dirty="0"/>
              <a:t>x	</a:t>
            </a:r>
          </a:p>
          <a:p>
            <a:pPr marL="0" indent="0">
              <a:buNone/>
            </a:pPr>
            <a:r>
              <a:rPr lang="en-GB" altLang="en-US" sz="2000" dirty="0"/>
              <a:t>imposed by pole edges.</a:t>
            </a:r>
          </a:p>
          <a:p>
            <a:pPr marL="0" indent="0">
              <a:spcBef>
                <a:spcPct val="0"/>
              </a:spcBef>
            </a:pPr>
            <a:endParaRPr lang="en-GB" altLang="en-US" sz="2000" dirty="0"/>
          </a:p>
          <a:p>
            <a:pPr marL="0" indent="0">
              <a:spcBef>
                <a:spcPct val="0"/>
              </a:spcBef>
              <a:buNone/>
            </a:pPr>
            <a:r>
              <a:rPr lang="en-GB" altLang="en-US" sz="2000" dirty="0"/>
              <a:t>The additional constraints imposed by the symmetrical pole edges limits the values of </a:t>
            </a:r>
            <a:r>
              <a:rPr lang="en-GB" altLang="en-US" sz="2000" i="1" dirty="0"/>
              <a:t>n</a:t>
            </a:r>
            <a:r>
              <a:rPr lang="en-GB" altLang="en-US" sz="2000" dirty="0"/>
              <a:t> that have non-zero coefficients. </a:t>
            </a:r>
          </a:p>
          <a:p>
            <a:pPr marL="0" indent="0">
              <a:buNone/>
            </a:pPr>
            <a:r>
              <a:rPr lang="en-GB" altLang="en-US" sz="2400" dirty="0"/>
              <a:t>	 											</a:t>
            </a:r>
          </a:p>
        </p:txBody>
      </p:sp>
    </p:spTree>
    <p:extLst>
      <p:ext uri="{BB962C8B-B14F-4D97-AF65-F5344CB8AC3E}">
        <p14:creationId xmlns:p14="http://schemas.microsoft.com/office/powerpoint/2010/main" val="528840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Dipole symmetries</a:t>
            </a:r>
            <a:endParaRPr lang="en-GB" dirty="0"/>
          </a:p>
        </p:txBody>
      </p:sp>
      <p:grpSp>
        <p:nvGrpSpPr>
          <p:cNvPr id="3" name="Group 19"/>
          <p:cNvGrpSpPr>
            <a:grpSpLocks/>
          </p:cNvGrpSpPr>
          <p:nvPr/>
        </p:nvGrpSpPr>
        <p:grpSpPr bwMode="auto">
          <a:xfrm>
            <a:off x="1655763" y="3789363"/>
            <a:ext cx="2011362" cy="1117600"/>
            <a:chOff x="2653" y="2432"/>
            <a:chExt cx="1267" cy="704"/>
          </a:xfrm>
        </p:grpSpPr>
        <p:grpSp>
          <p:nvGrpSpPr>
            <p:cNvPr id="4" name="Group 7"/>
            <p:cNvGrpSpPr>
              <a:grpSpLocks/>
            </p:cNvGrpSpPr>
            <p:nvPr/>
          </p:nvGrpSpPr>
          <p:grpSpPr bwMode="auto">
            <a:xfrm>
              <a:off x="2674" y="2510"/>
              <a:ext cx="1018" cy="544"/>
              <a:chOff x="2041" y="1774"/>
              <a:chExt cx="1610" cy="681"/>
            </a:xfrm>
          </p:grpSpPr>
          <p:sp>
            <p:nvSpPr>
              <p:cNvPr id="9" name="Line 4"/>
              <p:cNvSpPr>
                <a:spLocks noChangeShapeType="1"/>
              </p:cNvSpPr>
              <p:nvPr/>
            </p:nvSpPr>
            <p:spPr bwMode="auto">
              <a:xfrm>
                <a:off x="2041" y="2115"/>
                <a:ext cx="161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latin typeface="roboto slab" pitchFamily="2" charset="0"/>
                </a:endParaRPr>
              </a:p>
            </p:txBody>
          </p:sp>
          <p:sp>
            <p:nvSpPr>
              <p:cNvPr id="10" name="Line 5"/>
              <p:cNvSpPr>
                <a:spLocks noChangeShapeType="1"/>
              </p:cNvSpPr>
              <p:nvPr/>
            </p:nvSpPr>
            <p:spPr bwMode="auto">
              <a:xfrm flipV="1">
                <a:off x="2041" y="1774"/>
                <a:ext cx="1406" cy="318"/>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a:latin typeface="roboto slab" pitchFamily="2" charset="0"/>
                </a:endParaRPr>
              </a:p>
            </p:txBody>
          </p:sp>
          <p:sp>
            <p:nvSpPr>
              <p:cNvPr id="11" name="Line 6"/>
              <p:cNvSpPr>
                <a:spLocks noChangeShapeType="1"/>
              </p:cNvSpPr>
              <p:nvPr/>
            </p:nvSpPr>
            <p:spPr bwMode="auto">
              <a:xfrm>
                <a:off x="2041" y="2115"/>
                <a:ext cx="1383" cy="34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a:latin typeface="roboto slab" pitchFamily="2" charset="0"/>
                </a:endParaRPr>
              </a:p>
            </p:txBody>
          </p:sp>
        </p:grpSp>
        <p:sp>
          <p:nvSpPr>
            <p:cNvPr id="5" name="Line 8"/>
            <p:cNvSpPr>
              <a:spLocks noChangeShapeType="1"/>
            </p:cNvSpPr>
            <p:nvPr/>
          </p:nvSpPr>
          <p:spPr bwMode="auto">
            <a:xfrm>
              <a:off x="2653" y="2432"/>
              <a:ext cx="110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latin typeface="roboto slab" pitchFamily="2" charset="0"/>
              </a:endParaRPr>
            </a:p>
          </p:txBody>
        </p:sp>
        <p:sp>
          <p:nvSpPr>
            <p:cNvPr id="6" name="Line 9"/>
            <p:cNvSpPr>
              <a:spLocks noChangeShapeType="1"/>
            </p:cNvSpPr>
            <p:nvPr/>
          </p:nvSpPr>
          <p:spPr bwMode="auto">
            <a:xfrm>
              <a:off x="2653" y="3112"/>
              <a:ext cx="110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latin typeface="roboto slab" pitchFamily="2" charset="0"/>
              </a:endParaRPr>
            </a:p>
          </p:txBody>
        </p:sp>
        <p:sp>
          <p:nvSpPr>
            <p:cNvPr id="7" name="Text Box 10"/>
            <p:cNvSpPr txBox="1">
              <a:spLocks noChangeArrowheads="1"/>
            </p:cNvSpPr>
            <p:nvPr/>
          </p:nvSpPr>
          <p:spPr bwMode="auto">
            <a:xfrm>
              <a:off x="3538" y="2478"/>
              <a:ext cx="3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a:latin typeface="roboto slab" pitchFamily="2" charset="0"/>
                </a:rPr>
                <a:t>+</a:t>
              </a:r>
              <a:r>
                <a:rPr lang="en-GB" altLang="en-US" sz="2000" i="1">
                  <a:latin typeface="roboto slab" pitchFamily="2" charset="0"/>
                  <a:sym typeface="Symbol" pitchFamily="18" charset="2"/>
                </a:rPr>
                <a:t></a:t>
              </a:r>
            </a:p>
          </p:txBody>
        </p:sp>
        <p:sp>
          <p:nvSpPr>
            <p:cNvPr id="8" name="Text Box 11"/>
            <p:cNvSpPr txBox="1">
              <a:spLocks noChangeArrowheads="1"/>
            </p:cNvSpPr>
            <p:nvPr/>
          </p:nvSpPr>
          <p:spPr bwMode="auto">
            <a:xfrm>
              <a:off x="3560" y="2886"/>
              <a:ext cx="3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i="1">
                  <a:latin typeface="roboto slab" pitchFamily="2" charset="0"/>
                </a:rPr>
                <a:t>-</a:t>
              </a:r>
              <a:r>
                <a:rPr lang="en-GB" altLang="en-US" sz="2000" i="1">
                  <a:latin typeface="roboto slab" pitchFamily="2" charset="0"/>
                  <a:sym typeface="Symbol" pitchFamily="18" charset="2"/>
                </a:rPr>
                <a:t></a:t>
              </a:r>
            </a:p>
          </p:txBody>
        </p:sp>
      </p:grpSp>
      <p:sp>
        <p:nvSpPr>
          <p:cNvPr id="12" name="Text Box 16"/>
          <p:cNvSpPr txBox="1">
            <a:spLocks noChangeArrowheads="1"/>
          </p:cNvSpPr>
          <p:nvPr/>
        </p:nvSpPr>
        <p:spPr bwMode="auto">
          <a:xfrm>
            <a:off x="755650" y="1304925"/>
            <a:ext cx="8064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r>
              <a:rPr lang="en-GB" altLang="en-US" sz="2000" b="1" dirty="0">
                <a:latin typeface="+mn-lt"/>
              </a:rPr>
              <a:t>Type			 Symmetry	 	Constraint</a:t>
            </a:r>
            <a:endParaRPr lang="en-GB" altLang="en-US" sz="2000" dirty="0">
              <a:latin typeface="+mn-lt"/>
            </a:endParaRPr>
          </a:p>
        </p:txBody>
      </p:sp>
      <mc:AlternateContent xmlns:mc="http://schemas.openxmlformats.org/markup-compatibility/2006" xmlns:a14="http://schemas.microsoft.com/office/drawing/2010/main">
        <mc:Choice Requires="a14">
          <p:sp>
            <p:nvSpPr>
              <p:cNvPr id="13" name="Text Box 18"/>
              <p:cNvSpPr txBox="1">
                <a:spLocks noChangeArrowheads="1"/>
              </p:cNvSpPr>
              <p:nvPr/>
            </p:nvSpPr>
            <p:spPr bwMode="auto">
              <a:xfrm>
                <a:off x="755650" y="1808163"/>
                <a:ext cx="7596188"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400" dirty="0">
                    <a:latin typeface="roboto slab" pitchFamily="2" charset="0"/>
                  </a:rPr>
                  <a:t>Pole orientation	</a:t>
                </a:r>
                <a14:m>
                  <m:oMath xmlns:m="http://schemas.openxmlformats.org/officeDocument/2006/math">
                    <m:r>
                      <a:rPr lang="en-GB" altLang="en-US" sz="2400" i="1" smtClean="0">
                        <a:latin typeface="Cambria Math"/>
                        <a:sym typeface="Symbol" pitchFamily="18" charset="2"/>
                      </a:rPr>
                      <m:t></m:t>
                    </m:r>
                    <m:d>
                      <m:dPr>
                        <m:ctrlPr>
                          <a:rPr lang="en-GB" altLang="en-US" sz="2400" i="1">
                            <a:latin typeface="Cambria Math" panose="02040503050406030204" pitchFamily="18" charset="0"/>
                            <a:sym typeface="Symbol" pitchFamily="18" charset="2"/>
                          </a:rPr>
                        </m:ctrlPr>
                      </m:dPr>
                      <m:e>
                        <m:r>
                          <a:rPr lang="en-GB" altLang="en-US" sz="2400" i="1">
                            <a:latin typeface="Cambria Math"/>
                            <a:sym typeface="Symbol" pitchFamily="18" charset="2"/>
                          </a:rPr>
                          <m:t></m:t>
                        </m:r>
                      </m:e>
                    </m:d>
                    <m:r>
                      <a:rPr lang="en-GB" altLang="en-US" sz="2400" i="1">
                        <a:latin typeface="Cambria Math"/>
                      </a:rPr>
                      <m:t>=</m:t>
                    </m:r>
                    <m:r>
                      <a:rPr lang="en-GB" altLang="en-US" sz="2400" b="0" i="1" smtClean="0">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oMath>
                </a14:m>
                <a:r>
                  <a:rPr lang="en-GB" altLang="en-US" sz="2400" dirty="0">
                    <a:latin typeface="roboto slab" pitchFamily="2" charset="0"/>
                  </a:rPr>
                  <a:t>	all </a:t>
                </a:r>
                <a:r>
                  <a:rPr lang="en-GB" altLang="en-US" sz="2400" i="1" dirty="0" err="1">
                    <a:latin typeface="roboto slab" pitchFamily="2" charset="0"/>
                  </a:rPr>
                  <a:t>J</a:t>
                </a:r>
                <a:r>
                  <a:rPr lang="en-GB" altLang="en-US" sz="2400" i="1" baseline="-25000" dirty="0" err="1">
                    <a:latin typeface="roboto slab" pitchFamily="2" charset="0"/>
                  </a:rPr>
                  <a:t>n</a:t>
                </a:r>
                <a:r>
                  <a:rPr lang="en-GB" altLang="en-US" sz="2400" dirty="0">
                    <a:latin typeface="roboto slab" pitchFamily="2" charset="0"/>
                  </a:rPr>
                  <a:t> = 0</a:t>
                </a:r>
              </a:p>
            </p:txBody>
          </p:sp>
        </mc:Choice>
        <mc:Fallback xmlns="">
          <p:sp>
            <p:nvSpPr>
              <p:cNvPr id="13" name="Text Box 18"/>
              <p:cNvSpPr txBox="1">
                <a:spLocks noRot="1" noChangeAspect="1" noMove="1" noResize="1" noEditPoints="1" noAdjustHandles="1" noChangeArrowheads="1" noChangeShapeType="1" noTextEdit="1"/>
              </p:cNvSpPr>
              <p:nvPr/>
            </p:nvSpPr>
            <p:spPr bwMode="auto">
              <a:xfrm>
                <a:off x="755650" y="1808163"/>
                <a:ext cx="7596188" cy="461665"/>
              </a:xfrm>
              <a:prstGeom prst="rect">
                <a:avLst/>
              </a:prstGeom>
              <a:blipFill rotWithShape="1">
                <a:blip r:embed="rId2"/>
                <a:stretch>
                  <a:fillRect l="-1284" t="-9333" b="-3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 Box 21"/>
              <p:cNvSpPr txBox="1">
                <a:spLocks noChangeArrowheads="1"/>
              </p:cNvSpPr>
              <p:nvPr/>
            </p:nvSpPr>
            <p:spPr bwMode="auto">
              <a:xfrm>
                <a:off x="755650" y="2384425"/>
                <a:ext cx="7920037" cy="1200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400">
                    <a:latin typeface="roboto slab" pitchFamily="2" charset="0"/>
                  </a:rPr>
                  <a:t>Pole edges		</a:t>
                </a:r>
                <a14:m>
                  <m:oMath xmlns:m="http://schemas.openxmlformats.org/officeDocument/2006/math">
                    <m:r>
                      <a:rPr lang="en-GB" altLang="en-US" sz="2400" i="1" smtClean="0">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oMath>
                </a14:m>
                <a:r>
                  <a:rPr lang="en-GB" altLang="en-US" sz="2400">
                    <a:latin typeface="roboto slab" pitchFamily="2" charset="0"/>
                  </a:rPr>
                  <a:t>	</a:t>
                </a:r>
                <a:r>
                  <a:rPr lang="en-GB" altLang="en-US" sz="2400" i="1">
                    <a:latin typeface="roboto slab" pitchFamily="2" charset="0"/>
                  </a:rPr>
                  <a:t>K</a:t>
                </a:r>
                <a:r>
                  <a:rPr lang="en-GB" altLang="en-US" sz="2400" i="1" baseline="-25000">
                    <a:latin typeface="roboto slab" pitchFamily="2" charset="0"/>
                  </a:rPr>
                  <a:t>n</a:t>
                </a:r>
                <a:r>
                  <a:rPr lang="en-GB" altLang="en-US" sz="2400" i="1">
                    <a:latin typeface="roboto slab" pitchFamily="2" charset="0"/>
                  </a:rPr>
                  <a:t> </a:t>
                </a:r>
                <a:r>
                  <a:rPr lang="en-GB" altLang="en-US" sz="2400">
                    <a:latin typeface="roboto slab" pitchFamily="2" charset="0"/>
                  </a:rPr>
                  <a:t>non-zero 							only for</a:t>
                </a:r>
              </a:p>
              <a:p>
                <a:pPr eaLnBrk="1" hangingPunct="1">
                  <a:spcBef>
                    <a:spcPct val="0"/>
                  </a:spcBef>
                </a:pPr>
                <a:r>
                  <a:rPr lang="en-GB" altLang="en-US" sz="2400">
                    <a:latin typeface="roboto slab" pitchFamily="2" charset="0"/>
                  </a:rPr>
                  <a:t>						</a:t>
                </a:r>
                <a:r>
                  <a:rPr lang="en-GB" altLang="en-US" sz="2400" i="1">
                    <a:latin typeface="roboto slab" pitchFamily="2" charset="0"/>
                  </a:rPr>
                  <a:t>n</a:t>
                </a:r>
                <a:r>
                  <a:rPr lang="en-GB" altLang="en-US" sz="2400">
                    <a:latin typeface="roboto slab" pitchFamily="2" charset="0"/>
                  </a:rPr>
                  <a:t> = 1, 3, 5, etc.</a:t>
                </a:r>
              </a:p>
            </p:txBody>
          </p:sp>
        </mc:Choice>
        <mc:Fallback xmlns="">
          <p:sp>
            <p:nvSpPr>
              <p:cNvPr id="14" name="Text Box 21"/>
              <p:cNvSpPr txBox="1">
                <a:spLocks noRot="1" noChangeAspect="1" noMove="1" noResize="1" noEditPoints="1" noAdjustHandles="1" noChangeArrowheads="1" noChangeShapeType="1" noTextEdit="1"/>
              </p:cNvSpPr>
              <p:nvPr/>
            </p:nvSpPr>
            <p:spPr bwMode="auto">
              <a:xfrm>
                <a:off x="755650" y="2384425"/>
                <a:ext cx="7920037" cy="1200329"/>
              </a:xfrm>
              <a:prstGeom prst="rect">
                <a:avLst/>
              </a:prstGeom>
              <a:blipFill rotWithShape="1">
                <a:blip r:embed="rId3"/>
                <a:stretch>
                  <a:fillRect l="-1232" t="-3553" b="-111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5" name="Text Box 29"/>
          <p:cNvSpPr txBox="1">
            <a:spLocks noChangeArrowheads="1"/>
          </p:cNvSpPr>
          <p:nvPr/>
        </p:nvSpPr>
        <p:spPr bwMode="auto">
          <a:xfrm>
            <a:off x="647701" y="5229225"/>
            <a:ext cx="73806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So, for a fully symmetric dipole, only </a:t>
            </a:r>
            <a:r>
              <a:rPr lang="en-GB" altLang="en-US" sz="2000" dirty="0">
                <a:solidFill>
                  <a:srgbClr val="000000"/>
                </a:solidFill>
                <a:latin typeface="+mn-lt"/>
              </a:rPr>
              <a:t>6, 10, 14 etc. </a:t>
            </a:r>
            <a:r>
              <a:rPr lang="en-GB" altLang="en-US" sz="2000" dirty="0">
                <a:latin typeface="+mn-lt"/>
              </a:rPr>
              <a:t>pole errors can be present. (asymmetric manufacturing errors can introduce others)</a:t>
            </a:r>
          </a:p>
        </p:txBody>
      </p:sp>
      <p:grpSp>
        <p:nvGrpSpPr>
          <p:cNvPr id="16" name="Group 31"/>
          <p:cNvGrpSpPr>
            <a:grpSpLocks/>
          </p:cNvGrpSpPr>
          <p:nvPr/>
        </p:nvGrpSpPr>
        <p:grpSpPr bwMode="auto">
          <a:xfrm>
            <a:off x="5256213" y="3789363"/>
            <a:ext cx="2268537" cy="1044575"/>
            <a:chOff x="3311" y="2387"/>
            <a:chExt cx="1429" cy="658"/>
          </a:xfrm>
        </p:grpSpPr>
        <p:grpSp>
          <p:nvGrpSpPr>
            <p:cNvPr id="17" name="Group 28"/>
            <p:cNvGrpSpPr>
              <a:grpSpLocks/>
            </p:cNvGrpSpPr>
            <p:nvPr/>
          </p:nvGrpSpPr>
          <p:grpSpPr bwMode="auto">
            <a:xfrm>
              <a:off x="3311" y="2387"/>
              <a:ext cx="1429" cy="385"/>
              <a:chOff x="3243" y="2319"/>
              <a:chExt cx="1429" cy="385"/>
            </a:xfrm>
          </p:grpSpPr>
          <p:sp>
            <p:nvSpPr>
              <p:cNvPr id="19" name="Line 22"/>
              <p:cNvSpPr>
                <a:spLocks noChangeShapeType="1"/>
              </p:cNvSpPr>
              <p:nvPr/>
            </p:nvSpPr>
            <p:spPr bwMode="auto">
              <a:xfrm>
                <a:off x="3243" y="2704"/>
                <a:ext cx="14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 name="Line 23"/>
              <p:cNvSpPr>
                <a:spLocks noChangeShapeType="1"/>
              </p:cNvSpPr>
              <p:nvPr/>
            </p:nvSpPr>
            <p:spPr bwMode="auto">
              <a:xfrm flipH="1" flipV="1">
                <a:off x="3560" y="2364"/>
                <a:ext cx="386" cy="34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21" name="Line 24"/>
              <p:cNvSpPr>
                <a:spLocks noChangeShapeType="1"/>
              </p:cNvSpPr>
              <p:nvPr/>
            </p:nvSpPr>
            <p:spPr bwMode="auto">
              <a:xfrm flipV="1">
                <a:off x="3946" y="2364"/>
                <a:ext cx="408" cy="34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22" name="Line 25"/>
              <p:cNvSpPr>
                <a:spLocks noChangeShapeType="1"/>
              </p:cNvSpPr>
              <p:nvPr/>
            </p:nvSpPr>
            <p:spPr bwMode="auto">
              <a:xfrm>
                <a:off x="3379" y="2319"/>
                <a:ext cx="1089"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Text Box 26"/>
              <p:cNvSpPr txBox="1">
                <a:spLocks noChangeArrowheads="1"/>
              </p:cNvSpPr>
              <p:nvPr/>
            </p:nvSpPr>
            <p:spPr bwMode="auto">
              <a:xfrm>
                <a:off x="3288" y="2341"/>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i="1">
                    <a:latin typeface="roboto slab" pitchFamily="2" charset="0"/>
                  </a:rPr>
                  <a:t>+</a:t>
                </a:r>
                <a:r>
                  <a:rPr lang="en-GB" altLang="en-US" sz="2000" i="1">
                    <a:latin typeface="roboto slab" pitchFamily="2" charset="0"/>
                    <a:sym typeface="Symbol" pitchFamily="18" charset="2"/>
                  </a:rPr>
                  <a:t></a:t>
                </a:r>
              </a:p>
            </p:txBody>
          </p:sp>
          <p:sp>
            <p:nvSpPr>
              <p:cNvPr id="24" name="Text Box 27"/>
              <p:cNvSpPr txBox="1">
                <a:spLocks noChangeArrowheads="1"/>
              </p:cNvSpPr>
              <p:nvPr/>
            </p:nvSpPr>
            <p:spPr bwMode="auto">
              <a:xfrm>
                <a:off x="4332" y="2319"/>
                <a:ext cx="3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i="1">
                    <a:latin typeface="roboto slab" pitchFamily="2" charset="0"/>
                  </a:rPr>
                  <a:t>+</a:t>
                </a:r>
                <a:r>
                  <a:rPr lang="en-GB" altLang="en-US" sz="2000" i="1">
                    <a:latin typeface="roboto slab" pitchFamily="2" charset="0"/>
                    <a:sym typeface="Symbol" pitchFamily="18" charset="2"/>
                  </a:rPr>
                  <a:t></a:t>
                </a:r>
              </a:p>
            </p:txBody>
          </p:sp>
        </p:grpSp>
        <p:sp>
          <p:nvSpPr>
            <p:cNvPr id="18" name="Line 30"/>
            <p:cNvSpPr>
              <a:spLocks noChangeShapeType="1"/>
            </p:cNvSpPr>
            <p:nvPr/>
          </p:nvSpPr>
          <p:spPr bwMode="auto">
            <a:xfrm>
              <a:off x="3515" y="3045"/>
              <a:ext cx="106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3437891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latin typeface="+mn-lt"/>
              </a:rPr>
              <a:t>Quadrupole symmetries</a:t>
            </a:r>
            <a:endParaRPr lang="en-GB" dirty="0">
              <a:latin typeface="+mn-lt"/>
            </a:endParaRPr>
          </a:p>
        </p:txBody>
      </p:sp>
      <p:sp>
        <p:nvSpPr>
          <p:cNvPr id="3" name="Text Box 5"/>
          <p:cNvSpPr txBox="1">
            <a:spLocks noChangeArrowheads="1"/>
          </p:cNvSpPr>
          <p:nvPr/>
        </p:nvSpPr>
        <p:spPr bwMode="auto">
          <a:xfrm>
            <a:off x="576263" y="1376363"/>
            <a:ext cx="795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r>
              <a:rPr lang="en-GB" altLang="en-US" sz="2400" b="1" dirty="0">
                <a:latin typeface="roboto slab" pitchFamily="2" charset="0"/>
              </a:rPr>
              <a:t>Type			Symmetry	 	Constraint</a:t>
            </a:r>
            <a:endParaRPr lang="en-GB" altLang="en-US" sz="2400" dirty="0">
              <a:latin typeface="roboto slab" pitchFamily="2" charset="0"/>
            </a:endParaRPr>
          </a:p>
        </p:txBody>
      </p:sp>
      <mc:AlternateContent xmlns:mc="http://schemas.openxmlformats.org/markup-compatibility/2006" xmlns:a14="http://schemas.microsoft.com/office/drawing/2010/main">
        <mc:Choice Requires="a14">
          <p:sp>
            <p:nvSpPr>
              <p:cNvPr id="4" name="Text Box 6"/>
              <p:cNvSpPr txBox="1">
                <a:spLocks noChangeArrowheads="1"/>
              </p:cNvSpPr>
              <p:nvPr/>
            </p:nvSpPr>
            <p:spPr bwMode="auto">
              <a:xfrm>
                <a:off x="576263" y="2060575"/>
                <a:ext cx="8316217" cy="1015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400" dirty="0">
                    <a:latin typeface="roboto slab" pitchFamily="2" charset="0"/>
                  </a:rPr>
                  <a:t>Pole orientation	</a:t>
                </a:r>
                <a14:m>
                  <m:oMath xmlns:m="http://schemas.openxmlformats.org/officeDocument/2006/math">
                    <m:r>
                      <a:rPr lang="en-GB" altLang="en-US" sz="2400" i="1" smtClean="0">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 −</m:t>
                    </m:r>
                    <m:r>
                      <a:rPr lang="en-GB" altLang="en-US" sz="2400" i="1">
                        <a:latin typeface="Cambria Math"/>
                        <a:sym typeface="Symbol" pitchFamily="18" charset="2"/>
                      </a:rPr>
                      <m:t></m:t>
                    </m:r>
                    <m:r>
                      <a:rPr lang="en-GB" altLang="en-US" sz="2400" i="1">
                        <a:latin typeface="Cambria Math"/>
                      </a:rPr>
                      <m:t>)</m:t>
                    </m:r>
                  </m:oMath>
                </a14:m>
                <a:r>
                  <a:rPr lang="en-GB" altLang="en-US" sz="2400" dirty="0">
                    <a:latin typeface="roboto slab" pitchFamily="2" charset="0"/>
                  </a:rPr>
                  <a:t>	All </a:t>
                </a:r>
                <a:r>
                  <a:rPr lang="en-GB" altLang="en-US" sz="2400" i="1" dirty="0" err="1">
                    <a:latin typeface="roboto slab" pitchFamily="2" charset="0"/>
                  </a:rPr>
                  <a:t>J</a:t>
                </a:r>
                <a:r>
                  <a:rPr lang="en-GB" altLang="en-US" sz="2400" i="1" baseline="-25000" dirty="0" err="1">
                    <a:latin typeface="roboto slab" pitchFamily="2" charset="0"/>
                  </a:rPr>
                  <a:t>n</a:t>
                </a:r>
                <a:r>
                  <a:rPr lang="en-GB" altLang="en-US" sz="2400" dirty="0">
                    <a:latin typeface="roboto slab" pitchFamily="2" charset="0"/>
                  </a:rPr>
                  <a:t> = 0</a:t>
                </a:r>
              </a:p>
              <a:p>
                <a:pPr eaLnBrk="1" hangingPunct="1">
                  <a:spcBef>
                    <a:spcPct val="50000"/>
                  </a:spcBef>
                </a:pPr>
                <a:r>
                  <a:rPr lang="en-GB" altLang="en-US" sz="2400" dirty="0">
                    <a:latin typeface="roboto slab" pitchFamily="2" charset="0"/>
                  </a:rPr>
                  <a:t>			</a:t>
                </a:r>
                <a14:m>
                  <m:oMath xmlns:m="http://schemas.openxmlformats.org/officeDocument/2006/math">
                    <m:r>
                      <a:rPr lang="en-GB" altLang="en-US" sz="2400" i="1" smtClean="0">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smtClean="0">
                        <a:latin typeface="Cambria Math"/>
                      </a:rPr>
                      <m:t>)</m:t>
                    </m:r>
                  </m:oMath>
                </a14:m>
                <a:r>
                  <a:rPr lang="en-GB" altLang="en-US" sz="2400" i="1" dirty="0">
                    <a:latin typeface="roboto slab" pitchFamily="2" charset="0"/>
                  </a:rPr>
                  <a:t>	</a:t>
                </a:r>
                <a:r>
                  <a:rPr lang="en-GB" altLang="en-US" sz="2400" i="1" dirty="0" err="1">
                    <a:latin typeface="roboto slab" pitchFamily="2" charset="0"/>
                  </a:rPr>
                  <a:t>K</a:t>
                </a:r>
                <a:r>
                  <a:rPr lang="en-GB" altLang="en-US" sz="2400" i="1" baseline="-25000" dirty="0" err="1">
                    <a:latin typeface="roboto slab" pitchFamily="2" charset="0"/>
                  </a:rPr>
                  <a:t>n</a:t>
                </a:r>
                <a:r>
                  <a:rPr lang="en-GB" altLang="en-US" sz="2400" i="1" dirty="0">
                    <a:latin typeface="roboto slab" pitchFamily="2" charset="0"/>
                  </a:rPr>
                  <a:t> </a:t>
                </a:r>
                <a:r>
                  <a:rPr lang="en-GB" altLang="en-US" sz="2400" dirty="0">
                    <a:latin typeface="roboto slab" pitchFamily="2" charset="0"/>
                  </a:rPr>
                  <a:t>= 0 for all odd </a:t>
                </a:r>
                <a:r>
                  <a:rPr lang="en-GB" altLang="en-US" sz="2400" i="1" dirty="0">
                    <a:latin typeface="roboto slab" pitchFamily="2" charset="0"/>
                  </a:rPr>
                  <a:t>n</a:t>
                </a:r>
                <a:r>
                  <a:rPr lang="en-GB" altLang="en-US" sz="2400" dirty="0">
                    <a:latin typeface="roboto slab" pitchFamily="2" charset="0"/>
                  </a:rPr>
                  <a:t> </a:t>
                </a:r>
              </a:p>
            </p:txBody>
          </p:sp>
        </mc:Choice>
        <mc:Fallback xmlns="">
          <p:sp>
            <p:nvSpPr>
              <p:cNvPr id="4" name="Text Box 6"/>
              <p:cNvSpPr txBox="1">
                <a:spLocks noRot="1" noChangeAspect="1" noMove="1" noResize="1" noEditPoints="1" noAdjustHandles="1" noChangeArrowheads="1" noChangeShapeType="1" noTextEdit="1"/>
              </p:cNvSpPr>
              <p:nvPr/>
            </p:nvSpPr>
            <p:spPr bwMode="auto">
              <a:xfrm>
                <a:off x="576263" y="2060575"/>
                <a:ext cx="8316217" cy="1015663"/>
              </a:xfrm>
              <a:prstGeom prst="rect">
                <a:avLst/>
              </a:prstGeom>
              <a:blipFill rotWithShape="1">
                <a:blip r:embed="rId2"/>
                <a:stretch>
                  <a:fillRect l="-1173" t="-4192" b="-1317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 Box 7"/>
              <p:cNvSpPr txBox="1">
                <a:spLocks noChangeArrowheads="1"/>
              </p:cNvSpPr>
              <p:nvPr/>
            </p:nvSpPr>
            <p:spPr bwMode="auto">
              <a:xfrm>
                <a:off x="576262" y="3536950"/>
                <a:ext cx="8316217" cy="8669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400" dirty="0">
                    <a:latin typeface="roboto slab" pitchFamily="2" charset="0"/>
                  </a:rPr>
                  <a:t>Pole edges		</a:t>
                </a:r>
                <a14:m>
                  <m:oMath xmlns:m="http://schemas.openxmlformats.org/officeDocument/2006/math">
                    <m:r>
                      <a:rPr lang="en-GB" altLang="en-US" sz="2400" i="1" smtClean="0">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smtClean="0">
                        <a:latin typeface="Cambria Math"/>
                      </a:rPr>
                      <m:t>=</m:t>
                    </m:r>
                    <m:r>
                      <a:rPr lang="en-GB" altLang="en-US" sz="2400" i="1" smtClean="0">
                        <a:latin typeface="Cambria Math"/>
                        <a:sym typeface="Symbol" pitchFamily="18" charset="2"/>
                      </a:rPr>
                      <m:t></m:t>
                    </m:r>
                    <m:r>
                      <a:rPr lang="en-GB" altLang="en-US" sz="2400" i="1">
                        <a:latin typeface="Cambria Math"/>
                      </a:rPr>
                      <m:t>(</m:t>
                    </m:r>
                    <m:box>
                      <m:boxPr>
                        <m:ctrlPr>
                          <a:rPr lang="en-GB" altLang="en-US" sz="2400" i="1" smtClean="0">
                            <a:latin typeface="Cambria Math" panose="02040503050406030204" pitchFamily="18" charset="0"/>
                          </a:rPr>
                        </m:ctrlPr>
                      </m:boxPr>
                      <m:e>
                        <m:argPr>
                          <m:argSz m:val="-1"/>
                        </m:argPr>
                        <m:f>
                          <m:fPr>
                            <m:ctrlPr>
                              <a:rPr lang="en-GB" altLang="en-US" sz="2400" i="1" smtClean="0">
                                <a:latin typeface="Cambria Math" panose="02040503050406030204" pitchFamily="18" charset="0"/>
                              </a:rPr>
                            </m:ctrlPr>
                          </m:fPr>
                          <m:num>
                            <m:r>
                              <a:rPr lang="en-GB" altLang="en-US" sz="2400" b="0" i="1" smtClean="0">
                                <a:latin typeface="Cambria Math"/>
                              </a:rPr>
                              <m:t>𝜋</m:t>
                            </m:r>
                          </m:num>
                          <m:den>
                            <m:r>
                              <a:rPr lang="en-GB" altLang="en-US" sz="2400" b="0" i="1" smtClean="0">
                                <a:latin typeface="Cambria Math"/>
                              </a:rPr>
                              <m:t>2</m:t>
                            </m:r>
                          </m:den>
                        </m:f>
                      </m:e>
                    </m:box>
                    <m:r>
                      <a:rPr lang="en-GB" altLang="en-US" sz="2400" i="1">
                        <a:latin typeface="Cambria Math"/>
                      </a:rPr>
                      <m:t>−</m:t>
                    </m:r>
                    <m:r>
                      <a:rPr lang="en-GB" altLang="en-US" sz="2400" i="1">
                        <a:latin typeface="Cambria Math"/>
                        <a:sym typeface="Symbol" pitchFamily="18" charset="2"/>
                      </a:rPr>
                      <m:t></m:t>
                    </m:r>
                    <m:r>
                      <a:rPr lang="en-GB" altLang="en-US" sz="2400" i="1" smtClean="0">
                        <a:latin typeface="Cambria Math"/>
                      </a:rPr>
                      <m:t>)</m:t>
                    </m:r>
                  </m:oMath>
                </a14:m>
                <a:r>
                  <a:rPr lang="en-GB" altLang="en-US" sz="2400" dirty="0">
                    <a:latin typeface="roboto slab" pitchFamily="2" charset="0"/>
                  </a:rPr>
                  <a:t> 	</a:t>
                </a:r>
                <a:r>
                  <a:rPr lang="en-GB" altLang="en-US" sz="2400" i="1" dirty="0" err="1">
                    <a:latin typeface="roboto slab" pitchFamily="2" charset="0"/>
                  </a:rPr>
                  <a:t>K</a:t>
                </a:r>
                <a:r>
                  <a:rPr lang="en-GB" altLang="en-US" sz="2400" i="1" baseline="-25000" dirty="0" err="1">
                    <a:latin typeface="roboto slab" pitchFamily="2" charset="0"/>
                  </a:rPr>
                  <a:t>n</a:t>
                </a:r>
                <a:r>
                  <a:rPr lang="en-GB" altLang="en-US" sz="2400" dirty="0">
                    <a:latin typeface="roboto slab" pitchFamily="2" charset="0"/>
                  </a:rPr>
                  <a:t> non-zero 						 	for </a:t>
                </a:r>
                <a:r>
                  <a:rPr lang="en-GB" altLang="en-US" sz="2400" i="1" dirty="0">
                    <a:latin typeface="roboto slab" pitchFamily="2" charset="0"/>
                  </a:rPr>
                  <a:t>n</a:t>
                </a:r>
                <a:r>
                  <a:rPr lang="en-GB" altLang="en-US" sz="2400" dirty="0">
                    <a:latin typeface="roboto slab" pitchFamily="2" charset="0"/>
                  </a:rPr>
                  <a:t> = 2, 6, 10, etc.</a:t>
                </a:r>
              </a:p>
            </p:txBody>
          </p:sp>
        </mc:Choice>
        <mc:Fallback xmlns="">
          <p:sp>
            <p:nvSpPr>
              <p:cNvPr id="5" name="Text Box 7"/>
              <p:cNvSpPr txBox="1">
                <a:spLocks noRot="1" noChangeAspect="1" noMove="1" noResize="1" noEditPoints="1" noAdjustHandles="1" noChangeArrowheads="1" noChangeShapeType="1" noTextEdit="1"/>
              </p:cNvSpPr>
              <p:nvPr/>
            </p:nvSpPr>
            <p:spPr bwMode="auto">
              <a:xfrm>
                <a:off x="576262" y="3536950"/>
                <a:ext cx="8316217" cy="866969"/>
              </a:xfrm>
              <a:prstGeom prst="rect">
                <a:avLst/>
              </a:prstGeom>
              <a:blipFill rotWithShape="1">
                <a:blip r:embed="rId3"/>
                <a:stretch>
                  <a:fillRect l="-1173" t="-5634" r="-953" b="-154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6" name="Text Box 8"/>
          <p:cNvSpPr txBox="1">
            <a:spLocks noChangeArrowheads="1"/>
          </p:cNvSpPr>
          <p:nvPr/>
        </p:nvSpPr>
        <p:spPr bwMode="auto">
          <a:xfrm>
            <a:off x="647700" y="4803845"/>
            <a:ext cx="75247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So, for a fully symmetric quadrupole, only </a:t>
            </a:r>
            <a:r>
              <a:rPr lang="en-GB" altLang="en-US" sz="2000" dirty="0">
                <a:solidFill>
                  <a:srgbClr val="000000"/>
                </a:solidFill>
                <a:latin typeface="+mn-lt"/>
              </a:rPr>
              <a:t>12, 20, 28 etc. </a:t>
            </a:r>
            <a:r>
              <a:rPr lang="en-GB" altLang="en-US" sz="2000" dirty="0">
                <a:latin typeface="+mn-lt"/>
              </a:rPr>
              <a:t>pole errors can be present. (asymmetric manufacturing errors can introduce others)</a:t>
            </a:r>
          </a:p>
          <a:p>
            <a:pPr eaLnBrk="1" hangingPunct="1">
              <a:spcBef>
                <a:spcPct val="50000"/>
              </a:spcBef>
            </a:pPr>
            <a:endParaRPr lang="en-GB" altLang="en-US" sz="2000" dirty="0">
              <a:latin typeface="+mn-lt"/>
            </a:endParaRPr>
          </a:p>
        </p:txBody>
      </p:sp>
    </p:spTree>
    <p:extLst>
      <p:ext uri="{BB962C8B-B14F-4D97-AF65-F5344CB8AC3E}">
        <p14:creationId xmlns:p14="http://schemas.microsoft.com/office/powerpoint/2010/main" val="2480752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err="1"/>
              <a:t>Sextupole</a:t>
            </a:r>
            <a:r>
              <a:rPr lang="en-GB" altLang="en-US" dirty="0"/>
              <a:t> symmetries</a:t>
            </a:r>
            <a:endParaRPr lang="en-GB" dirty="0"/>
          </a:p>
        </p:txBody>
      </p:sp>
      <p:sp>
        <p:nvSpPr>
          <p:cNvPr id="3" name="Text Box 5"/>
          <p:cNvSpPr txBox="1">
            <a:spLocks noChangeArrowheads="1"/>
          </p:cNvSpPr>
          <p:nvPr/>
        </p:nvSpPr>
        <p:spPr bwMode="auto">
          <a:xfrm>
            <a:off x="468313" y="1268413"/>
            <a:ext cx="795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400" b="1" dirty="0">
                <a:latin typeface="roboto slab" pitchFamily="2" charset="0"/>
              </a:rPr>
              <a:t>Type			Symmetry	 	Constraint</a:t>
            </a:r>
          </a:p>
        </p:txBody>
      </p:sp>
      <mc:AlternateContent xmlns:mc="http://schemas.openxmlformats.org/markup-compatibility/2006" xmlns:a14="http://schemas.microsoft.com/office/drawing/2010/main">
        <mc:Choice Requires="a14">
          <p:sp>
            <p:nvSpPr>
              <p:cNvPr id="4" name="Text Box 7"/>
              <p:cNvSpPr txBox="1">
                <a:spLocks noChangeArrowheads="1"/>
              </p:cNvSpPr>
              <p:nvPr/>
            </p:nvSpPr>
            <p:spPr bwMode="auto">
              <a:xfrm>
                <a:off x="468313" y="2097088"/>
                <a:ext cx="8207375" cy="16450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400">
                    <a:latin typeface="roboto slab" pitchFamily="2" charset="0"/>
                  </a:rPr>
                  <a:t>Pole orientation	</a:t>
                </a:r>
                <a14:m>
                  <m:oMath xmlns:m="http://schemas.openxmlformats.org/officeDocument/2006/math">
                    <m:r>
                      <a:rPr lang="en-GB" altLang="en-US" sz="2400" i="1" smtClean="0">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 −</m:t>
                    </m:r>
                    <m:r>
                      <a:rPr lang="en-GB" altLang="en-US" sz="2400" i="1">
                        <a:latin typeface="Cambria Math"/>
                        <a:sym typeface="Symbol" pitchFamily="18" charset="2"/>
                      </a:rPr>
                      <m:t></m:t>
                    </m:r>
                    <m:r>
                      <a:rPr lang="en-GB" altLang="en-US" sz="2400" i="1">
                        <a:latin typeface="Cambria Math"/>
                      </a:rPr>
                      <m:t>)</m:t>
                    </m:r>
                  </m:oMath>
                </a14:m>
                <a:r>
                  <a:rPr lang="en-GB" altLang="en-US" sz="2400">
                    <a:latin typeface="roboto slab" pitchFamily="2" charset="0"/>
                  </a:rPr>
                  <a:t>	All </a:t>
                </a:r>
                <a:r>
                  <a:rPr lang="en-GB" altLang="en-US" sz="2400" i="1">
                    <a:latin typeface="roboto slab" pitchFamily="2" charset="0"/>
                  </a:rPr>
                  <a:t>J</a:t>
                </a:r>
                <a:r>
                  <a:rPr lang="en-GB" altLang="en-US" sz="2400" i="1" baseline="-25000">
                    <a:latin typeface="roboto slab" pitchFamily="2" charset="0"/>
                  </a:rPr>
                  <a:t>n</a:t>
                </a:r>
                <a:r>
                  <a:rPr lang="en-GB" altLang="en-US" sz="2400">
                    <a:latin typeface="roboto slab" pitchFamily="2" charset="0"/>
                  </a:rPr>
                  <a:t> = 0</a:t>
                </a:r>
              </a:p>
              <a:p>
                <a:pPr eaLnBrk="1" hangingPunct="1">
                  <a:spcBef>
                    <a:spcPct val="0"/>
                  </a:spcBef>
                </a:pPr>
                <a:r>
                  <a:rPr lang="en-GB" altLang="en-US" sz="2400">
                    <a:latin typeface="roboto slab" pitchFamily="2" charset="0"/>
                    <a:sym typeface="Symbol" pitchFamily="18" charset="2"/>
                  </a:rPr>
                  <a:t>			</a:t>
                </a:r>
                <a14:m>
                  <m:oMath xmlns:m="http://schemas.openxmlformats.org/officeDocument/2006/math">
                    <m:r>
                      <a:rPr lang="en-GB" altLang="en-US" sz="2400" i="1" smtClean="0">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box>
                      <m:boxPr>
                        <m:ctrlPr>
                          <a:rPr lang="en-GB" altLang="en-US" sz="2400" i="1" smtClean="0">
                            <a:latin typeface="Cambria Math" panose="02040503050406030204" pitchFamily="18" charset="0"/>
                          </a:rPr>
                        </m:ctrlPr>
                      </m:boxPr>
                      <m:e>
                        <m:argPr>
                          <m:argSz m:val="-1"/>
                        </m:argPr>
                        <m:f>
                          <m:fPr>
                            <m:ctrlPr>
                              <a:rPr lang="en-GB" altLang="en-US" sz="2400" i="1" smtClean="0">
                                <a:latin typeface="Cambria Math" panose="02040503050406030204" pitchFamily="18" charset="0"/>
                              </a:rPr>
                            </m:ctrlPr>
                          </m:fPr>
                          <m:num>
                            <m:r>
                              <a:rPr lang="en-GB" altLang="en-US" sz="2400" b="0" i="1" smtClean="0">
                                <a:latin typeface="Cambria Math"/>
                              </a:rPr>
                              <m:t>2</m:t>
                            </m:r>
                            <m:r>
                              <a:rPr lang="en-GB" altLang="en-US" sz="2400" b="0" i="1" smtClean="0">
                                <a:latin typeface="Cambria Math"/>
                              </a:rPr>
                              <m:t>𝜋</m:t>
                            </m:r>
                          </m:num>
                          <m:den>
                            <m:r>
                              <a:rPr lang="en-GB" altLang="en-US" sz="2400" b="0" i="1" smtClean="0">
                                <a:latin typeface="Cambria Math"/>
                              </a:rPr>
                              <m:t>3</m:t>
                            </m:r>
                          </m:den>
                        </m:f>
                      </m:e>
                    </m:box>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oMath>
                </a14:m>
                <a:r>
                  <a:rPr lang="en-GB" altLang="en-US" sz="2400">
                    <a:latin typeface="roboto slab" pitchFamily="2" charset="0"/>
                  </a:rPr>
                  <a:t>	</a:t>
                </a:r>
                <a:r>
                  <a:rPr lang="en-GB" altLang="en-US" sz="2400" i="1">
                    <a:latin typeface="roboto slab" pitchFamily="2" charset="0"/>
                  </a:rPr>
                  <a:t>K</a:t>
                </a:r>
                <a:r>
                  <a:rPr lang="en-GB" altLang="en-US" sz="2400" i="1" baseline="-25000">
                    <a:latin typeface="roboto slab" pitchFamily="2" charset="0"/>
                  </a:rPr>
                  <a:t>n</a:t>
                </a:r>
                <a:r>
                  <a:rPr lang="en-GB" altLang="en-US" sz="2400">
                    <a:latin typeface="roboto slab" pitchFamily="2" charset="0"/>
                  </a:rPr>
                  <a:t> = 0 where </a:t>
                </a:r>
                <a:r>
                  <a:rPr lang="en-GB" altLang="en-US" sz="2400" i="1">
                    <a:latin typeface="roboto slab" pitchFamily="2" charset="0"/>
                  </a:rPr>
                  <a:t>n is</a:t>
                </a:r>
                <a:r>
                  <a:rPr lang="en-GB" altLang="en-US" sz="2400">
                    <a:latin typeface="roboto slab" pitchFamily="2" charset="0"/>
                  </a:rPr>
                  <a:t> 			</a:t>
                </a:r>
                <a14:m>
                  <m:oMath xmlns:m="http://schemas.openxmlformats.org/officeDocument/2006/math">
                    <m:r>
                      <a:rPr lang="en-GB" altLang="en-US" sz="2400" i="1" smtClean="0">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box>
                      <m:boxPr>
                        <m:ctrlPr>
                          <a:rPr lang="en-GB" altLang="en-US" sz="2400" i="1" smtClean="0">
                            <a:latin typeface="Cambria Math" panose="02040503050406030204" pitchFamily="18" charset="0"/>
                          </a:rPr>
                        </m:ctrlPr>
                      </m:boxPr>
                      <m:e>
                        <m:argPr>
                          <m:argSz m:val="-1"/>
                        </m:argPr>
                        <m:f>
                          <m:fPr>
                            <m:ctrlPr>
                              <a:rPr lang="en-GB" altLang="en-US" sz="2400" i="1" smtClean="0">
                                <a:latin typeface="Cambria Math" panose="02040503050406030204" pitchFamily="18" charset="0"/>
                              </a:rPr>
                            </m:ctrlPr>
                          </m:fPr>
                          <m:num>
                            <m:r>
                              <a:rPr lang="en-GB" altLang="en-US" sz="2400" b="0" i="1" smtClean="0">
                                <a:latin typeface="Cambria Math"/>
                              </a:rPr>
                              <m:t>4</m:t>
                            </m:r>
                            <m:r>
                              <a:rPr lang="en-GB" altLang="en-US" sz="2400" b="0" i="1" smtClean="0">
                                <a:latin typeface="Cambria Math"/>
                              </a:rPr>
                              <m:t>𝜋</m:t>
                            </m:r>
                          </m:num>
                          <m:den>
                            <m:r>
                              <a:rPr lang="en-GB" altLang="en-US" sz="2400" b="0" i="1" smtClean="0">
                                <a:latin typeface="Cambria Math"/>
                              </a:rPr>
                              <m:t>3</m:t>
                            </m:r>
                          </m:den>
                        </m:f>
                      </m:e>
                    </m:box>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oMath>
                </a14:m>
                <a:r>
                  <a:rPr lang="en-GB" altLang="en-US" sz="1800">
                    <a:latin typeface="roboto slab" pitchFamily="2" charset="0"/>
                  </a:rPr>
                  <a:t>	</a:t>
                </a:r>
                <a:r>
                  <a:rPr lang="en-GB" altLang="en-US" sz="2400" b="1">
                    <a:latin typeface="roboto slab" pitchFamily="2" charset="0"/>
                  </a:rPr>
                  <a:t>not </a:t>
                </a:r>
                <a:r>
                  <a:rPr lang="en-GB" altLang="en-US" sz="2400">
                    <a:latin typeface="roboto slab" pitchFamily="2" charset="0"/>
                  </a:rPr>
                  <a:t>a multiple of 3</a:t>
                </a:r>
              </a:p>
            </p:txBody>
          </p:sp>
        </mc:Choice>
        <mc:Fallback xmlns="">
          <p:sp>
            <p:nvSpPr>
              <p:cNvPr id="4" name="Text Box 7"/>
              <p:cNvSpPr txBox="1">
                <a:spLocks noRot="1" noChangeAspect="1" noMove="1" noResize="1" noEditPoints="1" noAdjustHandles="1" noChangeArrowheads="1" noChangeShapeType="1" noTextEdit="1"/>
              </p:cNvSpPr>
              <p:nvPr/>
            </p:nvSpPr>
            <p:spPr bwMode="auto">
              <a:xfrm>
                <a:off x="468313" y="2097088"/>
                <a:ext cx="8207375" cy="1645066"/>
              </a:xfrm>
              <a:prstGeom prst="rect">
                <a:avLst/>
              </a:prstGeom>
              <a:blipFill rotWithShape="1">
                <a:blip r:embed="rId2"/>
                <a:stretch>
                  <a:fillRect l="-1189" t="-2593" r="-1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 Box 8"/>
              <p:cNvSpPr txBox="1">
                <a:spLocks noChangeArrowheads="1"/>
              </p:cNvSpPr>
              <p:nvPr/>
            </p:nvSpPr>
            <p:spPr bwMode="auto">
              <a:xfrm>
                <a:off x="468313" y="3752850"/>
                <a:ext cx="8316912" cy="8686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400">
                    <a:latin typeface="roboto slab" pitchFamily="2" charset="0"/>
                  </a:rPr>
                  <a:t>Pole edges 		</a:t>
                </a:r>
                <a14:m>
                  <m:oMath xmlns:m="http://schemas.openxmlformats.org/officeDocument/2006/math">
                    <m:r>
                      <a:rPr lang="en-GB" altLang="en-US" sz="2400" i="1" smtClean="0">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box>
                      <m:boxPr>
                        <m:ctrlPr>
                          <a:rPr lang="en-GB" altLang="en-US" sz="2400" i="1" smtClean="0">
                            <a:latin typeface="Cambria Math" panose="02040503050406030204" pitchFamily="18" charset="0"/>
                          </a:rPr>
                        </m:ctrlPr>
                      </m:boxPr>
                      <m:e>
                        <m:argPr>
                          <m:argSz m:val="-1"/>
                        </m:argPr>
                        <m:f>
                          <m:fPr>
                            <m:ctrlPr>
                              <a:rPr lang="en-GB" altLang="en-US" sz="2400" i="1" smtClean="0">
                                <a:latin typeface="Cambria Math" panose="02040503050406030204" pitchFamily="18" charset="0"/>
                              </a:rPr>
                            </m:ctrlPr>
                          </m:fPr>
                          <m:num>
                            <m:r>
                              <a:rPr lang="en-GB" altLang="en-US" sz="2400" b="0" i="1" smtClean="0">
                                <a:latin typeface="Cambria Math"/>
                              </a:rPr>
                              <m:t>𝜋</m:t>
                            </m:r>
                          </m:num>
                          <m:den>
                            <m:r>
                              <a:rPr lang="en-GB" altLang="en-US" sz="2400" b="0" i="1" smtClean="0">
                                <a:latin typeface="Cambria Math"/>
                              </a:rPr>
                              <m:t>3</m:t>
                            </m:r>
                          </m:den>
                        </m:f>
                      </m:e>
                    </m:box>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oMath>
                </a14:m>
                <a:r>
                  <a:rPr lang="en-GB" altLang="en-US" sz="2400">
                    <a:latin typeface="roboto slab" pitchFamily="2" charset="0"/>
                  </a:rPr>
                  <a:t>	</a:t>
                </a:r>
                <a:r>
                  <a:rPr lang="en-GB" altLang="en-US" sz="2400" i="1">
                    <a:latin typeface="roboto slab" pitchFamily="2" charset="0"/>
                  </a:rPr>
                  <a:t>K</a:t>
                </a:r>
                <a:r>
                  <a:rPr lang="en-GB" altLang="en-US" sz="2400" i="1" baseline="-25000">
                    <a:latin typeface="roboto slab" pitchFamily="2" charset="0"/>
                  </a:rPr>
                  <a:t>n</a:t>
                </a:r>
                <a:r>
                  <a:rPr lang="en-GB" altLang="en-US" sz="2400">
                    <a:latin typeface="roboto slab" pitchFamily="2" charset="0"/>
                  </a:rPr>
                  <a:t> non-zero only 						for </a:t>
                </a:r>
                <a:r>
                  <a:rPr lang="en-GB" altLang="en-US" sz="2400" i="1">
                    <a:latin typeface="roboto slab" pitchFamily="2" charset="0"/>
                  </a:rPr>
                  <a:t>n</a:t>
                </a:r>
                <a:r>
                  <a:rPr lang="en-GB" altLang="en-US" sz="2400">
                    <a:latin typeface="roboto slab" pitchFamily="2" charset="0"/>
                  </a:rPr>
                  <a:t> = 3, 9, 15, etc. </a:t>
                </a:r>
              </a:p>
            </p:txBody>
          </p:sp>
        </mc:Choice>
        <mc:Fallback xmlns="">
          <p:sp>
            <p:nvSpPr>
              <p:cNvPr id="5" name="Text Box 8"/>
              <p:cNvSpPr txBox="1">
                <a:spLocks noRot="1" noChangeAspect="1" noMove="1" noResize="1" noEditPoints="1" noAdjustHandles="1" noChangeArrowheads="1" noChangeShapeType="1" noTextEdit="1"/>
              </p:cNvSpPr>
              <p:nvPr/>
            </p:nvSpPr>
            <p:spPr bwMode="auto">
              <a:xfrm>
                <a:off x="468313" y="3752850"/>
                <a:ext cx="8316912" cy="868699"/>
              </a:xfrm>
              <a:prstGeom prst="rect">
                <a:avLst/>
              </a:prstGeom>
              <a:blipFill rotWithShape="1">
                <a:blip r:embed="rId3"/>
                <a:stretch>
                  <a:fillRect l="-1173" t="-5634" r="-1906" b="-161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6" name="Text Box 9"/>
          <p:cNvSpPr txBox="1">
            <a:spLocks noChangeArrowheads="1"/>
          </p:cNvSpPr>
          <p:nvPr/>
        </p:nvSpPr>
        <p:spPr bwMode="auto">
          <a:xfrm>
            <a:off x="576263" y="4933343"/>
            <a:ext cx="8099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So, for a fully symmetric </a:t>
            </a:r>
            <a:r>
              <a:rPr lang="en-GB" altLang="en-US" sz="2000" dirty="0" err="1">
                <a:latin typeface="+mn-lt"/>
              </a:rPr>
              <a:t>sextupole</a:t>
            </a:r>
            <a:r>
              <a:rPr lang="en-GB" altLang="en-US" sz="2000" dirty="0">
                <a:latin typeface="+mn-lt"/>
              </a:rPr>
              <a:t>, only 18, 30, 42 etc. pole errors can be present. (asymmetric manufacturing errors can introduce others)</a:t>
            </a:r>
          </a:p>
        </p:txBody>
      </p:sp>
    </p:spTree>
    <p:extLst>
      <p:ext uri="{BB962C8B-B14F-4D97-AF65-F5344CB8AC3E}">
        <p14:creationId xmlns:p14="http://schemas.microsoft.com/office/powerpoint/2010/main" val="4558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Advanced </a:t>
            </a:r>
            <a:r>
              <a:rPr lang="en-GB" dirty="0" err="1"/>
              <a:t>magnetostatic</a:t>
            </a:r>
            <a:r>
              <a:rPr lang="en-GB" dirty="0"/>
              <a:t> theory</a:t>
            </a:r>
          </a:p>
        </p:txBody>
      </p:sp>
    </p:spTree>
    <p:extLst>
      <p:ext uri="{BB962C8B-B14F-4D97-AF65-F5344CB8AC3E}">
        <p14:creationId xmlns:p14="http://schemas.microsoft.com/office/powerpoint/2010/main" val="469660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‘Allowed’ Harmonics</a:t>
            </a:r>
            <a:endParaRPr lang="en-GB" dirty="0"/>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457200" y="1350237"/>
                <a:ext cx="8229600" cy="477592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Summary of ‘allowed harmonics’ in </a:t>
                </a:r>
                <a:r>
                  <a:rPr lang="en-GB" altLang="en-US" sz="2000" b="1" dirty="0"/>
                  <a:t>fully symmetric </a:t>
                </a:r>
                <a:r>
                  <a:rPr lang="en-GB" altLang="en-US" sz="2000" dirty="0"/>
                  <a:t>magnets:</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i="1" dirty="0">
                    <a:latin typeface="Cambria Math"/>
                  </a:rPr>
                  <a:t>                            </a:t>
                </a:r>
                <a14:m>
                  <m:oMath xmlns:m="http://schemas.openxmlformats.org/officeDocument/2006/math">
                    <m:r>
                      <a:rPr lang="en-GB" altLang="en-US" sz="2000" i="1" dirty="0" smtClean="0">
                        <a:latin typeface="Cambria Math"/>
                      </a:rPr>
                      <m:t>𝑛</m:t>
                    </m:r>
                    <m:r>
                      <a:rPr lang="en-GB" altLang="en-US" sz="2000" b="0" i="1" baseline="-25000" dirty="0" smtClean="0">
                        <a:latin typeface="Cambria Math"/>
                      </a:rPr>
                      <m:t>𝑎𝑙𝑙𝑜𝑤𝑒𝑑</m:t>
                    </m:r>
                    <m:r>
                      <a:rPr lang="en-GB" altLang="en-US" sz="2000" b="0" i="1" dirty="0" smtClean="0">
                        <a:latin typeface="Cambria Math"/>
                      </a:rPr>
                      <m:t>=</m:t>
                    </m:r>
                    <m:r>
                      <a:rPr lang="en-GB" altLang="en-US" sz="2000" b="0" i="1" dirty="0" smtClean="0">
                        <a:latin typeface="Cambria Math"/>
                      </a:rPr>
                      <m:t>𝑁</m:t>
                    </m:r>
                    <m:r>
                      <a:rPr lang="en-GB" altLang="en-US" sz="2000" b="0" i="1" dirty="0" smtClean="0">
                        <a:latin typeface="Cambria Math"/>
                      </a:rPr>
                      <m:t>(2</m:t>
                    </m:r>
                    <m:r>
                      <a:rPr lang="en-GB" altLang="en-US" sz="2000" b="0" i="1" dirty="0" smtClean="0">
                        <a:latin typeface="Cambria Math"/>
                      </a:rPr>
                      <m:t>𝑚</m:t>
                    </m:r>
                    <m:r>
                      <a:rPr lang="en-GB" altLang="en-US" sz="2000" b="0" i="1" dirty="0" smtClean="0">
                        <a:latin typeface="Cambria Math"/>
                      </a:rPr>
                      <m:t>+1)</m:t>
                    </m:r>
                  </m:oMath>
                </a14:m>
                <a:r>
                  <a:rPr lang="en-GB" altLang="en-US" sz="2000" dirty="0"/>
                  <a:t> where m=all integers</a:t>
                </a:r>
              </a:p>
            </p:txBody>
          </p:sp>
        </mc:Choice>
        <mc:Fallback xmlns="">
          <p:sp>
            <p:nvSpPr>
              <p:cNvPr id="3" name="Rectangle 3"/>
              <p:cNvSpPr txBox="1">
                <a:spLocks noRot="1" noChangeAspect="1" noMove="1" noResize="1" noEditPoints="1" noAdjustHandles="1" noChangeArrowheads="1" noChangeShapeType="1" noTextEdit="1"/>
              </p:cNvSpPr>
              <p:nvPr/>
            </p:nvSpPr>
            <p:spPr>
              <a:xfrm>
                <a:off x="457200" y="1350237"/>
                <a:ext cx="8229600" cy="4775926"/>
              </a:xfrm>
              <a:prstGeom prst="rect">
                <a:avLst/>
              </a:prstGeom>
              <a:blipFill rotWithShape="1">
                <a:blip r:embed="rId2"/>
                <a:stretch>
                  <a:fillRect l="-741" t="-638"/>
                </a:stretch>
              </a:blipFill>
            </p:spPr>
            <p:txBody>
              <a:bodyPr/>
              <a:lstStyle/>
              <a:p>
                <a:r>
                  <a:rPr lang="en-GB">
                    <a:noFill/>
                  </a:rPr>
                  <a:t> </a:t>
                </a:r>
              </a:p>
            </p:txBody>
          </p:sp>
        </mc:Fallback>
      </mc:AlternateContent>
      <p:graphicFrame>
        <p:nvGraphicFramePr>
          <p:cNvPr id="4" name="Group 33"/>
          <p:cNvGraphicFramePr>
            <a:graphicFrameLocks noGrp="1"/>
          </p:cNvGraphicFramePr>
          <p:nvPr/>
        </p:nvGraphicFramePr>
        <p:xfrm>
          <a:off x="1524000" y="1861693"/>
          <a:ext cx="6096000" cy="3476132"/>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28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mn-lt"/>
                          <a:cs typeface="Arial" charset="0"/>
                        </a:rPr>
                        <a:t>Fundamental geometry</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mn-lt"/>
                          <a:cs typeface="Arial" charset="0"/>
                        </a:rPr>
                        <a:t>‘Allowed’ harmonics</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1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mn-lt"/>
                          <a:cs typeface="Arial" charset="0"/>
                        </a:rPr>
                        <a:t>Dipole, </a:t>
                      </a:r>
                      <a:r>
                        <a:rPr kumimoji="0" lang="en-GB" sz="2000" b="0" i="1" u="none" strike="noStrike" cap="none" normalizeH="0" baseline="0">
                          <a:ln>
                            <a:noFill/>
                          </a:ln>
                          <a:solidFill>
                            <a:schemeClr val="tx1"/>
                          </a:solidFill>
                          <a:effectLst/>
                          <a:latin typeface="+mn-lt"/>
                          <a:cs typeface="Arial" charset="0"/>
                        </a:rPr>
                        <a:t>n</a:t>
                      </a:r>
                      <a:r>
                        <a:rPr kumimoji="0" lang="en-GB" sz="2000" b="0" i="0" u="none" strike="noStrike" cap="none" normalizeH="0" baseline="0">
                          <a:ln>
                            <a:noFill/>
                          </a:ln>
                          <a:solidFill>
                            <a:schemeClr val="tx1"/>
                          </a:solidFill>
                          <a:effectLst/>
                          <a:latin typeface="+mn-lt"/>
                          <a:cs typeface="Arial" charset="0"/>
                        </a:rPr>
                        <a:t> = 1</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a:ln>
                            <a:noFill/>
                          </a:ln>
                          <a:solidFill>
                            <a:schemeClr val="tx1"/>
                          </a:solidFill>
                          <a:effectLst/>
                          <a:latin typeface="+mn-lt"/>
                          <a:cs typeface="Arial" charset="0"/>
                        </a:rPr>
                        <a:t>n</a:t>
                      </a:r>
                      <a:r>
                        <a:rPr kumimoji="0" lang="en-GB" sz="2000" b="0" i="0" u="none" strike="noStrike" cap="none" normalizeH="0" baseline="0">
                          <a:ln>
                            <a:noFill/>
                          </a:ln>
                          <a:solidFill>
                            <a:schemeClr val="tx1"/>
                          </a:solidFill>
                          <a:effectLst/>
                          <a:latin typeface="+mn-lt"/>
                          <a:cs typeface="Arial" charset="0"/>
                        </a:rPr>
                        <a:t> = 3, 5, 7,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mn-lt"/>
                          <a:cs typeface="Arial" charset="0"/>
                        </a:rPr>
                        <a:t>(6 pole, 10 pole, etc.)</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1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mn-lt"/>
                          <a:cs typeface="Arial" charset="0"/>
                        </a:rPr>
                        <a:t>Quadrupole,</a:t>
                      </a:r>
                      <a:r>
                        <a:rPr kumimoji="0" lang="en-GB" sz="2000" b="0" i="1" u="none" strike="noStrike" cap="none" normalizeH="0" baseline="0">
                          <a:ln>
                            <a:noFill/>
                          </a:ln>
                          <a:solidFill>
                            <a:schemeClr val="tx1"/>
                          </a:solidFill>
                          <a:effectLst/>
                          <a:latin typeface="+mn-lt"/>
                          <a:cs typeface="Arial" charset="0"/>
                        </a:rPr>
                        <a:t> n </a:t>
                      </a:r>
                      <a:r>
                        <a:rPr kumimoji="0" lang="en-GB" sz="2000" b="0" i="0" u="none" strike="noStrike" cap="none" normalizeH="0" baseline="0">
                          <a:ln>
                            <a:noFill/>
                          </a:ln>
                          <a:solidFill>
                            <a:schemeClr val="tx1"/>
                          </a:solidFill>
                          <a:effectLst/>
                          <a:latin typeface="+mn-lt"/>
                          <a:cs typeface="Arial" charset="0"/>
                        </a:rPr>
                        <a:t>= 2</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a:ln>
                            <a:noFill/>
                          </a:ln>
                          <a:solidFill>
                            <a:schemeClr val="tx1"/>
                          </a:solidFill>
                          <a:effectLst/>
                          <a:latin typeface="+mn-lt"/>
                          <a:cs typeface="Arial" charset="0"/>
                        </a:rPr>
                        <a:t>n</a:t>
                      </a:r>
                      <a:r>
                        <a:rPr kumimoji="0" lang="en-GB" sz="2000" b="0" i="0" u="none" strike="noStrike" cap="none" normalizeH="0" baseline="0">
                          <a:ln>
                            <a:noFill/>
                          </a:ln>
                          <a:solidFill>
                            <a:schemeClr val="tx1"/>
                          </a:solidFill>
                          <a:effectLst/>
                          <a:latin typeface="+mn-lt"/>
                          <a:cs typeface="Arial" charset="0"/>
                        </a:rPr>
                        <a:t> = 6, 10, 14,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mn-lt"/>
                          <a:cs typeface="Arial" charset="0"/>
                        </a:rPr>
                        <a:t>(12 pole, 20 pole, etc.)</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1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mn-lt"/>
                          <a:cs typeface="Arial" charset="0"/>
                        </a:rPr>
                        <a:t>Sextupole, </a:t>
                      </a:r>
                      <a:r>
                        <a:rPr kumimoji="0" lang="en-GB" sz="2000" b="0" i="1" u="none" strike="noStrike" cap="none" normalizeH="0" baseline="0">
                          <a:ln>
                            <a:noFill/>
                          </a:ln>
                          <a:solidFill>
                            <a:schemeClr val="tx1"/>
                          </a:solidFill>
                          <a:effectLst/>
                          <a:latin typeface="+mn-lt"/>
                          <a:cs typeface="Arial" charset="0"/>
                        </a:rPr>
                        <a:t>n</a:t>
                      </a:r>
                      <a:r>
                        <a:rPr kumimoji="0" lang="en-GB" sz="2000" b="0" i="0" u="none" strike="noStrike" cap="none" normalizeH="0" baseline="0">
                          <a:ln>
                            <a:noFill/>
                          </a:ln>
                          <a:solidFill>
                            <a:schemeClr val="tx1"/>
                          </a:solidFill>
                          <a:effectLst/>
                          <a:latin typeface="+mn-lt"/>
                          <a:cs typeface="Arial" charset="0"/>
                        </a:rPr>
                        <a:t> = 3</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a:ln>
                            <a:noFill/>
                          </a:ln>
                          <a:solidFill>
                            <a:schemeClr val="tx1"/>
                          </a:solidFill>
                          <a:effectLst/>
                          <a:latin typeface="+mn-lt"/>
                          <a:cs typeface="Arial" charset="0"/>
                        </a:rPr>
                        <a:t>n </a:t>
                      </a:r>
                      <a:r>
                        <a:rPr kumimoji="0" lang="en-GB" sz="2000" b="0" i="0" u="none" strike="noStrike" cap="none" normalizeH="0" baseline="0">
                          <a:ln>
                            <a:noFill/>
                          </a:ln>
                          <a:solidFill>
                            <a:schemeClr val="tx1"/>
                          </a:solidFill>
                          <a:effectLst/>
                          <a:latin typeface="+mn-lt"/>
                          <a:cs typeface="Arial" charset="0"/>
                        </a:rPr>
                        <a:t>= 9, 15, 21,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mn-lt"/>
                          <a:cs typeface="Arial" charset="0"/>
                        </a:rPr>
                        <a:t>(18 pole, 30 pole, etc.)</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1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a:ln>
                            <a:noFill/>
                          </a:ln>
                          <a:solidFill>
                            <a:schemeClr val="tx1"/>
                          </a:solidFill>
                          <a:effectLst/>
                          <a:latin typeface="+mn-lt"/>
                          <a:cs typeface="Arial" charset="0"/>
                        </a:rPr>
                        <a:t>Octupole</a:t>
                      </a:r>
                      <a:r>
                        <a:rPr kumimoji="0" lang="en-GB" sz="2000" b="0" i="0" u="none" strike="noStrike" cap="none" normalizeH="0" baseline="0" dirty="0">
                          <a:ln>
                            <a:noFill/>
                          </a:ln>
                          <a:solidFill>
                            <a:schemeClr val="tx1"/>
                          </a:solidFill>
                          <a:effectLst/>
                          <a:latin typeface="+mn-lt"/>
                          <a:cs typeface="Arial" charset="0"/>
                        </a:rPr>
                        <a:t>, </a:t>
                      </a:r>
                      <a:r>
                        <a:rPr kumimoji="0" lang="en-GB" sz="2000" b="0" i="1" u="none" strike="noStrike" cap="none" normalizeH="0" baseline="0" dirty="0">
                          <a:ln>
                            <a:noFill/>
                          </a:ln>
                          <a:solidFill>
                            <a:schemeClr val="tx1"/>
                          </a:solidFill>
                          <a:effectLst/>
                          <a:latin typeface="+mn-lt"/>
                          <a:cs typeface="Arial" charset="0"/>
                        </a:rPr>
                        <a:t>n</a:t>
                      </a:r>
                      <a:r>
                        <a:rPr kumimoji="0" lang="en-GB" sz="2000" b="0" i="0" u="none" strike="noStrike" cap="none" normalizeH="0" baseline="0" dirty="0">
                          <a:ln>
                            <a:noFill/>
                          </a:ln>
                          <a:solidFill>
                            <a:schemeClr val="tx1"/>
                          </a:solidFill>
                          <a:effectLst/>
                          <a:latin typeface="+mn-lt"/>
                          <a:cs typeface="Arial" charset="0"/>
                        </a:rPr>
                        <a:t> = 4</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dirty="0">
                          <a:ln>
                            <a:noFill/>
                          </a:ln>
                          <a:solidFill>
                            <a:schemeClr val="tx1"/>
                          </a:solidFill>
                          <a:effectLst/>
                          <a:latin typeface="+mn-lt"/>
                          <a:cs typeface="Arial" charset="0"/>
                        </a:rPr>
                        <a:t>n</a:t>
                      </a:r>
                      <a:r>
                        <a:rPr kumimoji="0" lang="en-GB" sz="2000" b="0" i="0" u="none" strike="noStrike" cap="none" normalizeH="0" baseline="0" dirty="0">
                          <a:ln>
                            <a:noFill/>
                          </a:ln>
                          <a:solidFill>
                            <a:schemeClr val="tx1"/>
                          </a:solidFill>
                          <a:effectLst/>
                          <a:latin typeface="+mn-lt"/>
                          <a:cs typeface="Arial" charset="0"/>
                        </a:rPr>
                        <a:t> = 12, 20, 28,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mn-lt"/>
                          <a:cs typeface="Arial" charset="0"/>
                        </a:rPr>
                        <a:t>(24 pole, 40 pole, etc.)</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23012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Forbidden harmonics</a:t>
            </a:r>
          </a:p>
        </p:txBody>
      </p:sp>
      <p:sp>
        <p:nvSpPr>
          <p:cNvPr id="3" name="Rectangle 3"/>
          <p:cNvSpPr txBox="1">
            <a:spLocks noChangeArrowheads="1"/>
          </p:cNvSpPr>
          <p:nvPr/>
        </p:nvSpPr>
        <p:spPr>
          <a:xfrm>
            <a:off x="457199" y="1410055"/>
            <a:ext cx="8435975" cy="471610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Two sources of asymmetry generate ‘forbidden’ harmonics:</a:t>
            </a:r>
          </a:p>
          <a:p>
            <a:pPr marL="0" indent="0">
              <a:buNone/>
            </a:pPr>
            <a:endParaRPr lang="en-GB" altLang="en-US" sz="2000" dirty="0"/>
          </a:p>
          <a:p>
            <a:pPr marL="0" indent="0">
              <a:buNone/>
            </a:pPr>
            <a:r>
              <a:rPr lang="en-GB" altLang="en-US" sz="2000" dirty="0" err="1"/>
              <a:t>i</a:t>
            </a:r>
            <a:r>
              <a:rPr lang="en-GB" altLang="en-US" sz="2000" dirty="0"/>
              <a:t>) magnetic asymmetries - significant at low permeability:</a:t>
            </a:r>
          </a:p>
          <a:p>
            <a:pPr marL="1008063" lvl="1" indent="-828675"/>
            <a:endParaRPr lang="en-GB" altLang="en-US" sz="2000" dirty="0"/>
          </a:p>
        </p:txBody>
      </p:sp>
      <p:grpSp>
        <p:nvGrpSpPr>
          <p:cNvPr id="4" name="Group 36"/>
          <p:cNvGrpSpPr>
            <a:grpSpLocks/>
          </p:cNvGrpSpPr>
          <p:nvPr/>
        </p:nvGrpSpPr>
        <p:grpSpPr bwMode="auto">
          <a:xfrm>
            <a:off x="900113" y="2960688"/>
            <a:ext cx="2878138" cy="3003550"/>
            <a:chOff x="1066" y="1842"/>
            <a:chExt cx="1813" cy="1892"/>
          </a:xfrm>
        </p:grpSpPr>
        <p:sp>
          <p:nvSpPr>
            <p:cNvPr id="5" name="Rectangle 7"/>
            <p:cNvSpPr>
              <a:spLocks noChangeArrowheads="1"/>
            </p:cNvSpPr>
            <p:nvPr/>
          </p:nvSpPr>
          <p:spPr bwMode="auto">
            <a:xfrm>
              <a:off x="1113" y="1842"/>
              <a:ext cx="1355" cy="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6" name="Rectangle 8"/>
            <p:cNvSpPr>
              <a:spLocks noChangeArrowheads="1"/>
            </p:cNvSpPr>
            <p:nvPr/>
          </p:nvSpPr>
          <p:spPr bwMode="auto">
            <a:xfrm>
              <a:off x="1066" y="1861"/>
              <a:ext cx="38" cy="159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7" name="Freeform 9"/>
            <p:cNvSpPr>
              <a:spLocks/>
            </p:cNvSpPr>
            <p:nvPr/>
          </p:nvSpPr>
          <p:spPr bwMode="auto">
            <a:xfrm>
              <a:off x="2459" y="2787"/>
              <a:ext cx="21" cy="665"/>
            </a:xfrm>
            <a:custGeom>
              <a:avLst/>
              <a:gdLst>
                <a:gd name="T0" fmla="*/ 19 w 21"/>
                <a:gd name="T1" fmla="*/ 0 h 665"/>
                <a:gd name="T2" fmla="*/ 0 w 21"/>
                <a:gd name="T3" fmla="*/ 0 h 665"/>
                <a:gd name="T4" fmla="*/ 1 w 21"/>
                <a:gd name="T5" fmla="*/ 665 h 665"/>
                <a:gd name="T6" fmla="*/ 21 w 21"/>
                <a:gd name="T7" fmla="*/ 665 h 665"/>
                <a:gd name="T8" fmla="*/ 19 w 21"/>
                <a:gd name="T9" fmla="*/ 0 h 665"/>
                <a:gd name="T10" fmla="*/ 0 60000 65536"/>
                <a:gd name="T11" fmla="*/ 0 60000 65536"/>
                <a:gd name="T12" fmla="*/ 0 60000 65536"/>
                <a:gd name="T13" fmla="*/ 0 60000 65536"/>
                <a:gd name="T14" fmla="*/ 0 60000 65536"/>
                <a:gd name="T15" fmla="*/ 0 w 21"/>
                <a:gd name="T16" fmla="*/ 0 h 665"/>
                <a:gd name="T17" fmla="*/ 21 w 21"/>
                <a:gd name="T18" fmla="*/ 665 h 665"/>
              </a:gdLst>
              <a:ahLst/>
              <a:cxnLst>
                <a:cxn ang="T10">
                  <a:pos x="T0" y="T1"/>
                </a:cxn>
                <a:cxn ang="T11">
                  <a:pos x="T2" y="T3"/>
                </a:cxn>
                <a:cxn ang="T12">
                  <a:pos x="T4" y="T5"/>
                </a:cxn>
                <a:cxn ang="T13">
                  <a:pos x="T6" y="T7"/>
                </a:cxn>
                <a:cxn ang="T14">
                  <a:pos x="T8" y="T9"/>
                </a:cxn>
              </a:cxnLst>
              <a:rect l="T15" t="T16" r="T17" b="T18"/>
              <a:pathLst>
                <a:path w="21" h="665">
                  <a:moveTo>
                    <a:pt x="19" y="0"/>
                  </a:moveTo>
                  <a:lnTo>
                    <a:pt x="0" y="0"/>
                  </a:lnTo>
                  <a:lnTo>
                    <a:pt x="1" y="665"/>
                  </a:lnTo>
                  <a:lnTo>
                    <a:pt x="21" y="665"/>
                  </a:lnTo>
                  <a:lnTo>
                    <a:pt x="1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Rectangle 10"/>
            <p:cNvSpPr>
              <a:spLocks noChangeArrowheads="1"/>
            </p:cNvSpPr>
            <p:nvPr/>
          </p:nvSpPr>
          <p:spPr bwMode="auto">
            <a:xfrm>
              <a:off x="2450" y="1861"/>
              <a:ext cx="19" cy="66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9" name="Freeform 11"/>
            <p:cNvSpPr>
              <a:spLocks/>
            </p:cNvSpPr>
            <p:nvPr/>
          </p:nvSpPr>
          <p:spPr bwMode="auto">
            <a:xfrm>
              <a:off x="2010" y="2516"/>
              <a:ext cx="458" cy="20"/>
            </a:xfrm>
            <a:custGeom>
              <a:avLst/>
              <a:gdLst>
                <a:gd name="T0" fmla="*/ 0 w 458"/>
                <a:gd name="T1" fmla="*/ 0 h 20"/>
                <a:gd name="T2" fmla="*/ 0 w 458"/>
                <a:gd name="T3" fmla="*/ 19 h 20"/>
                <a:gd name="T4" fmla="*/ 458 w 458"/>
                <a:gd name="T5" fmla="*/ 20 h 20"/>
                <a:gd name="T6" fmla="*/ 458 w 458"/>
                <a:gd name="T7" fmla="*/ 1 h 20"/>
                <a:gd name="T8" fmla="*/ 0 w 458"/>
                <a:gd name="T9" fmla="*/ 0 h 20"/>
                <a:gd name="T10" fmla="*/ 0 60000 65536"/>
                <a:gd name="T11" fmla="*/ 0 60000 65536"/>
                <a:gd name="T12" fmla="*/ 0 60000 65536"/>
                <a:gd name="T13" fmla="*/ 0 60000 65536"/>
                <a:gd name="T14" fmla="*/ 0 60000 65536"/>
                <a:gd name="T15" fmla="*/ 0 w 458"/>
                <a:gd name="T16" fmla="*/ 0 h 20"/>
                <a:gd name="T17" fmla="*/ 458 w 458"/>
                <a:gd name="T18" fmla="*/ 20 h 20"/>
              </a:gdLst>
              <a:ahLst/>
              <a:cxnLst>
                <a:cxn ang="T10">
                  <a:pos x="T0" y="T1"/>
                </a:cxn>
                <a:cxn ang="T11">
                  <a:pos x="T2" y="T3"/>
                </a:cxn>
                <a:cxn ang="T12">
                  <a:pos x="T4" y="T5"/>
                </a:cxn>
                <a:cxn ang="T13">
                  <a:pos x="T6" y="T7"/>
                </a:cxn>
                <a:cxn ang="T14">
                  <a:pos x="T8" y="T9"/>
                </a:cxn>
              </a:cxnLst>
              <a:rect l="T15" t="T16" r="T17" b="T18"/>
              <a:pathLst>
                <a:path w="458" h="20">
                  <a:moveTo>
                    <a:pt x="0" y="0"/>
                  </a:moveTo>
                  <a:lnTo>
                    <a:pt x="0" y="19"/>
                  </a:lnTo>
                  <a:lnTo>
                    <a:pt x="458" y="20"/>
                  </a:lnTo>
                  <a:lnTo>
                    <a:pt x="458" y="1"/>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2"/>
            <p:cNvSpPr>
              <a:spLocks/>
            </p:cNvSpPr>
            <p:nvPr/>
          </p:nvSpPr>
          <p:spPr bwMode="auto">
            <a:xfrm>
              <a:off x="2010" y="2778"/>
              <a:ext cx="449" cy="20"/>
            </a:xfrm>
            <a:custGeom>
              <a:avLst/>
              <a:gdLst>
                <a:gd name="T0" fmla="*/ 0 w 449"/>
                <a:gd name="T1" fmla="*/ 0 h 20"/>
                <a:gd name="T2" fmla="*/ 0 w 449"/>
                <a:gd name="T3" fmla="*/ 19 h 20"/>
                <a:gd name="T4" fmla="*/ 449 w 449"/>
                <a:gd name="T5" fmla="*/ 20 h 20"/>
                <a:gd name="T6" fmla="*/ 449 w 449"/>
                <a:gd name="T7" fmla="*/ 1 h 20"/>
                <a:gd name="T8" fmla="*/ 0 w 449"/>
                <a:gd name="T9" fmla="*/ 0 h 20"/>
                <a:gd name="T10" fmla="*/ 0 60000 65536"/>
                <a:gd name="T11" fmla="*/ 0 60000 65536"/>
                <a:gd name="T12" fmla="*/ 0 60000 65536"/>
                <a:gd name="T13" fmla="*/ 0 60000 65536"/>
                <a:gd name="T14" fmla="*/ 0 60000 65536"/>
                <a:gd name="T15" fmla="*/ 0 w 449"/>
                <a:gd name="T16" fmla="*/ 0 h 20"/>
                <a:gd name="T17" fmla="*/ 449 w 449"/>
                <a:gd name="T18" fmla="*/ 20 h 20"/>
              </a:gdLst>
              <a:ahLst/>
              <a:cxnLst>
                <a:cxn ang="T10">
                  <a:pos x="T0" y="T1"/>
                </a:cxn>
                <a:cxn ang="T11">
                  <a:pos x="T2" y="T3"/>
                </a:cxn>
                <a:cxn ang="T12">
                  <a:pos x="T4" y="T5"/>
                </a:cxn>
                <a:cxn ang="T13">
                  <a:pos x="T6" y="T7"/>
                </a:cxn>
                <a:cxn ang="T14">
                  <a:pos x="T8" y="T9"/>
                </a:cxn>
              </a:cxnLst>
              <a:rect l="T15" t="T16" r="T17" b="T18"/>
              <a:pathLst>
                <a:path w="449" h="20">
                  <a:moveTo>
                    <a:pt x="0" y="0"/>
                  </a:moveTo>
                  <a:lnTo>
                    <a:pt x="0" y="19"/>
                  </a:lnTo>
                  <a:lnTo>
                    <a:pt x="449" y="20"/>
                  </a:lnTo>
                  <a:lnTo>
                    <a:pt x="449" y="1"/>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Rectangle 13"/>
            <p:cNvSpPr>
              <a:spLocks noChangeArrowheads="1"/>
            </p:cNvSpPr>
            <p:nvPr/>
          </p:nvSpPr>
          <p:spPr bwMode="auto">
            <a:xfrm>
              <a:off x="2001" y="2235"/>
              <a:ext cx="19" cy="29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2" name="Rectangle 14"/>
            <p:cNvSpPr>
              <a:spLocks noChangeArrowheads="1"/>
            </p:cNvSpPr>
            <p:nvPr/>
          </p:nvSpPr>
          <p:spPr bwMode="auto">
            <a:xfrm>
              <a:off x="2001" y="2787"/>
              <a:ext cx="19" cy="3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3" name="Rectangle 15"/>
            <p:cNvSpPr>
              <a:spLocks noChangeArrowheads="1"/>
            </p:cNvSpPr>
            <p:nvPr/>
          </p:nvSpPr>
          <p:spPr bwMode="auto">
            <a:xfrm>
              <a:off x="1562" y="2226"/>
              <a:ext cx="457"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4" name="Rectangle 16"/>
            <p:cNvSpPr>
              <a:spLocks noChangeArrowheads="1"/>
            </p:cNvSpPr>
            <p:nvPr/>
          </p:nvSpPr>
          <p:spPr bwMode="auto">
            <a:xfrm>
              <a:off x="1562" y="3078"/>
              <a:ext cx="448"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5" name="Rectangle 17"/>
            <p:cNvSpPr>
              <a:spLocks noChangeArrowheads="1"/>
            </p:cNvSpPr>
            <p:nvPr/>
          </p:nvSpPr>
          <p:spPr bwMode="auto">
            <a:xfrm>
              <a:off x="1553" y="2235"/>
              <a:ext cx="19" cy="85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6" name="Rectangle 18"/>
            <p:cNvSpPr>
              <a:spLocks noChangeArrowheads="1"/>
            </p:cNvSpPr>
            <p:nvPr/>
          </p:nvSpPr>
          <p:spPr bwMode="auto">
            <a:xfrm>
              <a:off x="1618" y="2289"/>
              <a:ext cx="359" cy="199"/>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7" name="Rectangle 19"/>
            <p:cNvSpPr>
              <a:spLocks noChangeArrowheads="1"/>
            </p:cNvSpPr>
            <p:nvPr/>
          </p:nvSpPr>
          <p:spPr bwMode="auto">
            <a:xfrm>
              <a:off x="2519" y="2291"/>
              <a:ext cx="357" cy="189"/>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8" name="Rectangle 20"/>
            <p:cNvSpPr>
              <a:spLocks noChangeArrowheads="1"/>
            </p:cNvSpPr>
            <p:nvPr/>
          </p:nvSpPr>
          <p:spPr bwMode="auto">
            <a:xfrm>
              <a:off x="1617" y="2843"/>
              <a:ext cx="357" cy="198"/>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9" name="Rectangle 21"/>
            <p:cNvSpPr>
              <a:spLocks noChangeArrowheads="1"/>
            </p:cNvSpPr>
            <p:nvPr/>
          </p:nvSpPr>
          <p:spPr bwMode="auto">
            <a:xfrm>
              <a:off x="2523" y="2843"/>
              <a:ext cx="356" cy="198"/>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0" name="Rectangle 22"/>
            <p:cNvSpPr>
              <a:spLocks noChangeArrowheads="1"/>
            </p:cNvSpPr>
            <p:nvPr/>
          </p:nvSpPr>
          <p:spPr bwMode="auto">
            <a:xfrm>
              <a:off x="1085" y="3443"/>
              <a:ext cx="1383"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1" name="Rectangle 32"/>
            <p:cNvSpPr>
              <a:spLocks noChangeArrowheads="1"/>
            </p:cNvSpPr>
            <p:nvPr/>
          </p:nvSpPr>
          <p:spPr bwMode="auto">
            <a:xfrm>
              <a:off x="1459" y="3508"/>
              <a:ext cx="81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grpSp>
      <p:sp>
        <p:nvSpPr>
          <p:cNvPr id="22" name="Text Box 38"/>
          <p:cNvSpPr txBox="1">
            <a:spLocks noChangeArrowheads="1"/>
          </p:cNvSpPr>
          <p:nvPr/>
        </p:nvSpPr>
        <p:spPr bwMode="auto">
          <a:xfrm>
            <a:off x="4319588" y="3105150"/>
            <a:ext cx="45735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e.g. C core dipole not completely symmetrical about pole centre, but negligible effect with high permeability.</a:t>
            </a:r>
          </a:p>
          <a:p>
            <a:pPr eaLnBrk="1" hangingPunct="1">
              <a:spcBef>
                <a:spcPct val="50000"/>
              </a:spcBef>
            </a:pPr>
            <a:r>
              <a:rPr lang="en-GB" altLang="en-US" sz="2000" dirty="0">
                <a:latin typeface="+mn-lt"/>
              </a:rPr>
              <a:t>Generates </a:t>
            </a:r>
            <a:r>
              <a:rPr lang="en-GB" altLang="en-US" sz="2000" i="1" dirty="0">
                <a:latin typeface="+mn-lt"/>
              </a:rPr>
              <a:t>n</a:t>
            </a:r>
            <a:r>
              <a:rPr lang="en-GB" altLang="en-US" sz="2000" dirty="0">
                <a:latin typeface="+mn-lt"/>
              </a:rPr>
              <a:t> = 2,4,6, etc.</a:t>
            </a:r>
          </a:p>
        </p:txBody>
      </p:sp>
    </p:spTree>
    <p:extLst>
      <p:ext uri="{BB962C8B-B14F-4D97-AF65-F5344CB8AC3E}">
        <p14:creationId xmlns:p14="http://schemas.microsoft.com/office/powerpoint/2010/main" val="115408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Forbidden harmonics</a:t>
            </a:r>
          </a:p>
        </p:txBody>
      </p:sp>
      <p:sp>
        <p:nvSpPr>
          <p:cNvPr id="3" name="Rectangle 3"/>
          <p:cNvSpPr txBox="1">
            <a:spLocks noChangeArrowheads="1"/>
          </p:cNvSpPr>
          <p:nvPr/>
        </p:nvSpPr>
        <p:spPr>
          <a:xfrm>
            <a:off x="457200" y="1486967"/>
            <a:ext cx="8229600" cy="46391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ii) asymmetries due to small manufacturing errors in dipoles:</a:t>
            </a:r>
          </a:p>
        </p:txBody>
      </p:sp>
      <p:grpSp>
        <p:nvGrpSpPr>
          <p:cNvPr id="4" name="Group 42"/>
          <p:cNvGrpSpPr>
            <a:grpSpLocks/>
          </p:cNvGrpSpPr>
          <p:nvPr/>
        </p:nvGrpSpPr>
        <p:grpSpPr bwMode="auto">
          <a:xfrm>
            <a:off x="1223963" y="2349500"/>
            <a:ext cx="2909887" cy="3003550"/>
            <a:chOff x="771" y="1480"/>
            <a:chExt cx="1833" cy="1892"/>
          </a:xfrm>
        </p:grpSpPr>
        <p:sp>
          <p:nvSpPr>
            <p:cNvPr id="5" name="Rectangle 23"/>
            <p:cNvSpPr>
              <a:spLocks noChangeArrowheads="1"/>
            </p:cNvSpPr>
            <p:nvPr/>
          </p:nvSpPr>
          <p:spPr bwMode="auto">
            <a:xfrm>
              <a:off x="818" y="1480"/>
              <a:ext cx="1355" cy="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6" name="Rectangle 24"/>
            <p:cNvSpPr>
              <a:spLocks noChangeArrowheads="1"/>
            </p:cNvSpPr>
            <p:nvPr/>
          </p:nvSpPr>
          <p:spPr bwMode="auto">
            <a:xfrm>
              <a:off x="771" y="1499"/>
              <a:ext cx="38" cy="159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7" name="Freeform 25"/>
            <p:cNvSpPr>
              <a:spLocks/>
            </p:cNvSpPr>
            <p:nvPr/>
          </p:nvSpPr>
          <p:spPr bwMode="auto">
            <a:xfrm>
              <a:off x="2164" y="2425"/>
              <a:ext cx="21" cy="665"/>
            </a:xfrm>
            <a:custGeom>
              <a:avLst/>
              <a:gdLst>
                <a:gd name="T0" fmla="*/ 19 w 21"/>
                <a:gd name="T1" fmla="*/ 0 h 665"/>
                <a:gd name="T2" fmla="*/ 0 w 21"/>
                <a:gd name="T3" fmla="*/ 0 h 665"/>
                <a:gd name="T4" fmla="*/ 1 w 21"/>
                <a:gd name="T5" fmla="*/ 665 h 665"/>
                <a:gd name="T6" fmla="*/ 21 w 21"/>
                <a:gd name="T7" fmla="*/ 665 h 665"/>
                <a:gd name="T8" fmla="*/ 19 w 21"/>
                <a:gd name="T9" fmla="*/ 0 h 665"/>
                <a:gd name="T10" fmla="*/ 0 60000 65536"/>
                <a:gd name="T11" fmla="*/ 0 60000 65536"/>
                <a:gd name="T12" fmla="*/ 0 60000 65536"/>
                <a:gd name="T13" fmla="*/ 0 60000 65536"/>
                <a:gd name="T14" fmla="*/ 0 60000 65536"/>
                <a:gd name="T15" fmla="*/ 0 w 21"/>
                <a:gd name="T16" fmla="*/ 0 h 665"/>
                <a:gd name="T17" fmla="*/ 21 w 21"/>
                <a:gd name="T18" fmla="*/ 665 h 665"/>
              </a:gdLst>
              <a:ahLst/>
              <a:cxnLst>
                <a:cxn ang="T10">
                  <a:pos x="T0" y="T1"/>
                </a:cxn>
                <a:cxn ang="T11">
                  <a:pos x="T2" y="T3"/>
                </a:cxn>
                <a:cxn ang="T12">
                  <a:pos x="T4" y="T5"/>
                </a:cxn>
                <a:cxn ang="T13">
                  <a:pos x="T6" y="T7"/>
                </a:cxn>
                <a:cxn ang="T14">
                  <a:pos x="T8" y="T9"/>
                </a:cxn>
              </a:cxnLst>
              <a:rect l="T15" t="T16" r="T17" b="T18"/>
              <a:pathLst>
                <a:path w="21" h="665">
                  <a:moveTo>
                    <a:pt x="19" y="0"/>
                  </a:moveTo>
                  <a:lnTo>
                    <a:pt x="0" y="0"/>
                  </a:lnTo>
                  <a:lnTo>
                    <a:pt x="1" y="665"/>
                  </a:lnTo>
                  <a:lnTo>
                    <a:pt x="21" y="665"/>
                  </a:lnTo>
                  <a:lnTo>
                    <a:pt x="1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Rectangle 26"/>
            <p:cNvSpPr>
              <a:spLocks noChangeArrowheads="1"/>
            </p:cNvSpPr>
            <p:nvPr/>
          </p:nvSpPr>
          <p:spPr bwMode="auto">
            <a:xfrm>
              <a:off x="2155" y="1499"/>
              <a:ext cx="29" cy="61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9" name="Rectangle 29"/>
            <p:cNvSpPr>
              <a:spLocks noChangeArrowheads="1"/>
            </p:cNvSpPr>
            <p:nvPr/>
          </p:nvSpPr>
          <p:spPr bwMode="auto">
            <a:xfrm>
              <a:off x="1706" y="1873"/>
              <a:ext cx="19" cy="29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0" name="Rectangle 30"/>
            <p:cNvSpPr>
              <a:spLocks noChangeArrowheads="1"/>
            </p:cNvSpPr>
            <p:nvPr/>
          </p:nvSpPr>
          <p:spPr bwMode="auto">
            <a:xfrm>
              <a:off x="1706" y="2425"/>
              <a:ext cx="19" cy="3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1" name="Rectangle 31"/>
            <p:cNvSpPr>
              <a:spLocks noChangeArrowheads="1"/>
            </p:cNvSpPr>
            <p:nvPr/>
          </p:nvSpPr>
          <p:spPr bwMode="auto">
            <a:xfrm>
              <a:off x="1267" y="1864"/>
              <a:ext cx="457"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2" name="Rectangle 32"/>
            <p:cNvSpPr>
              <a:spLocks noChangeArrowheads="1"/>
            </p:cNvSpPr>
            <p:nvPr/>
          </p:nvSpPr>
          <p:spPr bwMode="auto">
            <a:xfrm>
              <a:off x="1267" y="2716"/>
              <a:ext cx="448"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3" name="Rectangle 33"/>
            <p:cNvSpPr>
              <a:spLocks noChangeArrowheads="1"/>
            </p:cNvSpPr>
            <p:nvPr/>
          </p:nvSpPr>
          <p:spPr bwMode="auto">
            <a:xfrm>
              <a:off x="1258" y="1873"/>
              <a:ext cx="19" cy="85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4" name="Rectangle 34"/>
            <p:cNvSpPr>
              <a:spLocks noChangeArrowheads="1"/>
            </p:cNvSpPr>
            <p:nvPr/>
          </p:nvSpPr>
          <p:spPr bwMode="auto">
            <a:xfrm>
              <a:off x="1323" y="1927"/>
              <a:ext cx="359" cy="199"/>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5" name="Rectangle 35"/>
            <p:cNvSpPr>
              <a:spLocks noChangeArrowheads="1"/>
            </p:cNvSpPr>
            <p:nvPr/>
          </p:nvSpPr>
          <p:spPr bwMode="auto">
            <a:xfrm>
              <a:off x="2219" y="1929"/>
              <a:ext cx="357" cy="189"/>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6" name="Rectangle 36"/>
            <p:cNvSpPr>
              <a:spLocks noChangeArrowheads="1"/>
            </p:cNvSpPr>
            <p:nvPr/>
          </p:nvSpPr>
          <p:spPr bwMode="auto">
            <a:xfrm>
              <a:off x="1322" y="2481"/>
              <a:ext cx="357" cy="198"/>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7" name="Rectangle 37"/>
            <p:cNvSpPr>
              <a:spLocks noChangeArrowheads="1"/>
            </p:cNvSpPr>
            <p:nvPr/>
          </p:nvSpPr>
          <p:spPr bwMode="auto">
            <a:xfrm>
              <a:off x="2248" y="2481"/>
              <a:ext cx="356" cy="198"/>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8" name="Rectangle 38"/>
            <p:cNvSpPr>
              <a:spLocks noChangeArrowheads="1"/>
            </p:cNvSpPr>
            <p:nvPr/>
          </p:nvSpPr>
          <p:spPr bwMode="auto">
            <a:xfrm>
              <a:off x="790" y="3081"/>
              <a:ext cx="1383"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9" name="Rectangle 39"/>
            <p:cNvSpPr>
              <a:spLocks noChangeArrowheads="1"/>
            </p:cNvSpPr>
            <p:nvPr/>
          </p:nvSpPr>
          <p:spPr bwMode="auto">
            <a:xfrm>
              <a:off x="1164" y="3146"/>
              <a:ext cx="81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0" name="Line 40"/>
            <p:cNvSpPr>
              <a:spLocks noChangeShapeType="1"/>
            </p:cNvSpPr>
            <p:nvPr/>
          </p:nvSpPr>
          <p:spPr bwMode="auto">
            <a:xfrm flipV="1">
              <a:off x="1701" y="2115"/>
              <a:ext cx="453" cy="45"/>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41"/>
            <p:cNvSpPr>
              <a:spLocks noChangeShapeType="1"/>
            </p:cNvSpPr>
            <p:nvPr/>
          </p:nvSpPr>
          <p:spPr bwMode="auto">
            <a:xfrm>
              <a:off x="1701" y="2432"/>
              <a:ext cx="476" cy="0"/>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2" name="Group 48"/>
          <p:cNvGrpSpPr>
            <a:grpSpLocks/>
          </p:cNvGrpSpPr>
          <p:nvPr/>
        </p:nvGrpSpPr>
        <p:grpSpPr bwMode="auto">
          <a:xfrm>
            <a:off x="5111750" y="2312988"/>
            <a:ext cx="2982913" cy="3157537"/>
            <a:chOff x="3220" y="1457"/>
            <a:chExt cx="1879" cy="1989"/>
          </a:xfrm>
        </p:grpSpPr>
        <p:sp>
          <p:nvSpPr>
            <p:cNvPr id="23" name="Rectangle 5"/>
            <p:cNvSpPr>
              <a:spLocks noChangeArrowheads="1"/>
            </p:cNvSpPr>
            <p:nvPr/>
          </p:nvSpPr>
          <p:spPr bwMode="auto">
            <a:xfrm>
              <a:off x="3313" y="1457"/>
              <a:ext cx="1355" cy="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4" name="Rectangle 6"/>
            <p:cNvSpPr>
              <a:spLocks noChangeArrowheads="1"/>
            </p:cNvSpPr>
            <p:nvPr/>
          </p:nvSpPr>
          <p:spPr bwMode="auto">
            <a:xfrm>
              <a:off x="3266" y="1476"/>
              <a:ext cx="38" cy="159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5" name="Freeform 7"/>
            <p:cNvSpPr>
              <a:spLocks/>
            </p:cNvSpPr>
            <p:nvPr/>
          </p:nvSpPr>
          <p:spPr bwMode="auto">
            <a:xfrm>
              <a:off x="4659" y="2402"/>
              <a:ext cx="21" cy="665"/>
            </a:xfrm>
            <a:custGeom>
              <a:avLst/>
              <a:gdLst>
                <a:gd name="T0" fmla="*/ 19 w 21"/>
                <a:gd name="T1" fmla="*/ 0 h 665"/>
                <a:gd name="T2" fmla="*/ 0 w 21"/>
                <a:gd name="T3" fmla="*/ 0 h 665"/>
                <a:gd name="T4" fmla="*/ 1 w 21"/>
                <a:gd name="T5" fmla="*/ 665 h 665"/>
                <a:gd name="T6" fmla="*/ 21 w 21"/>
                <a:gd name="T7" fmla="*/ 665 h 665"/>
                <a:gd name="T8" fmla="*/ 19 w 21"/>
                <a:gd name="T9" fmla="*/ 0 h 665"/>
                <a:gd name="T10" fmla="*/ 0 60000 65536"/>
                <a:gd name="T11" fmla="*/ 0 60000 65536"/>
                <a:gd name="T12" fmla="*/ 0 60000 65536"/>
                <a:gd name="T13" fmla="*/ 0 60000 65536"/>
                <a:gd name="T14" fmla="*/ 0 60000 65536"/>
                <a:gd name="T15" fmla="*/ 0 w 21"/>
                <a:gd name="T16" fmla="*/ 0 h 665"/>
                <a:gd name="T17" fmla="*/ 21 w 21"/>
                <a:gd name="T18" fmla="*/ 665 h 665"/>
              </a:gdLst>
              <a:ahLst/>
              <a:cxnLst>
                <a:cxn ang="T10">
                  <a:pos x="T0" y="T1"/>
                </a:cxn>
                <a:cxn ang="T11">
                  <a:pos x="T2" y="T3"/>
                </a:cxn>
                <a:cxn ang="T12">
                  <a:pos x="T4" y="T5"/>
                </a:cxn>
                <a:cxn ang="T13">
                  <a:pos x="T6" y="T7"/>
                </a:cxn>
                <a:cxn ang="T14">
                  <a:pos x="T8" y="T9"/>
                </a:cxn>
              </a:cxnLst>
              <a:rect l="T15" t="T16" r="T17" b="T18"/>
              <a:pathLst>
                <a:path w="21" h="665">
                  <a:moveTo>
                    <a:pt x="19" y="0"/>
                  </a:moveTo>
                  <a:lnTo>
                    <a:pt x="0" y="0"/>
                  </a:lnTo>
                  <a:lnTo>
                    <a:pt x="1" y="665"/>
                  </a:lnTo>
                  <a:lnTo>
                    <a:pt x="21" y="665"/>
                  </a:lnTo>
                  <a:lnTo>
                    <a:pt x="1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Rectangle 8"/>
            <p:cNvSpPr>
              <a:spLocks noChangeArrowheads="1"/>
            </p:cNvSpPr>
            <p:nvPr/>
          </p:nvSpPr>
          <p:spPr bwMode="auto">
            <a:xfrm>
              <a:off x="4650" y="1476"/>
              <a:ext cx="19" cy="66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7" name="Freeform 10"/>
            <p:cNvSpPr>
              <a:spLocks/>
            </p:cNvSpPr>
            <p:nvPr/>
          </p:nvSpPr>
          <p:spPr bwMode="auto">
            <a:xfrm>
              <a:off x="4210" y="2393"/>
              <a:ext cx="449" cy="20"/>
            </a:xfrm>
            <a:custGeom>
              <a:avLst/>
              <a:gdLst>
                <a:gd name="T0" fmla="*/ 0 w 449"/>
                <a:gd name="T1" fmla="*/ 0 h 20"/>
                <a:gd name="T2" fmla="*/ 0 w 449"/>
                <a:gd name="T3" fmla="*/ 19 h 20"/>
                <a:gd name="T4" fmla="*/ 449 w 449"/>
                <a:gd name="T5" fmla="*/ 20 h 20"/>
                <a:gd name="T6" fmla="*/ 449 w 449"/>
                <a:gd name="T7" fmla="*/ 1 h 20"/>
                <a:gd name="T8" fmla="*/ 0 w 449"/>
                <a:gd name="T9" fmla="*/ 0 h 20"/>
                <a:gd name="T10" fmla="*/ 0 60000 65536"/>
                <a:gd name="T11" fmla="*/ 0 60000 65536"/>
                <a:gd name="T12" fmla="*/ 0 60000 65536"/>
                <a:gd name="T13" fmla="*/ 0 60000 65536"/>
                <a:gd name="T14" fmla="*/ 0 60000 65536"/>
                <a:gd name="T15" fmla="*/ 0 w 449"/>
                <a:gd name="T16" fmla="*/ 0 h 20"/>
                <a:gd name="T17" fmla="*/ 449 w 449"/>
                <a:gd name="T18" fmla="*/ 20 h 20"/>
              </a:gdLst>
              <a:ahLst/>
              <a:cxnLst>
                <a:cxn ang="T10">
                  <a:pos x="T0" y="T1"/>
                </a:cxn>
                <a:cxn ang="T11">
                  <a:pos x="T2" y="T3"/>
                </a:cxn>
                <a:cxn ang="T12">
                  <a:pos x="T4" y="T5"/>
                </a:cxn>
                <a:cxn ang="T13">
                  <a:pos x="T6" y="T7"/>
                </a:cxn>
                <a:cxn ang="T14">
                  <a:pos x="T8" y="T9"/>
                </a:cxn>
              </a:cxnLst>
              <a:rect l="T15" t="T16" r="T17" b="T18"/>
              <a:pathLst>
                <a:path w="449" h="20">
                  <a:moveTo>
                    <a:pt x="0" y="0"/>
                  </a:moveTo>
                  <a:lnTo>
                    <a:pt x="0" y="19"/>
                  </a:lnTo>
                  <a:lnTo>
                    <a:pt x="449" y="20"/>
                  </a:lnTo>
                  <a:lnTo>
                    <a:pt x="449" y="1"/>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Rectangle 11"/>
            <p:cNvSpPr>
              <a:spLocks noChangeArrowheads="1"/>
            </p:cNvSpPr>
            <p:nvPr/>
          </p:nvSpPr>
          <p:spPr bwMode="auto">
            <a:xfrm>
              <a:off x="4201" y="1850"/>
              <a:ext cx="19" cy="29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9" name="Rectangle 12"/>
            <p:cNvSpPr>
              <a:spLocks noChangeArrowheads="1"/>
            </p:cNvSpPr>
            <p:nvPr/>
          </p:nvSpPr>
          <p:spPr bwMode="auto">
            <a:xfrm>
              <a:off x="4201" y="2402"/>
              <a:ext cx="19" cy="3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0" name="Rectangle 13"/>
            <p:cNvSpPr>
              <a:spLocks noChangeArrowheads="1"/>
            </p:cNvSpPr>
            <p:nvPr/>
          </p:nvSpPr>
          <p:spPr bwMode="auto">
            <a:xfrm>
              <a:off x="3762" y="1841"/>
              <a:ext cx="457"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1" name="Rectangle 14"/>
            <p:cNvSpPr>
              <a:spLocks noChangeArrowheads="1"/>
            </p:cNvSpPr>
            <p:nvPr/>
          </p:nvSpPr>
          <p:spPr bwMode="auto">
            <a:xfrm>
              <a:off x="3762" y="2693"/>
              <a:ext cx="448"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2" name="Rectangle 15"/>
            <p:cNvSpPr>
              <a:spLocks noChangeArrowheads="1"/>
            </p:cNvSpPr>
            <p:nvPr/>
          </p:nvSpPr>
          <p:spPr bwMode="auto">
            <a:xfrm>
              <a:off x="3753" y="1850"/>
              <a:ext cx="19" cy="85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3" name="Rectangle 16"/>
            <p:cNvSpPr>
              <a:spLocks noChangeArrowheads="1"/>
            </p:cNvSpPr>
            <p:nvPr/>
          </p:nvSpPr>
          <p:spPr bwMode="auto">
            <a:xfrm>
              <a:off x="3818" y="1904"/>
              <a:ext cx="359" cy="199"/>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4" name="Rectangle 17"/>
            <p:cNvSpPr>
              <a:spLocks noChangeArrowheads="1"/>
            </p:cNvSpPr>
            <p:nvPr/>
          </p:nvSpPr>
          <p:spPr bwMode="auto">
            <a:xfrm>
              <a:off x="4714" y="1906"/>
              <a:ext cx="357" cy="189"/>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5" name="Rectangle 18"/>
            <p:cNvSpPr>
              <a:spLocks noChangeArrowheads="1"/>
            </p:cNvSpPr>
            <p:nvPr/>
          </p:nvSpPr>
          <p:spPr bwMode="auto">
            <a:xfrm>
              <a:off x="3817" y="2458"/>
              <a:ext cx="357" cy="198"/>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6" name="Rectangle 19"/>
            <p:cNvSpPr>
              <a:spLocks noChangeArrowheads="1"/>
            </p:cNvSpPr>
            <p:nvPr/>
          </p:nvSpPr>
          <p:spPr bwMode="auto">
            <a:xfrm>
              <a:off x="4743" y="2458"/>
              <a:ext cx="356" cy="198"/>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7" name="Rectangle 20"/>
            <p:cNvSpPr>
              <a:spLocks noChangeArrowheads="1"/>
            </p:cNvSpPr>
            <p:nvPr/>
          </p:nvSpPr>
          <p:spPr bwMode="auto">
            <a:xfrm>
              <a:off x="3285" y="3058"/>
              <a:ext cx="1383"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8" name="Rectangle 21"/>
            <p:cNvSpPr>
              <a:spLocks noChangeArrowheads="1"/>
            </p:cNvSpPr>
            <p:nvPr/>
          </p:nvSpPr>
          <p:spPr bwMode="auto">
            <a:xfrm>
              <a:off x="3659" y="3123"/>
              <a:ext cx="81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9" name="Line 43"/>
            <p:cNvSpPr>
              <a:spLocks noChangeShapeType="1"/>
            </p:cNvSpPr>
            <p:nvPr/>
          </p:nvSpPr>
          <p:spPr bwMode="auto">
            <a:xfrm flipV="1">
              <a:off x="4195" y="2069"/>
              <a:ext cx="250" cy="46"/>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 name="Line 44"/>
            <p:cNvSpPr>
              <a:spLocks noChangeShapeType="1"/>
            </p:cNvSpPr>
            <p:nvPr/>
          </p:nvSpPr>
          <p:spPr bwMode="auto">
            <a:xfrm>
              <a:off x="4422" y="2069"/>
              <a:ext cx="227" cy="68"/>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 name="Text Box 47"/>
            <p:cNvSpPr txBox="1">
              <a:spLocks noChangeArrowheads="1"/>
            </p:cNvSpPr>
            <p:nvPr/>
          </p:nvSpPr>
          <p:spPr bwMode="auto">
            <a:xfrm>
              <a:off x="3220" y="3158"/>
              <a:ext cx="17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400" i="1">
                  <a:latin typeface=""/>
                </a:rPr>
                <a:t>n</a:t>
              </a:r>
              <a:r>
                <a:rPr lang="en-GB" altLang="en-US" sz="2400">
                  <a:latin typeface=""/>
                </a:rPr>
                <a:t> = 3, 6, 9, etc.</a:t>
              </a:r>
            </a:p>
          </p:txBody>
        </p:sp>
      </p:grpSp>
      <p:sp>
        <p:nvSpPr>
          <p:cNvPr id="42" name="Text Box 45"/>
          <p:cNvSpPr txBox="1">
            <a:spLocks noChangeArrowheads="1"/>
          </p:cNvSpPr>
          <p:nvPr/>
        </p:nvSpPr>
        <p:spPr bwMode="auto">
          <a:xfrm>
            <a:off x="1187450" y="5049838"/>
            <a:ext cx="244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400" i="1" dirty="0">
                <a:latin typeface=""/>
              </a:rPr>
              <a:t>n</a:t>
            </a:r>
            <a:r>
              <a:rPr lang="en-GB" altLang="en-US" sz="2400" dirty="0">
                <a:latin typeface=""/>
              </a:rPr>
              <a:t> = 2, 4, 6 etc.</a:t>
            </a:r>
          </a:p>
        </p:txBody>
      </p:sp>
    </p:spTree>
    <p:extLst>
      <p:ext uri="{BB962C8B-B14F-4D97-AF65-F5344CB8AC3E}">
        <p14:creationId xmlns:p14="http://schemas.microsoft.com/office/powerpoint/2010/main" val="3074936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Forbidden harmonics</a:t>
            </a:r>
          </a:p>
        </p:txBody>
      </p:sp>
      <p:sp>
        <p:nvSpPr>
          <p:cNvPr id="3" name="Rectangle 3"/>
          <p:cNvSpPr txBox="1">
            <a:spLocks noChangeArrowheads="1"/>
          </p:cNvSpPr>
          <p:nvPr/>
        </p:nvSpPr>
        <p:spPr>
          <a:xfrm>
            <a:off x="457200" y="1196975"/>
            <a:ext cx="8229600" cy="49291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ii) asymmetries due to small manufacturing errors in quadrupoles:</a:t>
            </a:r>
          </a:p>
          <a:p>
            <a:endParaRPr lang="en-GB" altLang="en-US" dirty="0"/>
          </a:p>
        </p:txBody>
      </p:sp>
      <p:grpSp>
        <p:nvGrpSpPr>
          <p:cNvPr id="4" name="Group 71"/>
          <p:cNvGrpSpPr>
            <a:grpSpLocks/>
          </p:cNvGrpSpPr>
          <p:nvPr/>
        </p:nvGrpSpPr>
        <p:grpSpPr bwMode="auto">
          <a:xfrm>
            <a:off x="576263" y="2312988"/>
            <a:ext cx="1584325" cy="1692275"/>
            <a:chOff x="408" y="1457"/>
            <a:chExt cx="1281" cy="1426"/>
          </a:xfrm>
        </p:grpSpPr>
        <p:grpSp>
          <p:nvGrpSpPr>
            <p:cNvPr id="5" name="Group 37"/>
            <p:cNvGrpSpPr>
              <a:grpSpLocks/>
            </p:cNvGrpSpPr>
            <p:nvPr/>
          </p:nvGrpSpPr>
          <p:grpSpPr bwMode="auto">
            <a:xfrm flipV="1">
              <a:off x="408" y="1457"/>
              <a:ext cx="1281" cy="632"/>
              <a:chOff x="2278" y="2199"/>
              <a:chExt cx="1281" cy="632"/>
            </a:xfrm>
          </p:grpSpPr>
          <p:sp>
            <p:nvSpPr>
              <p:cNvPr id="23" name="Freeform 7"/>
              <p:cNvSpPr>
                <a:spLocks/>
              </p:cNvSpPr>
              <p:nvPr/>
            </p:nvSpPr>
            <p:spPr bwMode="auto">
              <a:xfrm>
                <a:off x="2371" y="2199"/>
                <a:ext cx="1100" cy="14"/>
              </a:xfrm>
              <a:custGeom>
                <a:avLst/>
                <a:gdLst>
                  <a:gd name="T0" fmla="*/ 0 w 2201"/>
                  <a:gd name="T1" fmla="*/ 0 h 30"/>
                  <a:gd name="T2" fmla="*/ 0 w 2201"/>
                  <a:gd name="T3" fmla="*/ 0 h 30"/>
                  <a:gd name="T4" fmla="*/ 0 w 2201"/>
                  <a:gd name="T5" fmla="*/ 0 h 30"/>
                  <a:gd name="T6" fmla="*/ 0 w 2201"/>
                  <a:gd name="T7" fmla="*/ 0 h 30"/>
                  <a:gd name="T8" fmla="*/ 0 w 2201"/>
                  <a:gd name="T9" fmla="*/ 0 h 30"/>
                  <a:gd name="T10" fmla="*/ 0 60000 65536"/>
                  <a:gd name="T11" fmla="*/ 0 60000 65536"/>
                  <a:gd name="T12" fmla="*/ 0 60000 65536"/>
                  <a:gd name="T13" fmla="*/ 0 60000 65536"/>
                  <a:gd name="T14" fmla="*/ 0 60000 65536"/>
                  <a:gd name="T15" fmla="*/ 0 w 2201"/>
                  <a:gd name="T16" fmla="*/ 0 h 30"/>
                  <a:gd name="T17" fmla="*/ 2201 w 2201"/>
                  <a:gd name="T18" fmla="*/ 30 h 30"/>
                </a:gdLst>
                <a:ahLst/>
                <a:cxnLst>
                  <a:cxn ang="T10">
                    <a:pos x="T0" y="T1"/>
                  </a:cxn>
                  <a:cxn ang="T11">
                    <a:pos x="T2" y="T3"/>
                  </a:cxn>
                  <a:cxn ang="T12">
                    <a:pos x="T4" y="T5"/>
                  </a:cxn>
                  <a:cxn ang="T13">
                    <a:pos x="T6" y="T7"/>
                  </a:cxn>
                  <a:cxn ang="T14">
                    <a:pos x="T8" y="T9"/>
                  </a:cxn>
                </a:cxnLst>
                <a:rect l="T15" t="T16" r="T17" b="T18"/>
                <a:pathLst>
                  <a:path w="2201" h="30">
                    <a:moveTo>
                      <a:pt x="0" y="0"/>
                    </a:moveTo>
                    <a:lnTo>
                      <a:pt x="0" y="28"/>
                    </a:lnTo>
                    <a:lnTo>
                      <a:pt x="2201" y="30"/>
                    </a:lnTo>
                    <a:lnTo>
                      <a:pt x="220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7"/>
              <p:cNvSpPr>
                <a:spLocks/>
              </p:cNvSpPr>
              <p:nvPr/>
            </p:nvSpPr>
            <p:spPr bwMode="auto">
              <a:xfrm>
                <a:off x="2989" y="2274"/>
                <a:ext cx="457" cy="458"/>
              </a:xfrm>
              <a:custGeom>
                <a:avLst/>
                <a:gdLst>
                  <a:gd name="T0" fmla="*/ 0 w 915"/>
                  <a:gd name="T1" fmla="*/ 0 h 917"/>
                  <a:gd name="T2" fmla="*/ 0 w 915"/>
                  <a:gd name="T3" fmla="*/ 0 h 917"/>
                  <a:gd name="T4" fmla="*/ 0 w 915"/>
                  <a:gd name="T5" fmla="*/ 0 h 917"/>
                  <a:gd name="T6" fmla="*/ 0 w 915"/>
                  <a:gd name="T7" fmla="*/ 0 h 917"/>
                  <a:gd name="T8" fmla="*/ 0 w 915"/>
                  <a:gd name="T9" fmla="*/ 0 h 917"/>
                  <a:gd name="T10" fmla="*/ 0 w 915"/>
                  <a:gd name="T11" fmla="*/ 0 h 917"/>
                  <a:gd name="T12" fmla="*/ 0 w 915"/>
                  <a:gd name="T13" fmla="*/ 0 h 917"/>
                  <a:gd name="T14" fmla="*/ 0 w 915"/>
                  <a:gd name="T15" fmla="*/ 0 h 917"/>
                  <a:gd name="T16" fmla="*/ 0 w 915"/>
                  <a:gd name="T17" fmla="*/ 0 h 917"/>
                  <a:gd name="T18" fmla="*/ 0 w 915"/>
                  <a:gd name="T19" fmla="*/ 0 h 917"/>
                  <a:gd name="T20" fmla="*/ 0 w 915"/>
                  <a:gd name="T21" fmla="*/ 0 h 917"/>
                  <a:gd name="T22" fmla="*/ 0 w 915"/>
                  <a:gd name="T23" fmla="*/ 0 h 917"/>
                  <a:gd name="T24" fmla="*/ 0 w 915"/>
                  <a:gd name="T25" fmla="*/ 0 h 917"/>
                  <a:gd name="T26" fmla="*/ 0 w 915"/>
                  <a:gd name="T27" fmla="*/ 0 h 917"/>
                  <a:gd name="T28" fmla="*/ 0 w 915"/>
                  <a:gd name="T29" fmla="*/ 0 h 917"/>
                  <a:gd name="T30" fmla="*/ 0 w 915"/>
                  <a:gd name="T31" fmla="*/ 0 h 917"/>
                  <a:gd name="T32" fmla="*/ 0 w 915"/>
                  <a:gd name="T33" fmla="*/ 0 h 917"/>
                  <a:gd name="T34" fmla="*/ 0 w 915"/>
                  <a:gd name="T35" fmla="*/ 0 h 917"/>
                  <a:gd name="T36" fmla="*/ 0 w 915"/>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5"/>
                  <a:gd name="T58" fmla="*/ 0 h 917"/>
                  <a:gd name="T59" fmla="*/ 915 w 915"/>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5" h="917">
                    <a:moveTo>
                      <a:pt x="0" y="728"/>
                    </a:moveTo>
                    <a:lnTo>
                      <a:pt x="16" y="660"/>
                    </a:lnTo>
                    <a:lnTo>
                      <a:pt x="38" y="595"/>
                    </a:lnTo>
                    <a:lnTo>
                      <a:pt x="63" y="531"/>
                    </a:lnTo>
                    <a:lnTo>
                      <a:pt x="94" y="471"/>
                    </a:lnTo>
                    <a:lnTo>
                      <a:pt x="128" y="412"/>
                    </a:lnTo>
                    <a:lnTo>
                      <a:pt x="167" y="357"/>
                    </a:lnTo>
                    <a:lnTo>
                      <a:pt x="208" y="304"/>
                    </a:lnTo>
                    <a:lnTo>
                      <a:pt x="254" y="255"/>
                    </a:lnTo>
                    <a:lnTo>
                      <a:pt x="302" y="210"/>
                    </a:lnTo>
                    <a:lnTo>
                      <a:pt x="356" y="167"/>
                    </a:lnTo>
                    <a:lnTo>
                      <a:pt x="410" y="128"/>
                    </a:lnTo>
                    <a:lnTo>
                      <a:pt x="469" y="94"/>
                    </a:lnTo>
                    <a:lnTo>
                      <a:pt x="530" y="63"/>
                    </a:lnTo>
                    <a:lnTo>
                      <a:pt x="593" y="38"/>
                    </a:lnTo>
                    <a:lnTo>
                      <a:pt x="658" y="16"/>
                    </a:lnTo>
                    <a:lnTo>
                      <a:pt x="726" y="0"/>
                    </a:lnTo>
                    <a:lnTo>
                      <a:pt x="915" y="917"/>
                    </a:lnTo>
                    <a:lnTo>
                      <a:pt x="0" y="7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25" name="Group 20"/>
              <p:cNvGrpSpPr>
                <a:grpSpLocks/>
              </p:cNvGrpSpPr>
              <p:nvPr/>
            </p:nvGrpSpPr>
            <p:grpSpPr bwMode="auto">
              <a:xfrm>
                <a:off x="2993" y="2273"/>
                <a:ext cx="461" cy="462"/>
                <a:chOff x="2985" y="2270"/>
                <a:chExt cx="461" cy="462"/>
              </a:xfrm>
            </p:grpSpPr>
            <p:sp>
              <p:nvSpPr>
                <p:cNvPr id="36" name="Freeform 18"/>
                <p:cNvSpPr>
                  <a:spLocks/>
                </p:cNvSpPr>
                <p:nvPr/>
              </p:nvSpPr>
              <p:spPr bwMode="auto">
                <a:xfrm>
                  <a:off x="2991" y="2276"/>
                  <a:ext cx="455" cy="456"/>
                </a:xfrm>
                <a:custGeom>
                  <a:avLst/>
                  <a:gdLst>
                    <a:gd name="T0" fmla="*/ 0 w 911"/>
                    <a:gd name="T1" fmla="*/ 0 h 913"/>
                    <a:gd name="T2" fmla="*/ 0 w 911"/>
                    <a:gd name="T3" fmla="*/ 0 h 913"/>
                    <a:gd name="T4" fmla="*/ 0 w 911"/>
                    <a:gd name="T5" fmla="*/ 0 h 913"/>
                    <a:gd name="T6" fmla="*/ 0 w 911"/>
                    <a:gd name="T7" fmla="*/ 0 h 913"/>
                    <a:gd name="T8" fmla="*/ 0 w 911"/>
                    <a:gd name="T9" fmla="*/ 0 h 913"/>
                    <a:gd name="T10" fmla="*/ 0 w 911"/>
                    <a:gd name="T11" fmla="*/ 0 h 913"/>
                    <a:gd name="T12" fmla="*/ 0 w 911"/>
                    <a:gd name="T13" fmla="*/ 0 h 913"/>
                    <a:gd name="T14" fmla="*/ 0 w 911"/>
                    <a:gd name="T15" fmla="*/ 0 h 913"/>
                    <a:gd name="T16" fmla="*/ 0 w 911"/>
                    <a:gd name="T17" fmla="*/ 0 h 913"/>
                    <a:gd name="T18" fmla="*/ 0 w 911"/>
                    <a:gd name="T19" fmla="*/ 0 h 913"/>
                    <a:gd name="T20" fmla="*/ 0 w 911"/>
                    <a:gd name="T21" fmla="*/ 0 h 913"/>
                    <a:gd name="T22" fmla="*/ 0 w 911"/>
                    <a:gd name="T23" fmla="*/ 0 h 913"/>
                    <a:gd name="T24" fmla="*/ 0 w 911"/>
                    <a:gd name="T25" fmla="*/ 0 h 913"/>
                    <a:gd name="T26" fmla="*/ 0 w 911"/>
                    <a:gd name="T27" fmla="*/ 0 h 913"/>
                    <a:gd name="T28" fmla="*/ 0 w 911"/>
                    <a:gd name="T29" fmla="*/ 0 h 913"/>
                    <a:gd name="T30" fmla="*/ 0 w 911"/>
                    <a:gd name="T31" fmla="*/ 0 h 913"/>
                    <a:gd name="T32" fmla="*/ 0 w 911"/>
                    <a:gd name="T33" fmla="*/ 0 h 913"/>
                    <a:gd name="T34" fmla="*/ 0 w 911"/>
                    <a:gd name="T35" fmla="*/ 0 h 913"/>
                    <a:gd name="T36" fmla="*/ 0 w 911"/>
                    <a:gd name="T37" fmla="*/ 0 h 9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1"/>
                    <a:gd name="T58" fmla="*/ 0 h 913"/>
                    <a:gd name="T59" fmla="*/ 911 w 911"/>
                    <a:gd name="T60" fmla="*/ 913 h 9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1" h="913">
                      <a:moveTo>
                        <a:pt x="0" y="725"/>
                      </a:moveTo>
                      <a:lnTo>
                        <a:pt x="17" y="657"/>
                      </a:lnTo>
                      <a:lnTo>
                        <a:pt x="39" y="592"/>
                      </a:lnTo>
                      <a:lnTo>
                        <a:pt x="64" y="529"/>
                      </a:lnTo>
                      <a:lnTo>
                        <a:pt x="93" y="468"/>
                      </a:lnTo>
                      <a:lnTo>
                        <a:pt x="129" y="411"/>
                      </a:lnTo>
                      <a:lnTo>
                        <a:pt x="166" y="356"/>
                      </a:lnTo>
                      <a:lnTo>
                        <a:pt x="208" y="303"/>
                      </a:lnTo>
                      <a:lnTo>
                        <a:pt x="254" y="254"/>
                      </a:lnTo>
                      <a:lnTo>
                        <a:pt x="303" y="209"/>
                      </a:lnTo>
                      <a:lnTo>
                        <a:pt x="355" y="167"/>
                      </a:lnTo>
                      <a:lnTo>
                        <a:pt x="409" y="129"/>
                      </a:lnTo>
                      <a:lnTo>
                        <a:pt x="467" y="95"/>
                      </a:lnTo>
                      <a:lnTo>
                        <a:pt x="527" y="64"/>
                      </a:lnTo>
                      <a:lnTo>
                        <a:pt x="591" y="39"/>
                      </a:lnTo>
                      <a:lnTo>
                        <a:pt x="656" y="17"/>
                      </a:lnTo>
                      <a:lnTo>
                        <a:pt x="724" y="0"/>
                      </a:lnTo>
                      <a:lnTo>
                        <a:pt x="911" y="913"/>
                      </a:lnTo>
                      <a:lnTo>
                        <a:pt x="0" y="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19"/>
                <p:cNvSpPr>
                  <a:spLocks/>
                </p:cNvSpPr>
                <p:nvPr/>
              </p:nvSpPr>
              <p:spPr bwMode="auto">
                <a:xfrm>
                  <a:off x="2985" y="2270"/>
                  <a:ext cx="369" cy="370"/>
                </a:xfrm>
                <a:custGeom>
                  <a:avLst/>
                  <a:gdLst>
                    <a:gd name="T0" fmla="*/ 0 w 739"/>
                    <a:gd name="T1" fmla="*/ 0 h 741"/>
                    <a:gd name="T2" fmla="*/ 0 w 739"/>
                    <a:gd name="T3" fmla="*/ 0 h 741"/>
                    <a:gd name="T4" fmla="*/ 0 w 739"/>
                    <a:gd name="T5" fmla="*/ 0 h 741"/>
                    <a:gd name="T6" fmla="*/ 0 w 739"/>
                    <a:gd name="T7" fmla="*/ 0 h 741"/>
                    <a:gd name="T8" fmla="*/ 0 w 739"/>
                    <a:gd name="T9" fmla="*/ 0 h 741"/>
                    <a:gd name="T10" fmla="*/ 0 w 739"/>
                    <a:gd name="T11" fmla="*/ 0 h 741"/>
                    <a:gd name="T12" fmla="*/ 0 w 739"/>
                    <a:gd name="T13" fmla="*/ 0 h 741"/>
                    <a:gd name="T14" fmla="*/ 0 w 739"/>
                    <a:gd name="T15" fmla="*/ 0 h 741"/>
                    <a:gd name="T16" fmla="*/ 0 w 739"/>
                    <a:gd name="T17" fmla="*/ 0 h 741"/>
                    <a:gd name="T18" fmla="*/ 0 w 739"/>
                    <a:gd name="T19" fmla="*/ 0 h 741"/>
                    <a:gd name="T20" fmla="*/ 0 w 739"/>
                    <a:gd name="T21" fmla="*/ 0 h 741"/>
                    <a:gd name="T22" fmla="*/ 0 w 739"/>
                    <a:gd name="T23" fmla="*/ 0 h 741"/>
                    <a:gd name="T24" fmla="*/ 0 w 739"/>
                    <a:gd name="T25" fmla="*/ 0 h 741"/>
                    <a:gd name="T26" fmla="*/ 0 w 739"/>
                    <a:gd name="T27" fmla="*/ 0 h 741"/>
                    <a:gd name="T28" fmla="*/ 0 w 739"/>
                    <a:gd name="T29" fmla="*/ 0 h 741"/>
                    <a:gd name="T30" fmla="*/ 0 w 739"/>
                    <a:gd name="T31" fmla="*/ 0 h 741"/>
                    <a:gd name="T32" fmla="*/ 0 w 739"/>
                    <a:gd name="T33" fmla="*/ 0 h 741"/>
                    <a:gd name="T34" fmla="*/ 0 w 739"/>
                    <a:gd name="T35" fmla="*/ 0 h 741"/>
                    <a:gd name="T36" fmla="*/ 0 w 739"/>
                    <a:gd name="T37" fmla="*/ 0 h 741"/>
                    <a:gd name="T38" fmla="*/ 0 w 739"/>
                    <a:gd name="T39" fmla="*/ 0 h 741"/>
                    <a:gd name="T40" fmla="*/ 0 w 739"/>
                    <a:gd name="T41" fmla="*/ 0 h 741"/>
                    <a:gd name="T42" fmla="*/ 0 w 739"/>
                    <a:gd name="T43" fmla="*/ 0 h 741"/>
                    <a:gd name="T44" fmla="*/ 0 w 739"/>
                    <a:gd name="T45" fmla="*/ 0 h 741"/>
                    <a:gd name="T46" fmla="*/ 0 w 739"/>
                    <a:gd name="T47" fmla="*/ 0 h 741"/>
                    <a:gd name="T48" fmla="*/ 0 w 739"/>
                    <a:gd name="T49" fmla="*/ 0 h 741"/>
                    <a:gd name="T50" fmla="*/ 0 w 739"/>
                    <a:gd name="T51" fmla="*/ 0 h 741"/>
                    <a:gd name="T52" fmla="*/ 0 w 739"/>
                    <a:gd name="T53" fmla="*/ 0 h 741"/>
                    <a:gd name="T54" fmla="*/ 0 w 739"/>
                    <a:gd name="T55" fmla="*/ 0 h 741"/>
                    <a:gd name="T56" fmla="*/ 0 w 739"/>
                    <a:gd name="T57" fmla="*/ 0 h 741"/>
                    <a:gd name="T58" fmla="*/ 0 w 739"/>
                    <a:gd name="T59" fmla="*/ 0 h 741"/>
                    <a:gd name="T60" fmla="*/ 0 w 739"/>
                    <a:gd name="T61" fmla="*/ 0 h 741"/>
                    <a:gd name="T62" fmla="*/ 0 w 739"/>
                    <a:gd name="T63" fmla="*/ 0 h 741"/>
                    <a:gd name="T64" fmla="*/ 0 w 739"/>
                    <a:gd name="T65" fmla="*/ 0 h 741"/>
                    <a:gd name="T66" fmla="*/ 0 w 739"/>
                    <a:gd name="T67" fmla="*/ 0 h 741"/>
                    <a:gd name="T68" fmla="*/ 0 w 739"/>
                    <a:gd name="T69" fmla="*/ 0 h 741"/>
                    <a:gd name="T70" fmla="*/ 0 w 739"/>
                    <a:gd name="T71" fmla="*/ 0 h 741"/>
                    <a:gd name="T72" fmla="*/ 0 w 739"/>
                    <a:gd name="T73" fmla="*/ 0 h 741"/>
                    <a:gd name="T74" fmla="*/ 0 w 739"/>
                    <a:gd name="T75" fmla="*/ 0 h 741"/>
                    <a:gd name="T76" fmla="*/ 0 w 739"/>
                    <a:gd name="T77" fmla="*/ 0 h 741"/>
                    <a:gd name="T78" fmla="*/ 0 w 739"/>
                    <a:gd name="T79" fmla="*/ 0 h 741"/>
                    <a:gd name="T80" fmla="*/ 0 w 739"/>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9"/>
                    <a:gd name="T124" fmla="*/ 0 h 741"/>
                    <a:gd name="T125" fmla="*/ 739 w 739"/>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9" h="741">
                      <a:moveTo>
                        <a:pt x="0" y="735"/>
                      </a:moveTo>
                      <a:lnTo>
                        <a:pt x="28" y="741"/>
                      </a:lnTo>
                      <a:lnTo>
                        <a:pt x="44" y="676"/>
                      </a:lnTo>
                      <a:lnTo>
                        <a:pt x="65" y="611"/>
                      </a:lnTo>
                      <a:lnTo>
                        <a:pt x="92" y="548"/>
                      </a:lnTo>
                      <a:lnTo>
                        <a:pt x="121" y="487"/>
                      </a:lnTo>
                      <a:lnTo>
                        <a:pt x="155" y="430"/>
                      </a:lnTo>
                      <a:lnTo>
                        <a:pt x="142" y="424"/>
                      </a:lnTo>
                      <a:lnTo>
                        <a:pt x="152" y="434"/>
                      </a:lnTo>
                      <a:lnTo>
                        <a:pt x="189" y="379"/>
                      </a:lnTo>
                      <a:lnTo>
                        <a:pt x="232" y="326"/>
                      </a:lnTo>
                      <a:lnTo>
                        <a:pt x="278" y="278"/>
                      </a:lnTo>
                      <a:lnTo>
                        <a:pt x="326" y="232"/>
                      </a:lnTo>
                      <a:lnTo>
                        <a:pt x="378" y="191"/>
                      </a:lnTo>
                      <a:lnTo>
                        <a:pt x="432" y="152"/>
                      </a:lnTo>
                      <a:lnTo>
                        <a:pt x="422" y="142"/>
                      </a:lnTo>
                      <a:lnTo>
                        <a:pt x="428" y="155"/>
                      </a:lnTo>
                      <a:lnTo>
                        <a:pt x="486" y="121"/>
                      </a:lnTo>
                      <a:lnTo>
                        <a:pt x="546" y="90"/>
                      </a:lnTo>
                      <a:lnTo>
                        <a:pt x="610" y="65"/>
                      </a:lnTo>
                      <a:lnTo>
                        <a:pt x="675" y="43"/>
                      </a:lnTo>
                      <a:lnTo>
                        <a:pt x="739" y="28"/>
                      </a:lnTo>
                      <a:lnTo>
                        <a:pt x="734" y="0"/>
                      </a:lnTo>
                      <a:lnTo>
                        <a:pt x="663" y="16"/>
                      </a:lnTo>
                      <a:lnTo>
                        <a:pt x="598" y="38"/>
                      </a:lnTo>
                      <a:lnTo>
                        <a:pt x="534" y="64"/>
                      </a:lnTo>
                      <a:lnTo>
                        <a:pt x="474" y="95"/>
                      </a:lnTo>
                      <a:lnTo>
                        <a:pt x="416" y="128"/>
                      </a:lnTo>
                      <a:lnTo>
                        <a:pt x="412" y="131"/>
                      </a:lnTo>
                      <a:lnTo>
                        <a:pt x="357" y="170"/>
                      </a:lnTo>
                      <a:lnTo>
                        <a:pt x="306" y="211"/>
                      </a:lnTo>
                      <a:lnTo>
                        <a:pt x="257" y="257"/>
                      </a:lnTo>
                      <a:lnTo>
                        <a:pt x="211" y="306"/>
                      </a:lnTo>
                      <a:lnTo>
                        <a:pt x="168" y="359"/>
                      </a:lnTo>
                      <a:lnTo>
                        <a:pt x="131" y="413"/>
                      </a:lnTo>
                      <a:lnTo>
                        <a:pt x="127" y="418"/>
                      </a:lnTo>
                      <a:lnTo>
                        <a:pt x="93" y="475"/>
                      </a:lnTo>
                      <a:lnTo>
                        <a:pt x="64" y="536"/>
                      </a:lnTo>
                      <a:lnTo>
                        <a:pt x="37" y="599"/>
                      </a:lnTo>
                      <a:lnTo>
                        <a:pt x="16" y="664"/>
                      </a:lnTo>
                      <a:lnTo>
                        <a:pt x="0" y="7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6" name="Freeform 21"/>
              <p:cNvSpPr>
                <a:spLocks/>
              </p:cNvSpPr>
              <p:nvPr/>
            </p:nvSpPr>
            <p:spPr bwMode="auto">
              <a:xfrm>
                <a:off x="2399" y="2289"/>
                <a:ext cx="459" cy="458"/>
              </a:xfrm>
              <a:custGeom>
                <a:avLst/>
                <a:gdLst>
                  <a:gd name="T0" fmla="*/ 1 w 916"/>
                  <a:gd name="T1" fmla="*/ 0 h 917"/>
                  <a:gd name="T2" fmla="*/ 1 w 916"/>
                  <a:gd name="T3" fmla="*/ 0 h 917"/>
                  <a:gd name="T4" fmla="*/ 1 w 916"/>
                  <a:gd name="T5" fmla="*/ 0 h 917"/>
                  <a:gd name="T6" fmla="*/ 1 w 916"/>
                  <a:gd name="T7" fmla="*/ 0 h 917"/>
                  <a:gd name="T8" fmla="*/ 1 w 916"/>
                  <a:gd name="T9" fmla="*/ 0 h 917"/>
                  <a:gd name="T10" fmla="*/ 1 w 916"/>
                  <a:gd name="T11" fmla="*/ 0 h 917"/>
                  <a:gd name="T12" fmla="*/ 1 w 916"/>
                  <a:gd name="T13" fmla="*/ 0 h 917"/>
                  <a:gd name="T14" fmla="*/ 1 w 916"/>
                  <a:gd name="T15" fmla="*/ 0 h 917"/>
                  <a:gd name="T16" fmla="*/ 1 w 916"/>
                  <a:gd name="T17" fmla="*/ 0 h 917"/>
                  <a:gd name="T18" fmla="*/ 1 w 916"/>
                  <a:gd name="T19" fmla="*/ 0 h 917"/>
                  <a:gd name="T20" fmla="*/ 1 w 916"/>
                  <a:gd name="T21" fmla="*/ 0 h 917"/>
                  <a:gd name="T22" fmla="*/ 1 w 916"/>
                  <a:gd name="T23" fmla="*/ 0 h 917"/>
                  <a:gd name="T24" fmla="*/ 1 w 916"/>
                  <a:gd name="T25" fmla="*/ 0 h 917"/>
                  <a:gd name="T26" fmla="*/ 1 w 916"/>
                  <a:gd name="T27" fmla="*/ 0 h 917"/>
                  <a:gd name="T28" fmla="*/ 1 w 916"/>
                  <a:gd name="T29" fmla="*/ 0 h 917"/>
                  <a:gd name="T30" fmla="*/ 1 w 916"/>
                  <a:gd name="T31" fmla="*/ 0 h 917"/>
                  <a:gd name="T32" fmla="*/ 1 w 916"/>
                  <a:gd name="T33" fmla="*/ 0 h 917"/>
                  <a:gd name="T34" fmla="*/ 0 w 916"/>
                  <a:gd name="T35" fmla="*/ 0 h 917"/>
                  <a:gd name="T36" fmla="*/ 1 w 916"/>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917"/>
                  <a:gd name="T59" fmla="*/ 916 w 916"/>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917">
                    <a:moveTo>
                      <a:pt x="189" y="0"/>
                    </a:moveTo>
                    <a:lnTo>
                      <a:pt x="257" y="17"/>
                    </a:lnTo>
                    <a:lnTo>
                      <a:pt x="321" y="39"/>
                    </a:lnTo>
                    <a:lnTo>
                      <a:pt x="385" y="64"/>
                    </a:lnTo>
                    <a:lnTo>
                      <a:pt x="447" y="95"/>
                    </a:lnTo>
                    <a:lnTo>
                      <a:pt x="504" y="129"/>
                    </a:lnTo>
                    <a:lnTo>
                      <a:pt x="561" y="167"/>
                    </a:lnTo>
                    <a:lnTo>
                      <a:pt x="612" y="210"/>
                    </a:lnTo>
                    <a:lnTo>
                      <a:pt x="661" y="256"/>
                    </a:lnTo>
                    <a:lnTo>
                      <a:pt x="707" y="305"/>
                    </a:lnTo>
                    <a:lnTo>
                      <a:pt x="749" y="358"/>
                    </a:lnTo>
                    <a:lnTo>
                      <a:pt x="788" y="412"/>
                    </a:lnTo>
                    <a:lnTo>
                      <a:pt x="822" y="471"/>
                    </a:lnTo>
                    <a:lnTo>
                      <a:pt x="853" y="532"/>
                    </a:lnTo>
                    <a:lnTo>
                      <a:pt x="878" y="595"/>
                    </a:lnTo>
                    <a:lnTo>
                      <a:pt x="900" y="660"/>
                    </a:lnTo>
                    <a:lnTo>
                      <a:pt x="916" y="728"/>
                    </a:lnTo>
                    <a:lnTo>
                      <a:pt x="0" y="917"/>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27" name="Group 24"/>
              <p:cNvGrpSpPr>
                <a:grpSpLocks/>
              </p:cNvGrpSpPr>
              <p:nvPr/>
            </p:nvGrpSpPr>
            <p:grpSpPr bwMode="auto">
              <a:xfrm>
                <a:off x="2399" y="2284"/>
                <a:ext cx="463" cy="463"/>
                <a:chOff x="2399" y="2284"/>
                <a:chExt cx="463" cy="463"/>
              </a:xfrm>
            </p:grpSpPr>
            <p:sp>
              <p:nvSpPr>
                <p:cNvPr id="34" name="Freeform 22"/>
                <p:cNvSpPr>
                  <a:spLocks/>
                </p:cNvSpPr>
                <p:nvPr/>
              </p:nvSpPr>
              <p:spPr bwMode="auto">
                <a:xfrm>
                  <a:off x="2399" y="2291"/>
                  <a:ext cx="456" cy="456"/>
                </a:xfrm>
                <a:custGeom>
                  <a:avLst/>
                  <a:gdLst>
                    <a:gd name="T0" fmla="*/ 1 w 910"/>
                    <a:gd name="T1" fmla="*/ 0 h 912"/>
                    <a:gd name="T2" fmla="*/ 1 w 910"/>
                    <a:gd name="T3" fmla="*/ 1 h 912"/>
                    <a:gd name="T4" fmla="*/ 1 w 910"/>
                    <a:gd name="T5" fmla="*/ 1 h 912"/>
                    <a:gd name="T6" fmla="*/ 1 w 910"/>
                    <a:gd name="T7" fmla="*/ 1 h 912"/>
                    <a:gd name="T8" fmla="*/ 1 w 910"/>
                    <a:gd name="T9" fmla="*/ 1 h 912"/>
                    <a:gd name="T10" fmla="*/ 1 w 910"/>
                    <a:gd name="T11" fmla="*/ 1 h 912"/>
                    <a:gd name="T12" fmla="*/ 1 w 910"/>
                    <a:gd name="T13" fmla="*/ 1 h 912"/>
                    <a:gd name="T14" fmla="*/ 1 w 910"/>
                    <a:gd name="T15" fmla="*/ 1 h 912"/>
                    <a:gd name="T16" fmla="*/ 1 w 910"/>
                    <a:gd name="T17" fmla="*/ 1 h 912"/>
                    <a:gd name="T18" fmla="*/ 1 w 910"/>
                    <a:gd name="T19" fmla="*/ 1 h 912"/>
                    <a:gd name="T20" fmla="*/ 1 w 910"/>
                    <a:gd name="T21" fmla="*/ 1 h 912"/>
                    <a:gd name="T22" fmla="*/ 1 w 910"/>
                    <a:gd name="T23" fmla="*/ 1 h 912"/>
                    <a:gd name="T24" fmla="*/ 1 w 910"/>
                    <a:gd name="T25" fmla="*/ 1 h 912"/>
                    <a:gd name="T26" fmla="*/ 1 w 910"/>
                    <a:gd name="T27" fmla="*/ 1 h 912"/>
                    <a:gd name="T28" fmla="*/ 1 w 910"/>
                    <a:gd name="T29" fmla="*/ 1 h 912"/>
                    <a:gd name="T30" fmla="*/ 1 w 910"/>
                    <a:gd name="T31" fmla="*/ 1 h 912"/>
                    <a:gd name="T32" fmla="*/ 1 w 910"/>
                    <a:gd name="T33" fmla="*/ 1 h 912"/>
                    <a:gd name="T34" fmla="*/ 0 w 910"/>
                    <a:gd name="T35" fmla="*/ 1 h 912"/>
                    <a:gd name="T36" fmla="*/ 1 w 910"/>
                    <a:gd name="T37" fmla="*/ 0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0"/>
                    <a:gd name="T58" fmla="*/ 0 h 912"/>
                    <a:gd name="T59" fmla="*/ 910 w 910"/>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0" h="912">
                      <a:moveTo>
                        <a:pt x="187" y="0"/>
                      </a:moveTo>
                      <a:lnTo>
                        <a:pt x="255" y="16"/>
                      </a:lnTo>
                      <a:lnTo>
                        <a:pt x="320" y="38"/>
                      </a:lnTo>
                      <a:lnTo>
                        <a:pt x="383" y="63"/>
                      </a:lnTo>
                      <a:lnTo>
                        <a:pt x="444" y="94"/>
                      </a:lnTo>
                      <a:lnTo>
                        <a:pt x="502" y="128"/>
                      </a:lnTo>
                      <a:lnTo>
                        <a:pt x="556" y="167"/>
                      </a:lnTo>
                      <a:lnTo>
                        <a:pt x="608" y="208"/>
                      </a:lnTo>
                      <a:lnTo>
                        <a:pt x="658" y="254"/>
                      </a:lnTo>
                      <a:lnTo>
                        <a:pt x="702" y="303"/>
                      </a:lnTo>
                      <a:lnTo>
                        <a:pt x="745" y="356"/>
                      </a:lnTo>
                      <a:lnTo>
                        <a:pt x="783" y="410"/>
                      </a:lnTo>
                      <a:lnTo>
                        <a:pt x="817" y="468"/>
                      </a:lnTo>
                      <a:lnTo>
                        <a:pt x="847" y="528"/>
                      </a:lnTo>
                      <a:lnTo>
                        <a:pt x="872" y="592"/>
                      </a:lnTo>
                      <a:lnTo>
                        <a:pt x="894" y="657"/>
                      </a:lnTo>
                      <a:lnTo>
                        <a:pt x="910" y="725"/>
                      </a:lnTo>
                      <a:lnTo>
                        <a:pt x="0" y="912"/>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23"/>
                <p:cNvSpPr>
                  <a:spLocks/>
                </p:cNvSpPr>
                <p:nvPr/>
              </p:nvSpPr>
              <p:spPr bwMode="auto">
                <a:xfrm>
                  <a:off x="2492" y="2284"/>
                  <a:ext cx="370" cy="371"/>
                </a:xfrm>
                <a:custGeom>
                  <a:avLst/>
                  <a:gdLst>
                    <a:gd name="T0" fmla="*/ 0 w 741"/>
                    <a:gd name="T1" fmla="*/ 0 h 741"/>
                    <a:gd name="T2" fmla="*/ 0 w 741"/>
                    <a:gd name="T3" fmla="*/ 1 h 741"/>
                    <a:gd name="T4" fmla="*/ 0 w 741"/>
                    <a:gd name="T5" fmla="*/ 1 h 741"/>
                    <a:gd name="T6" fmla="*/ 0 w 741"/>
                    <a:gd name="T7" fmla="*/ 1 h 741"/>
                    <a:gd name="T8" fmla="*/ 0 w 741"/>
                    <a:gd name="T9" fmla="*/ 1 h 741"/>
                    <a:gd name="T10" fmla="*/ 0 w 741"/>
                    <a:gd name="T11" fmla="*/ 1 h 741"/>
                    <a:gd name="T12" fmla="*/ 0 w 741"/>
                    <a:gd name="T13" fmla="*/ 1 h 741"/>
                    <a:gd name="T14" fmla="*/ 0 w 741"/>
                    <a:gd name="T15" fmla="*/ 1 h 741"/>
                    <a:gd name="T16" fmla="*/ 0 w 741"/>
                    <a:gd name="T17" fmla="*/ 1 h 741"/>
                    <a:gd name="T18" fmla="*/ 0 w 741"/>
                    <a:gd name="T19" fmla="*/ 1 h 741"/>
                    <a:gd name="T20" fmla="*/ 0 w 741"/>
                    <a:gd name="T21" fmla="*/ 1 h 741"/>
                    <a:gd name="T22" fmla="*/ 0 w 741"/>
                    <a:gd name="T23" fmla="*/ 1 h 741"/>
                    <a:gd name="T24" fmla="*/ 0 w 741"/>
                    <a:gd name="T25" fmla="*/ 1 h 741"/>
                    <a:gd name="T26" fmla="*/ 0 w 741"/>
                    <a:gd name="T27" fmla="*/ 1 h 741"/>
                    <a:gd name="T28" fmla="*/ 0 w 741"/>
                    <a:gd name="T29" fmla="*/ 1 h 741"/>
                    <a:gd name="T30" fmla="*/ 0 w 741"/>
                    <a:gd name="T31" fmla="*/ 1 h 741"/>
                    <a:gd name="T32" fmla="*/ 0 w 741"/>
                    <a:gd name="T33" fmla="*/ 1 h 741"/>
                    <a:gd name="T34" fmla="*/ 0 w 741"/>
                    <a:gd name="T35" fmla="*/ 1 h 741"/>
                    <a:gd name="T36" fmla="*/ 0 w 741"/>
                    <a:gd name="T37" fmla="*/ 1 h 741"/>
                    <a:gd name="T38" fmla="*/ 0 w 741"/>
                    <a:gd name="T39" fmla="*/ 1 h 741"/>
                    <a:gd name="T40" fmla="*/ 0 w 741"/>
                    <a:gd name="T41" fmla="*/ 1 h 741"/>
                    <a:gd name="T42" fmla="*/ 0 w 741"/>
                    <a:gd name="T43" fmla="*/ 1 h 741"/>
                    <a:gd name="T44" fmla="*/ 0 w 741"/>
                    <a:gd name="T45" fmla="*/ 1 h 741"/>
                    <a:gd name="T46" fmla="*/ 0 w 741"/>
                    <a:gd name="T47" fmla="*/ 1 h 741"/>
                    <a:gd name="T48" fmla="*/ 0 w 741"/>
                    <a:gd name="T49" fmla="*/ 1 h 741"/>
                    <a:gd name="T50" fmla="*/ 0 w 741"/>
                    <a:gd name="T51" fmla="*/ 1 h 741"/>
                    <a:gd name="T52" fmla="*/ 0 w 741"/>
                    <a:gd name="T53" fmla="*/ 1 h 741"/>
                    <a:gd name="T54" fmla="*/ 0 w 741"/>
                    <a:gd name="T55" fmla="*/ 1 h 741"/>
                    <a:gd name="T56" fmla="*/ 0 w 741"/>
                    <a:gd name="T57" fmla="*/ 1 h 741"/>
                    <a:gd name="T58" fmla="*/ 0 w 741"/>
                    <a:gd name="T59" fmla="*/ 1 h 741"/>
                    <a:gd name="T60" fmla="*/ 0 w 741"/>
                    <a:gd name="T61" fmla="*/ 1 h 741"/>
                    <a:gd name="T62" fmla="*/ 0 w 741"/>
                    <a:gd name="T63" fmla="*/ 1 h 741"/>
                    <a:gd name="T64" fmla="*/ 0 w 741"/>
                    <a:gd name="T65" fmla="*/ 1 h 741"/>
                    <a:gd name="T66" fmla="*/ 0 w 741"/>
                    <a:gd name="T67" fmla="*/ 1 h 741"/>
                    <a:gd name="T68" fmla="*/ 0 w 741"/>
                    <a:gd name="T69" fmla="*/ 1 h 741"/>
                    <a:gd name="T70" fmla="*/ 0 w 741"/>
                    <a:gd name="T71" fmla="*/ 1 h 741"/>
                    <a:gd name="T72" fmla="*/ 0 w 741"/>
                    <a:gd name="T73" fmla="*/ 1 h 741"/>
                    <a:gd name="T74" fmla="*/ 0 w 741"/>
                    <a:gd name="T75" fmla="*/ 1 h 741"/>
                    <a:gd name="T76" fmla="*/ 0 w 741"/>
                    <a:gd name="T77" fmla="*/ 1 h 741"/>
                    <a:gd name="T78" fmla="*/ 0 w 741"/>
                    <a:gd name="T79" fmla="*/ 1 h 741"/>
                    <a:gd name="T80" fmla="*/ 0 w 741"/>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1"/>
                    <a:gd name="T124" fmla="*/ 0 h 741"/>
                    <a:gd name="T125" fmla="*/ 741 w 741"/>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1" h="741">
                      <a:moveTo>
                        <a:pt x="6" y="0"/>
                      </a:moveTo>
                      <a:lnTo>
                        <a:pt x="0" y="28"/>
                      </a:lnTo>
                      <a:lnTo>
                        <a:pt x="65" y="42"/>
                      </a:lnTo>
                      <a:lnTo>
                        <a:pt x="130" y="65"/>
                      </a:lnTo>
                      <a:lnTo>
                        <a:pt x="194" y="90"/>
                      </a:lnTo>
                      <a:lnTo>
                        <a:pt x="254" y="121"/>
                      </a:lnTo>
                      <a:lnTo>
                        <a:pt x="312" y="155"/>
                      </a:lnTo>
                      <a:lnTo>
                        <a:pt x="318" y="141"/>
                      </a:lnTo>
                      <a:lnTo>
                        <a:pt x="307" y="152"/>
                      </a:lnTo>
                      <a:lnTo>
                        <a:pt x="362" y="190"/>
                      </a:lnTo>
                      <a:lnTo>
                        <a:pt x="413" y="231"/>
                      </a:lnTo>
                      <a:lnTo>
                        <a:pt x="464" y="277"/>
                      </a:lnTo>
                      <a:lnTo>
                        <a:pt x="508" y="326"/>
                      </a:lnTo>
                      <a:lnTo>
                        <a:pt x="551" y="379"/>
                      </a:lnTo>
                      <a:lnTo>
                        <a:pt x="589" y="434"/>
                      </a:lnTo>
                      <a:lnTo>
                        <a:pt x="599" y="423"/>
                      </a:lnTo>
                      <a:lnTo>
                        <a:pt x="585" y="429"/>
                      </a:lnTo>
                      <a:lnTo>
                        <a:pt x="619" y="487"/>
                      </a:lnTo>
                      <a:lnTo>
                        <a:pt x="650" y="547"/>
                      </a:lnTo>
                      <a:lnTo>
                        <a:pt x="675" y="611"/>
                      </a:lnTo>
                      <a:lnTo>
                        <a:pt x="695" y="676"/>
                      </a:lnTo>
                      <a:lnTo>
                        <a:pt x="713" y="741"/>
                      </a:lnTo>
                      <a:lnTo>
                        <a:pt x="741" y="735"/>
                      </a:lnTo>
                      <a:lnTo>
                        <a:pt x="723" y="664"/>
                      </a:lnTo>
                      <a:lnTo>
                        <a:pt x="703" y="599"/>
                      </a:lnTo>
                      <a:lnTo>
                        <a:pt x="678" y="536"/>
                      </a:lnTo>
                      <a:lnTo>
                        <a:pt x="647" y="475"/>
                      </a:lnTo>
                      <a:lnTo>
                        <a:pt x="613" y="417"/>
                      </a:lnTo>
                      <a:lnTo>
                        <a:pt x="610" y="413"/>
                      </a:lnTo>
                      <a:lnTo>
                        <a:pt x="571" y="358"/>
                      </a:lnTo>
                      <a:lnTo>
                        <a:pt x="529" y="305"/>
                      </a:lnTo>
                      <a:lnTo>
                        <a:pt x="484" y="256"/>
                      </a:lnTo>
                      <a:lnTo>
                        <a:pt x="434" y="211"/>
                      </a:lnTo>
                      <a:lnTo>
                        <a:pt x="382" y="169"/>
                      </a:lnTo>
                      <a:lnTo>
                        <a:pt x="328" y="131"/>
                      </a:lnTo>
                      <a:lnTo>
                        <a:pt x="323" y="128"/>
                      </a:lnTo>
                      <a:lnTo>
                        <a:pt x="266" y="94"/>
                      </a:lnTo>
                      <a:lnTo>
                        <a:pt x="205" y="63"/>
                      </a:lnTo>
                      <a:lnTo>
                        <a:pt x="142" y="38"/>
                      </a:lnTo>
                      <a:lnTo>
                        <a:pt x="77" y="16"/>
                      </a:lnTo>
                      <a:lnTo>
                        <a:pt x="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8" name="Freeform 27"/>
              <p:cNvSpPr>
                <a:spLocks/>
              </p:cNvSpPr>
              <p:nvPr/>
            </p:nvSpPr>
            <p:spPr bwMode="auto">
              <a:xfrm>
                <a:off x="2278" y="2284"/>
                <a:ext cx="219" cy="191"/>
              </a:xfrm>
              <a:custGeom>
                <a:avLst/>
                <a:gdLst>
                  <a:gd name="T0" fmla="*/ 0 w 438"/>
                  <a:gd name="T1" fmla="*/ 1 h 382"/>
                  <a:gd name="T2" fmla="*/ 1 w 438"/>
                  <a:gd name="T3" fmla="*/ 1 h 382"/>
                  <a:gd name="T4" fmla="*/ 1 w 438"/>
                  <a:gd name="T5" fmla="*/ 1 h 382"/>
                  <a:gd name="T6" fmla="*/ 1 w 438"/>
                  <a:gd name="T7" fmla="*/ 0 h 382"/>
                  <a:gd name="T8" fmla="*/ 0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0" y="360"/>
                    </a:moveTo>
                    <a:lnTo>
                      <a:pt x="19" y="382"/>
                    </a:lnTo>
                    <a:lnTo>
                      <a:pt x="438" y="22"/>
                    </a:lnTo>
                    <a:lnTo>
                      <a:pt x="419" y="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28"/>
              <p:cNvSpPr>
                <a:spLocks/>
              </p:cNvSpPr>
              <p:nvPr/>
            </p:nvSpPr>
            <p:spPr bwMode="auto">
              <a:xfrm>
                <a:off x="2638" y="2639"/>
                <a:ext cx="214" cy="192"/>
              </a:xfrm>
              <a:custGeom>
                <a:avLst/>
                <a:gdLst>
                  <a:gd name="T0" fmla="*/ 0 w 428"/>
                  <a:gd name="T1" fmla="*/ 1 h 384"/>
                  <a:gd name="T2" fmla="*/ 1 w 428"/>
                  <a:gd name="T3" fmla="*/ 1 h 384"/>
                  <a:gd name="T4" fmla="*/ 1 w 428"/>
                  <a:gd name="T5" fmla="*/ 1 h 384"/>
                  <a:gd name="T6" fmla="*/ 1 w 428"/>
                  <a:gd name="T7" fmla="*/ 0 h 384"/>
                  <a:gd name="T8" fmla="*/ 0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0" y="361"/>
                    </a:moveTo>
                    <a:lnTo>
                      <a:pt x="19" y="384"/>
                    </a:lnTo>
                    <a:lnTo>
                      <a:pt x="428" y="22"/>
                    </a:lnTo>
                    <a:lnTo>
                      <a:pt x="409" y="0"/>
                    </a:lnTo>
                    <a:lnTo>
                      <a:pt x="0" y="36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29"/>
              <p:cNvSpPr>
                <a:spLocks/>
              </p:cNvSpPr>
              <p:nvPr/>
            </p:nvSpPr>
            <p:spPr bwMode="auto">
              <a:xfrm>
                <a:off x="3339" y="2269"/>
                <a:ext cx="220" cy="191"/>
              </a:xfrm>
              <a:custGeom>
                <a:avLst/>
                <a:gdLst>
                  <a:gd name="T0" fmla="*/ 1 w 438"/>
                  <a:gd name="T1" fmla="*/ 1 h 382"/>
                  <a:gd name="T2" fmla="*/ 1 w 438"/>
                  <a:gd name="T3" fmla="*/ 1 h 382"/>
                  <a:gd name="T4" fmla="*/ 1 w 438"/>
                  <a:gd name="T5" fmla="*/ 0 h 382"/>
                  <a:gd name="T6" fmla="*/ 0 w 438"/>
                  <a:gd name="T7" fmla="*/ 1 h 382"/>
                  <a:gd name="T8" fmla="*/ 1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419" y="382"/>
                    </a:moveTo>
                    <a:lnTo>
                      <a:pt x="438" y="360"/>
                    </a:lnTo>
                    <a:lnTo>
                      <a:pt x="19" y="0"/>
                    </a:lnTo>
                    <a:lnTo>
                      <a:pt x="0" y="22"/>
                    </a:lnTo>
                    <a:lnTo>
                      <a:pt x="419" y="3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30"/>
              <p:cNvSpPr>
                <a:spLocks/>
              </p:cNvSpPr>
              <p:nvPr/>
            </p:nvSpPr>
            <p:spPr bwMode="auto">
              <a:xfrm>
                <a:off x="2985" y="2625"/>
                <a:ext cx="214" cy="192"/>
              </a:xfrm>
              <a:custGeom>
                <a:avLst/>
                <a:gdLst>
                  <a:gd name="T0" fmla="*/ 1 w 428"/>
                  <a:gd name="T1" fmla="*/ 1 h 384"/>
                  <a:gd name="T2" fmla="*/ 1 w 428"/>
                  <a:gd name="T3" fmla="*/ 1 h 384"/>
                  <a:gd name="T4" fmla="*/ 1 w 428"/>
                  <a:gd name="T5" fmla="*/ 0 h 384"/>
                  <a:gd name="T6" fmla="*/ 0 w 428"/>
                  <a:gd name="T7" fmla="*/ 1 h 384"/>
                  <a:gd name="T8" fmla="*/ 1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409" y="384"/>
                    </a:moveTo>
                    <a:lnTo>
                      <a:pt x="428" y="362"/>
                    </a:lnTo>
                    <a:lnTo>
                      <a:pt x="19" y="0"/>
                    </a:lnTo>
                    <a:lnTo>
                      <a:pt x="0" y="22"/>
                    </a:lnTo>
                    <a:lnTo>
                      <a:pt x="409" y="38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34"/>
              <p:cNvSpPr>
                <a:spLocks/>
              </p:cNvSpPr>
              <p:nvPr/>
            </p:nvSpPr>
            <p:spPr bwMode="auto">
              <a:xfrm>
                <a:off x="2368" y="2205"/>
                <a:ext cx="557" cy="555"/>
              </a:xfrm>
              <a:custGeom>
                <a:avLst/>
                <a:gdLst>
                  <a:gd name="T0" fmla="*/ 0 w 2214"/>
                  <a:gd name="T1" fmla="*/ 0 h 2219"/>
                  <a:gd name="T2" fmla="*/ 0 w 2214"/>
                  <a:gd name="T3" fmla="*/ 0 h 2219"/>
                  <a:gd name="T4" fmla="*/ 0 w 2214"/>
                  <a:gd name="T5" fmla="*/ 0 h 2219"/>
                  <a:gd name="T6" fmla="*/ 0 w 2214"/>
                  <a:gd name="T7" fmla="*/ 0 h 2219"/>
                  <a:gd name="T8" fmla="*/ 0 w 2214"/>
                  <a:gd name="T9" fmla="*/ 0 h 2219"/>
                  <a:gd name="T10" fmla="*/ 0 60000 65536"/>
                  <a:gd name="T11" fmla="*/ 0 60000 65536"/>
                  <a:gd name="T12" fmla="*/ 0 60000 65536"/>
                  <a:gd name="T13" fmla="*/ 0 60000 65536"/>
                  <a:gd name="T14" fmla="*/ 0 60000 65536"/>
                  <a:gd name="T15" fmla="*/ 0 w 2214"/>
                  <a:gd name="T16" fmla="*/ 0 h 2219"/>
                  <a:gd name="T17" fmla="*/ 2214 w 2214"/>
                  <a:gd name="T18" fmla="*/ 2219 h 2219"/>
                </a:gdLst>
                <a:ahLst/>
                <a:cxnLst>
                  <a:cxn ang="T10">
                    <a:pos x="T0" y="T1"/>
                  </a:cxn>
                  <a:cxn ang="T11">
                    <a:pos x="T2" y="T3"/>
                  </a:cxn>
                  <a:cxn ang="T12">
                    <a:pos x="T4" y="T5"/>
                  </a:cxn>
                  <a:cxn ang="T13">
                    <a:pos x="T6" y="T7"/>
                  </a:cxn>
                  <a:cxn ang="T14">
                    <a:pos x="T8" y="T9"/>
                  </a:cxn>
                </a:cxnLst>
                <a:rect l="T15" t="T16" r="T17" b="T18"/>
                <a:pathLst>
                  <a:path w="2214" h="2219">
                    <a:moveTo>
                      <a:pt x="0" y="2206"/>
                    </a:moveTo>
                    <a:lnTo>
                      <a:pt x="14" y="2219"/>
                    </a:lnTo>
                    <a:lnTo>
                      <a:pt x="2214" y="13"/>
                    </a:lnTo>
                    <a:lnTo>
                      <a:pt x="2201" y="0"/>
                    </a:lnTo>
                    <a:lnTo>
                      <a:pt x="0" y="2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Line 36"/>
              <p:cNvSpPr>
                <a:spLocks noChangeShapeType="1"/>
              </p:cNvSpPr>
              <p:nvPr/>
            </p:nvSpPr>
            <p:spPr bwMode="auto">
              <a:xfrm>
                <a:off x="2903" y="2205"/>
                <a:ext cx="589" cy="5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6" name="Group 38"/>
            <p:cNvGrpSpPr>
              <a:grpSpLocks/>
            </p:cNvGrpSpPr>
            <p:nvPr/>
          </p:nvGrpSpPr>
          <p:grpSpPr bwMode="auto">
            <a:xfrm>
              <a:off x="408" y="2251"/>
              <a:ext cx="1281" cy="632"/>
              <a:chOff x="2278" y="2199"/>
              <a:chExt cx="1281" cy="632"/>
            </a:xfrm>
          </p:grpSpPr>
          <p:sp>
            <p:nvSpPr>
              <p:cNvPr id="8" name="Freeform 39"/>
              <p:cNvSpPr>
                <a:spLocks/>
              </p:cNvSpPr>
              <p:nvPr/>
            </p:nvSpPr>
            <p:spPr bwMode="auto">
              <a:xfrm>
                <a:off x="2371" y="2199"/>
                <a:ext cx="1100" cy="14"/>
              </a:xfrm>
              <a:custGeom>
                <a:avLst/>
                <a:gdLst>
                  <a:gd name="T0" fmla="*/ 0 w 2201"/>
                  <a:gd name="T1" fmla="*/ 0 h 30"/>
                  <a:gd name="T2" fmla="*/ 0 w 2201"/>
                  <a:gd name="T3" fmla="*/ 0 h 30"/>
                  <a:gd name="T4" fmla="*/ 0 w 2201"/>
                  <a:gd name="T5" fmla="*/ 0 h 30"/>
                  <a:gd name="T6" fmla="*/ 0 w 2201"/>
                  <a:gd name="T7" fmla="*/ 0 h 30"/>
                  <a:gd name="T8" fmla="*/ 0 w 2201"/>
                  <a:gd name="T9" fmla="*/ 0 h 30"/>
                  <a:gd name="T10" fmla="*/ 0 60000 65536"/>
                  <a:gd name="T11" fmla="*/ 0 60000 65536"/>
                  <a:gd name="T12" fmla="*/ 0 60000 65536"/>
                  <a:gd name="T13" fmla="*/ 0 60000 65536"/>
                  <a:gd name="T14" fmla="*/ 0 60000 65536"/>
                  <a:gd name="T15" fmla="*/ 0 w 2201"/>
                  <a:gd name="T16" fmla="*/ 0 h 30"/>
                  <a:gd name="T17" fmla="*/ 2201 w 2201"/>
                  <a:gd name="T18" fmla="*/ 30 h 30"/>
                </a:gdLst>
                <a:ahLst/>
                <a:cxnLst>
                  <a:cxn ang="T10">
                    <a:pos x="T0" y="T1"/>
                  </a:cxn>
                  <a:cxn ang="T11">
                    <a:pos x="T2" y="T3"/>
                  </a:cxn>
                  <a:cxn ang="T12">
                    <a:pos x="T4" y="T5"/>
                  </a:cxn>
                  <a:cxn ang="T13">
                    <a:pos x="T6" y="T7"/>
                  </a:cxn>
                  <a:cxn ang="T14">
                    <a:pos x="T8" y="T9"/>
                  </a:cxn>
                </a:cxnLst>
                <a:rect l="T15" t="T16" r="T17" b="T18"/>
                <a:pathLst>
                  <a:path w="2201" h="30">
                    <a:moveTo>
                      <a:pt x="0" y="0"/>
                    </a:moveTo>
                    <a:lnTo>
                      <a:pt x="0" y="28"/>
                    </a:lnTo>
                    <a:lnTo>
                      <a:pt x="2201" y="30"/>
                    </a:lnTo>
                    <a:lnTo>
                      <a:pt x="220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40"/>
              <p:cNvSpPr>
                <a:spLocks/>
              </p:cNvSpPr>
              <p:nvPr/>
            </p:nvSpPr>
            <p:spPr bwMode="auto">
              <a:xfrm>
                <a:off x="2989" y="2274"/>
                <a:ext cx="457" cy="458"/>
              </a:xfrm>
              <a:custGeom>
                <a:avLst/>
                <a:gdLst>
                  <a:gd name="T0" fmla="*/ 0 w 915"/>
                  <a:gd name="T1" fmla="*/ 0 h 917"/>
                  <a:gd name="T2" fmla="*/ 0 w 915"/>
                  <a:gd name="T3" fmla="*/ 0 h 917"/>
                  <a:gd name="T4" fmla="*/ 0 w 915"/>
                  <a:gd name="T5" fmla="*/ 0 h 917"/>
                  <a:gd name="T6" fmla="*/ 0 w 915"/>
                  <a:gd name="T7" fmla="*/ 0 h 917"/>
                  <a:gd name="T8" fmla="*/ 0 w 915"/>
                  <a:gd name="T9" fmla="*/ 0 h 917"/>
                  <a:gd name="T10" fmla="*/ 0 w 915"/>
                  <a:gd name="T11" fmla="*/ 0 h 917"/>
                  <a:gd name="T12" fmla="*/ 0 w 915"/>
                  <a:gd name="T13" fmla="*/ 0 h 917"/>
                  <a:gd name="T14" fmla="*/ 0 w 915"/>
                  <a:gd name="T15" fmla="*/ 0 h 917"/>
                  <a:gd name="T16" fmla="*/ 0 w 915"/>
                  <a:gd name="T17" fmla="*/ 0 h 917"/>
                  <a:gd name="T18" fmla="*/ 0 w 915"/>
                  <a:gd name="T19" fmla="*/ 0 h 917"/>
                  <a:gd name="T20" fmla="*/ 0 w 915"/>
                  <a:gd name="T21" fmla="*/ 0 h 917"/>
                  <a:gd name="T22" fmla="*/ 0 w 915"/>
                  <a:gd name="T23" fmla="*/ 0 h 917"/>
                  <a:gd name="T24" fmla="*/ 0 w 915"/>
                  <a:gd name="T25" fmla="*/ 0 h 917"/>
                  <a:gd name="T26" fmla="*/ 0 w 915"/>
                  <a:gd name="T27" fmla="*/ 0 h 917"/>
                  <a:gd name="T28" fmla="*/ 0 w 915"/>
                  <a:gd name="T29" fmla="*/ 0 h 917"/>
                  <a:gd name="T30" fmla="*/ 0 w 915"/>
                  <a:gd name="T31" fmla="*/ 0 h 917"/>
                  <a:gd name="T32" fmla="*/ 0 w 915"/>
                  <a:gd name="T33" fmla="*/ 0 h 917"/>
                  <a:gd name="T34" fmla="*/ 0 w 915"/>
                  <a:gd name="T35" fmla="*/ 0 h 917"/>
                  <a:gd name="T36" fmla="*/ 0 w 915"/>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5"/>
                  <a:gd name="T58" fmla="*/ 0 h 917"/>
                  <a:gd name="T59" fmla="*/ 915 w 915"/>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5" h="917">
                    <a:moveTo>
                      <a:pt x="0" y="728"/>
                    </a:moveTo>
                    <a:lnTo>
                      <a:pt x="16" y="660"/>
                    </a:lnTo>
                    <a:lnTo>
                      <a:pt x="38" y="595"/>
                    </a:lnTo>
                    <a:lnTo>
                      <a:pt x="63" y="531"/>
                    </a:lnTo>
                    <a:lnTo>
                      <a:pt x="94" y="471"/>
                    </a:lnTo>
                    <a:lnTo>
                      <a:pt x="128" y="412"/>
                    </a:lnTo>
                    <a:lnTo>
                      <a:pt x="167" y="357"/>
                    </a:lnTo>
                    <a:lnTo>
                      <a:pt x="208" y="304"/>
                    </a:lnTo>
                    <a:lnTo>
                      <a:pt x="254" y="255"/>
                    </a:lnTo>
                    <a:lnTo>
                      <a:pt x="302" y="210"/>
                    </a:lnTo>
                    <a:lnTo>
                      <a:pt x="356" y="167"/>
                    </a:lnTo>
                    <a:lnTo>
                      <a:pt x="410" y="128"/>
                    </a:lnTo>
                    <a:lnTo>
                      <a:pt x="469" y="94"/>
                    </a:lnTo>
                    <a:lnTo>
                      <a:pt x="530" y="63"/>
                    </a:lnTo>
                    <a:lnTo>
                      <a:pt x="593" y="38"/>
                    </a:lnTo>
                    <a:lnTo>
                      <a:pt x="658" y="16"/>
                    </a:lnTo>
                    <a:lnTo>
                      <a:pt x="726" y="0"/>
                    </a:lnTo>
                    <a:lnTo>
                      <a:pt x="915" y="917"/>
                    </a:lnTo>
                    <a:lnTo>
                      <a:pt x="0" y="7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 name="Group 41"/>
              <p:cNvGrpSpPr>
                <a:grpSpLocks/>
              </p:cNvGrpSpPr>
              <p:nvPr/>
            </p:nvGrpSpPr>
            <p:grpSpPr bwMode="auto">
              <a:xfrm>
                <a:off x="2986" y="2266"/>
                <a:ext cx="468" cy="469"/>
                <a:chOff x="2978" y="2263"/>
                <a:chExt cx="468" cy="469"/>
              </a:xfrm>
            </p:grpSpPr>
            <p:sp>
              <p:nvSpPr>
                <p:cNvPr id="21" name="Freeform 42"/>
                <p:cNvSpPr>
                  <a:spLocks/>
                </p:cNvSpPr>
                <p:nvPr/>
              </p:nvSpPr>
              <p:spPr bwMode="auto">
                <a:xfrm>
                  <a:off x="2991" y="2276"/>
                  <a:ext cx="455" cy="456"/>
                </a:xfrm>
                <a:custGeom>
                  <a:avLst/>
                  <a:gdLst>
                    <a:gd name="T0" fmla="*/ 0 w 911"/>
                    <a:gd name="T1" fmla="*/ 0 h 913"/>
                    <a:gd name="T2" fmla="*/ 0 w 911"/>
                    <a:gd name="T3" fmla="*/ 0 h 913"/>
                    <a:gd name="T4" fmla="*/ 0 w 911"/>
                    <a:gd name="T5" fmla="*/ 0 h 913"/>
                    <a:gd name="T6" fmla="*/ 0 w 911"/>
                    <a:gd name="T7" fmla="*/ 0 h 913"/>
                    <a:gd name="T8" fmla="*/ 0 w 911"/>
                    <a:gd name="T9" fmla="*/ 0 h 913"/>
                    <a:gd name="T10" fmla="*/ 0 w 911"/>
                    <a:gd name="T11" fmla="*/ 0 h 913"/>
                    <a:gd name="T12" fmla="*/ 0 w 911"/>
                    <a:gd name="T13" fmla="*/ 0 h 913"/>
                    <a:gd name="T14" fmla="*/ 0 w 911"/>
                    <a:gd name="T15" fmla="*/ 0 h 913"/>
                    <a:gd name="T16" fmla="*/ 0 w 911"/>
                    <a:gd name="T17" fmla="*/ 0 h 913"/>
                    <a:gd name="T18" fmla="*/ 0 w 911"/>
                    <a:gd name="T19" fmla="*/ 0 h 913"/>
                    <a:gd name="T20" fmla="*/ 0 w 911"/>
                    <a:gd name="T21" fmla="*/ 0 h 913"/>
                    <a:gd name="T22" fmla="*/ 0 w 911"/>
                    <a:gd name="T23" fmla="*/ 0 h 913"/>
                    <a:gd name="T24" fmla="*/ 0 w 911"/>
                    <a:gd name="T25" fmla="*/ 0 h 913"/>
                    <a:gd name="T26" fmla="*/ 0 w 911"/>
                    <a:gd name="T27" fmla="*/ 0 h 913"/>
                    <a:gd name="T28" fmla="*/ 0 w 911"/>
                    <a:gd name="T29" fmla="*/ 0 h 913"/>
                    <a:gd name="T30" fmla="*/ 0 w 911"/>
                    <a:gd name="T31" fmla="*/ 0 h 913"/>
                    <a:gd name="T32" fmla="*/ 0 w 911"/>
                    <a:gd name="T33" fmla="*/ 0 h 913"/>
                    <a:gd name="T34" fmla="*/ 0 w 911"/>
                    <a:gd name="T35" fmla="*/ 0 h 913"/>
                    <a:gd name="T36" fmla="*/ 0 w 911"/>
                    <a:gd name="T37" fmla="*/ 0 h 9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1"/>
                    <a:gd name="T58" fmla="*/ 0 h 913"/>
                    <a:gd name="T59" fmla="*/ 911 w 911"/>
                    <a:gd name="T60" fmla="*/ 913 h 9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1" h="913">
                      <a:moveTo>
                        <a:pt x="0" y="725"/>
                      </a:moveTo>
                      <a:lnTo>
                        <a:pt x="17" y="657"/>
                      </a:lnTo>
                      <a:lnTo>
                        <a:pt x="39" y="592"/>
                      </a:lnTo>
                      <a:lnTo>
                        <a:pt x="64" y="529"/>
                      </a:lnTo>
                      <a:lnTo>
                        <a:pt x="93" y="468"/>
                      </a:lnTo>
                      <a:lnTo>
                        <a:pt x="129" y="411"/>
                      </a:lnTo>
                      <a:lnTo>
                        <a:pt x="166" y="356"/>
                      </a:lnTo>
                      <a:lnTo>
                        <a:pt x="208" y="303"/>
                      </a:lnTo>
                      <a:lnTo>
                        <a:pt x="254" y="254"/>
                      </a:lnTo>
                      <a:lnTo>
                        <a:pt x="303" y="209"/>
                      </a:lnTo>
                      <a:lnTo>
                        <a:pt x="355" y="167"/>
                      </a:lnTo>
                      <a:lnTo>
                        <a:pt x="409" y="129"/>
                      </a:lnTo>
                      <a:lnTo>
                        <a:pt x="467" y="95"/>
                      </a:lnTo>
                      <a:lnTo>
                        <a:pt x="527" y="64"/>
                      </a:lnTo>
                      <a:lnTo>
                        <a:pt x="591" y="39"/>
                      </a:lnTo>
                      <a:lnTo>
                        <a:pt x="656" y="17"/>
                      </a:lnTo>
                      <a:lnTo>
                        <a:pt x="724" y="0"/>
                      </a:lnTo>
                      <a:lnTo>
                        <a:pt x="911" y="913"/>
                      </a:lnTo>
                      <a:lnTo>
                        <a:pt x="0" y="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43"/>
                <p:cNvSpPr>
                  <a:spLocks/>
                </p:cNvSpPr>
                <p:nvPr/>
              </p:nvSpPr>
              <p:spPr bwMode="auto">
                <a:xfrm>
                  <a:off x="2978" y="2263"/>
                  <a:ext cx="369" cy="370"/>
                </a:xfrm>
                <a:custGeom>
                  <a:avLst/>
                  <a:gdLst>
                    <a:gd name="T0" fmla="*/ 0 w 739"/>
                    <a:gd name="T1" fmla="*/ 0 h 741"/>
                    <a:gd name="T2" fmla="*/ 0 w 739"/>
                    <a:gd name="T3" fmla="*/ 0 h 741"/>
                    <a:gd name="T4" fmla="*/ 0 w 739"/>
                    <a:gd name="T5" fmla="*/ 0 h 741"/>
                    <a:gd name="T6" fmla="*/ 0 w 739"/>
                    <a:gd name="T7" fmla="*/ 0 h 741"/>
                    <a:gd name="T8" fmla="*/ 0 w 739"/>
                    <a:gd name="T9" fmla="*/ 0 h 741"/>
                    <a:gd name="T10" fmla="*/ 0 w 739"/>
                    <a:gd name="T11" fmla="*/ 0 h 741"/>
                    <a:gd name="T12" fmla="*/ 0 w 739"/>
                    <a:gd name="T13" fmla="*/ 0 h 741"/>
                    <a:gd name="T14" fmla="*/ 0 w 739"/>
                    <a:gd name="T15" fmla="*/ 0 h 741"/>
                    <a:gd name="T16" fmla="*/ 0 w 739"/>
                    <a:gd name="T17" fmla="*/ 0 h 741"/>
                    <a:gd name="T18" fmla="*/ 0 w 739"/>
                    <a:gd name="T19" fmla="*/ 0 h 741"/>
                    <a:gd name="T20" fmla="*/ 0 w 739"/>
                    <a:gd name="T21" fmla="*/ 0 h 741"/>
                    <a:gd name="T22" fmla="*/ 0 w 739"/>
                    <a:gd name="T23" fmla="*/ 0 h 741"/>
                    <a:gd name="T24" fmla="*/ 0 w 739"/>
                    <a:gd name="T25" fmla="*/ 0 h 741"/>
                    <a:gd name="T26" fmla="*/ 0 w 739"/>
                    <a:gd name="T27" fmla="*/ 0 h 741"/>
                    <a:gd name="T28" fmla="*/ 0 w 739"/>
                    <a:gd name="T29" fmla="*/ 0 h 741"/>
                    <a:gd name="T30" fmla="*/ 0 w 739"/>
                    <a:gd name="T31" fmla="*/ 0 h 741"/>
                    <a:gd name="T32" fmla="*/ 0 w 739"/>
                    <a:gd name="T33" fmla="*/ 0 h 741"/>
                    <a:gd name="T34" fmla="*/ 0 w 739"/>
                    <a:gd name="T35" fmla="*/ 0 h 741"/>
                    <a:gd name="T36" fmla="*/ 0 w 739"/>
                    <a:gd name="T37" fmla="*/ 0 h 741"/>
                    <a:gd name="T38" fmla="*/ 0 w 739"/>
                    <a:gd name="T39" fmla="*/ 0 h 741"/>
                    <a:gd name="T40" fmla="*/ 0 w 739"/>
                    <a:gd name="T41" fmla="*/ 0 h 741"/>
                    <a:gd name="T42" fmla="*/ 0 w 739"/>
                    <a:gd name="T43" fmla="*/ 0 h 741"/>
                    <a:gd name="T44" fmla="*/ 0 w 739"/>
                    <a:gd name="T45" fmla="*/ 0 h 741"/>
                    <a:gd name="T46" fmla="*/ 0 w 739"/>
                    <a:gd name="T47" fmla="*/ 0 h 741"/>
                    <a:gd name="T48" fmla="*/ 0 w 739"/>
                    <a:gd name="T49" fmla="*/ 0 h 741"/>
                    <a:gd name="T50" fmla="*/ 0 w 739"/>
                    <a:gd name="T51" fmla="*/ 0 h 741"/>
                    <a:gd name="T52" fmla="*/ 0 w 739"/>
                    <a:gd name="T53" fmla="*/ 0 h 741"/>
                    <a:gd name="T54" fmla="*/ 0 w 739"/>
                    <a:gd name="T55" fmla="*/ 0 h 741"/>
                    <a:gd name="T56" fmla="*/ 0 w 739"/>
                    <a:gd name="T57" fmla="*/ 0 h 741"/>
                    <a:gd name="T58" fmla="*/ 0 w 739"/>
                    <a:gd name="T59" fmla="*/ 0 h 741"/>
                    <a:gd name="T60" fmla="*/ 0 w 739"/>
                    <a:gd name="T61" fmla="*/ 0 h 741"/>
                    <a:gd name="T62" fmla="*/ 0 w 739"/>
                    <a:gd name="T63" fmla="*/ 0 h 741"/>
                    <a:gd name="T64" fmla="*/ 0 w 739"/>
                    <a:gd name="T65" fmla="*/ 0 h 741"/>
                    <a:gd name="T66" fmla="*/ 0 w 739"/>
                    <a:gd name="T67" fmla="*/ 0 h 741"/>
                    <a:gd name="T68" fmla="*/ 0 w 739"/>
                    <a:gd name="T69" fmla="*/ 0 h 741"/>
                    <a:gd name="T70" fmla="*/ 0 w 739"/>
                    <a:gd name="T71" fmla="*/ 0 h 741"/>
                    <a:gd name="T72" fmla="*/ 0 w 739"/>
                    <a:gd name="T73" fmla="*/ 0 h 741"/>
                    <a:gd name="T74" fmla="*/ 0 w 739"/>
                    <a:gd name="T75" fmla="*/ 0 h 741"/>
                    <a:gd name="T76" fmla="*/ 0 w 739"/>
                    <a:gd name="T77" fmla="*/ 0 h 741"/>
                    <a:gd name="T78" fmla="*/ 0 w 739"/>
                    <a:gd name="T79" fmla="*/ 0 h 741"/>
                    <a:gd name="T80" fmla="*/ 0 w 739"/>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9"/>
                    <a:gd name="T124" fmla="*/ 0 h 741"/>
                    <a:gd name="T125" fmla="*/ 739 w 739"/>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9" h="741">
                      <a:moveTo>
                        <a:pt x="0" y="735"/>
                      </a:moveTo>
                      <a:lnTo>
                        <a:pt x="28" y="741"/>
                      </a:lnTo>
                      <a:lnTo>
                        <a:pt x="44" y="676"/>
                      </a:lnTo>
                      <a:lnTo>
                        <a:pt x="65" y="611"/>
                      </a:lnTo>
                      <a:lnTo>
                        <a:pt x="92" y="548"/>
                      </a:lnTo>
                      <a:lnTo>
                        <a:pt x="121" y="487"/>
                      </a:lnTo>
                      <a:lnTo>
                        <a:pt x="155" y="430"/>
                      </a:lnTo>
                      <a:lnTo>
                        <a:pt x="142" y="424"/>
                      </a:lnTo>
                      <a:lnTo>
                        <a:pt x="152" y="434"/>
                      </a:lnTo>
                      <a:lnTo>
                        <a:pt x="189" y="379"/>
                      </a:lnTo>
                      <a:lnTo>
                        <a:pt x="232" y="326"/>
                      </a:lnTo>
                      <a:lnTo>
                        <a:pt x="278" y="278"/>
                      </a:lnTo>
                      <a:lnTo>
                        <a:pt x="326" y="232"/>
                      </a:lnTo>
                      <a:lnTo>
                        <a:pt x="378" y="191"/>
                      </a:lnTo>
                      <a:lnTo>
                        <a:pt x="432" y="152"/>
                      </a:lnTo>
                      <a:lnTo>
                        <a:pt x="422" y="142"/>
                      </a:lnTo>
                      <a:lnTo>
                        <a:pt x="428" y="155"/>
                      </a:lnTo>
                      <a:lnTo>
                        <a:pt x="486" y="121"/>
                      </a:lnTo>
                      <a:lnTo>
                        <a:pt x="546" y="90"/>
                      </a:lnTo>
                      <a:lnTo>
                        <a:pt x="610" y="65"/>
                      </a:lnTo>
                      <a:lnTo>
                        <a:pt x="675" y="43"/>
                      </a:lnTo>
                      <a:lnTo>
                        <a:pt x="739" y="28"/>
                      </a:lnTo>
                      <a:lnTo>
                        <a:pt x="734" y="0"/>
                      </a:lnTo>
                      <a:lnTo>
                        <a:pt x="663" y="16"/>
                      </a:lnTo>
                      <a:lnTo>
                        <a:pt x="598" y="38"/>
                      </a:lnTo>
                      <a:lnTo>
                        <a:pt x="534" y="64"/>
                      </a:lnTo>
                      <a:lnTo>
                        <a:pt x="474" y="95"/>
                      </a:lnTo>
                      <a:lnTo>
                        <a:pt x="416" y="128"/>
                      </a:lnTo>
                      <a:lnTo>
                        <a:pt x="412" y="131"/>
                      </a:lnTo>
                      <a:lnTo>
                        <a:pt x="357" y="170"/>
                      </a:lnTo>
                      <a:lnTo>
                        <a:pt x="306" y="211"/>
                      </a:lnTo>
                      <a:lnTo>
                        <a:pt x="257" y="257"/>
                      </a:lnTo>
                      <a:lnTo>
                        <a:pt x="211" y="306"/>
                      </a:lnTo>
                      <a:lnTo>
                        <a:pt x="168" y="359"/>
                      </a:lnTo>
                      <a:lnTo>
                        <a:pt x="131" y="413"/>
                      </a:lnTo>
                      <a:lnTo>
                        <a:pt x="127" y="418"/>
                      </a:lnTo>
                      <a:lnTo>
                        <a:pt x="93" y="475"/>
                      </a:lnTo>
                      <a:lnTo>
                        <a:pt x="64" y="536"/>
                      </a:lnTo>
                      <a:lnTo>
                        <a:pt x="37" y="599"/>
                      </a:lnTo>
                      <a:lnTo>
                        <a:pt x="16" y="664"/>
                      </a:lnTo>
                      <a:lnTo>
                        <a:pt x="0" y="7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1" name="Freeform 44"/>
              <p:cNvSpPr>
                <a:spLocks/>
              </p:cNvSpPr>
              <p:nvPr/>
            </p:nvSpPr>
            <p:spPr bwMode="auto">
              <a:xfrm>
                <a:off x="2399" y="2289"/>
                <a:ext cx="459" cy="458"/>
              </a:xfrm>
              <a:custGeom>
                <a:avLst/>
                <a:gdLst>
                  <a:gd name="T0" fmla="*/ 1 w 916"/>
                  <a:gd name="T1" fmla="*/ 0 h 917"/>
                  <a:gd name="T2" fmla="*/ 1 w 916"/>
                  <a:gd name="T3" fmla="*/ 0 h 917"/>
                  <a:gd name="T4" fmla="*/ 1 w 916"/>
                  <a:gd name="T5" fmla="*/ 0 h 917"/>
                  <a:gd name="T6" fmla="*/ 1 w 916"/>
                  <a:gd name="T7" fmla="*/ 0 h 917"/>
                  <a:gd name="T8" fmla="*/ 1 w 916"/>
                  <a:gd name="T9" fmla="*/ 0 h 917"/>
                  <a:gd name="T10" fmla="*/ 1 w 916"/>
                  <a:gd name="T11" fmla="*/ 0 h 917"/>
                  <a:gd name="T12" fmla="*/ 1 w 916"/>
                  <a:gd name="T13" fmla="*/ 0 h 917"/>
                  <a:gd name="T14" fmla="*/ 1 w 916"/>
                  <a:gd name="T15" fmla="*/ 0 h 917"/>
                  <a:gd name="T16" fmla="*/ 1 w 916"/>
                  <a:gd name="T17" fmla="*/ 0 h 917"/>
                  <a:gd name="T18" fmla="*/ 1 w 916"/>
                  <a:gd name="T19" fmla="*/ 0 h 917"/>
                  <a:gd name="T20" fmla="*/ 1 w 916"/>
                  <a:gd name="T21" fmla="*/ 0 h 917"/>
                  <a:gd name="T22" fmla="*/ 1 w 916"/>
                  <a:gd name="T23" fmla="*/ 0 h 917"/>
                  <a:gd name="T24" fmla="*/ 1 w 916"/>
                  <a:gd name="T25" fmla="*/ 0 h 917"/>
                  <a:gd name="T26" fmla="*/ 1 w 916"/>
                  <a:gd name="T27" fmla="*/ 0 h 917"/>
                  <a:gd name="T28" fmla="*/ 1 w 916"/>
                  <a:gd name="T29" fmla="*/ 0 h 917"/>
                  <a:gd name="T30" fmla="*/ 1 w 916"/>
                  <a:gd name="T31" fmla="*/ 0 h 917"/>
                  <a:gd name="T32" fmla="*/ 1 w 916"/>
                  <a:gd name="T33" fmla="*/ 0 h 917"/>
                  <a:gd name="T34" fmla="*/ 0 w 916"/>
                  <a:gd name="T35" fmla="*/ 0 h 917"/>
                  <a:gd name="T36" fmla="*/ 1 w 916"/>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917"/>
                  <a:gd name="T59" fmla="*/ 916 w 916"/>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917">
                    <a:moveTo>
                      <a:pt x="189" y="0"/>
                    </a:moveTo>
                    <a:lnTo>
                      <a:pt x="257" y="17"/>
                    </a:lnTo>
                    <a:lnTo>
                      <a:pt x="321" y="39"/>
                    </a:lnTo>
                    <a:lnTo>
                      <a:pt x="385" y="64"/>
                    </a:lnTo>
                    <a:lnTo>
                      <a:pt x="447" y="95"/>
                    </a:lnTo>
                    <a:lnTo>
                      <a:pt x="504" y="129"/>
                    </a:lnTo>
                    <a:lnTo>
                      <a:pt x="561" y="167"/>
                    </a:lnTo>
                    <a:lnTo>
                      <a:pt x="612" y="210"/>
                    </a:lnTo>
                    <a:lnTo>
                      <a:pt x="661" y="256"/>
                    </a:lnTo>
                    <a:lnTo>
                      <a:pt x="707" y="305"/>
                    </a:lnTo>
                    <a:lnTo>
                      <a:pt x="749" y="358"/>
                    </a:lnTo>
                    <a:lnTo>
                      <a:pt x="788" y="412"/>
                    </a:lnTo>
                    <a:lnTo>
                      <a:pt x="822" y="471"/>
                    </a:lnTo>
                    <a:lnTo>
                      <a:pt x="853" y="532"/>
                    </a:lnTo>
                    <a:lnTo>
                      <a:pt x="878" y="595"/>
                    </a:lnTo>
                    <a:lnTo>
                      <a:pt x="900" y="660"/>
                    </a:lnTo>
                    <a:lnTo>
                      <a:pt x="916" y="728"/>
                    </a:lnTo>
                    <a:lnTo>
                      <a:pt x="0" y="917"/>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2" name="Group 45"/>
              <p:cNvGrpSpPr>
                <a:grpSpLocks/>
              </p:cNvGrpSpPr>
              <p:nvPr/>
            </p:nvGrpSpPr>
            <p:grpSpPr bwMode="auto">
              <a:xfrm>
                <a:off x="2399" y="2284"/>
                <a:ext cx="463" cy="463"/>
                <a:chOff x="2399" y="2284"/>
                <a:chExt cx="463" cy="463"/>
              </a:xfrm>
            </p:grpSpPr>
            <p:sp>
              <p:nvSpPr>
                <p:cNvPr id="19" name="Freeform 46"/>
                <p:cNvSpPr>
                  <a:spLocks/>
                </p:cNvSpPr>
                <p:nvPr/>
              </p:nvSpPr>
              <p:spPr bwMode="auto">
                <a:xfrm>
                  <a:off x="2399" y="2291"/>
                  <a:ext cx="456" cy="456"/>
                </a:xfrm>
                <a:custGeom>
                  <a:avLst/>
                  <a:gdLst>
                    <a:gd name="T0" fmla="*/ 1 w 910"/>
                    <a:gd name="T1" fmla="*/ 0 h 912"/>
                    <a:gd name="T2" fmla="*/ 1 w 910"/>
                    <a:gd name="T3" fmla="*/ 1 h 912"/>
                    <a:gd name="T4" fmla="*/ 1 w 910"/>
                    <a:gd name="T5" fmla="*/ 1 h 912"/>
                    <a:gd name="T6" fmla="*/ 1 w 910"/>
                    <a:gd name="T7" fmla="*/ 1 h 912"/>
                    <a:gd name="T8" fmla="*/ 1 w 910"/>
                    <a:gd name="T9" fmla="*/ 1 h 912"/>
                    <a:gd name="T10" fmla="*/ 1 w 910"/>
                    <a:gd name="T11" fmla="*/ 1 h 912"/>
                    <a:gd name="T12" fmla="*/ 1 w 910"/>
                    <a:gd name="T13" fmla="*/ 1 h 912"/>
                    <a:gd name="T14" fmla="*/ 1 w 910"/>
                    <a:gd name="T15" fmla="*/ 1 h 912"/>
                    <a:gd name="T16" fmla="*/ 1 w 910"/>
                    <a:gd name="T17" fmla="*/ 1 h 912"/>
                    <a:gd name="T18" fmla="*/ 1 w 910"/>
                    <a:gd name="T19" fmla="*/ 1 h 912"/>
                    <a:gd name="T20" fmla="*/ 1 w 910"/>
                    <a:gd name="T21" fmla="*/ 1 h 912"/>
                    <a:gd name="T22" fmla="*/ 1 w 910"/>
                    <a:gd name="T23" fmla="*/ 1 h 912"/>
                    <a:gd name="T24" fmla="*/ 1 w 910"/>
                    <a:gd name="T25" fmla="*/ 1 h 912"/>
                    <a:gd name="T26" fmla="*/ 1 w 910"/>
                    <a:gd name="T27" fmla="*/ 1 h 912"/>
                    <a:gd name="T28" fmla="*/ 1 w 910"/>
                    <a:gd name="T29" fmla="*/ 1 h 912"/>
                    <a:gd name="T30" fmla="*/ 1 w 910"/>
                    <a:gd name="T31" fmla="*/ 1 h 912"/>
                    <a:gd name="T32" fmla="*/ 1 w 910"/>
                    <a:gd name="T33" fmla="*/ 1 h 912"/>
                    <a:gd name="T34" fmla="*/ 0 w 910"/>
                    <a:gd name="T35" fmla="*/ 1 h 912"/>
                    <a:gd name="T36" fmla="*/ 1 w 910"/>
                    <a:gd name="T37" fmla="*/ 0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0"/>
                    <a:gd name="T58" fmla="*/ 0 h 912"/>
                    <a:gd name="T59" fmla="*/ 910 w 910"/>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0" h="912">
                      <a:moveTo>
                        <a:pt x="187" y="0"/>
                      </a:moveTo>
                      <a:lnTo>
                        <a:pt x="255" y="16"/>
                      </a:lnTo>
                      <a:lnTo>
                        <a:pt x="320" y="38"/>
                      </a:lnTo>
                      <a:lnTo>
                        <a:pt x="383" y="63"/>
                      </a:lnTo>
                      <a:lnTo>
                        <a:pt x="444" y="94"/>
                      </a:lnTo>
                      <a:lnTo>
                        <a:pt x="502" y="128"/>
                      </a:lnTo>
                      <a:lnTo>
                        <a:pt x="556" y="167"/>
                      </a:lnTo>
                      <a:lnTo>
                        <a:pt x="608" y="208"/>
                      </a:lnTo>
                      <a:lnTo>
                        <a:pt x="658" y="254"/>
                      </a:lnTo>
                      <a:lnTo>
                        <a:pt x="702" y="303"/>
                      </a:lnTo>
                      <a:lnTo>
                        <a:pt x="745" y="356"/>
                      </a:lnTo>
                      <a:lnTo>
                        <a:pt x="783" y="410"/>
                      </a:lnTo>
                      <a:lnTo>
                        <a:pt x="817" y="468"/>
                      </a:lnTo>
                      <a:lnTo>
                        <a:pt x="847" y="528"/>
                      </a:lnTo>
                      <a:lnTo>
                        <a:pt x="872" y="592"/>
                      </a:lnTo>
                      <a:lnTo>
                        <a:pt x="894" y="657"/>
                      </a:lnTo>
                      <a:lnTo>
                        <a:pt x="910" y="725"/>
                      </a:lnTo>
                      <a:lnTo>
                        <a:pt x="0" y="912"/>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47"/>
                <p:cNvSpPr>
                  <a:spLocks/>
                </p:cNvSpPr>
                <p:nvPr/>
              </p:nvSpPr>
              <p:spPr bwMode="auto">
                <a:xfrm>
                  <a:off x="2492" y="2284"/>
                  <a:ext cx="370" cy="371"/>
                </a:xfrm>
                <a:custGeom>
                  <a:avLst/>
                  <a:gdLst>
                    <a:gd name="T0" fmla="*/ 0 w 741"/>
                    <a:gd name="T1" fmla="*/ 0 h 741"/>
                    <a:gd name="T2" fmla="*/ 0 w 741"/>
                    <a:gd name="T3" fmla="*/ 1 h 741"/>
                    <a:gd name="T4" fmla="*/ 0 w 741"/>
                    <a:gd name="T5" fmla="*/ 1 h 741"/>
                    <a:gd name="T6" fmla="*/ 0 w 741"/>
                    <a:gd name="T7" fmla="*/ 1 h 741"/>
                    <a:gd name="T8" fmla="*/ 0 w 741"/>
                    <a:gd name="T9" fmla="*/ 1 h 741"/>
                    <a:gd name="T10" fmla="*/ 0 w 741"/>
                    <a:gd name="T11" fmla="*/ 1 h 741"/>
                    <a:gd name="T12" fmla="*/ 0 w 741"/>
                    <a:gd name="T13" fmla="*/ 1 h 741"/>
                    <a:gd name="T14" fmla="*/ 0 w 741"/>
                    <a:gd name="T15" fmla="*/ 1 h 741"/>
                    <a:gd name="T16" fmla="*/ 0 w 741"/>
                    <a:gd name="T17" fmla="*/ 1 h 741"/>
                    <a:gd name="T18" fmla="*/ 0 w 741"/>
                    <a:gd name="T19" fmla="*/ 1 h 741"/>
                    <a:gd name="T20" fmla="*/ 0 w 741"/>
                    <a:gd name="T21" fmla="*/ 1 h 741"/>
                    <a:gd name="T22" fmla="*/ 0 w 741"/>
                    <a:gd name="T23" fmla="*/ 1 h 741"/>
                    <a:gd name="T24" fmla="*/ 0 w 741"/>
                    <a:gd name="T25" fmla="*/ 1 h 741"/>
                    <a:gd name="T26" fmla="*/ 0 w 741"/>
                    <a:gd name="T27" fmla="*/ 1 h 741"/>
                    <a:gd name="T28" fmla="*/ 0 w 741"/>
                    <a:gd name="T29" fmla="*/ 1 h 741"/>
                    <a:gd name="T30" fmla="*/ 0 w 741"/>
                    <a:gd name="T31" fmla="*/ 1 h 741"/>
                    <a:gd name="T32" fmla="*/ 0 w 741"/>
                    <a:gd name="T33" fmla="*/ 1 h 741"/>
                    <a:gd name="T34" fmla="*/ 0 w 741"/>
                    <a:gd name="T35" fmla="*/ 1 h 741"/>
                    <a:gd name="T36" fmla="*/ 0 w 741"/>
                    <a:gd name="T37" fmla="*/ 1 h 741"/>
                    <a:gd name="T38" fmla="*/ 0 w 741"/>
                    <a:gd name="T39" fmla="*/ 1 h 741"/>
                    <a:gd name="T40" fmla="*/ 0 w 741"/>
                    <a:gd name="T41" fmla="*/ 1 h 741"/>
                    <a:gd name="T42" fmla="*/ 0 w 741"/>
                    <a:gd name="T43" fmla="*/ 1 h 741"/>
                    <a:gd name="T44" fmla="*/ 0 w 741"/>
                    <a:gd name="T45" fmla="*/ 1 h 741"/>
                    <a:gd name="T46" fmla="*/ 0 w 741"/>
                    <a:gd name="T47" fmla="*/ 1 h 741"/>
                    <a:gd name="T48" fmla="*/ 0 w 741"/>
                    <a:gd name="T49" fmla="*/ 1 h 741"/>
                    <a:gd name="T50" fmla="*/ 0 w 741"/>
                    <a:gd name="T51" fmla="*/ 1 h 741"/>
                    <a:gd name="T52" fmla="*/ 0 w 741"/>
                    <a:gd name="T53" fmla="*/ 1 h 741"/>
                    <a:gd name="T54" fmla="*/ 0 w 741"/>
                    <a:gd name="T55" fmla="*/ 1 h 741"/>
                    <a:gd name="T56" fmla="*/ 0 w 741"/>
                    <a:gd name="T57" fmla="*/ 1 h 741"/>
                    <a:gd name="T58" fmla="*/ 0 w 741"/>
                    <a:gd name="T59" fmla="*/ 1 h 741"/>
                    <a:gd name="T60" fmla="*/ 0 w 741"/>
                    <a:gd name="T61" fmla="*/ 1 h 741"/>
                    <a:gd name="T62" fmla="*/ 0 w 741"/>
                    <a:gd name="T63" fmla="*/ 1 h 741"/>
                    <a:gd name="T64" fmla="*/ 0 w 741"/>
                    <a:gd name="T65" fmla="*/ 1 h 741"/>
                    <a:gd name="T66" fmla="*/ 0 w 741"/>
                    <a:gd name="T67" fmla="*/ 1 h 741"/>
                    <a:gd name="T68" fmla="*/ 0 w 741"/>
                    <a:gd name="T69" fmla="*/ 1 h 741"/>
                    <a:gd name="T70" fmla="*/ 0 w 741"/>
                    <a:gd name="T71" fmla="*/ 1 h 741"/>
                    <a:gd name="T72" fmla="*/ 0 w 741"/>
                    <a:gd name="T73" fmla="*/ 1 h 741"/>
                    <a:gd name="T74" fmla="*/ 0 w 741"/>
                    <a:gd name="T75" fmla="*/ 1 h 741"/>
                    <a:gd name="T76" fmla="*/ 0 w 741"/>
                    <a:gd name="T77" fmla="*/ 1 h 741"/>
                    <a:gd name="T78" fmla="*/ 0 w 741"/>
                    <a:gd name="T79" fmla="*/ 1 h 741"/>
                    <a:gd name="T80" fmla="*/ 0 w 741"/>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1"/>
                    <a:gd name="T124" fmla="*/ 0 h 741"/>
                    <a:gd name="T125" fmla="*/ 741 w 741"/>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1" h="741">
                      <a:moveTo>
                        <a:pt x="6" y="0"/>
                      </a:moveTo>
                      <a:lnTo>
                        <a:pt x="0" y="28"/>
                      </a:lnTo>
                      <a:lnTo>
                        <a:pt x="65" y="42"/>
                      </a:lnTo>
                      <a:lnTo>
                        <a:pt x="130" y="65"/>
                      </a:lnTo>
                      <a:lnTo>
                        <a:pt x="194" y="90"/>
                      </a:lnTo>
                      <a:lnTo>
                        <a:pt x="254" y="121"/>
                      </a:lnTo>
                      <a:lnTo>
                        <a:pt x="312" y="155"/>
                      </a:lnTo>
                      <a:lnTo>
                        <a:pt x="318" y="141"/>
                      </a:lnTo>
                      <a:lnTo>
                        <a:pt x="307" y="152"/>
                      </a:lnTo>
                      <a:lnTo>
                        <a:pt x="362" y="190"/>
                      </a:lnTo>
                      <a:lnTo>
                        <a:pt x="413" y="231"/>
                      </a:lnTo>
                      <a:lnTo>
                        <a:pt x="464" y="277"/>
                      </a:lnTo>
                      <a:lnTo>
                        <a:pt x="508" y="326"/>
                      </a:lnTo>
                      <a:lnTo>
                        <a:pt x="551" y="379"/>
                      </a:lnTo>
                      <a:lnTo>
                        <a:pt x="589" y="434"/>
                      </a:lnTo>
                      <a:lnTo>
                        <a:pt x="599" y="423"/>
                      </a:lnTo>
                      <a:lnTo>
                        <a:pt x="585" y="429"/>
                      </a:lnTo>
                      <a:lnTo>
                        <a:pt x="619" y="487"/>
                      </a:lnTo>
                      <a:lnTo>
                        <a:pt x="650" y="547"/>
                      </a:lnTo>
                      <a:lnTo>
                        <a:pt x="675" y="611"/>
                      </a:lnTo>
                      <a:lnTo>
                        <a:pt x="695" y="676"/>
                      </a:lnTo>
                      <a:lnTo>
                        <a:pt x="713" y="741"/>
                      </a:lnTo>
                      <a:lnTo>
                        <a:pt x="741" y="735"/>
                      </a:lnTo>
                      <a:lnTo>
                        <a:pt x="723" y="664"/>
                      </a:lnTo>
                      <a:lnTo>
                        <a:pt x="703" y="599"/>
                      </a:lnTo>
                      <a:lnTo>
                        <a:pt x="678" y="536"/>
                      </a:lnTo>
                      <a:lnTo>
                        <a:pt x="647" y="475"/>
                      </a:lnTo>
                      <a:lnTo>
                        <a:pt x="613" y="417"/>
                      </a:lnTo>
                      <a:lnTo>
                        <a:pt x="610" y="413"/>
                      </a:lnTo>
                      <a:lnTo>
                        <a:pt x="571" y="358"/>
                      </a:lnTo>
                      <a:lnTo>
                        <a:pt x="529" y="305"/>
                      </a:lnTo>
                      <a:lnTo>
                        <a:pt x="484" y="256"/>
                      </a:lnTo>
                      <a:lnTo>
                        <a:pt x="434" y="211"/>
                      </a:lnTo>
                      <a:lnTo>
                        <a:pt x="382" y="169"/>
                      </a:lnTo>
                      <a:lnTo>
                        <a:pt x="328" y="131"/>
                      </a:lnTo>
                      <a:lnTo>
                        <a:pt x="323" y="128"/>
                      </a:lnTo>
                      <a:lnTo>
                        <a:pt x="266" y="94"/>
                      </a:lnTo>
                      <a:lnTo>
                        <a:pt x="205" y="63"/>
                      </a:lnTo>
                      <a:lnTo>
                        <a:pt x="142" y="38"/>
                      </a:lnTo>
                      <a:lnTo>
                        <a:pt x="77" y="16"/>
                      </a:lnTo>
                      <a:lnTo>
                        <a:pt x="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3" name="Freeform 48"/>
              <p:cNvSpPr>
                <a:spLocks/>
              </p:cNvSpPr>
              <p:nvPr/>
            </p:nvSpPr>
            <p:spPr bwMode="auto">
              <a:xfrm>
                <a:off x="2278" y="2284"/>
                <a:ext cx="219" cy="191"/>
              </a:xfrm>
              <a:custGeom>
                <a:avLst/>
                <a:gdLst>
                  <a:gd name="T0" fmla="*/ 0 w 438"/>
                  <a:gd name="T1" fmla="*/ 1 h 382"/>
                  <a:gd name="T2" fmla="*/ 1 w 438"/>
                  <a:gd name="T3" fmla="*/ 1 h 382"/>
                  <a:gd name="T4" fmla="*/ 1 w 438"/>
                  <a:gd name="T5" fmla="*/ 1 h 382"/>
                  <a:gd name="T6" fmla="*/ 1 w 438"/>
                  <a:gd name="T7" fmla="*/ 0 h 382"/>
                  <a:gd name="T8" fmla="*/ 0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0" y="360"/>
                    </a:moveTo>
                    <a:lnTo>
                      <a:pt x="19" y="382"/>
                    </a:lnTo>
                    <a:lnTo>
                      <a:pt x="438" y="22"/>
                    </a:lnTo>
                    <a:lnTo>
                      <a:pt x="419" y="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49"/>
              <p:cNvSpPr>
                <a:spLocks/>
              </p:cNvSpPr>
              <p:nvPr/>
            </p:nvSpPr>
            <p:spPr bwMode="auto">
              <a:xfrm>
                <a:off x="2638" y="2639"/>
                <a:ext cx="214" cy="192"/>
              </a:xfrm>
              <a:custGeom>
                <a:avLst/>
                <a:gdLst>
                  <a:gd name="T0" fmla="*/ 0 w 428"/>
                  <a:gd name="T1" fmla="*/ 1 h 384"/>
                  <a:gd name="T2" fmla="*/ 1 w 428"/>
                  <a:gd name="T3" fmla="*/ 1 h 384"/>
                  <a:gd name="T4" fmla="*/ 1 w 428"/>
                  <a:gd name="T5" fmla="*/ 1 h 384"/>
                  <a:gd name="T6" fmla="*/ 1 w 428"/>
                  <a:gd name="T7" fmla="*/ 0 h 384"/>
                  <a:gd name="T8" fmla="*/ 0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0" y="361"/>
                    </a:moveTo>
                    <a:lnTo>
                      <a:pt x="19" y="384"/>
                    </a:lnTo>
                    <a:lnTo>
                      <a:pt x="428" y="22"/>
                    </a:lnTo>
                    <a:lnTo>
                      <a:pt x="409" y="0"/>
                    </a:lnTo>
                    <a:lnTo>
                      <a:pt x="0" y="36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50"/>
              <p:cNvSpPr>
                <a:spLocks/>
              </p:cNvSpPr>
              <p:nvPr/>
            </p:nvSpPr>
            <p:spPr bwMode="auto">
              <a:xfrm>
                <a:off x="3339" y="2269"/>
                <a:ext cx="220" cy="191"/>
              </a:xfrm>
              <a:custGeom>
                <a:avLst/>
                <a:gdLst>
                  <a:gd name="T0" fmla="*/ 1 w 438"/>
                  <a:gd name="T1" fmla="*/ 1 h 382"/>
                  <a:gd name="T2" fmla="*/ 1 w 438"/>
                  <a:gd name="T3" fmla="*/ 1 h 382"/>
                  <a:gd name="T4" fmla="*/ 1 w 438"/>
                  <a:gd name="T5" fmla="*/ 0 h 382"/>
                  <a:gd name="T6" fmla="*/ 0 w 438"/>
                  <a:gd name="T7" fmla="*/ 1 h 382"/>
                  <a:gd name="T8" fmla="*/ 1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419" y="382"/>
                    </a:moveTo>
                    <a:lnTo>
                      <a:pt x="438" y="360"/>
                    </a:lnTo>
                    <a:lnTo>
                      <a:pt x="19" y="0"/>
                    </a:lnTo>
                    <a:lnTo>
                      <a:pt x="0" y="22"/>
                    </a:lnTo>
                    <a:lnTo>
                      <a:pt x="419" y="3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51"/>
              <p:cNvSpPr>
                <a:spLocks/>
              </p:cNvSpPr>
              <p:nvPr/>
            </p:nvSpPr>
            <p:spPr bwMode="auto">
              <a:xfrm>
                <a:off x="2985" y="2625"/>
                <a:ext cx="214" cy="192"/>
              </a:xfrm>
              <a:custGeom>
                <a:avLst/>
                <a:gdLst>
                  <a:gd name="T0" fmla="*/ 1 w 428"/>
                  <a:gd name="T1" fmla="*/ 1 h 384"/>
                  <a:gd name="T2" fmla="*/ 1 w 428"/>
                  <a:gd name="T3" fmla="*/ 1 h 384"/>
                  <a:gd name="T4" fmla="*/ 1 w 428"/>
                  <a:gd name="T5" fmla="*/ 0 h 384"/>
                  <a:gd name="T6" fmla="*/ 0 w 428"/>
                  <a:gd name="T7" fmla="*/ 1 h 384"/>
                  <a:gd name="T8" fmla="*/ 1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409" y="384"/>
                    </a:moveTo>
                    <a:lnTo>
                      <a:pt x="428" y="362"/>
                    </a:lnTo>
                    <a:lnTo>
                      <a:pt x="19" y="0"/>
                    </a:lnTo>
                    <a:lnTo>
                      <a:pt x="0" y="22"/>
                    </a:lnTo>
                    <a:lnTo>
                      <a:pt x="409" y="38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52"/>
              <p:cNvSpPr>
                <a:spLocks/>
              </p:cNvSpPr>
              <p:nvPr/>
            </p:nvSpPr>
            <p:spPr bwMode="auto">
              <a:xfrm>
                <a:off x="2368" y="2205"/>
                <a:ext cx="557" cy="555"/>
              </a:xfrm>
              <a:custGeom>
                <a:avLst/>
                <a:gdLst>
                  <a:gd name="T0" fmla="*/ 0 w 2214"/>
                  <a:gd name="T1" fmla="*/ 0 h 2219"/>
                  <a:gd name="T2" fmla="*/ 0 w 2214"/>
                  <a:gd name="T3" fmla="*/ 0 h 2219"/>
                  <a:gd name="T4" fmla="*/ 0 w 2214"/>
                  <a:gd name="T5" fmla="*/ 0 h 2219"/>
                  <a:gd name="T6" fmla="*/ 0 w 2214"/>
                  <a:gd name="T7" fmla="*/ 0 h 2219"/>
                  <a:gd name="T8" fmla="*/ 0 w 2214"/>
                  <a:gd name="T9" fmla="*/ 0 h 2219"/>
                  <a:gd name="T10" fmla="*/ 0 60000 65536"/>
                  <a:gd name="T11" fmla="*/ 0 60000 65536"/>
                  <a:gd name="T12" fmla="*/ 0 60000 65536"/>
                  <a:gd name="T13" fmla="*/ 0 60000 65536"/>
                  <a:gd name="T14" fmla="*/ 0 60000 65536"/>
                  <a:gd name="T15" fmla="*/ 0 w 2214"/>
                  <a:gd name="T16" fmla="*/ 0 h 2219"/>
                  <a:gd name="T17" fmla="*/ 2214 w 2214"/>
                  <a:gd name="T18" fmla="*/ 2219 h 2219"/>
                </a:gdLst>
                <a:ahLst/>
                <a:cxnLst>
                  <a:cxn ang="T10">
                    <a:pos x="T0" y="T1"/>
                  </a:cxn>
                  <a:cxn ang="T11">
                    <a:pos x="T2" y="T3"/>
                  </a:cxn>
                  <a:cxn ang="T12">
                    <a:pos x="T4" y="T5"/>
                  </a:cxn>
                  <a:cxn ang="T13">
                    <a:pos x="T6" y="T7"/>
                  </a:cxn>
                  <a:cxn ang="T14">
                    <a:pos x="T8" y="T9"/>
                  </a:cxn>
                </a:cxnLst>
                <a:rect l="T15" t="T16" r="T17" b="T18"/>
                <a:pathLst>
                  <a:path w="2214" h="2219">
                    <a:moveTo>
                      <a:pt x="0" y="2206"/>
                    </a:moveTo>
                    <a:lnTo>
                      <a:pt x="14" y="2219"/>
                    </a:lnTo>
                    <a:lnTo>
                      <a:pt x="2214" y="13"/>
                    </a:lnTo>
                    <a:lnTo>
                      <a:pt x="2201" y="0"/>
                    </a:lnTo>
                    <a:lnTo>
                      <a:pt x="0" y="2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Line 53"/>
              <p:cNvSpPr>
                <a:spLocks noChangeShapeType="1"/>
              </p:cNvSpPr>
              <p:nvPr/>
            </p:nvSpPr>
            <p:spPr bwMode="auto">
              <a:xfrm>
                <a:off x="2903" y="2205"/>
                <a:ext cx="589" cy="5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7" name="Line 70"/>
            <p:cNvSpPr>
              <a:spLocks noChangeShapeType="1"/>
            </p:cNvSpPr>
            <p:nvPr/>
          </p:nvSpPr>
          <p:spPr bwMode="auto">
            <a:xfrm>
              <a:off x="725" y="2069"/>
              <a:ext cx="0" cy="182"/>
            </a:xfrm>
            <a:prstGeom prst="line">
              <a:avLst/>
            </a:prstGeom>
            <a:noFill/>
            <a:ln w="254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GB"/>
            </a:p>
          </p:txBody>
        </p:sp>
      </p:grpSp>
      <p:grpSp>
        <p:nvGrpSpPr>
          <p:cNvPr id="38" name="Group 266"/>
          <p:cNvGrpSpPr>
            <a:grpSpLocks/>
          </p:cNvGrpSpPr>
          <p:nvPr/>
        </p:nvGrpSpPr>
        <p:grpSpPr bwMode="auto">
          <a:xfrm>
            <a:off x="2484438" y="2816225"/>
            <a:ext cx="2062162" cy="1847850"/>
            <a:chOff x="1950" y="1654"/>
            <a:chExt cx="1526" cy="1401"/>
          </a:xfrm>
        </p:grpSpPr>
        <p:sp>
          <p:nvSpPr>
            <p:cNvPr id="39" name="Freeform 9"/>
            <p:cNvSpPr>
              <a:spLocks/>
            </p:cNvSpPr>
            <p:nvPr/>
          </p:nvSpPr>
          <p:spPr bwMode="auto">
            <a:xfrm>
              <a:off x="3018" y="1654"/>
              <a:ext cx="458" cy="459"/>
            </a:xfrm>
            <a:custGeom>
              <a:avLst/>
              <a:gdLst>
                <a:gd name="T0" fmla="*/ 0 w 917"/>
                <a:gd name="T1" fmla="*/ 1 h 918"/>
                <a:gd name="T2" fmla="*/ 0 w 917"/>
                <a:gd name="T3" fmla="*/ 1 h 918"/>
                <a:gd name="T4" fmla="*/ 0 w 917"/>
                <a:gd name="T5" fmla="*/ 1 h 918"/>
                <a:gd name="T6" fmla="*/ 0 w 917"/>
                <a:gd name="T7" fmla="*/ 1 h 918"/>
                <a:gd name="T8" fmla="*/ 0 w 917"/>
                <a:gd name="T9" fmla="*/ 1 h 918"/>
                <a:gd name="T10" fmla="*/ 0 w 917"/>
                <a:gd name="T11" fmla="*/ 1 h 918"/>
                <a:gd name="T12" fmla="*/ 0 w 917"/>
                <a:gd name="T13" fmla="*/ 1 h 918"/>
                <a:gd name="T14" fmla="*/ 0 w 917"/>
                <a:gd name="T15" fmla="*/ 1 h 918"/>
                <a:gd name="T16" fmla="*/ 0 w 917"/>
                <a:gd name="T17" fmla="*/ 1 h 918"/>
                <a:gd name="T18" fmla="*/ 0 w 917"/>
                <a:gd name="T19" fmla="*/ 1 h 918"/>
                <a:gd name="T20" fmla="*/ 0 w 917"/>
                <a:gd name="T21" fmla="*/ 1 h 918"/>
                <a:gd name="T22" fmla="*/ 0 w 917"/>
                <a:gd name="T23" fmla="*/ 1 h 918"/>
                <a:gd name="T24" fmla="*/ 0 w 917"/>
                <a:gd name="T25" fmla="*/ 1 h 918"/>
                <a:gd name="T26" fmla="*/ 0 w 917"/>
                <a:gd name="T27" fmla="*/ 1 h 918"/>
                <a:gd name="T28" fmla="*/ 0 w 917"/>
                <a:gd name="T29" fmla="*/ 1 h 918"/>
                <a:gd name="T30" fmla="*/ 0 w 917"/>
                <a:gd name="T31" fmla="*/ 1 h 918"/>
                <a:gd name="T32" fmla="*/ 0 w 917"/>
                <a:gd name="T33" fmla="*/ 1 h 918"/>
                <a:gd name="T34" fmla="*/ 0 w 917"/>
                <a:gd name="T35" fmla="*/ 0 h 918"/>
                <a:gd name="T36" fmla="*/ 0 w 917"/>
                <a:gd name="T37" fmla="*/ 1 h 9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7"/>
                <a:gd name="T58" fmla="*/ 0 h 918"/>
                <a:gd name="T59" fmla="*/ 917 w 917"/>
                <a:gd name="T60" fmla="*/ 918 h 9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7" h="918">
                  <a:moveTo>
                    <a:pt x="728" y="918"/>
                  </a:moveTo>
                  <a:lnTo>
                    <a:pt x="660" y="902"/>
                  </a:lnTo>
                  <a:lnTo>
                    <a:pt x="595" y="880"/>
                  </a:lnTo>
                  <a:lnTo>
                    <a:pt x="532" y="855"/>
                  </a:lnTo>
                  <a:lnTo>
                    <a:pt x="471" y="824"/>
                  </a:lnTo>
                  <a:lnTo>
                    <a:pt x="412" y="790"/>
                  </a:lnTo>
                  <a:lnTo>
                    <a:pt x="358" y="751"/>
                  </a:lnTo>
                  <a:lnTo>
                    <a:pt x="305" y="708"/>
                  </a:lnTo>
                  <a:lnTo>
                    <a:pt x="256" y="663"/>
                  </a:lnTo>
                  <a:lnTo>
                    <a:pt x="210" y="612"/>
                  </a:lnTo>
                  <a:lnTo>
                    <a:pt x="167" y="561"/>
                  </a:lnTo>
                  <a:lnTo>
                    <a:pt x="129" y="505"/>
                  </a:lnTo>
                  <a:lnTo>
                    <a:pt x="95" y="447"/>
                  </a:lnTo>
                  <a:lnTo>
                    <a:pt x="64" y="385"/>
                  </a:lnTo>
                  <a:lnTo>
                    <a:pt x="39" y="322"/>
                  </a:lnTo>
                  <a:lnTo>
                    <a:pt x="17" y="257"/>
                  </a:lnTo>
                  <a:lnTo>
                    <a:pt x="0" y="189"/>
                  </a:lnTo>
                  <a:lnTo>
                    <a:pt x="917" y="0"/>
                  </a:lnTo>
                  <a:lnTo>
                    <a:pt x="728" y="9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40" name="Group 72"/>
            <p:cNvGrpSpPr>
              <a:grpSpLocks/>
            </p:cNvGrpSpPr>
            <p:nvPr/>
          </p:nvGrpSpPr>
          <p:grpSpPr bwMode="auto">
            <a:xfrm rot="-5400000">
              <a:off x="2022" y="1702"/>
              <a:ext cx="1281" cy="1426"/>
              <a:chOff x="408" y="1457"/>
              <a:chExt cx="1281" cy="1426"/>
            </a:xfrm>
          </p:grpSpPr>
          <p:grpSp>
            <p:nvGrpSpPr>
              <p:cNvPr id="41" name="Group 73"/>
              <p:cNvGrpSpPr>
                <a:grpSpLocks/>
              </p:cNvGrpSpPr>
              <p:nvPr/>
            </p:nvGrpSpPr>
            <p:grpSpPr bwMode="auto">
              <a:xfrm flipV="1">
                <a:off x="408" y="1457"/>
                <a:ext cx="1281" cy="632"/>
                <a:chOff x="2278" y="2199"/>
                <a:chExt cx="1281" cy="632"/>
              </a:xfrm>
            </p:grpSpPr>
            <p:sp>
              <p:nvSpPr>
                <p:cNvPr id="59" name="Freeform 74"/>
                <p:cNvSpPr>
                  <a:spLocks/>
                </p:cNvSpPr>
                <p:nvPr/>
              </p:nvSpPr>
              <p:spPr bwMode="auto">
                <a:xfrm>
                  <a:off x="2371" y="2199"/>
                  <a:ext cx="1100" cy="14"/>
                </a:xfrm>
                <a:custGeom>
                  <a:avLst/>
                  <a:gdLst>
                    <a:gd name="T0" fmla="*/ 0 w 2201"/>
                    <a:gd name="T1" fmla="*/ 0 h 30"/>
                    <a:gd name="T2" fmla="*/ 0 w 2201"/>
                    <a:gd name="T3" fmla="*/ 0 h 30"/>
                    <a:gd name="T4" fmla="*/ 0 w 2201"/>
                    <a:gd name="T5" fmla="*/ 0 h 30"/>
                    <a:gd name="T6" fmla="*/ 0 w 2201"/>
                    <a:gd name="T7" fmla="*/ 0 h 30"/>
                    <a:gd name="T8" fmla="*/ 0 w 2201"/>
                    <a:gd name="T9" fmla="*/ 0 h 30"/>
                    <a:gd name="T10" fmla="*/ 0 60000 65536"/>
                    <a:gd name="T11" fmla="*/ 0 60000 65536"/>
                    <a:gd name="T12" fmla="*/ 0 60000 65536"/>
                    <a:gd name="T13" fmla="*/ 0 60000 65536"/>
                    <a:gd name="T14" fmla="*/ 0 60000 65536"/>
                    <a:gd name="T15" fmla="*/ 0 w 2201"/>
                    <a:gd name="T16" fmla="*/ 0 h 30"/>
                    <a:gd name="T17" fmla="*/ 2201 w 2201"/>
                    <a:gd name="T18" fmla="*/ 30 h 30"/>
                  </a:gdLst>
                  <a:ahLst/>
                  <a:cxnLst>
                    <a:cxn ang="T10">
                      <a:pos x="T0" y="T1"/>
                    </a:cxn>
                    <a:cxn ang="T11">
                      <a:pos x="T2" y="T3"/>
                    </a:cxn>
                    <a:cxn ang="T12">
                      <a:pos x="T4" y="T5"/>
                    </a:cxn>
                    <a:cxn ang="T13">
                      <a:pos x="T6" y="T7"/>
                    </a:cxn>
                    <a:cxn ang="T14">
                      <a:pos x="T8" y="T9"/>
                    </a:cxn>
                  </a:cxnLst>
                  <a:rect l="T15" t="T16" r="T17" b="T18"/>
                  <a:pathLst>
                    <a:path w="2201" h="30">
                      <a:moveTo>
                        <a:pt x="0" y="0"/>
                      </a:moveTo>
                      <a:lnTo>
                        <a:pt x="0" y="28"/>
                      </a:lnTo>
                      <a:lnTo>
                        <a:pt x="2201" y="30"/>
                      </a:lnTo>
                      <a:lnTo>
                        <a:pt x="220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 name="Freeform 75"/>
                <p:cNvSpPr>
                  <a:spLocks/>
                </p:cNvSpPr>
                <p:nvPr/>
              </p:nvSpPr>
              <p:spPr bwMode="auto">
                <a:xfrm>
                  <a:off x="2989" y="2274"/>
                  <a:ext cx="457" cy="458"/>
                </a:xfrm>
                <a:custGeom>
                  <a:avLst/>
                  <a:gdLst>
                    <a:gd name="T0" fmla="*/ 0 w 915"/>
                    <a:gd name="T1" fmla="*/ 0 h 917"/>
                    <a:gd name="T2" fmla="*/ 0 w 915"/>
                    <a:gd name="T3" fmla="*/ 0 h 917"/>
                    <a:gd name="T4" fmla="*/ 0 w 915"/>
                    <a:gd name="T5" fmla="*/ 0 h 917"/>
                    <a:gd name="T6" fmla="*/ 0 w 915"/>
                    <a:gd name="T7" fmla="*/ 0 h 917"/>
                    <a:gd name="T8" fmla="*/ 0 w 915"/>
                    <a:gd name="T9" fmla="*/ 0 h 917"/>
                    <a:gd name="T10" fmla="*/ 0 w 915"/>
                    <a:gd name="T11" fmla="*/ 0 h 917"/>
                    <a:gd name="T12" fmla="*/ 0 w 915"/>
                    <a:gd name="T13" fmla="*/ 0 h 917"/>
                    <a:gd name="T14" fmla="*/ 0 w 915"/>
                    <a:gd name="T15" fmla="*/ 0 h 917"/>
                    <a:gd name="T16" fmla="*/ 0 w 915"/>
                    <a:gd name="T17" fmla="*/ 0 h 917"/>
                    <a:gd name="T18" fmla="*/ 0 w 915"/>
                    <a:gd name="T19" fmla="*/ 0 h 917"/>
                    <a:gd name="T20" fmla="*/ 0 w 915"/>
                    <a:gd name="T21" fmla="*/ 0 h 917"/>
                    <a:gd name="T22" fmla="*/ 0 w 915"/>
                    <a:gd name="T23" fmla="*/ 0 h 917"/>
                    <a:gd name="T24" fmla="*/ 0 w 915"/>
                    <a:gd name="T25" fmla="*/ 0 h 917"/>
                    <a:gd name="T26" fmla="*/ 0 w 915"/>
                    <a:gd name="T27" fmla="*/ 0 h 917"/>
                    <a:gd name="T28" fmla="*/ 0 w 915"/>
                    <a:gd name="T29" fmla="*/ 0 h 917"/>
                    <a:gd name="T30" fmla="*/ 0 w 915"/>
                    <a:gd name="T31" fmla="*/ 0 h 917"/>
                    <a:gd name="T32" fmla="*/ 0 w 915"/>
                    <a:gd name="T33" fmla="*/ 0 h 917"/>
                    <a:gd name="T34" fmla="*/ 0 w 915"/>
                    <a:gd name="T35" fmla="*/ 0 h 917"/>
                    <a:gd name="T36" fmla="*/ 0 w 915"/>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5"/>
                    <a:gd name="T58" fmla="*/ 0 h 917"/>
                    <a:gd name="T59" fmla="*/ 915 w 915"/>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5" h="917">
                      <a:moveTo>
                        <a:pt x="0" y="728"/>
                      </a:moveTo>
                      <a:lnTo>
                        <a:pt x="16" y="660"/>
                      </a:lnTo>
                      <a:lnTo>
                        <a:pt x="38" y="595"/>
                      </a:lnTo>
                      <a:lnTo>
                        <a:pt x="63" y="531"/>
                      </a:lnTo>
                      <a:lnTo>
                        <a:pt x="94" y="471"/>
                      </a:lnTo>
                      <a:lnTo>
                        <a:pt x="128" y="412"/>
                      </a:lnTo>
                      <a:lnTo>
                        <a:pt x="167" y="357"/>
                      </a:lnTo>
                      <a:lnTo>
                        <a:pt x="208" y="304"/>
                      </a:lnTo>
                      <a:lnTo>
                        <a:pt x="254" y="255"/>
                      </a:lnTo>
                      <a:lnTo>
                        <a:pt x="302" y="210"/>
                      </a:lnTo>
                      <a:lnTo>
                        <a:pt x="356" y="167"/>
                      </a:lnTo>
                      <a:lnTo>
                        <a:pt x="410" y="128"/>
                      </a:lnTo>
                      <a:lnTo>
                        <a:pt x="469" y="94"/>
                      </a:lnTo>
                      <a:lnTo>
                        <a:pt x="530" y="63"/>
                      </a:lnTo>
                      <a:lnTo>
                        <a:pt x="593" y="38"/>
                      </a:lnTo>
                      <a:lnTo>
                        <a:pt x="658" y="16"/>
                      </a:lnTo>
                      <a:lnTo>
                        <a:pt x="726" y="0"/>
                      </a:lnTo>
                      <a:lnTo>
                        <a:pt x="915" y="917"/>
                      </a:lnTo>
                      <a:lnTo>
                        <a:pt x="0" y="7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61" name="Group 76"/>
                <p:cNvGrpSpPr>
                  <a:grpSpLocks/>
                </p:cNvGrpSpPr>
                <p:nvPr/>
              </p:nvGrpSpPr>
              <p:grpSpPr bwMode="auto">
                <a:xfrm>
                  <a:off x="2993" y="2273"/>
                  <a:ext cx="461" cy="462"/>
                  <a:chOff x="2985" y="2270"/>
                  <a:chExt cx="461" cy="462"/>
                </a:xfrm>
              </p:grpSpPr>
              <p:sp>
                <p:nvSpPr>
                  <p:cNvPr id="72" name="Freeform 77"/>
                  <p:cNvSpPr>
                    <a:spLocks/>
                  </p:cNvSpPr>
                  <p:nvPr/>
                </p:nvSpPr>
                <p:spPr bwMode="auto">
                  <a:xfrm>
                    <a:off x="2991" y="2276"/>
                    <a:ext cx="455" cy="456"/>
                  </a:xfrm>
                  <a:custGeom>
                    <a:avLst/>
                    <a:gdLst>
                      <a:gd name="T0" fmla="*/ 0 w 911"/>
                      <a:gd name="T1" fmla="*/ 0 h 913"/>
                      <a:gd name="T2" fmla="*/ 0 w 911"/>
                      <a:gd name="T3" fmla="*/ 0 h 913"/>
                      <a:gd name="T4" fmla="*/ 0 w 911"/>
                      <a:gd name="T5" fmla="*/ 0 h 913"/>
                      <a:gd name="T6" fmla="*/ 0 w 911"/>
                      <a:gd name="T7" fmla="*/ 0 h 913"/>
                      <a:gd name="T8" fmla="*/ 0 w 911"/>
                      <a:gd name="T9" fmla="*/ 0 h 913"/>
                      <a:gd name="T10" fmla="*/ 0 w 911"/>
                      <a:gd name="T11" fmla="*/ 0 h 913"/>
                      <a:gd name="T12" fmla="*/ 0 w 911"/>
                      <a:gd name="T13" fmla="*/ 0 h 913"/>
                      <a:gd name="T14" fmla="*/ 0 w 911"/>
                      <a:gd name="T15" fmla="*/ 0 h 913"/>
                      <a:gd name="T16" fmla="*/ 0 w 911"/>
                      <a:gd name="T17" fmla="*/ 0 h 913"/>
                      <a:gd name="T18" fmla="*/ 0 w 911"/>
                      <a:gd name="T19" fmla="*/ 0 h 913"/>
                      <a:gd name="T20" fmla="*/ 0 w 911"/>
                      <a:gd name="T21" fmla="*/ 0 h 913"/>
                      <a:gd name="T22" fmla="*/ 0 w 911"/>
                      <a:gd name="T23" fmla="*/ 0 h 913"/>
                      <a:gd name="T24" fmla="*/ 0 w 911"/>
                      <a:gd name="T25" fmla="*/ 0 h 913"/>
                      <a:gd name="T26" fmla="*/ 0 w 911"/>
                      <a:gd name="T27" fmla="*/ 0 h 913"/>
                      <a:gd name="T28" fmla="*/ 0 w 911"/>
                      <a:gd name="T29" fmla="*/ 0 h 913"/>
                      <a:gd name="T30" fmla="*/ 0 w 911"/>
                      <a:gd name="T31" fmla="*/ 0 h 913"/>
                      <a:gd name="T32" fmla="*/ 0 w 911"/>
                      <a:gd name="T33" fmla="*/ 0 h 913"/>
                      <a:gd name="T34" fmla="*/ 0 w 911"/>
                      <a:gd name="T35" fmla="*/ 0 h 913"/>
                      <a:gd name="T36" fmla="*/ 0 w 911"/>
                      <a:gd name="T37" fmla="*/ 0 h 9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1"/>
                      <a:gd name="T58" fmla="*/ 0 h 913"/>
                      <a:gd name="T59" fmla="*/ 911 w 911"/>
                      <a:gd name="T60" fmla="*/ 913 h 9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1" h="913">
                        <a:moveTo>
                          <a:pt x="0" y="725"/>
                        </a:moveTo>
                        <a:lnTo>
                          <a:pt x="17" y="657"/>
                        </a:lnTo>
                        <a:lnTo>
                          <a:pt x="39" y="592"/>
                        </a:lnTo>
                        <a:lnTo>
                          <a:pt x="64" y="529"/>
                        </a:lnTo>
                        <a:lnTo>
                          <a:pt x="93" y="468"/>
                        </a:lnTo>
                        <a:lnTo>
                          <a:pt x="129" y="411"/>
                        </a:lnTo>
                        <a:lnTo>
                          <a:pt x="166" y="356"/>
                        </a:lnTo>
                        <a:lnTo>
                          <a:pt x="208" y="303"/>
                        </a:lnTo>
                        <a:lnTo>
                          <a:pt x="254" y="254"/>
                        </a:lnTo>
                        <a:lnTo>
                          <a:pt x="303" y="209"/>
                        </a:lnTo>
                        <a:lnTo>
                          <a:pt x="355" y="167"/>
                        </a:lnTo>
                        <a:lnTo>
                          <a:pt x="409" y="129"/>
                        </a:lnTo>
                        <a:lnTo>
                          <a:pt x="467" y="95"/>
                        </a:lnTo>
                        <a:lnTo>
                          <a:pt x="527" y="64"/>
                        </a:lnTo>
                        <a:lnTo>
                          <a:pt x="591" y="39"/>
                        </a:lnTo>
                        <a:lnTo>
                          <a:pt x="656" y="17"/>
                        </a:lnTo>
                        <a:lnTo>
                          <a:pt x="724" y="0"/>
                        </a:lnTo>
                        <a:lnTo>
                          <a:pt x="911" y="913"/>
                        </a:lnTo>
                        <a:lnTo>
                          <a:pt x="0" y="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 name="Freeform 78"/>
                  <p:cNvSpPr>
                    <a:spLocks/>
                  </p:cNvSpPr>
                  <p:nvPr/>
                </p:nvSpPr>
                <p:spPr bwMode="auto">
                  <a:xfrm>
                    <a:off x="2985" y="2270"/>
                    <a:ext cx="369" cy="370"/>
                  </a:xfrm>
                  <a:custGeom>
                    <a:avLst/>
                    <a:gdLst>
                      <a:gd name="T0" fmla="*/ 0 w 739"/>
                      <a:gd name="T1" fmla="*/ 0 h 741"/>
                      <a:gd name="T2" fmla="*/ 0 w 739"/>
                      <a:gd name="T3" fmla="*/ 0 h 741"/>
                      <a:gd name="T4" fmla="*/ 0 w 739"/>
                      <a:gd name="T5" fmla="*/ 0 h 741"/>
                      <a:gd name="T6" fmla="*/ 0 w 739"/>
                      <a:gd name="T7" fmla="*/ 0 h 741"/>
                      <a:gd name="T8" fmla="*/ 0 w 739"/>
                      <a:gd name="T9" fmla="*/ 0 h 741"/>
                      <a:gd name="T10" fmla="*/ 0 w 739"/>
                      <a:gd name="T11" fmla="*/ 0 h 741"/>
                      <a:gd name="T12" fmla="*/ 0 w 739"/>
                      <a:gd name="T13" fmla="*/ 0 h 741"/>
                      <a:gd name="T14" fmla="*/ 0 w 739"/>
                      <a:gd name="T15" fmla="*/ 0 h 741"/>
                      <a:gd name="T16" fmla="*/ 0 w 739"/>
                      <a:gd name="T17" fmla="*/ 0 h 741"/>
                      <a:gd name="T18" fmla="*/ 0 w 739"/>
                      <a:gd name="T19" fmla="*/ 0 h 741"/>
                      <a:gd name="T20" fmla="*/ 0 w 739"/>
                      <a:gd name="T21" fmla="*/ 0 h 741"/>
                      <a:gd name="T22" fmla="*/ 0 w 739"/>
                      <a:gd name="T23" fmla="*/ 0 h 741"/>
                      <a:gd name="T24" fmla="*/ 0 w 739"/>
                      <a:gd name="T25" fmla="*/ 0 h 741"/>
                      <a:gd name="T26" fmla="*/ 0 w 739"/>
                      <a:gd name="T27" fmla="*/ 0 h 741"/>
                      <a:gd name="T28" fmla="*/ 0 w 739"/>
                      <a:gd name="T29" fmla="*/ 0 h 741"/>
                      <a:gd name="T30" fmla="*/ 0 w 739"/>
                      <a:gd name="T31" fmla="*/ 0 h 741"/>
                      <a:gd name="T32" fmla="*/ 0 w 739"/>
                      <a:gd name="T33" fmla="*/ 0 h 741"/>
                      <a:gd name="T34" fmla="*/ 0 w 739"/>
                      <a:gd name="T35" fmla="*/ 0 h 741"/>
                      <a:gd name="T36" fmla="*/ 0 w 739"/>
                      <a:gd name="T37" fmla="*/ 0 h 741"/>
                      <a:gd name="T38" fmla="*/ 0 w 739"/>
                      <a:gd name="T39" fmla="*/ 0 h 741"/>
                      <a:gd name="T40" fmla="*/ 0 w 739"/>
                      <a:gd name="T41" fmla="*/ 0 h 741"/>
                      <a:gd name="T42" fmla="*/ 0 w 739"/>
                      <a:gd name="T43" fmla="*/ 0 h 741"/>
                      <a:gd name="T44" fmla="*/ 0 w 739"/>
                      <a:gd name="T45" fmla="*/ 0 h 741"/>
                      <a:gd name="T46" fmla="*/ 0 w 739"/>
                      <a:gd name="T47" fmla="*/ 0 h 741"/>
                      <a:gd name="T48" fmla="*/ 0 w 739"/>
                      <a:gd name="T49" fmla="*/ 0 h 741"/>
                      <a:gd name="T50" fmla="*/ 0 w 739"/>
                      <a:gd name="T51" fmla="*/ 0 h 741"/>
                      <a:gd name="T52" fmla="*/ 0 w 739"/>
                      <a:gd name="T53" fmla="*/ 0 h 741"/>
                      <a:gd name="T54" fmla="*/ 0 w 739"/>
                      <a:gd name="T55" fmla="*/ 0 h 741"/>
                      <a:gd name="T56" fmla="*/ 0 w 739"/>
                      <a:gd name="T57" fmla="*/ 0 h 741"/>
                      <a:gd name="T58" fmla="*/ 0 w 739"/>
                      <a:gd name="T59" fmla="*/ 0 h 741"/>
                      <a:gd name="T60" fmla="*/ 0 w 739"/>
                      <a:gd name="T61" fmla="*/ 0 h 741"/>
                      <a:gd name="T62" fmla="*/ 0 w 739"/>
                      <a:gd name="T63" fmla="*/ 0 h 741"/>
                      <a:gd name="T64" fmla="*/ 0 w 739"/>
                      <a:gd name="T65" fmla="*/ 0 h 741"/>
                      <a:gd name="T66" fmla="*/ 0 w 739"/>
                      <a:gd name="T67" fmla="*/ 0 h 741"/>
                      <a:gd name="T68" fmla="*/ 0 w 739"/>
                      <a:gd name="T69" fmla="*/ 0 h 741"/>
                      <a:gd name="T70" fmla="*/ 0 w 739"/>
                      <a:gd name="T71" fmla="*/ 0 h 741"/>
                      <a:gd name="T72" fmla="*/ 0 w 739"/>
                      <a:gd name="T73" fmla="*/ 0 h 741"/>
                      <a:gd name="T74" fmla="*/ 0 w 739"/>
                      <a:gd name="T75" fmla="*/ 0 h 741"/>
                      <a:gd name="T76" fmla="*/ 0 w 739"/>
                      <a:gd name="T77" fmla="*/ 0 h 741"/>
                      <a:gd name="T78" fmla="*/ 0 w 739"/>
                      <a:gd name="T79" fmla="*/ 0 h 741"/>
                      <a:gd name="T80" fmla="*/ 0 w 739"/>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9"/>
                      <a:gd name="T124" fmla="*/ 0 h 741"/>
                      <a:gd name="T125" fmla="*/ 739 w 739"/>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9" h="741">
                        <a:moveTo>
                          <a:pt x="0" y="735"/>
                        </a:moveTo>
                        <a:lnTo>
                          <a:pt x="28" y="741"/>
                        </a:lnTo>
                        <a:lnTo>
                          <a:pt x="44" y="676"/>
                        </a:lnTo>
                        <a:lnTo>
                          <a:pt x="65" y="611"/>
                        </a:lnTo>
                        <a:lnTo>
                          <a:pt x="92" y="548"/>
                        </a:lnTo>
                        <a:lnTo>
                          <a:pt x="121" y="487"/>
                        </a:lnTo>
                        <a:lnTo>
                          <a:pt x="155" y="430"/>
                        </a:lnTo>
                        <a:lnTo>
                          <a:pt x="142" y="424"/>
                        </a:lnTo>
                        <a:lnTo>
                          <a:pt x="152" y="434"/>
                        </a:lnTo>
                        <a:lnTo>
                          <a:pt x="189" y="379"/>
                        </a:lnTo>
                        <a:lnTo>
                          <a:pt x="232" y="326"/>
                        </a:lnTo>
                        <a:lnTo>
                          <a:pt x="278" y="278"/>
                        </a:lnTo>
                        <a:lnTo>
                          <a:pt x="326" y="232"/>
                        </a:lnTo>
                        <a:lnTo>
                          <a:pt x="378" y="191"/>
                        </a:lnTo>
                        <a:lnTo>
                          <a:pt x="432" y="152"/>
                        </a:lnTo>
                        <a:lnTo>
                          <a:pt x="422" y="142"/>
                        </a:lnTo>
                        <a:lnTo>
                          <a:pt x="428" y="155"/>
                        </a:lnTo>
                        <a:lnTo>
                          <a:pt x="486" y="121"/>
                        </a:lnTo>
                        <a:lnTo>
                          <a:pt x="546" y="90"/>
                        </a:lnTo>
                        <a:lnTo>
                          <a:pt x="610" y="65"/>
                        </a:lnTo>
                        <a:lnTo>
                          <a:pt x="675" y="43"/>
                        </a:lnTo>
                        <a:lnTo>
                          <a:pt x="739" y="28"/>
                        </a:lnTo>
                        <a:lnTo>
                          <a:pt x="734" y="0"/>
                        </a:lnTo>
                        <a:lnTo>
                          <a:pt x="663" y="16"/>
                        </a:lnTo>
                        <a:lnTo>
                          <a:pt x="598" y="38"/>
                        </a:lnTo>
                        <a:lnTo>
                          <a:pt x="534" y="64"/>
                        </a:lnTo>
                        <a:lnTo>
                          <a:pt x="474" y="95"/>
                        </a:lnTo>
                        <a:lnTo>
                          <a:pt x="416" y="128"/>
                        </a:lnTo>
                        <a:lnTo>
                          <a:pt x="412" y="131"/>
                        </a:lnTo>
                        <a:lnTo>
                          <a:pt x="357" y="170"/>
                        </a:lnTo>
                        <a:lnTo>
                          <a:pt x="306" y="211"/>
                        </a:lnTo>
                        <a:lnTo>
                          <a:pt x="257" y="257"/>
                        </a:lnTo>
                        <a:lnTo>
                          <a:pt x="211" y="306"/>
                        </a:lnTo>
                        <a:lnTo>
                          <a:pt x="168" y="359"/>
                        </a:lnTo>
                        <a:lnTo>
                          <a:pt x="131" y="413"/>
                        </a:lnTo>
                        <a:lnTo>
                          <a:pt x="127" y="418"/>
                        </a:lnTo>
                        <a:lnTo>
                          <a:pt x="93" y="475"/>
                        </a:lnTo>
                        <a:lnTo>
                          <a:pt x="64" y="536"/>
                        </a:lnTo>
                        <a:lnTo>
                          <a:pt x="37" y="599"/>
                        </a:lnTo>
                        <a:lnTo>
                          <a:pt x="16" y="664"/>
                        </a:lnTo>
                        <a:lnTo>
                          <a:pt x="0" y="7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62" name="Freeform 79"/>
                <p:cNvSpPr>
                  <a:spLocks/>
                </p:cNvSpPr>
                <p:nvPr/>
              </p:nvSpPr>
              <p:spPr bwMode="auto">
                <a:xfrm>
                  <a:off x="2399" y="2289"/>
                  <a:ext cx="459" cy="458"/>
                </a:xfrm>
                <a:custGeom>
                  <a:avLst/>
                  <a:gdLst>
                    <a:gd name="T0" fmla="*/ 1 w 916"/>
                    <a:gd name="T1" fmla="*/ 0 h 917"/>
                    <a:gd name="T2" fmla="*/ 1 w 916"/>
                    <a:gd name="T3" fmla="*/ 0 h 917"/>
                    <a:gd name="T4" fmla="*/ 1 w 916"/>
                    <a:gd name="T5" fmla="*/ 0 h 917"/>
                    <a:gd name="T6" fmla="*/ 1 w 916"/>
                    <a:gd name="T7" fmla="*/ 0 h 917"/>
                    <a:gd name="T8" fmla="*/ 1 w 916"/>
                    <a:gd name="T9" fmla="*/ 0 h 917"/>
                    <a:gd name="T10" fmla="*/ 1 w 916"/>
                    <a:gd name="T11" fmla="*/ 0 h 917"/>
                    <a:gd name="T12" fmla="*/ 1 w 916"/>
                    <a:gd name="T13" fmla="*/ 0 h 917"/>
                    <a:gd name="T14" fmla="*/ 1 w 916"/>
                    <a:gd name="T15" fmla="*/ 0 h 917"/>
                    <a:gd name="T16" fmla="*/ 1 w 916"/>
                    <a:gd name="T17" fmla="*/ 0 h 917"/>
                    <a:gd name="T18" fmla="*/ 1 w 916"/>
                    <a:gd name="T19" fmla="*/ 0 h 917"/>
                    <a:gd name="T20" fmla="*/ 1 w 916"/>
                    <a:gd name="T21" fmla="*/ 0 h 917"/>
                    <a:gd name="T22" fmla="*/ 1 w 916"/>
                    <a:gd name="T23" fmla="*/ 0 h 917"/>
                    <a:gd name="T24" fmla="*/ 1 w 916"/>
                    <a:gd name="T25" fmla="*/ 0 h 917"/>
                    <a:gd name="T26" fmla="*/ 1 w 916"/>
                    <a:gd name="T27" fmla="*/ 0 h 917"/>
                    <a:gd name="T28" fmla="*/ 1 w 916"/>
                    <a:gd name="T29" fmla="*/ 0 h 917"/>
                    <a:gd name="T30" fmla="*/ 1 w 916"/>
                    <a:gd name="T31" fmla="*/ 0 h 917"/>
                    <a:gd name="T32" fmla="*/ 1 w 916"/>
                    <a:gd name="T33" fmla="*/ 0 h 917"/>
                    <a:gd name="T34" fmla="*/ 0 w 916"/>
                    <a:gd name="T35" fmla="*/ 0 h 917"/>
                    <a:gd name="T36" fmla="*/ 1 w 916"/>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917"/>
                    <a:gd name="T59" fmla="*/ 916 w 916"/>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917">
                      <a:moveTo>
                        <a:pt x="189" y="0"/>
                      </a:moveTo>
                      <a:lnTo>
                        <a:pt x="257" y="17"/>
                      </a:lnTo>
                      <a:lnTo>
                        <a:pt x="321" y="39"/>
                      </a:lnTo>
                      <a:lnTo>
                        <a:pt x="385" y="64"/>
                      </a:lnTo>
                      <a:lnTo>
                        <a:pt x="447" y="95"/>
                      </a:lnTo>
                      <a:lnTo>
                        <a:pt x="504" y="129"/>
                      </a:lnTo>
                      <a:lnTo>
                        <a:pt x="561" y="167"/>
                      </a:lnTo>
                      <a:lnTo>
                        <a:pt x="612" y="210"/>
                      </a:lnTo>
                      <a:lnTo>
                        <a:pt x="661" y="256"/>
                      </a:lnTo>
                      <a:lnTo>
                        <a:pt x="707" y="305"/>
                      </a:lnTo>
                      <a:lnTo>
                        <a:pt x="749" y="358"/>
                      </a:lnTo>
                      <a:lnTo>
                        <a:pt x="788" y="412"/>
                      </a:lnTo>
                      <a:lnTo>
                        <a:pt x="822" y="471"/>
                      </a:lnTo>
                      <a:lnTo>
                        <a:pt x="853" y="532"/>
                      </a:lnTo>
                      <a:lnTo>
                        <a:pt x="878" y="595"/>
                      </a:lnTo>
                      <a:lnTo>
                        <a:pt x="900" y="660"/>
                      </a:lnTo>
                      <a:lnTo>
                        <a:pt x="916" y="728"/>
                      </a:lnTo>
                      <a:lnTo>
                        <a:pt x="0" y="917"/>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63" name="Group 80"/>
                <p:cNvGrpSpPr>
                  <a:grpSpLocks/>
                </p:cNvGrpSpPr>
                <p:nvPr/>
              </p:nvGrpSpPr>
              <p:grpSpPr bwMode="auto">
                <a:xfrm>
                  <a:off x="2399" y="2284"/>
                  <a:ext cx="463" cy="463"/>
                  <a:chOff x="2399" y="2284"/>
                  <a:chExt cx="463" cy="463"/>
                </a:xfrm>
              </p:grpSpPr>
              <p:sp>
                <p:nvSpPr>
                  <p:cNvPr id="70" name="Freeform 81"/>
                  <p:cNvSpPr>
                    <a:spLocks/>
                  </p:cNvSpPr>
                  <p:nvPr/>
                </p:nvSpPr>
                <p:spPr bwMode="auto">
                  <a:xfrm>
                    <a:off x="2399" y="2291"/>
                    <a:ext cx="456" cy="456"/>
                  </a:xfrm>
                  <a:custGeom>
                    <a:avLst/>
                    <a:gdLst>
                      <a:gd name="T0" fmla="*/ 1 w 910"/>
                      <a:gd name="T1" fmla="*/ 0 h 912"/>
                      <a:gd name="T2" fmla="*/ 1 w 910"/>
                      <a:gd name="T3" fmla="*/ 1 h 912"/>
                      <a:gd name="T4" fmla="*/ 1 w 910"/>
                      <a:gd name="T5" fmla="*/ 1 h 912"/>
                      <a:gd name="T6" fmla="*/ 1 w 910"/>
                      <a:gd name="T7" fmla="*/ 1 h 912"/>
                      <a:gd name="T8" fmla="*/ 1 w 910"/>
                      <a:gd name="T9" fmla="*/ 1 h 912"/>
                      <a:gd name="T10" fmla="*/ 1 w 910"/>
                      <a:gd name="T11" fmla="*/ 1 h 912"/>
                      <a:gd name="T12" fmla="*/ 1 w 910"/>
                      <a:gd name="T13" fmla="*/ 1 h 912"/>
                      <a:gd name="T14" fmla="*/ 1 w 910"/>
                      <a:gd name="T15" fmla="*/ 1 h 912"/>
                      <a:gd name="T16" fmla="*/ 1 w 910"/>
                      <a:gd name="T17" fmla="*/ 1 h 912"/>
                      <a:gd name="T18" fmla="*/ 1 w 910"/>
                      <a:gd name="T19" fmla="*/ 1 h 912"/>
                      <a:gd name="T20" fmla="*/ 1 w 910"/>
                      <a:gd name="T21" fmla="*/ 1 h 912"/>
                      <a:gd name="T22" fmla="*/ 1 w 910"/>
                      <a:gd name="T23" fmla="*/ 1 h 912"/>
                      <a:gd name="T24" fmla="*/ 1 w 910"/>
                      <a:gd name="T25" fmla="*/ 1 h 912"/>
                      <a:gd name="T26" fmla="*/ 1 w 910"/>
                      <a:gd name="T27" fmla="*/ 1 h 912"/>
                      <a:gd name="T28" fmla="*/ 1 w 910"/>
                      <a:gd name="T29" fmla="*/ 1 h 912"/>
                      <a:gd name="T30" fmla="*/ 1 w 910"/>
                      <a:gd name="T31" fmla="*/ 1 h 912"/>
                      <a:gd name="T32" fmla="*/ 1 w 910"/>
                      <a:gd name="T33" fmla="*/ 1 h 912"/>
                      <a:gd name="T34" fmla="*/ 0 w 910"/>
                      <a:gd name="T35" fmla="*/ 1 h 912"/>
                      <a:gd name="T36" fmla="*/ 1 w 910"/>
                      <a:gd name="T37" fmla="*/ 0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0"/>
                      <a:gd name="T58" fmla="*/ 0 h 912"/>
                      <a:gd name="T59" fmla="*/ 910 w 910"/>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0" h="912">
                        <a:moveTo>
                          <a:pt x="187" y="0"/>
                        </a:moveTo>
                        <a:lnTo>
                          <a:pt x="255" y="16"/>
                        </a:lnTo>
                        <a:lnTo>
                          <a:pt x="320" y="38"/>
                        </a:lnTo>
                        <a:lnTo>
                          <a:pt x="383" y="63"/>
                        </a:lnTo>
                        <a:lnTo>
                          <a:pt x="444" y="94"/>
                        </a:lnTo>
                        <a:lnTo>
                          <a:pt x="502" y="128"/>
                        </a:lnTo>
                        <a:lnTo>
                          <a:pt x="556" y="167"/>
                        </a:lnTo>
                        <a:lnTo>
                          <a:pt x="608" y="208"/>
                        </a:lnTo>
                        <a:lnTo>
                          <a:pt x="658" y="254"/>
                        </a:lnTo>
                        <a:lnTo>
                          <a:pt x="702" y="303"/>
                        </a:lnTo>
                        <a:lnTo>
                          <a:pt x="745" y="356"/>
                        </a:lnTo>
                        <a:lnTo>
                          <a:pt x="783" y="410"/>
                        </a:lnTo>
                        <a:lnTo>
                          <a:pt x="817" y="468"/>
                        </a:lnTo>
                        <a:lnTo>
                          <a:pt x="847" y="528"/>
                        </a:lnTo>
                        <a:lnTo>
                          <a:pt x="872" y="592"/>
                        </a:lnTo>
                        <a:lnTo>
                          <a:pt x="894" y="657"/>
                        </a:lnTo>
                        <a:lnTo>
                          <a:pt x="910" y="725"/>
                        </a:lnTo>
                        <a:lnTo>
                          <a:pt x="0" y="912"/>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 name="Freeform 82"/>
                  <p:cNvSpPr>
                    <a:spLocks/>
                  </p:cNvSpPr>
                  <p:nvPr/>
                </p:nvSpPr>
                <p:spPr bwMode="auto">
                  <a:xfrm>
                    <a:off x="2492" y="2284"/>
                    <a:ext cx="370" cy="371"/>
                  </a:xfrm>
                  <a:custGeom>
                    <a:avLst/>
                    <a:gdLst>
                      <a:gd name="T0" fmla="*/ 0 w 741"/>
                      <a:gd name="T1" fmla="*/ 0 h 741"/>
                      <a:gd name="T2" fmla="*/ 0 w 741"/>
                      <a:gd name="T3" fmla="*/ 1 h 741"/>
                      <a:gd name="T4" fmla="*/ 0 w 741"/>
                      <a:gd name="T5" fmla="*/ 1 h 741"/>
                      <a:gd name="T6" fmla="*/ 0 w 741"/>
                      <a:gd name="T7" fmla="*/ 1 h 741"/>
                      <a:gd name="T8" fmla="*/ 0 w 741"/>
                      <a:gd name="T9" fmla="*/ 1 h 741"/>
                      <a:gd name="T10" fmla="*/ 0 w 741"/>
                      <a:gd name="T11" fmla="*/ 1 h 741"/>
                      <a:gd name="T12" fmla="*/ 0 w 741"/>
                      <a:gd name="T13" fmla="*/ 1 h 741"/>
                      <a:gd name="T14" fmla="*/ 0 w 741"/>
                      <a:gd name="T15" fmla="*/ 1 h 741"/>
                      <a:gd name="T16" fmla="*/ 0 w 741"/>
                      <a:gd name="T17" fmla="*/ 1 h 741"/>
                      <a:gd name="T18" fmla="*/ 0 w 741"/>
                      <a:gd name="T19" fmla="*/ 1 h 741"/>
                      <a:gd name="T20" fmla="*/ 0 w 741"/>
                      <a:gd name="T21" fmla="*/ 1 h 741"/>
                      <a:gd name="T22" fmla="*/ 0 w 741"/>
                      <a:gd name="T23" fmla="*/ 1 h 741"/>
                      <a:gd name="T24" fmla="*/ 0 w 741"/>
                      <a:gd name="T25" fmla="*/ 1 h 741"/>
                      <a:gd name="T26" fmla="*/ 0 w 741"/>
                      <a:gd name="T27" fmla="*/ 1 h 741"/>
                      <a:gd name="T28" fmla="*/ 0 w 741"/>
                      <a:gd name="T29" fmla="*/ 1 h 741"/>
                      <a:gd name="T30" fmla="*/ 0 w 741"/>
                      <a:gd name="T31" fmla="*/ 1 h 741"/>
                      <a:gd name="T32" fmla="*/ 0 w 741"/>
                      <a:gd name="T33" fmla="*/ 1 h 741"/>
                      <a:gd name="T34" fmla="*/ 0 w 741"/>
                      <a:gd name="T35" fmla="*/ 1 h 741"/>
                      <a:gd name="T36" fmla="*/ 0 w 741"/>
                      <a:gd name="T37" fmla="*/ 1 h 741"/>
                      <a:gd name="T38" fmla="*/ 0 w 741"/>
                      <a:gd name="T39" fmla="*/ 1 h 741"/>
                      <a:gd name="T40" fmla="*/ 0 w 741"/>
                      <a:gd name="T41" fmla="*/ 1 h 741"/>
                      <a:gd name="T42" fmla="*/ 0 w 741"/>
                      <a:gd name="T43" fmla="*/ 1 h 741"/>
                      <a:gd name="T44" fmla="*/ 0 w 741"/>
                      <a:gd name="T45" fmla="*/ 1 h 741"/>
                      <a:gd name="T46" fmla="*/ 0 w 741"/>
                      <a:gd name="T47" fmla="*/ 1 h 741"/>
                      <a:gd name="T48" fmla="*/ 0 w 741"/>
                      <a:gd name="T49" fmla="*/ 1 h 741"/>
                      <a:gd name="T50" fmla="*/ 0 w 741"/>
                      <a:gd name="T51" fmla="*/ 1 h 741"/>
                      <a:gd name="T52" fmla="*/ 0 w 741"/>
                      <a:gd name="T53" fmla="*/ 1 h 741"/>
                      <a:gd name="T54" fmla="*/ 0 w 741"/>
                      <a:gd name="T55" fmla="*/ 1 h 741"/>
                      <a:gd name="T56" fmla="*/ 0 w 741"/>
                      <a:gd name="T57" fmla="*/ 1 h 741"/>
                      <a:gd name="T58" fmla="*/ 0 w 741"/>
                      <a:gd name="T59" fmla="*/ 1 h 741"/>
                      <a:gd name="T60" fmla="*/ 0 w 741"/>
                      <a:gd name="T61" fmla="*/ 1 h 741"/>
                      <a:gd name="T62" fmla="*/ 0 w 741"/>
                      <a:gd name="T63" fmla="*/ 1 h 741"/>
                      <a:gd name="T64" fmla="*/ 0 w 741"/>
                      <a:gd name="T65" fmla="*/ 1 h 741"/>
                      <a:gd name="T66" fmla="*/ 0 w 741"/>
                      <a:gd name="T67" fmla="*/ 1 h 741"/>
                      <a:gd name="T68" fmla="*/ 0 w 741"/>
                      <a:gd name="T69" fmla="*/ 1 h 741"/>
                      <a:gd name="T70" fmla="*/ 0 w 741"/>
                      <a:gd name="T71" fmla="*/ 1 h 741"/>
                      <a:gd name="T72" fmla="*/ 0 w 741"/>
                      <a:gd name="T73" fmla="*/ 1 h 741"/>
                      <a:gd name="T74" fmla="*/ 0 w 741"/>
                      <a:gd name="T75" fmla="*/ 1 h 741"/>
                      <a:gd name="T76" fmla="*/ 0 w 741"/>
                      <a:gd name="T77" fmla="*/ 1 h 741"/>
                      <a:gd name="T78" fmla="*/ 0 w 741"/>
                      <a:gd name="T79" fmla="*/ 1 h 741"/>
                      <a:gd name="T80" fmla="*/ 0 w 741"/>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1"/>
                      <a:gd name="T124" fmla="*/ 0 h 741"/>
                      <a:gd name="T125" fmla="*/ 741 w 741"/>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1" h="741">
                        <a:moveTo>
                          <a:pt x="6" y="0"/>
                        </a:moveTo>
                        <a:lnTo>
                          <a:pt x="0" y="28"/>
                        </a:lnTo>
                        <a:lnTo>
                          <a:pt x="65" y="42"/>
                        </a:lnTo>
                        <a:lnTo>
                          <a:pt x="130" y="65"/>
                        </a:lnTo>
                        <a:lnTo>
                          <a:pt x="194" y="90"/>
                        </a:lnTo>
                        <a:lnTo>
                          <a:pt x="254" y="121"/>
                        </a:lnTo>
                        <a:lnTo>
                          <a:pt x="312" y="155"/>
                        </a:lnTo>
                        <a:lnTo>
                          <a:pt x="318" y="141"/>
                        </a:lnTo>
                        <a:lnTo>
                          <a:pt x="307" y="152"/>
                        </a:lnTo>
                        <a:lnTo>
                          <a:pt x="362" y="190"/>
                        </a:lnTo>
                        <a:lnTo>
                          <a:pt x="413" y="231"/>
                        </a:lnTo>
                        <a:lnTo>
                          <a:pt x="464" y="277"/>
                        </a:lnTo>
                        <a:lnTo>
                          <a:pt x="508" y="326"/>
                        </a:lnTo>
                        <a:lnTo>
                          <a:pt x="551" y="379"/>
                        </a:lnTo>
                        <a:lnTo>
                          <a:pt x="589" y="434"/>
                        </a:lnTo>
                        <a:lnTo>
                          <a:pt x="599" y="423"/>
                        </a:lnTo>
                        <a:lnTo>
                          <a:pt x="585" y="429"/>
                        </a:lnTo>
                        <a:lnTo>
                          <a:pt x="619" y="487"/>
                        </a:lnTo>
                        <a:lnTo>
                          <a:pt x="650" y="547"/>
                        </a:lnTo>
                        <a:lnTo>
                          <a:pt x="675" y="611"/>
                        </a:lnTo>
                        <a:lnTo>
                          <a:pt x="695" y="676"/>
                        </a:lnTo>
                        <a:lnTo>
                          <a:pt x="713" y="741"/>
                        </a:lnTo>
                        <a:lnTo>
                          <a:pt x="741" y="735"/>
                        </a:lnTo>
                        <a:lnTo>
                          <a:pt x="723" y="664"/>
                        </a:lnTo>
                        <a:lnTo>
                          <a:pt x="703" y="599"/>
                        </a:lnTo>
                        <a:lnTo>
                          <a:pt x="678" y="536"/>
                        </a:lnTo>
                        <a:lnTo>
                          <a:pt x="647" y="475"/>
                        </a:lnTo>
                        <a:lnTo>
                          <a:pt x="613" y="417"/>
                        </a:lnTo>
                        <a:lnTo>
                          <a:pt x="610" y="413"/>
                        </a:lnTo>
                        <a:lnTo>
                          <a:pt x="571" y="358"/>
                        </a:lnTo>
                        <a:lnTo>
                          <a:pt x="529" y="305"/>
                        </a:lnTo>
                        <a:lnTo>
                          <a:pt x="484" y="256"/>
                        </a:lnTo>
                        <a:lnTo>
                          <a:pt x="434" y="211"/>
                        </a:lnTo>
                        <a:lnTo>
                          <a:pt x="382" y="169"/>
                        </a:lnTo>
                        <a:lnTo>
                          <a:pt x="328" y="131"/>
                        </a:lnTo>
                        <a:lnTo>
                          <a:pt x="323" y="128"/>
                        </a:lnTo>
                        <a:lnTo>
                          <a:pt x="266" y="94"/>
                        </a:lnTo>
                        <a:lnTo>
                          <a:pt x="205" y="63"/>
                        </a:lnTo>
                        <a:lnTo>
                          <a:pt x="142" y="38"/>
                        </a:lnTo>
                        <a:lnTo>
                          <a:pt x="77" y="16"/>
                        </a:lnTo>
                        <a:lnTo>
                          <a:pt x="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64" name="Freeform 83"/>
                <p:cNvSpPr>
                  <a:spLocks/>
                </p:cNvSpPr>
                <p:nvPr/>
              </p:nvSpPr>
              <p:spPr bwMode="auto">
                <a:xfrm>
                  <a:off x="2278" y="2284"/>
                  <a:ext cx="219" cy="191"/>
                </a:xfrm>
                <a:custGeom>
                  <a:avLst/>
                  <a:gdLst>
                    <a:gd name="T0" fmla="*/ 0 w 438"/>
                    <a:gd name="T1" fmla="*/ 1 h 382"/>
                    <a:gd name="T2" fmla="*/ 1 w 438"/>
                    <a:gd name="T3" fmla="*/ 1 h 382"/>
                    <a:gd name="T4" fmla="*/ 1 w 438"/>
                    <a:gd name="T5" fmla="*/ 1 h 382"/>
                    <a:gd name="T6" fmla="*/ 1 w 438"/>
                    <a:gd name="T7" fmla="*/ 0 h 382"/>
                    <a:gd name="T8" fmla="*/ 0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0" y="360"/>
                      </a:moveTo>
                      <a:lnTo>
                        <a:pt x="19" y="382"/>
                      </a:lnTo>
                      <a:lnTo>
                        <a:pt x="438" y="22"/>
                      </a:lnTo>
                      <a:lnTo>
                        <a:pt x="419" y="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 name="Freeform 84"/>
                <p:cNvSpPr>
                  <a:spLocks/>
                </p:cNvSpPr>
                <p:nvPr/>
              </p:nvSpPr>
              <p:spPr bwMode="auto">
                <a:xfrm>
                  <a:off x="2638" y="2639"/>
                  <a:ext cx="214" cy="192"/>
                </a:xfrm>
                <a:custGeom>
                  <a:avLst/>
                  <a:gdLst>
                    <a:gd name="T0" fmla="*/ 0 w 428"/>
                    <a:gd name="T1" fmla="*/ 1 h 384"/>
                    <a:gd name="T2" fmla="*/ 1 w 428"/>
                    <a:gd name="T3" fmla="*/ 1 h 384"/>
                    <a:gd name="T4" fmla="*/ 1 w 428"/>
                    <a:gd name="T5" fmla="*/ 1 h 384"/>
                    <a:gd name="T6" fmla="*/ 1 w 428"/>
                    <a:gd name="T7" fmla="*/ 0 h 384"/>
                    <a:gd name="T8" fmla="*/ 0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0" y="361"/>
                      </a:moveTo>
                      <a:lnTo>
                        <a:pt x="19" y="384"/>
                      </a:lnTo>
                      <a:lnTo>
                        <a:pt x="428" y="22"/>
                      </a:lnTo>
                      <a:lnTo>
                        <a:pt x="409" y="0"/>
                      </a:lnTo>
                      <a:lnTo>
                        <a:pt x="0" y="36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 name="Freeform 85"/>
                <p:cNvSpPr>
                  <a:spLocks/>
                </p:cNvSpPr>
                <p:nvPr/>
              </p:nvSpPr>
              <p:spPr bwMode="auto">
                <a:xfrm>
                  <a:off x="3339" y="2269"/>
                  <a:ext cx="220" cy="191"/>
                </a:xfrm>
                <a:custGeom>
                  <a:avLst/>
                  <a:gdLst>
                    <a:gd name="T0" fmla="*/ 1 w 438"/>
                    <a:gd name="T1" fmla="*/ 1 h 382"/>
                    <a:gd name="T2" fmla="*/ 1 w 438"/>
                    <a:gd name="T3" fmla="*/ 1 h 382"/>
                    <a:gd name="T4" fmla="*/ 1 w 438"/>
                    <a:gd name="T5" fmla="*/ 0 h 382"/>
                    <a:gd name="T6" fmla="*/ 0 w 438"/>
                    <a:gd name="T7" fmla="*/ 1 h 382"/>
                    <a:gd name="T8" fmla="*/ 1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419" y="382"/>
                      </a:moveTo>
                      <a:lnTo>
                        <a:pt x="438" y="360"/>
                      </a:lnTo>
                      <a:lnTo>
                        <a:pt x="19" y="0"/>
                      </a:lnTo>
                      <a:lnTo>
                        <a:pt x="0" y="22"/>
                      </a:lnTo>
                      <a:lnTo>
                        <a:pt x="419" y="3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 name="Freeform 86"/>
                <p:cNvSpPr>
                  <a:spLocks/>
                </p:cNvSpPr>
                <p:nvPr/>
              </p:nvSpPr>
              <p:spPr bwMode="auto">
                <a:xfrm>
                  <a:off x="2985" y="2625"/>
                  <a:ext cx="214" cy="192"/>
                </a:xfrm>
                <a:custGeom>
                  <a:avLst/>
                  <a:gdLst>
                    <a:gd name="T0" fmla="*/ 1 w 428"/>
                    <a:gd name="T1" fmla="*/ 1 h 384"/>
                    <a:gd name="T2" fmla="*/ 1 w 428"/>
                    <a:gd name="T3" fmla="*/ 1 h 384"/>
                    <a:gd name="T4" fmla="*/ 1 w 428"/>
                    <a:gd name="T5" fmla="*/ 0 h 384"/>
                    <a:gd name="T6" fmla="*/ 0 w 428"/>
                    <a:gd name="T7" fmla="*/ 1 h 384"/>
                    <a:gd name="T8" fmla="*/ 1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409" y="384"/>
                      </a:moveTo>
                      <a:lnTo>
                        <a:pt x="428" y="362"/>
                      </a:lnTo>
                      <a:lnTo>
                        <a:pt x="19" y="0"/>
                      </a:lnTo>
                      <a:lnTo>
                        <a:pt x="0" y="22"/>
                      </a:lnTo>
                      <a:lnTo>
                        <a:pt x="409" y="38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 name="Freeform 87"/>
                <p:cNvSpPr>
                  <a:spLocks/>
                </p:cNvSpPr>
                <p:nvPr/>
              </p:nvSpPr>
              <p:spPr bwMode="auto">
                <a:xfrm>
                  <a:off x="2368" y="2205"/>
                  <a:ext cx="557" cy="555"/>
                </a:xfrm>
                <a:custGeom>
                  <a:avLst/>
                  <a:gdLst>
                    <a:gd name="T0" fmla="*/ 0 w 2214"/>
                    <a:gd name="T1" fmla="*/ 0 h 2219"/>
                    <a:gd name="T2" fmla="*/ 0 w 2214"/>
                    <a:gd name="T3" fmla="*/ 0 h 2219"/>
                    <a:gd name="T4" fmla="*/ 0 w 2214"/>
                    <a:gd name="T5" fmla="*/ 0 h 2219"/>
                    <a:gd name="T6" fmla="*/ 0 w 2214"/>
                    <a:gd name="T7" fmla="*/ 0 h 2219"/>
                    <a:gd name="T8" fmla="*/ 0 w 2214"/>
                    <a:gd name="T9" fmla="*/ 0 h 2219"/>
                    <a:gd name="T10" fmla="*/ 0 60000 65536"/>
                    <a:gd name="T11" fmla="*/ 0 60000 65536"/>
                    <a:gd name="T12" fmla="*/ 0 60000 65536"/>
                    <a:gd name="T13" fmla="*/ 0 60000 65536"/>
                    <a:gd name="T14" fmla="*/ 0 60000 65536"/>
                    <a:gd name="T15" fmla="*/ 0 w 2214"/>
                    <a:gd name="T16" fmla="*/ 0 h 2219"/>
                    <a:gd name="T17" fmla="*/ 2214 w 2214"/>
                    <a:gd name="T18" fmla="*/ 2219 h 2219"/>
                  </a:gdLst>
                  <a:ahLst/>
                  <a:cxnLst>
                    <a:cxn ang="T10">
                      <a:pos x="T0" y="T1"/>
                    </a:cxn>
                    <a:cxn ang="T11">
                      <a:pos x="T2" y="T3"/>
                    </a:cxn>
                    <a:cxn ang="T12">
                      <a:pos x="T4" y="T5"/>
                    </a:cxn>
                    <a:cxn ang="T13">
                      <a:pos x="T6" y="T7"/>
                    </a:cxn>
                    <a:cxn ang="T14">
                      <a:pos x="T8" y="T9"/>
                    </a:cxn>
                  </a:cxnLst>
                  <a:rect l="T15" t="T16" r="T17" b="T18"/>
                  <a:pathLst>
                    <a:path w="2214" h="2219">
                      <a:moveTo>
                        <a:pt x="0" y="2206"/>
                      </a:moveTo>
                      <a:lnTo>
                        <a:pt x="14" y="2219"/>
                      </a:lnTo>
                      <a:lnTo>
                        <a:pt x="2214" y="13"/>
                      </a:lnTo>
                      <a:lnTo>
                        <a:pt x="2201" y="0"/>
                      </a:lnTo>
                      <a:lnTo>
                        <a:pt x="0" y="2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 name="Line 88"/>
                <p:cNvSpPr>
                  <a:spLocks noChangeShapeType="1"/>
                </p:cNvSpPr>
                <p:nvPr/>
              </p:nvSpPr>
              <p:spPr bwMode="auto">
                <a:xfrm>
                  <a:off x="2903" y="2205"/>
                  <a:ext cx="589" cy="5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2" name="Group 89"/>
              <p:cNvGrpSpPr>
                <a:grpSpLocks/>
              </p:cNvGrpSpPr>
              <p:nvPr/>
            </p:nvGrpSpPr>
            <p:grpSpPr bwMode="auto">
              <a:xfrm>
                <a:off x="408" y="2251"/>
                <a:ext cx="1281" cy="632"/>
                <a:chOff x="2278" y="2199"/>
                <a:chExt cx="1281" cy="632"/>
              </a:xfrm>
            </p:grpSpPr>
            <p:sp>
              <p:nvSpPr>
                <p:cNvPr id="44" name="Freeform 90"/>
                <p:cNvSpPr>
                  <a:spLocks/>
                </p:cNvSpPr>
                <p:nvPr/>
              </p:nvSpPr>
              <p:spPr bwMode="auto">
                <a:xfrm>
                  <a:off x="2371" y="2199"/>
                  <a:ext cx="1100" cy="14"/>
                </a:xfrm>
                <a:custGeom>
                  <a:avLst/>
                  <a:gdLst>
                    <a:gd name="T0" fmla="*/ 0 w 2201"/>
                    <a:gd name="T1" fmla="*/ 0 h 30"/>
                    <a:gd name="T2" fmla="*/ 0 w 2201"/>
                    <a:gd name="T3" fmla="*/ 0 h 30"/>
                    <a:gd name="T4" fmla="*/ 0 w 2201"/>
                    <a:gd name="T5" fmla="*/ 0 h 30"/>
                    <a:gd name="T6" fmla="*/ 0 w 2201"/>
                    <a:gd name="T7" fmla="*/ 0 h 30"/>
                    <a:gd name="T8" fmla="*/ 0 w 2201"/>
                    <a:gd name="T9" fmla="*/ 0 h 30"/>
                    <a:gd name="T10" fmla="*/ 0 60000 65536"/>
                    <a:gd name="T11" fmla="*/ 0 60000 65536"/>
                    <a:gd name="T12" fmla="*/ 0 60000 65536"/>
                    <a:gd name="T13" fmla="*/ 0 60000 65536"/>
                    <a:gd name="T14" fmla="*/ 0 60000 65536"/>
                    <a:gd name="T15" fmla="*/ 0 w 2201"/>
                    <a:gd name="T16" fmla="*/ 0 h 30"/>
                    <a:gd name="T17" fmla="*/ 2201 w 2201"/>
                    <a:gd name="T18" fmla="*/ 30 h 30"/>
                  </a:gdLst>
                  <a:ahLst/>
                  <a:cxnLst>
                    <a:cxn ang="T10">
                      <a:pos x="T0" y="T1"/>
                    </a:cxn>
                    <a:cxn ang="T11">
                      <a:pos x="T2" y="T3"/>
                    </a:cxn>
                    <a:cxn ang="T12">
                      <a:pos x="T4" y="T5"/>
                    </a:cxn>
                    <a:cxn ang="T13">
                      <a:pos x="T6" y="T7"/>
                    </a:cxn>
                    <a:cxn ang="T14">
                      <a:pos x="T8" y="T9"/>
                    </a:cxn>
                  </a:cxnLst>
                  <a:rect l="T15" t="T16" r="T17" b="T18"/>
                  <a:pathLst>
                    <a:path w="2201" h="30">
                      <a:moveTo>
                        <a:pt x="0" y="0"/>
                      </a:moveTo>
                      <a:lnTo>
                        <a:pt x="0" y="28"/>
                      </a:lnTo>
                      <a:lnTo>
                        <a:pt x="2201" y="30"/>
                      </a:lnTo>
                      <a:lnTo>
                        <a:pt x="220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 name="Freeform 91"/>
                <p:cNvSpPr>
                  <a:spLocks/>
                </p:cNvSpPr>
                <p:nvPr/>
              </p:nvSpPr>
              <p:spPr bwMode="auto">
                <a:xfrm>
                  <a:off x="2989" y="2274"/>
                  <a:ext cx="457" cy="458"/>
                </a:xfrm>
                <a:custGeom>
                  <a:avLst/>
                  <a:gdLst>
                    <a:gd name="T0" fmla="*/ 0 w 915"/>
                    <a:gd name="T1" fmla="*/ 0 h 917"/>
                    <a:gd name="T2" fmla="*/ 0 w 915"/>
                    <a:gd name="T3" fmla="*/ 0 h 917"/>
                    <a:gd name="T4" fmla="*/ 0 w 915"/>
                    <a:gd name="T5" fmla="*/ 0 h 917"/>
                    <a:gd name="T6" fmla="*/ 0 w 915"/>
                    <a:gd name="T7" fmla="*/ 0 h 917"/>
                    <a:gd name="T8" fmla="*/ 0 w 915"/>
                    <a:gd name="T9" fmla="*/ 0 h 917"/>
                    <a:gd name="T10" fmla="*/ 0 w 915"/>
                    <a:gd name="T11" fmla="*/ 0 h 917"/>
                    <a:gd name="T12" fmla="*/ 0 w 915"/>
                    <a:gd name="T13" fmla="*/ 0 h 917"/>
                    <a:gd name="T14" fmla="*/ 0 w 915"/>
                    <a:gd name="T15" fmla="*/ 0 h 917"/>
                    <a:gd name="T16" fmla="*/ 0 w 915"/>
                    <a:gd name="T17" fmla="*/ 0 h 917"/>
                    <a:gd name="T18" fmla="*/ 0 w 915"/>
                    <a:gd name="T19" fmla="*/ 0 h 917"/>
                    <a:gd name="T20" fmla="*/ 0 w 915"/>
                    <a:gd name="T21" fmla="*/ 0 h 917"/>
                    <a:gd name="T22" fmla="*/ 0 w 915"/>
                    <a:gd name="T23" fmla="*/ 0 h 917"/>
                    <a:gd name="T24" fmla="*/ 0 w 915"/>
                    <a:gd name="T25" fmla="*/ 0 h 917"/>
                    <a:gd name="T26" fmla="*/ 0 w 915"/>
                    <a:gd name="T27" fmla="*/ 0 h 917"/>
                    <a:gd name="T28" fmla="*/ 0 w 915"/>
                    <a:gd name="T29" fmla="*/ 0 h 917"/>
                    <a:gd name="T30" fmla="*/ 0 w 915"/>
                    <a:gd name="T31" fmla="*/ 0 h 917"/>
                    <a:gd name="T32" fmla="*/ 0 w 915"/>
                    <a:gd name="T33" fmla="*/ 0 h 917"/>
                    <a:gd name="T34" fmla="*/ 0 w 915"/>
                    <a:gd name="T35" fmla="*/ 0 h 917"/>
                    <a:gd name="T36" fmla="*/ 0 w 915"/>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5"/>
                    <a:gd name="T58" fmla="*/ 0 h 917"/>
                    <a:gd name="T59" fmla="*/ 915 w 915"/>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5" h="917">
                      <a:moveTo>
                        <a:pt x="0" y="728"/>
                      </a:moveTo>
                      <a:lnTo>
                        <a:pt x="16" y="660"/>
                      </a:lnTo>
                      <a:lnTo>
                        <a:pt x="38" y="595"/>
                      </a:lnTo>
                      <a:lnTo>
                        <a:pt x="63" y="531"/>
                      </a:lnTo>
                      <a:lnTo>
                        <a:pt x="94" y="471"/>
                      </a:lnTo>
                      <a:lnTo>
                        <a:pt x="128" y="412"/>
                      </a:lnTo>
                      <a:lnTo>
                        <a:pt x="167" y="357"/>
                      </a:lnTo>
                      <a:lnTo>
                        <a:pt x="208" y="304"/>
                      </a:lnTo>
                      <a:lnTo>
                        <a:pt x="254" y="255"/>
                      </a:lnTo>
                      <a:lnTo>
                        <a:pt x="302" y="210"/>
                      </a:lnTo>
                      <a:lnTo>
                        <a:pt x="356" y="167"/>
                      </a:lnTo>
                      <a:lnTo>
                        <a:pt x="410" y="128"/>
                      </a:lnTo>
                      <a:lnTo>
                        <a:pt x="469" y="94"/>
                      </a:lnTo>
                      <a:lnTo>
                        <a:pt x="530" y="63"/>
                      </a:lnTo>
                      <a:lnTo>
                        <a:pt x="593" y="38"/>
                      </a:lnTo>
                      <a:lnTo>
                        <a:pt x="658" y="16"/>
                      </a:lnTo>
                      <a:lnTo>
                        <a:pt x="726" y="0"/>
                      </a:lnTo>
                      <a:lnTo>
                        <a:pt x="915" y="917"/>
                      </a:lnTo>
                      <a:lnTo>
                        <a:pt x="0" y="7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46" name="Group 92"/>
                <p:cNvGrpSpPr>
                  <a:grpSpLocks/>
                </p:cNvGrpSpPr>
                <p:nvPr/>
              </p:nvGrpSpPr>
              <p:grpSpPr bwMode="auto">
                <a:xfrm>
                  <a:off x="2993" y="2273"/>
                  <a:ext cx="461" cy="462"/>
                  <a:chOff x="2985" y="2270"/>
                  <a:chExt cx="461" cy="462"/>
                </a:xfrm>
              </p:grpSpPr>
              <p:sp>
                <p:nvSpPr>
                  <p:cNvPr id="57" name="Freeform 93"/>
                  <p:cNvSpPr>
                    <a:spLocks/>
                  </p:cNvSpPr>
                  <p:nvPr/>
                </p:nvSpPr>
                <p:spPr bwMode="auto">
                  <a:xfrm>
                    <a:off x="2991" y="2276"/>
                    <a:ext cx="455" cy="456"/>
                  </a:xfrm>
                  <a:custGeom>
                    <a:avLst/>
                    <a:gdLst>
                      <a:gd name="T0" fmla="*/ 0 w 911"/>
                      <a:gd name="T1" fmla="*/ 0 h 913"/>
                      <a:gd name="T2" fmla="*/ 0 w 911"/>
                      <a:gd name="T3" fmla="*/ 0 h 913"/>
                      <a:gd name="T4" fmla="*/ 0 w 911"/>
                      <a:gd name="T5" fmla="*/ 0 h 913"/>
                      <a:gd name="T6" fmla="*/ 0 w 911"/>
                      <a:gd name="T7" fmla="*/ 0 h 913"/>
                      <a:gd name="T8" fmla="*/ 0 w 911"/>
                      <a:gd name="T9" fmla="*/ 0 h 913"/>
                      <a:gd name="T10" fmla="*/ 0 w 911"/>
                      <a:gd name="T11" fmla="*/ 0 h 913"/>
                      <a:gd name="T12" fmla="*/ 0 w 911"/>
                      <a:gd name="T13" fmla="*/ 0 h 913"/>
                      <a:gd name="T14" fmla="*/ 0 w 911"/>
                      <a:gd name="T15" fmla="*/ 0 h 913"/>
                      <a:gd name="T16" fmla="*/ 0 w 911"/>
                      <a:gd name="T17" fmla="*/ 0 h 913"/>
                      <a:gd name="T18" fmla="*/ 0 w 911"/>
                      <a:gd name="T19" fmla="*/ 0 h 913"/>
                      <a:gd name="T20" fmla="*/ 0 w 911"/>
                      <a:gd name="T21" fmla="*/ 0 h 913"/>
                      <a:gd name="T22" fmla="*/ 0 w 911"/>
                      <a:gd name="T23" fmla="*/ 0 h 913"/>
                      <a:gd name="T24" fmla="*/ 0 w 911"/>
                      <a:gd name="T25" fmla="*/ 0 h 913"/>
                      <a:gd name="T26" fmla="*/ 0 w 911"/>
                      <a:gd name="T27" fmla="*/ 0 h 913"/>
                      <a:gd name="T28" fmla="*/ 0 w 911"/>
                      <a:gd name="T29" fmla="*/ 0 h 913"/>
                      <a:gd name="T30" fmla="*/ 0 w 911"/>
                      <a:gd name="T31" fmla="*/ 0 h 913"/>
                      <a:gd name="T32" fmla="*/ 0 w 911"/>
                      <a:gd name="T33" fmla="*/ 0 h 913"/>
                      <a:gd name="T34" fmla="*/ 0 w 911"/>
                      <a:gd name="T35" fmla="*/ 0 h 913"/>
                      <a:gd name="T36" fmla="*/ 0 w 911"/>
                      <a:gd name="T37" fmla="*/ 0 h 9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1"/>
                      <a:gd name="T58" fmla="*/ 0 h 913"/>
                      <a:gd name="T59" fmla="*/ 911 w 911"/>
                      <a:gd name="T60" fmla="*/ 913 h 9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1" h="913">
                        <a:moveTo>
                          <a:pt x="0" y="725"/>
                        </a:moveTo>
                        <a:lnTo>
                          <a:pt x="17" y="657"/>
                        </a:lnTo>
                        <a:lnTo>
                          <a:pt x="39" y="592"/>
                        </a:lnTo>
                        <a:lnTo>
                          <a:pt x="64" y="529"/>
                        </a:lnTo>
                        <a:lnTo>
                          <a:pt x="93" y="468"/>
                        </a:lnTo>
                        <a:lnTo>
                          <a:pt x="129" y="411"/>
                        </a:lnTo>
                        <a:lnTo>
                          <a:pt x="166" y="356"/>
                        </a:lnTo>
                        <a:lnTo>
                          <a:pt x="208" y="303"/>
                        </a:lnTo>
                        <a:lnTo>
                          <a:pt x="254" y="254"/>
                        </a:lnTo>
                        <a:lnTo>
                          <a:pt x="303" y="209"/>
                        </a:lnTo>
                        <a:lnTo>
                          <a:pt x="355" y="167"/>
                        </a:lnTo>
                        <a:lnTo>
                          <a:pt x="409" y="129"/>
                        </a:lnTo>
                        <a:lnTo>
                          <a:pt x="467" y="95"/>
                        </a:lnTo>
                        <a:lnTo>
                          <a:pt x="527" y="64"/>
                        </a:lnTo>
                        <a:lnTo>
                          <a:pt x="591" y="39"/>
                        </a:lnTo>
                        <a:lnTo>
                          <a:pt x="656" y="17"/>
                        </a:lnTo>
                        <a:lnTo>
                          <a:pt x="724" y="0"/>
                        </a:lnTo>
                        <a:lnTo>
                          <a:pt x="911" y="913"/>
                        </a:lnTo>
                        <a:lnTo>
                          <a:pt x="0" y="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 name="Freeform 94"/>
                  <p:cNvSpPr>
                    <a:spLocks/>
                  </p:cNvSpPr>
                  <p:nvPr/>
                </p:nvSpPr>
                <p:spPr bwMode="auto">
                  <a:xfrm>
                    <a:off x="2985" y="2270"/>
                    <a:ext cx="369" cy="370"/>
                  </a:xfrm>
                  <a:custGeom>
                    <a:avLst/>
                    <a:gdLst>
                      <a:gd name="T0" fmla="*/ 0 w 739"/>
                      <a:gd name="T1" fmla="*/ 0 h 741"/>
                      <a:gd name="T2" fmla="*/ 0 w 739"/>
                      <a:gd name="T3" fmla="*/ 0 h 741"/>
                      <a:gd name="T4" fmla="*/ 0 w 739"/>
                      <a:gd name="T5" fmla="*/ 0 h 741"/>
                      <a:gd name="T6" fmla="*/ 0 w 739"/>
                      <a:gd name="T7" fmla="*/ 0 h 741"/>
                      <a:gd name="T8" fmla="*/ 0 w 739"/>
                      <a:gd name="T9" fmla="*/ 0 h 741"/>
                      <a:gd name="T10" fmla="*/ 0 w 739"/>
                      <a:gd name="T11" fmla="*/ 0 h 741"/>
                      <a:gd name="T12" fmla="*/ 0 w 739"/>
                      <a:gd name="T13" fmla="*/ 0 h 741"/>
                      <a:gd name="T14" fmla="*/ 0 w 739"/>
                      <a:gd name="T15" fmla="*/ 0 h 741"/>
                      <a:gd name="T16" fmla="*/ 0 w 739"/>
                      <a:gd name="T17" fmla="*/ 0 h 741"/>
                      <a:gd name="T18" fmla="*/ 0 w 739"/>
                      <a:gd name="T19" fmla="*/ 0 h 741"/>
                      <a:gd name="T20" fmla="*/ 0 w 739"/>
                      <a:gd name="T21" fmla="*/ 0 h 741"/>
                      <a:gd name="T22" fmla="*/ 0 w 739"/>
                      <a:gd name="T23" fmla="*/ 0 h 741"/>
                      <a:gd name="T24" fmla="*/ 0 w 739"/>
                      <a:gd name="T25" fmla="*/ 0 h 741"/>
                      <a:gd name="T26" fmla="*/ 0 w 739"/>
                      <a:gd name="T27" fmla="*/ 0 h 741"/>
                      <a:gd name="T28" fmla="*/ 0 w 739"/>
                      <a:gd name="T29" fmla="*/ 0 h 741"/>
                      <a:gd name="T30" fmla="*/ 0 w 739"/>
                      <a:gd name="T31" fmla="*/ 0 h 741"/>
                      <a:gd name="T32" fmla="*/ 0 w 739"/>
                      <a:gd name="T33" fmla="*/ 0 h 741"/>
                      <a:gd name="T34" fmla="*/ 0 w 739"/>
                      <a:gd name="T35" fmla="*/ 0 h 741"/>
                      <a:gd name="T36" fmla="*/ 0 w 739"/>
                      <a:gd name="T37" fmla="*/ 0 h 741"/>
                      <a:gd name="T38" fmla="*/ 0 w 739"/>
                      <a:gd name="T39" fmla="*/ 0 h 741"/>
                      <a:gd name="T40" fmla="*/ 0 w 739"/>
                      <a:gd name="T41" fmla="*/ 0 h 741"/>
                      <a:gd name="T42" fmla="*/ 0 w 739"/>
                      <a:gd name="T43" fmla="*/ 0 h 741"/>
                      <a:gd name="T44" fmla="*/ 0 w 739"/>
                      <a:gd name="T45" fmla="*/ 0 h 741"/>
                      <a:gd name="T46" fmla="*/ 0 w 739"/>
                      <a:gd name="T47" fmla="*/ 0 h 741"/>
                      <a:gd name="T48" fmla="*/ 0 w 739"/>
                      <a:gd name="T49" fmla="*/ 0 h 741"/>
                      <a:gd name="T50" fmla="*/ 0 w 739"/>
                      <a:gd name="T51" fmla="*/ 0 h 741"/>
                      <a:gd name="T52" fmla="*/ 0 w 739"/>
                      <a:gd name="T53" fmla="*/ 0 h 741"/>
                      <a:gd name="T54" fmla="*/ 0 w 739"/>
                      <a:gd name="T55" fmla="*/ 0 h 741"/>
                      <a:gd name="T56" fmla="*/ 0 w 739"/>
                      <a:gd name="T57" fmla="*/ 0 h 741"/>
                      <a:gd name="T58" fmla="*/ 0 w 739"/>
                      <a:gd name="T59" fmla="*/ 0 h 741"/>
                      <a:gd name="T60" fmla="*/ 0 w 739"/>
                      <a:gd name="T61" fmla="*/ 0 h 741"/>
                      <a:gd name="T62" fmla="*/ 0 w 739"/>
                      <a:gd name="T63" fmla="*/ 0 h 741"/>
                      <a:gd name="T64" fmla="*/ 0 w 739"/>
                      <a:gd name="T65" fmla="*/ 0 h 741"/>
                      <a:gd name="T66" fmla="*/ 0 w 739"/>
                      <a:gd name="T67" fmla="*/ 0 h 741"/>
                      <a:gd name="T68" fmla="*/ 0 w 739"/>
                      <a:gd name="T69" fmla="*/ 0 h 741"/>
                      <a:gd name="T70" fmla="*/ 0 w 739"/>
                      <a:gd name="T71" fmla="*/ 0 h 741"/>
                      <a:gd name="T72" fmla="*/ 0 w 739"/>
                      <a:gd name="T73" fmla="*/ 0 h 741"/>
                      <a:gd name="T74" fmla="*/ 0 w 739"/>
                      <a:gd name="T75" fmla="*/ 0 h 741"/>
                      <a:gd name="T76" fmla="*/ 0 w 739"/>
                      <a:gd name="T77" fmla="*/ 0 h 741"/>
                      <a:gd name="T78" fmla="*/ 0 w 739"/>
                      <a:gd name="T79" fmla="*/ 0 h 741"/>
                      <a:gd name="T80" fmla="*/ 0 w 739"/>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9"/>
                      <a:gd name="T124" fmla="*/ 0 h 741"/>
                      <a:gd name="T125" fmla="*/ 739 w 739"/>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9" h="741">
                        <a:moveTo>
                          <a:pt x="0" y="735"/>
                        </a:moveTo>
                        <a:lnTo>
                          <a:pt x="28" y="741"/>
                        </a:lnTo>
                        <a:lnTo>
                          <a:pt x="44" y="676"/>
                        </a:lnTo>
                        <a:lnTo>
                          <a:pt x="65" y="611"/>
                        </a:lnTo>
                        <a:lnTo>
                          <a:pt x="92" y="548"/>
                        </a:lnTo>
                        <a:lnTo>
                          <a:pt x="121" y="487"/>
                        </a:lnTo>
                        <a:lnTo>
                          <a:pt x="155" y="430"/>
                        </a:lnTo>
                        <a:lnTo>
                          <a:pt x="142" y="424"/>
                        </a:lnTo>
                        <a:lnTo>
                          <a:pt x="152" y="434"/>
                        </a:lnTo>
                        <a:lnTo>
                          <a:pt x="189" y="379"/>
                        </a:lnTo>
                        <a:lnTo>
                          <a:pt x="232" y="326"/>
                        </a:lnTo>
                        <a:lnTo>
                          <a:pt x="278" y="278"/>
                        </a:lnTo>
                        <a:lnTo>
                          <a:pt x="326" y="232"/>
                        </a:lnTo>
                        <a:lnTo>
                          <a:pt x="378" y="191"/>
                        </a:lnTo>
                        <a:lnTo>
                          <a:pt x="432" y="152"/>
                        </a:lnTo>
                        <a:lnTo>
                          <a:pt x="422" y="142"/>
                        </a:lnTo>
                        <a:lnTo>
                          <a:pt x="428" y="155"/>
                        </a:lnTo>
                        <a:lnTo>
                          <a:pt x="486" y="121"/>
                        </a:lnTo>
                        <a:lnTo>
                          <a:pt x="546" y="90"/>
                        </a:lnTo>
                        <a:lnTo>
                          <a:pt x="610" y="65"/>
                        </a:lnTo>
                        <a:lnTo>
                          <a:pt x="675" y="43"/>
                        </a:lnTo>
                        <a:lnTo>
                          <a:pt x="739" y="28"/>
                        </a:lnTo>
                        <a:lnTo>
                          <a:pt x="734" y="0"/>
                        </a:lnTo>
                        <a:lnTo>
                          <a:pt x="663" y="16"/>
                        </a:lnTo>
                        <a:lnTo>
                          <a:pt x="598" y="38"/>
                        </a:lnTo>
                        <a:lnTo>
                          <a:pt x="534" y="64"/>
                        </a:lnTo>
                        <a:lnTo>
                          <a:pt x="474" y="95"/>
                        </a:lnTo>
                        <a:lnTo>
                          <a:pt x="416" y="128"/>
                        </a:lnTo>
                        <a:lnTo>
                          <a:pt x="412" y="131"/>
                        </a:lnTo>
                        <a:lnTo>
                          <a:pt x="357" y="170"/>
                        </a:lnTo>
                        <a:lnTo>
                          <a:pt x="306" y="211"/>
                        </a:lnTo>
                        <a:lnTo>
                          <a:pt x="257" y="257"/>
                        </a:lnTo>
                        <a:lnTo>
                          <a:pt x="211" y="306"/>
                        </a:lnTo>
                        <a:lnTo>
                          <a:pt x="168" y="359"/>
                        </a:lnTo>
                        <a:lnTo>
                          <a:pt x="131" y="413"/>
                        </a:lnTo>
                        <a:lnTo>
                          <a:pt x="127" y="418"/>
                        </a:lnTo>
                        <a:lnTo>
                          <a:pt x="93" y="475"/>
                        </a:lnTo>
                        <a:lnTo>
                          <a:pt x="64" y="536"/>
                        </a:lnTo>
                        <a:lnTo>
                          <a:pt x="37" y="599"/>
                        </a:lnTo>
                        <a:lnTo>
                          <a:pt x="16" y="664"/>
                        </a:lnTo>
                        <a:lnTo>
                          <a:pt x="0" y="7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47" name="Freeform 95"/>
                <p:cNvSpPr>
                  <a:spLocks/>
                </p:cNvSpPr>
                <p:nvPr/>
              </p:nvSpPr>
              <p:spPr bwMode="auto">
                <a:xfrm>
                  <a:off x="2399" y="2289"/>
                  <a:ext cx="459" cy="458"/>
                </a:xfrm>
                <a:custGeom>
                  <a:avLst/>
                  <a:gdLst>
                    <a:gd name="T0" fmla="*/ 1 w 916"/>
                    <a:gd name="T1" fmla="*/ 0 h 917"/>
                    <a:gd name="T2" fmla="*/ 1 w 916"/>
                    <a:gd name="T3" fmla="*/ 0 h 917"/>
                    <a:gd name="T4" fmla="*/ 1 w 916"/>
                    <a:gd name="T5" fmla="*/ 0 h 917"/>
                    <a:gd name="T6" fmla="*/ 1 w 916"/>
                    <a:gd name="T7" fmla="*/ 0 h 917"/>
                    <a:gd name="T8" fmla="*/ 1 w 916"/>
                    <a:gd name="T9" fmla="*/ 0 h 917"/>
                    <a:gd name="T10" fmla="*/ 1 w 916"/>
                    <a:gd name="T11" fmla="*/ 0 h 917"/>
                    <a:gd name="T12" fmla="*/ 1 w 916"/>
                    <a:gd name="T13" fmla="*/ 0 h 917"/>
                    <a:gd name="T14" fmla="*/ 1 w 916"/>
                    <a:gd name="T15" fmla="*/ 0 h 917"/>
                    <a:gd name="T16" fmla="*/ 1 w 916"/>
                    <a:gd name="T17" fmla="*/ 0 h 917"/>
                    <a:gd name="T18" fmla="*/ 1 w 916"/>
                    <a:gd name="T19" fmla="*/ 0 h 917"/>
                    <a:gd name="T20" fmla="*/ 1 w 916"/>
                    <a:gd name="T21" fmla="*/ 0 h 917"/>
                    <a:gd name="T22" fmla="*/ 1 w 916"/>
                    <a:gd name="T23" fmla="*/ 0 h 917"/>
                    <a:gd name="T24" fmla="*/ 1 w 916"/>
                    <a:gd name="T25" fmla="*/ 0 h 917"/>
                    <a:gd name="T26" fmla="*/ 1 w 916"/>
                    <a:gd name="T27" fmla="*/ 0 h 917"/>
                    <a:gd name="T28" fmla="*/ 1 w 916"/>
                    <a:gd name="T29" fmla="*/ 0 h 917"/>
                    <a:gd name="T30" fmla="*/ 1 w 916"/>
                    <a:gd name="T31" fmla="*/ 0 h 917"/>
                    <a:gd name="T32" fmla="*/ 1 w 916"/>
                    <a:gd name="T33" fmla="*/ 0 h 917"/>
                    <a:gd name="T34" fmla="*/ 0 w 916"/>
                    <a:gd name="T35" fmla="*/ 0 h 917"/>
                    <a:gd name="T36" fmla="*/ 1 w 916"/>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917"/>
                    <a:gd name="T59" fmla="*/ 916 w 916"/>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917">
                      <a:moveTo>
                        <a:pt x="189" y="0"/>
                      </a:moveTo>
                      <a:lnTo>
                        <a:pt x="257" y="17"/>
                      </a:lnTo>
                      <a:lnTo>
                        <a:pt x="321" y="39"/>
                      </a:lnTo>
                      <a:lnTo>
                        <a:pt x="385" y="64"/>
                      </a:lnTo>
                      <a:lnTo>
                        <a:pt x="447" y="95"/>
                      </a:lnTo>
                      <a:lnTo>
                        <a:pt x="504" y="129"/>
                      </a:lnTo>
                      <a:lnTo>
                        <a:pt x="561" y="167"/>
                      </a:lnTo>
                      <a:lnTo>
                        <a:pt x="612" y="210"/>
                      </a:lnTo>
                      <a:lnTo>
                        <a:pt x="661" y="256"/>
                      </a:lnTo>
                      <a:lnTo>
                        <a:pt x="707" y="305"/>
                      </a:lnTo>
                      <a:lnTo>
                        <a:pt x="749" y="358"/>
                      </a:lnTo>
                      <a:lnTo>
                        <a:pt x="788" y="412"/>
                      </a:lnTo>
                      <a:lnTo>
                        <a:pt x="822" y="471"/>
                      </a:lnTo>
                      <a:lnTo>
                        <a:pt x="853" y="532"/>
                      </a:lnTo>
                      <a:lnTo>
                        <a:pt x="878" y="595"/>
                      </a:lnTo>
                      <a:lnTo>
                        <a:pt x="900" y="660"/>
                      </a:lnTo>
                      <a:lnTo>
                        <a:pt x="916" y="728"/>
                      </a:lnTo>
                      <a:lnTo>
                        <a:pt x="0" y="917"/>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48" name="Group 96"/>
                <p:cNvGrpSpPr>
                  <a:grpSpLocks/>
                </p:cNvGrpSpPr>
                <p:nvPr/>
              </p:nvGrpSpPr>
              <p:grpSpPr bwMode="auto">
                <a:xfrm>
                  <a:off x="2399" y="2284"/>
                  <a:ext cx="463" cy="463"/>
                  <a:chOff x="2399" y="2284"/>
                  <a:chExt cx="463" cy="463"/>
                </a:xfrm>
              </p:grpSpPr>
              <p:sp>
                <p:nvSpPr>
                  <p:cNvPr id="55" name="Freeform 97"/>
                  <p:cNvSpPr>
                    <a:spLocks/>
                  </p:cNvSpPr>
                  <p:nvPr/>
                </p:nvSpPr>
                <p:spPr bwMode="auto">
                  <a:xfrm>
                    <a:off x="2399" y="2291"/>
                    <a:ext cx="456" cy="456"/>
                  </a:xfrm>
                  <a:custGeom>
                    <a:avLst/>
                    <a:gdLst>
                      <a:gd name="T0" fmla="*/ 1 w 910"/>
                      <a:gd name="T1" fmla="*/ 0 h 912"/>
                      <a:gd name="T2" fmla="*/ 1 w 910"/>
                      <a:gd name="T3" fmla="*/ 1 h 912"/>
                      <a:gd name="T4" fmla="*/ 1 w 910"/>
                      <a:gd name="T5" fmla="*/ 1 h 912"/>
                      <a:gd name="T6" fmla="*/ 1 w 910"/>
                      <a:gd name="T7" fmla="*/ 1 h 912"/>
                      <a:gd name="T8" fmla="*/ 1 w 910"/>
                      <a:gd name="T9" fmla="*/ 1 h 912"/>
                      <a:gd name="T10" fmla="*/ 1 w 910"/>
                      <a:gd name="T11" fmla="*/ 1 h 912"/>
                      <a:gd name="T12" fmla="*/ 1 w 910"/>
                      <a:gd name="T13" fmla="*/ 1 h 912"/>
                      <a:gd name="T14" fmla="*/ 1 w 910"/>
                      <a:gd name="T15" fmla="*/ 1 h 912"/>
                      <a:gd name="T16" fmla="*/ 1 w 910"/>
                      <a:gd name="T17" fmla="*/ 1 h 912"/>
                      <a:gd name="T18" fmla="*/ 1 w 910"/>
                      <a:gd name="T19" fmla="*/ 1 h 912"/>
                      <a:gd name="T20" fmla="*/ 1 w 910"/>
                      <a:gd name="T21" fmla="*/ 1 h 912"/>
                      <a:gd name="T22" fmla="*/ 1 w 910"/>
                      <a:gd name="T23" fmla="*/ 1 h 912"/>
                      <a:gd name="T24" fmla="*/ 1 w 910"/>
                      <a:gd name="T25" fmla="*/ 1 h 912"/>
                      <a:gd name="T26" fmla="*/ 1 w 910"/>
                      <a:gd name="T27" fmla="*/ 1 h 912"/>
                      <a:gd name="T28" fmla="*/ 1 w 910"/>
                      <a:gd name="T29" fmla="*/ 1 h 912"/>
                      <a:gd name="T30" fmla="*/ 1 w 910"/>
                      <a:gd name="T31" fmla="*/ 1 h 912"/>
                      <a:gd name="T32" fmla="*/ 1 w 910"/>
                      <a:gd name="T33" fmla="*/ 1 h 912"/>
                      <a:gd name="T34" fmla="*/ 0 w 910"/>
                      <a:gd name="T35" fmla="*/ 1 h 912"/>
                      <a:gd name="T36" fmla="*/ 1 w 910"/>
                      <a:gd name="T37" fmla="*/ 0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0"/>
                      <a:gd name="T58" fmla="*/ 0 h 912"/>
                      <a:gd name="T59" fmla="*/ 910 w 910"/>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0" h="912">
                        <a:moveTo>
                          <a:pt x="187" y="0"/>
                        </a:moveTo>
                        <a:lnTo>
                          <a:pt x="255" y="16"/>
                        </a:lnTo>
                        <a:lnTo>
                          <a:pt x="320" y="38"/>
                        </a:lnTo>
                        <a:lnTo>
                          <a:pt x="383" y="63"/>
                        </a:lnTo>
                        <a:lnTo>
                          <a:pt x="444" y="94"/>
                        </a:lnTo>
                        <a:lnTo>
                          <a:pt x="502" y="128"/>
                        </a:lnTo>
                        <a:lnTo>
                          <a:pt x="556" y="167"/>
                        </a:lnTo>
                        <a:lnTo>
                          <a:pt x="608" y="208"/>
                        </a:lnTo>
                        <a:lnTo>
                          <a:pt x="658" y="254"/>
                        </a:lnTo>
                        <a:lnTo>
                          <a:pt x="702" y="303"/>
                        </a:lnTo>
                        <a:lnTo>
                          <a:pt x="745" y="356"/>
                        </a:lnTo>
                        <a:lnTo>
                          <a:pt x="783" y="410"/>
                        </a:lnTo>
                        <a:lnTo>
                          <a:pt x="817" y="468"/>
                        </a:lnTo>
                        <a:lnTo>
                          <a:pt x="847" y="528"/>
                        </a:lnTo>
                        <a:lnTo>
                          <a:pt x="872" y="592"/>
                        </a:lnTo>
                        <a:lnTo>
                          <a:pt x="894" y="657"/>
                        </a:lnTo>
                        <a:lnTo>
                          <a:pt x="910" y="725"/>
                        </a:lnTo>
                        <a:lnTo>
                          <a:pt x="0" y="912"/>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 name="Freeform 98"/>
                  <p:cNvSpPr>
                    <a:spLocks/>
                  </p:cNvSpPr>
                  <p:nvPr/>
                </p:nvSpPr>
                <p:spPr bwMode="auto">
                  <a:xfrm>
                    <a:off x="2492" y="2284"/>
                    <a:ext cx="370" cy="371"/>
                  </a:xfrm>
                  <a:custGeom>
                    <a:avLst/>
                    <a:gdLst>
                      <a:gd name="T0" fmla="*/ 0 w 741"/>
                      <a:gd name="T1" fmla="*/ 0 h 741"/>
                      <a:gd name="T2" fmla="*/ 0 w 741"/>
                      <a:gd name="T3" fmla="*/ 1 h 741"/>
                      <a:gd name="T4" fmla="*/ 0 w 741"/>
                      <a:gd name="T5" fmla="*/ 1 h 741"/>
                      <a:gd name="T6" fmla="*/ 0 w 741"/>
                      <a:gd name="T7" fmla="*/ 1 h 741"/>
                      <a:gd name="T8" fmla="*/ 0 w 741"/>
                      <a:gd name="T9" fmla="*/ 1 h 741"/>
                      <a:gd name="T10" fmla="*/ 0 w 741"/>
                      <a:gd name="T11" fmla="*/ 1 h 741"/>
                      <a:gd name="T12" fmla="*/ 0 w 741"/>
                      <a:gd name="T13" fmla="*/ 1 h 741"/>
                      <a:gd name="T14" fmla="*/ 0 w 741"/>
                      <a:gd name="T15" fmla="*/ 1 h 741"/>
                      <a:gd name="T16" fmla="*/ 0 w 741"/>
                      <a:gd name="T17" fmla="*/ 1 h 741"/>
                      <a:gd name="T18" fmla="*/ 0 w 741"/>
                      <a:gd name="T19" fmla="*/ 1 h 741"/>
                      <a:gd name="T20" fmla="*/ 0 w 741"/>
                      <a:gd name="T21" fmla="*/ 1 h 741"/>
                      <a:gd name="T22" fmla="*/ 0 w 741"/>
                      <a:gd name="T23" fmla="*/ 1 h 741"/>
                      <a:gd name="T24" fmla="*/ 0 w 741"/>
                      <a:gd name="T25" fmla="*/ 1 h 741"/>
                      <a:gd name="T26" fmla="*/ 0 w 741"/>
                      <a:gd name="T27" fmla="*/ 1 h 741"/>
                      <a:gd name="T28" fmla="*/ 0 w 741"/>
                      <a:gd name="T29" fmla="*/ 1 h 741"/>
                      <a:gd name="T30" fmla="*/ 0 w 741"/>
                      <a:gd name="T31" fmla="*/ 1 h 741"/>
                      <a:gd name="T32" fmla="*/ 0 w 741"/>
                      <a:gd name="T33" fmla="*/ 1 h 741"/>
                      <a:gd name="T34" fmla="*/ 0 w 741"/>
                      <a:gd name="T35" fmla="*/ 1 h 741"/>
                      <a:gd name="T36" fmla="*/ 0 w 741"/>
                      <a:gd name="T37" fmla="*/ 1 h 741"/>
                      <a:gd name="T38" fmla="*/ 0 w 741"/>
                      <a:gd name="T39" fmla="*/ 1 h 741"/>
                      <a:gd name="T40" fmla="*/ 0 w 741"/>
                      <a:gd name="T41" fmla="*/ 1 h 741"/>
                      <a:gd name="T42" fmla="*/ 0 w 741"/>
                      <a:gd name="T43" fmla="*/ 1 h 741"/>
                      <a:gd name="T44" fmla="*/ 0 w 741"/>
                      <a:gd name="T45" fmla="*/ 1 h 741"/>
                      <a:gd name="T46" fmla="*/ 0 w 741"/>
                      <a:gd name="T47" fmla="*/ 1 h 741"/>
                      <a:gd name="T48" fmla="*/ 0 w 741"/>
                      <a:gd name="T49" fmla="*/ 1 h 741"/>
                      <a:gd name="T50" fmla="*/ 0 w 741"/>
                      <a:gd name="T51" fmla="*/ 1 h 741"/>
                      <a:gd name="T52" fmla="*/ 0 w 741"/>
                      <a:gd name="T53" fmla="*/ 1 h 741"/>
                      <a:gd name="T54" fmla="*/ 0 w 741"/>
                      <a:gd name="T55" fmla="*/ 1 h 741"/>
                      <a:gd name="T56" fmla="*/ 0 w 741"/>
                      <a:gd name="T57" fmla="*/ 1 h 741"/>
                      <a:gd name="T58" fmla="*/ 0 w 741"/>
                      <a:gd name="T59" fmla="*/ 1 h 741"/>
                      <a:gd name="T60" fmla="*/ 0 w 741"/>
                      <a:gd name="T61" fmla="*/ 1 h 741"/>
                      <a:gd name="T62" fmla="*/ 0 w 741"/>
                      <a:gd name="T63" fmla="*/ 1 h 741"/>
                      <a:gd name="T64" fmla="*/ 0 w 741"/>
                      <a:gd name="T65" fmla="*/ 1 h 741"/>
                      <a:gd name="T66" fmla="*/ 0 w 741"/>
                      <a:gd name="T67" fmla="*/ 1 h 741"/>
                      <a:gd name="T68" fmla="*/ 0 w 741"/>
                      <a:gd name="T69" fmla="*/ 1 h 741"/>
                      <a:gd name="T70" fmla="*/ 0 w 741"/>
                      <a:gd name="T71" fmla="*/ 1 h 741"/>
                      <a:gd name="T72" fmla="*/ 0 w 741"/>
                      <a:gd name="T73" fmla="*/ 1 h 741"/>
                      <a:gd name="T74" fmla="*/ 0 w 741"/>
                      <a:gd name="T75" fmla="*/ 1 h 741"/>
                      <a:gd name="T76" fmla="*/ 0 w 741"/>
                      <a:gd name="T77" fmla="*/ 1 h 741"/>
                      <a:gd name="T78" fmla="*/ 0 w 741"/>
                      <a:gd name="T79" fmla="*/ 1 h 741"/>
                      <a:gd name="T80" fmla="*/ 0 w 741"/>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1"/>
                      <a:gd name="T124" fmla="*/ 0 h 741"/>
                      <a:gd name="T125" fmla="*/ 741 w 741"/>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1" h="741">
                        <a:moveTo>
                          <a:pt x="6" y="0"/>
                        </a:moveTo>
                        <a:lnTo>
                          <a:pt x="0" y="28"/>
                        </a:lnTo>
                        <a:lnTo>
                          <a:pt x="65" y="42"/>
                        </a:lnTo>
                        <a:lnTo>
                          <a:pt x="130" y="65"/>
                        </a:lnTo>
                        <a:lnTo>
                          <a:pt x="194" y="90"/>
                        </a:lnTo>
                        <a:lnTo>
                          <a:pt x="254" y="121"/>
                        </a:lnTo>
                        <a:lnTo>
                          <a:pt x="312" y="155"/>
                        </a:lnTo>
                        <a:lnTo>
                          <a:pt x="318" y="141"/>
                        </a:lnTo>
                        <a:lnTo>
                          <a:pt x="307" y="152"/>
                        </a:lnTo>
                        <a:lnTo>
                          <a:pt x="362" y="190"/>
                        </a:lnTo>
                        <a:lnTo>
                          <a:pt x="413" y="231"/>
                        </a:lnTo>
                        <a:lnTo>
                          <a:pt x="464" y="277"/>
                        </a:lnTo>
                        <a:lnTo>
                          <a:pt x="508" y="326"/>
                        </a:lnTo>
                        <a:lnTo>
                          <a:pt x="551" y="379"/>
                        </a:lnTo>
                        <a:lnTo>
                          <a:pt x="589" y="434"/>
                        </a:lnTo>
                        <a:lnTo>
                          <a:pt x="599" y="423"/>
                        </a:lnTo>
                        <a:lnTo>
                          <a:pt x="585" y="429"/>
                        </a:lnTo>
                        <a:lnTo>
                          <a:pt x="619" y="487"/>
                        </a:lnTo>
                        <a:lnTo>
                          <a:pt x="650" y="547"/>
                        </a:lnTo>
                        <a:lnTo>
                          <a:pt x="675" y="611"/>
                        </a:lnTo>
                        <a:lnTo>
                          <a:pt x="695" y="676"/>
                        </a:lnTo>
                        <a:lnTo>
                          <a:pt x="713" y="741"/>
                        </a:lnTo>
                        <a:lnTo>
                          <a:pt x="741" y="735"/>
                        </a:lnTo>
                        <a:lnTo>
                          <a:pt x="723" y="664"/>
                        </a:lnTo>
                        <a:lnTo>
                          <a:pt x="703" y="599"/>
                        </a:lnTo>
                        <a:lnTo>
                          <a:pt x="678" y="536"/>
                        </a:lnTo>
                        <a:lnTo>
                          <a:pt x="647" y="475"/>
                        </a:lnTo>
                        <a:lnTo>
                          <a:pt x="613" y="417"/>
                        </a:lnTo>
                        <a:lnTo>
                          <a:pt x="610" y="413"/>
                        </a:lnTo>
                        <a:lnTo>
                          <a:pt x="571" y="358"/>
                        </a:lnTo>
                        <a:lnTo>
                          <a:pt x="529" y="305"/>
                        </a:lnTo>
                        <a:lnTo>
                          <a:pt x="484" y="256"/>
                        </a:lnTo>
                        <a:lnTo>
                          <a:pt x="434" y="211"/>
                        </a:lnTo>
                        <a:lnTo>
                          <a:pt x="382" y="169"/>
                        </a:lnTo>
                        <a:lnTo>
                          <a:pt x="328" y="131"/>
                        </a:lnTo>
                        <a:lnTo>
                          <a:pt x="323" y="128"/>
                        </a:lnTo>
                        <a:lnTo>
                          <a:pt x="266" y="94"/>
                        </a:lnTo>
                        <a:lnTo>
                          <a:pt x="205" y="63"/>
                        </a:lnTo>
                        <a:lnTo>
                          <a:pt x="142" y="38"/>
                        </a:lnTo>
                        <a:lnTo>
                          <a:pt x="77" y="16"/>
                        </a:lnTo>
                        <a:lnTo>
                          <a:pt x="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49" name="Freeform 99"/>
                <p:cNvSpPr>
                  <a:spLocks/>
                </p:cNvSpPr>
                <p:nvPr/>
              </p:nvSpPr>
              <p:spPr bwMode="auto">
                <a:xfrm>
                  <a:off x="2278" y="2284"/>
                  <a:ext cx="219" cy="191"/>
                </a:xfrm>
                <a:custGeom>
                  <a:avLst/>
                  <a:gdLst>
                    <a:gd name="T0" fmla="*/ 0 w 438"/>
                    <a:gd name="T1" fmla="*/ 1 h 382"/>
                    <a:gd name="T2" fmla="*/ 1 w 438"/>
                    <a:gd name="T3" fmla="*/ 1 h 382"/>
                    <a:gd name="T4" fmla="*/ 1 w 438"/>
                    <a:gd name="T5" fmla="*/ 1 h 382"/>
                    <a:gd name="T6" fmla="*/ 1 w 438"/>
                    <a:gd name="T7" fmla="*/ 0 h 382"/>
                    <a:gd name="T8" fmla="*/ 0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0" y="360"/>
                      </a:moveTo>
                      <a:lnTo>
                        <a:pt x="19" y="382"/>
                      </a:lnTo>
                      <a:lnTo>
                        <a:pt x="438" y="22"/>
                      </a:lnTo>
                      <a:lnTo>
                        <a:pt x="419" y="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 name="Freeform 100"/>
                <p:cNvSpPr>
                  <a:spLocks/>
                </p:cNvSpPr>
                <p:nvPr/>
              </p:nvSpPr>
              <p:spPr bwMode="auto">
                <a:xfrm>
                  <a:off x="2638" y="2639"/>
                  <a:ext cx="214" cy="192"/>
                </a:xfrm>
                <a:custGeom>
                  <a:avLst/>
                  <a:gdLst>
                    <a:gd name="T0" fmla="*/ 0 w 428"/>
                    <a:gd name="T1" fmla="*/ 1 h 384"/>
                    <a:gd name="T2" fmla="*/ 1 w 428"/>
                    <a:gd name="T3" fmla="*/ 1 h 384"/>
                    <a:gd name="T4" fmla="*/ 1 w 428"/>
                    <a:gd name="T5" fmla="*/ 1 h 384"/>
                    <a:gd name="T6" fmla="*/ 1 w 428"/>
                    <a:gd name="T7" fmla="*/ 0 h 384"/>
                    <a:gd name="T8" fmla="*/ 0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0" y="361"/>
                      </a:moveTo>
                      <a:lnTo>
                        <a:pt x="19" y="384"/>
                      </a:lnTo>
                      <a:lnTo>
                        <a:pt x="428" y="22"/>
                      </a:lnTo>
                      <a:lnTo>
                        <a:pt x="409" y="0"/>
                      </a:lnTo>
                      <a:lnTo>
                        <a:pt x="0" y="36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 name="Freeform 101"/>
                <p:cNvSpPr>
                  <a:spLocks/>
                </p:cNvSpPr>
                <p:nvPr/>
              </p:nvSpPr>
              <p:spPr bwMode="auto">
                <a:xfrm>
                  <a:off x="3339" y="2269"/>
                  <a:ext cx="220" cy="191"/>
                </a:xfrm>
                <a:custGeom>
                  <a:avLst/>
                  <a:gdLst>
                    <a:gd name="T0" fmla="*/ 1 w 438"/>
                    <a:gd name="T1" fmla="*/ 1 h 382"/>
                    <a:gd name="T2" fmla="*/ 1 w 438"/>
                    <a:gd name="T3" fmla="*/ 1 h 382"/>
                    <a:gd name="T4" fmla="*/ 1 w 438"/>
                    <a:gd name="T5" fmla="*/ 0 h 382"/>
                    <a:gd name="T6" fmla="*/ 0 w 438"/>
                    <a:gd name="T7" fmla="*/ 1 h 382"/>
                    <a:gd name="T8" fmla="*/ 1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419" y="382"/>
                      </a:moveTo>
                      <a:lnTo>
                        <a:pt x="438" y="360"/>
                      </a:lnTo>
                      <a:lnTo>
                        <a:pt x="19" y="0"/>
                      </a:lnTo>
                      <a:lnTo>
                        <a:pt x="0" y="22"/>
                      </a:lnTo>
                      <a:lnTo>
                        <a:pt x="419" y="3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 name="Freeform 102"/>
                <p:cNvSpPr>
                  <a:spLocks/>
                </p:cNvSpPr>
                <p:nvPr/>
              </p:nvSpPr>
              <p:spPr bwMode="auto">
                <a:xfrm>
                  <a:off x="2985" y="2625"/>
                  <a:ext cx="214" cy="192"/>
                </a:xfrm>
                <a:custGeom>
                  <a:avLst/>
                  <a:gdLst>
                    <a:gd name="T0" fmla="*/ 1 w 428"/>
                    <a:gd name="T1" fmla="*/ 1 h 384"/>
                    <a:gd name="T2" fmla="*/ 1 w 428"/>
                    <a:gd name="T3" fmla="*/ 1 h 384"/>
                    <a:gd name="T4" fmla="*/ 1 w 428"/>
                    <a:gd name="T5" fmla="*/ 0 h 384"/>
                    <a:gd name="T6" fmla="*/ 0 w 428"/>
                    <a:gd name="T7" fmla="*/ 1 h 384"/>
                    <a:gd name="T8" fmla="*/ 1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409" y="384"/>
                      </a:moveTo>
                      <a:lnTo>
                        <a:pt x="428" y="362"/>
                      </a:lnTo>
                      <a:lnTo>
                        <a:pt x="19" y="0"/>
                      </a:lnTo>
                      <a:lnTo>
                        <a:pt x="0" y="22"/>
                      </a:lnTo>
                      <a:lnTo>
                        <a:pt x="409" y="38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 name="Freeform 103"/>
                <p:cNvSpPr>
                  <a:spLocks/>
                </p:cNvSpPr>
                <p:nvPr/>
              </p:nvSpPr>
              <p:spPr bwMode="auto">
                <a:xfrm>
                  <a:off x="2368" y="2205"/>
                  <a:ext cx="557" cy="555"/>
                </a:xfrm>
                <a:custGeom>
                  <a:avLst/>
                  <a:gdLst>
                    <a:gd name="T0" fmla="*/ 0 w 2214"/>
                    <a:gd name="T1" fmla="*/ 0 h 2219"/>
                    <a:gd name="T2" fmla="*/ 0 w 2214"/>
                    <a:gd name="T3" fmla="*/ 0 h 2219"/>
                    <a:gd name="T4" fmla="*/ 0 w 2214"/>
                    <a:gd name="T5" fmla="*/ 0 h 2219"/>
                    <a:gd name="T6" fmla="*/ 0 w 2214"/>
                    <a:gd name="T7" fmla="*/ 0 h 2219"/>
                    <a:gd name="T8" fmla="*/ 0 w 2214"/>
                    <a:gd name="T9" fmla="*/ 0 h 2219"/>
                    <a:gd name="T10" fmla="*/ 0 60000 65536"/>
                    <a:gd name="T11" fmla="*/ 0 60000 65536"/>
                    <a:gd name="T12" fmla="*/ 0 60000 65536"/>
                    <a:gd name="T13" fmla="*/ 0 60000 65536"/>
                    <a:gd name="T14" fmla="*/ 0 60000 65536"/>
                    <a:gd name="T15" fmla="*/ 0 w 2214"/>
                    <a:gd name="T16" fmla="*/ 0 h 2219"/>
                    <a:gd name="T17" fmla="*/ 2214 w 2214"/>
                    <a:gd name="T18" fmla="*/ 2219 h 2219"/>
                  </a:gdLst>
                  <a:ahLst/>
                  <a:cxnLst>
                    <a:cxn ang="T10">
                      <a:pos x="T0" y="T1"/>
                    </a:cxn>
                    <a:cxn ang="T11">
                      <a:pos x="T2" y="T3"/>
                    </a:cxn>
                    <a:cxn ang="T12">
                      <a:pos x="T4" y="T5"/>
                    </a:cxn>
                    <a:cxn ang="T13">
                      <a:pos x="T6" y="T7"/>
                    </a:cxn>
                    <a:cxn ang="T14">
                      <a:pos x="T8" y="T9"/>
                    </a:cxn>
                  </a:cxnLst>
                  <a:rect l="T15" t="T16" r="T17" b="T18"/>
                  <a:pathLst>
                    <a:path w="2214" h="2219">
                      <a:moveTo>
                        <a:pt x="0" y="2206"/>
                      </a:moveTo>
                      <a:lnTo>
                        <a:pt x="14" y="2219"/>
                      </a:lnTo>
                      <a:lnTo>
                        <a:pt x="2214" y="13"/>
                      </a:lnTo>
                      <a:lnTo>
                        <a:pt x="2201" y="0"/>
                      </a:lnTo>
                      <a:lnTo>
                        <a:pt x="0" y="2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 name="Line 104"/>
                <p:cNvSpPr>
                  <a:spLocks noChangeShapeType="1"/>
                </p:cNvSpPr>
                <p:nvPr/>
              </p:nvSpPr>
              <p:spPr bwMode="auto">
                <a:xfrm>
                  <a:off x="2903" y="2205"/>
                  <a:ext cx="589" cy="5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3" name="Line 105"/>
              <p:cNvSpPr>
                <a:spLocks noChangeShapeType="1"/>
              </p:cNvSpPr>
              <p:nvPr/>
            </p:nvSpPr>
            <p:spPr bwMode="auto">
              <a:xfrm>
                <a:off x="725" y="2069"/>
                <a:ext cx="0" cy="182"/>
              </a:xfrm>
              <a:prstGeom prst="line">
                <a:avLst/>
              </a:prstGeom>
              <a:noFill/>
              <a:ln w="254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GB"/>
              </a:p>
            </p:txBody>
          </p:sp>
        </p:grpSp>
      </p:grpSp>
      <p:grpSp>
        <p:nvGrpSpPr>
          <p:cNvPr id="74" name="Group 277"/>
          <p:cNvGrpSpPr>
            <a:grpSpLocks/>
          </p:cNvGrpSpPr>
          <p:nvPr/>
        </p:nvGrpSpPr>
        <p:grpSpPr bwMode="auto">
          <a:xfrm>
            <a:off x="7264475" y="1835284"/>
            <a:ext cx="1565275" cy="1657350"/>
            <a:chOff x="4377" y="1797"/>
            <a:chExt cx="986" cy="1044"/>
          </a:xfrm>
        </p:grpSpPr>
        <p:grpSp>
          <p:nvGrpSpPr>
            <p:cNvPr id="75" name="Group 268"/>
            <p:cNvGrpSpPr>
              <a:grpSpLocks/>
            </p:cNvGrpSpPr>
            <p:nvPr/>
          </p:nvGrpSpPr>
          <p:grpSpPr bwMode="auto">
            <a:xfrm>
              <a:off x="4377" y="1797"/>
              <a:ext cx="986" cy="1044"/>
              <a:chOff x="4059" y="2409"/>
              <a:chExt cx="1281" cy="1245"/>
            </a:xfrm>
          </p:grpSpPr>
          <p:grpSp>
            <p:nvGrpSpPr>
              <p:cNvPr id="78" name="Group 234"/>
              <p:cNvGrpSpPr>
                <a:grpSpLocks/>
              </p:cNvGrpSpPr>
              <p:nvPr/>
            </p:nvGrpSpPr>
            <p:grpSpPr bwMode="auto">
              <a:xfrm rot="284320" flipV="1">
                <a:off x="4059" y="2409"/>
                <a:ext cx="1281" cy="632"/>
                <a:chOff x="2278" y="2199"/>
                <a:chExt cx="1281" cy="632"/>
              </a:xfrm>
            </p:grpSpPr>
            <p:sp>
              <p:nvSpPr>
                <p:cNvPr id="95" name="Freeform 235"/>
                <p:cNvSpPr>
                  <a:spLocks/>
                </p:cNvSpPr>
                <p:nvPr/>
              </p:nvSpPr>
              <p:spPr bwMode="auto">
                <a:xfrm>
                  <a:off x="2371" y="2199"/>
                  <a:ext cx="1100" cy="14"/>
                </a:xfrm>
                <a:custGeom>
                  <a:avLst/>
                  <a:gdLst>
                    <a:gd name="T0" fmla="*/ 0 w 2201"/>
                    <a:gd name="T1" fmla="*/ 0 h 30"/>
                    <a:gd name="T2" fmla="*/ 0 w 2201"/>
                    <a:gd name="T3" fmla="*/ 0 h 30"/>
                    <a:gd name="T4" fmla="*/ 0 w 2201"/>
                    <a:gd name="T5" fmla="*/ 0 h 30"/>
                    <a:gd name="T6" fmla="*/ 0 w 2201"/>
                    <a:gd name="T7" fmla="*/ 0 h 30"/>
                    <a:gd name="T8" fmla="*/ 0 w 2201"/>
                    <a:gd name="T9" fmla="*/ 0 h 30"/>
                    <a:gd name="T10" fmla="*/ 0 60000 65536"/>
                    <a:gd name="T11" fmla="*/ 0 60000 65536"/>
                    <a:gd name="T12" fmla="*/ 0 60000 65536"/>
                    <a:gd name="T13" fmla="*/ 0 60000 65536"/>
                    <a:gd name="T14" fmla="*/ 0 60000 65536"/>
                    <a:gd name="T15" fmla="*/ 0 w 2201"/>
                    <a:gd name="T16" fmla="*/ 0 h 30"/>
                    <a:gd name="T17" fmla="*/ 2201 w 2201"/>
                    <a:gd name="T18" fmla="*/ 30 h 30"/>
                  </a:gdLst>
                  <a:ahLst/>
                  <a:cxnLst>
                    <a:cxn ang="T10">
                      <a:pos x="T0" y="T1"/>
                    </a:cxn>
                    <a:cxn ang="T11">
                      <a:pos x="T2" y="T3"/>
                    </a:cxn>
                    <a:cxn ang="T12">
                      <a:pos x="T4" y="T5"/>
                    </a:cxn>
                    <a:cxn ang="T13">
                      <a:pos x="T6" y="T7"/>
                    </a:cxn>
                    <a:cxn ang="T14">
                      <a:pos x="T8" y="T9"/>
                    </a:cxn>
                  </a:cxnLst>
                  <a:rect l="T15" t="T16" r="T17" b="T18"/>
                  <a:pathLst>
                    <a:path w="2201" h="30">
                      <a:moveTo>
                        <a:pt x="0" y="0"/>
                      </a:moveTo>
                      <a:lnTo>
                        <a:pt x="0" y="28"/>
                      </a:lnTo>
                      <a:lnTo>
                        <a:pt x="2201" y="30"/>
                      </a:lnTo>
                      <a:lnTo>
                        <a:pt x="220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 name="Freeform 236"/>
                <p:cNvSpPr>
                  <a:spLocks/>
                </p:cNvSpPr>
                <p:nvPr/>
              </p:nvSpPr>
              <p:spPr bwMode="auto">
                <a:xfrm>
                  <a:off x="2989" y="2274"/>
                  <a:ext cx="457" cy="458"/>
                </a:xfrm>
                <a:custGeom>
                  <a:avLst/>
                  <a:gdLst>
                    <a:gd name="T0" fmla="*/ 0 w 915"/>
                    <a:gd name="T1" fmla="*/ 0 h 917"/>
                    <a:gd name="T2" fmla="*/ 0 w 915"/>
                    <a:gd name="T3" fmla="*/ 0 h 917"/>
                    <a:gd name="T4" fmla="*/ 0 w 915"/>
                    <a:gd name="T5" fmla="*/ 0 h 917"/>
                    <a:gd name="T6" fmla="*/ 0 w 915"/>
                    <a:gd name="T7" fmla="*/ 0 h 917"/>
                    <a:gd name="T8" fmla="*/ 0 w 915"/>
                    <a:gd name="T9" fmla="*/ 0 h 917"/>
                    <a:gd name="T10" fmla="*/ 0 w 915"/>
                    <a:gd name="T11" fmla="*/ 0 h 917"/>
                    <a:gd name="T12" fmla="*/ 0 w 915"/>
                    <a:gd name="T13" fmla="*/ 0 h 917"/>
                    <a:gd name="T14" fmla="*/ 0 w 915"/>
                    <a:gd name="T15" fmla="*/ 0 h 917"/>
                    <a:gd name="T16" fmla="*/ 0 w 915"/>
                    <a:gd name="T17" fmla="*/ 0 h 917"/>
                    <a:gd name="T18" fmla="*/ 0 w 915"/>
                    <a:gd name="T19" fmla="*/ 0 h 917"/>
                    <a:gd name="T20" fmla="*/ 0 w 915"/>
                    <a:gd name="T21" fmla="*/ 0 h 917"/>
                    <a:gd name="T22" fmla="*/ 0 w 915"/>
                    <a:gd name="T23" fmla="*/ 0 h 917"/>
                    <a:gd name="T24" fmla="*/ 0 w 915"/>
                    <a:gd name="T25" fmla="*/ 0 h 917"/>
                    <a:gd name="T26" fmla="*/ 0 w 915"/>
                    <a:gd name="T27" fmla="*/ 0 h 917"/>
                    <a:gd name="T28" fmla="*/ 0 w 915"/>
                    <a:gd name="T29" fmla="*/ 0 h 917"/>
                    <a:gd name="T30" fmla="*/ 0 w 915"/>
                    <a:gd name="T31" fmla="*/ 0 h 917"/>
                    <a:gd name="T32" fmla="*/ 0 w 915"/>
                    <a:gd name="T33" fmla="*/ 0 h 917"/>
                    <a:gd name="T34" fmla="*/ 0 w 915"/>
                    <a:gd name="T35" fmla="*/ 0 h 917"/>
                    <a:gd name="T36" fmla="*/ 0 w 915"/>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5"/>
                    <a:gd name="T58" fmla="*/ 0 h 917"/>
                    <a:gd name="T59" fmla="*/ 915 w 915"/>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5" h="917">
                      <a:moveTo>
                        <a:pt x="0" y="728"/>
                      </a:moveTo>
                      <a:lnTo>
                        <a:pt x="16" y="660"/>
                      </a:lnTo>
                      <a:lnTo>
                        <a:pt x="38" y="595"/>
                      </a:lnTo>
                      <a:lnTo>
                        <a:pt x="63" y="531"/>
                      </a:lnTo>
                      <a:lnTo>
                        <a:pt x="94" y="471"/>
                      </a:lnTo>
                      <a:lnTo>
                        <a:pt x="128" y="412"/>
                      </a:lnTo>
                      <a:lnTo>
                        <a:pt x="167" y="357"/>
                      </a:lnTo>
                      <a:lnTo>
                        <a:pt x="208" y="304"/>
                      </a:lnTo>
                      <a:lnTo>
                        <a:pt x="254" y="255"/>
                      </a:lnTo>
                      <a:lnTo>
                        <a:pt x="302" y="210"/>
                      </a:lnTo>
                      <a:lnTo>
                        <a:pt x="356" y="167"/>
                      </a:lnTo>
                      <a:lnTo>
                        <a:pt x="410" y="128"/>
                      </a:lnTo>
                      <a:lnTo>
                        <a:pt x="469" y="94"/>
                      </a:lnTo>
                      <a:lnTo>
                        <a:pt x="530" y="63"/>
                      </a:lnTo>
                      <a:lnTo>
                        <a:pt x="593" y="38"/>
                      </a:lnTo>
                      <a:lnTo>
                        <a:pt x="658" y="16"/>
                      </a:lnTo>
                      <a:lnTo>
                        <a:pt x="726" y="0"/>
                      </a:lnTo>
                      <a:lnTo>
                        <a:pt x="915" y="917"/>
                      </a:lnTo>
                      <a:lnTo>
                        <a:pt x="0" y="7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97" name="Group 237"/>
                <p:cNvGrpSpPr>
                  <a:grpSpLocks/>
                </p:cNvGrpSpPr>
                <p:nvPr/>
              </p:nvGrpSpPr>
              <p:grpSpPr bwMode="auto">
                <a:xfrm>
                  <a:off x="2993" y="2273"/>
                  <a:ext cx="461" cy="462"/>
                  <a:chOff x="2985" y="2270"/>
                  <a:chExt cx="461" cy="462"/>
                </a:xfrm>
              </p:grpSpPr>
              <p:sp>
                <p:nvSpPr>
                  <p:cNvPr id="108" name="Freeform 238"/>
                  <p:cNvSpPr>
                    <a:spLocks/>
                  </p:cNvSpPr>
                  <p:nvPr/>
                </p:nvSpPr>
                <p:spPr bwMode="auto">
                  <a:xfrm>
                    <a:off x="2991" y="2276"/>
                    <a:ext cx="455" cy="456"/>
                  </a:xfrm>
                  <a:custGeom>
                    <a:avLst/>
                    <a:gdLst>
                      <a:gd name="T0" fmla="*/ 0 w 911"/>
                      <a:gd name="T1" fmla="*/ 0 h 913"/>
                      <a:gd name="T2" fmla="*/ 0 w 911"/>
                      <a:gd name="T3" fmla="*/ 0 h 913"/>
                      <a:gd name="T4" fmla="*/ 0 w 911"/>
                      <a:gd name="T5" fmla="*/ 0 h 913"/>
                      <a:gd name="T6" fmla="*/ 0 w 911"/>
                      <a:gd name="T7" fmla="*/ 0 h 913"/>
                      <a:gd name="T8" fmla="*/ 0 w 911"/>
                      <a:gd name="T9" fmla="*/ 0 h 913"/>
                      <a:gd name="T10" fmla="*/ 0 w 911"/>
                      <a:gd name="T11" fmla="*/ 0 h 913"/>
                      <a:gd name="T12" fmla="*/ 0 w 911"/>
                      <a:gd name="T13" fmla="*/ 0 h 913"/>
                      <a:gd name="T14" fmla="*/ 0 w 911"/>
                      <a:gd name="T15" fmla="*/ 0 h 913"/>
                      <a:gd name="T16" fmla="*/ 0 w 911"/>
                      <a:gd name="T17" fmla="*/ 0 h 913"/>
                      <a:gd name="T18" fmla="*/ 0 w 911"/>
                      <a:gd name="T19" fmla="*/ 0 h 913"/>
                      <a:gd name="T20" fmla="*/ 0 w 911"/>
                      <a:gd name="T21" fmla="*/ 0 h 913"/>
                      <a:gd name="T22" fmla="*/ 0 w 911"/>
                      <a:gd name="T23" fmla="*/ 0 h 913"/>
                      <a:gd name="T24" fmla="*/ 0 w 911"/>
                      <a:gd name="T25" fmla="*/ 0 h 913"/>
                      <a:gd name="T26" fmla="*/ 0 w 911"/>
                      <a:gd name="T27" fmla="*/ 0 h 913"/>
                      <a:gd name="T28" fmla="*/ 0 w 911"/>
                      <a:gd name="T29" fmla="*/ 0 h 913"/>
                      <a:gd name="T30" fmla="*/ 0 w 911"/>
                      <a:gd name="T31" fmla="*/ 0 h 913"/>
                      <a:gd name="T32" fmla="*/ 0 w 911"/>
                      <a:gd name="T33" fmla="*/ 0 h 913"/>
                      <a:gd name="T34" fmla="*/ 0 w 911"/>
                      <a:gd name="T35" fmla="*/ 0 h 913"/>
                      <a:gd name="T36" fmla="*/ 0 w 911"/>
                      <a:gd name="T37" fmla="*/ 0 h 9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1"/>
                      <a:gd name="T58" fmla="*/ 0 h 913"/>
                      <a:gd name="T59" fmla="*/ 911 w 911"/>
                      <a:gd name="T60" fmla="*/ 913 h 9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1" h="913">
                        <a:moveTo>
                          <a:pt x="0" y="725"/>
                        </a:moveTo>
                        <a:lnTo>
                          <a:pt x="17" y="657"/>
                        </a:lnTo>
                        <a:lnTo>
                          <a:pt x="39" y="592"/>
                        </a:lnTo>
                        <a:lnTo>
                          <a:pt x="64" y="529"/>
                        </a:lnTo>
                        <a:lnTo>
                          <a:pt x="93" y="468"/>
                        </a:lnTo>
                        <a:lnTo>
                          <a:pt x="129" y="411"/>
                        </a:lnTo>
                        <a:lnTo>
                          <a:pt x="166" y="356"/>
                        </a:lnTo>
                        <a:lnTo>
                          <a:pt x="208" y="303"/>
                        </a:lnTo>
                        <a:lnTo>
                          <a:pt x="254" y="254"/>
                        </a:lnTo>
                        <a:lnTo>
                          <a:pt x="303" y="209"/>
                        </a:lnTo>
                        <a:lnTo>
                          <a:pt x="355" y="167"/>
                        </a:lnTo>
                        <a:lnTo>
                          <a:pt x="409" y="129"/>
                        </a:lnTo>
                        <a:lnTo>
                          <a:pt x="467" y="95"/>
                        </a:lnTo>
                        <a:lnTo>
                          <a:pt x="527" y="64"/>
                        </a:lnTo>
                        <a:lnTo>
                          <a:pt x="591" y="39"/>
                        </a:lnTo>
                        <a:lnTo>
                          <a:pt x="656" y="17"/>
                        </a:lnTo>
                        <a:lnTo>
                          <a:pt x="724" y="0"/>
                        </a:lnTo>
                        <a:lnTo>
                          <a:pt x="911" y="913"/>
                        </a:lnTo>
                        <a:lnTo>
                          <a:pt x="0" y="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 name="Freeform 239"/>
                  <p:cNvSpPr>
                    <a:spLocks/>
                  </p:cNvSpPr>
                  <p:nvPr/>
                </p:nvSpPr>
                <p:spPr bwMode="auto">
                  <a:xfrm>
                    <a:off x="2985" y="2270"/>
                    <a:ext cx="369" cy="370"/>
                  </a:xfrm>
                  <a:custGeom>
                    <a:avLst/>
                    <a:gdLst>
                      <a:gd name="T0" fmla="*/ 0 w 739"/>
                      <a:gd name="T1" fmla="*/ 0 h 741"/>
                      <a:gd name="T2" fmla="*/ 0 w 739"/>
                      <a:gd name="T3" fmla="*/ 0 h 741"/>
                      <a:gd name="T4" fmla="*/ 0 w 739"/>
                      <a:gd name="T5" fmla="*/ 0 h 741"/>
                      <a:gd name="T6" fmla="*/ 0 w 739"/>
                      <a:gd name="T7" fmla="*/ 0 h 741"/>
                      <a:gd name="T8" fmla="*/ 0 w 739"/>
                      <a:gd name="T9" fmla="*/ 0 h 741"/>
                      <a:gd name="T10" fmla="*/ 0 w 739"/>
                      <a:gd name="T11" fmla="*/ 0 h 741"/>
                      <a:gd name="T12" fmla="*/ 0 w 739"/>
                      <a:gd name="T13" fmla="*/ 0 h 741"/>
                      <a:gd name="T14" fmla="*/ 0 w 739"/>
                      <a:gd name="T15" fmla="*/ 0 h 741"/>
                      <a:gd name="T16" fmla="*/ 0 w 739"/>
                      <a:gd name="T17" fmla="*/ 0 h 741"/>
                      <a:gd name="T18" fmla="*/ 0 w 739"/>
                      <a:gd name="T19" fmla="*/ 0 h 741"/>
                      <a:gd name="T20" fmla="*/ 0 w 739"/>
                      <a:gd name="T21" fmla="*/ 0 h 741"/>
                      <a:gd name="T22" fmla="*/ 0 w 739"/>
                      <a:gd name="T23" fmla="*/ 0 h 741"/>
                      <a:gd name="T24" fmla="*/ 0 w 739"/>
                      <a:gd name="T25" fmla="*/ 0 h 741"/>
                      <a:gd name="T26" fmla="*/ 0 w 739"/>
                      <a:gd name="T27" fmla="*/ 0 h 741"/>
                      <a:gd name="T28" fmla="*/ 0 w 739"/>
                      <a:gd name="T29" fmla="*/ 0 h 741"/>
                      <a:gd name="T30" fmla="*/ 0 w 739"/>
                      <a:gd name="T31" fmla="*/ 0 h 741"/>
                      <a:gd name="T32" fmla="*/ 0 w 739"/>
                      <a:gd name="T33" fmla="*/ 0 h 741"/>
                      <a:gd name="T34" fmla="*/ 0 w 739"/>
                      <a:gd name="T35" fmla="*/ 0 h 741"/>
                      <a:gd name="T36" fmla="*/ 0 w 739"/>
                      <a:gd name="T37" fmla="*/ 0 h 741"/>
                      <a:gd name="T38" fmla="*/ 0 w 739"/>
                      <a:gd name="T39" fmla="*/ 0 h 741"/>
                      <a:gd name="T40" fmla="*/ 0 w 739"/>
                      <a:gd name="T41" fmla="*/ 0 h 741"/>
                      <a:gd name="T42" fmla="*/ 0 w 739"/>
                      <a:gd name="T43" fmla="*/ 0 h 741"/>
                      <a:gd name="T44" fmla="*/ 0 w 739"/>
                      <a:gd name="T45" fmla="*/ 0 h 741"/>
                      <a:gd name="T46" fmla="*/ 0 w 739"/>
                      <a:gd name="T47" fmla="*/ 0 h 741"/>
                      <a:gd name="T48" fmla="*/ 0 w 739"/>
                      <a:gd name="T49" fmla="*/ 0 h 741"/>
                      <a:gd name="T50" fmla="*/ 0 w 739"/>
                      <a:gd name="T51" fmla="*/ 0 h 741"/>
                      <a:gd name="T52" fmla="*/ 0 w 739"/>
                      <a:gd name="T53" fmla="*/ 0 h 741"/>
                      <a:gd name="T54" fmla="*/ 0 w 739"/>
                      <a:gd name="T55" fmla="*/ 0 h 741"/>
                      <a:gd name="T56" fmla="*/ 0 w 739"/>
                      <a:gd name="T57" fmla="*/ 0 h 741"/>
                      <a:gd name="T58" fmla="*/ 0 w 739"/>
                      <a:gd name="T59" fmla="*/ 0 h 741"/>
                      <a:gd name="T60" fmla="*/ 0 w 739"/>
                      <a:gd name="T61" fmla="*/ 0 h 741"/>
                      <a:gd name="T62" fmla="*/ 0 w 739"/>
                      <a:gd name="T63" fmla="*/ 0 h 741"/>
                      <a:gd name="T64" fmla="*/ 0 w 739"/>
                      <a:gd name="T65" fmla="*/ 0 h 741"/>
                      <a:gd name="T66" fmla="*/ 0 w 739"/>
                      <a:gd name="T67" fmla="*/ 0 h 741"/>
                      <a:gd name="T68" fmla="*/ 0 w 739"/>
                      <a:gd name="T69" fmla="*/ 0 h 741"/>
                      <a:gd name="T70" fmla="*/ 0 w 739"/>
                      <a:gd name="T71" fmla="*/ 0 h 741"/>
                      <a:gd name="T72" fmla="*/ 0 w 739"/>
                      <a:gd name="T73" fmla="*/ 0 h 741"/>
                      <a:gd name="T74" fmla="*/ 0 w 739"/>
                      <a:gd name="T75" fmla="*/ 0 h 741"/>
                      <a:gd name="T76" fmla="*/ 0 w 739"/>
                      <a:gd name="T77" fmla="*/ 0 h 741"/>
                      <a:gd name="T78" fmla="*/ 0 w 739"/>
                      <a:gd name="T79" fmla="*/ 0 h 741"/>
                      <a:gd name="T80" fmla="*/ 0 w 739"/>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9"/>
                      <a:gd name="T124" fmla="*/ 0 h 741"/>
                      <a:gd name="T125" fmla="*/ 739 w 739"/>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9" h="741">
                        <a:moveTo>
                          <a:pt x="0" y="735"/>
                        </a:moveTo>
                        <a:lnTo>
                          <a:pt x="28" y="741"/>
                        </a:lnTo>
                        <a:lnTo>
                          <a:pt x="44" y="676"/>
                        </a:lnTo>
                        <a:lnTo>
                          <a:pt x="65" y="611"/>
                        </a:lnTo>
                        <a:lnTo>
                          <a:pt x="92" y="548"/>
                        </a:lnTo>
                        <a:lnTo>
                          <a:pt x="121" y="487"/>
                        </a:lnTo>
                        <a:lnTo>
                          <a:pt x="155" y="430"/>
                        </a:lnTo>
                        <a:lnTo>
                          <a:pt x="142" y="424"/>
                        </a:lnTo>
                        <a:lnTo>
                          <a:pt x="152" y="434"/>
                        </a:lnTo>
                        <a:lnTo>
                          <a:pt x="189" y="379"/>
                        </a:lnTo>
                        <a:lnTo>
                          <a:pt x="232" y="326"/>
                        </a:lnTo>
                        <a:lnTo>
                          <a:pt x="278" y="278"/>
                        </a:lnTo>
                        <a:lnTo>
                          <a:pt x="326" y="232"/>
                        </a:lnTo>
                        <a:lnTo>
                          <a:pt x="378" y="191"/>
                        </a:lnTo>
                        <a:lnTo>
                          <a:pt x="432" y="152"/>
                        </a:lnTo>
                        <a:lnTo>
                          <a:pt x="422" y="142"/>
                        </a:lnTo>
                        <a:lnTo>
                          <a:pt x="428" y="155"/>
                        </a:lnTo>
                        <a:lnTo>
                          <a:pt x="486" y="121"/>
                        </a:lnTo>
                        <a:lnTo>
                          <a:pt x="546" y="90"/>
                        </a:lnTo>
                        <a:lnTo>
                          <a:pt x="610" y="65"/>
                        </a:lnTo>
                        <a:lnTo>
                          <a:pt x="675" y="43"/>
                        </a:lnTo>
                        <a:lnTo>
                          <a:pt x="739" y="28"/>
                        </a:lnTo>
                        <a:lnTo>
                          <a:pt x="734" y="0"/>
                        </a:lnTo>
                        <a:lnTo>
                          <a:pt x="663" y="16"/>
                        </a:lnTo>
                        <a:lnTo>
                          <a:pt x="598" y="38"/>
                        </a:lnTo>
                        <a:lnTo>
                          <a:pt x="534" y="64"/>
                        </a:lnTo>
                        <a:lnTo>
                          <a:pt x="474" y="95"/>
                        </a:lnTo>
                        <a:lnTo>
                          <a:pt x="416" y="128"/>
                        </a:lnTo>
                        <a:lnTo>
                          <a:pt x="412" y="131"/>
                        </a:lnTo>
                        <a:lnTo>
                          <a:pt x="357" y="170"/>
                        </a:lnTo>
                        <a:lnTo>
                          <a:pt x="306" y="211"/>
                        </a:lnTo>
                        <a:lnTo>
                          <a:pt x="257" y="257"/>
                        </a:lnTo>
                        <a:lnTo>
                          <a:pt x="211" y="306"/>
                        </a:lnTo>
                        <a:lnTo>
                          <a:pt x="168" y="359"/>
                        </a:lnTo>
                        <a:lnTo>
                          <a:pt x="131" y="413"/>
                        </a:lnTo>
                        <a:lnTo>
                          <a:pt x="127" y="418"/>
                        </a:lnTo>
                        <a:lnTo>
                          <a:pt x="93" y="475"/>
                        </a:lnTo>
                        <a:lnTo>
                          <a:pt x="64" y="536"/>
                        </a:lnTo>
                        <a:lnTo>
                          <a:pt x="37" y="599"/>
                        </a:lnTo>
                        <a:lnTo>
                          <a:pt x="16" y="664"/>
                        </a:lnTo>
                        <a:lnTo>
                          <a:pt x="0" y="7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98" name="Freeform 240"/>
                <p:cNvSpPr>
                  <a:spLocks/>
                </p:cNvSpPr>
                <p:nvPr/>
              </p:nvSpPr>
              <p:spPr bwMode="auto">
                <a:xfrm>
                  <a:off x="2399" y="2289"/>
                  <a:ext cx="459" cy="458"/>
                </a:xfrm>
                <a:custGeom>
                  <a:avLst/>
                  <a:gdLst>
                    <a:gd name="T0" fmla="*/ 1 w 916"/>
                    <a:gd name="T1" fmla="*/ 0 h 917"/>
                    <a:gd name="T2" fmla="*/ 1 w 916"/>
                    <a:gd name="T3" fmla="*/ 0 h 917"/>
                    <a:gd name="T4" fmla="*/ 1 w 916"/>
                    <a:gd name="T5" fmla="*/ 0 h 917"/>
                    <a:gd name="T6" fmla="*/ 1 w 916"/>
                    <a:gd name="T7" fmla="*/ 0 h 917"/>
                    <a:gd name="T8" fmla="*/ 1 w 916"/>
                    <a:gd name="T9" fmla="*/ 0 h 917"/>
                    <a:gd name="T10" fmla="*/ 1 w 916"/>
                    <a:gd name="T11" fmla="*/ 0 h 917"/>
                    <a:gd name="T12" fmla="*/ 1 w 916"/>
                    <a:gd name="T13" fmla="*/ 0 h 917"/>
                    <a:gd name="T14" fmla="*/ 1 w 916"/>
                    <a:gd name="T15" fmla="*/ 0 h 917"/>
                    <a:gd name="T16" fmla="*/ 1 w 916"/>
                    <a:gd name="T17" fmla="*/ 0 h 917"/>
                    <a:gd name="T18" fmla="*/ 1 w 916"/>
                    <a:gd name="T19" fmla="*/ 0 h 917"/>
                    <a:gd name="T20" fmla="*/ 1 w 916"/>
                    <a:gd name="T21" fmla="*/ 0 h 917"/>
                    <a:gd name="T22" fmla="*/ 1 w 916"/>
                    <a:gd name="T23" fmla="*/ 0 h 917"/>
                    <a:gd name="T24" fmla="*/ 1 w 916"/>
                    <a:gd name="T25" fmla="*/ 0 h 917"/>
                    <a:gd name="T26" fmla="*/ 1 w 916"/>
                    <a:gd name="T27" fmla="*/ 0 h 917"/>
                    <a:gd name="T28" fmla="*/ 1 w 916"/>
                    <a:gd name="T29" fmla="*/ 0 h 917"/>
                    <a:gd name="T30" fmla="*/ 1 w 916"/>
                    <a:gd name="T31" fmla="*/ 0 h 917"/>
                    <a:gd name="T32" fmla="*/ 1 w 916"/>
                    <a:gd name="T33" fmla="*/ 0 h 917"/>
                    <a:gd name="T34" fmla="*/ 0 w 916"/>
                    <a:gd name="T35" fmla="*/ 0 h 917"/>
                    <a:gd name="T36" fmla="*/ 1 w 916"/>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917"/>
                    <a:gd name="T59" fmla="*/ 916 w 916"/>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917">
                      <a:moveTo>
                        <a:pt x="189" y="0"/>
                      </a:moveTo>
                      <a:lnTo>
                        <a:pt x="257" y="17"/>
                      </a:lnTo>
                      <a:lnTo>
                        <a:pt x="321" y="39"/>
                      </a:lnTo>
                      <a:lnTo>
                        <a:pt x="385" y="64"/>
                      </a:lnTo>
                      <a:lnTo>
                        <a:pt x="447" y="95"/>
                      </a:lnTo>
                      <a:lnTo>
                        <a:pt x="504" y="129"/>
                      </a:lnTo>
                      <a:lnTo>
                        <a:pt x="561" y="167"/>
                      </a:lnTo>
                      <a:lnTo>
                        <a:pt x="612" y="210"/>
                      </a:lnTo>
                      <a:lnTo>
                        <a:pt x="661" y="256"/>
                      </a:lnTo>
                      <a:lnTo>
                        <a:pt x="707" y="305"/>
                      </a:lnTo>
                      <a:lnTo>
                        <a:pt x="749" y="358"/>
                      </a:lnTo>
                      <a:lnTo>
                        <a:pt x="788" y="412"/>
                      </a:lnTo>
                      <a:lnTo>
                        <a:pt x="822" y="471"/>
                      </a:lnTo>
                      <a:lnTo>
                        <a:pt x="853" y="532"/>
                      </a:lnTo>
                      <a:lnTo>
                        <a:pt x="878" y="595"/>
                      </a:lnTo>
                      <a:lnTo>
                        <a:pt x="900" y="660"/>
                      </a:lnTo>
                      <a:lnTo>
                        <a:pt x="916" y="728"/>
                      </a:lnTo>
                      <a:lnTo>
                        <a:pt x="0" y="917"/>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99" name="Group 241"/>
                <p:cNvGrpSpPr>
                  <a:grpSpLocks/>
                </p:cNvGrpSpPr>
                <p:nvPr/>
              </p:nvGrpSpPr>
              <p:grpSpPr bwMode="auto">
                <a:xfrm>
                  <a:off x="2399" y="2284"/>
                  <a:ext cx="463" cy="463"/>
                  <a:chOff x="2399" y="2284"/>
                  <a:chExt cx="463" cy="463"/>
                </a:xfrm>
              </p:grpSpPr>
              <p:sp>
                <p:nvSpPr>
                  <p:cNvPr id="106" name="Freeform 242"/>
                  <p:cNvSpPr>
                    <a:spLocks/>
                  </p:cNvSpPr>
                  <p:nvPr/>
                </p:nvSpPr>
                <p:spPr bwMode="auto">
                  <a:xfrm>
                    <a:off x="2399" y="2291"/>
                    <a:ext cx="456" cy="456"/>
                  </a:xfrm>
                  <a:custGeom>
                    <a:avLst/>
                    <a:gdLst>
                      <a:gd name="T0" fmla="*/ 1 w 910"/>
                      <a:gd name="T1" fmla="*/ 0 h 912"/>
                      <a:gd name="T2" fmla="*/ 1 w 910"/>
                      <a:gd name="T3" fmla="*/ 1 h 912"/>
                      <a:gd name="T4" fmla="*/ 1 w 910"/>
                      <a:gd name="T5" fmla="*/ 1 h 912"/>
                      <a:gd name="T6" fmla="*/ 1 w 910"/>
                      <a:gd name="T7" fmla="*/ 1 h 912"/>
                      <a:gd name="T8" fmla="*/ 1 w 910"/>
                      <a:gd name="T9" fmla="*/ 1 h 912"/>
                      <a:gd name="T10" fmla="*/ 1 w 910"/>
                      <a:gd name="T11" fmla="*/ 1 h 912"/>
                      <a:gd name="T12" fmla="*/ 1 w 910"/>
                      <a:gd name="T13" fmla="*/ 1 h 912"/>
                      <a:gd name="T14" fmla="*/ 1 w 910"/>
                      <a:gd name="T15" fmla="*/ 1 h 912"/>
                      <a:gd name="T16" fmla="*/ 1 w 910"/>
                      <a:gd name="T17" fmla="*/ 1 h 912"/>
                      <a:gd name="T18" fmla="*/ 1 w 910"/>
                      <a:gd name="T19" fmla="*/ 1 h 912"/>
                      <a:gd name="T20" fmla="*/ 1 w 910"/>
                      <a:gd name="T21" fmla="*/ 1 h 912"/>
                      <a:gd name="T22" fmla="*/ 1 w 910"/>
                      <a:gd name="T23" fmla="*/ 1 h 912"/>
                      <a:gd name="T24" fmla="*/ 1 w 910"/>
                      <a:gd name="T25" fmla="*/ 1 h 912"/>
                      <a:gd name="T26" fmla="*/ 1 w 910"/>
                      <a:gd name="T27" fmla="*/ 1 h 912"/>
                      <a:gd name="T28" fmla="*/ 1 w 910"/>
                      <a:gd name="T29" fmla="*/ 1 h 912"/>
                      <a:gd name="T30" fmla="*/ 1 w 910"/>
                      <a:gd name="T31" fmla="*/ 1 h 912"/>
                      <a:gd name="T32" fmla="*/ 1 w 910"/>
                      <a:gd name="T33" fmla="*/ 1 h 912"/>
                      <a:gd name="T34" fmla="*/ 0 w 910"/>
                      <a:gd name="T35" fmla="*/ 1 h 912"/>
                      <a:gd name="T36" fmla="*/ 1 w 910"/>
                      <a:gd name="T37" fmla="*/ 0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0"/>
                      <a:gd name="T58" fmla="*/ 0 h 912"/>
                      <a:gd name="T59" fmla="*/ 910 w 910"/>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0" h="912">
                        <a:moveTo>
                          <a:pt x="187" y="0"/>
                        </a:moveTo>
                        <a:lnTo>
                          <a:pt x="255" y="16"/>
                        </a:lnTo>
                        <a:lnTo>
                          <a:pt x="320" y="38"/>
                        </a:lnTo>
                        <a:lnTo>
                          <a:pt x="383" y="63"/>
                        </a:lnTo>
                        <a:lnTo>
                          <a:pt x="444" y="94"/>
                        </a:lnTo>
                        <a:lnTo>
                          <a:pt x="502" y="128"/>
                        </a:lnTo>
                        <a:lnTo>
                          <a:pt x="556" y="167"/>
                        </a:lnTo>
                        <a:lnTo>
                          <a:pt x="608" y="208"/>
                        </a:lnTo>
                        <a:lnTo>
                          <a:pt x="658" y="254"/>
                        </a:lnTo>
                        <a:lnTo>
                          <a:pt x="702" y="303"/>
                        </a:lnTo>
                        <a:lnTo>
                          <a:pt x="745" y="356"/>
                        </a:lnTo>
                        <a:lnTo>
                          <a:pt x="783" y="410"/>
                        </a:lnTo>
                        <a:lnTo>
                          <a:pt x="817" y="468"/>
                        </a:lnTo>
                        <a:lnTo>
                          <a:pt x="847" y="528"/>
                        </a:lnTo>
                        <a:lnTo>
                          <a:pt x="872" y="592"/>
                        </a:lnTo>
                        <a:lnTo>
                          <a:pt x="894" y="657"/>
                        </a:lnTo>
                        <a:lnTo>
                          <a:pt x="910" y="725"/>
                        </a:lnTo>
                        <a:lnTo>
                          <a:pt x="0" y="912"/>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 name="Freeform 243"/>
                  <p:cNvSpPr>
                    <a:spLocks/>
                  </p:cNvSpPr>
                  <p:nvPr/>
                </p:nvSpPr>
                <p:spPr bwMode="auto">
                  <a:xfrm>
                    <a:off x="2492" y="2284"/>
                    <a:ext cx="370" cy="371"/>
                  </a:xfrm>
                  <a:custGeom>
                    <a:avLst/>
                    <a:gdLst>
                      <a:gd name="T0" fmla="*/ 0 w 741"/>
                      <a:gd name="T1" fmla="*/ 0 h 741"/>
                      <a:gd name="T2" fmla="*/ 0 w 741"/>
                      <a:gd name="T3" fmla="*/ 1 h 741"/>
                      <a:gd name="T4" fmla="*/ 0 w 741"/>
                      <a:gd name="T5" fmla="*/ 1 h 741"/>
                      <a:gd name="T6" fmla="*/ 0 w 741"/>
                      <a:gd name="T7" fmla="*/ 1 h 741"/>
                      <a:gd name="T8" fmla="*/ 0 w 741"/>
                      <a:gd name="T9" fmla="*/ 1 h 741"/>
                      <a:gd name="T10" fmla="*/ 0 w 741"/>
                      <a:gd name="T11" fmla="*/ 1 h 741"/>
                      <a:gd name="T12" fmla="*/ 0 w 741"/>
                      <a:gd name="T13" fmla="*/ 1 h 741"/>
                      <a:gd name="T14" fmla="*/ 0 w 741"/>
                      <a:gd name="T15" fmla="*/ 1 h 741"/>
                      <a:gd name="T16" fmla="*/ 0 w 741"/>
                      <a:gd name="T17" fmla="*/ 1 h 741"/>
                      <a:gd name="T18" fmla="*/ 0 w 741"/>
                      <a:gd name="T19" fmla="*/ 1 h 741"/>
                      <a:gd name="T20" fmla="*/ 0 w 741"/>
                      <a:gd name="T21" fmla="*/ 1 h 741"/>
                      <a:gd name="T22" fmla="*/ 0 w 741"/>
                      <a:gd name="T23" fmla="*/ 1 h 741"/>
                      <a:gd name="T24" fmla="*/ 0 w 741"/>
                      <a:gd name="T25" fmla="*/ 1 h 741"/>
                      <a:gd name="T26" fmla="*/ 0 w 741"/>
                      <a:gd name="T27" fmla="*/ 1 h 741"/>
                      <a:gd name="T28" fmla="*/ 0 w 741"/>
                      <a:gd name="T29" fmla="*/ 1 h 741"/>
                      <a:gd name="T30" fmla="*/ 0 w 741"/>
                      <a:gd name="T31" fmla="*/ 1 h 741"/>
                      <a:gd name="T32" fmla="*/ 0 w 741"/>
                      <a:gd name="T33" fmla="*/ 1 h 741"/>
                      <a:gd name="T34" fmla="*/ 0 w 741"/>
                      <a:gd name="T35" fmla="*/ 1 h 741"/>
                      <a:gd name="T36" fmla="*/ 0 w 741"/>
                      <a:gd name="T37" fmla="*/ 1 h 741"/>
                      <a:gd name="T38" fmla="*/ 0 w 741"/>
                      <a:gd name="T39" fmla="*/ 1 h 741"/>
                      <a:gd name="T40" fmla="*/ 0 w 741"/>
                      <a:gd name="T41" fmla="*/ 1 h 741"/>
                      <a:gd name="T42" fmla="*/ 0 w 741"/>
                      <a:gd name="T43" fmla="*/ 1 h 741"/>
                      <a:gd name="T44" fmla="*/ 0 w 741"/>
                      <a:gd name="T45" fmla="*/ 1 h 741"/>
                      <a:gd name="T46" fmla="*/ 0 w 741"/>
                      <a:gd name="T47" fmla="*/ 1 h 741"/>
                      <a:gd name="T48" fmla="*/ 0 w 741"/>
                      <a:gd name="T49" fmla="*/ 1 h 741"/>
                      <a:gd name="T50" fmla="*/ 0 w 741"/>
                      <a:gd name="T51" fmla="*/ 1 h 741"/>
                      <a:gd name="T52" fmla="*/ 0 w 741"/>
                      <a:gd name="T53" fmla="*/ 1 h 741"/>
                      <a:gd name="T54" fmla="*/ 0 w 741"/>
                      <a:gd name="T55" fmla="*/ 1 h 741"/>
                      <a:gd name="T56" fmla="*/ 0 w 741"/>
                      <a:gd name="T57" fmla="*/ 1 h 741"/>
                      <a:gd name="T58" fmla="*/ 0 w 741"/>
                      <a:gd name="T59" fmla="*/ 1 h 741"/>
                      <a:gd name="T60" fmla="*/ 0 w 741"/>
                      <a:gd name="T61" fmla="*/ 1 h 741"/>
                      <a:gd name="T62" fmla="*/ 0 w 741"/>
                      <a:gd name="T63" fmla="*/ 1 h 741"/>
                      <a:gd name="T64" fmla="*/ 0 w 741"/>
                      <a:gd name="T65" fmla="*/ 1 h 741"/>
                      <a:gd name="T66" fmla="*/ 0 w 741"/>
                      <a:gd name="T67" fmla="*/ 1 h 741"/>
                      <a:gd name="T68" fmla="*/ 0 w 741"/>
                      <a:gd name="T69" fmla="*/ 1 h 741"/>
                      <a:gd name="T70" fmla="*/ 0 w 741"/>
                      <a:gd name="T71" fmla="*/ 1 h 741"/>
                      <a:gd name="T72" fmla="*/ 0 w 741"/>
                      <a:gd name="T73" fmla="*/ 1 h 741"/>
                      <a:gd name="T74" fmla="*/ 0 w 741"/>
                      <a:gd name="T75" fmla="*/ 1 h 741"/>
                      <a:gd name="T76" fmla="*/ 0 w 741"/>
                      <a:gd name="T77" fmla="*/ 1 h 741"/>
                      <a:gd name="T78" fmla="*/ 0 w 741"/>
                      <a:gd name="T79" fmla="*/ 1 h 741"/>
                      <a:gd name="T80" fmla="*/ 0 w 741"/>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1"/>
                      <a:gd name="T124" fmla="*/ 0 h 741"/>
                      <a:gd name="T125" fmla="*/ 741 w 741"/>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1" h="741">
                        <a:moveTo>
                          <a:pt x="6" y="0"/>
                        </a:moveTo>
                        <a:lnTo>
                          <a:pt x="0" y="28"/>
                        </a:lnTo>
                        <a:lnTo>
                          <a:pt x="65" y="42"/>
                        </a:lnTo>
                        <a:lnTo>
                          <a:pt x="130" y="65"/>
                        </a:lnTo>
                        <a:lnTo>
                          <a:pt x="194" y="90"/>
                        </a:lnTo>
                        <a:lnTo>
                          <a:pt x="254" y="121"/>
                        </a:lnTo>
                        <a:lnTo>
                          <a:pt x="312" y="155"/>
                        </a:lnTo>
                        <a:lnTo>
                          <a:pt x="318" y="141"/>
                        </a:lnTo>
                        <a:lnTo>
                          <a:pt x="307" y="152"/>
                        </a:lnTo>
                        <a:lnTo>
                          <a:pt x="362" y="190"/>
                        </a:lnTo>
                        <a:lnTo>
                          <a:pt x="413" y="231"/>
                        </a:lnTo>
                        <a:lnTo>
                          <a:pt x="464" y="277"/>
                        </a:lnTo>
                        <a:lnTo>
                          <a:pt x="508" y="326"/>
                        </a:lnTo>
                        <a:lnTo>
                          <a:pt x="551" y="379"/>
                        </a:lnTo>
                        <a:lnTo>
                          <a:pt x="589" y="434"/>
                        </a:lnTo>
                        <a:lnTo>
                          <a:pt x="599" y="423"/>
                        </a:lnTo>
                        <a:lnTo>
                          <a:pt x="585" y="429"/>
                        </a:lnTo>
                        <a:lnTo>
                          <a:pt x="619" y="487"/>
                        </a:lnTo>
                        <a:lnTo>
                          <a:pt x="650" y="547"/>
                        </a:lnTo>
                        <a:lnTo>
                          <a:pt x="675" y="611"/>
                        </a:lnTo>
                        <a:lnTo>
                          <a:pt x="695" y="676"/>
                        </a:lnTo>
                        <a:lnTo>
                          <a:pt x="713" y="741"/>
                        </a:lnTo>
                        <a:lnTo>
                          <a:pt x="741" y="735"/>
                        </a:lnTo>
                        <a:lnTo>
                          <a:pt x="723" y="664"/>
                        </a:lnTo>
                        <a:lnTo>
                          <a:pt x="703" y="599"/>
                        </a:lnTo>
                        <a:lnTo>
                          <a:pt x="678" y="536"/>
                        </a:lnTo>
                        <a:lnTo>
                          <a:pt x="647" y="475"/>
                        </a:lnTo>
                        <a:lnTo>
                          <a:pt x="613" y="417"/>
                        </a:lnTo>
                        <a:lnTo>
                          <a:pt x="610" y="413"/>
                        </a:lnTo>
                        <a:lnTo>
                          <a:pt x="571" y="358"/>
                        </a:lnTo>
                        <a:lnTo>
                          <a:pt x="529" y="305"/>
                        </a:lnTo>
                        <a:lnTo>
                          <a:pt x="484" y="256"/>
                        </a:lnTo>
                        <a:lnTo>
                          <a:pt x="434" y="211"/>
                        </a:lnTo>
                        <a:lnTo>
                          <a:pt x="382" y="169"/>
                        </a:lnTo>
                        <a:lnTo>
                          <a:pt x="328" y="131"/>
                        </a:lnTo>
                        <a:lnTo>
                          <a:pt x="323" y="128"/>
                        </a:lnTo>
                        <a:lnTo>
                          <a:pt x="266" y="94"/>
                        </a:lnTo>
                        <a:lnTo>
                          <a:pt x="205" y="63"/>
                        </a:lnTo>
                        <a:lnTo>
                          <a:pt x="142" y="38"/>
                        </a:lnTo>
                        <a:lnTo>
                          <a:pt x="77" y="16"/>
                        </a:lnTo>
                        <a:lnTo>
                          <a:pt x="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0" name="Freeform 244"/>
                <p:cNvSpPr>
                  <a:spLocks/>
                </p:cNvSpPr>
                <p:nvPr/>
              </p:nvSpPr>
              <p:spPr bwMode="auto">
                <a:xfrm>
                  <a:off x="2278" y="2284"/>
                  <a:ext cx="219" cy="191"/>
                </a:xfrm>
                <a:custGeom>
                  <a:avLst/>
                  <a:gdLst>
                    <a:gd name="T0" fmla="*/ 0 w 438"/>
                    <a:gd name="T1" fmla="*/ 1 h 382"/>
                    <a:gd name="T2" fmla="*/ 1 w 438"/>
                    <a:gd name="T3" fmla="*/ 1 h 382"/>
                    <a:gd name="T4" fmla="*/ 1 w 438"/>
                    <a:gd name="T5" fmla="*/ 1 h 382"/>
                    <a:gd name="T6" fmla="*/ 1 w 438"/>
                    <a:gd name="T7" fmla="*/ 0 h 382"/>
                    <a:gd name="T8" fmla="*/ 0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0" y="360"/>
                      </a:moveTo>
                      <a:lnTo>
                        <a:pt x="19" y="382"/>
                      </a:lnTo>
                      <a:lnTo>
                        <a:pt x="438" y="22"/>
                      </a:lnTo>
                      <a:lnTo>
                        <a:pt x="419" y="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1" name="Freeform 245"/>
                <p:cNvSpPr>
                  <a:spLocks/>
                </p:cNvSpPr>
                <p:nvPr/>
              </p:nvSpPr>
              <p:spPr bwMode="auto">
                <a:xfrm>
                  <a:off x="2638" y="2639"/>
                  <a:ext cx="214" cy="192"/>
                </a:xfrm>
                <a:custGeom>
                  <a:avLst/>
                  <a:gdLst>
                    <a:gd name="T0" fmla="*/ 0 w 428"/>
                    <a:gd name="T1" fmla="*/ 1 h 384"/>
                    <a:gd name="T2" fmla="*/ 1 w 428"/>
                    <a:gd name="T3" fmla="*/ 1 h 384"/>
                    <a:gd name="T4" fmla="*/ 1 w 428"/>
                    <a:gd name="T5" fmla="*/ 1 h 384"/>
                    <a:gd name="T6" fmla="*/ 1 w 428"/>
                    <a:gd name="T7" fmla="*/ 0 h 384"/>
                    <a:gd name="T8" fmla="*/ 0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0" y="361"/>
                      </a:moveTo>
                      <a:lnTo>
                        <a:pt x="19" y="384"/>
                      </a:lnTo>
                      <a:lnTo>
                        <a:pt x="428" y="22"/>
                      </a:lnTo>
                      <a:lnTo>
                        <a:pt x="409" y="0"/>
                      </a:lnTo>
                      <a:lnTo>
                        <a:pt x="0" y="36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 name="Freeform 246"/>
                <p:cNvSpPr>
                  <a:spLocks/>
                </p:cNvSpPr>
                <p:nvPr/>
              </p:nvSpPr>
              <p:spPr bwMode="auto">
                <a:xfrm>
                  <a:off x="3339" y="2269"/>
                  <a:ext cx="220" cy="191"/>
                </a:xfrm>
                <a:custGeom>
                  <a:avLst/>
                  <a:gdLst>
                    <a:gd name="T0" fmla="*/ 1 w 438"/>
                    <a:gd name="T1" fmla="*/ 1 h 382"/>
                    <a:gd name="T2" fmla="*/ 1 w 438"/>
                    <a:gd name="T3" fmla="*/ 1 h 382"/>
                    <a:gd name="T4" fmla="*/ 1 w 438"/>
                    <a:gd name="T5" fmla="*/ 0 h 382"/>
                    <a:gd name="T6" fmla="*/ 0 w 438"/>
                    <a:gd name="T7" fmla="*/ 1 h 382"/>
                    <a:gd name="T8" fmla="*/ 1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419" y="382"/>
                      </a:moveTo>
                      <a:lnTo>
                        <a:pt x="438" y="360"/>
                      </a:lnTo>
                      <a:lnTo>
                        <a:pt x="19" y="0"/>
                      </a:lnTo>
                      <a:lnTo>
                        <a:pt x="0" y="22"/>
                      </a:lnTo>
                      <a:lnTo>
                        <a:pt x="419" y="3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 name="Freeform 247"/>
                <p:cNvSpPr>
                  <a:spLocks/>
                </p:cNvSpPr>
                <p:nvPr/>
              </p:nvSpPr>
              <p:spPr bwMode="auto">
                <a:xfrm>
                  <a:off x="2985" y="2625"/>
                  <a:ext cx="214" cy="192"/>
                </a:xfrm>
                <a:custGeom>
                  <a:avLst/>
                  <a:gdLst>
                    <a:gd name="T0" fmla="*/ 1 w 428"/>
                    <a:gd name="T1" fmla="*/ 1 h 384"/>
                    <a:gd name="T2" fmla="*/ 1 w 428"/>
                    <a:gd name="T3" fmla="*/ 1 h 384"/>
                    <a:gd name="T4" fmla="*/ 1 w 428"/>
                    <a:gd name="T5" fmla="*/ 0 h 384"/>
                    <a:gd name="T6" fmla="*/ 0 w 428"/>
                    <a:gd name="T7" fmla="*/ 1 h 384"/>
                    <a:gd name="T8" fmla="*/ 1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409" y="384"/>
                      </a:moveTo>
                      <a:lnTo>
                        <a:pt x="428" y="362"/>
                      </a:lnTo>
                      <a:lnTo>
                        <a:pt x="19" y="0"/>
                      </a:lnTo>
                      <a:lnTo>
                        <a:pt x="0" y="22"/>
                      </a:lnTo>
                      <a:lnTo>
                        <a:pt x="409" y="38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 name="Freeform 248"/>
                <p:cNvSpPr>
                  <a:spLocks/>
                </p:cNvSpPr>
                <p:nvPr/>
              </p:nvSpPr>
              <p:spPr bwMode="auto">
                <a:xfrm>
                  <a:off x="2368" y="2205"/>
                  <a:ext cx="557" cy="555"/>
                </a:xfrm>
                <a:custGeom>
                  <a:avLst/>
                  <a:gdLst>
                    <a:gd name="T0" fmla="*/ 0 w 2214"/>
                    <a:gd name="T1" fmla="*/ 0 h 2219"/>
                    <a:gd name="T2" fmla="*/ 0 w 2214"/>
                    <a:gd name="T3" fmla="*/ 0 h 2219"/>
                    <a:gd name="T4" fmla="*/ 0 w 2214"/>
                    <a:gd name="T5" fmla="*/ 0 h 2219"/>
                    <a:gd name="T6" fmla="*/ 0 w 2214"/>
                    <a:gd name="T7" fmla="*/ 0 h 2219"/>
                    <a:gd name="T8" fmla="*/ 0 w 2214"/>
                    <a:gd name="T9" fmla="*/ 0 h 2219"/>
                    <a:gd name="T10" fmla="*/ 0 60000 65536"/>
                    <a:gd name="T11" fmla="*/ 0 60000 65536"/>
                    <a:gd name="T12" fmla="*/ 0 60000 65536"/>
                    <a:gd name="T13" fmla="*/ 0 60000 65536"/>
                    <a:gd name="T14" fmla="*/ 0 60000 65536"/>
                    <a:gd name="T15" fmla="*/ 0 w 2214"/>
                    <a:gd name="T16" fmla="*/ 0 h 2219"/>
                    <a:gd name="T17" fmla="*/ 2214 w 2214"/>
                    <a:gd name="T18" fmla="*/ 2219 h 2219"/>
                  </a:gdLst>
                  <a:ahLst/>
                  <a:cxnLst>
                    <a:cxn ang="T10">
                      <a:pos x="T0" y="T1"/>
                    </a:cxn>
                    <a:cxn ang="T11">
                      <a:pos x="T2" y="T3"/>
                    </a:cxn>
                    <a:cxn ang="T12">
                      <a:pos x="T4" y="T5"/>
                    </a:cxn>
                    <a:cxn ang="T13">
                      <a:pos x="T6" y="T7"/>
                    </a:cxn>
                    <a:cxn ang="T14">
                      <a:pos x="T8" y="T9"/>
                    </a:cxn>
                  </a:cxnLst>
                  <a:rect l="T15" t="T16" r="T17" b="T18"/>
                  <a:pathLst>
                    <a:path w="2214" h="2219">
                      <a:moveTo>
                        <a:pt x="0" y="2206"/>
                      </a:moveTo>
                      <a:lnTo>
                        <a:pt x="14" y="2219"/>
                      </a:lnTo>
                      <a:lnTo>
                        <a:pt x="2214" y="13"/>
                      </a:lnTo>
                      <a:lnTo>
                        <a:pt x="2201" y="0"/>
                      </a:lnTo>
                      <a:lnTo>
                        <a:pt x="0" y="2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 name="Line 249"/>
                <p:cNvSpPr>
                  <a:spLocks noChangeShapeType="1"/>
                </p:cNvSpPr>
                <p:nvPr/>
              </p:nvSpPr>
              <p:spPr bwMode="auto">
                <a:xfrm>
                  <a:off x="2903" y="2205"/>
                  <a:ext cx="589" cy="5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79" name="Group 250"/>
              <p:cNvGrpSpPr>
                <a:grpSpLocks/>
              </p:cNvGrpSpPr>
              <p:nvPr/>
            </p:nvGrpSpPr>
            <p:grpSpPr bwMode="auto">
              <a:xfrm>
                <a:off x="4059" y="3022"/>
                <a:ext cx="1281" cy="632"/>
                <a:chOff x="2278" y="2199"/>
                <a:chExt cx="1281" cy="632"/>
              </a:xfrm>
            </p:grpSpPr>
            <p:sp>
              <p:nvSpPr>
                <p:cNvPr id="80" name="Freeform 251"/>
                <p:cNvSpPr>
                  <a:spLocks/>
                </p:cNvSpPr>
                <p:nvPr/>
              </p:nvSpPr>
              <p:spPr bwMode="auto">
                <a:xfrm>
                  <a:off x="2371" y="2199"/>
                  <a:ext cx="1100" cy="14"/>
                </a:xfrm>
                <a:custGeom>
                  <a:avLst/>
                  <a:gdLst>
                    <a:gd name="T0" fmla="*/ 0 w 2201"/>
                    <a:gd name="T1" fmla="*/ 0 h 30"/>
                    <a:gd name="T2" fmla="*/ 0 w 2201"/>
                    <a:gd name="T3" fmla="*/ 0 h 30"/>
                    <a:gd name="T4" fmla="*/ 0 w 2201"/>
                    <a:gd name="T5" fmla="*/ 0 h 30"/>
                    <a:gd name="T6" fmla="*/ 0 w 2201"/>
                    <a:gd name="T7" fmla="*/ 0 h 30"/>
                    <a:gd name="T8" fmla="*/ 0 w 2201"/>
                    <a:gd name="T9" fmla="*/ 0 h 30"/>
                    <a:gd name="T10" fmla="*/ 0 60000 65536"/>
                    <a:gd name="T11" fmla="*/ 0 60000 65536"/>
                    <a:gd name="T12" fmla="*/ 0 60000 65536"/>
                    <a:gd name="T13" fmla="*/ 0 60000 65536"/>
                    <a:gd name="T14" fmla="*/ 0 60000 65536"/>
                    <a:gd name="T15" fmla="*/ 0 w 2201"/>
                    <a:gd name="T16" fmla="*/ 0 h 30"/>
                    <a:gd name="T17" fmla="*/ 2201 w 2201"/>
                    <a:gd name="T18" fmla="*/ 30 h 30"/>
                  </a:gdLst>
                  <a:ahLst/>
                  <a:cxnLst>
                    <a:cxn ang="T10">
                      <a:pos x="T0" y="T1"/>
                    </a:cxn>
                    <a:cxn ang="T11">
                      <a:pos x="T2" y="T3"/>
                    </a:cxn>
                    <a:cxn ang="T12">
                      <a:pos x="T4" y="T5"/>
                    </a:cxn>
                    <a:cxn ang="T13">
                      <a:pos x="T6" y="T7"/>
                    </a:cxn>
                    <a:cxn ang="T14">
                      <a:pos x="T8" y="T9"/>
                    </a:cxn>
                  </a:cxnLst>
                  <a:rect l="T15" t="T16" r="T17" b="T18"/>
                  <a:pathLst>
                    <a:path w="2201" h="30">
                      <a:moveTo>
                        <a:pt x="0" y="0"/>
                      </a:moveTo>
                      <a:lnTo>
                        <a:pt x="0" y="28"/>
                      </a:lnTo>
                      <a:lnTo>
                        <a:pt x="2201" y="30"/>
                      </a:lnTo>
                      <a:lnTo>
                        <a:pt x="220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 name="Freeform 252"/>
                <p:cNvSpPr>
                  <a:spLocks/>
                </p:cNvSpPr>
                <p:nvPr/>
              </p:nvSpPr>
              <p:spPr bwMode="auto">
                <a:xfrm>
                  <a:off x="2989" y="2274"/>
                  <a:ext cx="457" cy="458"/>
                </a:xfrm>
                <a:custGeom>
                  <a:avLst/>
                  <a:gdLst>
                    <a:gd name="T0" fmla="*/ 0 w 915"/>
                    <a:gd name="T1" fmla="*/ 0 h 917"/>
                    <a:gd name="T2" fmla="*/ 0 w 915"/>
                    <a:gd name="T3" fmla="*/ 0 h 917"/>
                    <a:gd name="T4" fmla="*/ 0 w 915"/>
                    <a:gd name="T5" fmla="*/ 0 h 917"/>
                    <a:gd name="T6" fmla="*/ 0 w 915"/>
                    <a:gd name="T7" fmla="*/ 0 h 917"/>
                    <a:gd name="T8" fmla="*/ 0 w 915"/>
                    <a:gd name="T9" fmla="*/ 0 h 917"/>
                    <a:gd name="T10" fmla="*/ 0 w 915"/>
                    <a:gd name="T11" fmla="*/ 0 h 917"/>
                    <a:gd name="T12" fmla="*/ 0 w 915"/>
                    <a:gd name="T13" fmla="*/ 0 h 917"/>
                    <a:gd name="T14" fmla="*/ 0 w 915"/>
                    <a:gd name="T15" fmla="*/ 0 h 917"/>
                    <a:gd name="T16" fmla="*/ 0 w 915"/>
                    <a:gd name="T17" fmla="*/ 0 h 917"/>
                    <a:gd name="T18" fmla="*/ 0 w 915"/>
                    <a:gd name="T19" fmla="*/ 0 h 917"/>
                    <a:gd name="T20" fmla="*/ 0 w 915"/>
                    <a:gd name="T21" fmla="*/ 0 h 917"/>
                    <a:gd name="T22" fmla="*/ 0 w 915"/>
                    <a:gd name="T23" fmla="*/ 0 h 917"/>
                    <a:gd name="T24" fmla="*/ 0 w 915"/>
                    <a:gd name="T25" fmla="*/ 0 h 917"/>
                    <a:gd name="T26" fmla="*/ 0 w 915"/>
                    <a:gd name="T27" fmla="*/ 0 h 917"/>
                    <a:gd name="T28" fmla="*/ 0 w 915"/>
                    <a:gd name="T29" fmla="*/ 0 h 917"/>
                    <a:gd name="T30" fmla="*/ 0 w 915"/>
                    <a:gd name="T31" fmla="*/ 0 h 917"/>
                    <a:gd name="T32" fmla="*/ 0 w 915"/>
                    <a:gd name="T33" fmla="*/ 0 h 917"/>
                    <a:gd name="T34" fmla="*/ 0 w 915"/>
                    <a:gd name="T35" fmla="*/ 0 h 917"/>
                    <a:gd name="T36" fmla="*/ 0 w 915"/>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5"/>
                    <a:gd name="T58" fmla="*/ 0 h 917"/>
                    <a:gd name="T59" fmla="*/ 915 w 915"/>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5" h="917">
                      <a:moveTo>
                        <a:pt x="0" y="728"/>
                      </a:moveTo>
                      <a:lnTo>
                        <a:pt x="16" y="660"/>
                      </a:lnTo>
                      <a:lnTo>
                        <a:pt x="38" y="595"/>
                      </a:lnTo>
                      <a:lnTo>
                        <a:pt x="63" y="531"/>
                      </a:lnTo>
                      <a:lnTo>
                        <a:pt x="94" y="471"/>
                      </a:lnTo>
                      <a:lnTo>
                        <a:pt x="128" y="412"/>
                      </a:lnTo>
                      <a:lnTo>
                        <a:pt x="167" y="357"/>
                      </a:lnTo>
                      <a:lnTo>
                        <a:pt x="208" y="304"/>
                      </a:lnTo>
                      <a:lnTo>
                        <a:pt x="254" y="255"/>
                      </a:lnTo>
                      <a:lnTo>
                        <a:pt x="302" y="210"/>
                      </a:lnTo>
                      <a:lnTo>
                        <a:pt x="356" y="167"/>
                      </a:lnTo>
                      <a:lnTo>
                        <a:pt x="410" y="128"/>
                      </a:lnTo>
                      <a:lnTo>
                        <a:pt x="469" y="94"/>
                      </a:lnTo>
                      <a:lnTo>
                        <a:pt x="530" y="63"/>
                      </a:lnTo>
                      <a:lnTo>
                        <a:pt x="593" y="38"/>
                      </a:lnTo>
                      <a:lnTo>
                        <a:pt x="658" y="16"/>
                      </a:lnTo>
                      <a:lnTo>
                        <a:pt x="726" y="0"/>
                      </a:lnTo>
                      <a:lnTo>
                        <a:pt x="915" y="917"/>
                      </a:lnTo>
                      <a:lnTo>
                        <a:pt x="0" y="7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82" name="Group 253"/>
                <p:cNvGrpSpPr>
                  <a:grpSpLocks/>
                </p:cNvGrpSpPr>
                <p:nvPr/>
              </p:nvGrpSpPr>
              <p:grpSpPr bwMode="auto">
                <a:xfrm>
                  <a:off x="2993" y="2273"/>
                  <a:ext cx="461" cy="462"/>
                  <a:chOff x="2985" y="2270"/>
                  <a:chExt cx="461" cy="462"/>
                </a:xfrm>
              </p:grpSpPr>
              <p:sp>
                <p:nvSpPr>
                  <p:cNvPr id="93" name="Freeform 254"/>
                  <p:cNvSpPr>
                    <a:spLocks/>
                  </p:cNvSpPr>
                  <p:nvPr/>
                </p:nvSpPr>
                <p:spPr bwMode="auto">
                  <a:xfrm>
                    <a:off x="2991" y="2276"/>
                    <a:ext cx="455" cy="456"/>
                  </a:xfrm>
                  <a:custGeom>
                    <a:avLst/>
                    <a:gdLst>
                      <a:gd name="T0" fmla="*/ 0 w 911"/>
                      <a:gd name="T1" fmla="*/ 0 h 913"/>
                      <a:gd name="T2" fmla="*/ 0 w 911"/>
                      <a:gd name="T3" fmla="*/ 0 h 913"/>
                      <a:gd name="T4" fmla="*/ 0 w 911"/>
                      <a:gd name="T5" fmla="*/ 0 h 913"/>
                      <a:gd name="T6" fmla="*/ 0 w 911"/>
                      <a:gd name="T7" fmla="*/ 0 h 913"/>
                      <a:gd name="T8" fmla="*/ 0 w 911"/>
                      <a:gd name="T9" fmla="*/ 0 h 913"/>
                      <a:gd name="T10" fmla="*/ 0 w 911"/>
                      <a:gd name="T11" fmla="*/ 0 h 913"/>
                      <a:gd name="T12" fmla="*/ 0 w 911"/>
                      <a:gd name="T13" fmla="*/ 0 h 913"/>
                      <a:gd name="T14" fmla="*/ 0 w 911"/>
                      <a:gd name="T15" fmla="*/ 0 h 913"/>
                      <a:gd name="T16" fmla="*/ 0 w 911"/>
                      <a:gd name="T17" fmla="*/ 0 h 913"/>
                      <a:gd name="T18" fmla="*/ 0 w 911"/>
                      <a:gd name="T19" fmla="*/ 0 h 913"/>
                      <a:gd name="T20" fmla="*/ 0 w 911"/>
                      <a:gd name="T21" fmla="*/ 0 h 913"/>
                      <a:gd name="T22" fmla="*/ 0 w 911"/>
                      <a:gd name="T23" fmla="*/ 0 h 913"/>
                      <a:gd name="T24" fmla="*/ 0 w 911"/>
                      <a:gd name="T25" fmla="*/ 0 h 913"/>
                      <a:gd name="T26" fmla="*/ 0 w 911"/>
                      <a:gd name="T27" fmla="*/ 0 h 913"/>
                      <a:gd name="T28" fmla="*/ 0 w 911"/>
                      <a:gd name="T29" fmla="*/ 0 h 913"/>
                      <a:gd name="T30" fmla="*/ 0 w 911"/>
                      <a:gd name="T31" fmla="*/ 0 h 913"/>
                      <a:gd name="T32" fmla="*/ 0 w 911"/>
                      <a:gd name="T33" fmla="*/ 0 h 913"/>
                      <a:gd name="T34" fmla="*/ 0 w 911"/>
                      <a:gd name="T35" fmla="*/ 0 h 913"/>
                      <a:gd name="T36" fmla="*/ 0 w 911"/>
                      <a:gd name="T37" fmla="*/ 0 h 9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1"/>
                      <a:gd name="T58" fmla="*/ 0 h 913"/>
                      <a:gd name="T59" fmla="*/ 911 w 911"/>
                      <a:gd name="T60" fmla="*/ 913 h 9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1" h="913">
                        <a:moveTo>
                          <a:pt x="0" y="725"/>
                        </a:moveTo>
                        <a:lnTo>
                          <a:pt x="17" y="657"/>
                        </a:lnTo>
                        <a:lnTo>
                          <a:pt x="39" y="592"/>
                        </a:lnTo>
                        <a:lnTo>
                          <a:pt x="64" y="529"/>
                        </a:lnTo>
                        <a:lnTo>
                          <a:pt x="93" y="468"/>
                        </a:lnTo>
                        <a:lnTo>
                          <a:pt x="129" y="411"/>
                        </a:lnTo>
                        <a:lnTo>
                          <a:pt x="166" y="356"/>
                        </a:lnTo>
                        <a:lnTo>
                          <a:pt x="208" y="303"/>
                        </a:lnTo>
                        <a:lnTo>
                          <a:pt x="254" y="254"/>
                        </a:lnTo>
                        <a:lnTo>
                          <a:pt x="303" y="209"/>
                        </a:lnTo>
                        <a:lnTo>
                          <a:pt x="355" y="167"/>
                        </a:lnTo>
                        <a:lnTo>
                          <a:pt x="409" y="129"/>
                        </a:lnTo>
                        <a:lnTo>
                          <a:pt x="467" y="95"/>
                        </a:lnTo>
                        <a:lnTo>
                          <a:pt x="527" y="64"/>
                        </a:lnTo>
                        <a:lnTo>
                          <a:pt x="591" y="39"/>
                        </a:lnTo>
                        <a:lnTo>
                          <a:pt x="656" y="17"/>
                        </a:lnTo>
                        <a:lnTo>
                          <a:pt x="724" y="0"/>
                        </a:lnTo>
                        <a:lnTo>
                          <a:pt x="911" y="913"/>
                        </a:lnTo>
                        <a:lnTo>
                          <a:pt x="0" y="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 name="Freeform 255"/>
                  <p:cNvSpPr>
                    <a:spLocks/>
                  </p:cNvSpPr>
                  <p:nvPr/>
                </p:nvSpPr>
                <p:spPr bwMode="auto">
                  <a:xfrm>
                    <a:off x="2985" y="2270"/>
                    <a:ext cx="369" cy="370"/>
                  </a:xfrm>
                  <a:custGeom>
                    <a:avLst/>
                    <a:gdLst>
                      <a:gd name="T0" fmla="*/ 0 w 739"/>
                      <a:gd name="T1" fmla="*/ 0 h 741"/>
                      <a:gd name="T2" fmla="*/ 0 w 739"/>
                      <a:gd name="T3" fmla="*/ 0 h 741"/>
                      <a:gd name="T4" fmla="*/ 0 w 739"/>
                      <a:gd name="T5" fmla="*/ 0 h 741"/>
                      <a:gd name="T6" fmla="*/ 0 w 739"/>
                      <a:gd name="T7" fmla="*/ 0 h 741"/>
                      <a:gd name="T8" fmla="*/ 0 w 739"/>
                      <a:gd name="T9" fmla="*/ 0 h 741"/>
                      <a:gd name="T10" fmla="*/ 0 w 739"/>
                      <a:gd name="T11" fmla="*/ 0 h 741"/>
                      <a:gd name="T12" fmla="*/ 0 w 739"/>
                      <a:gd name="T13" fmla="*/ 0 h 741"/>
                      <a:gd name="T14" fmla="*/ 0 w 739"/>
                      <a:gd name="T15" fmla="*/ 0 h 741"/>
                      <a:gd name="T16" fmla="*/ 0 w 739"/>
                      <a:gd name="T17" fmla="*/ 0 h 741"/>
                      <a:gd name="T18" fmla="*/ 0 w 739"/>
                      <a:gd name="T19" fmla="*/ 0 h 741"/>
                      <a:gd name="T20" fmla="*/ 0 w 739"/>
                      <a:gd name="T21" fmla="*/ 0 h 741"/>
                      <a:gd name="T22" fmla="*/ 0 w 739"/>
                      <a:gd name="T23" fmla="*/ 0 h 741"/>
                      <a:gd name="T24" fmla="*/ 0 w 739"/>
                      <a:gd name="T25" fmla="*/ 0 h 741"/>
                      <a:gd name="T26" fmla="*/ 0 w 739"/>
                      <a:gd name="T27" fmla="*/ 0 h 741"/>
                      <a:gd name="T28" fmla="*/ 0 w 739"/>
                      <a:gd name="T29" fmla="*/ 0 h 741"/>
                      <a:gd name="T30" fmla="*/ 0 w 739"/>
                      <a:gd name="T31" fmla="*/ 0 h 741"/>
                      <a:gd name="T32" fmla="*/ 0 w 739"/>
                      <a:gd name="T33" fmla="*/ 0 h 741"/>
                      <a:gd name="T34" fmla="*/ 0 w 739"/>
                      <a:gd name="T35" fmla="*/ 0 h 741"/>
                      <a:gd name="T36" fmla="*/ 0 w 739"/>
                      <a:gd name="T37" fmla="*/ 0 h 741"/>
                      <a:gd name="T38" fmla="*/ 0 w 739"/>
                      <a:gd name="T39" fmla="*/ 0 h 741"/>
                      <a:gd name="T40" fmla="*/ 0 w 739"/>
                      <a:gd name="T41" fmla="*/ 0 h 741"/>
                      <a:gd name="T42" fmla="*/ 0 w 739"/>
                      <a:gd name="T43" fmla="*/ 0 h 741"/>
                      <a:gd name="T44" fmla="*/ 0 w 739"/>
                      <a:gd name="T45" fmla="*/ 0 h 741"/>
                      <a:gd name="T46" fmla="*/ 0 w 739"/>
                      <a:gd name="T47" fmla="*/ 0 h 741"/>
                      <a:gd name="T48" fmla="*/ 0 w 739"/>
                      <a:gd name="T49" fmla="*/ 0 h 741"/>
                      <a:gd name="T50" fmla="*/ 0 w 739"/>
                      <a:gd name="T51" fmla="*/ 0 h 741"/>
                      <a:gd name="T52" fmla="*/ 0 w 739"/>
                      <a:gd name="T53" fmla="*/ 0 h 741"/>
                      <a:gd name="T54" fmla="*/ 0 w 739"/>
                      <a:gd name="T55" fmla="*/ 0 h 741"/>
                      <a:gd name="T56" fmla="*/ 0 w 739"/>
                      <a:gd name="T57" fmla="*/ 0 h 741"/>
                      <a:gd name="T58" fmla="*/ 0 w 739"/>
                      <a:gd name="T59" fmla="*/ 0 h 741"/>
                      <a:gd name="T60" fmla="*/ 0 w 739"/>
                      <a:gd name="T61" fmla="*/ 0 h 741"/>
                      <a:gd name="T62" fmla="*/ 0 w 739"/>
                      <a:gd name="T63" fmla="*/ 0 h 741"/>
                      <a:gd name="T64" fmla="*/ 0 w 739"/>
                      <a:gd name="T65" fmla="*/ 0 h 741"/>
                      <a:gd name="T66" fmla="*/ 0 w 739"/>
                      <a:gd name="T67" fmla="*/ 0 h 741"/>
                      <a:gd name="T68" fmla="*/ 0 w 739"/>
                      <a:gd name="T69" fmla="*/ 0 h 741"/>
                      <a:gd name="T70" fmla="*/ 0 w 739"/>
                      <a:gd name="T71" fmla="*/ 0 h 741"/>
                      <a:gd name="T72" fmla="*/ 0 w 739"/>
                      <a:gd name="T73" fmla="*/ 0 h 741"/>
                      <a:gd name="T74" fmla="*/ 0 w 739"/>
                      <a:gd name="T75" fmla="*/ 0 h 741"/>
                      <a:gd name="T76" fmla="*/ 0 w 739"/>
                      <a:gd name="T77" fmla="*/ 0 h 741"/>
                      <a:gd name="T78" fmla="*/ 0 w 739"/>
                      <a:gd name="T79" fmla="*/ 0 h 741"/>
                      <a:gd name="T80" fmla="*/ 0 w 739"/>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9"/>
                      <a:gd name="T124" fmla="*/ 0 h 741"/>
                      <a:gd name="T125" fmla="*/ 739 w 739"/>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9" h="741">
                        <a:moveTo>
                          <a:pt x="0" y="735"/>
                        </a:moveTo>
                        <a:lnTo>
                          <a:pt x="28" y="741"/>
                        </a:lnTo>
                        <a:lnTo>
                          <a:pt x="44" y="676"/>
                        </a:lnTo>
                        <a:lnTo>
                          <a:pt x="65" y="611"/>
                        </a:lnTo>
                        <a:lnTo>
                          <a:pt x="92" y="548"/>
                        </a:lnTo>
                        <a:lnTo>
                          <a:pt x="121" y="487"/>
                        </a:lnTo>
                        <a:lnTo>
                          <a:pt x="155" y="430"/>
                        </a:lnTo>
                        <a:lnTo>
                          <a:pt x="142" y="424"/>
                        </a:lnTo>
                        <a:lnTo>
                          <a:pt x="152" y="434"/>
                        </a:lnTo>
                        <a:lnTo>
                          <a:pt x="189" y="379"/>
                        </a:lnTo>
                        <a:lnTo>
                          <a:pt x="232" y="326"/>
                        </a:lnTo>
                        <a:lnTo>
                          <a:pt x="278" y="278"/>
                        </a:lnTo>
                        <a:lnTo>
                          <a:pt x="326" y="232"/>
                        </a:lnTo>
                        <a:lnTo>
                          <a:pt x="378" y="191"/>
                        </a:lnTo>
                        <a:lnTo>
                          <a:pt x="432" y="152"/>
                        </a:lnTo>
                        <a:lnTo>
                          <a:pt x="422" y="142"/>
                        </a:lnTo>
                        <a:lnTo>
                          <a:pt x="428" y="155"/>
                        </a:lnTo>
                        <a:lnTo>
                          <a:pt x="486" y="121"/>
                        </a:lnTo>
                        <a:lnTo>
                          <a:pt x="546" y="90"/>
                        </a:lnTo>
                        <a:lnTo>
                          <a:pt x="610" y="65"/>
                        </a:lnTo>
                        <a:lnTo>
                          <a:pt x="675" y="43"/>
                        </a:lnTo>
                        <a:lnTo>
                          <a:pt x="739" y="28"/>
                        </a:lnTo>
                        <a:lnTo>
                          <a:pt x="734" y="0"/>
                        </a:lnTo>
                        <a:lnTo>
                          <a:pt x="663" y="16"/>
                        </a:lnTo>
                        <a:lnTo>
                          <a:pt x="598" y="38"/>
                        </a:lnTo>
                        <a:lnTo>
                          <a:pt x="534" y="64"/>
                        </a:lnTo>
                        <a:lnTo>
                          <a:pt x="474" y="95"/>
                        </a:lnTo>
                        <a:lnTo>
                          <a:pt x="416" y="128"/>
                        </a:lnTo>
                        <a:lnTo>
                          <a:pt x="412" y="131"/>
                        </a:lnTo>
                        <a:lnTo>
                          <a:pt x="357" y="170"/>
                        </a:lnTo>
                        <a:lnTo>
                          <a:pt x="306" y="211"/>
                        </a:lnTo>
                        <a:lnTo>
                          <a:pt x="257" y="257"/>
                        </a:lnTo>
                        <a:lnTo>
                          <a:pt x="211" y="306"/>
                        </a:lnTo>
                        <a:lnTo>
                          <a:pt x="168" y="359"/>
                        </a:lnTo>
                        <a:lnTo>
                          <a:pt x="131" y="413"/>
                        </a:lnTo>
                        <a:lnTo>
                          <a:pt x="127" y="418"/>
                        </a:lnTo>
                        <a:lnTo>
                          <a:pt x="93" y="475"/>
                        </a:lnTo>
                        <a:lnTo>
                          <a:pt x="64" y="536"/>
                        </a:lnTo>
                        <a:lnTo>
                          <a:pt x="37" y="599"/>
                        </a:lnTo>
                        <a:lnTo>
                          <a:pt x="16" y="664"/>
                        </a:lnTo>
                        <a:lnTo>
                          <a:pt x="0" y="7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83" name="Freeform 256"/>
                <p:cNvSpPr>
                  <a:spLocks/>
                </p:cNvSpPr>
                <p:nvPr/>
              </p:nvSpPr>
              <p:spPr bwMode="auto">
                <a:xfrm>
                  <a:off x="2399" y="2289"/>
                  <a:ext cx="459" cy="458"/>
                </a:xfrm>
                <a:custGeom>
                  <a:avLst/>
                  <a:gdLst>
                    <a:gd name="T0" fmla="*/ 1 w 916"/>
                    <a:gd name="T1" fmla="*/ 0 h 917"/>
                    <a:gd name="T2" fmla="*/ 1 w 916"/>
                    <a:gd name="T3" fmla="*/ 0 h 917"/>
                    <a:gd name="T4" fmla="*/ 1 w 916"/>
                    <a:gd name="T5" fmla="*/ 0 h 917"/>
                    <a:gd name="T6" fmla="*/ 1 w 916"/>
                    <a:gd name="T7" fmla="*/ 0 h 917"/>
                    <a:gd name="T8" fmla="*/ 1 w 916"/>
                    <a:gd name="T9" fmla="*/ 0 h 917"/>
                    <a:gd name="T10" fmla="*/ 1 w 916"/>
                    <a:gd name="T11" fmla="*/ 0 h 917"/>
                    <a:gd name="T12" fmla="*/ 1 w 916"/>
                    <a:gd name="T13" fmla="*/ 0 h 917"/>
                    <a:gd name="T14" fmla="*/ 1 w 916"/>
                    <a:gd name="T15" fmla="*/ 0 h 917"/>
                    <a:gd name="T16" fmla="*/ 1 w 916"/>
                    <a:gd name="T17" fmla="*/ 0 h 917"/>
                    <a:gd name="T18" fmla="*/ 1 w 916"/>
                    <a:gd name="T19" fmla="*/ 0 h 917"/>
                    <a:gd name="T20" fmla="*/ 1 w 916"/>
                    <a:gd name="T21" fmla="*/ 0 h 917"/>
                    <a:gd name="T22" fmla="*/ 1 w 916"/>
                    <a:gd name="T23" fmla="*/ 0 h 917"/>
                    <a:gd name="T24" fmla="*/ 1 w 916"/>
                    <a:gd name="T25" fmla="*/ 0 h 917"/>
                    <a:gd name="T26" fmla="*/ 1 w 916"/>
                    <a:gd name="T27" fmla="*/ 0 h 917"/>
                    <a:gd name="T28" fmla="*/ 1 w 916"/>
                    <a:gd name="T29" fmla="*/ 0 h 917"/>
                    <a:gd name="T30" fmla="*/ 1 w 916"/>
                    <a:gd name="T31" fmla="*/ 0 h 917"/>
                    <a:gd name="T32" fmla="*/ 1 w 916"/>
                    <a:gd name="T33" fmla="*/ 0 h 917"/>
                    <a:gd name="T34" fmla="*/ 0 w 916"/>
                    <a:gd name="T35" fmla="*/ 0 h 917"/>
                    <a:gd name="T36" fmla="*/ 1 w 916"/>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917"/>
                    <a:gd name="T59" fmla="*/ 916 w 916"/>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917">
                      <a:moveTo>
                        <a:pt x="189" y="0"/>
                      </a:moveTo>
                      <a:lnTo>
                        <a:pt x="257" y="17"/>
                      </a:lnTo>
                      <a:lnTo>
                        <a:pt x="321" y="39"/>
                      </a:lnTo>
                      <a:lnTo>
                        <a:pt x="385" y="64"/>
                      </a:lnTo>
                      <a:lnTo>
                        <a:pt x="447" y="95"/>
                      </a:lnTo>
                      <a:lnTo>
                        <a:pt x="504" y="129"/>
                      </a:lnTo>
                      <a:lnTo>
                        <a:pt x="561" y="167"/>
                      </a:lnTo>
                      <a:lnTo>
                        <a:pt x="612" y="210"/>
                      </a:lnTo>
                      <a:lnTo>
                        <a:pt x="661" y="256"/>
                      </a:lnTo>
                      <a:lnTo>
                        <a:pt x="707" y="305"/>
                      </a:lnTo>
                      <a:lnTo>
                        <a:pt x="749" y="358"/>
                      </a:lnTo>
                      <a:lnTo>
                        <a:pt x="788" y="412"/>
                      </a:lnTo>
                      <a:lnTo>
                        <a:pt x="822" y="471"/>
                      </a:lnTo>
                      <a:lnTo>
                        <a:pt x="853" y="532"/>
                      </a:lnTo>
                      <a:lnTo>
                        <a:pt x="878" y="595"/>
                      </a:lnTo>
                      <a:lnTo>
                        <a:pt x="900" y="660"/>
                      </a:lnTo>
                      <a:lnTo>
                        <a:pt x="916" y="728"/>
                      </a:lnTo>
                      <a:lnTo>
                        <a:pt x="0" y="917"/>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84" name="Group 257"/>
                <p:cNvGrpSpPr>
                  <a:grpSpLocks/>
                </p:cNvGrpSpPr>
                <p:nvPr/>
              </p:nvGrpSpPr>
              <p:grpSpPr bwMode="auto">
                <a:xfrm>
                  <a:off x="2399" y="2284"/>
                  <a:ext cx="463" cy="463"/>
                  <a:chOff x="2399" y="2284"/>
                  <a:chExt cx="463" cy="463"/>
                </a:xfrm>
              </p:grpSpPr>
              <p:sp>
                <p:nvSpPr>
                  <p:cNvPr id="91" name="Freeform 258"/>
                  <p:cNvSpPr>
                    <a:spLocks/>
                  </p:cNvSpPr>
                  <p:nvPr/>
                </p:nvSpPr>
                <p:spPr bwMode="auto">
                  <a:xfrm flipV="1">
                    <a:off x="2399" y="2291"/>
                    <a:ext cx="456" cy="456"/>
                  </a:xfrm>
                  <a:custGeom>
                    <a:avLst/>
                    <a:gdLst>
                      <a:gd name="T0" fmla="*/ 1 w 910"/>
                      <a:gd name="T1" fmla="*/ 0 h 912"/>
                      <a:gd name="T2" fmla="*/ 1 w 910"/>
                      <a:gd name="T3" fmla="*/ 1 h 912"/>
                      <a:gd name="T4" fmla="*/ 1 w 910"/>
                      <a:gd name="T5" fmla="*/ 1 h 912"/>
                      <a:gd name="T6" fmla="*/ 1 w 910"/>
                      <a:gd name="T7" fmla="*/ 1 h 912"/>
                      <a:gd name="T8" fmla="*/ 1 w 910"/>
                      <a:gd name="T9" fmla="*/ 1 h 912"/>
                      <a:gd name="T10" fmla="*/ 1 w 910"/>
                      <a:gd name="T11" fmla="*/ 1 h 912"/>
                      <a:gd name="T12" fmla="*/ 1 w 910"/>
                      <a:gd name="T13" fmla="*/ 1 h 912"/>
                      <a:gd name="T14" fmla="*/ 1 w 910"/>
                      <a:gd name="T15" fmla="*/ 1 h 912"/>
                      <a:gd name="T16" fmla="*/ 1 w 910"/>
                      <a:gd name="T17" fmla="*/ 1 h 912"/>
                      <a:gd name="T18" fmla="*/ 1 w 910"/>
                      <a:gd name="T19" fmla="*/ 1 h 912"/>
                      <a:gd name="T20" fmla="*/ 1 w 910"/>
                      <a:gd name="T21" fmla="*/ 1 h 912"/>
                      <a:gd name="T22" fmla="*/ 1 w 910"/>
                      <a:gd name="T23" fmla="*/ 1 h 912"/>
                      <a:gd name="T24" fmla="*/ 1 w 910"/>
                      <a:gd name="T25" fmla="*/ 1 h 912"/>
                      <a:gd name="T26" fmla="*/ 1 w 910"/>
                      <a:gd name="T27" fmla="*/ 1 h 912"/>
                      <a:gd name="T28" fmla="*/ 1 w 910"/>
                      <a:gd name="T29" fmla="*/ 1 h 912"/>
                      <a:gd name="T30" fmla="*/ 1 w 910"/>
                      <a:gd name="T31" fmla="*/ 1 h 912"/>
                      <a:gd name="T32" fmla="*/ 1 w 910"/>
                      <a:gd name="T33" fmla="*/ 1 h 912"/>
                      <a:gd name="T34" fmla="*/ 0 w 910"/>
                      <a:gd name="T35" fmla="*/ 1 h 912"/>
                      <a:gd name="T36" fmla="*/ 1 w 910"/>
                      <a:gd name="T37" fmla="*/ 0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0"/>
                      <a:gd name="T58" fmla="*/ 0 h 912"/>
                      <a:gd name="T59" fmla="*/ 910 w 910"/>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0" h="912">
                        <a:moveTo>
                          <a:pt x="187" y="0"/>
                        </a:moveTo>
                        <a:lnTo>
                          <a:pt x="255" y="16"/>
                        </a:lnTo>
                        <a:lnTo>
                          <a:pt x="320" y="38"/>
                        </a:lnTo>
                        <a:lnTo>
                          <a:pt x="383" y="63"/>
                        </a:lnTo>
                        <a:lnTo>
                          <a:pt x="444" y="94"/>
                        </a:lnTo>
                        <a:lnTo>
                          <a:pt x="502" y="128"/>
                        </a:lnTo>
                        <a:lnTo>
                          <a:pt x="556" y="167"/>
                        </a:lnTo>
                        <a:lnTo>
                          <a:pt x="608" y="208"/>
                        </a:lnTo>
                        <a:lnTo>
                          <a:pt x="658" y="254"/>
                        </a:lnTo>
                        <a:lnTo>
                          <a:pt x="702" y="303"/>
                        </a:lnTo>
                        <a:lnTo>
                          <a:pt x="745" y="356"/>
                        </a:lnTo>
                        <a:lnTo>
                          <a:pt x="783" y="410"/>
                        </a:lnTo>
                        <a:lnTo>
                          <a:pt x="817" y="468"/>
                        </a:lnTo>
                        <a:lnTo>
                          <a:pt x="847" y="528"/>
                        </a:lnTo>
                        <a:lnTo>
                          <a:pt x="872" y="592"/>
                        </a:lnTo>
                        <a:lnTo>
                          <a:pt x="894" y="657"/>
                        </a:lnTo>
                        <a:lnTo>
                          <a:pt x="910" y="725"/>
                        </a:lnTo>
                        <a:lnTo>
                          <a:pt x="0" y="912"/>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 name="Freeform 259"/>
                  <p:cNvSpPr>
                    <a:spLocks/>
                  </p:cNvSpPr>
                  <p:nvPr/>
                </p:nvSpPr>
                <p:spPr bwMode="auto">
                  <a:xfrm>
                    <a:off x="2492" y="2284"/>
                    <a:ext cx="370" cy="371"/>
                  </a:xfrm>
                  <a:custGeom>
                    <a:avLst/>
                    <a:gdLst>
                      <a:gd name="T0" fmla="*/ 0 w 741"/>
                      <a:gd name="T1" fmla="*/ 0 h 741"/>
                      <a:gd name="T2" fmla="*/ 0 w 741"/>
                      <a:gd name="T3" fmla="*/ 1 h 741"/>
                      <a:gd name="T4" fmla="*/ 0 w 741"/>
                      <a:gd name="T5" fmla="*/ 1 h 741"/>
                      <a:gd name="T6" fmla="*/ 0 w 741"/>
                      <a:gd name="T7" fmla="*/ 1 h 741"/>
                      <a:gd name="T8" fmla="*/ 0 w 741"/>
                      <a:gd name="T9" fmla="*/ 1 h 741"/>
                      <a:gd name="T10" fmla="*/ 0 w 741"/>
                      <a:gd name="T11" fmla="*/ 1 h 741"/>
                      <a:gd name="T12" fmla="*/ 0 w 741"/>
                      <a:gd name="T13" fmla="*/ 1 h 741"/>
                      <a:gd name="T14" fmla="*/ 0 w 741"/>
                      <a:gd name="T15" fmla="*/ 1 h 741"/>
                      <a:gd name="T16" fmla="*/ 0 w 741"/>
                      <a:gd name="T17" fmla="*/ 1 h 741"/>
                      <a:gd name="T18" fmla="*/ 0 w 741"/>
                      <a:gd name="T19" fmla="*/ 1 h 741"/>
                      <a:gd name="T20" fmla="*/ 0 w 741"/>
                      <a:gd name="T21" fmla="*/ 1 h 741"/>
                      <a:gd name="T22" fmla="*/ 0 w 741"/>
                      <a:gd name="T23" fmla="*/ 1 h 741"/>
                      <a:gd name="T24" fmla="*/ 0 w 741"/>
                      <a:gd name="T25" fmla="*/ 1 h 741"/>
                      <a:gd name="T26" fmla="*/ 0 w 741"/>
                      <a:gd name="T27" fmla="*/ 1 h 741"/>
                      <a:gd name="T28" fmla="*/ 0 w 741"/>
                      <a:gd name="T29" fmla="*/ 1 h 741"/>
                      <a:gd name="T30" fmla="*/ 0 w 741"/>
                      <a:gd name="T31" fmla="*/ 1 h 741"/>
                      <a:gd name="T32" fmla="*/ 0 w 741"/>
                      <a:gd name="T33" fmla="*/ 1 h 741"/>
                      <a:gd name="T34" fmla="*/ 0 w 741"/>
                      <a:gd name="T35" fmla="*/ 1 h 741"/>
                      <a:gd name="T36" fmla="*/ 0 w 741"/>
                      <a:gd name="T37" fmla="*/ 1 h 741"/>
                      <a:gd name="T38" fmla="*/ 0 w 741"/>
                      <a:gd name="T39" fmla="*/ 1 h 741"/>
                      <a:gd name="T40" fmla="*/ 0 w 741"/>
                      <a:gd name="T41" fmla="*/ 1 h 741"/>
                      <a:gd name="T42" fmla="*/ 0 w 741"/>
                      <a:gd name="T43" fmla="*/ 1 h 741"/>
                      <a:gd name="T44" fmla="*/ 0 w 741"/>
                      <a:gd name="T45" fmla="*/ 1 h 741"/>
                      <a:gd name="T46" fmla="*/ 0 w 741"/>
                      <a:gd name="T47" fmla="*/ 1 h 741"/>
                      <a:gd name="T48" fmla="*/ 0 w 741"/>
                      <a:gd name="T49" fmla="*/ 1 h 741"/>
                      <a:gd name="T50" fmla="*/ 0 w 741"/>
                      <a:gd name="T51" fmla="*/ 1 h 741"/>
                      <a:gd name="T52" fmla="*/ 0 w 741"/>
                      <a:gd name="T53" fmla="*/ 1 h 741"/>
                      <a:gd name="T54" fmla="*/ 0 w 741"/>
                      <a:gd name="T55" fmla="*/ 1 h 741"/>
                      <a:gd name="T56" fmla="*/ 0 w 741"/>
                      <a:gd name="T57" fmla="*/ 1 h 741"/>
                      <a:gd name="T58" fmla="*/ 0 w 741"/>
                      <a:gd name="T59" fmla="*/ 1 h 741"/>
                      <a:gd name="T60" fmla="*/ 0 w 741"/>
                      <a:gd name="T61" fmla="*/ 1 h 741"/>
                      <a:gd name="T62" fmla="*/ 0 w 741"/>
                      <a:gd name="T63" fmla="*/ 1 h 741"/>
                      <a:gd name="T64" fmla="*/ 0 w 741"/>
                      <a:gd name="T65" fmla="*/ 1 h 741"/>
                      <a:gd name="T66" fmla="*/ 0 w 741"/>
                      <a:gd name="T67" fmla="*/ 1 h 741"/>
                      <a:gd name="T68" fmla="*/ 0 w 741"/>
                      <a:gd name="T69" fmla="*/ 1 h 741"/>
                      <a:gd name="T70" fmla="*/ 0 w 741"/>
                      <a:gd name="T71" fmla="*/ 1 h 741"/>
                      <a:gd name="T72" fmla="*/ 0 w 741"/>
                      <a:gd name="T73" fmla="*/ 1 h 741"/>
                      <a:gd name="T74" fmla="*/ 0 w 741"/>
                      <a:gd name="T75" fmla="*/ 1 h 741"/>
                      <a:gd name="T76" fmla="*/ 0 w 741"/>
                      <a:gd name="T77" fmla="*/ 1 h 741"/>
                      <a:gd name="T78" fmla="*/ 0 w 741"/>
                      <a:gd name="T79" fmla="*/ 1 h 741"/>
                      <a:gd name="T80" fmla="*/ 0 w 741"/>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1"/>
                      <a:gd name="T124" fmla="*/ 0 h 741"/>
                      <a:gd name="T125" fmla="*/ 741 w 741"/>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1" h="741">
                        <a:moveTo>
                          <a:pt x="6" y="0"/>
                        </a:moveTo>
                        <a:lnTo>
                          <a:pt x="0" y="28"/>
                        </a:lnTo>
                        <a:lnTo>
                          <a:pt x="65" y="42"/>
                        </a:lnTo>
                        <a:lnTo>
                          <a:pt x="130" y="65"/>
                        </a:lnTo>
                        <a:lnTo>
                          <a:pt x="194" y="90"/>
                        </a:lnTo>
                        <a:lnTo>
                          <a:pt x="254" y="121"/>
                        </a:lnTo>
                        <a:lnTo>
                          <a:pt x="312" y="155"/>
                        </a:lnTo>
                        <a:lnTo>
                          <a:pt x="318" y="141"/>
                        </a:lnTo>
                        <a:lnTo>
                          <a:pt x="307" y="152"/>
                        </a:lnTo>
                        <a:lnTo>
                          <a:pt x="362" y="190"/>
                        </a:lnTo>
                        <a:lnTo>
                          <a:pt x="413" y="231"/>
                        </a:lnTo>
                        <a:lnTo>
                          <a:pt x="464" y="277"/>
                        </a:lnTo>
                        <a:lnTo>
                          <a:pt x="508" y="326"/>
                        </a:lnTo>
                        <a:lnTo>
                          <a:pt x="551" y="379"/>
                        </a:lnTo>
                        <a:lnTo>
                          <a:pt x="589" y="434"/>
                        </a:lnTo>
                        <a:lnTo>
                          <a:pt x="599" y="423"/>
                        </a:lnTo>
                        <a:lnTo>
                          <a:pt x="585" y="429"/>
                        </a:lnTo>
                        <a:lnTo>
                          <a:pt x="619" y="487"/>
                        </a:lnTo>
                        <a:lnTo>
                          <a:pt x="650" y="547"/>
                        </a:lnTo>
                        <a:lnTo>
                          <a:pt x="675" y="611"/>
                        </a:lnTo>
                        <a:lnTo>
                          <a:pt x="695" y="676"/>
                        </a:lnTo>
                        <a:lnTo>
                          <a:pt x="713" y="741"/>
                        </a:lnTo>
                        <a:lnTo>
                          <a:pt x="741" y="735"/>
                        </a:lnTo>
                        <a:lnTo>
                          <a:pt x="723" y="664"/>
                        </a:lnTo>
                        <a:lnTo>
                          <a:pt x="703" y="599"/>
                        </a:lnTo>
                        <a:lnTo>
                          <a:pt x="678" y="536"/>
                        </a:lnTo>
                        <a:lnTo>
                          <a:pt x="647" y="475"/>
                        </a:lnTo>
                        <a:lnTo>
                          <a:pt x="613" y="417"/>
                        </a:lnTo>
                        <a:lnTo>
                          <a:pt x="610" y="413"/>
                        </a:lnTo>
                        <a:lnTo>
                          <a:pt x="571" y="358"/>
                        </a:lnTo>
                        <a:lnTo>
                          <a:pt x="529" y="305"/>
                        </a:lnTo>
                        <a:lnTo>
                          <a:pt x="484" y="256"/>
                        </a:lnTo>
                        <a:lnTo>
                          <a:pt x="434" y="211"/>
                        </a:lnTo>
                        <a:lnTo>
                          <a:pt x="382" y="169"/>
                        </a:lnTo>
                        <a:lnTo>
                          <a:pt x="328" y="131"/>
                        </a:lnTo>
                        <a:lnTo>
                          <a:pt x="323" y="128"/>
                        </a:lnTo>
                        <a:lnTo>
                          <a:pt x="266" y="94"/>
                        </a:lnTo>
                        <a:lnTo>
                          <a:pt x="205" y="63"/>
                        </a:lnTo>
                        <a:lnTo>
                          <a:pt x="142" y="38"/>
                        </a:lnTo>
                        <a:lnTo>
                          <a:pt x="77" y="16"/>
                        </a:lnTo>
                        <a:lnTo>
                          <a:pt x="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85" name="Freeform 260"/>
                <p:cNvSpPr>
                  <a:spLocks/>
                </p:cNvSpPr>
                <p:nvPr/>
              </p:nvSpPr>
              <p:spPr bwMode="auto">
                <a:xfrm>
                  <a:off x="2278" y="2284"/>
                  <a:ext cx="219" cy="191"/>
                </a:xfrm>
                <a:custGeom>
                  <a:avLst/>
                  <a:gdLst>
                    <a:gd name="T0" fmla="*/ 0 w 438"/>
                    <a:gd name="T1" fmla="*/ 1 h 382"/>
                    <a:gd name="T2" fmla="*/ 1 w 438"/>
                    <a:gd name="T3" fmla="*/ 1 h 382"/>
                    <a:gd name="T4" fmla="*/ 1 w 438"/>
                    <a:gd name="T5" fmla="*/ 1 h 382"/>
                    <a:gd name="T6" fmla="*/ 1 w 438"/>
                    <a:gd name="T7" fmla="*/ 0 h 382"/>
                    <a:gd name="T8" fmla="*/ 0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0" y="360"/>
                      </a:moveTo>
                      <a:lnTo>
                        <a:pt x="19" y="382"/>
                      </a:lnTo>
                      <a:lnTo>
                        <a:pt x="438" y="22"/>
                      </a:lnTo>
                      <a:lnTo>
                        <a:pt x="419" y="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 name="Freeform 261"/>
                <p:cNvSpPr>
                  <a:spLocks/>
                </p:cNvSpPr>
                <p:nvPr/>
              </p:nvSpPr>
              <p:spPr bwMode="auto">
                <a:xfrm>
                  <a:off x="2638" y="2639"/>
                  <a:ext cx="214" cy="192"/>
                </a:xfrm>
                <a:custGeom>
                  <a:avLst/>
                  <a:gdLst>
                    <a:gd name="T0" fmla="*/ 0 w 428"/>
                    <a:gd name="T1" fmla="*/ 1 h 384"/>
                    <a:gd name="T2" fmla="*/ 1 w 428"/>
                    <a:gd name="T3" fmla="*/ 1 h 384"/>
                    <a:gd name="T4" fmla="*/ 1 w 428"/>
                    <a:gd name="T5" fmla="*/ 1 h 384"/>
                    <a:gd name="T6" fmla="*/ 1 w 428"/>
                    <a:gd name="T7" fmla="*/ 0 h 384"/>
                    <a:gd name="T8" fmla="*/ 0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0" y="361"/>
                      </a:moveTo>
                      <a:lnTo>
                        <a:pt x="19" y="384"/>
                      </a:lnTo>
                      <a:lnTo>
                        <a:pt x="428" y="22"/>
                      </a:lnTo>
                      <a:lnTo>
                        <a:pt x="409" y="0"/>
                      </a:lnTo>
                      <a:lnTo>
                        <a:pt x="0" y="36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7" name="Freeform 262"/>
                <p:cNvSpPr>
                  <a:spLocks/>
                </p:cNvSpPr>
                <p:nvPr/>
              </p:nvSpPr>
              <p:spPr bwMode="auto">
                <a:xfrm>
                  <a:off x="3339" y="2269"/>
                  <a:ext cx="220" cy="191"/>
                </a:xfrm>
                <a:custGeom>
                  <a:avLst/>
                  <a:gdLst>
                    <a:gd name="T0" fmla="*/ 1 w 438"/>
                    <a:gd name="T1" fmla="*/ 1 h 382"/>
                    <a:gd name="T2" fmla="*/ 1 w 438"/>
                    <a:gd name="T3" fmla="*/ 1 h 382"/>
                    <a:gd name="T4" fmla="*/ 1 w 438"/>
                    <a:gd name="T5" fmla="*/ 0 h 382"/>
                    <a:gd name="T6" fmla="*/ 0 w 438"/>
                    <a:gd name="T7" fmla="*/ 1 h 382"/>
                    <a:gd name="T8" fmla="*/ 1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419" y="382"/>
                      </a:moveTo>
                      <a:lnTo>
                        <a:pt x="438" y="360"/>
                      </a:lnTo>
                      <a:lnTo>
                        <a:pt x="19" y="0"/>
                      </a:lnTo>
                      <a:lnTo>
                        <a:pt x="0" y="22"/>
                      </a:lnTo>
                      <a:lnTo>
                        <a:pt x="419" y="3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8" name="Freeform 263"/>
                <p:cNvSpPr>
                  <a:spLocks/>
                </p:cNvSpPr>
                <p:nvPr/>
              </p:nvSpPr>
              <p:spPr bwMode="auto">
                <a:xfrm>
                  <a:off x="2985" y="2625"/>
                  <a:ext cx="214" cy="192"/>
                </a:xfrm>
                <a:custGeom>
                  <a:avLst/>
                  <a:gdLst>
                    <a:gd name="T0" fmla="*/ 1 w 428"/>
                    <a:gd name="T1" fmla="*/ 1 h 384"/>
                    <a:gd name="T2" fmla="*/ 1 w 428"/>
                    <a:gd name="T3" fmla="*/ 1 h 384"/>
                    <a:gd name="T4" fmla="*/ 1 w 428"/>
                    <a:gd name="T5" fmla="*/ 0 h 384"/>
                    <a:gd name="T6" fmla="*/ 0 w 428"/>
                    <a:gd name="T7" fmla="*/ 1 h 384"/>
                    <a:gd name="T8" fmla="*/ 1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409" y="384"/>
                      </a:moveTo>
                      <a:lnTo>
                        <a:pt x="428" y="362"/>
                      </a:lnTo>
                      <a:lnTo>
                        <a:pt x="19" y="0"/>
                      </a:lnTo>
                      <a:lnTo>
                        <a:pt x="0" y="22"/>
                      </a:lnTo>
                      <a:lnTo>
                        <a:pt x="409" y="38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 name="Freeform 264"/>
                <p:cNvSpPr>
                  <a:spLocks/>
                </p:cNvSpPr>
                <p:nvPr/>
              </p:nvSpPr>
              <p:spPr bwMode="auto">
                <a:xfrm>
                  <a:off x="2368" y="2205"/>
                  <a:ext cx="557" cy="555"/>
                </a:xfrm>
                <a:custGeom>
                  <a:avLst/>
                  <a:gdLst>
                    <a:gd name="T0" fmla="*/ 0 w 2214"/>
                    <a:gd name="T1" fmla="*/ 0 h 2219"/>
                    <a:gd name="T2" fmla="*/ 0 w 2214"/>
                    <a:gd name="T3" fmla="*/ 0 h 2219"/>
                    <a:gd name="T4" fmla="*/ 0 w 2214"/>
                    <a:gd name="T5" fmla="*/ 0 h 2219"/>
                    <a:gd name="T6" fmla="*/ 0 w 2214"/>
                    <a:gd name="T7" fmla="*/ 0 h 2219"/>
                    <a:gd name="T8" fmla="*/ 0 w 2214"/>
                    <a:gd name="T9" fmla="*/ 0 h 2219"/>
                    <a:gd name="T10" fmla="*/ 0 60000 65536"/>
                    <a:gd name="T11" fmla="*/ 0 60000 65536"/>
                    <a:gd name="T12" fmla="*/ 0 60000 65536"/>
                    <a:gd name="T13" fmla="*/ 0 60000 65536"/>
                    <a:gd name="T14" fmla="*/ 0 60000 65536"/>
                    <a:gd name="T15" fmla="*/ 0 w 2214"/>
                    <a:gd name="T16" fmla="*/ 0 h 2219"/>
                    <a:gd name="T17" fmla="*/ 2214 w 2214"/>
                    <a:gd name="T18" fmla="*/ 2219 h 2219"/>
                  </a:gdLst>
                  <a:ahLst/>
                  <a:cxnLst>
                    <a:cxn ang="T10">
                      <a:pos x="T0" y="T1"/>
                    </a:cxn>
                    <a:cxn ang="T11">
                      <a:pos x="T2" y="T3"/>
                    </a:cxn>
                    <a:cxn ang="T12">
                      <a:pos x="T4" y="T5"/>
                    </a:cxn>
                    <a:cxn ang="T13">
                      <a:pos x="T6" y="T7"/>
                    </a:cxn>
                    <a:cxn ang="T14">
                      <a:pos x="T8" y="T9"/>
                    </a:cxn>
                  </a:cxnLst>
                  <a:rect l="T15" t="T16" r="T17" b="T18"/>
                  <a:pathLst>
                    <a:path w="2214" h="2219">
                      <a:moveTo>
                        <a:pt x="0" y="2206"/>
                      </a:moveTo>
                      <a:lnTo>
                        <a:pt x="14" y="2219"/>
                      </a:lnTo>
                      <a:lnTo>
                        <a:pt x="2214" y="13"/>
                      </a:lnTo>
                      <a:lnTo>
                        <a:pt x="2201" y="0"/>
                      </a:lnTo>
                      <a:lnTo>
                        <a:pt x="0" y="2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0" name="Line 265"/>
                <p:cNvSpPr>
                  <a:spLocks noChangeShapeType="1"/>
                </p:cNvSpPr>
                <p:nvPr/>
              </p:nvSpPr>
              <p:spPr bwMode="auto">
                <a:xfrm>
                  <a:off x="2903" y="2205"/>
                  <a:ext cx="589" cy="5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76" name="Line 270"/>
            <p:cNvSpPr>
              <a:spLocks noChangeShapeType="1"/>
            </p:cNvSpPr>
            <p:nvPr/>
          </p:nvSpPr>
          <p:spPr bwMode="auto">
            <a:xfrm flipV="1">
              <a:off x="4616" y="2016"/>
              <a:ext cx="136" cy="91"/>
            </a:xfrm>
            <a:prstGeom prst="line">
              <a:avLst/>
            </a:prstGeom>
            <a:noFill/>
            <a:ln w="317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77" name="Line 271"/>
            <p:cNvSpPr>
              <a:spLocks noChangeShapeType="1"/>
            </p:cNvSpPr>
            <p:nvPr/>
          </p:nvSpPr>
          <p:spPr bwMode="auto">
            <a:xfrm>
              <a:off x="5035" y="2055"/>
              <a:ext cx="159" cy="136"/>
            </a:xfrm>
            <a:prstGeom prst="line">
              <a:avLst/>
            </a:prstGeom>
            <a:noFill/>
            <a:ln w="317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grpSp>
      <p:sp>
        <p:nvSpPr>
          <p:cNvPr id="110" name="Text Box 272"/>
          <p:cNvSpPr txBox="1">
            <a:spLocks noChangeArrowheads="1"/>
          </p:cNvSpPr>
          <p:nvPr/>
        </p:nvSpPr>
        <p:spPr bwMode="auto">
          <a:xfrm>
            <a:off x="592208" y="411144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hangingPunct="1">
              <a:spcBef>
                <a:spcPct val="50000"/>
              </a:spcBef>
            </a:pPr>
            <a:r>
              <a:rPr lang="en-GB" altLang="en-US" sz="2400" i="1">
                <a:latin typeface=""/>
              </a:rPr>
              <a:t>n</a:t>
            </a:r>
            <a:r>
              <a:rPr lang="en-GB" altLang="en-US" sz="2400">
                <a:latin typeface=""/>
              </a:rPr>
              <a:t> = 4 -ve</a:t>
            </a:r>
          </a:p>
        </p:txBody>
      </p:sp>
      <p:sp>
        <p:nvSpPr>
          <p:cNvPr id="111" name="Text Box 273"/>
          <p:cNvSpPr txBox="1">
            <a:spLocks noChangeArrowheads="1"/>
          </p:cNvSpPr>
          <p:nvPr/>
        </p:nvSpPr>
        <p:spPr bwMode="auto">
          <a:xfrm>
            <a:off x="2447925" y="472440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hangingPunct="1">
              <a:spcBef>
                <a:spcPct val="50000"/>
              </a:spcBef>
            </a:pPr>
            <a:r>
              <a:rPr lang="en-GB" altLang="en-US" sz="2400" i="1">
                <a:latin typeface=""/>
              </a:rPr>
              <a:t>n</a:t>
            </a:r>
            <a:r>
              <a:rPr lang="en-GB" altLang="en-US" sz="2400">
                <a:latin typeface=""/>
              </a:rPr>
              <a:t> = 4 +ve</a:t>
            </a:r>
          </a:p>
        </p:txBody>
      </p:sp>
      <p:grpSp>
        <p:nvGrpSpPr>
          <p:cNvPr id="112" name="Group 278"/>
          <p:cNvGrpSpPr>
            <a:grpSpLocks/>
          </p:cNvGrpSpPr>
          <p:nvPr/>
        </p:nvGrpSpPr>
        <p:grpSpPr bwMode="auto">
          <a:xfrm>
            <a:off x="4679950" y="1700213"/>
            <a:ext cx="1709738" cy="2335213"/>
            <a:chOff x="2948" y="1071"/>
            <a:chExt cx="1077" cy="1471"/>
          </a:xfrm>
        </p:grpSpPr>
        <p:grpSp>
          <p:nvGrpSpPr>
            <p:cNvPr id="113" name="Group 267"/>
            <p:cNvGrpSpPr>
              <a:grpSpLocks/>
            </p:cNvGrpSpPr>
            <p:nvPr/>
          </p:nvGrpSpPr>
          <p:grpSpPr bwMode="auto">
            <a:xfrm>
              <a:off x="2948" y="1071"/>
              <a:ext cx="1077" cy="1020"/>
              <a:chOff x="4037" y="981"/>
              <a:chExt cx="1394" cy="1244"/>
            </a:xfrm>
          </p:grpSpPr>
          <p:grpSp>
            <p:nvGrpSpPr>
              <p:cNvPr id="116" name="Group 54"/>
              <p:cNvGrpSpPr>
                <a:grpSpLocks/>
              </p:cNvGrpSpPr>
              <p:nvPr/>
            </p:nvGrpSpPr>
            <p:grpSpPr bwMode="auto">
              <a:xfrm flipV="1">
                <a:off x="4037" y="981"/>
                <a:ext cx="1281" cy="632"/>
                <a:chOff x="2278" y="2199"/>
                <a:chExt cx="1281" cy="632"/>
              </a:xfrm>
            </p:grpSpPr>
            <p:sp>
              <p:nvSpPr>
                <p:cNvPr id="133" name="Freeform 55"/>
                <p:cNvSpPr>
                  <a:spLocks/>
                </p:cNvSpPr>
                <p:nvPr/>
              </p:nvSpPr>
              <p:spPr bwMode="auto">
                <a:xfrm>
                  <a:off x="2371" y="2199"/>
                  <a:ext cx="1100" cy="14"/>
                </a:xfrm>
                <a:custGeom>
                  <a:avLst/>
                  <a:gdLst>
                    <a:gd name="T0" fmla="*/ 0 w 2201"/>
                    <a:gd name="T1" fmla="*/ 0 h 30"/>
                    <a:gd name="T2" fmla="*/ 0 w 2201"/>
                    <a:gd name="T3" fmla="*/ 0 h 30"/>
                    <a:gd name="T4" fmla="*/ 0 w 2201"/>
                    <a:gd name="T5" fmla="*/ 0 h 30"/>
                    <a:gd name="T6" fmla="*/ 0 w 2201"/>
                    <a:gd name="T7" fmla="*/ 0 h 30"/>
                    <a:gd name="T8" fmla="*/ 0 w 2201"/>
                    <a:gd name="T9" fmla="*/ 0 h 30"/>
                    <a:gd name="T10" fmla="*/ 0 60000 65536"/>
                    <a:gd name="T11" fmla="*/ 0 60000 65536"/>
                    <a:gd name="T12" fmla="*/ 0 60000 65536"/>
                    <a:gd name="T13" fmla="*/ 0 60000 65536"/>
                    <a:gd name="T14" fmla="*/ 0 60000 65536"/>
                    <a:gd name="T15" fmla="*/ 0 w 2201"/>
                    <a:gd name="T16" fmla="*/ 0 h 30"/>
                    <a:gd name="T17" fmla="*/ 2201 w 2201"/>
                    <a:gd name="T18" fmla="*/ 30 h 30"/>
                  </a:gdLst>
                  <a:ahLst/>
                  <a:cxnLst>
                    <a:cxn ang="T10">
                      <a:pos x="T0" y="T1"/>
                    </a:cxn>
                    <a:cxn ang="T11">
                      <a:pos x="T2" y="T3"/>
                    </a:cxn>
                    <a:cxn ang="T12">
                      <a:pos x="T4" y="T5"/>
                    </a:cxn>
                    <a:cxn ang="T13">
                      <a:pos x="T6" y="T7"/>
                    </a:cxn>
                    <a:cxn ang="T14">
                      <a:pos x="T8" y="T9"/>
                    </a:cxn>
                  </a:cxnLst>
                  <a:rect l="T15" t="T16" r="T17" b="T18"/>
                  <a:pathLst>
                    <a:path w="2201" h="30">
                      <a:moveTo>
                        <a:pt x="0" y="0"/>
                      </a:moveTo>
                      <a:lnTo>
                        <a:pt x="0" y="28"/>
                      </a:lnTo>
                      <a:lnTo>
                        <a:pt x="2201" y="30"/>
                      </a:lnTo>
                      <a:lnTo>
                        <a:pt x="220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 name="Freeform 56"/>
                <p:cNvSpPr>
                  <a:spLocks/>
                </p:cNvSpPr>
                <p:nvPr/>
              </p:nvSpPr>
              <p:spPr bwMode="auto">
                <a:xfrm>
                  <a:off x="2989" y="2274"/>
                  <a:ext cx="457" cy="458"/>
                </a:xfrm>
                <a:custGeom>
                  <a:avLst/>
                  <a:gdLst>
                    <a:gd name="T0" fmla="*/ 0 w 915"/>
                    <a:gd name="T1" fmla="*/ 0 h 917"/>
                    <a:gd name="T2" fmla="*/ 0 w 915"/>
                    <a:gd name="T3" fmla="*/ 0 h 917"/>
                    <a:gd name="T4" fmla="*/ 0 w 915"/>
                    <a:gd name="T5" fmla="*/ 0 h 917"/>
                    <a:gd name="T6" fmla="*/ 0 w 915"/>
                    <a:gd name="T7" fmla="*/ 0 h 917"/>
                    <a:gd name="T8" fmla="*/ 0 w 915"/>
                    <a:gd name="T9" fmla="*/ 0 h 917"/>
                    <a:gd name="T10" fmla="*/ 0 w 915"/>
                    <a:gd name="T11" fmla="*/ 0 h 917"/>
                    <a:gd name="T12" fmla="*/ 0 w 915"/>
                    <a:gd name="T13" fmla="*/ 0 h 917"/>
                    <a:gd name="T14" fmla="*/ 0 w 915"/>
                    <a:gd name="T15" fmla="*/ 0 h 917"/>
                    <a:gd name="T16" fmla="*/ 0 w 915"/>
                    <a:gd name="T17" fmla="*/ 0 h 917"/>
                    <a:gd name="T18" fmla="*/ 0 w 915"/>
                    <a:gd name="T19" fmla="*/ 0 h 917"/>
                    <a:gd name="T20" fmla="*/ 0 w 915"/>
                    <a:gd name="T21" fmla="*/ 0 h 917"/>
                    <a:gd name="T22" fmla="*/ 0 w 915"/>
                    <a:gd name="T23" fmla="*/ 0 h 917"/>
                    <a:gd name="T24" fmla="*/ 0 w 915"/>
                    <a:gd name="T25" fmla="*/ 0 h 917"/>
                    <a:gd name="T26" fmla="*/ 0 w 915"/>
                    <a:gd name="T27" fmla="*/ 0 h 917"/>
                    <a:gd name="T28" fmla="*/ 0 w 915"/>
                    <a:gd name="T29" fmla="*/ 0 h 917"/>
                    <a:gd name="T30" fmla="*/ 0 w 915"/>
                    <a:gd name="T31" fmla="*/ 0 h 917"/>
                    <a:gd name="T32" fmla="*/ 0 w 915"/>
                    <a:gd name="T33" fmla="*/ 0 h 917"/>
                    <a:gd name="T34" fmla="*/ 0 w 915"/>
                    <a:gd name="T35" fmla="*/ 0 h 917"/>
                    <a:gd name="T36" fmla="*/ 0 w 915"/>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5"/>
                    <a:gd name="T58" fmla="*/ 0 h 917"/>
                    <a:gd name="T59" fmla="*/ 915 w 915"/>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5" h="917">
                      <a:moveTo>
                        <a:pt x="0" y="728"/>
                      </a:moveTo>
                      <a:lnTo>
                        <a:pt x="16" y="660"/>
                      </a:lnTo>
                      <a:lnTo>
                        <a:pt x="38" y="595"/>
                      </a:lnTo>
                      <a:lnTo>
                        <a:pt x="63" y="531"/>
                      </a:lnTo>
                      <a:lnTo>
                        <a:pt x="94" y="471"/>
                      </a:lnTo>
                      <a:lnTo>
                        <a:pt x="128" y="412"/>
                      </a:lnTo>
                      <a:lnTo>
                        <a:pt x="167" y="357"/>
                      </a:lnTo>
                      <a:lnTo>
                        <a:pt x="208" y="304"/>
                      </a:lnTo>
                      <a:lnTo>
                        <a:pt x="254" y="255"/>
                      </a:lnTo>
                      <a:lnTo>
                        <a:pt x="302" y="210"/>
                      </a:lnTo>
                      <a:lnTo>
                        <a:pt x="356" y="167"/>
                      </a:lnTo>
                      <a:lnTo>
                        <a:pt x="410" y="128"/>
                      </a:lnTo>
                      <a:lnTo>
                        <a:pt x="469" y="94"/>
                      </a:lnTo>
                      <a:lnTo>
                        <a:pt x="530" y="63"/>
                      </a:lnTo>
                      <a:lnTo>
                        <a:pt x="593" y="38"/>
                      </a:lnTo>
                      <a:lnTo>
                        <a:pt x="658" y="16"/>
                      </a:lnTo>
                      <a:lnTo>
                        <a:pt x="726" y="0"/>
                      </a:lnTo>
                      <a:lnTo>
                        <a:pt x="915" y="917"/>
                      </a:lnTo>
                      <a:lnTo>
                        <a:pt x="0" y="7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35" name="Group 57"/>
                <p:cNvGrpSpPr>
                  <a:grpSpLocks/>
                </p:cNvGrpSpPr>
                <p:nvPr/>
              </p:nvGrpSpPr>
              <p:grpSpPr bwMode="auto">
                <a:xfrm>
                  <a:off x="2993" y="2273"/>
                  <a:ext cx="461" cy="462"/>
                  <a:chOff x="2985" y="2270"/>
                  <a:chExt cx="461" cy="462"/>
                </a:xfrm>
              </p:grpSpPr>
              <p:sp>
                <p:nvSpPr>
                  <p:cNvPr id="146" name="Freeform 58"/>
                  <p:cNvSpPr>
                    <a:spLocks/>
                  </p:cNvSpPr>
                  <p:nvPr/>
                </p:nvSpPr>
                <p:spPr bwMode="auto">
                  <a:xfrm>
                    <a:off x="2991" y="2276"/>
                    <a:ext cx="455" cy="456"/>
                  </a:xfrm>
                  <a:custGeom>
                    <a:avLst/>
                    <a:gdLst>
                      <a:gd name="T0" fmla="*/ 0 w 911"/>
                      <a:gd name="T1" fmla="*/ 0 h 913"/>
                      <a:gd name="T2" fmla="*/ 0 w 911"/>
                      <a:gd name="T3" fmla="*/ 0 h 913"/>
                      <a:gd name="T4" fmla="*/ 0 w 911"/>
                      <a:gd name="T5" fmla="*/ 0 h 913"/>
                      <a:gd name="T6" fmla="*/ 0 w 911"/>
                      <a:gd name="T7" fmla="*/ 0 h 913"/>
                      <a:gd name="T8" fmla="*/ 0 w 911"/>
                      <a:gd name="T9" fmla="*/ 0 h 913"/>
                      <a:gd name="T10" fmla="*/ 0 w 911"/>
                      <a:gd name="T11" fmla="*/ 0 h 913"/>
                      <a:gd name="T12" fmla="*/ 0 w 911"/>
                      <a:gd name="T13" fmla="*/ 0 h 913"/>
                      <a:gd name="T14" fmla="*/ 0 w 911"/>
                      <a:gd name="T15" fmla="*/ 0 h 913"/>
                      <a:gd name="T16" fmla="*/ 0 w 911"/>
                      <a:gd name="T17" fmla="*/ 0 h 913"/>
                      <a:gd name="T18" fmla="*/ 0 w 911"/>
                      <a:gd name="T19" fmla="*/ 0 h 913"/>
                      <a:gd name="T20" fmla="*/ 0 w 911"/>
                      <a:gd name="T21" fmla="*/ 0 h 913"/>
                      <a:gd name="T22" fmla="*/ 0 w 911"/>
                      <a:gd name="T23" fmla="*/ 0 h 913"/>
                      <a:gd name="T24" fmla="*/ 0 w 911"/>
                      <a:gd name="T25" fmla="*/ 0 h 913"/>
                      <a:gd name="T26" fmla="*/ 0 w 911"/>
                      <a:gd name="T27" fmla="*/ 0 h 913"/>
                      <a:gd name="T28" fmla="*/ 0 w 911"/>
                      <a:gd name="T29" fmla="*/ 0 h 913"/>
                      <a:gd name="T30" fmla="*/ 0 w 911"/>
                      <a:gd name="T31" fmla="*/ 0 h 913"/>
                      <a:gd name="T32" fmla="*/ 0 w 911"/>
                      <a:gd name="T33" fmla="*/ 0 h 913"/>
                      <a:gd name="T34" fmla="*/ 0 w 911"/>
                      <a:gd name="T35" fmla="*/ 0 h 913"/>
                      <a:gd name="T36" fmla="*/ 0 w 911"/>
                      <a:gd name="T37" fmla="*/ 0 h 9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1"/>
                      <a:gd name="T58" fmla="*/ 0 h 913"/>
                      <a:gd name="T59" fmla="*/ 911 w 911"/>
                      <a:gd name="T60" fmla="*/ 913 h 9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1" h="913">
                        <a:moveTo>
                          <a:pt x="0" y="725"/>
                        </a:moveTo>
                        <a:lnTo>
                          <a:pt x="17" y="657"/>
                        </a:lnTo>
                        <a:lnTo>
                          <a:pt x="39" y="592"/>
                        </a:lnTo>
                        <a:lnTo>
                          <a:pt x="64" y="529"/>
                        </a:lnTo>
                        <a:lnTo>
                          <a:pt x="93" y="468"/>
                        </a:lnTo>
                        <a:lnTo>
                          <a:pt x="129" y="411"/>
                        </a:lnTo>
                        <a:lnTo>
                          <a:pt x="166" y="356"/>
                        </a:lnTo>
                        <a:lnTo>
                          <a:pt x="208" y="303"/>
                        </a:lnTo>
                        <a:lnTo>
                          <a:pt x="254" y="254"/>
                        </a:lnTo>
                        <a:lnTo>
                          <a:pt x="303" y="209"/>
                        </a:lnTo>
                        <a:lnTo>
                          <a:pt x="355" y="167"/>
                        </a:lnTo>
                        <a:lnTo>
                          <a:pt x="409" y="129"/>
                        </a:lnTo>
                        <a:lnTo>
                          <a:pt x="467" y="95"/>
                        </a:lnTo>
                        <a:lnTo>
                          <a:pt x="527" y="64"/>
                        </a:lnTo>
                        <a:lnTo>
                          <a:pt x="591" y="39"/>
                        </a:lnTo>
                        <a:lnTo>
                          <a:pt x="656" y="17"/>
                        </a:lnTo>
                        <a:lnTo>
                          <a:pt x="724" y="0"/>
                        </a:lnTo>
                        <a:lnTo>
                          <a:pt x="911" y="913"/>
                        </a:lnTo>
                        <a:lnTo>
                          <a:pt x="0" y="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 name="Freeform 59"/>
                  <p:cNvSpPr>
                    <a:spLocks/>
                  </p:cNvSpPr>
                  <p:nvPr/>
                </p:nvSpPr>
                <p:spPr bwMode="auto">
                  <a:xfrm>
                    <a:off x="2985" y="2270"/>
                    <a:ext cx="369" cy="370"/>
                  </a:xfrm>
                  <a:custGeom>
                    <a:avLst/>
                    <a:gdLst>
                      <a:gd name="T0" fmla="*/ 0 w 739"/>
                      <a:gd name="T1" fmla="*/ 0 h 741"/>
                      <a:gd name="T2" fmla="*/ 0 w 739"/>
                      <a:gd name="T3" fmla="*/ 0 h 741"/>
                      <a:gd name="T4" fmla="*/ 0 w 739"/>
                      <a:gd name="T5" fmla="*/ 0 h 741"/>
                      <a:gd name="T6" fmla="*/ 0 w 739"/>
                      <a:gd name="T7" fmla="*/ 0 h 741"/>
                      <a:gd name="T8" fmla="*/ 0 w 739"/>
                      <a:gd name="T9" fmla="*/ 0 h 741"/>
                      <a:gd name="T10" fmla="*/ 0 w 739"/>
                      <a:gd name="T11" fmla="*/ 0 h 741"/>
                      <a:gd name="T12" fmla="*/ 0 w 739"/>
                      <a:gd name="T13" fmla="*/ 0 h 741"/>
                      <a:gd name="T14" fmla="*/ 0 w 739"/>
                      <a:gd name="T15" fmla="*/ 0 h 741"/>
                      <a:gd name="T16" fmla="*/ 0 w 739"/>
                      <a:gd name="T17" fmla="*/ 0 h 741"/>
                      <a:gd name="T18" fmla="*/ 0 w 739"/>
                      <a:gd name="T19" fmla="*/ 0 h 741"/>
                      <a:gd name="T20" fmla="*/ 0 w 739"/>
                      <a:gd name="T21" fmla="*/ 0 h 741"/>
                      <a:gd name="T22" fmla="*/ 0 w 739"/>
                      <a:gd name="T23" fmla="*/ 0 h 741"/>
                      <a:gd name="T24" fmla="*/ 0 w 739"/>
                      <a:gd name="T25" fmla="*/ 0 h 741"/>
                      <a:gd name="T26" fmla="*/ 0 w 739"/>
                      <a:gd name="T27" fmla="*/ 0 h 741"/>
                      <a:gd name="T28" fmla="*/ 0 w 739"/>
                      <a:gd name="T29" fmla="*/ 0 h 741"/>
                      <a:gd name="T30" fmla="*/ 0 w 739"/>
                      <a:gd name="T31" fmla="*/ 0 h 741"/>
                      <a:gd name="T32" fmla="*/ 0 w 739"/>
                      <a:gd name="T33" fmla="*/ 0 h 741"/>
                      <a:gd name="T34" fmla="*/ 0 w 739"/>
                      <a:gd name="T35" fmla="*/ 0 h 741"/>
                      <a:gd name="T36" fmla="*/ 0 w 739"/>
                      <a:gd name="T37" fmla="*/ 0 h 741"/>
                      <a:gd name="T38" fmla="*/ 0 w 739"/>
                      <a:gd name="T39" fmla="*/ 0 h 741"/>
                      <a:gd name="T40" fmla="*/ 0 w 739"/>
                      <a:gd name="T41" fmla="*/ 0 h 741"/>
                      <a:gd name="T42" fmla="*/ 0 w 739"/>
                      <a:gd name="T43" fmla="*/ 0 h 741"/>
                      <a:gd name="T44" fmla="*/ 0 w 739"/>
                      <a:gd name="T45" fmla="*/ 0 h 741"/>
                      <a:gd name="T46" fmla="*/ 0 w 739"/>
                      <a:gd name="T47" fmla="*/ 0 h 741"/>
                      <a:gd name="T48" fmla="*/ 0 w 739"/>
                      <a:gd name="T49" fmla="*/ 0 h 741"/>
                      <a:gd name="T50" fmla="*/ 0 w 739"/>
                      <a:gd name="T51" fmla="*/ 0 h 741"/>
                      <a:gd name="T52" fmla="*/ 0 w 739"/>
                      <a:gd name="T53" fmla="*/ 0 h 741"/>
                      <a:gd name="T54" fmla="*/ 0 w 739"/>
                      <a:gd name="T55" fmla="*/ 0 h 741"/>
                      <a:gd name="T56" fmla="*/ 0 w 739"/>
                      <a:gd name="T57" fmla="*/ 0 h 741"/>
                      <a:gd name="T58" fmla="*/ 0 w 739"/>
                      <a:gd name="T59" fmla="*/ 0 h 741"/>
                      <a:gd name="T60" fmla="*/ 0 w 739"/>
                      <a:gd name="T61" fmla="*/ 0 h 741"/>
                      <a:gd name="T62" fmla="*/ 0 w 739"/>
                      <a:gd name="T63" fmla="*/ 0 h 741"/>
                      <a:gd name="T64" fmla="*/ 0 w 739"/>
                      <a:gd name="T65" fmla="*/ 0 h 741"/>
                      <a:gd name="T66" fmla="*/ 0 w 739"/>
                      <a:gd name="T67" fmla="*/ 0 h 741"/>
                      <a:gd name="T68" fmla="*/ 0 w 739"/>
                      <a:gd name="T69" fmla="*/ 0 h 741"/>
                      <a:gd name="T70" fmla="*/ 0 w 739"/>
                      <a:gd name="T71" fmla="*/ 0 h 741"/>
                      <a:gd name="T72" fmla="*/ 0 w 739"/>
                      <a:gd name="T73" fmla="*/ 0 h 741"/>
                      <a:gd name="T74" fmla="*/ 0 w 739"/>
                      <a:gd name="T75" fmla="*/ 0 h 741"/>
                      <a:gd name="T76" fmla="*/ 0 w 739"/>
                      <a:gd name="T77" fmla="*/ 0 h 741"/>
                      <a:gd name="T78" fmla="*/ 0 w 739"/>
                      <a:gd name="T79" fmla="*/ 0 h 741"/>
                      <a:gd name="T80" fmla="*/ 0 w 739"/>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9"/>
                      <a:gd name="T124" fmla="*/ 0 h 741"/>
                      <a:gd name="T125" fmla="*/ 739 w 739"/>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9" h="741">
                        <a:moveTo>
                          <a:pt x="0" y="735"/>
                        </a:moveTo>
                        <a:lnTo>
                          <a:pt x="28" y="741"/>
                        </a:lnTo>
                        <a:lnTo>
                          <a:pt x="44" y="676"/>
                        </a:lnTo>
                        <a:lnTo>
                          <a:pt x="65" y="611"/>
                        </a:lnTo>
                        <a:lnTo>
                          <a:pt x="92" y="548"/>
                        </a:lnTo>
                        <a:lnTo>
                          <a:pt x="121" y="487"/>
                        </a:lnTo>
                        <a:lnTo>
                          <a:pt x="155" y="430"/>
                        </a:lnTo>
                        <a:lnTo>
                          <a:pt x="142" y="424"/>
                        </a:lnTo>
                        <a:lnTo>
                          <a:pt x="152" y="434"/>
                        </a:lnTo>
                        <a:lnTo>
                          <a:pt x="189" y="379"/>
                        </a:lnTo>
                        <a:lnTo>
                          <a:pt x="232" y="326"/>
                        </a:lnTo>
                        <a:lnTo>
                          <a:pt x="278" y="278"/>
                        </a:lnTo>
                        <a:lnTo>
                          <a:pt x="326" y="232"/>
                        </a:lnTo>
                        <a:lnTo>
                          <a:pt x="378" y="191"/>
                        </a:lnTo>
                        <a:lnTo>
                          <a:pt x="432" y="152"/>
                        </a:lnTo>
                        <a:lnTo>
                          <a:pt x="422" y="142"/>
                        </a:lnTo>
                        <a:lnTo>
                          <a:pt x="428" y="155"/>
                        </a:lnTo>
                        <a:lnTo>
                          <a:pt x="486" y="121"/>
                        </a:lnTo>
                        <a:lnTo>
                          <a:pt x="546" y="90"/>
                        </a:lnTo>
                        <a:lnTo>
                          <a:pt x="610" y="65"/>
                        </a:lnTo>
                        <a:lnTo>
                          <a:pt x="675" y="43"/>
                        </a:lnTo>
                        <a:lnTo>
                          <a:pt x="739" y="28"/>
                        </a:lnTo>
                        <a:lnTo>
                          <a:pt x="734" y="0"/>
                        </a:lnTo>
                        <a:lnTo>
                          <a:pt x="663" y="16"/>
                        </a:lnTo>
                        <a:lnTo>
                          <a:pt x="598" y="38"/>
                        </a:lnTo>
                        <a:lnTo>
                          <a:pt x="534" y="64"/>
                        </a:lnTo>
                        <a:lnTo>
                          <a:pt x="474" y="95"/>
                        </a:lnTo>
                        <a:lnTo>
                          <a:pt x="416" y="128"/>
                        </a:lnTo>
                        <a:lnTo>
                          <a:pt x="412" y="131"/>
                        </a:lnTo>
                        <a:lnTo>
                          <a:pt x="357" y="170"/>
                        </a:lnTo>
                        <a:lnTo>
                          <a:pt x="306" y="211"/>
                        </a:lnTo>
                        <a:lnTo>
                          <a:pt x="257" y="257"/>
                        </a:lnTo>
                        <a:lnTo>
                          <a:pt x="211" y="306"/>
                        </a:lnTo>
                        <a:lnTo>
                          <a:pt x="168" y="359"/>
                        </a:lnTo>
                        <a:lnTo>
                          <a:pt x="131" y="413"/>
                        </a:lnTo>
                        <a:lnTo>
                          <a:pt x="127" y="418"/>
                        </a:lnTo>
                        <a:lnTo>
                          <a:pt x="93" y="475"/>
                        </a:lnTo>
                        <a:lnTo>
                          <a:pt x="64" y="536"/>
                        </a:lnTo>
                        <a:lnTo>
                          <a:pt x="37" y="599"/>
                        </a:lnTo>
                        <a:lnTo>
                          <a:pt x="16" y="664"/>
                        </a:lnTo>
                        <a:lnTo>
                          <a:pt x="0" y="7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36" name="Freeform 60"/>
                <p:cNvSpPr>
                  <a:spLocks/>
                </p:cNvSpPr>
                <p:nvPr/>
              </p:nvSpPr>
              <p:spPr bwMode="auto">
                <a:xfrm>
                  <a:off x="2399" y="2289"/>
                  <a:ext cx="459" cy="458"/>
                </a:xfrm>
                <a:custGeom>
                  <a:avLst/>
                  <a:gdLst>
                    <a:gd name="T0" fmla="*/ 1 w 916"/>
                    <a:gd name="T1" fmla="*/ 0 h 917"/>
                    <a:gd name="T2" fmla="*/ 1 w 916"/>
                    <a:gd name="T3" fmla="*/ 0 h 917"/>
                    <a:gd name="T4" fmla="*/ 1 w 916"/>
                    <a:gd name="T5" fmla="*/ 0 h 917"/>
                    <a:gd name="T6" fmla="*/ 1 w 916"/>
                    <a:gd name="T7" fmla="*/ 0 h 917"/>
                    <a:gd name="T8" fmla="*/ 1 w 916"/>
                    <a:gd name="T9" fmla="*/ 0 h 917"/>
                    <a:gd name="T10" fmla="*/ 1 w 916"/>
                    <a:gd name="T11" fmla="*/ 0 h 917"/>
                    <a:gd name="T12" fmla="*/ 1 w 916"/>
                    <a:gd name="T13" fmla="*/ 0 h 917"/>
                    <a:gd name="T14" fmla="*/ 1 w 916"/>
                    <a:gd name="T15" fmla="*/ 0 h 917"/>
                    <a:gd name="T16" fmla="*/ 1 w 916"/>
                    <a:gd name="T17" fmla="*/ 0 h 917"/>
                    <a:gd name="T18" fmla="*/ 1 w 916"/>
                    <a:gd name="T19" fmla="*/ 0 h 917"/>
                    <a:gd name="T20" fmla="*/ 1 w 916"/>
                    <a:gd name="T21" fmla="*/ 0 h 917"/>
                    <a:gd name="T22" fmla="*/ 1 w 916"/>
                    <a:gd name="T23" fmla="*/ 0 h 917"/>
                    <a:gd name="T24" fmla="*/ 1 w 916"/>
                    <a:gd name="T25" fmla="*/ 0 h 917"/>
                    <a:gd name="T26" fmla="*/ 1 w 916"/>
                    <a:gd name="T27" fmla="*/ 0 h 917"/>
                    <a:gd name="T28" fmla="*/ 1 w 916"/>
                    <a:gd name="T29" fmla="*/ 0 h 917"/>
                    <a:gd name="T30" fmla="*/ 1 w 916"/>
                    <a:gd name="T31" fmla="*/ 0 h 917"/>
                    <a:gd name="T32" fmla="*/ 1 w 916"/>
                    <a:gd name="T33" fmla="*/ 0 h 917"/>
                    <a:gd name="T34" fmla="*/ 0 w 916"/>
                    <a:gd name="T35" fmla="*/ 0 h 917"/>
                    <a:gd name="T36" fmla="*/ 1 w 916"/>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917"/>
                    <a:gd name="T59" fmla="*/ 916 w 916"/>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917">
                      <a:moveTo>
                        <a:pt x="189" y="0"/>
                      </a:moveTo>
                      <a:lnTo>
                        <a:pt x="257" y="17"/>
                      </a:lnTo>
                      <a:lnTo>
                        <a:pt x="321" y="39"/>
                      </a:lnTo>
                      <a:lnTo>
                        <a:pt x="385" y="64"/>
                      </a:lnTo>
                      <a:lnTo>
                        <a:pt x="447" y="95"/>
                      </a:lnTo>
                      <a:lnTo>
                        <a:pt x="504" y="129"/>
                      </a:lnTo>
                      <a:lnTo>
                        <a:pt x="561" y="167"/>
                      </a:lnTo>
                      <a:lnTo>
                        <a:pt x="612" y="210"/>
                      </a:lnTo>
                      <a:lnTo>
                        <a:pt x="661" y="256"/>
                      </a:lnTo>
                      <a:lnTo>
                        <a:pt x="707" y="305"/>
                      </a:lnTo>
                      <a:lnTo>
                        <a:pt x="749" y="358"/>
                      </a:lnTo>
                      <a:lnTo>
                        <a:pt x="788" y="412"/>
                      </a:lnTo>
                      <a:lnTo>
                        <a:pt x="822" y="471"/>
                      </a:lnTo>
                      <a:lnTo>
                        <a:pt x="853" y="532"/>
                      </a:lnTo>
                      <a:lnTo>
                        <a:pt x="878" y="595"/>
                      </a:lnTo>
                      <a:lnTo>
                        <a:pt x="900" y="660"/>
                      </a:lnTo>
                      <a:lnTo>
                        <a:pt x="916" y="728"/>
                      </a:lnTo>
                      <a:lnTo>
                        <a:pt x="0" y="917"/>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37" name="Group 61"/>
                <p:cNvGrpSpPr>
                  <a:grpSpLocks/>
                </p:cNvGrpSpPr>
                <p:nvPr/>
              </p:nvGrpSpPr>
              <p:grpSpPr bwMode="auto">
                <a:xfrm>
                  <a:off x="2399" y="2284"/>
                  <a:ext cx="463" cy="463"/>
                  <a:chOff x="2399" y="2284"/>
                  <a:chExt cx="463" cy="463"/>
                </a:xfrm>
              </p:grpSpPr>
              <p:sp>
                <p:nvSpPr>
                  <p:cNvPr id="144" name="Freeform 62"/>
                  <p:cNvSpPr>
                    <a:spLocks/>
                  </p:cNvSpPr>
                  <p:nvPr/>
                </p:nvSpPr>
                <p:spPr bwMode="auto">
                  <a:xfrm>
                    <a:off x="2399" y="2291"/>
                    <a:ext cx="456" cy="456"/>
                  </a:xfrm>
                  <a:custGeom>
                    <a:avLst/>
                    <a:gdLst>
                      <a:gd name="T0" fmla="*/ 1 w 910"/>
                      <a:gd name="T1" fmla="*/ 0 h 912"/>
                      <a:gd name="T2" fmla="*/ 1 w 910"/>
                      <a:gd name="T3" fmla="*/ 1 h 912"/>
                      <a:gd name="T4" fmla="*/ 1 w 910"/>
                      <a:gd name="T5" fmla="*/ 1 h 912"/>
                      <a:gd name="T6" fmla="*/ 1 w 910"/>
                      <a:gd name="T7" fmla="*/ 1 h 912"/>
                      <a:gd name="T8" fmla="*/ 1 w 910"/>
                      <a:gd name="T9" fmla="*/ 1 h 912"/>
                      <a:gd name="T10" fmla="*/ 1 w 910"/>
                      <a:gd name="T11" fmla="*/ 1 h 912"/>
                      <a:gd name="T12" fmla="*/ 1 w 910"/>
                      <a:gd name="T13" fmla="*/ 1 h 912"/>
                      <a:gd name="T14" fmla="*/ 1 w 910"/>
                      <a:gd name="T15" fmla="*/ 1 h 912"/>
                      <a:gd name="T16" fmla="*/ 1 w 910"/>
                      <a:gd name="T17" fmla="*/ 1 h 912"/>
                      <a:gd name="T18" fmla="*/ 1 w 910"/>
                      <a:gd name="T19" fmla="*/ 1 h 912"/>
                      <a:gd name="T20" fmla="*/ 1 w 910"/>
                      <a:gd name="T21" fmla="*/ 1 h 912"/>
                      <a:gd name="T22" fmla="*/ 1 w 910"/>
                      <a:gd name="T23" fmla="*/ 1 h 912"/>
                      <a:gd name="T24" fmla="*/ 1 w 910"/>
                      <a:gd name="T25" fmla="*/ 1 h 912"/>
                      <a:gd name="T26" fmla="*/ 1 w 910"/>
                      <a:gd name="T27" fmla="*/ 1 h 912"/>
                      <a:gd name="T28" fmla="*/ 1 w 910"/>
                      <a:gd name="T29" fmla="*/ 1 h 912"/>
                      <a:gd name="T30" fmla="*/ 1 w 910"/>
                      <a:gd name="T31" fmla="*/ 1 h 912"/>
                      <a:gd name="T32" fmla="*/ 1 w 910"/>
                      <a:gd name="T33" fmla="*/ 1 h 912"/>
                      <a:gd name="T34" fmla="*/ 0 w 910"/>
                      <a:gd name="T35" fmla="*/ 1 h 912"/>
                      <a:gd name="T36" fmla="*/ 1 w 910"/>
                      <a:gd name="T37" fmla="*/ 0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0"/>
                      <a:gd name="T58" fmla="*/ 0 h 912"/>
                      <a:gd name="T59" fmla="*/ 910 w 910"/>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0" h="912">
                        <a:moveTo>
                          <a:pt x="187" y="0"/>
                        </a:moveTo>
                        <a:lnTo>
                          <a:pt x="255" y="16"/>
                        </a:lnTo>
                        <a:lnTo>
                          <a:pt x="320" y="38"/>
                        </a:lnTo>
                        <a:lnTo>
                          <a:pt x="383" y="63"/>
                        </a:lnTo>
                        <a:lnTo>
                          <a:pt x="444" y="94"/>
                        </a:lnTo>
                        <a:lnTo>
                          <a:pt x="502" y="128"/>
                        </a:lnTo>
                        <a:lnTo>
                          <a:pt x="556" y="167"/>
                        </a:lnTo>
                        <a:lnTo>
                          <a:pt x="608" y="208"/>
                        </a:lnTo>
                        <a:lnTo>
                          <a:pt x="658" y="254"/>
                        </a:lnTo>
                        <a:lnTo>
                          <a:pt x="702" y="303"/>
                        </a:lnTo>
                        <a:lnTo>
                          <a:pt x="745" y="356"/>
                        </a:lnTo>
                        <a:lnTo>
                          <a:pt x="783" y="410"/>
                        </a:lnTo>
                        <a:lnTo>
                          <a:pt x="817" y="468"/>
                        </a:lnTo>
                        <a:lnTo>
                          <a:pt x="847" y="528"/>
                        </a:lnTo>
                        <a:lnTo>
                          <a:pt x="872" y="592"/>
                        </a:lnTo>
                        <a:lnTo>
                          <a:pt x="894" y="657"/>
                        </a:lnTo>
                        <a:lnTo>
                          <a:pt x="910" y="725"/>
                        </a:lnTo>
                        <a:lnTo>
                          <a:pt x="0" y="912"/>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 name="Freeform 63"/>
                  <p:cNvSpPr>
                    <a:spLocks/>
                  </p:cNvSpPr>
                  <p:nvPr/>
                </p:nvSpPr>
                <p:spPr bwMode="auto">
                  <a:xfrm>
                    <a:off x="2492" y="2284"/>
                    <a:ext cx="370" cy="371"/>
                  </a:xfrm>
                  <a:custGeom>
                    <a:avLst/>
                    <a:gdLst>
                      <a:gd name="T0" fmla="*/ 0 w 741"/>
                      <a:gd name="T1" fmla="*/ 0 h 741"/>
                      <a:gd name="T2" fmla="*/ 0 w 741"/>
                      <a:gd name="T3" fmla="*/ 1 h 741"/>
                      <a:gd name="T4" fmla="*/ 0 w 741"/>
                      <a:gd name="T5" fmla="*/ 1 h 741"/>
                      <a:gd name="T6" fmla="*/ 0 w 741"/>
                      <a:gd name="T7" fmla="*/ 1 h 741"/>
                      <a:gd name="T8" fmla="*/ 0 w 741"/>
                      <a:gd name="T9" fmla="*/ 1 h 741"/>
                      <a:gd name="T10" fmla="*/ 0 w 741"/>
                      <a:gd name="T11" fmla="*/ 1 h 741"/>
                      <a:gd name="T12" fmla="*/ 0 w 741"/>
                      <a:gd name="T13" fmla="*/ 1 h 741"/>
                      <a:gd name="T14" fmla="*/ 0 w 741"/>
                      <a:gd name="T15" fmla="*/ 1 h 741"/>
                      <a:gd name="T16" fmla="*/ 0 w 741"/>
                      <a:gd name="T17" fmla="*/ 1 h 741"/>
                      <a:gd name="T18" fmla="*/ 0 w 741"/>
                      <a:gd name="T19" fmla="*/ 1 h 741"/>
                      <a:gd name="T20" fmla="*/ 0 w 741"/>
                      <a:gd name="T21" fmla="*/ 1 h 741"/>
                      <a:gd name="T22" fmla="*/ 0 w 741"/>
                      <a:gd name="T23" fmla="*/ 1 h 741"/>
                      <a:gd name="T24" fmla="*/ 0 w 741"/>
                      <a:gd name="T25" fmla="*/ 1 h 741"/>
                      <a:gd name="T26" fmla="*/ 0 w 741"/>
                      <a:gd name="T27" fmla="*/ 1 h 741"/>
                      <a:gd name="T28" fmla="*/ 0 w 741"/>
                      <a:gd name="T29" fmla="*/ 1 h 741"/>
                      <a:gd name="T30" fmla="*/ 0 w 741"/>
                      <a:gd name="T31" fmla="*/ 1 h 741"/>
                      <a:gd name="T32" fmla="*/ 0 w 741"/>
                      <a:gd name="T33" fmla="*/ 1 h 741"/>
                      <a:gd name="T34" fmla="*/ 0 w 741"/>
                      <a:gd name="T35" fmla="*/ 1 h 741"/>
                      <a:gd name="T36" fmla="*/ 0 w 741"/>
                      <a:gd name="T37" fmla="*/ 1 h 741"/>
                      <a:gd name="T38" fmla="*/ 0 w 741"/>
                      <a:gd name="T39" fmla="*/ 1 h 741"/>
                      <a:gd name="T40" fmla="*/ 0 w 741"/>
                      <a:gd name="T41" fmla="*/ 1 h 741"/>
                      <a:gd name="T42" fmla="*/ 0 w 741"/>
                      <a:gd name="T43" fmla="*/ 1 h 741"/>
                      <a:gd name="T44" fmla="*/ 0 w 741"/>
                      <a:gd name="T45" fmla="*/ 1 h 741"/>
                      <a:gd name="T46" fmla="*/ 0 w 741"/>
                      <a:gd name="T47" fmla="*/ 1 h 741"/>
                      <a:gd name="T48" fmla="*/ 0 w 741"/>
                      <a:gd name="T49" fmla="*/ 1 h 741"/>
                      <a:gd name="T50" fmla="*/ 0 w 741"/>
                      <a:gd name="T51" fmla="*/ 1 h 741"/>
                      <a:gd name="T52" fmla="*/ 0 w 741"/>
                      <a:gd name="T53" fmla="*/ 1 h 741"/>
                      <a:gd name="T54" fmla="*/ 0 w 741"/>
                      <a:gd name="T55" fmla="*/ 1 h 741"/>
                      <a:gd name="T56" fmla="*/ 0 w 741"/>
                      <a:gd name="T57" fmla="*/ 1 h 741"/>
                      <a:gd name="T58" fmla="*/ 0 w 741"/>
                      <a:gd name="T59" fmla="*/ 1 h 741"/>
                      <a:gd name="T60" fmla="*/ 0 w 741"/>
                      <a:gd name="T61" fmla="*/ 1 h 741"/>
                      <a:gd name="T62" fmla="*/ 0 w 741"/>
                      <a:gd name="T63" fmla="*/ 1 h 741"/>
                      <a:gd name="T64" fmla="*/ 0 w 741"/>
                      <a:gd name="T65" fmla="*/ 1 h 741"/>
                      <a:gd name="T66" fmla="*/ 0 w 741"/>
                      <a:gd name="T67" fmla="*/ 1 h 741"/>
                      <a:gd name="T68" fmla="*/ 0 w 741"/>
                      <a:gd name="T69" fmla="*/ 1 h 741"/>
                      <a:gd name="T70" fmla="*/ 0 w 741"/>
                      <a:gd name="T71" fmla="*/ 1 h 741"/>
                      <a:gd name="T72" fmla="*/ 0 w 741"/>
                      <a:gd name="T73" fmla="*/ 1 h 741"/>
                      <a:gd name="T74" fmla="*/ 0 w 741"/>
                      <a:gd name="T75" fmla="*/ 1 h 741"/>
                      <a:gd name="T76" fmla="*/ 0 w 741"/>
                      <a:gd name="T77" fmla="*/ 1 h 741"/>
                      <a:gd name="T78" fmla="*/ 0 w 741"/>
                      <a:gd name="T79" fmla="*/ 1 h 741"/>
                      <a:gd name="T80" fmla="*/ 0 w 741"/>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1"/>
                      <a:gd name="T124" fmla="*/ 0 h 741"/>
                      <a:gd name="T125" fmla="*/ 741 w 741"/>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1" h="741">
                        <a:moveTo>
                          <a:pt x="6" y="0"/>
                        </a:moveTo>
                        <a:lnTo>
                          <a:pt x="0" y="28"/>
                        </a:lnTo>
                        <a:lnTo>
                          <a:pt x="65" y="42"/>
                        </a:lnTo>
                        <a:lnTo>
                          <a:pt x="130" y="65"/>
                        </a:lnTo>
                        <a:lnTo>
                          <a:pt x="194" y="90"/>
                        </a:lnTo>
                        <a:lnTo>
                          <a:pt x="254" y="121"/>
                        </a:lnTo>
                        <a:lnTo>
                          <a:pt x="312" y="155"/>
                        </a:lnTo>
                        <a:lnTo>
                          <a:pt x="318" y="141"/>
                        </a:lnTo>
                        <a:lnTo>
                          <a:pt x="307" y="152"/>
                        </a:lnTo>
                        <a:lnTo>
                          <a:pt x="362" y="190"/>
                        </a:lnTo>
                        <a:lnTo>
                          <a:pt x="413" y="231"/>
                        </a:lnTo>
                        <a:lnTo>
                          <a:pt x="464" y="277"/>
                        </a:lnTo>
                        <a:lnTo>
                          <a:pt x="508" y="326"/>
                        </a:lnTo>
                        <a:lnTo>
                          <a:pt x="551" y="379"/>
                        </a:lnTo>
                        <a:lnTo>
                          <a:pt x="589" y="434"/>
                        </a:lnTo>
                        <a:lnTo>
                          <a:pt x="599" y="423"/>
                        </a:lnTo>
                        <a:lnTo>
                          <a:pt x="585" y="429"/>
                        </a:lnTo>
                        <a:lnTo>
                          <a:pt x="619" y="487"/>
                        </a:lnTo>
                        <a:lnTo>
                          <a:pt x="650" y="547"/>
                        </a:lnTo>
                        <a:lnTo>
                          <a:pt x="675" y="611"/>
                        </a:lnTo>
                        <a:lnTo>
                          <a:pt x="695" y="676"/>
                        </a:lnTo>
                        <a:lnTo>
                          <a:pt x="713" y="741"/>
                        </a:lnTo>
                        <a:lnTo>
                          <a:pt x="741" y="735"/>
                        </a:lnTo>
                        <a:lnTo>
                          <a:pt x="723" y="664"/>
                        </a:lnTo>
                        <a:lnTo>
                          <a:pt x="703" y="599"/>
                        </a:lnTo>
                        <a:lnTo>
                          <a:pt x="678" y="536"/>
                        </a:lnTo>
                        <a:lnTo>
                          <a:pt x="647" y="475"/>
                        </a:lnTo>
                        <a:lnTo>
                          <a:pt x="613" y="417"/>
                        </a:lnTo>
                        <a:lnTo>
                          <a:pt x="610" y="413"/>
                        </a:lnTo>
                        <a:lnTo>
                          <a:pt x="571" y="358"/>
                        </a:lnTo>
                        <a:lnTo>
                          <a:pt x="529" y="305"/>
                        </a:lnTo>
                        <a:lnTo>
                          <a:pt x="484" y="256"/>
                        </a:lnTo>
                        <a:lnTo>
                          <a:pt x="434" y="211"/>
                        </a:lnTo>
                        <a:lnTo>
                          <a:pt x="382" y="169"/>
                        </a:lnTo>
                        <a:lnTo>
                          <a:pt x="328" y="131"/>
                        </a:lnTo>
                        <a:lnTo>
                          <a:pt x="323" y="128"/>
                        </a:lnTo>
                        <a:lnTo>
                          <a:pt x="266" y="94"/>
                        </a:lnTo>
                        <a:lnTo>
                          <a:pt x="205" y="63"/>
                        </a:lnTo>
                        <a:lnTo>
                          <a:pt x="142" y="38"/>
                        </a:lnTo>
                        <a:lnTo>
                          <a:pt x="77" y="16"/>
                        </a:lnTo>
                        <a:lnTo>
                          <a:pt x="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38" name="Freeform 64"/>
                <p:cNvSpPr>
                  <a:spLocks/>
                </p:cNvSpPr>
                <p:nvPr/>
              </p:nvSpPr>
              <p:spPr bwMode="auto">
                <a:xfrm>
                  <a:off x="2278" y="2284"/>
                  <a:ext cx="219" cy="191"/>
                </a:xfrm>
                <a:custGeom>
                  <a:avLst/>
                  <a:gdLst>
                    <a:gd name="T0" fmla="*/ 0 w 438"/>
                    <a:gd name="T1" fmla="*/ 1 h 382"/>
                    <a:gd name="T2" fmla="*/ 1 w 438"/>
                    <a:gd name="T3" fmla="*/ 1 h 382"/>
                    <a:gd name="T4" fmla="*/ 1 w 438"/>
                    <a:gd name="T5" fmla="*/ 1 h 382"/>
                    <a:gd name="T6" fmla="*/ 1 w 438"/>
                    <a:gd name="T7" fmla="*/ 0 h 382"/>
                    <a:gd name="T8" fmla="*/ 0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0" y="360"/>
                      </a:moveTo>
                      <a:lnTo>
                        <a:pt x="19" y="382"/>
                      </a:lnTo>
                      <a:lnTo>
                        <a:pt x="438" y="22"/>
                      </a:lnTo>
                      <a:lnTo>
                        <a:pt x="419" y="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 name="Freeform 65"/>
                <p:cNvSpPr>
                  <a:spLocks/>
                </p:cNvSpPr>
                <p:nvPr/>
              </p:nvSpPr>
              <p:spPr bwMode="auto">
                <a:xfrm>
                  <a:off x="2638" y="2639"/>
                  <a:ext cx="214" cy="192"/>
                </a:xfrm>
                <a:custGeom>
                  <a:avLst/>
                  <a:gdLst>
                    <a:gd name="T0" fmla="*/ 0 w 428"/>
                    <a:gd name="T1" fmla="*/ 1 h 384"/>
                    <a:gd name="T2" fmla="*/ 1 w 428"/>
                    <a:gd name="T3" fmla="*/ 1 h 384"/>
                    <a:gd name="T4" fmla="*/ 1 w 428"/>
                    <a:gd name="T5" fmla="*/ 1 h 384"/>
                    <a:gd name="T6" fmla="*/ 1 w 428"/>
                    <a:gd name="T7" fmla="*/ 0 h 384"/>
                    <a:gd name="T8" fmla="*/ 0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0" y="361"/>
                      </a:moveTo>
                      <a:lnTo>
                        <a:pt x="19" y="384"/>
                      </a:lnTo>
                      <a:lnTo>
                        <a:pt x="428" y="22"/>
                      </a:lnTo>
                      <a:lnTo>
                        <a:pt x="409" y="0"/>
                      </a:lnTo>
                      <a:lnTo>
                        <a:pt x="0" y="36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 name="Freeform 66"/>
                <p:cNvSpPr>
                  <a:spLocks/>
                </p:cNvSpPr>
                <p:nvPr/>
              </p:nvSpPr>
              <p:spPr bwMode="auto">
                <a:xfrm>
                  <a:off x="3339" y="2269"/>
                  <a:ext cx="220" cy="191"/>
                </a:xfrm>
                <a:custGeom>
                  <a:avLst/>
                  <a:gdLst>
                    <a:gd name="T0" fmla="*/ 1 w 438"/>
                    <a:gd name="T1" fmla="*/ 1 h 382"/>
                    <a:gd name="T2" fmla="*/ 1 w 438"/>
                    <a:gd name="T3" fmla="*/ 1 h 382"/>
                    <a:gd name="T4" fmla="*/ 1 w 438"/>
                    <a:gd name="T5" fmla="*/ 0 h 382"/>
                    <a:gd name="T6" fmla="*/ 0 w 438"/>
                    <a:gd name="T7" fmla="*/ 1 h 382"/>
                    <a:gd name="T8" fmla="*/ 1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419" y="382"/>
                      </a:moveTo>
                      <a:lnTo>
                        <a:pt x="438" y="360"/>
                      </a:lnTo>
                      <a:lnTo>
                        <a:pt x="19" y="0"/>
                      </a:lnTo>
                      <a:lnTo>
                        <a:pt x="0" y="22"/>
                      </a:lnTo>
                      <a:lnTo>
                        <a:pt x="419" y="3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 name="Freeform 67"/>
                <p:cNvSpPr>
                  <a:spLocks/>
                </p:cNvSpPr>
                <p:nvPr/>
              </p:nvSpPr>
              <p:spPr bwMode="auto">
                <a:xfrm>
                  <a:off x="2985" y="2625"/>
                  <a:ext cx="214" cy="192"/>
                </a:xfrm>
                <a:custGeom>
                  <a:avLst/>
                  <a:gdLst>
                    <a:gd name="T0" fmla="*/ 1 w 428"/>
                    <a:gd name="T1" fmla="*/ 1 h 384"/>
                    <a:gd name="T2" fmla="*/ 1 w 428"/>
                    <a:gd name="T3" fmla="*/ 1 h 384"/>
                    <a:gd name="T4" fmla="*/ 1 w 428"/>
                    <a:gd name="T5" fmla="*/ 0 h 384"/>
                    <a:gd name="T6" fmla="*/ 0 w 428"/>
                    <a:gd name="T7" fmla="*/ 1 h 384"/>
                    <a:gd name="T8" fmla="*/ 1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409" y="384"/>
                      </a:moveTo>
                      <a:lnTo>
                        <a:pt x="428" y="362"/>
                      </a:lnTo>
                      <a:lnTo>
                        <a:pt x="19" y="0"/>
                      </a:lnTo>
                      <a:lnTo>
                        <a:pt x="0" y="22"/>
                      </a:lnTo>
                      <a:lnTo>
                        <a:pt x="409" y="38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 name="Freeform 68"/>
                <p:cNvSpPr>
                  <a:spLocks/>
                </p:cNvSpPr>
                <p:nvPr/>
              </p:nvSpPr>
              <p:spPr bwMode="auto">
                <a:xfrm>
                  <a:off x="2368" y="2205"/>
                  <a:ext cx="557" cy="555"/>
                </a:xfrm>
                <a:custGeom>
                  <a:avLst/>
                  <a:gdLst>
                    <a:gd name="T0" fmla="*/ 0 w 2214"/>
                    <a:gd name="T1" fmla="*/ 0 h 2219"/>
                    <a:gd name="T2" fmla="*/ 0 w 2214"/>
                    <a:gd name="T3" fmla="*/ 0 h 2219"/>
                    <a:gd name="T4" fmla="*/ 0 w 2214"/>
                    <a:gd name="T5" fmla="*/ 0 h 2219"/>
                    <a:gd name="T6" fmla="*/ 0 w 2214"/>
                    <a:gd name="T7" fmla="*/ 0 h 2219"/>
                    <a:gd name="T8" fmla="*/ 0 w 2214"/>
                    <a:gd name="T9" fmla="*/ 0 h 2219"/>
                    <a:gd name="T10" fmla="*/ 0 60000 65536"/>
                    <a:gd name="T11" fmla="*/ 0 60000 65536"/>
                    <a:gd name="T12" fmla="*/ 0 60000 65536"/>
                    <a:gd name="T13" fmla="*/ 0 60000 65536"/>
                    <a:gd name="T14" fmla="*/ 0 60000 65536"/>
                    <a:gd name="T15" fmla="*/ 0 w 2214"/>
                    <a:gd name="T16" fmla="*/ 0 h 2219"/>
                    <a:gd name="T17" fmla="*/ 2214 w 2214"/>
                    <a:gd name="T18" fmla="*/ 2219 h 2219"/>
                  </a:gdLst>
                  <a:ahLst/>
                  <a:cxnLst>
                    <a:cxn ang="T10">
                      <a:pos x="T0" y="T1"/>
                    </a:cxn>
                    <a:cxn ang="T11">
                      <a:pos x="T2" y="T3"/>
                    </a:cxn>
                    <a:cxn ang="T12">
                      <a:pos x="T4" y="T5"/>
                    </a:cxn>
                    <a:cxn ang="T13">
                      <a:pos x="T6" y="T7"/>
                    </a:cxn>
                    <a:cxn ang="T14">
                      <a:pos x="T8" y="T9"/>
                    </a:cxn>
                  </a:cxnLst>
                  <a:rect l="T15" t="T16" r="T17" b="T18"/>
                  <a:pathLst>
                    <a:path w="2214" h="2219">
                      <a:moveTo>
                        <a:pt x="0" y="2206"/>
                      </a:moveTo>
                      <a:lnTo>
                        <a:pt x="14" y="2219"/>
                      </a:lnTo>
                      <a:lnTo>
                        <a:pt x="2214" y="13"/>
                      </a:lnTo>
                      <a:lnTo>
                        <a:pt x="2201" y="0"/>
                      </a:lnTo>
                      <a:lnTo>
                        <a:pt x="0" y="2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 name="Line 69"/>
                <p:cNvSpPr>
                  <a:spLocks noChangeShapeType="1"/>
                </p:cNvSpPr>
                <p:nvPr/>
              </p:nvSpPr>
              <p:spPr bwMode="auto">
                <a:xfrm>
                  <a:off x="2903" y="2205"/>
                  <a:ext cx="589" cy="5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17" name="Group 106"/>
              <p:cNvGrpSpPr>
                <a:grpSpLocks/>
              </p:cNvGrpSpPr>
              <p:nvPr/>
            </p:nvGrpSpPr>
            <p:grpSpPr bwMode="auto">
              <a:xfrm>
                <a:off x="4150" y="1593"/>
                <a:ext cx="1281" cy="632"/>
                <a:chOff x="2278" y="2199"/>
                <a:chExt cx="1281" cy="632"/>
              </a:xfrm>
            </p:grpSpPr>
            <p:sp>
              <p:nvSpPr>
                <p:cNvPr id="118" name="Freeform 107"/>
                <p:cNvSpPr>
                  <a:spLocks/>
                </p:cNvSpPr>
                <p:nvPr/>
              </p:nvSpPr>
              <p:spPr bwMode="auto">
                <a:xfrm>
                  <a:off x="2371" y="2199"/>
                  <a:ext cx="1100" cy="14"/>
                </a:xfrm>
                <a:custGeom>
                  <a:avLst/>
                  <a:gdLst>
                    <a:gd name="T0" fmla="*/ 0 w 2201"/>
                    <a:gd name="T1" fmla="*/ 0 h 30"/>
                    <a:gd name="T2" fmla="*/ 0 w 2201"/>
                    <a:gd name="T3" fmla="*/ 0 h 30"/>
                    <a:gd name="T4" fmla="*/ 0 w 2201"/>
                    <a:gd name="T5" fmla="*/ 0 h 30"/>
                    <a:gd name="T6" fmla="*/ 0 w 2201"/>
                    <a:gd name="T7" fmla="*/ 0 h 30"/>
                    <a:gd name="T8" fmla="*/ 0 w 2201"/>
                    <a:gd name="T9" fmla="*/ 0 h 30"/>
                    <a:gd name="T10" fmla="*/ 0 60000 65536"/>
                    <a:gd name="T11" fmla="*/ 0 60000 65536"/>
                    <a:gd name="T12" fmla="*/ 0 60000 65536"/>
                    <a:gd name="T13" fmla="*/ 0 60000 65536"/>
                    <a:gd name="T14" fmla="*/ 0 60000 65536"/>
                    <a:gd name="T15" fmla="*/ 0 w 2201"/>
                    <a:gd name="T16" fmla="*/ 0 h 30"/>
                    <a:gd name="T17" fmla="*/ 2201 w 2201"/>
                    <a:gd name="T18" fmla="*/ 30 h 30"/>
                  </a:gdLst>
                  <a:ahLst/>
                  <a:cxnLst>
                    <a:cxn ang="T10">
                      <a:pos x="T0" y="T1"/>
                    </a:cxn>
                    <a:cxn ang="T11">
                      <a:pos x="T2" y="T3"/>
                    </a:cxn>
                    <a:cxn ang="T12">
                      <a:pos x="T4" y="T5"/>
                    </a:cxn>
                    <a:cxn ang="T13">
                      <a:pos x="T6" y="T7"/>
                    </a:cxn>
                    <a:cxn ang="T14">
                      <a:pos x="T8" y="T9"/>
                    </a:cxn>
                  </a:cxnLst>
                  <a:rect l="T15" t="T16" r="T17" b="T18"/>
                  <a:pathLst>
                    <a:path w="2201" h="30">
                      <a:moveTo>
                        <a:pt x="0" y="0"/>
                      </a:moveTo>
                      <a:lnTo>
                        <a:pt x="0" y="28"/>
                      </a:lnTo>
                      <a:lnTo>
                        <a:pt x="2201" y="30"/>
                      </a:lnTo>
                      <a:lnTo>
                        <a:pt x="220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 name="Freeform 108"/>
                <p:cNvSpPr>
                  <a:spLocks/>
                </p:cNvSpPr>
                <p:nvPr/>
              </p:nvSpPr>
              <p:spPr bwMode="auto">
                <a:xfrm>
                  <a:off x="2989" y="2274"/>
                  <a:ext cx="457" cy="458"/>
                </a:xfrm>
                <a:custGeom>
                  <a:avLst/>
                  <a:gdLst>
                    <a:gd name="T0" fmla="*/ 0 w 915"/>
                    <a:gd name="T1" fmla="*/ 0 h 917"/>
                    <a:gd name="T2" fmla="*/ 0 w 915"/>
                    <a:gd name="T3" fmla="*/ 0 h 917"/>
                    <a:gd name="T4" fmla="*/ 0 w 915"/>
                    <a:gd name="T5" fmla="*/ 0 h 917"/>
                    <a:gd name="T6" fmla="*/ 0 w 915"/>
                    <a:gd name="T7" fmla="*/ 0 h 917"/>
                    <a:gd name="T8" fmla="*/ 0 w 915"/>
                    <a:gd name="T9" fmla="*/ 0 h 917"/>
                    <a:gd name="T10" fmla="*/ 0 w 915"/>
                    <a:gd name="T11" fmla="*/ 0 h 917"/>
                    <a:gd name="T12" fmla="*/ 0 w 915"/>
                    <a:gd name="T13" fmla="*/ 0 h 917"/>
                    <a:gd name="T14" fmla="*/ 0 w 915"/>
                    <a:gd name="T15" fmla="*/ 0 h 917"/>
                    <a:gd name="T16" fmla="*/ 0 w 915"/>
                    <a:gd name="T17" fmla="*/ 0 h 917"/>
                    <a:gd name="T18" fmla="*/ 0 w 915"/>
                    <a:gd name="T19" fmla="*/ 0 h 917"/>
                    <a:gd name="T20" fmla="*/ 0 w 915"/>
                    <a:gd name="T21" fmla="*/ 0 h 917"/>
                    <a:gd name="T22" fmla="*/ 0 w 915"/>
                    <a:gd name="T23" fmla="*/ 0 h 917"/>
                    <a:gd name="T24" fmla="*/ 0 w 915"/>
                    <a:gd name="T25" fmla="*/ 0 h 917"/>
                    <a:gd name="T26" fmla="*/ 0 w 915"/>
                    <a:gd name="T27" fmla="*/ 0 h 917"/>
                    <a:gd name="T28" fmla="*/ 0 w 915"/>
                    <a:gd name="T29" fmla="*/ 0 h 917"/>
                    <a:gd name="T30" fmla="*/ 0 w 915"/>
                    <a:gd name="T31" fmla="*/ 0 h 917"/>
                    <a:gd name="T32" fmla="*/ 0 w 915"/>
                    <a:gd name="T33" fmla="*/ 0 h 917"/>
                    <a:gd name="T34" fmla="*/ 0 w 915"/>
                    <a:gd name="T35" fmla="*/ 0 h 917"/>
                    <a:gd name="T36" fmla="*/ 0 w 915"/>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5"/>
                    <a:gd name="T58" fmla="*/ 0 h 917"/>
                    <a:gd name="T59" fmla="*/ 915 w 915"/>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5" h="917">
                      <a:moveTo>
                        <a:pt x="0" y="728"/>
                      </a:moveTo>
                      <a:lnTo>
                        <a:pt x="16" y="660"/>
                      </a:lnTo>
                      <a:lnTo>
                        <a:pt x="38" y="595"/>
                      </a:lnTo>
                      <a:lnTo>
                        <a:pt x="63" y="531"/>
                      </a:lnTo>
                      <a:lnTo>
                        <a:pt x="94" y="471"/>
                      </a:lnTo>
                      <a:lnTo>
                        <a:pt x="128" y="412"/>
                      </a:lnTo>
                      <a:lnTo>
                        <a:pt x="167" y="357"/>
                      </a:lnTo>
                      <a:lnTo>
                        <a:pt x="208" y="304"/>
                      </a:lnTo>
                      <a:lnTo>
                        <a:pt x="254" y="255"/>
                      </a:lnTo>
                      <a:lnTo>
                        <a:pt x="302" y="210"/>
                      </a:lnTo>
                      <a:lnTo>
                        <a:pt x="356" y="167"/>
                      </a:lnTo>
                      <a:lnTo>
                        <a:pt x="410" y="128"/>
                      </a:lnTo>
                      <a:lnTo>
                        <a:pt x="469" y="94"/>
                      </a:lnTo>
                      <a:lnTo>
                        <a:pt x="530" y="63"/>
                      </a:lnTo>
                      <a:lnTo>
                        <a:pt x="593" y="38"/>
                      </a:lnTo>
                      <a:lnTo>
                        <a:pt x="658" y="16"/>
                      </a:lnTo>
                      <a:lnTo>
                        <a:pt x="726" y="0"/>
                      </a:lnTo>
                      <a:lnTo>
                        <a:pt x="915" y="917"/>
                      </a:lnTo>
                      <a:lnTo>
                        <a:pt x="0" y="7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20" name="Group 109"/>
                <p:cNvGrpSpPr>
                  <a:grpSpLocks/>
                </p:cNvGrpSpPr>
                <p:nvPr/>
              </p:nvGrpSpPr>
              <p:grpSpPr bwMode="auto">
                <a:xfrm>
                  <a:off x="2993" y="2273"/>
                  <a:ext cx="461" cy="462"/>
                  <a:chOff x="2985" y="2270"/>
                  <a:chExt cx="461" cy="462"/>
                </a:xfrm>
              </p:grpSpPr>
              <p:sp>
                <p:nvSpPr>
                  <p:cNvPr id="131" name="Freeform 110"/>
                  <p:cNvSpPr>
                    <a:spLocks/>
                  </p:cNvSpPr>
                  <p:nvPr/>
                </p:nvSpPr>
                <p:spPr bwMode="auto">
                  <a:xfrm>
                    <a:off x="2991" y="2276"/>
                    <a:ext cx="455" cy="456"/>
                  </a:xfrm>
                  <a:custGeom>
                    <a:avLst/>
                    <a:gdLst>
                      <a:gd name="T0" fmla="*/ 0 w 911"/>
                      <a:gd name="T1" fmla="*/ 0 h 913"/>
                      <a:gd name="T2" fmla="*/ 0 w 911"/>
                      <a:gd name="T3" fmla="*/ 0 h 913"/>
                      <a:gd name="T4" fmla="*/ 0 w 911"/>
                      <a:gd name="T5" fmla="*/ 0 h 913"/>
                      <a:gd name="T6" fmla="*/ 0 w 911"/>
                      <a:gd name="T7" fmla="*/ 0 h 913"/>
                      <a:gd name="T8" fmla="*/ 0 w 911"/>
                      <a:gd name="T9" fmla="*/ 0 h 913"/>
                      <a:gd name="T10" fmla="*/ 0 w 911"/>
                      <a:gd name="T11" fmla="*/ 0 h 913"/>
                      <a:gd name="T12" fmla="*/ 0 w 911"/>
                      <a:gd name="T13" fmla="*/ 0 h 913"/>
                      <a:gd name="T14" fmla="*/ 0 w 911"/>
                      <a:gd name="T15" fmla="*/ 0 h 913"/>
                      <a:gd name="T16" fmla="*/ 0 w 911"/>
                      <a:gd name="T17" fmla="*/ 0 h 913"/>
                      <a:gd name="T18" fmla="*/ 0 w 911"/>
                      <a:gd name="T19" fmla="*/ 0 h 913"/>
                      <a:gd name="T20" fmla="*/ 0 w 911"/>
                      <a:gd name="T21" fmla="*/ 0 h 913"/>
                      <a:gd name="T22" fmla="*/ 0 w 911"/>
                      <a:gd name="T23" fmla="*/ 0 h 913"/>
                      <a:gd name="T24" fmla="*/ 0 w 911"/>
                      <a:gd name="T25" fmla="*/ 0 h 913"/>
                      <a:gd name="T26" fmla="*/ 0 w 911"/>
                      <a:gd name="T27" fmla="*/ 0 h 913"/>
                      <a:gd name="T28" fmla="*/ 0 w 911"/>
                      <a:gd name="T29" fmla="*/ 0 h 913"/>
                      <a:gd name="T30" fmla="*/ 0 w 911"/>
                      <a:gd name="T31" fmla="*/ 0 h 913"/>
                      <a:gd name="T32" fmla="*/ 0 w 911"/>
                      <a:gd name="T33" fmla="*/ 0 h 913"/>
                      <a:gd name="T34" fmla="*/ 0 w 911"/>
                      <a:gd name="T35" fmla="*/ 0 h 913"/>
                      <a:gd name="T36" fmla="*/ 0 w 911"/>
                      <a:gd name="T37" fmla="*/ 0 h 9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1"/>
                      <a:gd name="T58" fmla="*/ 0 h 913"/>
                      <a:gd name="T59" fmla="*/ 911 w 911"/>
                      <a:gd name="T60" fmla="*/ 913 h 9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1" h="913">
                        <a:moveTo>
                          <a:pt x="0" y="725"/>
                        </a:moveTo>
                        <a:lnTo>
                          <a:pt x="17" y="657"/>
                        </a:lnTo>
                        <a:lnTo>
                          <a:pt x="39" y="592"/>
                        </a:lnTo>
                        <a:lnTo>
                          <a:pt x="64" y="529"/>
                        </a:lnTo>
                        <a:lnTo>
                          <a:pt x="93" y="468"/>
                        </a:lnTo>
                        <a:lnTo>
                          <a:pt x="129" y="411"/>
                        </a:lnTo>
                        <a:lnTo>
                          <a:pt x="166" y="356"/>
                        </a:lnTo>
                        <a:lnTo>
                          <a:pt x="208" y="303"/>
                        </a:lnTo>
                        <a:lnTo>
                          <a:pt x="254" y="254"/>
                        </a:lnTo>
                        <a:lnTo>
                          <a:pt x="303" y="209"/>
                        </a:lnTo>
                        <a:lnTo>
                          <a:pt x="355" y="167"/>
                        </a:lnTo>
                        <a:lnTo>
                          <a:pt x="409" y="129"/>
                        </a:lnTo>
                        <a:lnTo>
                          <a:pt x="467" y="95"/>
                        </a:lnTo>
                        <a:lnTo>
                          <a:pt x="527" y="64"/>
                        </a:lnTo>
                        <a:lnTo>
                          <a:pt x="591" y="39"/>
                        </a:lnTo>
                        <a:lnTo>
                          <a:pt x="656" y="17"/>
                        </a:lnTo>
                        <a:lnTo>
                          <a:pt x="724" y="0"/>
                        </a:lnTo>
                        <a:lnTo>
                          <a:pt x="911" y="913"/>
                        </a:lnTo>
                        <a:lnTo>
                          <a:pt x="0" y="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 name="Freeform 111"/>
                  <p:cNvSpPr>
                    <a:spLocks/>
                  </p:cNvSpPr>
                  <p:nvPr/>
                </p:nvSpPr>
                <p:spPr bwMode="auto">
                  <a:xfrm>
                    <a:off x="2985" y="2270"/>
                    <a:ext cx="369" cy="370"/>
                  </a:xfrm>
                  <a:custGeom>
                    <a:avLst/>
                    <a:gdLst>
                      <a:gd name="T0" fmla="*/ 0 w 739"/>
                      <a:gd name="T1" fmla="*/ 0 h 741"/>
                      <a:gd name="T2" fmla="*/ 0 w 739"/>
                      <a:gd name="T3" fmla="*/ 0 h 741"/>
                      <a:gd name="T4" fmla="*/ 0 w 739"/>
                      <a:gd name="T5" fmla="*/ 0 h 741"/>
                      <a:gd name="T6" fmla="*/ 0 w 739"/>
                      <a:gd name="T7" fmla="*/ 0 h 741"/>
                      <a:gd name="T8" fmla="*/ 0 w 739"/>
                      <a:gd name="T9" fmla="*/ 0 h 741"/>
                      <a:gd name="T10" fmla="*/ 0 w 739"/>
                      <a:gd name="T11" fmla="*/ 0 h 741"/>
                      <a:gd name="T12" fmla="*/ 0 w 739"/>
                      <a:gd name="T13" fmla="*/ 0 h 741"/>
                      <a:gd name="T14" fmla="*/ 0 w 739"/>
                      <a:gd name="T15" fmla="*/ 0 h 741"/>
                      <a:gd name="T16" fmla="*/ 0 w 739"/>
                      <a:gd name="T17" fmla="*/ 0 h 741"/>
                      <a:gd name="T18" fmla="*/ 0 w 739"/>
                      <a:gd name="T19" fmla="*/ 0 h 741"/>
                      <a:gd name="T20" fmla="*/ 0 w 739"/>
                      <a:gd name="T21" fmla="*/ 0 h 741"/>
                      <a:gd name="T22" fmla="*/ 0 w 739"/>
                      <a:gd name="T23" fmla="*/ 0 h 741"/>
                      <a:gd name="T24" fmla="*/ 0 w 739"/>
                      <a:gd name="T25" fmla="*/ 0 h 741"/>
                      <a:gd name="T26" fmla="*/ 0 w 739"/>
                      <a:gd name="T27" fmla="*/ 0 h 741"/>
                      <a:gd name="T28" fmla="*/ 0 w 739"/>
                      <a:gd name="T29" fmla="*/ 0 h 741"/>
                      <a:gd name="T30" fmla="*/ 0 w 739"/>
                      <a:gd name="T31" fmla="*/ 0 h 741"/>
                      <a:gd name="T32" fmla="*/ 0 w 739"/>
                      <a:gd name="T33" fmla="*/ 0 h 741"/>
                      <a:gd name="T34" fmla="*/ 0 w 739"/>
                      <a:gd name="T35" fmla="*/ 0 h 741"/>
                      <a:gd name="T36" fmla="*/ 0 w 739"/>
                      <a:gd name="T37" fmla="*/ 0 h 741"/>
                      <a:gd name="T38" fmla="*/ 0 w 739"/>
                      <a:gd name="T39" fmla="*/ 0 h 741"/>
                      <a:gd name="T40" fmla="*/ 0 w 739"/>
                      <a:gd name="T41" fmla="*/ 0 h 741"/>
                      <a:gd name="T42" fmla="*/ 0 w 739"/>
                      <a:gd name="T43" fmla="*/ 0 h 741"/>
                      <a:gd name="T44" fmla="*/ 0 w 739"/>
                      <a:gd name="T45" fmla="*/ 0 h 741"/>
                      <a:gd name="T46" fmla="*/ 0 w 739"/>
                      <a:gd name="T47" fmla="*/ 0 h 741"/>
                      <a:gd name="T48" fmla="*/ 0 w 739"/>
                      <a:gd name="T49" fmla="*/ 0 h 741"/>
                      <a:gd name="T50" fmla="*/ 0 w 739"/>
                      <a:gd name="T51" fmla="*/ 0 h 741"/>
                      <a:gd name="T52" fmla="*/ 0 w 739"/>
                      <a:gd name="T53" fmla="*/ 0 h 741"/>
                      <a:gd name="T54" fmla="*/ 0 w 739"/>
                      <a:gd name="T55" fmla="*/ 0 h 741"/>
                      <a:gd name="T56" fmla="*/ 0 w 739"/>
                      <a:gd name="T57" fmla="*/ 0 h 741"/>
                      <a:gd name="T58" fmla="*/ 0 w 739"/>
                      <a:gd name="T59" fmla="*/ 0 h 741"/>
                      <a:gd name="T60" fmla="*/ 0 w 739"/>
                      <a:gd name="T61" fmla="*/ 0 h 741"/>
                      <a:gd name="T62" fmla="*/ 0 w 739"/>
                      <a:gd name="T63" fmla="*/ 0 h 741"/>
                      <a:gd name="T64" fmla="*/ 0 w 739"/>
                      <a:gd name="T65" fmla="*/ 0 h 741"/>
                      <a:gd name="T66" fmla="*/ 0 w 739"/>
                      <a:gd name="T67" fmla="*/ 0 h 741"/>
                      <a:gd name="T68" fmla="*/ 0 w 739"/>
                      <a:gd name="T69" fmla="*/ 0 h 741"/>
                      <a:gd name="T70" fmla="*/ 0 w 739"/>
                      <a:gd name="T71" fmla="*/ 0 h 741"/>
                      <a:gd name="T72" fmla="*/ 0 w 739"/>
                      <a:gd name="T73" fmla="*/ 0 h 741"/>
                      <a:gd name="T74" fmla="*/ 0 w 739"/>
                      <a:gd name="T75" fmla="*/ 0 h 741"/>
                      <a:gd name="T76" fmla="*/ 0 w 739"/>
                      <a:gd name="T77" fmla="*/ 0 h 741"/>
                      <a:gd name="T78" fmla="*/ 0 w 739"/>
                      <a:gd name="T79" fmla="*/ 0 h 741"/>
                      <a:gd name="T80" fmla="*/ 0 w 739"/>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9"/>
                      <a:gd name="T124" fmla="*/ 0 h 741"/>
                      <a:gd name="T125" fmla="*/ 739 w 739"/>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9" h="741">
                        <a:moveTo>
                          <a:pt x="0" y="735"/>
                        </a:moveTo>
                        <a:lnTo>
                          <a:pt x="28" y="741"/>
                        </a:lnTo>
                        <a:lnTo>
                          <a:pt x="44" y="676"/>
                        </a:lnTo>
                        <a:lnTo>
                          <a:pt x="65" y="611"/>
                        </a:lnTo>
                        <a:lnTo>
                          <a:pt x="92" y="548"/>
                        </a:lnTo>
                        <a:lnTo>
                          <a:pt x="121" y="487"/>
                        </a:lnTo>
                        <a:lnTo>
                          <a:pt x="155" y="430"/>
                        </a:lnTo>
                        <a:lnTo>
                          <a:pt x="142" y="424"/>
                        </a:lnTo>
                        <a:lnTo>
                          <a:pt x="152" y="434"/>
                        </a:lnTo>
                        <a:lnTo>
                          <a:pt x="189" y="379"/>
                        </a:lnTo>
                        <a:lnTo>
                          <a:pt x="232" y="326"/>
                        </a:lnTo>
                        <a:lnTo>
                          <a:pt x="278" y="278"/>
                        </a:lnTo>
                        <a:lnTo>
                          <a:pt x="326" y="232"/>
                        </a:lnTo>
                        <a:lnTo>
                          <a:pt x="378" y="191"/>
                        </a:lnTo>
                        <a:lnTo>
                          <a:pt x="432" y="152"/>
                        </a:lnTo>
                        <a:lnTo>
                          <a:pt x="422" y="142"/>
                        </a:lnTo>
                        <a:lnTo>
                          <a:pt x="428" y="155"/>
                        </a:lnTo>
                        <a:lnTo>
                          <a:pt x="486" y="121"/>
                        </a:lnTo>
                        <a:lnTo>
                          <a:pt x="546" y="90"/>
                        </a:lnTo>
                        <a:lnTo>
                          <a:pt x="610" y="65"/>
                        </a:lnTo>
                        <a:lnTo>
                          <a:pt x="675" y="43"/>
                        </a:lnTo>
                        <a:lnTo>
                          <a:pt x="739" y="28"/>
                        </a:lnTo>
                        <a:lnTo>
                          <a:pt x="734" y="0"/>
                        </a:lnTo>
                        <a:lnTo>
                          <a:pt x="663" y="16"/>
                        </a:lnTo>
                        <a:lnTo>
                          <a:pt x="598" y="38"/>
                        </a:lnTo>
                        <a:lnTo>
                          <a:pt x="534" y="64"/>
                        </a:lnTo>
                        <a:lnTo>
                          <a:pt x="474" y="95"/>
                        </a:lnTo>
                        <a:lnTo>
                          <a:pt x="416" y="128"/>
                        </a:lnTo>
                        <a:lnTo>
                          <a:pt x="412" y="131"/>
                        </a:lnTo>
                        <a:lnTo>
                          <a:pt x="357" y="170"/>
                        </a:lnTo>
                        <a:lnTo>
                          <a:pt x="306" y="211"/>
                        </a:lnTo>
                        <a:lnTo>
                          <a:pt x="257" y="257"/>
                        </a:lnTo>
                        <a:lnTo>
                          <a:pt x="211" y="306"/>
                        </a:lnTo>
                        <a:lnTo>
                          <a:pt x="168" y="359"/>
                        </a:lnTo>
                        <a:lnTo>
                          <a:pt x="131" y="413"/>
                        </a:lnTo>
                        <a:lnTo>
                          <a:pt x="127" y="418"/>
                        </a:lnTo>
                        <a:lnTo>
                          <a:pt x="93" y="475"/>
                        </a:lnTo>
                        <a:lnTo>
                          <a:pt x="64" y="536"/>
                        </a:lnTo>
                        <a:lnTo>
                          <a:pt x="37" y="599"/>
                        </a:lnTo>
                        <a:lnTo>
                          <a:pt x="16" y="664"/>
                        </a:lnTo>
                        <a:lnTo>
                          <a:pt x="0" y="7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21" name="Freeform 112"/>
                <p:cNvSpPr>
                  <a:spLocks/>
                </p:cNvSpPr>
                <p:nvPr/>
              </p:nvSpPr>
              <p:spPr bwMode="auto">
                <a:xfrm>
                  <a:off x="2399" y="2289"/>
                  <a:ext cx="459" cy="458"/>
                </a:xfrm>
                <a:custGeom>
                  <a:avLst/>
                  <a:gdLst>
                    <a:gd name="T0" fmla="*/ 1 w 916"/>
                    <a:gd name="T1" fmla="*/ 0 h 917"/>
                    <a:gd name="T2" fmla="*/ 1 w 916"/>
                    <a:gd name="T3" fmla="*/ 0 h 917"/>
                    <a:gd name="T4" fmla="*/ 1 w 916"/>
                    <a:gd name="T5" fmla="*/ 0 h 917"/>
                    <a:gd name="T6" fmla="*/ 1 w 916"/>
                    <a:gd name="T7" fmla="*/ 0 h 917"/>
                    <a:gd name="T8" fmla="*/ 1 w 916"/>
                    <a:gd name="T9" fmla="*/ 0 h 917"/>
                    <a:gd name="T10" fmla="*/ 1 w 916"/>
                    <a:gd name="T11" fmla="*/ 0 h 917"/>
                    <a:gd name="T12" fmla="*/ 1 w 916"/>
                    <a:gd name="T13" fmla="*/ 0 h 917"/>
                    <a:gd name="T14" fmla="*/ 1 w 916"/>
                    <a:gd name="T15" fmla="*/ 0 h 917"/>
                    <a:gd name="T16" fmla="*/ 1 w 916"/>
                    <a:gd name="T17" fmla="*/ 0 h 917"/>
                    <a:gd name="T18" fmla="*/ 1 w 916"/>
                    <a:gd name="T19" fmla="*/ 0 h 917"/>
                    <a:gd name="T20" fmla="*/ 1 w 916"/>
                    <a:gd name="T21" fmla="*/ 0 h 917"/>
                    <a:gd name="T22" fmla="*/ 1 w 916"/>
                    <a:gd name="T23" fmla="*/ 0 h 917"/>
                    <a:gd name="T24" fmla="*/ 1 w 916"/>
                    <a:gd name="T25" fmla="*/ 0 h 917"/>
                    <a:gd name="T26" fmla="*/ 1 w 916"/>
                    <a:gd name="T27" fmla="*/ 0 h 917"/>
                    <a:gd name="T28" fmla="*/ 1 w 916"/>
                    <a:gd name="T29" fmla="*/ 0 h 917"/>
                    <a:gd name="T30" fmla="*/ 1 w 916"/>
                    <a:gd name="T31" fmla="*/ 0 h 917"/>
                    <a:gd name="T32" fmla="*/ 1 w 916"/>
                    <a:gd name="T33" fmla="*/ 0 h 917"/>
                    <a:gd name="T34" fmla="*/ 0 w 916"/>
                    <a:gd name="T35" fmla="*/ 0 h 917"/>
                    <a:gd name="T36" fmla="*/ 1 w 916"/>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917"/>
                    <a:gd name="T59" fmla="*/ 916 w 916"/>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917">
                      <a:moveTo>
                        <a:pt x="189" y="0"/>
                      </a:moveTo>
                      <a:lnTo>
                        <a:pt x="257" y="17"/>
                      </a:lnTo>
                      <a:lnTo>
                        <a:pt x="321" y="39"/>
                      </a:lnTo>
                      <a:lnTo>
                        <a:pt x="385" y="64"/>
                      </a:lnTo>
                      <a:lnTo>
                        <a:pt x="447" y="95"/>
                      </a:lnTo>
                      <a:lnTo>
                        <a:pt x="504" y="129"/>
                      </a:lnTo>
                      <a:lnTo>
                        <a:pt x="561" y="167"/>
                      </a:lnTo>
                      <a:lnTo>
                        <a:pt x="612" y="210"/>
                      </a:lnTo>
                      <a:lnTo>
                        <a:pt x="661" y="256"/>
                      </a:lnTo>
                      <a:lnTo>
                        <a:pt x="707" y="305"/>
                      </a:lnTo>
                      <a:lnTo>
                        <a:pt x="749" y="358"/>
                      </a:lnTo>
                      <a:lnTo>
                        <a:pt x="788" y="412"/>
                      </a:lnTo>
                      <a:lnTo>
                        <a:pt x="822" y="471"/>
                      </a:lnTo>
                      <a:lnTo>
                        <a:pt x="853" y="532"/>
                      </a:lnTo>
                      <a:lnTo>
                        <a:pt x="878" y="595"/>
                      </a:lnTo>
                      <a:lnTo>
                        <a:pt x="900" y="660"/>
                      </a:lnTo>
                      <a:lnTo>
                        <a:pt x="916" y="728"/>
                      </a:lnTo>
                      <a:lnTo>
                        <a:pt x="0" y="917"/>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22" name="Group 113"/>
                <p:cNvGrpSpPr>
                  <a:grpSpLocks/>
                </p:cNvGrpSpPr>
                <p:nvPr/>
              </p:nvGrpSpPr>
              <p:grpSpPr bwMode="auto">
                <a:xfrm>
                  <a:off x="2399" y="2284"/>
                  <a:ext cx="463" cy="463"/>
                  <a:chOff x="2399" y="2284"/>
                  <a:chExt cx="463" cy="463"/>
                </a:xfrm>
              </p:grpSpPr>
              <p:sp>
                <p:nvSpPr>
                  <p:cNvPr id="129" name="Freeform 114"/>
                  <p:cNvSpPr>
                    <a:spLocks/>
                  </p:cNvSpPr>
                  <p:nvPr/>
                </p:nvSpPr>
                <p:spPr bwMode="auto">
                  <a:xfrm>
                    <a:off x="2399" y="2291"/>
                    <a:ext cx="456" cy="456"/>
                  </a:xfrm>
                  <a:custGeom>
                    <a:avLst/>
                    <a:gdLst>
                      <a:gd name="T0" fmla="*/ 1 w 910"/>
                      <a:gd name="T1" fmla="*/ 0 h 912"/>
                      <a:gd name="T2" fmla="*/ 1 w 910"/>
                      <a:gd name="T3" fmla="*/ 1 h 912"/>
                      <a:gd name="T4" fmla="*/ 1 w 910"/>
                      <a:gd name="T5" fmla="*/ 1 h 912"/>
                      <a:gd name="T6" fmla="*/ 1 w 910"/>
                      <a:gd name="T7" fmla="*/ 1 h 912"/>
                      <a:gd name="T8" fmla="*/ 1 w 910"/>
                      <a:gd name="T9" fmla="*/ 1 h 912"/>
                      <a:gd name="T10" fmla="*/ 1 w 910"/>
                      <a:gd name="T11" fmla="*/ 1 h 912"/>
                      <a:gd name="T12" fmla="*/ 1 w 910"/>
                      <a:gd name="T13" fmla="*/ 1 h 912"/>
                      <a:gd name="T14" fmla="*/ 1 w 910"/>
                      <a:gd name="T15" fmla="*/ 1 h 912"/>
                      <a:gd name="T16" fmla="*/ 1 w 910"/>
                      <a:gd name="T17" fmla="*/ 1 h 912"/>
                      <a:gd name="T18" fmla="*/ 1 w 910"/>
                      <a:gd name="T19" fmla="*/ 1 h 912"/>
                      <a:gd name="T20" fmla="*/ 1 w 910"/>
                      <a:gd name="T21" fmla="*/ 1 h 912"/>
                      <a:gd name="T22" fmla="*/ 1 w 910"/>
                      <a:gd name="T23" fmla="*/ 1 h 912"/>
                      <a:gd name="T24" fmla="*/ 1 w 910"/>
                      <a:gd name="T25" fmla="*/ 1 h 912"/>
                      <a:gd name="T26" fmla="*/ 1 w 910"/>
                      <a:gd name="T27" fmla="*/ 1 h 912"/>
                      <a:gd name="T28" fmla="*/ 1 w 910"/>
                      <a:gd name="T29" fmla="*/ 1 h 912"/>
                      <a:gd name="T30" fmla="*/ 1 w 910"/>
                      <a:gd name="T31" fmla="*/ 1 h 912"/>
                      <a:gd name="T32" fmla="*/ 1 w 910"/>
                      <a:gd name="T33" fmla="*/ 1 h 912"/>
                      <a:gd name="T34" fmla="*/ 0 w 910"/>
                      <a:gd name="T35" fmla="*/ 1 h 912"/>
                      <a:gd name="T36" fmla="*/ 1 w 910"/>
                      <a:gd name="T37" fmla="*/ 0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0"/>
                      <a:gd name="T58" fmla="*/ 0 h 912"/>
                      <a:gd name="T59" fmla="*/ 910 w 910"/>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0" h="912">
                        <a:moveTo>
                          <a:pt x="187" y="0"/>
                        </a:moveTo>
                        <a:lnTo>
                          <a:pt x="255" y="16"/>
                        </a:lnTo>
                        <a:lnTo>
                          <a:pt x="320" y="38"/>
                        </a:lnTo>
                        <a:lnTo>
                          <a:pt x="383" y="63"/>
                        </a:lnTo>
                        <a:lnTo>
                          <a:pt x="444" y="94"/>
                        </a:lnTo>
                        <a:lnTo>
                          <a:pt x="502" y="128"/>
                        </a:lnTo>
                        <a:lnTo>
                          <a:pt x="556" y="167"/>
                        </a:lnTo>
                        <a:lnTo>
                          <a:pt x="608" y="208"/>
                        </a:lnTo>
                        <a:lnTo>
                          <a:pt x="658" y="254"/>
                        </a:lnTo>
                        <a:lnTo>
                          <a:pt x="702" y="303"/>
                        </a:lnTo>
                        <a:lnTo>
                          <a:pt x="745" y="356"/>
                        </a:lnTo>
                        <a:lnTo>
                          <a:pt x="783" y="410"/>
                        </a:lnTo>
                        <a:lnTo>
                          <a:pt x="817" y="468"/>
                        </a:lnTo>
                        <a:lnTo>
                          <a:pt x="847" y="528"/>
                        </a:lnTo>
                        <a:lnTo>
                          <a:pt x="872" y="592"/>
                        </a:lnTo>
                        <a:lnTo>
                          <a:pt x="894" y="657"/>
                        </a:lnTo>
                        <a:lnTo>
                          <a:pt x="910" y="725"/>
                        </a:lnTo>
                        <a:lnTo>
                          <a:pt x="0" y="912"/>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 name="Freeform 115"/>
                  <p:cNvSpPr>
                    <a:spLocks/>
                  </p:cNvSpPr>
                  <p:nvPr/>
                </p:nvSpPr>
                <p:spPr bwMode="auto">
                  <a:xfrm>
                    <a:off x="2492" y="2284"/>
                    <a:ext cx="370" cy="371"/>
                  </a:xfrm>
                  <a:custGeom>
                    <a:avLst/>
                    <a:gdLst>
                      <a:gd name="T0" fmla="*/ 0 w 741"/>
                      <a:gd name="T1" fmla="*/ 0 h 741"/>
                      <a:gd name="T2" fmla="*/ 0 w 741"/>
                      <a:gd name="T3" fmla="*/ 1 h 741"/>
                      <a:gd name="T4" fmla="*/ 0 w 741"/>
                      <a:gd name="T5" fmla="*/ 1 h 741"/>
                      <a:gd name="T6" fmla="*/ 0 w 741"/>
                      <a:gd name="T7" fmla="*/ 1 h 741"/>
                      <a:gd name="T8" fmla="*/ 0 w 741"/>
                      <a:gd name="T9" fmla="*/ 1 h 741"/>
                      <a:gd name="T10" fmla="*/ 0 w 741"/>
                      <a:gd name="T11" fmla="*/ 1 h 741"/>
                      <a:gd name="T12" fmla="*/ 0 w 741"/>
                      <a:gd name="T13" fmla="*/ 1 h 741"/>
                      <a:gd name="T14" fmla="*/ 0 w 741"/>
                      <a:gd name="T15" fmla="*/ 1 h 741"/>
                      <a:gd name="T16" fmla="*/ 0 w 741"/>
                      <a:gd name="T17" fmla="*/ 1 h 741"/>
                      <a:gd name="T18" fmla="*/ 0 w 741"/>
                      <a:gd name="T19" fmla="*/ 1 h 741"/>
                      <a:gd name="T20" fmla="*/ 0 w 741"/>
                      <a:gd name="T21" fmla="*/ 1 h 741"/>
                      <a:gd name="T22" fmla="*/ 0 w 741"/>
                      <a:gd name="T23" fmla="*/ 1 h 741"/>
                      <a:gd name="T24" fmla="*/ 0 w 741"/>
                      <a:gd name="T25" fmla="*/ 1 h 741"/>
                      <a:gd name="T26" fmla="*/ 0 w 741"/>
                      <a:gd name="T27" fmla="*/ 1 h 741"/>
                      <a:gd name="T28" fmla="*/ 0 w 741"/>
                      <a:gd name="T29" fmla="*/ 1 h 741"/>
                      <a:gd name="T30" fmla="*/ 0 w 741"/>
                      <a:gd name="T31" fmla="*/ 1 h 741"/>
                      <a:gd name="T32" fmla="*/ 0 w 741"/>
                      <a:gd name="T33" fmla="*/ 1 h 741"/>
                      <a:gd name="T34" fmla="*/ 0 w 741"/>
                      <a:gd name="T35" fmla="*/ 1 h 741"/>
                      <a:gd name="T36" fmla="*/ 0 w 741"/>
                      <a:gd name="T37" fmla="*/ 1 h 741"/>
                      <a:gd name="T38" fmla="*/ 0 w 741"/>
                      <a:gd name="T39" fmla="*/ 1 h 741"/>
                      <a:gd name="T40" fmla="*/ 0 w 741"/>
                      <a:gd name="T41" fmla="*/ 1 h 741"/>
                      <a:gd name="T42" fmla="*/ 0 w 741"/>
                      <a:gd name="T43" fmla="*/ 1 h 741"/>
                      <a:gd name="T44" fmla="*/ 0 w 741"/>
                      <a:gd name="T45" fmla="*/ 1 h 741"/>
                      <a:gd name="T46" fmla="*/ 0 w 741"/>
                      <a:gd name="T47" fmla="*/ 1 h 741"/>
                      <a:gd name="T48" fmla="*/ 0 w 741"/>
                      <a:gd name="T49" fmla="*/ 1 h 741"/>
                      <a:gd name="T50" fmla="*/ 0 w 741"/>
                      <a:gd name="T51" fmla="*/ 1 h 741"/>
                      <a:gd name="T52" fmla="*/ 0 w 741"/>
                      <a:gd name="T53" fmla="*/ 1 h 741"/>
                      <a:gd name="T54" fmla="*/ 0 w 741"/>
                      <a:gd name="T55" fmla="*/ 1 h 741"/>
                      <a:gd name="T56" fmla="*/ 0 w 741"/>
                      <a:gd name="T57" fmla="*/ 1 h 741"/>
                      <a:gd name="T58" fmla="*/ 0 w 741"/>
                      <a:gd name="T59" fmla="*/ 1 h 741"/>
                      <a:gd name="T60" fmla="*/ 0 w 741"/>
                      <a:gd name="T61" fmla="*/ 1 h 741"/>
                      <a:gd name="T62" fmla="*/ 0 w 741"/>
                      <a:gd name="T63" fmla="*/ 1 h 741"/>
                      <a:gd name="T64" fmla="*/ 0 w 741"/>
                      <a:gd name="T65" fmla="*/ 1 h 741"/>
                      <a:gd name="T66" fmla="*/ 0 w 741"/>
                      <a:gd name="T67" fmla="*/ 1 h 741"/>
                      <a:gd name="T68" fmla="*/ 0 w 741"/>
                      <a:gd name="T69" fmla="*/ 1 h 741"/>
                      <a:gd name="T70" fmla="*/ 0 w 741"/>
                      <a:gd name="T71" fmla="*/ 1 h 741"/>
                      <a:gd name="T72" fmla="*/ 0 w 741"/>
                      <a:gd name="T73" fmla="*/ 1 h 741"/>
                      <a:gd name="T74" fmla="*/ 0 w 741"/>
                      <a:gd name="T75" fmla="*/ 1 h 741"/>
                      <a:gd name="T76" fmla="*/ 0 w 741"/>
                      <a:gd name="T77" fmla="*/ 1 h 741"/>
                      <a:gd name="T78" fmla="*/ 0 w 741"/>
                      <a:gd name="T79" fmla="*/ 1 h 741"/>
                      <a:gd name="T80" fmla="*/ 0 w 741"/>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1"/>
                      <a:gd name="T124" fmla="*/ 0 h 741"/>
                      <a:gd name="T125" fmla="*/ 741 w 741"/>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1" h="741">
                        <a:moveTo>
                          <a:pt x="6" y="0"/>
                        </a:moveTo>
                        <a:lnTo>
                          <a:pt x="0" y="28"/>
                        </a:lnTo>
                        <a:lnTo>
                          <a:pt x="65" y="42"/>
                        </a:lnTo>
                        <a:lnTo>
                          <a:pt x="130" y="65"/>
                        </a:lnTo>
                        <a:lnTo>
                          <a:pt x="194" y="90"/>
                        </a:lnTo>
                        <a:lnTo>
                          <a:pt x="254" y="121"/>
                        </a:lnTo>
                        <a:lnTo>
                          <a:pt x="312" y="155"/>
                        </a:lnTo>
                        <a:lnTo>
                          <a:pt x="318" y="141"/>
                        </a:lnTo>
                        <a:lnTo>
                          <a:pt x="307" y="152"/>
                        </a:lnTo>
                        <a:lnTo>
                          <a:pt x="362" y="190"/>
                        </a:lnTo>
                        <a:lnTo>
                          <a:pt x="413" y="231"/>
                        </a:lnTo>
                        <a:lnTo>
                          <a:pt x="464" y="277"/>
                        </a:lnTo>
                        <a:lnTo>
                          <a:pt x="508" y="326"/>
                        </a:lnTo>
                        <a:lnTo>
                          <a:pt x="551" y="379"/>
                        </a:lnTo>
                        <a:lnTo>
                          <a:pt x="589" y="434"/>
                        </a:lnTo>
                        <a:lnTo>
                          <a:pt x="599" y="423"/>
                        </a:lnTo>
                        <a:lnTo>
                          <a:pt x="585" y="429"/>
                        </a:lnTo>
                        <a:lnTo>
                          <a:pt x="619" y="487"/>
                        </a:lnTo>
                        <a:lnTo>
                          <a:pt x="650" y="547"/>
                        </a:lnTo>
                        <a:lnTo>
                          <a:pt x="675" y="611"/>
                        </a:lnTo>
                        <a:lnTo>
                          <a:pt x="695" y="676"/>
                        </a:lnTo>
                        <a:lnTo>
                          <a:pt x="713" y="741"/>
                        </a:lnTo>
                        <a:lnTo>
                          <a:pt x="741" y="735"/>
                        </a:lnTo>
                        <a:lnTo>
                          <a:pt x="723" y="664"/>
                        </a:lnTo>
                        <a:lnTo>
                          <a:pt x="703" y="599"/>
                        </a:lnTo>
                        <a:lnTo>
                          <a:pt x="678" y="536"/>
                        </a:lnTo>
                        <a:lnTo>
                          <a:pt x="647" y="475"/>
                        </a:lnTo>
                        <a:lnTo>
                          <a:pt x="613" y="417"/>
                        </a:lnTo>
                        <a:lnTo>
                          <a:pt x="610" y="413"/>
                        </a:lnTo>
                        <a:lnTo>
                          <a:pt x="571" y="358"/>
                        </a:lnTo>
                        <a:lnTo>
                          <a:pt x="529" y="305"/>
                        </a:lnTo>
                        <a:lnTo>
                          <a:pt x="484" y="256"/>
                        </a:lnTo>
                        <a:lnTo>
                          <a:pt x="434" y="211"/>
                        </a:lnTo>
                        <a:lnTo>
                          <a:pt x="382" y="169"/>
                        </a:lnTo>
                        <a:lnTo>
                          <a:pt x="328" y="131"/>
                        </a:lnTo>
                        <a:lnTo>
                          <a:pt x="323" y="128"/>
                        </a:lnTo>
                        <a:lnTo>
                          <a:pt x="266" y="94"/>
                        </a:lnTo>
                        <a:lnTo>
                          <a:pt x="205" y="63"/>
                        </a:lnTo>
                        <a:lnTo>
                          <a:pt x="142" y="38"/>
                        </a:lnTo>
                        <a:lnTo>
                          <a:pt x="77" y="16"/>
                        </a:lnTo>
                        <a:lnTo>
                          <a:pt x="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23" name="Freeform 116"/>
                <p:cNvSpPr>
                  <a:spLocks/>
                </p:cNvSpPr>
                <p:nvPr/>
              </p:nvSpPr>
              <p:spPr bwMode="auto">
                <a:xfrm>
                  <a:off x="2278" y="2284"/>
                  <a:ext cx="219" cy="191"/>
                </a:xfrm>
                <a:custGeom>
                  <a:avLst/>
                  <a:gdLst>
                    <a:gd name="T0" fmla="*/ 0 w 438"/>
                    <a:gd name="T1" fmla="*/ 1 h 382"/>
                    <a:gd name="T2" fmla="*/ 1 w 438"/>
                    <a:gd name="T3" fmla="*/ 1 h 382"/>
                    <a:gd name="T4" fmla="*/ 1 w 438"/>
                    <a:gd name="T5" fmla="*/ 1 h 382"/>
                    <a:gd name="T6" fmla="*/ 1 w 438"/>
                    <a:gd name="T7" fmla="*/ 0 h 382"/>
                    <a:gd name="T8" fmla="*/ 0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0" y="360"/>
                      </a:moveTo>
                      <a:lnTo>
                        <a:pt x="19" y="382"/>
                      </a:lnTo>
                      <a:lnTo>
                        <a:pt x="438" y="22"/>
                      </a:lnTo>
                      <a:lnTo>
                        <a:pt x="419" y="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 name="Freeform 117"/>
                <p:cNvSpPr>
                  <a:spLocks/>
                </p:cNvSpPr>
                <p:nvPr/>
              </p:nvSpPr>
              <p:spPr bwMode="auto">
                <a:xfrm>
                  <a:off x="2638" y="2639"/>
                  <a:ext cx="214" cy="192"/>
                </a:xfrm>
                <a:custGeom>
                  <a:avLst/>
                  <a:gdLst>
                    <a:gd name="T0" fmla="*/ 0 w 428"/>
                    <a:gd name="T1" fmla="*/ 1 h 384"/>
                    <a:gd name="T2" fmla="*/ 1 w 428"/>
                    <a:gd name="T3" fmla="*/ 1 h 384"/>
                    <a:gd name="T4" fmla="*/ 1 w 428"/>
                    <a:gd name="T5" fmla="*/ 1 h 384"/>
                    <a:gd name="T6" fmla="*/ 1 w 428"/>
                    <a:gd name="T7" fmla="*/ 0 h 384"/>
                    <a:gd name="T8" fmla="*/ 0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0" y="361"/>
                      </a:moveTo>
                      <a:lnTo>
                        <a:pt x="19" y="384"/>
                      </a:lnTo>
                      <a:lnTo>
                        <a:pt x="428" y="22"/>
                      </a:lnTo>
                      <a:lnTo>
                        <a:pt x="409" y="0"/>
                      </a:lnTo>
                      <a:lnTo>
                        <a:pt x="0" y="36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 name="Freeform 118"/>
                <p:cNvSpPr>
                  <a:spLocks/>
                </p:cNvSpPr>
                <p:nvPr/>
              </p:nvSpPr>
              <p:spPr bwMode="auto">
                <a:xfrm>
                  <a:off x="3339" y="2269"/>
                  <a:ext cx="220" cy="191"/>
                </a:xfrm>
                <a:custGeom>
                  <a:avLst/>
                  <a:gdLst>
                    <a:gd name="T0" fmla="*/ 1 w 438"/>
                    <a:gd name="T1" fmla="*/ 1 h 382"/>
                    <a:gd name="T2" fmla="*/ 1 w 438"/>
                    <a:gd name="T3" fmla="*/ 1 h 382"/>
                    <a:gd name="T4" fmla="*/ 1 w 438"/>
                    <a:gd name="T5" fmla="*/ 0 h 382"/>
                    <a:gd name="T6" fmla="*/ 0 w 438"/>
                    <a:gd name="T7" fmla="*/ 1 h 382"/>
                    <a:gd name="T8" fmla="*/ 1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419" y="382"/>
                      </a:moveTo>
                      <a:lnTo>
                        <a:pt x="438" y="360"/>
                      </a:lnTo>
                      <a:lnTo>
                        <a:pt x="19" y="0"/>
                      </a:lnTo>
                      <a:lnTo>
                        <a:pt x="0" y="22"/>
                      </a:lnTo>
                      <a:lnTo>
                        <a:pt x="419" y="3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 name="Freeform 119"/>
                <p:cNvSpPr>
                  <a:spLocks/>
                </p:cNvSpPr>
                <p:nvPr/>
              </p:nvSpPr>
              <p:spPr bwMode="auto">
                <a:xfrm>
                  <a:off x="2985" y="2625"/>
                  <a:ext cx="214" cy="192"/>
                </a:xfrm>
                <a:custGeom>
                  <a:avLst/>
                  <a:gdLst>
                    <a:gd name="T0" fmla="*/ 1 w 428"/>
                    <a:gd name="T1" fmla="*/ 1 h 384"/>
                    <a:gd name="T2" fmla="*/ 1 w 428"/>
                    <a:gd name="T3" fmla="*/ 1 h 384"/>
                    <a:gd name="T4" fmla="*/ 1 w 428"/>
                    <a:gd name="T5" fmla="*/ 0 h 384"/>
                    <a:gd name="T6" fmla="*/ 0 w 428"/>
                    <a:gd name="T7" fmla="*/ 1 h 384"/>
                    <a:gd name="T8" fmla="*/ 1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409" y="384"/>
                      </a:moveTo>
                      <a:lnTo>
                        <a:pt x="428" y="362"/>
                      </a:lnTo>
                      <a:lnTo>
                        <a:pt x="19" y="0"/>
                      </a:lnTo>
                      <a:lnTo>
                        <a:pt x="0" y="22"/>
                      </a:lnTo>
                      <a:lnTo>
                        <a:pt x="409" y="38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 name="Freeform 120"/>
                <p:cNvSpPr>
                  <a:spLocks/>
                </p:cNvSpPr>
                <p:nvPr/>
              </p:nvSpPr>
              <p:spPr bwMode="auto">
                <a:xfrm>
                  <a:off x="2368" y="2205"/>
                  <a:ext cx="557" cy="555"/>
                </a:xfrm>
                <a:custGeom>
                  <a:avLst/>
                  <a:gdLst>
                    <a:gd name="T0" fmla="*/ 0 w 2214"/>
                    <a:gd name="T1" fmla="*/ 0 h 2219"/>
                    <a:gd name="T2" fmla="*/ 0 w 2214"/>
                    <a:gd name="T3" fmla="*/ 0 h 2219"/>
                    <a:gd name="T4" fmla="*/ 0 w 2214"/>
                    <a:gd name="T5" fmla="*/ 0 h 2219"/>
                    <a:gd name="T6" fmla="*/ 0 w 2214"/>
                    <a:gd name="T7" fmla="*/ 0 h 2219"/>
                    <a:gd name="T8" fmla="*/ 0 w 2214"/>
                    <a:gd name="T9" fmla="*/ 0 h 2219"/>
                    <a:gd name="T10" fmla="*/ 0 60000 65536"/>
                    <a:gd name="T11" fmla="*/ 0 60000 65536"/>
                    <a:gd name="T12" fmla="*/ 0 60000 65536"/>
                    <a:gd name="T13" fmla="*/ 0 60000 65536"/>
                    <a:gd name="T14" fmla="*/ 0 60000 65536"/>
                    <a:gd name="T15" fmla="*/ 0 w 2214"/>
                    <a:gd name="T16" fmla="*/ 0 h 2219"/>
                    <a:gd name="T17" fmla="*/ 2214 w 2214"/>
                    <a:gd name="T18" fmla="*/ 2219 h 2219"/>
                  </a:gdLst>
                  <a:ahLst/>
                  <a:cxnLst>
                    <a:cxn ang="T10">
                      <a:pos x="T0" y="T1"/>
                    </a:cxn>
                    <a:cxn ang="T11">
                      <a:pos x="T2" y="T3"/>
                    </a:cxn>
                    <a:cxn ang="T12">
                      <a:pos x="T4" y="T5"/>
                    </a:cxn>
                    <a:cxn ang="T13">
                      <a:pos x="T6" y="T7"/>
                    </a:cxn>
                    <a:cxn ang="T14">
                      <a:pos x="T8" y="T9"/>
                    </a:cxn>
                  </a:cxnLst>
                  <a:rect l="T15" t="T16" r="T17" b="T18"/>
                  <a:pathLst>
                    <a:path w="2214" h="2219">
                      <a:moveTo>
                        <a:pt x="0" y="2206"/>
                      </a:moveTo>
                      <a:lnTo>
                        <a:pt x="14" y="2219"/>
                      </a:lnTo>
                      <a:lnTo>
                        <a:pt x="2214" y="13"/>
                      </a:lnTo>
                      <a:lnTo>
                        <a:pt x="2201" y="0"/>
                      </a:lnTo>
                      <a:lnTo>
                        <a:pt x="0" y="2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 name="Line 121"/>
                <p:cNvSpPr>
                  <a:spLocks noChangeShapeType="1"/>
                </p:cNvSpPr>
                <p:nvPr/>
              </p:nvSpPr>
              <p:spPr bwMode="auto">
                <a:xfrm>
                  <a:off x="2903" y="2205"/>
                  <a:ext cx="589" cy="5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114" name="Line 269"/>
            <p:cNvSpPr>
              <a:spLocks noChangeShapeType="1"/>
            </p:cNvSpPr>
            <p:nvPr/>
          </p:nvSpPr>
          <p:spPr bwMode="auto">
            <a:xfrm>
              <a:off x="3379" y="1502"/>
              <a:ext cx="272" cy="0"/>
            </a:xfrm>
            <a:prstGeom prst="line">
              <a:avLst/>
            </a:prstGeom>
            <a:noFill/>
            <a:ln w="3175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GB"/>
            </a:p>
          </p:txBody>
        </p:sp>
        <p:sp>
          <p:nvSpPr>
            <p:cNvPr id="115" name="Text Box 274"/>
            <p:cNvSpPr txBox="1">
              <a:spLocks noChangeArrowheads="1"/>
            </p:cNvSpPr>
            <p:nvPr/>
          </p:nvSpPr>
          <p:spPr bwMode="auto">
            <a:xfrm>
              <a:off x="3073" y="2251"/>
              <a:ext cx="88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hangingPunct="1">
                <a:spcBef>
                  <a:spcPct val="50000"/>
                </a:spcBef>
              </a:pPr>
              <a:r>
                <a:rPr lang="en-GB" altLang="en-US" sz="2400" i="1">
                  <a:latin typeface="roboto slab" pitchFamily="2" charset="0"/>
                </a:rPr>
                <a:t>n</a:t>
              </a:r>
              <a:r>
                <a:rPr lang="en-GB" altLang="en-US" sz="2400">
                  <a:latin typeface="roboto slab" pitchFamily="2" charset="0"/>
                </a:rPr>
                <a:t> = 3</a:t>
              </a:r>
            </a:p>
          </p:txBody>
        </p:sp>
      </p:grpSp>
      <p:sp>
        <p:nvSpPr>
          <p:cNvPr id="148" name="Text Box 275"/>
          <p:cNvSpPr txBox="1">
            <a:spLocks noChangeArrowheads="1"/>
          </p:cNvSpPr>
          <p:nvPr/>
        </p:nvSpPr>
        <p:spPr bwMode="auto">
          <a:xfrm>
            <a:off x="237069" y="5180799"/>
            <a:ext cx="88857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These errors are bigger than the finite </a:t>
            </a:r>
            <a:r>
              <a:rPr lang="en-GB" altLang="en-US" sz="2000" i="1" dirty="0">
                <a:latin typeface="+mn-lt"/>
              </a:rPr>
              <a:t>µ</a:t>
            </a:r>
            <a:r>
              <a:rPr lang="en-GB" altLang="en-US" sz="2000" dirty="0">
                <a:latin typeface="+mn-lt"/>
              </a:rPr>
              <a:t> type; can seriously affect machine behaviour and must be controlled (see magnets measurement lecture 4)</a:t>
            </a:r>
          </a:p>
        </p:txBody>
      </p:sp>
      <p:sp>
        <p:nvSpPr>
          <p:cNvPr id="149" name="Text Box 276"/>
          <p:cNvSpPr txBox="1">
            <a:spLocks noChangeArrowheads="1"/>
          </p:cNvSpPr>
          <p:nvPr/>
        </p:nvSpPr>
        <p:spPr bwMode="auto">
          <a:xfrm>
            <a:off x="7156527" y="3598997"/>
            <a:ext cx="18367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hangingPunct="1">
              <a:spcBef>
                <a:spcPct val="50000"/>
              </a:spcBef>
            </a:pPr>
            <a:r>
              <a:rPr lang="en-GB" altLang="en-US" sz="2400" i="1">
                <a:latin typeface="roboto slab" pitchFamily="2" charset="0"/>
              </a:rPr>
              <a:t>n</a:t>
            </a:r>
            <a:r>
              <a:rPr lang="en-GB" altLang="en-US" sz="2400">
                <a:latin typeface="roboto slab" pitchFamily="2" charset="0"/>
              </a:rPr>
              <a:t> = 2 (skew)</a:t>
            </a:r>
          </a:p>
          <a:p>
            <a:pPr algn="ctr" eaLnBrk="1" hangingPunct="1">
              <a:spcBef>
                <a:spcPct val="50000"/>
              </a:spcBef>
            </a:pPr>
            <a:r>
              <a:rPr lang="en-GB" altLang="en-US" sz="2400" i="1">
                <a:latin typeface="roboto slab" pitchFamily="2" charset="0"/>
              </a:rPr>
              <a:t>n</a:t>
            </a:r>
            <a:r>
              <a:rPr lang="en-GB" altLang="en-US" sz="2400">
                <a:latin typeface="roboto slab" pitchFamily="2" charset="0"/>
              </a:rPr>
              <a:t> = 3</a:t>
            </a:r>
          </a:p>
        </p:txBody>
      </p:sp>
    </p:spTree>
    <p:extLst>
      <p:ext uri="{BB962C8B-B14F-4D97-AF65-F5344CB8AC3E}">
        <p14:creationId xmlns:p14="http://schemas.microsoft.com/office/powerpoint/2010/main" val="3576367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Field Uniformity</a:t>
            </a:r>
          </a:p>
        </p:txBody>
      </p:sp>
      <p:sp>
        <p:nvSpPr>
          <p:cNvPr id="3" name="Rectangle 3"/>
          <p:cNvSpPr txBox="1">
            <a:spLocks noChangeArrowheads="1"/>
          </p:cNvSpPr>
          <p:nvPr/>
        </p:nvSpPr>
        <p:spPr>
          <a:xfrm>
            <a:off x="457200" y="1538243"/>
            <a:ext cx="8229600" cy="41008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The perfect pole contour is infinitely long- in practise this is impossible and the edges of the pole will introduce errors outside the magnetic </a:t>
            </a:r>
            <a:r>
              <a:rPr lang="en-GB" altLang="en-US" sz="2000" dirty="0" err="1"/>
              <a:t>center</a:t>
            </a:r>
            <a:r>
              <a:rPr lang="en-GB" altLang="en-US" sz="2000" dirty="0"/>
              <a:t>.</a:t>
            </a:r>
          </a:p>
          <a:p>
            <a:pPr marL="0" indent="0">
              <a:buNone/>
            </a:pPr>
            <a:endParaRPr lang="en-GB" altLang="en-US" sz="2000" dirty="0"/>
          </a:p>
          <a:p>
            <a:pPr marL="0" indent="0">
              <a:buNone/>
            </a:pPr>
            <a:r>
              <a:rPr lang="en-GB" altLang="en-US" sz="2000" dirty="0"/>
              <a:t>The easiest way to minimise this effect is to increase the amount of excess pole beyond the boundary of our so-called “good field region” </a:t>
            </a:r>
          </a:p>
          <a:p>
            <a:pPr marL="0" indent="0">
              <a:buNone/>
            </a:pPr>
            <a:endParaRPr lang="en-GB" altLang="en-US" sz="2000" dirty="0"/>
          </a:p>
          <a:p>
            <a:pPr marL="0" indent="0">
              <a:buNone/>
            </a:pPr>
            <a:r>
              <a:rPr lang="en-GB" altLang="en-US" sz="2000" dirty="0"/>
              <a:t>The amount of excess pole needed can be reduced by adding little bumps, or “shims” at the edges of the pole – more on this lecture 2! </a:t>
            </a:r>
          </a:p>
          <a:p>
            <a:pPr marL="0" indent="0">
              <a:buNone/>
            </a:pPr>
            <a:endParaRPr lang="en-GB" altLang="en-US" sz="2000" dirty="0"/>
          </a:p>
          <a:p>
            <a:pPr marL="0" indent="0">
              <a:buNone/>
            </a:pPr>
            <a:r>
              <a:rPr lang="en-GB" altLang="en-US" sz="2000" dirty="0"/>
              <a:t>For a dipole we want a constant field out to ±x from the magnet </a:t>
            </a:r>
            <a:r>
              <a:rPr lang="en-GB" altLang="en-US" sz="2000" dirty="0" err="1"/>
              <a:t>center</a:t>
            </a:r>
            <a:r>
              <a:rPr lang="en-GB" altLang="en-US" sz="2000" dirty="0"/>
              <a:t> to ensure that off-axis particles receive the same bending force as on-axis particles.</a:t>
            </a:r>
          </a:p>
          <a:p>
            <a:pPr marL="0" indent="0">
              <a:buNone/>
            </a:pPr>
            <a:endParaRPr lang="en-GB" altLang="en-US" sz="2000" b="1" dirty="0"/>
          </a:p>
        </p:txBody>
      </p:sp>
    </p:spTree>
    <p:extLst>
      <p:ext uri="{BB962C8B-B14F-4D97-AF65-F5344CB8AC3E}">
        <p14:creationId xmlns:p14="http://schemas.microsoft.com/office/powerpoint/2010/main" val="2256543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Field Uniformity</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457200" y="1538243"/>
                <a:ext cx="8229600" cy="41008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For a dipole magnet there exists a semi-empirical formula to determine needed overhang, assuming infinite µ:</a:t>
                </a:r>
              </a:p>
              <a:p>
                <a:pPr marL="0" indent="0">
                  <a:buNone/>
                </a:pPr>
                <a:endParaRPr lang="en-GB" altLang="en-US" sz="2000" dirty="0"/>
              </a:p>
              <a:p>
                <a:pPr marL="0" indent="0">
                  <a:buNone/>
                </a:pPr>
                <a:r>
                  <a:rPr lang="en-GB" altLang="en-US" sz="2000" dirty="0"/>
                  <a:t>Define </a:t>
                </a:r>
                <a14:m>
                  <m:oMath xmlns:m="http://schemas.openxmlformats.org/officeDocument/2006/math">
                    <m:r>
                      <a:rPr lang="en-GB" altLang="en-US" sz="2000" b="0" i="1" smtClean="0">
                        <a:latin typeface="Cambria Math"/>
                      </a:rPr>
                      <m:t>𝑥</m:t>
                    </m:r>
                    <m:r>
                      <a:rPr lang="en-GB" altLang="en-US" sz="2000" b="0" i="1" smtClean="0">
                        <a:latin typeface="Cambria Math"/>
                      </a:rPr>
                      <m:t>= </m:t>
                    </m:r>
                    <m:f>
                      <m:fPr>
                        <m:ctrlPr>
                          <a:rPr lang="en-GB" altLang="en-US" sz="2000" b="0" i="1" smtClean="0">
                            <a:latin typeface="Cambria Math" panose="02040503050406030204" pitchFamily="18" charset="0"/>
                          </a:rPr>
                        </m:ctrlPr>
                      </m:fPr>
                      <m:num>
                        <m:r>
                          <a:rPr lang="en-GB" altLang="en-US" sz="2000" b="0" i="1" smtClean="0">
                            <a:latin typeface="Cambria Math"/>
                          </a:rPr>
                          <m:t>𝑎</m:t>
                        </m:r>
                      </m:num>
                      <m:den>
                        <m:r>
                          <a:rPr lang="en-GB" altLang="en-US" sz="2000" b="0" i="1" smtClean="0">
                            <a:latin typeface="Cambria Math"/>
                          </a:rPr>
                          <m:t>h</m:t>
                        </m:r>
                      </m:den>
                    </m:f>
                  </m:oMath>
                </a14:m>
                <a:r>
                  <a:rPr lang="en-GB" altLang="en-US" sz="2000" dirty="0"/>
                  <a:t> 			where a =“pole overhang” and h=half gap</a:t>
                </a:r>
              </a:p>
              <a:p>
                <a:pPr marL="0" indent="0">
                  <a:buNone/>
                </a:pPr>
                <a14:m>
                  <m:oMath xmlns:m="http://schemas.openxmlformats.org/officeDocument/2006/math">
                    <m:d>
                      <m:dPr>
                        <m:ctrlPr>
                          <a:rPr lang="en-GB" altLang="en-US" sz="2000" i="1" smtClean="0">
                            <a:latin typeface="Cambria Math" panose="02040503050406030204" pitchFamily="18" charset="0"/>
                          </a:rPr>
                        </m:ctrlPr>
                      </m:dPr>
                      <m:e>
                        <m:f>
                          <m:fPr>
                            <m:ctrlPr>
                              <a:rPr lang="en-GB" altLang="en-US" sz="2000" i="1" smtClean="0">
                                <a:latin typeface="Cambria Math" panose="02040503050406030204" pitchFamily="18" charset="0"/>
                              </a:rPr>
                            </m:ctrlPr>
                          </m:fPr>
                          <m:num>
                            <m:r>
                              <a:rPr lang="en-GB" altLang="en-US" sz="2000" i="1" smtClean="0">
                                <a:latin typeface="Cambria Math"/>
                                <a:ea typeface="Cambria Math"/>
                              </a:rPr>
                              <m:t>∆</m:t>
                            </m:r>
                            <m:r>
                              <a:rPr lang="en-GB" altLang="en-US" sz="2000" b="0" i="1" smtClean="0">
                                <a:latin typeface="Cambria Math"/>
                                <a:ea typeface="Cambria Math"/>
                              </a:rPr>
                              <m:t>𝐵</m:t>
                            </m:r>
                          </m:num>
                          <m:den>
                            <m:r>
                              <a:rPr lang="en-GB" altLang="en-US" sz="2000" b="0" i="1" smtClean="0">
                                <a:latin typeface="Cambria Math"/>
                              </a:rPr>
                              <m:t>𝐵</m:t>
                            </m:r>
                            <m:r>
                              <a:rPr lang="en-GB" altLang="en-US" sz="2000" b="0" i="1" baseline="-25000" smtClean="0">
                                <a:latin typeface="Cambria Math"/>
                              </a:rPr>
                              <m:t>0</m:t>
                            </m:r>
                          </m:den>
                        </m:f>
                      </m:e>
                    </m:d>
                    <m:r>
                      <a:rPr lang="en-GB" altLang="en-US" sz="2000" b="0" i="1" smtClean="0">
                        <a:latin typeface="Cambria Math"/>
                      </a:rPr>
                      <m:t>=</m:t>
                    </m:r>
                    <m:f>
                      <m:fPr>
                        <m:ctrlPr>
                          <a:rPr lang="en-GB" altLang="en-US" sz="2000" b="0" i="1" smtClean="0">
                            <a:latin typeface="Cambria Math" panose="02040503050406030204" pitchFamily="18" charset="0"/>
                          </a:rPr>
                        </m:ctrlPr>
                      </m:fPr>
                      <m:num>
                        <m:r>
                          <a:rPr lang="en-GB" altLang="en-US" sz="2000" b="0" i="1" smtClean="0">
                            <a:latin typeface="Cambria Math"/>
                          </a:rPr>
                          <m:t>1</m:t>
                        </m:r>
                      </m:num>
                      <m:den>
                        <m:r>
                          <a:rPr lang="en-GB" altLang="en-US" sz="2000" b="0" i="1" smtClean="0">
                            <a:latin typeface="Cambria Math"/>
                          </a:rPr>
                          <m:t>100</m:t>
                        </m:r>
                      </m:den>
                    </m:f>
                    <m:r>
                      <a:rPr lang="en-GB" altLang="en-US" sz="2000" b="0" i="1" smtClean="0">
                        <a:latin typeface="Cambria Math"/>
                      </a:rPr>
                      <m:t>𝑒𝑥𝑝</m:t>
                    </m:r>
                    <m:r>
                      <m:rPr>
                        <m:nor/>
                      </m:rPr>
                      <a:rPr lang="en-GB" altLang="en-US" sz="2000" dirty="0"/>
                      <m:t>[−2.77(</m:t>
                    </m:r>
                    <m:r>
                      <m:rPr>
                        <m:nor/>
                      </m:rPr>
                      <a:rPr lang="en-GB" altLang="en-US" sz="2000" b="0" i="0" dirty="0" smtClean="0"/>
                      <m:t>x</m:t>
                    </m:r>
                    <m:r>
                      <m:rPr>
                        <m:nor/>
                      </m:rPr>
                      <a:rPr lang="en-GB" altLang="en-US" sz="2000" b="0" i="0" dirty="0" smtClean="0"/>
                      <m:t> − 0.75)]</m:t>
                    </m:r>
                  </m:oMath>
                </a14:m>
                <a:r>
                  <a:rPr lang="en-GB" altLang="en-US" sz="2000" dirty="0"/>
                  <a:t> 	where </a:t>
                </a:r>
                <a14:m>
                  <m:oMath xmlns:m="http://schemas.openxmlformats.org/officeDocument/2006/math">
                    <m:r>
                      <a:rPr lang="en-GB" altLang="en-US" sz="2000" i="1">
                        <a:latin typeface="Cambria Math"/>
                        <a:ea typeface="Cambria Math"/>
                      </a:rPr>
                      <m:t>∆</m:t>
                    </m:r>
                    <m:r>
                      <a:rPr lang="en-GB" altLang="en-US" sz="2000" i="1">
                        <a:latin typeface="Cambria Math"/>
                        <a:ea typeface="Cambria Math"/>
                      </a:rPr>
                      <m:t>𝐵</m:t>
                    </m:r>
                  </m:oMath>
                </a14:m>
                <a:r>
                  <a:rPr lang="en-GB" altLang="en-US" sz="2000" dirty="0"/>
                  <a:t> is the difference between B 				and B</a:t>
                </a:r>
                <a:r>
                  <a:rPr lang="en-GB" altLang="en-US" sz="2000" baseline="-25000" dirty="0"/>
                  <a:t>0</a:t>
                </a:r>
                <a:r>
                  <a:rPr lang="en-GB" altLang="en-US" sz="2000" dirty="0"/>
                  <a:t> that you are willing to tolerate.</a:t>
                </a:r>
              </a:p>
              <a:p>
                <a:pPr marL="0" indent="0">
                  <a:buNone/>
                </a:pPr>
                <a:endParaRPr lang="en-GB" altLang="en-US" sz="2000" dirty="0"/>
              </a:p>
              <a:p>
                <a:pPr marL="0" indent="0">
                  <a:buNone/>
                </a:pPr>
                <a:r>
                  <a:rPr lang="en-GB" altLang="en-US" sz="2000" dirty="0"/>
                  <a:t>And so </a:t>
                </a:r>
                <a14:m>
                  <m:oMath xmlns:m="http://schemas.openxmlformats.org/officeDocument/2006/math">
                    <m:f>
                      <m:fPr>
                        <m:ctrlPr>
                          <a:rPr lang="en-GB" altLang="en-US" sz="2000" b="0" i="1" smtClean="0">
                            <a:latin typeface="Cambria Math" panose="02040503050406030204" pitchFamily="18" charset="0"/>
                          </a:rPr>
                        </m:ctrlPr>
                      </m:fPr>
                      <m:num>
                        <m:r>
                          <a:rPr lang="en-GB" altLang="en-US" sz="2000" b="0" i="1" smtClean="0">
                            <a:latin typeface="Cambria Math"/>
                          </a:rPr>
                          <m:t>𝑎</m:t>
                        </m:r>
                      </m:num>
                      <m:den>
                        <m:r>
                          <a:rPr lang="en-GB" altLang="en-US" sz="2000" b="0" i="1" smtClean="0">
                            <a:latin typeface="Cambria Math"/>
                          </a:rPr>
                          <m:t>h</m:t>
                        </m:r>
                      </m:den>
                    </m:f>
                    <m:r>
                      <a:rPr lang="en-GB" altLang="en-US" sz="2000" b="0" i="1" smtClean="0">
                        <a:latin typeface="Cambria Math"/>
                      </a:rPr>
                      <m:t>=−0.36</m:t>
                    </m:r>
                    <m:func>
                      <m:funcPr>
                        <m:ctrlPr>
                          <a:rPr lang="en-GB" altLang="en-US" sz="2000" b="0" i="1" smtClean="0">
                            <a:latin typeface="Cambria Math" panose="02040503050406030204" pitchFamily="18" charset="0"/>
                          </a:rPr>
                        </m:ctrlPr>
                      </m:funcPr>
                      <m:fName>
                        <m:r>
                          <m:rPr>
                            <m:sty m:val="p"/>
                          </m:rPr>
                          <a:rPr lang="en-GB" altLang="en-US" sz="2000" b="0" i="0" smtClean="0">
                            <a:latin typeface="Cambria Math"/>
                          </a:rPr>
                          <m:t>ln</m:t>
                        </m:r>
                      </m:fName>
                      <m:e>
                        <m:f>
                          <m:fPr>
                            <m:ctrlPr>
                              <a:rPr lang="en-GB" altLang="en-US" sz="2000" i="1">
                                <a:latin typeface="Cambria Math" panose="02040503050406030204" pitchFamily="18" charset="0"/>
                              </a:rPr>
                            </m:ctrlPr>
                          </m:fPr>
                          <m:num>
                            <m:r>
                              <a:rPr lang="en-GB" altLang="en-US" sz="2000" i="1">
                                <a:latin typeface="Cambria Math"/>
                                <a:ea typeface="Cambria Math"/>
                              </a:rPr>
                              <m:t>∆</m:t>
                            </m:r>
                            <m:r>
                              <a:rPr lang="en-GB" altLang="en-US" sz="2000" i="1">
                                <a:latin typeface="Cambria Math"/>
                                <a:ea typeface="Cambria Math"/>
                              </a:rPr>
                              <m:t>𝐵</m:t>
                            </m:r>
                          </m:num>
                          <m:den>
                            <m:r>
                              <a:rPr lang="en-GB" altLang="en-US" sz="2000" i="1">
                                <a:latin typeface="Cambria Math"/>
                              </a:rPr>
                              <m:t>𝐵</m:t>
                            </m:r>
                            <m:r>
                              <a:rPr lang="en-GB" altLang="en-US" sz="2000" i="1" baseline="-25000">
                                <a:latin typeface="Cambria Math"/>
                              </a:rPr>
                              <m:t>0</m:t>
                            </m:r>
                          </m:den>
                        </m:f>
                      </m:e>
                    </m:func>
                    <m:r>
                      <a:rPr lang="en-GB" altLang="en-US" sz="2000" b="0" i="1" smtClean="0">
                        <a:latin typeface="Cambria Math"/>
                      </a:rPr>
                      <m:t>−0.9</m:t>
                    </m:r>
                  </m:oMath>
                </a14:m>
                <a:endParaRPr lang="en-GB" altLang="en-US" sz="2000" dirty="0"/>
              </a:p>
              <a:p>
                <a:pPr marL="0" indent="0">
                  <a:buNone/>
                </a:pPr>
                <a:endParaRPr lang="en-GB" altLang="en-US" sz="2000" b="1" dirty="0"/>
              </a:p>
            </p:txBody>
          </p:sp>
        </mc:Choice>
        <mc:Fallback xmlns="">
          <p:sp>
            <p:nvSpPr>
              <p:cNvPr id="3" name="Rectangle 3"/>
              <p:cNvSpPr txBox="1">
                <a:spLocks noRot="1" noChangeAspect="1" noMove="1" noResize="1" noEditPoints="1" noAdjustHandles="1" noChangeArrowheads="1" noChangeShapeType="1" noTextEdit="1"/>
              </p:cNvSpPr>
              <p:nvPr/>
            </p:nvSpPr>
            <p:spPr>
              <a:xfrm>
                <a:off x="457200" y="1538243"/>
                <a:ext cx="8229600" cy="4100810"/>
              </a:xfrm>
              <a:prstGeom prst="rect">
                <a:avLst/>
              </a:prstGeom>
              <a:blipFill>
                <a:blip r:embed="rId2"/>
                <a:stretch>
                  <a:fillRect l="-741" t="-743"/>
                </a:stretch>
              </a:blipFill>
            </p:spPr>
            <p:txBody>
              <a:bodyPr/>
              <a:lstStyle/>
              <a:p>
                <a:r>
                  <a:rPr lang="en-GB">
                    <a:noFill/>
                  </a:rPr>
                  <a:t> </a:t>
                </a:r>
              </a:p>
            </p:txBody>
          </p:sp>
        </mc:Fallback>
      </mc:AlternateContent>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9449" y="4206281"/>
            <a:ext cx="2606468" cy="1775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558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Pole designs</a:t>
            </a:r>
          </a:p>
        </p:txBody>
      </p:sp>
      <p:sp>
        <p:nvSpPr>
          <p:cNvPr id="3" name="Text Box 4"/>
          <p:cNvSpPr txBox="1">
            <a:spLocks noChangeArrowheads="1"/>
          </p:cNvSpPr>
          <p:nvPr/>
        </p:nvSpPr>
        <p:spPr bwMode="auto">
          <a:xfrm>
            <a:off x="395288" y="1288879"/>
            <a:ext cx="84978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ea typeface="Roboto Slab" pitchFamily="2" charset="0"/>
              </a:rPr>
              <a:t>To compensate for the non-infinite pole, shims are added at the pole edges. The area and shape of the shims determine the amplitude of error harmonics which will be present.</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663" y="2690087"/>
            <a:ext cx="25034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6213" y="2474187"/>
            <a:ext cx="3421062"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647700" y="2474187"/>
            <a:ext cx="1368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b="1" dirty="0">
                <a:solidFill>
                  <a:srgbClr val="000000"/>
                </a:solidFill>
                <a:latin typeface="+mj-lt"/>
                <a:ea typeface="Roboto Slab" pitchFamily="2" charset="0"/>
              </a:rPr>
              <a:t>Dipole</a:t>
            </a:r>
          </a:p>
        </p:txBody>
      </p:sp>
      <p:sp>
        <p:nvSpPr>
          <p:cNvPr id="7" name="Text Box 8"/>
          <p:cNvSpPr txBox="1">
            <a:spLocks noChangeArrowheads="1"/>
          </p:cNvSpPr>
          <p:nvPr/>
        </p:nvSpPr>
        <p:spPr bwMode="auto">
          <a:xfrm>
            <a:off x="5976938" y="2510700"/>
            <a:ext cx="2195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b="1" dirty="0">
                <a:solidFill>
                  <a:srgbClr val="000000"/>
                </a:solidFill>
                <a:latin typeface="+mj-lt"/>
                <a:ea typeface="Roboto Slab" pitchFamily="2" charset="0"/>
              </a:rPr>
              <a:t>Quadrupole</a:t>
            </a:r>
          </a:p>
        </p:txBody>
      </p:sp>
      <p:sp>
        <p:nvSpPr>
          <p:cNvPr id="8" name="Text Box 9"/>
          <p:cNvSpPr txBox="1">
            <a:spLocks noChangeArrowheads="1"/>
          </p:cNvSpPr>
          <p:nvPr/>
        </p:nvSpPr>
        <p:spPr bwMode="auto">
          <a:xfrm>
            <a:off x="431800" y="3906380"/>
            <a:ext cx="4103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1800" dirty="0">
                <a:solidFill>
                  <a:srgbClr val="000000"/>
                </a:solidFill>
                <a:latin typeface="+mn-lt"/>
                <a:ea typeface="Roboto Slab" pitchFamily="2" charset="0"/>
              </a:rPr>
              <a:t>We optimise the pole by ‘predicting’ the field resulting from a given pole geometry and then adjusting it to give the required quality.</a:t>
            </a:r>
          </a:p>
        </p:txBody>
      </p:sp>
      <p:sp>
        <p:nvSpPr>
          <p:cNvPr id="9" name="Text Box 10"/>
          <p:cNvSpPr txBox="1">
            <a:spLocks noChangeArrowheads="1"/>
          </p:cNvSpPr>
          <p:nvPr/>
        </p:nvSpPr>
        <p:spPr bwMode="auto">
          <a:xfrm>
            <a:off x="4859338" y="4779237"/>
            <a:ext cx="3816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1800" dirty="0">
                <a:solidFill>
                  <a:srgbClr val="000000"/>
                </a:solidFill>
                <a:latin typeface="+mn-lt"/>
                <a:ea typeface="Roboto Slab" pitchFamily="2" charset="0"/>
              </a:rPr>
              <a:t>When high fields are present,</a:t>
            </a:r>
          </a:p>
          <a:p>
            <a:pPr eaLnBrk="1" fontAlgn="base" hangingPunct="1">
              <a:spcBef>
                <a:spcPct val="0"/>
              </a:spcBef>
              <a:spcAft>
                <a:spcPct val="0"/>
              </a:spcAft>
            </a:pPr>
            <a:r>
              <a:rPr lang="en-GB" altLang="en-US" sz="1800" dirty="0">
                <a:solidFill>
                  <a:srgbClr val="000000"/>
                </a:solidFill>
                <a:latin typeface="+mn-lt"/>
                <a:ea typeface="Roboto Slab" pitchFamily="2" charset="0"/>
              </a:rPr>
              <a:t>chamfer angles must be small, and tapering of poles may be necessary. </a:t>
            </a:r>
          </a:p>
        </p:txBody>
      </p:sp>
    </p:spTree>
    <p:extLst>
      <p:ext uri="{BB962C8B-B14F-4D97-AF65-F5344CB8AC3E}">
        <p14:creationId xmlns:p14="http://schemas.microsoft.com/office/powerpoint/2010/main" val="3745337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Assessing pole design</a:t>
            </a:r>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251520" y="1153297"/>
                <a:ext cx="8640960" cy="5099222"/>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A first assessment can be made by just examining </a:t>
                </a:r>
                <a:r>
                  <a:rPr lang="en-GB" altLang="en-US" sz="2000" i="1" dirty="0"/>
                  <a:t>B</a:t>
                </a:r>
                <a:r>
                  <a:rPr lang="en-GB" altLang="en-US" sz="2000" i="1" baseline="-25000" dirty="0"/>
                  <a:t>y</a:t>
                </a:r>
                <a:r>
                  <a:rPr lang="en-GB" altLang="en-US" sz="2000" dirty="0"/>
                  <a:t>(</a:t>
                </a:r>
                <a:r>
                  <a:rPr lang="en-GB" altLang="en-US" sz="2000" i="1" dirty="0"/>
                  <a:t>x</a:t>
                </a:r>
                <a:r>
                  <a:rPr lang="en-GB" altLang="en-US" sz="2000" dirty="0"/>
                  <a:t>) within the required ‘good field’ region.</a:t>
                </a:r>
              </a:p>
              <a:p>
                <a:pPr marL="0" indent="0">
                  <a:buNone/>
                </a:pPr>
                <a:r>
                  <a:rPr lang="en-GB" altLang="en-US" sz="2000" dirty="0"/>
                  <a:t>Note that the expansion of </a:t>
                </a:r>
                <a:r>
                  <a:rPr lang="en-GB" altLang="en-US" sz="2000" i="1" dirty="0"/>
                  <a:t>B</a:t>
                </a:r>
                <a:r>
                  <a:rPr lang="en-GB" altLang="en-US" sz="2000" i="1" baseline="-25000" dirty="0"/>
                  <a:t>y</a:t>
                </a:r>
                <a:r>
                  <a:rPr lang="en-GB" altLang="en-US" sz="2000" dirty="0"/>
                  <a:t>(</a:t>
                </a:r>
                <a:r>
                  <a:rPr lang="en-GB" altLang="en-US" sz="2000" i="1" dirty="0"/>
                  <a:t>x</a:t>
                </a:r>
                <a:r>
                  <a:rPr lang="en-GB" altLang="en-US" sz="2000" dirty="0"/>
                  <a:t>) at </a:t>
                </a:r>
                <a:r>
                  <a:rPr lang="en-GB" altLang="en-US" sz="2000" i="1" dirty="0"/>
                  <a:t>y</a:t>
                </a:r>
                <a:r>
                  <a:rPr lang="en-GB" altLang="en-US" sz="2000" dirty="0"/>
                  <a:t> = 0</a:t>
                </a:r>
                <a:r>
                  <a:rPr lang="en-GB" altLang="en-US" sz="2000" baseline="-25000" dirty="0"/>
                  <a:t> </a:t>
                </a:r>
                <a:r>
                  <a:rPr lang="en-GB" altLang="en-US" sz="2000" dirty="0"/>
                  <a:t>is a Taylor series:		</a:t>
                </a:r>
              </a:p>
              <a:p>
                <a:pPr marL="0" indent="0"/>
                <a:endParaRPr lang="en-GB" altLang="en-US" sz="2000" dirty="0"/>
              </a:p>
              <a:p>
                <a:pPr marL="0" indent="0"/>
                <a:endParaRPr lang="en-GB" altLang="en-US" sz="2000" dirty="0"/>
              </a:p>
              <a:p>
                <a:pPr marL="0" indent="0"/>
                <a:endParaRPr lang="en-GB" altLang="en-US" sz="2000" dirty="0"/>
              </a:p>
              <a:p>
                <a:pPr marL="0" indent="0"/>
                <a:endParaRPr lang="en-GB" altLang="en-US" sz="2000" dirty="0"/>
              </a:p>
              <a:p>
                <a:pPr marL="0" indent="0">
                  <a:buNone/>
                </a:pPr>
                <a:endParaRPr lang="en-GB" altLang="en-US" sz="2000" dirty="0"/>
              </a:p>
              <a:p>
                <a:pPr marL="0" indent="0">
                  <a:buNone/>
                </a:pPr>
                <a:r>
                  <a:rPr lang="en-GB" altLang="en-US" sz="2000" dirty="0"/>
                  <a:t>Also note: </a:t>
                </a:r>
                <a14:m>
                  <m:oMath xmlns:m="http://schemas.openxmlformats.org/officeDocument/2006/math">
                    <m:f>
                      <m:fPr>
                        <m:ctrlPr>
                          <a:rPr lang="en-GB" altLang="en-US" sz="2000" i="1" smtClean="0">
                            <a:latin typeface="Cambria Math" panose="02040503050406030204" pitchFamily="18" charset="0"/>
                          </a:rPr>
                        </m:ctrlPr>
                      </m:fPr>
                      <m:num>
                        <m:r>
                          <a:rPr lang="el-GR" altLang="en-US" sz="2000" i="1" smtClean="0">
                            <a:latin typeface="Cambria Math"/>
                          </a:rPr>
                          <m:t>𝛿</m:t>
                        </m:r>
                        <m:sSub>
                          <m:sSubPr>
                            <m:ctrlPr>
                              <a:rPr lang="en-GB" altLang="en-US" sz="2000" i="1" smtClean="0">
                                <a:latin typeface="Cambria Math" panose="02040503050406030204" pitchFamily="18" charset="0"/>
                              </a:rPr>
                            </m:ctrlPr>
                          </m:sSubPr>
                          <m:e>
                            <m:r>
                              <a:rPr lang="en-GB" altLang="en-US" sz="2000" i="1" smtClean="0">
                                <a:latin typeface="Cambria Math"/>
                              </a:rPr>
                              <m:t>𝐵</m:t>
                            </m:r>
                          </m:e>
                          <m:sub>
                            <m:r>
                              <a:rPr lang="en-GB" altLang="en-US" sz="2000" i="1" smtClean="0">
                                <a:latin typeface="Cambria Math"/>
                              </a:rPr>
                              <m:t>𝑦</m:t>
                            </m:r>
                          </m:sub>
                        </m:sSub>
                        <m:r>
                          <a:rPr lang="en-GB" altLang="en-US" sz="2000" i="1" smtClean="0">
                            <a:latin typeface="Cambria Math"/>
                          </a:rPr>
                          <m:t>(</m:t>
                        </m:r>
                        <m:r>
                          <a:rPr lang="en-GB" altLang="en-US" sz="2000" i="1" smtClean="0">
                            <a:latin typeface="Cambria Math"/>
                          </a:rPr>
                          <m:t>𝑥</m:t>
                        </m:r>
                        <m:r>
                          <a:rPr lang="en-GB" altLang="en-US" sz="2000" i="1" smtClean="0">
                            <a:latin typeface="Cambria Math"/>
                          </a:rPr>
                          <m:t>)</m:t>
                        </m:r>
                      </m:num>
                      <m:den>
                        <m:r>
                          <a:rPr lang="el-GR" altLang="en-US" sz="2000" i="1" smtClean="0">
                            <a:latin typeface="Cambria Math"/>
                          </a:rPr>
                          <m:t>𝛿</m:t>
                        </m:r>
                        <m:r>
                          <a:rPr lang="en-GB" altLang="en-US" sz="2000" i="1" smtClean="0">
                            <a:latin typeface="Cambria Math"/>
                          </a:rPr>
                          <m:t>𝑥</m:t>
                        </m:r>
                      </m:den>
                    </m:f>
                    <m:r>
                      <a:rPr lang="en-GB" altLang="en-US" sz="2000" i="1" smtClean="0">
                        <a:latin typeface="Cambria Math"/>
                      </a:rPr>
                      <m:t>=</m:t>
                    </m:r>
                    <m:sSub>
                      <m:sSubPr>
                        <m:ctrlPr>
                          <a:rPr lang="en-GB" altLang="en-US" sz="2000" i="1" smtClean="0">
                            <a:latin typeface="Cambria Math" panose="02040503050406030204" pitchFamily="18" charset="0"/>
                          </a:rPr>
                        </m:ctrlPr>
                      </m:sSubPr>
                      <m:e>
                        <m:r>
                          <a:rPr lang="en-GB" altLang="en-US" sz="2000" i="1" smtClean="0">
                            <a:latin typeface="Cambria Math"/>
                          </a:rPr>
                          <m:t>𝑏</m:t>
                        </m:r>
                      </m:e>
                      <m:sub>
                        <m:r>
                          <a:rPr lang="en-GB" altLang="en-US" sz="2000" i="1" smtClean="0">
                            <a:latin typeface="Cambria Math"/>
                          </a:rPr>
                          <m:t>2</m:t>
                        </m:r>
                      </m:sub>
                    </m:sSub>
                    <m:r>
                      <a:rPr lang="en-GB" altLang="en-US" sz="2000" i="1" smtClean="0">
                        <a:latin typeface="Cambria Math"/>
                      </a:rPr>
                      <m:t>+2</m:t>
                    </m:r>
                    <m:sSub>
                      <m:sSubPr>
                        <m:ctrlPr>
                          <a:rPr lang="en-GB" altLang="en-US" sz="2000" i="1" smtClean="0">
                            <a:latin typeface="Cambria Math" panose="02040503050406030204" pitchFamily="18" charset="0"/>
                          </a:rPr>
                        </m:ctrlPr>
                      </m:sSubPr>
                      <m:e>
                        <m:r>
                          <a:rPr lang="en-GB" altLang="en-US" sz="2000" i="1" smtClean="0">
                            <a:latin typeface="Cambria Math"/>
                          </a:rPr>
                          <m:t>𝑏</m:t>
                        </m:r>
                      </m:e>
                      <m:sub>
                        <m:r>
                          <a:rPr lang="en-GB" altLang="en-US" sz="2000" i="1" smtClean="0">
                            <a:latin typeface="Cambria Math"/>
                          </a:rPr>
                          <m:t>3</m:t>
                        </m:r>
                      </m:sub>
                    </m:sSub>
                    <m:r>
                      <a:rPr lang="en-GB" altLang="en-US" sz="2000" i="1" smtClean="0">
                        <a:latin typeface="Cambria Math"/>
                      </a:rPr>
                      <m:t>𝑥</m:t>
                    </m:r>
                    <m:r>
                      <a:rPr lang="en-GB" altLang="en-US" sz="2000" i="1" smtClean="0">
                        <a:latin typeface="Cambria Math"/>
                      </a:rPr>
                      <m:t>+…</m:t>
                    </m:r>
                  </m:oMath>
                </a14:m>
                <a:endParaRPr lang="en-GB" altLang="en-US" sz="2000" dirty="0">
                  <a:sym typeface="Symbol" pitchFamily="18" charset="2"/>
                </a:endParaRPr>
              </a:p>
              <a:p>
                <a:pPr marL="0" indent="0">
                  <a:buNone/>
                </a:pPr>
                <a:r>
                  <a:rPr lang="en-GB" altLang="en-US" sz="2000" dirty="0"/>
                  <a:t>So quadrupole gradient 	</a:t>
                </a:r>
                <a14:m>
                  <m:oMath xmlns:m="http://schemas.openxmlformats.org/officeDocument/2006/math">
                    <m:r>
                      <a:rPr lang="en-GB" altLang="en-US" sz="2000" i="1" smtClean="0">
                        <a:latin typeface="Cambria Math"/>
                      </a:rPr>
                      <m:t>𝑔</m:t>
                    </m:r>
                    <m:r>
                      <a:rPr lang="en-GB" altLang="en-US" sz="2000" i="1">
                        <a:latin typeface="Cambria Math"/>
                        <a:ea typeface="Cambria Math"/>
                        <a:sym typeface="Symbol" pitchFamily="18" charset="2"/>
                      </a:rPr>
                      <m:t>≡</m:t>
                    </m:r>
                    <m:sSub>
                      <m:sSubPr>
                        <m:ctrlPr>
                          <a:rPr lang="en-GB" altLang="en-US" sz="2000" i="1" smtClean="0">
                            <a:latin typeface="Cambria Math" panose="02040503050406030204" pitchFamily="18" charset="0"/>
                          </a:rPr>
                        </m:ctrlPr>
                      </m:sSubPr>
                      <m:e>
                        <m:r>
                          <a:rPr lang="en-GB" altLang="en-US" sz="2000" i="1" smtClean="0">
                            <a:latin typeface="Cambria Math"/>
                          </a:rPr>
                          <m:t>𝑏</m:t>
                        </m:r>
                      </m:e>
                      <m:sub>
                        <m:r>
                          <a:rPr lang="en-GB" altLang="en-US" sz="2000" i="1" smtClean="0">
                            <a:latin typeface="Cambria Math"/>
                          </a:rPr>
                          <m:t>2</m:t>
                        </m:r>
                      </m:sub>
                    </m:sSub>
                    <m:r>
                      <a:rPr lang="en-GB" altLang="en-US" sz="2000" i="1" smtClean="0">
                        <a:latin typeface="Cambria Math"/>
                        <a:sym typeface="Math1" pitchFamily="2" charset="2"/>
                      </a:rPr>
                      <m:t>=</m:t>
                    </m:r>
                    <m:f>
                      <m:fPr>
                        <m:ctrlPr>
                          <a:rPr lang="en-GB" altLang="en-US" sz="2000" i="1" smtClean="0">
                            <a:latin typeface="Cambria Math" panose="02040503050406030204" pitchFamily="18" charset="0"/>
                            <a:sym typeface="Math1" pitchFamily="2" charset="2"/>
                          </a:rPr>
                        </m:ctrlPr>
                      </m:fPr>
                      <m:num>
                        <m:r>
                          <a:rPr lang="el-GR" altLang="en-US" sz="2000" i="1" smtClean="0">
                            <a:latin typeface="Cambria Math"/>
                            <a:sym typeface="Math1" pitchFamily="2" charset="2"/>
                          </a:rPr>
                          <m:t>𝛿</m:t>
                        </m:r>
                        <m:sSub>
                          <m:sSubPr>
                            <m:ctrlPr>
                              <a:rPr lang="en-GB" altLang="en-US" sz="2000" i="1" smtClean="0">
                                <a:latin typeface="Cambria Math" panose="02040503050406030204" pitchFamily="18" charset="0"/>
                                <a:sym typeface="Math1" pitchFamily="2" charset="2"/>
                              </a:rPr>
                            </m:ctrlPr>
                          </m:sSubPr>
                          <m:e>
                            <m:r>
                              <a:rPr lang="en-GB" altLang="en-US" sz="2000" i="1" smtClean="0">
                                <a:latin typeface="Cambria Math"/>
                                <a:sym typeface="Math1" pitchFamily="2" charset="2"/>
                              </a:rPr>
                              <m:t>𝐵</m:t>
                            </m:r>
                          </m:e>
                          <m:sub>
                            <m:r>
                              <a:rPr lang="en-GB" altLang="en-US" sz="2000" i="1" smtClean="0">
                                <a:latin typeface="Cambria Math"/>
                                <a:sym typeface="Math1" pitchFamily="2" charset="2"/>
                              </a:rPr>
                              <m:t>𝑦</m:t>
                            </m:r>
                          </m:sub>
                        </m:sSub>
                        <m:r>
                          <a:rPr lang="en-GB" altLang="en-US" sz="2000" i="1" smtClean="0">
                            <a:latin typeface="Cambria Math"/>
                            <a:sym typeface="Math1" pitchFamily="2" charset="2"/>
                          </a:rPr>
                          <m:t>(</m:t>
                        </m:r>
                        <m:r>
                          <a:rPr lang="en-GB" altLang="en-US" sz="2000" i="1" smtClean="0">
                            <a:latin typeface="Cambria Math"/>
                            <a:sym typeface="Math1" pitchFamily="2" charset="2"/>
                          </a:rPr>
                          <m:t>𝑥</m:t>
                        </m:r>
                        <m:r>
                          <a:rPr lang="en-GB" altLang="en-US" sz="2000" i="1" smtClean="0">
                            <a:latin typeface="Cambria Math"/>
                            <a:sym typeface="Math1" pitchFamily="2" charset="2"/>
                          </a:rPr>
                          <m:t>)</m:t>
                        </m:r>
                      </m:num>
                      <m:den>
                        <m:r>
                          <a:rPr lang="el-GR" altLang="en-US" sz="2000" i="1" smtClean="0">
                            <a:latin typeface="Cambria Math"/>
                            <a:sym typeface="Math1" pitchFamily="2" charset="2"/>
                          </a:rPr>
                          <m:t>𝛿</m:t>
                        </m:r>
                        <m:r>
                          <a:rPr lang="en-GB" altLang="en-US" sz="2000" i="1" smtClean="0">
                            <a:latin typeface="Cambria Math"/>
                            <a:sym typeface="Math1" pitchFamily="2" charset="2"/>
                          </a:rPr>
                          <m:t>𝑥</m:t>
                        </m:r>
                      </m:den>
                    </m:f>
                  </m:oMath>
                </a14:m>
                <a:r>
                  <a:rPr lang="en-GB" altLang="en-US" sz="2000" dirty="0">
                    <a:sym typeface="Symbol" pitchFamily="18" charset="2"/>
                  </a:rPr>
                  <a:t> in a quadrupole</a:t>
                </a:r>
                <a:endParaRPr lang="en-GB" altLang="en-US" sz="2000" dirty="0">
                  <a:sym typeface="Math1" pitchFamily="2" charset="2"/>
                </a:endParaRPr>
              </a:p>
              <a:p>
                <a:pPr marL="0" indent="0">
                  <a:buNone/>
                </a:pPr>
                <a:r>
                  <a:rPr lang="en-GB" altLang="en-US" sz="2000" dirty="0">
                    <a:sym typeface="Math1" pitchFamily="2" charset="2"/>
                  </a:rPr>
                  <a:t>But </a:t>
                </a:r>
                <a:r>
                  <a:rPr lang="en-GB" altLang="en-US" sz="2000" dirty="0" err="1">
                    <a:sym typeface="Math1" pitchFamily="2" charset="2"/>
                  </a:rPr>
                  <a:t>sextupole</a:t>
                </a:r>
                <a:r>
                  <a:rPr lang="en-GB" altLang="en-US" sz="2000" dirty="0">
                    <a:sym typeface="Math1" pitchFamily="2" charset="2"/>
                  </a:rPr>
                  <a:t> gradient 	</a:t>
                </a:r>
                <a14:m>
                  <m:oMath xmlns:m="http://schemas.openxmlformats.org/officeDocument/2006/math">
                    <m:sSub>
                      <m:sSubPr>
                        <m:ctrlPr>
                          <a:rPr lang="en-GB" altLang="en-US" sz="2000" i="1" smtClean="0">
                            <a:latin typeface="Cambria Math" panose="02040503050406030204" pitchFamily="18" charset="0"/>
                            <a:sym typeface="Math1" pitchFamily="2" charset="2"/>
                          </a:rPr>
                        </m:ctrlPr>
                      </m:sSubPr>
                      <m:e>
                        <m:r>
                          <a:rPr lang="en-GB" altLang="en-US" sz="2000" i="1" smtClean="0">
                            <a:latin typeface="Cambria Math"/>
                            <a:sym typeface="Math1" pitchFamily="2" charset="2"/>
                          </a:rPr>
                          <m:t>𝑔</m:t>
                        </m:r>
                      </m:e>
                      <m:sub>
                        <m:r>
                          <a:rPr lang="en-GB" altLang="en-US" sz="2000" i="1" smtClean="0">
                            <a:latin typeface="Cambria Math"/>
                            <a:sym typeface="Math1" pitchFamily="2" charset="2"/>
                          </a:rPr>
                          <m:t>𝑠</m:t>
                        </m:r>
                      </m:sub>
                    </m:sSub>
                    <m:r>
                      <a:rPr lang="en-GB" altLang="en-US" sz="2000" i="1" smtClean="0">
                        <a:latin typeface="Cambria Math"/>
                        <a:ea typeface="Cambria Math"/>
                        <a:sym typeface="Math1" pitchFamily="2" charset="2"/>
                      </a:rPr>
                      <m:t>≡</m:t>
                    </m:r>
                    <m:sSub>
                      <m:sSubPr>
                        <m:ctrlPr>
                          <a:rPr lang="en-GB" altLang="en-US" sz="2000" i="1" smtClean="0">
                            <a:latin typeface="Cambria Math" panose="02040503050406030204" pitchFamily="18" charset="0"/>
                          </a:rPr>
                        </m:ctrlPr>
                      </m:sSubPr>
                      <m:e>
                        <m:r>
                          <a:rPr lang="en-GB" altLang="en-US" sz="2000" i="1" smtClean="0">
                            <a:latin typeface="Cambria Math"/>
                          </a:rPr>
                          <m:t>𝑏</m:t>
                        </m:r>
                      </m:e>
                      <m:sub>
                        <m:r>
                          <a:rPr lang="en-GB" altLang="en-US" sz="2000" i="1" smtClean="0">
                            <a:latin typeface="Cambria Math"/>
                          </a:rPr>
                          <m:t>3</m:t>
                        </m:r>
                      </m:sub>
                    </m:sSub>
                    <m:r>
                      <a:rPr lang="en-GB" altLang="en-US" sz="2000" i="1" smtClean="0">
                        <a:latin typeface="Cambria Math"/>
                      </a:rPr>
                      <m:t>=2</m:t>
                    </m:r>
                    <m:f>
                      <m:fPr>
                        <m:ctrlPr>
                          <a:rPr lang="en-GB" altLang="en-US" sz="2000" i="1" smtClean="0">
                            <a:latin typeface="Cambria Math" panose="02040503050406030204" pitchFamily="18" charset="0"/>
                          </a:rPr>
                        </m:ctrlPr>
                      </m:fPr>
                      <m:num>
                        <m:sSup>
                          <m:sSupPr>
                            <m:ctrlPr>
                              <a:rPr lang="en-GB" altLang="en-US" sz="2000" i="1" smtClean="0">
                                <a:latin typeface="Cambria Math" panose="02040503050406030204" pitchFamily="18" charset="0"/>
                              </a:rPr>
                            </m:ctrlPr>
                          </m:sSupPr>
                          <m:e>
                            <m:r>
                              <a:rPr lang="el-GR" altLang="en-US" sz="2000" i="1" smtClean="0">
                                <a:latin typeface="Cambria Math"/>
                              </a:rPr>
                              <m:t>𝛿</m:t>
                            </m:r>
                          </m:e>
                          <m:sup>
                            <m:r>
                              <a:rPr lang="en-GB" altLang="en-US" sz="2000" i="1" smtClean="0">
                                <a:latin typeface="Cambria Math"/>
                              </a:rPr>
                              <m:t>2</m:t>
                            </m:r>
                          </m:sup>
                        </m:sSup>
                        <m:sSub>
                          <m:sSubPr>
                            <m:ctrlPr>
                              <a:rPr lang="en-GB" altLang="en-US" sz="2000" i="1" smtClean="0">
                                <a:latin typeface="Cambria Math" panose="02040503050406030204" pitchFamily="18" charset="0"/>
                              </a:rPr>
                            </m:ctrlPr>
                          </m:sSubPr>
                          <m:e>
                            <m:r>
                              <a:rPr lang="en-GB" altLang="en-US" sz="2000" i="1" smtClean="0">
                                <a:latin typeface="Cambria Math"/>
                              </a:rPr>
                              <m:t>𝐵</m:t>
                            </m:r>
                          </m:e>
                          <m:sub>
                            <m:r>
                              <a:rPr lang="en-GB" altLang="en-US" sz="2000" i="1" smtClean="0">
                                <a:latin typeface="Cambria Math"/>
                              </a:rPr>
                              <m:t>𝑦</m:t>
                            </m:r>
                          </m:sub>
                        </m:sSub>
                        <m:r>
                          <a:rPr lang="en-GB" altLang="en-US" sz="2000" i="1" smtClean="0">
                            <a:latin typeface="Cambria Math"/>
                          </a:rPr>
                          <m:t>(</m:t>
                        </m:r>
                        <m:r>
                          <a:rPr lang="en-GB" altLang="en-US" sz="2000" i="1" smtClean="0">
                            <a:latin typeface="Cambria Math"/>
                          </a:rPr>
                          <m:t>𝑥</m:t>
                        </m:r>
                        <m:r>
                          <a:rPr lang="en-GB" altLang="en-US" sz="2000" i="1" smtClean="0">
                            <a:latin typeface="Cambria Math"/>
                          </a:rPr>
                          <m:t>)</m:t>
                        </m:r>
                      </m:num>
                      <m:den>
                        <m:r>
                          <a:rPr lang="el-GR" altLang="en-US" sz="2000" i="1" smtClean="0">
                            <a:latin typeface="Cambria Math"/>
                          </a:rPr>
                          <m:t>𝛿</m:t>
                        </m:r>
                        <m:sSup>
                          <m:sSupPr>
                            <m:ctrlPr>
                              <a:rPr lang="en-GB" altLang="en-US" sz="2000" i="1" smtClean="0">
                                <a:latin typeface="Cambria Math" panose="02040503050406030204" pitchFamily="18" charset="0"/>
                              </a:rPr>
                            </m:ctrlPr>
                          </m:sSupPr>
                          <m:e>
                            <m:r>
                              <a:rPr lang="en-GB" altLang="en-US" sz="2000" i="1" smtClean="0">
                                <a:latin typeface="Cambria Math"/>
                              </a:rPr>
                              <m:t>𝑥</m:t>
                            </m:r>
                          </m:e>
                          <m:sup>
                            <m:r>
                              <a:rPr lang="en-GB" altLang="en-US" sz="2000" i="1" smtClean="0">
                                <a:latin typeface="Cambria Math"/>
                              </a:rPr>
                              <m:t>2</m:t>
                            </m:r>
                          </m:sup>
                        </m:sSup>
                      </m:den>
                    </m:f>
                    <m:r>
                      <a:rPr lang="en-GB" altLang="en-US" sz="2000" i="1" smtClean="0">
                        <a:latin typeface="Cambria Math"/>
                      </a:rPr>
                      <m:t> </m:t>
                    </m:r>
                  </m:oMath>
                </a14:m>
                <a:r>
                  <a:rPr lang="en-GB" altLang="en-US" sz="2000" dirty="0">
                    <a:sym typeface="Symbol" pitchFamily="18" charset="2"/>
                  </a:rPr>
                  <a:t> in a </a:t>
                </a:r>
                <a:r>
                  <a:rPr lang="en-GB" altLang="en-US" sz="2000" dirty="0" err="1">
                    <a:sym typeface="Symbol" pitchFamily="18" charset="2"/>
                  </a:rPr>
                  <a:t>sextupole</a:t>
                </a:r>
                <a:endParaRPr lang="en-GB" altLang="en-US" sz="2000" dirty="0">
                  <a:sym typeface="Symbol" pitchFamily="18" charset="2"/>
                </a:endParaRPr>
              </a:p>
              <a:p>
                <a:pPr marL="0" indent="0">
                  <a:buNone/>
                </a:pPr>
                <a:r>
                  <a:rPr lang="en-GB" altLang="en-US" sz="2000" dirty="0">
                    <a:sym typeface="Symbol" pitchFamily="18" charset="2"/>
                  </a:rPr>
                  <a:t>We can use this to roughly predict the effect on higher harmonics</a:t>
                </a:r>
              </a:p>
            </p:txBody>
          </p:sp>
        </mc:Choice>
        <mc:Fallback xmlns="">
          <p:sp>
            <p:nvSpPr>
              <p:cNvPr id="4" name="Rectangle 3"/>
              <p:cNvSpPr txBox="1">
                <a:spLocks noRot="1" noChangeAspect="1" noMove="1" noResize="1" noEditPoints="1" noAdjustHandles="1" noChangeArrowheads="1" noChangeShapeType="1" noTextEdit="1"/>
              </p:cNvSpPr>
              <p:nvPr/>
            </p:nvSpPr>
            <p:spPr>
              <a:xfrm>
                <a:off x="251520" y="1153297"/>
                <a:ext cx="8640960" cy="5099222"/>
              </a:xfrm>
              <a:prstGeom prst="rect">
                <a:avLst/>
              </a:prstGeom>
              <a:blipFill rotWithShape="1">
                <a:blip r:embed="rId2"/>
                <a:stretch>
                  <a:fillRect l="-705" t="-597" b="-2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114675" y="2076488"/>
                <a:ext cx="4572000" cy="1244828"/>
              </a:xfrm>
              <a:prstGeom prst="rect">
                <a:avLst/>
              </a:prstGeom>
            </p:spPr>
            <p:txBody>
              <a:bodyPr>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GB" sz="2000" i="1">
                              <a:solidFill>
                                <a:srgbClr val="000000"/>
                              </a:solidFill>
                              <a:latin typeface="Cambria Math" panose="02040503050406030204" pitchFamily="18" charset="0"/>
                            </a:rPr>
                          </m:ctrlPr>
                        </m:sSubPr>
                        <m:e>
                          <m:r>
                            <a:rPr lang="en-GB" sz="2000" i="1">
                              <a:solidFill>
                                <a:srgbClr val="000000"/>
                              </a:solidFill>
                              <a:latin typeface="Cambria Math"/>
                            </a:rPr>
                            <m:t>𝐵</m:t>
                          </m:r>
                        </m:e>
                        <m:sub>
                          <m:r>
                            <a:rPr lang="en-GB" sz="2000" i="1">
                              <a:solidFill>
                                <a:srgbClr val="000000"/>
                              </a:solidFill>
                              <a:latin typeface="Cambria Math"/>
                            </a:rPr>
                            <m:t>𝑦</m:t>
                          </m:r>
                        </m:sub>
                      </m:sSub>
                      <m:d>
                        <m:dPr>
                          <m:ctrlPr>
                            <a:rPr lang="en-GB" sz="2000" i="1">
                              <a:solidFill>
                                <a:srgbClr val="000000"/>
                              </a:solidFill>
                              <a:latin typeface="Cambria Math" panose="02040503050406030204" pitchFamily="18" charset="0"/>
                            </a:rPr>
                          </m:ctrlPr>
                        </m:dPr>
                        <m:e>
                          <m:r>
                            <a:rPr lang="en-GB" sz="2000" i="1">
                              <a:solidFill>
                                <a:srgbClr val="000000"/>
                              </a:solidFill>
                              <a:latin typeface="Cambria Math"/>
                            </a:rPr>
                            <m:t>𝑥</m:t>
                          </m:r>
                        </m:e>
                      </m:d>
                      <m:r>
                        <m:rPr>
                          <m:aln/>
                        </m:rPr>
                        <a:rPr lang="en-GB" sz="2000" i="1">
                          <a:solidFill>
                            <a:srgbClr val="000000"/>
                          </a:solidFill>
                          <a:latin typeface="Cambria Math"/>
                        </a:rPr>
                        <m:t>=</m:t>
                      </m:r>
                      <m:nary>
                        <m:naryPr>
                          <m:chr m:val="∑"/>
                          <m:limLoc m:val="undOvr"/>
                          <m:ctrlPr>
                            <a:rPr lang="en-GB" sz="2000" i="1">
                              <a:solidFill>
                                <a:srgbClr val="000000"/>
                              </a:solidFill>
                              <a:latin typeface="Cambria Math" panose="02040503050406030204" pitchFamily="18" charset="0"/>
                            </a:rPr>
                          </m:ctrlPr>
                        </m:naryPr>
                        <m:sub>
                          <m:r>
                            <a:rPr lang="en-GB" sz="2000" i="1">
                              <a:solidFill>
                                <a:srgbClr val="000000"/>
                              </a:solidFill>
                              <a:latin typeface="Cambria Math"/>
                            </a:rPr>
                            <m:t>𝑛</m:t>
                          </m:r>
                          <m:r>
                            <a:rPr lang="en-GB" sz="2000" i="1">
                              <a:solidFill>
                                <a:srgbClr val="000000"/>
                              </a:solidFill>
                              <a:latin typeface="Cambria Math"/>
                            </a:rPr>
                            <m:t>=1</m:t>
                          </m:r>
                        </m:sub>
                        <m:sup>
                          <m:r>
                            <a:rPr lang="en-GB" sz="2000" i="1">
                              <a:solidFill>
                                <a:srgbClr val="000000"/>
                              </a:solidFill>
                              <a:latin typeface="Cambria Math"/>
                            </a:rPr>
                            <m:t>∞</m:t>
                          </m:r>
                        </m:sup>
                        <m:e>
                          <m:sSub>
                            <m:sSubPr>
                              <m:ctrlPr>
                                <a:rPr lang="en-GB" sz="2000" i="1">
                                  <a:solidFill>
                                    <a:srgbClr val="000000"/>
                                  </a:solidFill>
                                  <a:latin typeface="Cambria Math" panose="02040503050406030204" pitchFamily="18" charset="0"/>
                                </a:rPr>
                              </m:ctrlPr>
                            </m:sSubPr>
                            <m:e>
                              <m:r>
                                <a:rPr lang="en-GB" sz="2000" i="1">
                                  <a:solidFill>
                                    <a:srgbClr val="000000"/>
                                  </a:solidFill>
                                  <a:latin typeface="Cambria Math"/>
                                </a:rPr>
                                <m:t>𝑏</m:t>
                              </m:r>
                            </m:e>
                            <m:sub>
                              <m:r>
                                <a:rPr lang="en-GB" sz="2000" i="1">
                                  <a:solidFill>
                                    <a:srgbClr val="000000"/>
                                  </a:solidFill>
                                  <a:latin typeface="Cambria Math"/>
                                </a:rPr>
                                <m:t>𝑛</m:t>
                              </m:r>
                            </m:sub>
                          </m:sSub>
                          <m:sSup>
                            <m:sSupPr>
                              <m:ctrlPr>
                                <a:rPr lang="en-GB" sz="2000" i="1">
                                  <a:solidFill>
                                    <a:srgbClr val="000000"/>
                                  </a:solidFill>
                                  <a:latin typeface="Cambria Math" panose="02040503050406030204" pitchFamily="18" charset="0"/>
                                </a:rPr>
                              </m:ctrlPr>
                            </m:sSupPr>
                            <m:e>
                              <m:r>
                                <a:rPr lang="en-GB" sz="2000" i="1">
                                  <a:solidFill>
                                    <a:srgbClr val="000000"/>
                                  </a:solidFill>
                                  <a:latin typeface="Cambria Math"/>
                                </a:rPr>
                                <m:t>𝑥</m:t>
                              </m:r>
                            </m:e>
                            <m:sup>
                              <m:r>
                                <a:rPr lang="en-GB" sz="2000" i="1">
                                  <a:solidFill>
                                    <a:srgbClr val="000000"/>
                                  </a:solidFill>
                                  <a:latin typeface="Cambria Math"/>
                                </a:rPr>
                                <m:t>𝑛</m:t>
                              </m:r>
                              <m:r>
                                <a:rPr lang="en-GB" sz="2000" i="1">
                                  <a:solidFill>
                                    <a:srgbClr val="000000"/>
                                  </a:solidFill>
                                  <a:latin typeface="Cambria Math"/>
                                </a:rPr>
                                <m:t>−1</m:t>
                              </m:r>
                            </m:sup>
                          </m:sSup>
                        </m:e>
                      </m:nary>
                    </m:oMath>
                    <m:oMath xmlns:m="http://schemas.openxmlformats.org/officeDocument/2006/math">
                      <m:r>
                        <m:rPr>
                          <m:aln/>
                        </m:rPr>
                        <a:rPr lang="en-GB" sz="2000" i="1">
                          <a:solidFill>
                            <a:srgbClr val="000000"/>
                          </a:solidFill>
                          <a:latin typeface="Cambria Math"/>
                        </a:rPr>
                        <m:t>=</m:t>
                      </m:r>
                      <m:sSub>
                        <m:sSubPr>
                          <m:ctrlPr>
                            <a:rPr lang="en-GB" sz="2000" i="1">
                              <a:solidFill>
                                <a:srgbClr val="000000"/>
                              </a:solidFill>
                              <a:latin typeface="Cambria Math" panose="02040503050406030204" pitchFamily="18" charset="0"/>
                            </a:rPr>
                          </m:ctrlPr>
                        </m:sSubPr>
                        <m:e>
                          <m:r>
                            <a:rPr lang="en-GB" sz="2000" i="1">
                              <a:solidFill>
                                <a:srgbClr val="000000"/>
                              </a:solidFill>
                              <a:latin typeface="Cambria Math"/>
                            </a:rPr>
                            <m:t>𝑏</m:t>
                          </m:r>
                        </m:e>
                        <m:sub>
                          <m:r>
                            <a:rPr lang="en-GB" sz="2000" i="1">
                              <a:solidFill>
                                <a:srgbClr val="000000"/>
                              </a:solidFill>
                              <a:latin typeface="Cambria Math"/>
                            </a:rPr>
                            <m:t>1</m:t>
                          </m:r>
                        </m:sub>
                      </m:sSub>
                      <m:r>
                        <a:rPr lang="en-GB" sz="2000" i="1">
                          <a:solidFill>
                            <a:srgbClr val="000000"/>
                          </a:solidFill>
                          <a:latin typeface="Cambria Math"/>
                        </a:rPr>
                        <m:t>+</m:t>
                      </m:r>
                      <m:sSub>
                        <m:sSubPr>
                          <m:ctrlPr>
                            <a:rPr lang="en-GB" sz="2000" i="1">
                              <a:solidFill>
                                <a:srgbClr val="000000"/>
                              </a:solidFill>
                              <a:latin typeface="Cambria Math" panose="02040503050406030204" pitchFamily="18" charset="0"/>
                            </a:rPr>
                          </m:ctrlPr>
                        </m:sSubPr>
                        <m:e>
                          <m:r>
                            <a:rPr lang="en-GB" sz="2000" i="1">
                              <a:solidFill>
                                <a:srgbClr val="000000"/>
                              </a:solidFill>
                              <a:latin typeface="Cambria Math"/>
                            </a:rPr>
                            <m:t>𝑏</m:t>
                          </m:r>
                        </m:e>
                        <m:sub>
                          <m:r>
                            <a:rPr lang="en-GB" sz="2000" i="1">
                              <a:solidFill>
                                <a:srgbClr val="000000"/>
                              </a:solidFill>
                              <a:latin typeface="Cambria Math"/>
                            </a:rPr>
                            <m:t>2</m:t>
                          </m:r>
                        </m:sub>
                      </m:sSub>
                      <m:r>
                        <a:rPr lang="en-GB" sz="2000" i="1">
                          <a:solidFill>
                            <a:srgbClr val="000000"/>
                          </a:solidFill>
                          <a:latin typeface="Cambria Math"/>
                        </a:rPr>
                        <m:t>𝑥</m:t>
                      </m:r>
                      <m:r>
                        <a:rPr lang="en-GB" sz="2000" i="1">
                          <a:solidFill>
                            <a:srgbClr val="000000"/>
                          </a:solidFill>
                          <a:latin typeface="Cambria Math"/>
                        </a:rPr>
                        <m:t>+</m:t>
                      </m:r>
                      <m:sSub>
                        <m:sSubPr>
                          <m:ctrlPr>
                            <a:rPr lang="en-GB" sz="2000" i="1">
                              <a:solidFill>
                                <a:srgbClr val="000000"/>
                              </a:solidFill>
                              <a:latin typeface="Cambria Math" panose="02040503050406030204" pitchFamily="18" charset="0"/>
                            </a:rPr>
                          </m:ctrlPr>
                        </m:sSubPr>
                        <m:e>
                          <m:r>
                            <a:rPr lang="en-GB" sz="2000" i="1">
                              <a:solidFill>
                                <a:srgbClr val="000000"/>
                              </a:solidFill>
                              <a:latin typeface="Cambria Math"/>
                            </a:rPr>
                            <m:t>𝑏</m:t>
                          </m:r>
                        </m:e>
                        <m:sub>
                          <m:r>
                            <a:rPr lang="en-GB" sz="2000" i="1">
                              <a:solidFill>
                                <a:srgbClr val="000000"/>
                              </a:solidFill>
                              <a:latin typeface="Cambria Math"/>
                            </a:rPr>
                            <m:t>3</m:t>
                          </m:r>
                        </m:sub>
                      </m:sSub>
                      <m:sSup>
                        <m:sSupPr>
                          <m:ctrlPr>
                            <a:rPr lang="en-GB" sz="2000" i="1">
                              <a:solidFill>
                                <a:srgbClr val="000000"/>
                              </a:solidFill>
                              <a:latin typeface="Cambria Math" panose="02040503050406030204" pitchFamily="18" charset="0"/>
                            </a:rPr>
                          </m:ctrlPr>
                        </m:sSupPr>
                        <m:e>
                          <m:r>
                            <a:rPr lang="en-GB" sz="2000" i="1">
                              <a:solidFill>
                                <a:srgbClr val="000000"/>
                              </a:solidFill>
                              <a:latin typeface="Cambria Math"/>
                            </a:rPr>
                            <m:t>𝑥</m:t>
                          </m:r>
                        </m:e>
                        <m:sup>
                          <m:r>
                            <a:rPr lang="en-GB" sz="2000" i="1">
                              <a:solidFill>
                                <a:srgbClr val="000000"/>
                              </a:solidFill>
                              <a:latin typeface="Cambria Math"/>
                            </a:rPr>
                            <m:t>2</m:t>
                          </m:r>
                        </m:sup>
                      </m:sSup>
                      <m:r>
                        <a:rPr lang="en-GB" sz="2000" i="1">
                          <a:solidFill>
                            <a:srgbClr val="000000"/>
                          </a:solidFill>
                          <a:latin typeface="Cambria Math"/>
                        </a:rPr>
                        <m:t>+…</m:t>
                      </m:r>
                    </m:oMath>
                  </m:oMathPara>
                </a14:m>
                <a:endParaRPr lang="en-GB" sz="2000">
                  <a:solidFill>
                    <a:srgbClr val="000000"/>
                  </a:solidFill>
                  <a:latin typeface="Arial" pitchFamily="34" charset="0"/>
                  <a:cs typeface="Arial"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114675" y="2076488"/>
                <a:ext cx="4572000" cy="1244828"/>
              </a:xfrm>
              <a:prstGeom prst="rect">
                <a:avLst/>
              </a:prstGeom>
              <a:blipFill rotWithShape="1">
                <a:blip r:embed="rId3"/>
                <a:stretch>
                  <a:fillRect/>
                </a:stretch>
              </a:blipFill>
            </p:spPr>
            <p:txBody>
              <a:bodyPr/>
              <a:lstStyle/>
              <a:p>
                <a:r>
                  <a:rPr lang="en-GB">
                    <a:noFill/>
                  </a:rPr>
                  <a:t> </a:t>
                </a:r>
              </a:p>
            </p:txBody>
          </p:sp>
        </mc:Fallback>
      </mc:AlternateContent>
      <p:grpSp>
        <p:nvGrpSpPr>
          <p:cNvPr id="6" name="Group 5"/>
          <p:cNvGrpSpPr/>
          <p:nvPr/>
        </p:nvGrpSpPr>
        <p:grpSpPr>
          <a:xfrm>
            <a:off x="3558374" y="3218578"/>
            <a:ext cx="4275598" cy="540105"/>
            <a:chOff x="3558374" y="3441632"/>
            <a:chExt cx="4275598" cy="959028"/>
          </a:xfrm>
        </p:grpSpPr>
        <p:grpSp>
          <p:nvGrpSpPr>
            <p:cNvPr id="7" name="Group 6"/>
            <p:cNvGrpSpPr/>
            <p:nvPr/>
          </p:nvGrpSpPr>
          <p:grpSpPr>
            <a:xfrm>
              <a:off x="3558374" y="3478452"/>
              <a:ext cx="1301658" cy="903395"/>
              <a:chOff x="390022" y="1995495"/>
              <a:chExt cx="1301658" cy="903395"/>
            </a:xfrm>
          </p:grpSpPr>
          <p:sp>
            <p:nvSpPr>
              <p:cNvPr id="14" name="TextBox 13"/>
              <p:cNvSpPr txBox="1"/>
              <p:nvPr/>
            </p:nvSpPr>
            <p:spPr>
              <a:xfrm>
                <a:off x="390022" y="2498780"/>
                <a:ext cx="870751" cy="400110"/>
              </a:xfrm>
              <a:prstGeom prst="rect">
                <a:avLst/>
              </a:prstGeom>
              <a:noFill/>
            </p:spPr>
            <p:txBody>
              <a:bodyPr wrap="none" rtlCol="0">
                <a:spAutoFit/>
              </a:bodyPr>
              <a:lstStyle/>
              <a:p>
                <a:pPr algn="r" fontAlgn="base">
                  <a:spcBef>
                    <a:spcPct val="0"/>
                  </a:spcBef>
                  <a:spcAft>
                    <a:spcPct val="0"/>
                  </a:spcAft>
                </a:pPr>
                <a:r>
                  <a:rPr lang="en-GB" sz="2000">
                    <a:solidFill>
                      <a:srgbClr val="000000"/>
                    </a:solidFill>
                    <a:latin typeface="Arial" pitchFamily="34" charset="0"/>
                    <a:cs typeface="Arial" pitchFamily="34" charset="0"/>
                  </a:rPr>
                  <a:t>dipole</a:t>
                </a:r>
              </a:p>
            </p:txBody>
          </p:sp>
          <p:cxnSp>
            <p:nvCxnSpPr>
              <p:cNvPr id="15" name="Straight Arrow Connector 14"/>
              <p:cNvCxnSpPr/>
              <p:nvPr/>
            </p:nvCxnSpPr>
            <p:spPr>
              <a:xfrm flipV="1">
                <a:off x="1122271" y="1995495"/>
                <a:ext cx="569409" cy="56940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8" name="Group 7"/>
            <p:cNvGrpSpPr/>
            <p:nvPr/>
          </p:nvGrpSpPr>
          <p:grpSpPr>
            <a:xfrm>
              <a:off x="4760033" y="3465514"/>
              <a:ext cx="1468672" cy="935146"/>
              <a:chOff x="943088" y="1995496"/>
              <a:chExt cx="1468672" cy="935146"/>
            </a:xfrm>
          </p:grpSpPr>
          <p:sp>
            <p:nvSpPr>
              <p:cNvPr id="12" name="TextBox 11"/>
              <p:cNvSpPr txBox="1"/>
              <p:nvPr/>
            </p:nvSpPr>
            <p:spPr>
              <a:xfrm>
                <a:off x="943088" y="2530532"/>
                <a:ext cx="1468672" cy="400110"/>
              </a:xfrm>
              <a:prstGeom prst="rect">
                <a:avLst/>
              </a:prstGeom>
              <a:noFill/>
            </p:spPr>
            <p:txBody>
              <a:bodyPr wrap="none" rtlCol="0">
                <a:spAutoFit/>
              </a:bodyPr>
              <a:lstStyle/>
              <a:p>
                <a:pPr algn="ctr" fontAlgn="base">
                  <a:spcBef>
                    <a:spcPct val="0"/>
                  </a:spcBef>
                  <a:spcAft>
                    <a:spcPct val="0"/>
                  </a:spcAft>
                </a:pPr>
                <a:r>
                  <a:rPr lang="en-GB" sz="2000">
                    <a:solidFill>
                      <a:srgbClr val="000000"/>
                    </a:solidFill>
                    <a:latin typeface="Arial" pitchFamily="34" charset="0"/>
                    <a:cs typeface="Arial" pitchFamily="34" charset="0"/>
                  </a:rPr>
                  <a:t>quadrupole</a:t>
                </a:r>
              </a:p>
            </p:txBody>
          </p:sp>
          <p:cxnSp>
            <p:nvCxnSpPr>
              <p:cNvPr id="13" name="Straight Arrow Connector 12"/>
              <p:cNvCxnSpPr/>
              <p:nvPr/>
            </p:nvCxnSpPr>
            <p:spPr>
              <a:xfrm flipV="1">
                <a:off x="1691680" y="1995496"/>
                <a:ext cx="0" cy="53801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9" name="Group 8"/>
            <p:cNvGrpSpPr/>
            <p:nvPr/>
          </p:nvGrpSpPr>
          <p:grpSpPr>
            <a:xfrm>
              <a:off x="6228705" y="3441632"/>
              <a:ext cx="1605267" cy="940215"/>
              <a:chOff x="1691680" y="1995496"/>
              <a:chExt cx="1605267" cy="940215"/>
            </a:xfrm>
          </p:grpSpPr>
          <p:sp>
            <p:nvSpPr>
              <p:cNvPr id="10" name="TextBox 9"/>
              <p:cNvSpPr txBox="1"/>
              <p:nvPr/>
            </p:nvSpPr>
            <p:spPr>
              <a:xfrm>
                <a:off x="2014224" y="2535601"/>
                <a:ext cx="1282723" cy="400110"/>
              </a:xfrm>
              <a:prstGeom prst="rect">
                <a:avLst/>
              </a:prstGeom>
              <a:noFill/>
            </p:spPr>
            <p:txBody>
              <a:bodyPr wrap="none" rtlCol="0">
                <a:spAutoFit/>
              </a:bodyPr>
              <a:lstStyle/>
              <a:p>
                <a:pPr fontAlgn="base">
                  <a:spcBef>
                    <a:spcPct val="0"/>
                  </a:spcBef>
                  <a:spcAft>
                    <a:spcPct val="0"/>
                  </a:spcAft>
                </a:pPr>
                <a:r>
                  <a:rPr lang="en-GB" sz="2000">
                    <a:solidFill>
                      <a:srgbClr val="000000"/>
                    </a:solidFill>
                    <a:latin typeface="Arial" pitchFamily="34" charset="0"/>
                    <a:cs typeface="Arial" pitchFamily="34" charset="0"/>
                  </a:rPr>
                  <a:t>sextupole</a:t>
                </a:r>
              </a:p>
            </p:txBody>
          </p:sp>
          <p:cxnSp>
            <p:nvCxnSpPr>
              <p:cNvPr id="11" name="Straight Arrow Connector 10"/>
              <p:cNvCxnSpPr/>
              <p:nvPr/>
            </p:nvCxnSpPr>
            <p:spPr>
              <a:xfrm flipH="1" flipV="1">
                <a:off x="1691680" y="1995496"/>
                <a:ext cx="512823" cy="5619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spTree>
    <p:extLst>
      <p:ext uri="{BB962C8B-B14F-4D97-AF65-F5344CB8AC3E}">
        <p14:creationId xmlns:p14="http://schemas.microsoft.com/office/powerpoint/2010/main" val="3836379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Assessing pole design</a:t>
            </a:r>
          </a:p>
        </p:txBody>
      </p:sp>
      <mc:AlternateContent xmlns:mc="http://schemas.openxmlformats.org/markup-compatibility/2006" xmlns:a14="http://schemas.microsoft.com/office/drawing/2010/main">
        <mc:Choice Requires="a14">
          <p:sp>
            <p:nvSpPr>
              <p:cNvPr id="3" name="Text Box 6"/>
              <p:cNvSpPr txBox="1">
                <a:spLocks noChangeArrowheads="1"/>
              </p:cNvSpPr>
              <p:nvPr/>
            </p:nvSpPr>
            <p:spPr bwMode="auto">
              <a:xfrm>
                <a:off x="468312" y="2079297"/>
                <a:ext cx="8424167" cy="1974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A </a:t>
                </a:r>
                <a:r>
                  <a:rPr lang="en-GB" altLang="en-US" sz="2000" b="1" dirty="0">
                    <a:solidFill>
                      <a:srgbClr val="000000"/>
                    </a:solidFill>
                    <a:latin typeface="+mn-lt"/>
                  </a:rPr>
                  <a:t>simple</a:t>
                </a:r>
                <a:r>
                  <a:rPr lang="en-GB" altLang="en-US" sz="2000" dirty="0">
                    <a:solidFill>
                      <a:srgbClr val="000000"/>
                    </a:solidFill>
                    <a:latin typeface="+mn-lt"/>
                  </a:rPr>
                  <a:t> judgment of field quality is given by plotting:</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Dipole: 	</a:t>
                </a:r>
                <a14:m>
                  <m:oMath xmlns:m="http://schemas.openxmlformats.org/officeDocument/2006/math">
                    <m:f>
                      <m:fPr>
                        <m:ctrlPr>
                          <a:rPr lang="en-GB" altLang="en-US" sz="2000" i="1" smtClean="0">
                            <a:solidFill>
                              <a:srgbClr val="000000"/>
                            </a:solidFill>
                            <a:latin typeface="Cambria Math" panose="02040503050406030204" pitchFamily="18" charset="0"/>
                          </a:rPr>
                        </m:ctrlPr>
                      </m:fPr>
                      <m:num>
                        <m:sSub>
                          <m:sSubPr>
                            <m:ctrlPr>
                              <a:rPr lang="en-GB" altLang="en-US" sz="2000" i="1" smtClean="0">
                                <a:solidFill>
                                  <a:srgbClr val="000000"/>
                                </a:solidFill>
                                <a:latin typeface="Cambria Math" panose="02040503050406030204" pitchFamily="18" charset="0"/>
                              </a:rPr>
                            </m:ctrlPr>
                          </m:sSubPr>
                          <m:e>
                            <m:r>
                              <a:rPr lang="en-GB" altLang="en-US" sz="2000" i="1" smtClean="0">
                                <a:solidFill>
                                  <a:srgbClr val="000000"/>
                                </a:solidFill>
                                <a:latin typeface="Cambria Math"/>
                              </a:rPr>
                              <m:t>𝐵</m:t>
                            </m:r>
                          </m:e>
                          <m:sub>
                            <m:r>
                              <a:rPr lang="en-GB" altLang="en-US" sz="2000" i="1" smtClean="0">
                                <a:solidFill>
                                  <a:srgbClr val="000000"/>
                                </a:solidFill>
                                <a:latin typeface="Cambria Math"/>
                              </a:rPr>
                              <m:t>𝑦</m:t>
                            </m:r>
                          </m:sub>
                        </m:sSub>
                        <m:d>
                          <m:dPr>
                            <m:ctrlPr>
                              <a:rPr lang="en-GB" altLang="en-US" sz="2000" i="1" smtClean="0">
                                <a:solidFill>
                                  <a:srgbClr val="000000"/>
                                </a:solidFill>
                                <a:latin typeface="Cambria Math" panose="02040503050406030204" pitchFamily="18" charset="0"/>
                              </a:rPr>
                            </m:ctrlPr>
                          </m:dPr>
                          <m:e>
                            <m:r>
                              <a:rPr lang="en-GB" altLang="en-US" sz="2000" i="1" smtClean="0">
                                <a:solidFill>
                                  <a:srgbClr val="000000"/>
                                </a:solidFill>
                                <a:latin typeface="Cambria Math"/>
                              </a:rPr>
                              <m:t>𝑥</m:t>
                            </m:r>
                          </m:e>
                        </m:d>
                      </m:num>
                      <m:den>
                        <m:sSub>
                          <m:sSubPr>
                            <m:ctrlPr>
                              <a:rPr lang="en-GB" altLang="en-US" sz="2000" i="1" smtClean="0">
                                <a:solidFill>
                                  <a:srgbClr val="000000"/>
                                </a:solidFill>
                                <a:latin typeface="Cambria Math" panose="02040503050406030204" pitchFamily="18" charset="0"/>
                              </a:rPr>
                            </m:ctrlPr>
                          </m:sSubPr>
                          <m:e>
                            <m:r>
                              <a:rPr lang="en-GB" altLang="en-US" sz="2000" i="1" smtClean="0">
                                <a:solidFill>
                                  <a:srgbClr val="000000"/>
                                </a:solidFill>
                                <a:latin typeface="Cambria Math"/>
                              </a:rPr>
                              <m:t>𝐵</m:t>
                            </m:r>
                          </m:e>
                          <m:sub>
                            <m:r>
                              <a:rPr lang="en-GB" altLang="en-US" sz="2000" i="1" smtClean="0">
                                <a:solidFill>
                                  <a:srgbClr val="000000"/>
                                </a:solidFill>
                                <a:latin typeface="Cambria Math"/>
                              </a:rPr>
                              <m:t>𝑦</m:t>
                            </m:r>
                          </m:sub>
                        </m:sSub>
                        <m:r>
                          <a:rPr lang="en-GB" altLang="en-US" sz="2000" i="1" smtClean="0">
                            <a:solidFill>
                              <a:srgbClr val="000000"/>
                            </a:solidFill>
                            <a:latin typeface="Cambria Math"/>
                          </a:rPr>
                          <m:t>(0)</m:t>
                        </m:r>
                      </m:den>
                    </m:f>
                    <m:r>
                      <a:rPr lang="en-GB" altLang="en-US" sz="2000" i="1" smtClean="0">
                        <a:solidFill>
                          <a:srgbClr val="000000"/>
                        </a:solidFill>
                        <a:latin typeface="Cambria Math"/>
                      </a:rPr>
                      <m:t>−1</m:t>
                    </m:r>
                  </m:oMath>
                </a14:m>
                <a:r>
                  <a:rPr lang="en-GB" altLang="en-US" sz="2000" dirty="0">
                    <a:solidFill>
                      <a:srgbClr val="000000"/>
                    </a:solidFill>
                    <a:latin typeface="+mn-lt"/>
                  </a:rPr>
                  <a:t> 	</a:t>
                </a:r>
                <a14:m>
                  <m:oMath xmlns:m="http://schemas.openxmlformats.org/officeDocument/2006/math">
                    <m:f>
                      <m:fPr>
                        <m:ctrlPr>
                          <a:rPr lang="en-GB" altLang="en-US" sz="2000" i="1" smtClean="0">
                            <a:solidFill>
                              <a:srgbClr val="000000"/>
                            </a:solidFill>
                            <a:latin typeface="Cambria Math" panose="02040503050406030204" pitchFamily="18" charset="0"/>
                          </a:rPr>
                        </m:ctrlPr>
                      </m:fPr>
                      <m:num>
                        <m:r>
                          <m:rPr>
                            <m:sty m:val="p"/>
                          </m:rPr>
                          <a:rPr lang="en-GB" altLang="en-US" sz="2000" smtClean="0">
                            <a:solidFill>
                              <a:srgbClr val="000000"/>
                            </a:solidFill>
                            <a:latin typeface="Cambria Math"/>
                          </a:rPr>
                          <m:t>Δ</m:t>
                        </m:r>
                        <m:r>
                          <a:rPr lang="en-GB" altLang="en-US" sz="2000" i="1" smtClean="0">
                            <a:solidFill>
                              <a:srgbClr val="000000"/>
                            </a:solidFill>
                            <a:latin typeface="Cambria Math"/>
                          </a:rPr>
                          <m:t>𝐵</m:t>
                        </m:r>
                        <m:r>
                          <a:rPr lang="en-GB" altLang="en-US" sz="2000" i="1" smtClean="0">
                            <a:solidFill>
                              <a:srgbClr val="000000"/>
                            </a:solidFill>
                            <a:latin typeface="Cambria Math"/>
                          </a:rPr>
                          <m:t>(</m:t>
                        </m:r>
                        <m:r>
                          <a:rPr lang="en-GB" altLang="en-US" sz="2000" i="1" smtClean="0">
                            <a:solidFill>
                              <a:srgbClr val="000000"/>
                            </a:solidFill>
                            <a:latin typeface="Cambria Math"/>
                          </a:rPr>
                          <m:t>𝑥</m:t>
                        </m:r>
                        <m:r>
                          <a:rPr lang="en-GB" altLang="en-US" sz="2000" i="1" smtClean="0">
                            <a:solidFill>
                              <a:srgbClr val="000000"/>
                            </a:solidFill>
                            <a:latin typeface="Cambria Math"/>
                          </a:rPr>
                          <m:t>)</m:t>
                        </m:r>
                      </m:num>
                      <m:den>
                        <m:sSub>
                          <m:sSubPr>
                            <m:ctrlPr>
                              <a:rPr lang="en-GB" altLang="en-US" sz="2000" i="1" smtClean="0">
                                <a:solidFill>
                                  <a:srgbClr val="000000"/>
                                </a:solidFill>
                                <a:latin typeface="Cambria Math" panose="02040503050406030204" pitchFamily="18" charset="0"/>
                              </a:rPr>
                            </m:ctrlPr>
                          </m:sSubPr>
                          <m:e>
                            <m:r>
                              <a:rPr lang="en-GB" altLang="en-US" sz="2000" i="1" smtClean="0">
                                <a:solidFill>
                                  <a:srgbClr val="000000"/>
                                </a:solidFill>
                                <a:latin typeface="Cambria Math"/>
                              </a:rPr>
                              <m:t>𝐵</m:t>
                            </m:r>
                          </m:e>
                          <m:sub>
                            <m:r>
                              <a:rPr lang="en-GB" altLang="en-US" sz="2000" i="1" smtClean="0">
                                <a:solidFill>
                                  <a:srgbClr val="000000"/>
                                </a:solidFill>
                                <a:latin typeface="Cambria Math"/>
                              </a:rPr>
                              <m:t>0</m:t>
                            </m:r>
                          </m:sub>
                        </m:sSub>
                      </m:den>
                    </m:f>
                  </m:oMath>
                </a14:m>
                <a:endParaRPr lang="en-GB" altLang="en-US" sz="2000" dirty="0">
                  <a:solidFill>
                    <a:srgbClr val="000000"/>
                  </a:solidFill>
                  <a:latin typeface="+mn-lt"/>
                </a:endParaRP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Quadrupole:	</a:t>
                </a:r>
                <a14:m>
                  <m:oMath xmlns:m="http://schemas.openxmlformats.org/officeDocument/2006/math">
                    <m:f>
                      <m:fPr>
                        <m:ctrlPr>
                          <a:rPr lang="en-GB" altLang="en-US" sz="2000" i="1" smtClean="0">
                            <a:solidFill>
                              <a:srgbClr val="000000"/>
                            </a:solidFill>
                            <a:latin typeface="Cambria Math" panose="02040503050406030204" pitchFamily="18" charset="0"/>
                          </a:rPr>
                        </m:ctrlPr>
                      </m:fPr>
                      <m:num>
                        <m:r>
                          <a:rPr lang="en-GB" altLang="en-US" sz="2000" i="1" smtClean="0">
                            <a:solidFill>
                              <a:srgbClr val="000000"/>
                            </a:solidFill>
                            <a:latin typeface="Cambria Math"/>
                          </a:rPr>
                          <m:t>𝑑</m:t>
                        </m:r>
                        <m:sSub>
                          <m:sSubPr>
                            <m:ctrlPr>
                              <a:rPr lang="en-GB" altLang="en-US" sz="2000" i="1" smtClean="0">
                                <a:solidFill>
                                  <a:srgbClr val="000000"/>
                                </a:solidFill>
                                <a:latin typeface="Cambria Math" panose="02040503050406030204" pitchFamily="18" charset="0"/>
                              </a:rPr>
                            </m:ctrlPr>
                          </m:sSubPr>
                          <m:e>
                            <m:r>
                              <a:rPr lang="en-GB" altLang="en-US" sz="2000" i="1" smtClean="0">
                                <a:solidFill>
                                  <a:srgbClr val="000000"/>
                                </a:solidFill>
                                <a:latin typeface="Cambria Math"/>
                              </a:rPr>
                              <m:t>𝐵</m:t>
                            </m:r>
                          </m:e>
                          <m:sub>
                            <m:r>
                              <a:rPr lang="en-GB" altLang="en-US" sz="2000" i="1" smtClean="0">
                                <a:solidFill>
                                  <a:srgbClr val="000000"/>
                                </a:solidFill>
                                <a:latin typeface="Cambria Math"/>
                              </a:rPr>
                              <m:t>𝑦</m:t>
                            </m:r>
                          </m:sub>
                        </m:sSub>
                        <m:r>
                          <a:rPr lang="en-GB" altLang="en-US" sz="2000" i="1" smtClean="0">
                            <a:solidFill>
                              <a:srgbClr val="000000"/>
                            </a:solidFill>
                            <a:latin typeface="Cambria Math"/>
                          </a:rPr>
                          <m:t>(</m:t>
                        </m:r>
                        <m:r>
                          <a:rPr lang="en-GB" altLang="en-US" sz="2000" i="1" smtClean="0">
                            <a:solidFill>
                              <a:srgbClr val="000000"/>
                            </a:solidFill>
                            <a:latin typeface="Cambria Math"/>
                          </a:rPr>
                          <m:t>𝑥</m:t>
                        </m:r>
                        <m:r>
                          <a:rPr lang="en-GB" altLang="en-US" sz="2000" i="1" smtClean="0">
                            <a:solidFill>
                              <a:srgbClr val="000000"/>
                            </a:solidFill>
                            <a:latin typeface="Cambria Math"/>
                          </a:rPr>
                          <m:t>)</m:t>
                        </m:r>
                      </m:num>
                      <m:den>
                        <m:r>
                          <a:rPr lang="en-GB" altLang="en-US" sz="2000" i="1" smtClean="0">
                            <a:solidFill>
                              <a:srgbClr val="000000"/>
                            </a:solidFill>
                            <a:latin typeface="Cambria Math"/>
                          </a:rPr>
                          <m:t>𝑑𝑥</m:t>
                        </m:r>
                      </m:den>
                    </m:f>
                  </m:oMath>
                </a14:m>
                <a:r>
                  <a:rPr lang="en-GB" altLang="en-US" sz="2000" dirty="0">
                    <a:solidFill>
                      <a:srgbClr val="000000"/>
                    </a:solidFill>
                    <a:latin typeface="+mn-lt"/>
                  </a:rPr>
                  <a:t>		</a:t>
                </a:r>
                <a14:m>
                  <m:oMath xmlns:m="http://schemas.openxmlformats.org/officeDocument/2006/math">
                    <m:f>
                      <m:fPr>
                        <m:ctrlPr>
                          <a:rPr lang="en-GB" altLang="en-US" sz="2000" i="1" smtClean="0">
                            <a:solidFill>
                              <a:srgbClr val="000000"/>
                            </a:solidFill>
                            <a:latin typeface="Cambria Math" panose="02040503050406030204" pitchFamily="18" charset="0"/>
                          </a:rPr>
                        </m:ctrlPr>
                      </m:fPr>
                      <m:num>
                        <m:r>
                          <m:rPr>
                            <m:sty m:val="p"/>
                          </m:rPr>
                          <a:rPr lang="en-GB" altLang="en-US" sz="2000" smtClean="0">
                            <a:solidFill>
                              <a:srgbClr val="000000"/>
                            </a:solidFill>
                            <a:latin typeface="Cambria Math"/>
                          </a:rPr>
                          <m:t>Δ</m:t>
                        </m:r>
                        <m:r>
                          <a:rPr lang="en-GB" altLang="en-US" sz="2000" i="1" smtClean="0">
                            <a:solidFill>
                              <a:srgbClr val="000000"/>
                            </a:solidFill>
                            <a:latin typeface="Cambria Math"/>
                          </a:rPr>
                          <m:t>𝑔</m:t>
                        </m:r>
                        <m:r>
                          <a:rPr lang="en-GB" altLang="en-US" sz="2000" i="1" smtClean="0">
                            <a:solidFill>
                              <a:srgbClr val="000000"/>
                            </a:solidFill>
                            <a:latin typeface="Cambria Math"/>
                          </a:rPr>
                          <m:t>(</m:t>
                        </m:r>
                        <m:r>
                          <a:rPr lang="en-GB" altLang="en-US" sz="2000" i="1" smtClean="0">
                            <a:solidFill>
                              <a:srgbClr val="000000"/>
                            </a:solidFill>
                            <a:latin typeface="Cambria Math"/>
                          </a:rPr>
                          <m:t>𝑥</m:t>
                        </m:r>
                        <m:r>
                          <a:rPr lang="en-GB" altLang="en-US" sz="2000" i="1" smtClean="0">
                            <a:solidFill>
                              <a:srgbClr val="000000"/>
                            </a:solidFill>
                            <a:latin typeface="Cambria Math"/>
                          </a:rPr>
                          <m:t>)</m:t>
                        </m:r>
                      </m:num>
                      <m:den>
                        <m:r>
                          <a:rPr lang="en-GB" altLang="en-US" sz="2000" i="1" smtClean="0">
                            <a:solidFill>
                              <a:srgbClr val="000000"/>
                            </a:solidFill>
                            <a:latin typeface="Cambria Math"/>
                          </a:rPr>
                          <m:t>𝑔</m:t>
                        </m:r>
                        <m:r>
                          <a:rPr lang="en-GB" altLang="en-US" sz="2000" i="1" smtClean="0">
                            <a:solidFill>
                              <a:srgbClr val="000000"/>
                            </a:solidFill>
                            <a:latin typeface="Cambria Math"/>
                          </a:rPr>
                          <m:t>(0)</m:t>
                        </m:r>
                      </m:den>
                    </m:f>
                  </m:oMath>
                </a14:m>
                <a:endParaRPr lang="en-GB" altLang="en-US" sz="2000" b="1" dirty="0">
                  <a:solidFill>
                    <a:srgbClr val="000000"/>
                  </a:solidFill>
                  <a:latin typeface="+mn-lt"/>
                </a:endParaRPr>
              </a:p>
              <a:p>
                <a:pPr marL="342900" indent="-342900" eaLnBrk="1" fontAlgn="base" hangingPunct="1">
                  <a:spcBef>
                    <a:spcPct val="0"/>
                  </a:spcBef>
                  <a:spcAft>
                    <a:spcPct val="0"/>
                  </a:spcAft>
                  <a:buFont typeface="Arial" panose="020B0604020202020204" pitchFamily="34" charset="0"/>
                  <a:buChar char="•"/>
                </a:pPr>
                <a:r>
                  <a:rPr lang="en-GB" altLang="en-US" sz="2000" dirty="0" err="1">
                    <a:solidFill>
                      <a:srgbClr val="000000"/>
                    </a:solidFill>
                    <a:latin typeface="+mn-lt"/>
                  </a:rPr>
                  <a:t>Sextupole</a:t>
                </a:r>
                <a:r>
                  <a:rPr lang="en-GB" altLang="en-US" sz="2000" dirty="0">
                    <a:solidFill>
                      <a:srgbClr val="000000"/>
                    </a:solidFill>
                    <a:latin typeface="+mn-lt"/>
                  </a:rPr>
                  <a:t>: 	</a:t>
                </a:r>
                <a14:m>
                  <m:oMath xmlns:m="http://schemas.openxmlformats.org/officeDocument/2006/math">
                    <m:f>
                      <m:fPr>
                        <m:ctrlPr>
                          <a:rPr lang="en-GB" altLang="en-US" sz="2000" i="1" smtClean="0">
                            <a:solidFill>
                              <a:srgbClr val="000000"/>
                            </a:solidFill>
                            <a:latin typeface="Cambria Math" panose="02040503050406030204" pitchFamily="18" charset="0"/>
                          </a:rPr>
                        </m:ctrlPr>
                      </m:fPr>
                      <m:num>
                        <m:sSup>
                          <m:sSupPr>
                            <m:ctrlPr>
                              <a:rPr lang="en-GB" altLang="en-US" sz="2000" i="1" smtClean="0">
                                <a:solidFill>
                                  <a:srgbClr val="000000"/>
                                </a:solidFill>
                                <a:latin typeface="Cambria Math" panose="02040503050406030204" pitchFamily="18" charset="0"/>
                              </a:rPr>
                            </m:ctrlPr>
                          </m:sSupPr>
                          <m:e>
                            <m:r>
                              <a:rPr lang="en-GB" altLang="en-US" sz="2000" i="1" smtClean="0">
                                <a:solidFill>
                                  <a:srgbClr val="000000"/>
                                </a:solidFill>
                                <a:latin typeface="Cambria Math"/>
                              </a:rPr>
                              <m:t>𝑑</m:t>
                            </m:r>
                          </m:e>
                          <m:sup>
                            <m:r>
                              <a:rPr lang="en-GB" altLang="en-US" sz="2000" i="1" smtClean="0">
                                <a:solidFill>
                                  <a:srgbClr val="000000"/>
                                </a:solidFill>
                                <a:latin typeface="Cambria Math"/>
                              </a:rPr>
                              <m:t>2</m:t>
                            </m:r>
                          </m:sup>
                        </m:sSup>
                        <m:sSub>
                          <m:sSubPr>
                            <m:ctrlPr>
                              <a:rPr lang="en-GB" altLang="en-US" sz="2000" i="1" smtClean="0">
                                <a:solidFill>
                                  <a:srgbClr val="000000"/>
                                </a:solidFill>
                                <a:latin typeface="Cambria Math" panose="02040503050406030204" pitchFamily="18" charset="0"/>
                              </a:rPr>
                            </m:ctrlPr>
                          </m:sSubPr>
                          <m:e>
                            <m:r>
                              <a:rPr lang="en-GB" altLang="en-US" sz="2000" i="1" smtClean="0">
                                <a:solidFill>
                                  <a:srgbClr val="000000"/>
                                </a:solidFill>
                                <a:latin typeface="Cambria Math"/>
                              </a:rPr>
                              <m:t>𝐵</m:t>
                            </m:r>
                          </m:e>
                          <m:sub>
                            <m:r>
                              <a:rPr lang="en-GB" altLang="en-US" sz="2000" i="1" smtClean="0">
                                <a:solidFill>
                                  <a:srgbClr val="000000"/>
                                </a:solidFill>
                                <a:latin typeface="Cambria Math"/>
                              </a:rPr>
                              <m:t>𝑦</m:t>
                            </m:r>
                          </m:sub>
                        </m:sSub>
                        <m:r>
                          <a:rPr lang="en-GB" altLang="en-US" sz="2000" i="1" smtClean="0">
                            <a:solidFill>
                              <a:srgbClr val="000000"/>
                            </a:solidFill>
                            <a:latin typeface="Cambria Math"/>
                          </a:rPr>
                          <m:t>(</m:t>
                        </m:r>
                        <m:r>
                          <a:rPr lang="en-GB" altLang="en-US" sz="2000" i="1" smtClean="0">
                            <a:solidFill>
                              <a:srgbClr val="000000"/>
                            </a:solidFill>
                            <a:latin typeface="Cambria Math"/>
                          </a:rPr>
                          <m:t>𝑥</m:t>
                        </m:r>
                        <m:r>
                          <a:rPr lang="en-GB" altLang="en-US" sz="2000" i="1" smtClean="0">
                            <a:solidFill>
                              <a:srgbClr val="000000"/>
                            </a:solidFill>
                            <a:latin typeface="Cambria Math"/>
                          </a:rPr>
                          <m:t>)</m:t>
                        </m:r>
                      </m:num>
                      <m:den>
                        <m:r>
                          <a:rPr lang="en-GB" altLang="en-US" sz="2000" i="1" smtClean="0">
                            <a:solidFill>
                              <a:srgbClr val="000000"/>
                            </a:solidFill>
                            <a:latin typeface="Cambria Math"/>
                          </a:rPr>
                          <m:t>𝑑</m:t>
                        </m:r>
                        <m:sSup>
                          <m:sSupPr>
                            <m:ctrlPr>
                              <a:rPr lang="en-GB" altLang="en-US" sz="2000" i="1" smtClean="0">
                                <a:solidFill>
                                  <a:srgbClr val="000000"/>
                                </a:solidFill>
                                <a:latin typeface="Cambria Math" panose="02040503050406030204" pitchFamily="18" charset="0"/>
                              </a:rPr>
                            </m:ctrlPr>
                          </m:sSupPr>
                          <m:e>
                            <m:r>
                              <a:rPr lang="en-GB" altLang="en-US" sz="2000" i="1" smtClean="0">
                                <a:solidFill>
                                  <a:srgbClr val="000000"/>
                                </a:solidFill>
                                <a:latin typeface="Cambria Math"/>
                              </a:rPr>
                              <m:t>𝑥</m:t>
                            </m:r>
                          </m:e>
                          <m:sup>
                            <m:r>
                              <a:rPr lang="en-GB" altLang="en-US" sz="2000" i="1" smtClean="0">
                                <a:solidFill>
                                  <a:srgbClr val="000000"/>
                                </a:solidFill>
                                <a:latin typeface="Cambria Math"/>
                              </a:rPr>
                              <m:t>2</m:t>
                            </m:r>
                          </m:sup>
                        </m:sSup>
                      </m:den>
                    </m:f>
                  </m:oMath>
                </a14:m>
                <a:r>
                  <a:rPr lang="en-GB" altLang="en-US" sz="2000" baseline="30000" dirty="0">
                    <a:solidFill>
                      <a:srgbClr val="000000"/>
                    </a:solidFill>
                    <a:latin typeface="+mn-lt"/>
                  </a:rPr>
                  <a:t>		</a:t>
                </a:r>
                <a14:m>
                  <m:oMath xmlns:m="http://schemas.openxmlformats.org/officeDocument/2006/math">
                    <m:f>
                      <m:fPr>
                        <m:ctrlPr>
                          <a:rPr lang="en-GB" altLang="en-US" sz="2000" i="1">
                            <a:solidFill>
                              <a:srgbClr val="000000"/>
                            </a:solidFill>
                            <a:latin typeface="Cambria Math" panose="02040503050406030204" pitchFamily="18" charset="0"/>
                          </a:rPr>
                        </m:ctrlPr>
                      </m:fPr>
                      <m:num>
                        <m:r>
                          <m:rPr>
                            <m:sty m:val="p"/>
                          </m:rPr>
                          <a:rPr lang="en-GB" altLang="en-US" sz="2000">
                            <a:solidFill>
                              <a:srgbClr val="000000"/>
                            </a:solidFill>
                            <a:latin typeface="Cambria Math"/>
                          </a:rPr>
                          <m:t>Δ</m:t>
                        </m:r>
                        <m:sSub>
                          <m:sSubPr>
                            <m:ctrlPr>
                              <a:rPr lang="en-GB" altLang="en-US" sz="2000" i="1" smtClean="0">
                                <a:solidFill>
                                  <a:srgbClr val="000000"/>
                                </a:solidFill>
                                <a:latin typeface="Cambria Math" panose="02040503050406030204" pitchFamily="18" charset="0"/>
                              </a:rPr>
                            </m:ctrlPr>
                          </m:sSubPr>
                          <m:e>
                            <m:r>
                              <a:rPr lang="en-GB" altLang="en-US" sz="2000" i="1">
                                <a:solidFill>
                                  <a:srgbClr val="000000"/>
                                </a:solidFill>
                                <a:latin typeface="Cambria Math"/>
                              </a:rPr>
                              <m:t>𝑔</m:t>
                            </m:r>
                          </m:e>
                          <m:sub>
                            <m:r>
                              <a:rPr lang="en-GB" altLang="en-US" sz="2000" i="1" smtClean="0">
                                <a:solidFill>
                                  <a:srgbClr val="000000"/>
                                </a:solidFill>
                                <a:latin typeface="Cambria Math"/>
                              </a:rPr>
                              <m:t>2</m:t>
                            </m:r>
                          </m:sub>
                        </m:sSub>
                        <m:r>
                          <a:rPr lang="en-GB" altLang="en-US" sz="2000" i="1">
                            <a:solidFill>
                              <a:srgbClr val="000000"/>
                            </a:solidFill>
                            <a:latin typeface="Cambria Math"/>
                          </a:rPr>
                          <m:t>(</m:t>
                        </m:r>
                        <m:r>
                          <a:rPr lang="en-GB" altLang="en-US" sz="2000" i="1">
                            <a:solidFill>
                              <a:srgbClr val="000000"/>
                            </a:solidFill>
                            <a:latin typeface="Cambria Math"/>
                          </a:rPr>
                          <m:t>𝑥</m:t>
                        </m:r>
                        <m:r>
                          <a:rPr lang="en-GB" altLang="en-US" sz="2000" i="1">
                            <a:solidFill>
                              <a:srgbClr val="000000"/>
                            </a:solidFill>
                            <a:latin typeface="Cambria Math"/>
                          </a:rPr>
                          <m:t>)</m:t>
                        </m:r>
                      </m:num>
                      <m:den>
                        <m:sSub>
                          <m:sSubPr>
                            <m:ctrlPr>
                              <a:rPr lang="en-GB" altLang="en-US" sz="2000" i="1" smtClean="0">
                                <a:solidFill>
                                  <a:srgbClr val="000000"/>
                                </a:solidFill>
                                <a:latin typeface="Cambria Math" panose="02040503050406030204" pitchFamily="18" charset="0"/>
                              </a:rPr>
                            </m:ctrlPr>
                          </m:sSubPr>
                          <m:e>
                            <m:r>
                              <a:rPr lang="en-GB" altLang="en-US" sz="2000" i="1">
                                <a:solidFill>
                                  <a:srgbClr val="000000"/>
                                </a:solidFill>
                                <a:latin typeface="Cambria Math"/>
                              </a:rPr>
                              <m:t>𝑔</m:t>
                            </m:r>
                          </m:e>
                          <m:sub>
                            <m:r>
                              <a:rPr lang="en-GB" altLang="en-US" sz="2000" i="1" smtClean="0">
                                <a:solidFill>
                                  <a:srgbClr val="000000"/>
                                </a:solidFill>
                                <a:latin typeface="Cambria Math"/>
                              </a:rPr>
                              <m:t>2</m:t>
                            </m:r>
                          </m:sub>
                        </m:sSub>
                        <m:r>
                          <a:rPr lang="en-GB" altLang="en-US" sz="2000" i="1">
                            <a:solidFill>
                              <a:srgbClr val="000000"/>
                            </a:solidFill>
                            <a:latin typeface="Cambria Math"/>
                          </a:rPr>
                          <m:t>(0)</m:t>
                        </m:r>
                      </m:den>
                    </m:f>
                  </m:oMath>
                </a14:m>
                <a:endParaRPr lang="en-GB" altLang="en-US" sz="2000" dirty="0">
                  <a:solidFill>
                    <a:srgbClr val="000000"/>
                  </a:solidFill>
                  <a:latin typeface="+mn-lt"/>
                </a:endParaRPr>
              </a:p>
            </p:txBody>
          </p:sp>
        </mc:Choice>
        <mc:Fallback xmlns="">
          <p:sp>
            <p:nvSpPr>
              <p:cNvPr id="3" name="Text Box 6"/>
              <p:cNvSpPr txBox="1">
                <a:spLocks noRot="1" noChangeAspect="1" noMove="1" noResize="1" noEditPoints="1" noAdjustHandles="1" noChangeArrowheads="1" noChangeShapeType="1" noTextEdit="1"/>
              </p:cNvSpPr>
              <p:nvPr/>
            </p:nvSpPr>
            <p:spPr bwMode="auto">
              <a:xfrm>
                <a:off x="468312" y="2079297"/>
                <a:ext cx="8424167" cy="1974708"/>
              </a:xfrm>
              <a:prstGeom prst="rect">
                <a:avLst/>
              </a:prstGeom>
              <a:blipFill rotWithShape="1">
                <a:blip r:embed="rId2"/>
                <a:stretch>
                  <a:fillRect l="-796" t="-15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 Box 7"/>
              <p:cNvSpPr txBox="1">
                <a:spLocks noChangeArrowheads="1"/>
              </p:cNvSpPr>
              <p:nvPr/>
            </p:nvSpPr>
            <p:spPr bwMode="auto">
              <a:xfrm>
                <a:off x="450419" y="4022245"/>
                <a:ext cx="8442059" cy="19161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‘Typical’ acceptable variation inside ‘good field’ region:</a:t>
                </a:r>
              </a:p>
              <a:p>
                <a:pPr eaLnBrk="1" fontAlgn="base" hangingPunct="1">
                  <a:spcBef>
                    <a:spcPct val="0"/>
                  </a:spcBef>
                  <a:spcAft>
                    <a:spcPct val="0"/>
                  </a:spcAft>
                </a:pPr>
                <a:r>
                  <a:rPr lang="en-GB" altLang="en-US" sz="2000" dirty="0">
                    <a:solidFill>
                      <a:srgbClr val="000000"/>
                    </a:solidFill>
                    <a:latin typeface="+mn-lt"/>
                  </a:rPr>
                  <a:t>		 </a:t>
                </a:r>
                <a14:m>
                  <m:oMath xmlns:m="http://schemas.openxmlformats.org/officeDocument/2006/math">
                    <m:f>
                      <m:fPr>
                        <m:ctrlPr>
                          <a:rPr lang="en-GB" altLang="en-US" sz="2000" i="1">
                            <a:solidFill>
                              <a:srgbClr val="000000"/>
                            </a:solidFill>
                            <a:latin typeface="Cambria Math" panose="02040503050406030204" pitchFamily="18" charset="0"/>
                          </a:rPr>
                        </m:ctrlPr>
                      </m:fPr>
                      <m:num>
                        <m:r>
                          <m:rPr>
                            <m:sty m:val="p"/>
                          </m:rPr>
                          <a:rPr lang="en-GB" altLang="en-US" sz="2000">
                            <a:solidFill>
                              <a:srgbClr val="000000"/>
                            </a:solidFill>
                            <a:latin typeface="Cambria Math"/>
                          </a:rPr>
                          <m:t>Δ</m:t>
                        </m:r>
                        <m:r>
                          <a:rPr lang="en-GB" altLang="en-US" sz="2000" i="1">
                            <a:solidFill>
                              <a:srgbClr val="000000"/>
                            </a:solidFill>
                            <a:latin typeface="Cambria Math"/>
                          </a:rPr>
                          <m:t>𝐵</m:t>
                        </m:r>
                        <m:r>
                          <a:rPr lang="en-GB" altLang="en-US" sz="2000" i="1">
                            <a:solidFill>
                              <a:srgbClr val="000000"/>
                            </a:solidFill>
                            <a:latin typeface="Cambria Math"/>
                          </a:rPr>
                          <m:t>(</m:t>
                        </m:r>
                        <m:r>
                          <a:rPr lang="en-GB" altLang="en-US" sz="2000" i="1">
                            <a:solidFill>
                              <a:srgbClr val="000000"/>
                            </a:solidFill>
                            <a:latin typeface="Cambria Math"/>
                          </a:rPr>
                          <m:t>𝑥</m:t>
                        </m:r>
                        <m:r>
                          <a:rPr lang="en-GB" altLang="en-US" sz="2000" i="1">
                            <a:solidFill>
                              <a:srgbClr val="000000"/>
                            </a:solidFill>
                            <a:latin typeface="Cambria Math"/>
                          </a:rPr>
                          <m:t>)</m:t>
                        </m:r>
                      </m:num>
                      <m:den>
                        <m:sSub>
                          <m:sSubPr>
                            <m:ctrlPr>
                              <a:rPr lang="en-GB" altLang="en-US" sz="2000" i="1">
                                <a:solidFill>
                                  <a:srgbClr val="000000"/>
                                </a:solidFill>
                                <a:latin typeface="Cambria Math" panose="02040503050406030204" pitchFamily="18" charset="0"/>
                              </a:rPr>
                            </m:ctrlPr>
                          </m:sSubPr>
                          <m:e>
                            <m:r>
                              <a:rPr lang="en-GB" altLang="en-US" sz="2000" i="1">
                                <a:solidFill>
                                  <a:srgbClr val="000000"/>
                                </a:solidFill>
                                <a:latin typeface="Cambria Math"/>
                              </a:rPr>
                              <m:t>𝐵</m:t>
                            </m:r>
                          </m:e>
                          <m:sub>
                            <m:r>
                              <a:rPr lang="en-GB" altLang="en-US" sz="2000" i="1">
                                <a:solidFill>
                                  <a:srgbClr val="000000"/>
                                </a:solidFill>
                                <a:latin typeface="Cambria Math"/>
                              </a:rPr>
                              <m:t>0</m:t>
                            </m:r>
                          </m:sub>
                        </m:sSub>
                      </m:den>
                    </m:f>
                  </m:oMath>
                </a14:m>
                <a:r>
                  <a:rPr lang="en-GB" altLang="en-US" sz="2000" dirty="0">
                    <a:solidFill>
                      <a:srgbClr val="000000"/>
                    </a:solidFill>
                    <a:latin typeface="+mn-lt"/>
                  </a:rPr>
                  <a:t> 		</a:t>
                </a:r>
                <a:r>
                  <a:rPr lang="en-GB" altLang="en-US" sz="2000" dirty="0">
                    <a:solidFill>
                      <a:srgbClr val="000000"/>
                    </a:solidFill>
                    <a:latin typeface="+mn-lt"/>
                    <a:sym typeface="Symbol" pitchFamily="18" charset="2"/>
                  </a:rPr>
                  <a:t>	0.01%</a:t>
                </a:r>
              </a:p>
              <a:p>
                <a:pPr eaLnBrk="1" fontAlgn="base" hangingPunct="1">
                  <a:spcBef>
                    <a:spcPct val="0"/>
                  </a:spcBef>
                  <a:spcAft>
                    <a:spcPct val="0"/>
                  </a:spcAft>
                </a:pPr>
                <a:r>
                  <a:rPr lang="en-GB" altLang="en-US" sz="2000" dirty="0">
                    <a:solidFill>
                      <a:srgbClr val="000000"/>
                    </a:solidFill>
                    <a:latin typeface="+mn-lt"/>
                  </a:rPr>
                  <a:t>		 </a:t>
                </a:r>
                <a14:m>
                  <m:oMath xmlns:m="http://schemas.openxmlformats.org/officeDocument/2006/math">
                    <m:f>
                      <m:fPr>
                        <m:ctrlPr>
                          <a:rPr lang="en-GB" altLang="en-US" sz="2000" i="1">
                            <a:solidFill>
                              <a:srgbClr val="000000"/>
                            </a:solidFill>
                            <a:latin typeface="Cambria Math" panose="02040503050406030204" pitchFamily="18" charset="0"/>
                          </a:rPr>
                        </m:ctrlPr>
                      </m:fPr>
                      <m:num>
                        <m:r>
                          <m:rPr>
                            <m:sty m:val="p"/>
                          </m:rPr>
                          <a:rPr lang="en-GB" altLang="en-US" sz="2000">
                            <a:solidFill>
                              <a:srgbClr val="000000"/>
                            </a:solidFill>
                            <a:latin typeface="Cambria Math"/>
                          </a:rPr>
                          <m:t>Δ</m:t>
                        </m:r>
                        <m:r>
                          <a:rPr lang="en-GB" altLang="en-US" sz="2000" i="1">
                            <a:solidFill>
                              <a:srgbClr val="000000"/>
                            </a:solidFill>
                            <a:latin typeface="Cambria Math"/>
                          </a:rPr>
                          <m:t>𝑔</m:t>
                        </m:r>
                        <m:r>
                          <a:rPr lang="en-GB" altLang="en-US" sz="2000" i="1">
                            <a:solidFill>
                              <a:srgbClr val="000000"/>
                            </a:solidFill>
                            <a:latin typeface="Cambria Math"/>
                          </a:rPr>
                          <m:t>(</m:t>
                        </m:r>
                        <m:r>
                          <a:rPr lang="en-GB" altLang="en-US" sz="2000" i="1">
                            <a:solidFill>
                              <a:srgbClr val="000000"/>
                            </a:solidFill>
                            <a:latin typeface="Cambria Math"/>
                          </a:rPr>
                          <m:t>𝑥</m:t>
                        </m:r>
                        <m:r>
                          <a:rPr lang="en-GB" altLang="en-US" sz="2000" i="1">
                            <a:solidFill>
                              <a:srgbClr val="000000"/>
                            </a:solidFill>
                            <a:latin typeface="Cambria Math"/>
                          </a:rPr>
                          <m:t>)</m:t>
                        </m:r>
                      </m:num>
                      <m:den>
                        <m:r>
                          <a:rPr lang="en-GB" altLang="en-US" sz="2000" i="1">
                            <a:solidFill>
                              <a:srgbClr val="000000"/>
                            </a:solidFill>
                            <a:latin typeface="Cambria Math"/>
                          </a:rPr>
                          <m:t>𝑔</m:t>
                        </m:r>
                        <m:r>
                          <a:rPr lang="en-GB" altLang="en-US" sz="2000" i="1">
                            <a:solidFill>
                              <a:srgbClr val="000000"/>
                            </a:solidFill>
                            <a:latin typeface="Cambria Math"/>
                          </a:rPr>
                          <m:t>(0)</m:t>
                        </m:r>
                      </m:den>
                    </m:f>
                    <m:r>
                      <a:rPr lang="en-GB" altLang="en-US" sz="2000" i="1">
                        <a:solidFill>
                          <a:srgbClr val="000000"/>
                        </a:solidFill>
                        <a:latin typeface="Cambria Math"/>
                      </a:rPr>
                      <m:t> </m:t>
                    </m:r>
                  </m:oMath>
                </a14:m>
                <a:r>
                  <a:rPr lang="en-GB" altLang="en-US" sz="2000" dirty="0">
                    <a:solidFill>
                      <a:srgbClr val="000000"/>
                    </a:solidFill>
                    <a:latin typeface="+mn-lt"/>
                  </a:rPr>
                  <a:t>		</a:t>
                </a:r>
                <a:r>
                  <a:rPr lang="en-GB" altLang="en-US" sz="2000" dirty="0">
                    <a:solidFill>
                      <a:srgbClr val="000000"/>
                    </a:solidFill>
                    <a:latin typeface="+mn-lt"/>
                    <a:sym typeface="Symbol" pitchFamily="18" charset="2"/>
                  </a:rPr>
                  <a:t>	0.1%</a:t>
                </a: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		 </a:t>
                </a:r>
                <a14:m>
                  <m:oMath xmlns:m="http://schemas.openxmlformats.org/officeDocument/2006/math">
                    <m:f>
                      <m:fPr>
                        <m:ctrlPr>
                          <a:rPr lang="en-GB" altLang="en-US" sz="2000" i="1">
                            <a:solidFill>
                              <a:srgbClr val="000000"/>
                            </a:solidFill>
                            <a:latin typeface="Cambria Math" panose="02040503050406030204" pitchFamily="18" charset="0"/>
                          </a:rPr>
                        </m:ctrlPr>
                      </m:fPr>
                      <m:num>
                        <m:r>
                          <m:rPr>
                            <m:sty m:val="p"/>
                          </m:rPr>
                          <a:rPr lang="en-GB" altLang="en-US" sz="2000">
                            <a:solidFill>
                              <a:srgbClr val="000000"/>
                            </a:solidFill>
                            <a:latin typeface="Cambria Math"/>
                          </a:rPr>
                          <m:t>Δ</m:t>
                        </m:r>
                        <m:sSub>
                          <m:sSubPr>
                            <m:ctrlPr>
                              <a:rPr lang="en-GB" altLang="en-US" sz="2000" i="1">
                                <a:solidFill>
                                  <a:srgbClr val="000000"/>
                                </a:solidFill>
                                <a:latin typeface="Cambria Math" panose="02040503050406030204" pitchFamily="18" charset="0"/>
                              </a:rPr>
                            </m:ctrlPr>
                          </m:sSubPr>
                          <m:e>
                            <m:r>
                              <a:rPr lang="en-GB" altLang="en-US" sz="2000" i="1">
                                <a:solidFill>
                                  <a:srgbClr val="000000"/>
                                </a:solidFill>
                                <a:latin typeface="Cambria Math"/>
                              </a:rPr>
                              <m:t>𝑔</m:t>
                            </m:r>
                          </m:e>
                          <m:sub>
                            <m:r>
                              <a:rPr lang="en-GB" altLang="en-US" sz="2000" i="1">
                                <a:solidFill>
                                  <a:srgbClr val="000000"/>
                                </a:solidFill>
                                <a:latin typeface="Cambria Math"/>
                              </a:rPr>
                              <m:t>2</m:t>
                            </m:r>
                          </m:sub>
                        </m:sSub>
                        <m:r>
                          <a:rPr lang="en-GB" altLang="en-US" sz="2000" i="1">
                            <a:solidFill>
                              <a:srgbClr val="000000"/>
                            </a:solidFill>
                            <a:latin typeface="Cambria Math"/>
                          </a:rPr>
                          <m:t>(</m:t>
                        </m:r>
                        <m:r>
                          <a:rPr lang="en-GB" altLang="en-US" sz="2000" i="1">
                            <a:solidFill>
                              <a:srgbClr val="000000"/>
                            </a:solidFill>
                            <a:latin typeface="Cambria Math"/>
                          </a:rPr>
                          <m:t>𝑥</m:t>
                        </m:r>
                        <m:r>
                          <a:rPr lang="en-GB" altLang="en-US" sz="2000" i="1">
                            <a:solidFill>
                              <a:srgbClr val="000000"/>
                            </a:solidFill>
                            <a:latin typeface="Cambria Math"/>
                          </a:rPr>
                          <m:t>)</m:t>
                        </m:r>
                      </m:num>
                      <m:den>
                        <m:sSub>
                          <m:sSubPr>
                            <m:ctrlPr>
                              <a:rPr lang="en-GB" altLang="en-US" sz="2000" i="1">
                                <a:solidFill>
                                  <a:srgbClr val="000000"/>
                                </a:solidFill>
                                <a:latin typeface="Cambria Math" panose="02040503050406030204" pitchFamily="18" charset="0"/>
                              </a:rPr>
                            </m:ctrlPr>
                          </m:sSubPr>
                          <m:e>
                            <m:r>
                              <a:rPr lang="en-GB" altLang="en-US" sz="2000" i="1">
                                <a:solidFill>
                                  <a:srgbClr val="000000"/>
                                </a:solidFill>
                                <a:latin typeface="Cambria Math"/>
                              </a:rPr>
                              <m:t>𝑔</m:t>
                            </m:r>
                          </m:e>
                          <m:sub>
                            <m:r>
                              <a:rPr lang="en-GB" altLang="en-US" sz="2000" i="1">
                                <a:solidFill>
                                  <a:srgbClr val="000000"/>
                                </a:solidFill>
                                <a:latin typeface="Cambria Math"/>
                              </a:rPr>
                              <m:t>2</m:t>
                            </m:r>
                          </m:sub>
                        </m:sSub>
                        <m:r>
                          <a:rPr lang="en-GB" altLang="en-US" sz="2000" i="1">
                            <a:solidFill>
                              <a:srgbClr val="000000"/>
                            </a:solidFill>
                            <a:latin typeface="Cambria Math"/>
                          </a:rPr>
                          <m:t>(0)</m:t>
                        </m:r>
                      </m:den>
                    </m:f>
                    <m:r>
                      <a:rPr lang="en-GB" altLang="en-US" sz="2000" i="1">
                        <a:solidFill>
                          <a:srgbClr val="000000"/>
                        </a:solidFill>
                        <a:latin typeface="Cambria Math"/>
                      </a:rPr>
                      <m:t> </m:t>
                    </m:r>
                  </m:oMath>
                </a14:m>
                <a:r>
                  <a:rPr lang="en-GB" altLang="en-US" sz="2000" dirty="0">
                    <a:solidFill>
                      <a:srgbClr val="000000"/>
                    </a:solidFill>
                    <a:latin typeface="+mn-lt"/>
                  </a:rPr>
                  <a:t>		</a:t>
                </a:r>
                <a:r>
                  <a:rPr lang="en-GB" altLang="en-US" sz="2000" dirty="0">
                    <a:solidFill>
                      <a:srgbClr val="000000"/>
                    </a:solidFill>
                    <a:latin typeface="+mn-lt"/>
                    <a:sym typeface="Symbol" pitchFamily="18" charset="2"/>
                  </a:rPr>
                  <a:t>	1.0%</a:t>
                </a:r>
              </a:p>
            </p:txBody>
          </p:sp>
        </mc:Choice>
        <mc:Fallback xmlns="">
          <p:sp>
            <p:nvSpPr>
              <p:cNvPr id="4" name="Text Box 7"/>
              <p:cNvSpPr txBox="1">
                <a:spLocks noRot="1" noChangeAspect="1" noMove="1" noResize="1" noEditPoints="1" noAdjustHandles="1" noChangeArrowheads="1" noChangeShapeType="1" noTextEdit="1"/>
              </p:cNvSpPr>
              <p:nvPr/>
            </p:nvSpPr>
            <p:spPr bwMode="auto">
              <a:xfrm>
                <a:off x="450419" y="4022245"/>
                <a:ext cx="8442059" cy="1916102"/>
              </a:xfrm>
              <a:prstGeom prst="rect">
                <a:avLst/>
              </a:prstGeom>
              <a:blipFill rotWithShape="1">
                <a:blip r:embed="rId3"/>
                <a:stretch>
                  <a:fillRect l="-794" t="-15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 name="Text Box 4"/>
          <p:cNvSpPr txBox="1">
            <a:spLocks noChangeArrowheads="1"/>
          </p:cNvSpPr>
          <p:nvPr/>
        </p:nvSpPr>
        <p:spPr bwMode="auto">
          <a:xfrm>
            <a:off x="395288" y="1288879"/>
            <a:ext cx="84978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ea typeface="Roboto Slab" pitchFamily="2" charset="0"/>
              </a:rPr>
              <a:t>Shimming allows us to adjust the field homogeneity or “quality” in a given region, improving it or expanding the region over which we achieve it. </a:t>
            </a:r>
          </a:p>
        </p:txBody>
      </p:sp>
    </p:spTree>
    <p:extLst>
      <p:ext uri="{BB962C8B-B14F-4D97-AF65-F5344CB8AC3E}">
        <p14:creationId xmlns:p14="http://schemas.microsoft.com/office/powerpoint/2010/main" val="1448793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Pole end termination</a:t>
            </a:r>
          </a:p>
        </p:txBody>
      </p:sp>
      <p:sp>
        <p:nvSpPr>
          <p:cNvPr id="3" name="Content Placeholder 2"/>
          <p:cNvSpPr txBox="1">
            <a:spLocks/>
          </p:cNvSpPr>
          <p:nvPr/>
        </p:nvSpPr>
        <p:spPr>
          <a:xfrm>
            <a:off x="457200" y="1196975"/>
            <a:ext cx="8229600" cy="49291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Even in magnets normally well below saturation for their material, field builds in sharp corners and non-linear behaviour may result if a square end is used: </a:t>
            </a:r>
          </a:p>
          <a:p>
            <a:pPr marL="0" indent="0"/>
            <a:endParaRPr lang="en-GB" altLang="en-US" sz="2400" dirty="0"/>
          </a:p>
          <a:p>
            <a:pPr marL="0" indent="0"/>
            <a:endParaRPr lang="en-GB" altLang="en-US" sz="2400" dirty="0"/>
          </a:p>
          <a:p>
            <a:pPr marL="0" indent="0"/>
            <a:endParaRPr lang="en-GB" altLang="en-US" sz="2400" dirty="0"/>
          </a:p>
          <a:p>
            <a:pPr marL="0" indent="0"/>
            <a:endParaRPr lang="en-GB" altLang="en-US" sz="2400" dirty="0"/>
          </a:p>
          <a:p>
            <a:pPr marL="0" indent="0"/>
            <a:endParaRPr lang="en-GB" altLang="en-US" sz="2400" dirty="0"/>
          </a:p>
          <a:p>
            <a:pPr marL="0" indent="0">
              <a:buNone/>
            </a:pPr>
            <a:r>
              <a:rPr lang="en-GB" altLang="en-US" sz="2000" dirty="0"/>
              <a:t>A smooth ‘roll-off’ is needed at pole edges (transverse); and at the magnet ends (in the longitudinal direction).</a:t>
            </a:r>
          </a:p>
          <a:p>
            <a:pPr marL="0" indent="0">
              <a:buNone/>
            </a:pPr>
            <a:r>
              <a:rPr lang="en-GB" altLang="en-US" sz="2000" dirty="0"/>
              <a:t>But what is the perfect shape?</a:t>
            </a:r>
          </a:p>
          <a:p>
            <a:pPr marL="0" indent="0">
              <a:buNone/>
            </a:pPr>
            <a:r>
              <a:rPr lang="en-GB" altLang="en-US" sz="2000" dirty="0"/>
              <a:t>Solution provided by Walter </a:t>
            </a:r>
            <a:r>
              <a:rPr lang="en-GB" altLang="en-US" sz="2000" dirty="0" err="1"/>
              <a:t>Rogowski</a:t>
            </a:r>
            <a:endParaRPr lang="en-GB" altLang="en-US" sz="2000" dirty="0"/>
          </a:p>
        </p:txBody>
      </p:sp>
      <p:cxnSp>
        <p:nvCxnSpPr>
          <p:cNvPr id="4" name="Straight Connector 3"/>
          <p:cNvCxnSpPr/>
          <p:nvPr/>
        </p:nvCxnSpPr>
        <p:spPr>
          <a:xfrm flipV="1">
            <a:off x="1116013" y="3716338"/>
            <a:ext cx="6911975" cy="73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16013" y="3068638"/>
            <a:ext cx="446405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580063" y="2105025"/>
            <a:ext cx="0" cy="96361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5580063" y="3068638"/>
            <a:ext cx="360362" cy="6477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GB" sz="2000">
              <a:solidFill>
                <a:srgbClr val="000000"/>
              </a:solidFill>
              <a:latin typeface="roboto slab" pitchFamily="2" charset="0"/>
            </a:endParaRPr>
          </a:p>
        </p:txBody>
      </p:sp>
      <p:sp>
        <p:nvSpPr>
          <p:cNvPr id="8" name="Arc 7"/>
          <p:cNvSpPr/>
          <p:nvPr/>
        </p:nvSpPr>
        <p:spPr>
          <a:xfrm>
            <a:off x="5076825" y="3068638"/>
            <a:ext cx="1079500" cy="1152525"/>
          </a:xfrm>
          <a:prstGeom prst="arc">
            <a:avLst>
              <a:gd name="adj1" fmla="val 16200000"/>
              <a:gd name="adj2" fmla="val 639262"/>
            </a:avLst>
          </a:prstGeom>
          <a:solidFill>
            <a:schemeClr val="bg1"/>
          </a:solid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GB" sz="2000">
              <a:solidFill>
                <a:srgbClr val="000000"/>
              </a:solidFill>
              <a:latin typeface="roboto slab" pitchFamily="2" charset="0"/>
            </a:endParaRPr>
          </a:p>
        </p:txBody>
      </p:sp>
      <p:sp>
        <p:nvSpPr>
          <p:cNvPr id="9" name="Arc 8"/>
          <p:cNvSpPr/>
          <p:nvPr/>
        </p:nvSpPr>
        <p:spPr>
          <a:xfrm>
            <a:off x="4211638" y="2924175"/>
            <a:ext cx="2736850" cy="1512888"/>
          </a:xfrm>
          <a:prstGeom prst="arc">
            <a:avLst>
              <a:gd name="adj1" fmla="val 16284352"/>
              <a:gd name="adj2" fmla="val 21592070"/>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GB" sz="2000">
              <a:solidFill>
                <a:srgbClr val="000000"/>
              </a:solidFill>
              <a:latin typeface="roboto slab" pitchFamily="2" charset="0"/>
            </a:endParaRPr>
          </a:p>
        </p:txBody>
      </p:sp>
      <p:sp>
        <p:nvSpPr>
          <p:cNvPr id="10" name="Arc 9"/>
          <p:cNvSpPr/>
          <p:nvPr/>
        </p:nvSpPr>
        <p:spPr>
          <a:xfrm>
            <a:off x="5059363" y="3082925"/>
            <a:ext cx="727075" cy="1152525"/>
          </a:xfrm>
          <a:prstGeom prst="arc">
            <a:avLst>
              <a:gd name="adj1" fmla="val 16200000"/>
              <a:gd name="adj2" fmla="val 639262"/>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GB" sz="2000">
              <a:solidFill>
                <a:srgbClr val="000000"/>
              </a:solidFill>
              <a:latin typeface="roboto slab" pitchFamily="2" charset="0"/>
            </a:endParaRPr>
          </a:p>
        </p:txBody>
      </p:sp>
      <p:cxnSp>
        <p:nvCxnSpPr>
          <p:cNvPr id="11" name="Straight Connector 10"/>
          <p:cNvCxnSpPr/>
          <p:nvPr/>
        </p:nvCxnSpPr>
        <p:spPr>
          <a:xfrm>
            <a:off x="5326063" y="3068638"/>
            <a:ext cx="96837" cy="647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32363" y="3068638"/>
            <a:ext cx="0" cy="6842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27538" y="3051175"/>
            <a:ext cx="0" cy="6842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24300" y="3082925"/>
            <a:ext cx="0" cy="6842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48038" y="3051175"/>
            <a:ext cx="0" cy="6842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747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Field theory</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285336" y="1389914"/>
                <a:ext cx="8652718"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Wherever a field is involved that can impart a force there must exist the potential for energy to be stored in the system.</a:t>
                </a:r>
              </a:p>
              <a:p>
                <a:pPr marL="0" indent="0">
                  <a:buNone/>
                </a:pPr>
                <a:endParaRPr lang="en-GB" altLang="en-US" sz="2000" dirty="0"/>
              </a:p>
              <a:p>
                <a:pPr marL="0" indent="0">
                  <a:buNone/>
                </a:pPr>
                <a:r>
                  <a:rPr lang="en-GB" altLang="en-US" sz="2000" dirty="0"/>
                  <a:t>Any such field has a key property -  there is an underlying </a:t>
                </a:r>
                <a:r>
                  <a:rPr lang="en-GB" altLang="en-US" sz="2000" b="1" i="1" dirty="0"/>
                  <a:t>Potential</a:t>
                </a:r>
                <a:r>
                  <a:rPr lang="en-GB" altLang="en-US" sz="2000" dirty="0"/>
                  <a:t>, a distinct mathematical quantity that forms the basic definition of a field.</a:t>
                </a:r>
              </a:p>
              <a:p>
                <a:pPr marL="0" indent="0">
                  <a:buNone/>
                </a:pPr>
                <a:endParaRPr lang="en-GB" altLang="en-US" sz="2000" dirty="0"/>
              </a:p>
              <a:p>
                <a:pPr marL="0" indent="0">
                  <a:buNone/>
                </a:pPr>
                <a:r>
                  <a:rPr lang="en-GB" altLang="en-US" sz="2000" dirty="0"/>
                  <a:t>Fields have a strength and direction</a:t>
                </a:r>
                <a:r>
                  <a:rPr lang="en-GB" altLang="en-US" sz="2000" b="1" i="1" dirty="0"/>
                  <a:t> and so there must be both a scalar potential (</a:t>
                </a:r>
                <a14:m>
                  <m:oMath xmlns:m="http://schemas.openxmlformats.org/officeDocument/2006/math">
                    <m:r>
                      <a:rPr lang="en-GB" sz="2000" i="1">
                        <a:latin typeface="Cambria Math"/>
                      </a:rPr>
                      <m:t>𝜙</m:t>
                    </m:r>
                  </m:oMath>
                </a14:m>
                <a:r>
                  <a:rPr lang="en-GB" altLang="en-US" sz="2000" b="1" i="1" dirty="0"/>
                  <a:t>) and vector potential (A).</a:t>
                </a:r>
                <a:endParaRPr lang="en-GB" altLang="en-US" sz="2000" dirty="0"/>
              </a:p>
              <a:p>
                <a:pPr marL="0" indent="0">
                  <a:buNone/>
                </a:pPr>
                <a:endParaRPr lang="en-GB" altLang="en-US" sz="2000" dirty="0"/>
              </a:p>
              <a:p>
                <a:pPr marL="0" indent="0">
                  <a:buNone/>
                </a:pPr>
                <a:r>
                  <a:rPr lang="en-GB" altLang="en-US" sz="2000" dirty="0"/>
                  <a:t>The strength of the field is determined not by the value of the potential, but by how quickly it changes.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endParaRPr lang="en-GB" altLang="en-US" sz="2000" dirty="0">
                  <a:latin typeface="roboto slab" pitchFamily="2" charset="0"/>
                </a:endParaRPr>
              </a:p>
              <a:p>
                <a:pPr marL="0" indent="0">
                  <a:buNone/>
                </a:pPr>
                <a:endParaRPr lang="en-GB" altLang="en-US" sz="2000" b="1" i="1" dirty="0"/>
              </a:p>
            </p:txBody>
          </p:sp>
        </mc:Choice>
        <mc:Fallback xmlns="">
          <p:sp>
            <p:nvSpPr>
              <p:cNvPr id="3" name="Rectangle 3"/>
              <p:cNvSpPr txBox="1">
                <a:spLocks noRot="1" noChangeAspect="1" noMove="1" noResize="1" noEditPoints="1" noAdjustHandles="1" noChangeArrowheads="1" noChangeShapeType="1" noTextEdit="1"/>
              </p:cNvSpPr>
              <p:nvPr/>
            </p:nvSpPr>
            <p:spPr>
              <a:xfrm>
                <a:off x="285336" y="1389914"/>
                <a:ext cx="8652718" cy="4598993"/>
              </a:xfrm>
              <a:prstGeom prst="rect">
                <a:avLst/>
              </a:prstGeom>
              <a:blipFill rotWithShape="1">
                <a:blip r:embed="rId2"/>
                <a:stretch>
                  <a:fillRect l="-775" t="-663" r="-423"/>
                </a:stretch>
              </a:blipFill>
            </p:spPr>
            <p:txBody>
              <a:bodyPr/>
              <a:lstStyle/>
              <a:p>
                <a:r>
                  <a:rPr lang="en-GB">
                    <a:noFill/>
                  </a:rPr>
                  <a:t> </a:t>
                </a:r>
              </a:p>
            </p:txBody>
          </p:sp>
        </mc:Fallback>
      </mc:AlternateContent>
    </p:spTree>
    <p:extLst>
      <p:ext uri="{BB962C8B-B14F-4D97-AF65-F5344CB8AC3E}">
        <p14:creationId xmlns:p14="http://schemas.microsoft.com/office/powerpoint/2010/main" val="1998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Rogowski</a:t>
            </a:r>
            <a:r>
              <a:rPr lang="en-GB" dirty="0"/>
              <a:t> curve</a:t>
            </a:r>
          </a:p>
        </p:txBody>
      </p:sp>
      <p:sp>
        <p:nvSpPr>
          <p:cNvPr id="3" name="Rectangle 5"/>
          <p:cNvSpPr>
            <a:spLocks noChangeArrowheads="1"/>
          </p:cNvSpPr>
          <p:nvPr/>
        </p:nvSpPr>
        <p:spPr bwMode="auto">
          <a:xfrm>
            <a:off x="824669" y="1416908"/>
            <a:ext cx="7786688" cy="47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Aft>
                <a:spcPct val="0"/>
              </a:spcAft>
            </a:pPr>
            <a:r>
              <a:rPr lang="en-GB" altLang="en-US" sz="2000" dirty="0" err="1">
                <a:solidFill>
                  <a:srgbClr val="000000"/>
                </a:solidFill>
                <a:latin typeface="+mn-lt"/>
                <a:ea typeface="Roboto Slab" pitchFamily="2" charset="0"/>
              </a:rPr>
              <a:t>Rogowski</a:t>
            </a:r>
            <a:r>
              <a:rPr lang="en-GB" altLang="en-US" sz="2000" dirty="0">
                <a:solidFill>
                  <a:srgbClr val="000000"/>
                </a:solidFill>
                <a:latin typeface="+mn-lt"/>
                <a:ea typeface="Roboto Slab" pitchFamily="2" charset="0"/>
              </a:rPr>
              <a:t> calculated </a:t>
            </a:r>
            <a:r>
              <a:rPr lang="en-GB" altLang="en-US" sz="2000" b="1" dirty="0">
                <a:solidFill>
                  <a:srgbClr val="000000"/>
                </a:solidFill>
                <a:latin typeface="+mn-lt"/>
                <a:ea typeface="Roboto Slab" pitchFamily="2" charset="0"/>
              </a:rPr>
              <a:t>electric potential lines </a:t>
            </a:r>
            <a:r>
              <a:rPr lang="en-GB" altLang="en-US" sz="2000" dirty="0">
                <a:solidFill>
                  <a:srgbClr val="000000"/>
                </a:solidFill>
                <a:latin typeface="+mn-lt"/>
                <a:ea typeface="Roboto Slab" pitchFamily="2" charset="0"/>
              </a:rPr>
              <a:t>around a flat </a:t>
            </a:r>
            <a:r>
              <a:rPr lang="en-GB" altLang="en-US" sz="2000" b="1" dirty="0">
                <a:solidFill>
                  <a:srgbClr val="000000"/>
                </a:solidFill>
                <a:latin typeface="+mn-lt"/>
                <a:ea typeface="Roboto Slab" pitchFamily="2" charset="0"/>
              </a:rPr>
              <a:t>capacitor plate</a:t>
            </a:r>
            <a:r>
              <a:rPr lang="en-GB" altLang="en-US" sz="2000" dirty="0">
                <a:solidFill>
                  <a:srgbClr val="000000"/>
                </a:solidFill>
                <a:latin typeface="+mn-lt"/>
                <a:ea typeface="Roboto Slab" pitchFamily="2" charset="0"/>
              </a:rPr>
              <a:t>:</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l="5345" t="9531" r="23349" b="1471"/>
          <a:stretch>
            <a:fillRect/>
          </a:stretch>
        </p:blipFill>
        <p:spPr bwMode="auto">
          <a:xfrm>
            <a:off x="3597086" y="2087987"/>
            <a:ext cx="5418609" cy="379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2650309"/>
            <a:ext cx="2824480" cy="2308324"/>
          </a:xfrm>
          <a:prstGeom prst="rect">
            <a:avLst/>
          </a:prstGeom>
        </p:spPr>
        <p:txBody>
          <a:bodyPr wrap="square">
            <a:spAutoFit/>
          </a:bodyPr>
          <a:lstStyle/>
          <a:p>
            <a:pPr fontAlgn="base">
              <a:spcBef>
                <a:spcPct val="0"/>
              </a:spcBef>
              <a:spcAft>
                <a:spcPct val="0"/>
              </a:spcAft>
            </a:pPr>
            <a:r>
              <a:rPr lang="en-GB" dirty="0">
                <a:solidFill>
                  <a:srgbClr val="000000"/>
                </a:solidFill>
                <a:latin typeface="+mj-lt"/>
                <a:ea typeface="Roboto Slab" pitchFamily="2" charset="0"/>
                <a:cs typeface="Arial" pitchFamily="34" charset="0"/>
              </a:rPr>
              <a:t>The central heavy line is for </a:t>
            </a:r>
            <a:r>
              <a:rPr lang="el-GR" i="1" dirty="0">
                <a:solidFill>
                  <a:srgbClr val="000000"/>
                </a:solidFill>
                <a:latin typeface="+mj-lt"/>
                <a:ea typeface="Roboto Slab" pitchFamily="2" charset="0"/>
                <a:cs typeface="Arial" pitchFamily="34" charset="0"/>
              </a:rPr>
              <a:t>ϕ</a:t>
            </a:r>
            <a:r>
              <a:rPr lang="en-GB" dirty="0">
                <a:solidFill>
                  <a:srgbClr val="000000"/>
                </a:solidFill>
                <a:latin typeface="+mj-lt"/>
                <a:ea typeface="Roboto Slab" pitchFamily="2" charset="0"/>
                <a:cs typeface="Arial" pitchFamily="34" charset="0"/>
              </a:rPr>
              <a:t> = 0.5.</a:t>
            </a:r>
          </a:p>
          <a:p>
            <a:pPr fontAlgn="base">
              <a:spcBef>
                <a:spcPct val="0"/>
              </a:spcBef>
              <a:spcAft>
                <a:spcPct val="0"/>
              </a:spcAft>
            </a:pPr>
            <a:endParaRPr lang="en-GB" dirty="0">
              <a:solidFill>
                <a:srgbClr val="000000"/>
              </a:solidFill>
              <a:latin typeface="+mj-lt"/>
              <a:ea typeface="Roboto Slab" pitchFamily="2" charset="0"/>
              <a:cs typeface="Arial" pitchFamily="34" charset="0"/>
            </a:endParaRPr>
          </a:p>
          <a:p>
            <a:pPr fontAlgn="base">
              <a:spcBef>
                <a:spcPct val="0"/>
              </a:spcBef>
              <a:spcAft>
                <a:spcPct val="0"/>
              </a:spcAft>
            </a:pPr>
            <a:r>
              <a:rPr lang="en-GB" dirty="0" err="1">
                <a:solidFill>
                  <a:srgbClr val="000000"/>
                </a:solidFill>
                <a:latin typeface="+mj-lt"/>
                <a:ea typeface="Roboto Slab" pitchFamily="2" charset="0"/>
                <a:cs typeface="Arial" pitchFamily="34" charset="0"/>
              </a:rPr>
              <a:t>Rogowski</a:t>
            </a:r>
            <a:r>
              <a:rPr lang="en-GB" dirty="0">
                <a:solidFill>
                  <a:srgbClr val="000000"/>
                </a:solidFill>
                <a:latin typeface="+mj-lt"/>
                <a:ea typeface="Roboto Slab" pitchFamily="2" charset="0"/>
                <a:cs typeface="Arial" pitchFamily="34" charset="0"/>
              </a:rPr>
              <a:t> showed that this was the fastest changing line along which the field intensity was </a:t>
            </a:r>
            <a:r>
              <a:rPr lang="en-GB" b="1" dirty="0">
                <a:solidFill>
                  <a:srgbClr val="000000"/>
                </a:solidFill>
                <a:latin typeface="+mj-lt"/>
                <a:ea typeface="Roboto Slab" pitchFamily="2" charset="0"/>
                <a:cs typeface="Arial" pitchFamily="34" charset="0"/>
              </a:rPr>
              <a:t>monotonically decreasing</a:t>
            </a:r>
            <a:r>
              <a:rPr lang="en-GB" dirty="0">
                <a:solidFill>
                  <a:srgbClr val="000000"/>
                </a:solidFill>
                <a:latin typeface="+mj-lt"/>
                <a:ea typeface="Roboto Slab" pitchFamily="2" charset="0"/>
                <a:cs typeface="Arial" pitchFamily="34" charset="0"/>
              </a:rPr>
              <a:t>.</a:t>
            </a:r>
          </a:p>
        </p:txBody>
      </p:sp>
    </p:spTree>
    <p:extLst>
      <p:ext uri="{BB962C8B-B14F-4D97-AF65-F5344CB8AC3E}">
        <p14:creationId xmlns:p14="http://schemas.microsoft.com/office/powerpoint/2010/main" val="1871420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 ends</a:t>
            </a:r>
          </a:p>
        </p:txBody>
      </p:sp>
      <p:sp>
        <p:nvSpPr>
          <p:cNvPr id="3" name="Rectangle 5"/>
          <p:cNvSpPr>
            <a:spLocks noChangeArrowheads="1"/>
          </p:cNvSpPr>
          <p:nvPr/>
        </p:nvSpPr>
        <p:spPr bwMode="auto">
          <a:xfrm>
            <a:off x="132093" y="1484784"/>
            <a:ext cx="36830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Aft>
                <a:spcPct val="0"/>
              </a:spcAft>
            </a:pPr>
            <a:r>
              <a:rPr lang="en-GB" altLang="en-US" sz="2000" dirty="0">
                <a:solidFill>
                  <a:srgbClr val="000000"/>
                </a:solidFill>
                <a:latin typeface="+mn-lt"/>
              </a:rPr>
              <a:t>Recall that a high </a:t>
            </a:r>
            <a:r>
              <a:rPr lang="en-GB" altLang="en-US" sz="2000" i="1" dirty="0">
                <a:solidFill>
                  <a:srgbClr val="000000"/>
                </a:solidFill>
                <a:latin typeface="+mn-lt"/>
              </a:rPr>
              <a:t>µ</a:t>
            </a:r>
            <a:r>
              <a:rPr lang="en-GB" altLang="en-US" sz="2000" dirty="0">
                <a:solidFill>
                  <a:srgbClr val="000000"/>
                </a:solidFill>
                <a:latin typeface="+mn-lt"/>
              </a:rPr>
              <a:t> steel surface is a line of constant scalar potential.</a:t>
            </a:r>
          </a:p>
          <a:p>
            <a:pPr eaLnBrk="1" fontAlgn="base" hangingPunct="1">
              <a:spcAft>
                <a:spcPct val="0"/>
              </a:spcAft>
            </a:pPr>
            <a:r>
              <a:rPr lang="en-GB" altLang="en-US" sz="2000" dirty="0">
                <a:solidFill>
                  <a:srgbClr val="000000"/>
                </a:solidFill>
                <a:latin typeface="+mn-lt"/>
              </a:rPr>
              <a:t>A magnet pole end using the </a:t>
            </a:r>
            <a:r>
              <a:rPr lang="el-GR" altLang="en-US" sz="2000" i="1" dirty="0">
                <a:solidFill>
                  <a:srgbClr val="000000"/>
                </a:solidFill>
                <a:latin typeface="+mn-lt"/>
              </a:rPr>
              <a:t>ϕ</a:t>
            </a:r>
            <a:r>
              <a:rPr lang="en-GB" altLang="en-US" sz="2000" dirty="0">
                <a:solidFill>
                  <a:srgbClr val="000000"/>
                </a:solidFill>
                <a:latin typeface="+mn-lt"/>
              </a:rPr>
              <a:t> = 0.5 potential line provides the maximum rate of </a:t>
            </a:r>
            <a:r>
              <a:rPr lang="en-GB" altLang="en-US" sz="2000" b="1" dirty="0">
                <a:solidFill>
                  <a:srgbClr val="000000"/>
                </a:solidFill>
                <a:latin typeface="+mn-lt"/>
              </a:rPr>
              <a:t>increase</a:t>
            </a:r>
            <a:r>
              <a:rPr lang="en-GB" altLang="en-US" sz="2000" dirty="0">
                <a:solidFill>
                  <a:srgbClr val="000000"/>
                </a:solidFill>
                <a:latin typeface="+mn-lt"/>
              </a:rPr>
              <a:t> in gap with a monotonic </a:t>
            </a:r>
            <a:r>
              <a:rPr lang="en-GB" altLang="en-US" sz="2000" b="1" dirty="0">
                <a:solidFill>
                  <a:srgbClr val="000000"/>
                </a:solidFill>
                <a:latin typeface="+mn-lt"/>
              </a:rPr>
              <a:t>decrease</a:t>
            </a:r>
            <a:r>
              <a:rPr lang="en-GB" altLang="en-US" sz="2000" dirty="0">
                <a:solidFill>
                  <a:srgbClr val="000000"/>
                </a:solidFill>
                <a:latin typeface="+mn-lt"/>
              </a:rPr>
              <a:t> in flux density at the surface, i.e. no saturation.</a:t>
            </a:r>
          </a:p>
          <a:p>
            <a:pPr eaLnBrk="1" fontAlgn="base" hangingPunct="1">
              <a:spcAft>
                <a:spcPct val="0"/>
              </a:spcAft>
            </a:pPr>
            <a:endParaRPr lang="en-GB" altLang="en-US" sz="2000" dirty="0">
              <a:solidFill>
                <a:srgbClr val="000000"/>
              </a:solidFill>
              <a:latin typeface="+mn-lt"/>
            </a:endParaRPr>
          </a:p>
          <a:p>
            <a:pPr eaLnBrk="1" fontAlgn="base" hangingPunct="1">
              <a:spcAft>
                <a:spcPct val="0"/>
              </a:spcAft>
            </a:pPr>
            <a:r>
              <a:rPr lang="en-GB" altLang="en-US" sz="2000" dirty="0">
                <a:solidFill>
                  <a:srgbClr val="000000"/>
                </a:solidFill>
                <a:latin typeface="+mn-lt"/>
              </a:rPr>
              <a:t>A </a:t>
            </a:r>
            <a:r>
              <a:rPr lang="en-GB" altLang="en-US" sz="2000" dirty="0" err="1">
                <a:solidFill>
                  <a:srgbClr val="000000"/>
                </a:solidFill>
                <a:latin typeface="+mn-lt"/>
              </a:rPr>
              <a:t>Rogowski</a:t>
            </a:r>
            <a:r>
              <a:rPr lang="en-GB" altLang="en-US" sz="2000" dirty="0">
                <a:solidFill>
                  <a:srgbClr val="000000"/>
                </a:solidFill>
                <a:latin typeface="+mn-lt"/>
              </a:rPr>
              <a:t> roll-off is not always necessary and is a difficult curve to machine – approximations are often used to save cost. </a:t>
            </a:r>
          </a:p>
          <a:p>
            <a:pPr eaLnBrk="1" fontAlgn="base" hangingPunct="1">
              <a:spcAft>
                <a:spcPct val="0"/>
              </a:spcAft>
            </a:pPr>
            <a:endParaRPr lang="en-GB" altLang="en-US" sz="1800" dirty="0">
              <a:solidFill>
                <a:srgbClr val="000000"/>
              </a:solidFill>
              <a:latin typeface="roboto slab" pitchFamily="2" charset="0"/>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16037" t="12816" r="23309" b="10199"/>
          <a:stretch>
            <a:fillRect/>
          </a:stretch>
        </p:blipFill>
        <p:spPr bwMode="auto">
          <a:xfrm>
            <a:off x="3798888" y="1811338"/>
            <a:ext cx="5100637"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052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equation</a:t>
            </a:r>
          </a:p>
        </p:txBody>
      </p:sp>
      <mc:AlternateContent xmlns:mc="http://schemas.openxmlformats.org/markup-compatibility/2006" xmlns:a14="http://schemas.microsoft.com/office/drawing/2010/main">
        <mc:Choice Requires="a14">
          <p:sp>
            <p:nvSpPr>
              <p:cNvPr id="3" name="Rectangle 5"/>
              <p:cNvSpPr>
                <a:spLocks noChangeArrowheads="1"/>
              </p:cNvSpPr>
              <p:nvPr/>
            </p:nvSpPr>
            <p:spPr bwMode="auto">
              <a:xfrm>
                <a:off x="300038" y="1412875"/>
                <a:ext cx="8229600" cy="29367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Aft>
                    <a:spcPct val="0"/>
                  </a:spcAft>
                </a:pPr>
                <a:r>
                  <a:rPr lang="en-GB" altLang="en-US" sz="2000" dirty="0">
                    <a:solidFill>
                      <a:srgbClr val="000000"/>
                    </a:solidFill>
                    <a:latin typeface="+mn-lt"/>
                  </a:rPr>
                  <a:t>The '</a:t>
                </a:r>
                <a:r>
                  <a:rPr lang="en-GB" altLang="en-US" sz="2000" dirty="0" err="1">
                    <a:solidFill>
                      <a:srgbClr val="000000"/>
                    </a:solidFill>
                    <a:latin typeface="+mn-lt"/>
                  </a:rPr>
                  <a:t>Rogowski</a:t>
                </a:r>
                <a:r>
                  <a:rPr lang="en-GB" altLang="en-US" sz="2000" dirty="0">
                    <a:solidFill>
                      <a:srgbClr val="000000"/>
                    </a:solidFill>
                    <a:latin typeface="+mn-lt"/>
                  </a:rPr>
                  <a:t>' roll-off:</a:t>
                </a:r>
                <a:endParaRPr lang="en-GB" altLang="en-US" sz="2000" b="1" dirty="0">
                  <a:solidFill>
                    <a:srgbClr val="000000"/>
                  </a:solidFill>
                  <a:latin typeface="+mn-lt"/>
                </a:endParaRPr>
              </a:p>
              <a:p>
                <a:pPr eaLnBrk="1" fontAlgn="base" hangingPunct="1">
                  <a:spcAft>
                    <a:spcPct val="0"/>
                  </a:spcAft>
                </a:pPr>
                <a:r>
                  <a:rPr lang="en-GB" altLang="en-US" sz="2000" b="1" dirty="0">
                    <a:solidFill>
                      <a:srgbClr val="000000"/>
                    </a:solidFill>
                    <a:latin typeface="+mn-lt"/>
                  </a:rPr>
                  <a:t>Equation:		</a:t>
                </a:r>
                <a14:m>
                  <m:oMath xmlns:m="http://schemas.openxmlformats.org/officeDocument/2006/math">
                    <m:r>
                      <a:rPr lang="en-GB" altLang="en-US" sz="2000" i="1" smtClean="0">
                        <a:solidFill>
                          <a:srgbClr val="000000"/>
                        </a:solidFill>
                        <a:latin typeface="Cambria Math"/>
                      </a:rPr>
                      <m:t>𝑦</m:t>
                    </m:r>
                    <m:r>
                      <a:rPr lang="en-GB" altLang="en-US" sz="2000" i="1" smtClean="0">
                        <a:solidFill>
                          <a:srgbClr val="000000"/>
                        </a:solidFill>
                        <a:latin typeface="Cambria Math"/>
                      </a:rPr>
                      <m:t>=</m:t>
                    </m:r>
                    <m:r>
                      <a:rPr lang="en-GB" altLang="en-US" sz="2000" b="0" i="1" smtClean="0">
                        <a:solidFill>
                          <a:srgbClr val="000000"/>
                        </a:solidFill>
                        <a:latin typeface="Cambria Math"/>
                      </a:rPr>
                      <m:t>h</m:t>
                    </m:r>
                    <m:r>
                      <a:rPr lang="en-GB" altLang="en-US" sz="2000" i="1" smtClean="0">
                        <a:solidFill>
                          <a:srgbClr val="000000"/>
                        </a:solidFill>
                        <a:latin typeface="Cambria Math"/>
                      </a:rPr>
                      <m:t>+</m:t>
                    </m:r>
                    <m:f>
                      <m:fPr>
                        <m:ctrlPr>
                          <a:rPr lang="en-GB" altLang="en-US" sz="2000" i="1" smtClean="0">
                            <a:solidFill>
                              <a:srgbClr val="000000"/>
                            </a:solidFill>
                            <a:latin typeface="Cambria Math" panose="02040503050406030204" pitchFamily="18" charset="0"/>
                          </a:rPr>
                        </m:ctrlPr>
                      </m:fPr>
                      <m:num>
                        <m:r>
                          <a:rPr lang="en-GB" altLang="en-US" sz="2000" b="0" i="1" smtClean="0">
                            <a:solidFill>
                              <a:srgbClr val="000000"/>
                            </a:solidFill>
                            <a:latin typeface="Cambria Math"/>
                          </a:rPr>
                          <m:t>2</m:t>
                        </m:r>
                        <m:r>
                          <a:rPr lang="en-GB" altLang="en-US" sz="2000" b="0" i="1" smtClean="0">
                            <a:solidFill>
                              <a:srgbClr val="000000"/>
                            </a:solidFill>
                            <a:latin typeface="Cambria Math"/>
                          </a:rPr>
                          <m:t>h</m:t>
                        </m:r>
                      </m:num>
                      <m:den>
                        <m:r>
                          <a:rPr lang="en-GB" altLang="en-US" sz="2000" i="1" smtClean="0">
                            <a:solidFill>
                              <a:srgbClr val="000000"/>
                            </a:solidFill>
                            <a:latin typeface="Cambria Math"/>
                          </a:rPr>
                          <m:t>𝜋𝛼</m:t>
                        </m:r>
                      </m:den>
                    </m:f>
                    <m:d>
                      <m:dPr>
                        <m:ctrlPr>
                          <a:rPr lang="en-GB" altLang="en-US" sz="2000" i="1" smtClean="0">
                            <a:solidFill>
                              <a:srgbClr val="000000"/>
                            </a:solidFill>
                            <a:latin typeface="Cambria Math" panose="02040503050406030204" pitchFamily="18" charset="0"/>
                          </a:rPr>
                        </m:ctrlPr>
                      </m:dPr>
                      <m:e>
                        <m:func>
                          <m:funcPr>
                            <m:ctrlPr>
                              <a:rPr lang="en-GB" altLang="en-US" sz="2000" i="1" smtClean="0">
                                <a:solidFill>
                                  <a:srgbClr val="000000"/>
                                </a:solidFill>
                                <a:latin typeface="Cambria Math" panose="02040503050406030204" pitchFamily="18" charset="0"/>
                              </a:rPr>
                            </m:ctrlPr>
                          </m:funcPr>
                          <m:fName>
                            <m:r>
                              <m:rPr>
                                <m:sty m:val="p"/>
                              </m:rPr>
                              <a:rPr lang="en-GB" altLang="en-US" sz="2000" smtClean="0">
                                <a:solidFill>
                                  <a:srgbClr val="000000"/>
                                </a:solidFill>
                                <a:latin typeface="Cambria Math"/>
                              </a:rPr>
                              <m:t>exp</m:t>
                            </m:r>
                          </m:fName>
                          <m:e>
                            <m:f>
                              <m:fPr>
                                <m:ctrlPr>
                                  <a:rPr lang="en-GB" altLang="en-US" sz="2000" i="1">
                                    <a:solidFill>
                                      <a:srgbClr val="000000"/>
                                    </a:solidFill>
                                    <a:latin typeface="Cambria Math" panose="02040503050406030204" pitchFamily="18" charset="0"/>
                                  </a:rPr>
                                </m:ctrlPr>
                              </m:fPr>
                              <m:num>
                                <m:r>
                                  <a:rPr lang="en-GB" altLang="en-US" sz="2000" i="1">
                                    <a:solidFill>
                                      <a:srgbClr val="000000"/>
                                    </a:solidFill>
                                    <a:latin typeface="Cambria Math"/>
                                  </a:rPr>
                                  <m:t>𝛼𝜋</m:t>
                                </m:r>
                                <m:r>
                                  <a:rPr lang="en-GB" altLang="en-US" sz="2000" i="1">
                                    <a:solidFill>
                                      <a:srgbClr val="000000"/>
                                    </a:solidFill>
                                    <a:latin typeface="Cambria Math"/>
                                  </a:rPr>
                                  <m:t>𝑥</m:t>
                                </m:r>
                              </m:num>
                              <m:den>
                                <m:r>
                                  <a:rPr lang="en-GB" altLang="en-US" sz="2000" b="0" i="1" smtClean="0">
                                    <a:solidFill>
                                      <a:srgbClr val="000000"/>
                                    </a:solidFill>
                                    <a:latin typeface="Cambria Math"/>
                                  </a:rPr>
                                  <m:t>2</m:t>
                                </m:r>
                                <m:r>
                                  <a:rPr lang="en-GB" altLang="en-US" sz="2000" b="0" i="1" smtClean="0">
                                    <a:solidFill>
                                      <a:srgbClr val="000000"/>
                                    </a:solidFill>
                                    <a:latin typeface="Cambria Math"/>
                                  </a:rPr>
                                  <m:t>h</m:t>
                                </m:r>
                              </m:den>
                            </m:f>
                          </m:e>
                        </m:func>
                        <m:r>
                          <a:rPr lang="en-GB" altLang="en-US" sz="2000" i="1">
                            <a:solidFill>
                              <a:srgbClr val="000000"/>
                            </a:solidFill>
                            <a:latin typeface="Cambria Math"/>
                          </a:rPr>
                          <m:t>−1</m:t>
                        </m:r>
                      </m:e>
                    </m:d>
                  </m:oMath>
                </a14:m>
                <a:endParaRPr lang="en-GB" altLang="en-US" sz="2000" dirty="0">
                  <a:solidFill>
                    <a:srgbClr val="000000"/>
                  </a:solidFill>
                  <a:latin typeface="+mn-lt"/>
                </a:endParaRPr>
              </a:p>
              <a:p>
                <a:pPr eaLnBrk="1" fontAlgn="base" hangingPunct="1">
                  <a:spcAft>
                    <a:spcPct val="0"/>
                  </a:spcAft>
                </a:pPr>
                <a:endParaRPr lang="en-GB" altLang="en-US" sz="2000" b="1" dirty="0">
                  <a:solidFill>
                    <a:srgbClr val="000000"/>
                  </a:solidFill>
                  <a:latin typeface="+mn-lt"/>
                </a:endParaRPr>
              </a:p>
              <a:p>
                <a:pPr eaLnBrk="1" fontAlgn="base" hangingPunct="1">
                  <a:spcAft>
                    <a:spcPct val="0"/>
                  </a:spcAft>
                </a:pPr>
                <a14:m>
                  <m:oMath xmlns:m="http://schemas.openxmlformats.org/officeDocument/2006/math">
                    <m:r>
                      <a:rPr lang="en-GB" altLang="en-US" sz="2000" b="0" i="1" smtClean="0">
                        <a:solidFill>
                          <a:srgbClr val="000000"/>
                        </a:solidFill>
                        <a:latin typeface="Cambria Math"/>
                      </a:rPr>
                      <m:t>h</m:t>
                    </m:r>
                  </m:oMath>
                </a14:m>
                <a:r>
                  <a:rPr lang="en-GB" altLang="en-US" sz="2000" dirty="0">
                    <a:solidFill>
                      <a:srgbClr val="000000"/>
                    </a:solidFill>
                    <a:latin typeface="+mn-lt"/>
                  </a:rPr>
                  <a:t> is dipole half gap</a:t>
                </a:r>
              </a:p>
              <a:p>
                <a:pPr eaLnBrk="1" fontAlgn="base" hangingPunct="1">
                  <a:spcAft>
                    <a:spcPct val="0"/>
                  </a:spcAft>
                </a:pPr>
                <a:r>
                  <a:rPr lang="en-GB" altLang="en-US" sz="2000" i="1" dirty="0">
                    <a:solidFill>
                      <a:srgbClr val="000000"/>
                    </a:solidFill>
                    <a:latin typeface="+mn-lt"/>
                  </a:rPr>
                  <a:t>y</a:t>
                </a:r>
                <a:r>
                  <a:rPr lang="en-GB" altLang="en-US" sz="2000" dirty="0">
                    <a:solidFill>
                      <a:srgbClr val="000000"/>
                    </a:solidFill>
                    <a:latin typeface="+mn-lt"/>
                  </a:rPr>
                  <a:t> = 0 is centre line of gap</a:t>
                </a:r>
              </a:p>
              <a:p>
                <a:pPr eaLnBrk="1" fontAlgn="base" hangingPunct="1">
                  <a:spcAft>
                    <a:spcPct val="0"/>
                  </a:spcAft>
                </a:pPr>
                <a:r>
                  <a:rPr lang="el-GR" altLang="en-US" sz="2000" i="1" dirty="0">
                    <a:solidFill>
                      <a:srgbClr val="000000"/>
                    </a:solidFill>
                    <a:latin typeface="+mn-lt"/>
                  </a:rPr>
                  <a:t>α</a:t>
                </a:r>
                <a:r>
                  <a:rPr lang="en-GB" altLang="en-US" sz="2000" dirty="0">
                    <a:solidFill>
                      <a:srgbClr val="000000"/>
                    </a:solidFill>
                    <a:latin typeface="+mn-lt"/>
                  </a:rPr>
                  <a:t> is a parameter controlling</a:t>
                </a:r>
              </a:p>
              <a:p>
                <a:pPr eaLnBrk="1" fontAlgn="base" hangingPunct="1">
                  <a:spcAft>
                    <a:spcPct val="0"/>
                  </a:spcAft>
                </a:pPr>
                <a:r>
                  <a:rPr lang="en-GB" altLang="en-US" sz="2000" dirty="0">
                    <a:solidFill>
                      <a:srgbClr val="000000"/>
                    </a:solidFill>
                    <a:latin typeface="+mn-lt"/>
                  </a:rPr>
                  <a:t>gradient at </a:t>
                </a:r>
                <a:r>
                  <a:rPr lang="en-GB" altLang="en-US" sz="2000" i="1" dirty="0">
                    <a:solidFill>
                      <a:srgbClr val="000000"/>
                    </a:solidFill>
                    <a:latin typeface="+mn-lt"/>
                  </a:rPr>
                  <a:t>x</a:t>
                </a:r>
                <a:r>
                  <a:rPr lang="en-GB" altLang="en-US" sz="2000" dirty="0">
                    <a:solidFill>
                      <a:srgbClr val="000000"/>
                    </a:solidFill>
                    <a:latin typeface="+mn-lt"/>
                  </a:rPr>
                  <a:t> = 0 (~1)</a:t>
                </a:r>
              </a:p>
              <a:p>
                <a:pPr eaLnBrk="1" fontAlgn="base" hangingPunct="1">
                  <a:spcAft>
                    <a:spcPct val="0"/>
                  </a:spcAft>
                </a:pPr>
                <a:endParaRPr lang="en-GB" altLang="en-US" dirty="0">
                  <a:solidFill>
                    <a:srgbClr val="000000"/>
                  </a:solidFill>
                  <a:latin typeface="roboto slab" pitchFamily="2" charset="0"/>
                </a:endParaRPr>
              </a:p>
            </p:txBody>
          </p:sp>
        </mc:Choice>
        <mc:Fallback xmlns="">
          <p:sp>
            <p:nvSpPr>
              <p:cNvPr id="3" name="Rectangle 5"/>
              <p:cNvSpPr>
                <a:spLocks noRot="1" noChangeAspect="1" noMove="1" noResize="1" noEditPoints="1" noAdjustHandles="1" noChangeArrowheads="1" noChangeShapeType="1" noTextEdit="1"/>
              </p:cNvSpPr>
              <p:nvPr/>
            </p:nvSpPr>
            <p:spPr bwMode="auto">
              <a:xfrm>
                <a:off x="300038" y="1412875"/>
                <a:ext cx="8229600" cy="2936703"/>
              </a:xfrm>
              <a:prstGeom prst="rect">
                <a:avLst/>
              </a:prstGeom>
              <a:blipFill rotWithShape="1">
                <a:blip r:embed="rId2"/>
                <a:stretch>
                  <a:fillRect l="-741" t="-10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4" name="Picture 4" descr="P1010005"/>
          <p:cNvPicPr>
            <a:picLocks noChangeAspect="1" noChangeArrowheads="1"/>
          </p:cNvPicPr>
          <p:nvPr/>
        </p:nvPicPr>
        <p:blipFill>
          <a:blip r:embed="rId3">
            <a:extLst>
              <a:ext uri="{28A0092B-C50C-407E-A947-70E740481C1C}">
                <a14:useLocalDpi xmlns:a14="http://schemas.microsoft.com/office/drawing/2010/main" val="0"/>
              </a:ext>
            </a:extLst>
          </a:blip>
          <a:srcRect l="18201" t="8289" r="24728" b="43401"/>
          <a:stretch>
            <a:fillRect/>
          </a:stretch>
        </p:blipFill>
        <p:spPr bwMode="auto">
          <a:xfrm>
            <a:off x="4414838" y="2708275"/>
            <a:ext cx="453707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91727" y="5589588"/>
            <a:ext cx="2092239" cy="369332"/>
          </a:xfrm>
          <a:prstGeom prst="rect">
            <a:avLst/>
          </a:prstGeom>
          <a:noFill/>
        </p:spPr>
        <p:txBody>
          <a:bodyPr wrap="none" rtlCol="0">
            <a:spAutoFit/>
          </a:bodyPr>
          <a:lstStyle/>
          <a:p>
            <a:r>
              <a:rPr lang="en-GB" dirty="0">
                <a:latin typeface="+mj-lt"/>
                <a:ea typeface="Roboto Slab" pitchFamily="2" charset="0"/>
              </a:rPr>
              <a:t>Diamond dipole end</a:t>
            </a:r>
          </a:p>
        </p:txBody>
      </p:sp>
      <p:sp>
        <p:nvSpPr>
          <p:cNvPr id="6" name="TextBox 5"/>
          <p:cNvSpPr txBox="1"/>
          <p:nvPr/>
        </p:nvSpPr>
        <p:spPr>
          <a:xfrm>
            <a:off x="300039" y="4407243"/>
            <a:ext cx="3678838" cy="1631216"/>
          </a:xfrm>
          <a:prstGeom prst="rect">
            <a:avLst/>
          </a:prstGeom>
          <a:noFill/>
        </p:spPr>
        <p:txBody>
          <a:bodyPr wrap="square" rtlCol="0">
            <a:spAutoFit/>
          </a:bodyPr>
          <a:lstStyle/>
          <a:p>
            <a:r>
              <a:rPr lang="en-GB" sz="2000" dirty="0"/>
              <a:t>This is generally only needed on dipoles, quadrupoles  and higher order magnets often just have a straight angles cut at the pole ends</a:t>
            </a:r>
          </a:p>
        </p:txBody>
      </p:sp>
    </p:spTree>
    <p:extLst>
      <p:ext uri="{BB962C8B-B14F-4D97-AF65-F5344CB8AC3E}">
        <p14:creationId xmlns:p14="http://schemas.microsoft.com/office/powerpoint/2010/main" val="2276470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Stored energy</a:t>
            </a:r>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354228" y="1413862"/>
                <a:ext cx="8476734" cy="4818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magnetic circuit has a certain amount of energy stored in it while the magnet is powered on- recall that as scalar and vector magnetic potentials exist so must potential energy.</a:t>
                </a:r>
              </a:p>
              <a:p>
                <a:pPr eaLnBrk="1" fontAlgn="base" hangingPunct="1">
                  <a:spcBef>
                    <a:spcPct val="50000"/>
                  </a:spcBef>
                  <a:spcAft>
                    <a:spcPct val="0"/>
                  </a:spcAft>
                </a:pPr>
                <a:r>
                  <a:rPr lang="en-GB" altLang="en-US" sz="2000" dirty="0">
                    <a:solidFill>
                      <a:srgbClr val="000000"/>
                    </a:solidFill>
                    <a:latin typeface="+mn-lt"/>
                  </a:rPr>
                  <a:t>The magnet stored energy is given by </a:t>
                </a:r>
              </a:p>
              <a:p>
                <a:pPr algn="ctr" eaLnBrk="1" fontAlgn="base" hangingPunct="1">
                  <a:spcBef>
                    <a:spcPct val="50000"/>
                  </a:spcBef>
                  <a:spcAft>
                    <a:spcPct val="0"/>
                  </a:spcAft>
                </a:pPr>
                <a14:m>
                  <m:oMath xmlns:m="http://schemas.openxmlformats.org/officeDocument/2006/math">
                    <m:r>
                      <a:rPr lang="en-GB" altLang="en-US" sz="2000" b="0" i="1" smtClean="0">
                        <a:solidFill>
                          <a:srgbClr val="000000"/>
                        </a:solidFill>
                        <a:latin typeface="Cambria Math"/>
                      </a:rPr>
                      <m:t>𝑈</m:t>
                    </m:r>
                    <m:r>
                      <a:rPr lang="en-GB" altLang="en-US" sz="2000" b="0" i="1" smtClean="0">
                        <a:solidFill>
                          <a:srgbClr val="000000"/>
                        </a:solidFill>
                        <a:latin typeface="Cambria Math"/>
                      </a:rPr>
                      <m:t>=</m:t>
                    </m:r>
                    <m:f>
                      <m:fPr>
                        <m:ctrlPr>
                          <a:rPr lang="en-GB" altLang="en-US" sz="2000" b="0" i="1" smtClean="0">
                            <a:solidFill>
                              <a:srgbClr val="000000"/>
                            </a:solidFill>
                            <a:latin typeface="Cambria Math" panose="02040503050406030204" pitchFamily="18" charset="0"/>
                          </a:rPr>
                        </m:ctrlPr>
                      </m:fPr>
                      <m:num>
                        <m:r>
                          <a:rPr lang="en-GB" altLang="en-US" sz="2000" b="0" i="1" smtClean="0">
                            <a:solidFill>
                              <a:srgbClr val="000000"/>
                            </a:solidFill>
                            <a:latin typeface="Cambria Math"/>
                          </a:rPr>
                          <m:t>1</m:t>
                        </m:r>
                      </m:num>
                      <m:den>
                        <m:r>
                          <a:rPr lang="en-GB" altLang="en-US" sz="2000" b="0" i="1" smtClean="0">
                            <a:solidFill>
                              <a:srgbClr val="000000"/>
                            </a:solidFill>
                            <a:latin typeface="Cambria Math"/>
                          </a:rPr>
                          <m:t>2</m:t>
                        </m:r>
                      </m:den>
                    </m:f>
                    <m:nary>
                      <m:naryPr>
                        <m:limLoc m:val="undOvr"/>
                        <m:subHide m:val="on"/>
                        <m:supHide m:val="on"/>
                        <m:ctrlPr>
                          <a:rPr lang="en-GB" altLang="en-US" sz="2000" b="0" i="1" smtClean="0">
                            <a:solidFill>
                              <a:srgbClr val="000000"/>
                            </a:solidFill>
                            <a:latin typeface="Cambria Math" panose="02040503050406030204" pitchFamily="18" charset="0"/>
                          </a:rPr>
                        </m:ctrlPr>
                      </m:naryPr>
                      <m:sub/>
                      <m:sup/>
                      <m:e>
                        <m:r>
                          <a:rPr lang="en-GB" altLang="en-US" sz="2000" b="0" i="1" smtClean="0">
                            <a:solidFill>
                              <a:srgbClr val="000000"/>
                            </a:solidFill>
                            <a:latin typeface="Cambria Math"/>
                          </a:rPr>
                          <m:t>𝐻𝐵</m:t>
                        </m:r>
                        <m:r>
                          <a:rPr lang="en-GB" altLang="en-US" sz="2000" b="0" i="1" smtClean="0">
                            <a:solidFill>
                              <a:srgbClr val="000000"/>
                            </a:solidFill>
                            <a:latin typeface="Cambria Math"/>
                          </a:rPr>
                          <m:t>.</m:t>
                        </m:r>
                        <m:r>
                          <a:rPr lang="en-GB" altLang="en-US" sz="2000" b="0" i="1" smtClean="0">
                            <a:solidFill>
                              <a:srgbClr val="000000"/>
                            </a:solidFill>
                            <a:latin typeface="Cambria Math"/>
                          </a:rPr>
                          <m:t>𝑑𝑉</m:t>
                        </m:r>
                      </m:e>
                    </m:nary>
                  </m:oMath>
                </a14:m>
                <a:r>
                  <a:rPr lang="en-GB" altLang="en-US" sz="2000" dirty="0">
                    <a:solidFill>
                      <a:srgbClr val="000000"/>
                    </a:solidFill>
                    <a:latin typeface="+mn-lt"/>
                  </a:rPr>
                  <a:t>   </a:t>
                </a:r>
              </a:p>
              <a:p>
                <a:pPr eaLnBrk="1" fontAlgn="base" hangingPunct="1">
                  <a:spcBef>
                    <a:spcPct val="50000"/>
                  </a:spcBef>
                  <a:spcAft>
                    <a:spcPct val="0"/>
                  </a:spcAft>
                </a:pPr>
                <a:r>
                  <a:rPr lang="en-GB" altLang="en-US" sz="2000" dirty="0">
                    <a:solidFill>
                      <a:srgbClr val="000000"/>
                    </a:solidFill>
                    <a:latin typeface="+mn-lt"/>
                  </a:rPr>
                  <a:t>a.k.a volume integral of H and B. No useful potential is stored in the coil or iron, only in the gap and so:</a:t>
                </a:r>
              </a:p>
              <a:p>
                <a:pPr eaLnBrk="1" fontAlgn="base" hangingPunct="1">
                  <a:spcBef>
                    <a:spcPct val="50000"/>
                  </a:spcBef>
                  <a:spcAft>
                    <a:spcPct val="0"/>
                  </a:spcAft>
                </a:pPr>
                <a14:m>
                  <m:oMathPara xmlns:m="http://schemas.openxmlformats.org/officeDocument/2006/math">
                    <m:oMathParaPr>
                      <m:jc m:val="centerGroup"/>
                    </m:oMathParaPr>
                    <m:oMath xmlns:m="http://schemas.openxmlformats.org/officeDocument/2006/math">
                      <m:r>
                        <a:rPr lang="en-GB" altLang="en-US" sz="2000" b="0" i="1" smtClean="0">
                          <a:solidFill>
                            <a:srgbClr val="000000"/>
                          </a:solidFill>
                          <a:latin typeface="Cambria Math"/>
                        </a:rPr>
                        <m:t>𝑈</m:t>
                      </m:r>
                      <m:r>
                        <a:rPr lang="en-GB" altLang="en-US" sz="2000" b="0" i="1" smtClean="0">
                          <a:solidFill>
                            <a:srgbClr val="000000"/>
                          </a:solidFill>
                          <a:latin typeface="Cambria Math"/>
                        </a:rPr>
                        <m:t>=</m:t>
                      </m:r>
                      <m:f>
                        <m:fPr>
                          <m:ctrlPr>
                            <a:rPr lang="en-GB" altLang="en-US" sz="2000" b="0" i="1" smtClean="0">
                              <a:solidFill>
                                <a:srgbClr val="000000"/>
                              </a:solidFill>
                              <a:latin typeface="Cambria Math" panose="02040503050406030204" pitchFamily="18" charset="0"/>
                            </a:rPr>
                          </m:ctrlPr>
                        </m:fPr>
                        <m:num>
                          <m:sSubSup>
                            <m:sSubSupPr>
                              <m:ctrlPr>
                                <a:rPr lang="en-GB" altLang="en-US" sz="2000" b="0" i="1" smtClean="0">
                                  <a:solidFill>
                                    <a:srgbClr val="000000"/>
                                  </a:solidFill>
                                  <a:latin typeface="Cambria Math" panose="02040503050406030204" pitchFamily="18" charset="0"/>
                                </a:rPr>
                              </m:ctrlPr>
                            </m:sSubSupPr>
                            <m:e>
                              <m:r>
                                <a:rPr lang="en-GB" altLang="en-US" sz="2000" b="0" i="1" smtClean="0">
                                  <a:solidFill>
                                    <a:srgbClr val="000000"/>
                                  </a:solidFill>
                                  <a:latin typeface="Cambria Math"/>
                                </a:rPr>
                                <m:t>𝐵</m:t>
                              </m:r>
                            </m:e>
                            <m:sub/>
                            <m:sup>
                              <m:r>
                                <a:rPr lang="en-GB" altLang="en-US" sz="2000" b="0" i="1" smtClean="0">
                                  <a:solidFill>
                                    <a:srgbClr val="000000"/>
                                  </a:solidFill>
                                  <a:latin typeface="Cambria Math"/>
                                </a:rPr>
                                <m:t>2</m:t>
                              </m:r>
                            </m:sup>
                          </m:sSubSup>
                        </m:num>
                        <m:den>
                          <m:sSub>
                            <m:sSubPr>
                              <m:ctrlPr>
                                <a:rPr lang="en-GB" altLang="en-US" sz="2000" b="0" i="1" smtClean="0">
                                  <a:solidFill>
                                    <a:srgbClr val="000000"/>
                                  </a:solidFill>
                                  <a:latin typeface="Cambria Math" panose="02040503050406030204" pitchFamily="18" charset="0"/>
                                </a:rPr>
                              </m:ctrlPr>
                            </m:sSubPr>
                            <m:e>
                              <m:r>
                                <a:rPr lang="en-GB" altLang="en-US" sz="2000" b="0" i="1" smtClean="0">
                                  <a:solidFill>
                                    <a:srgbClr val="000000"/>
                                  </a:solidFill>
                                  <a:latin typeface="Cambria Math"/>
                                </a:rPr>
                                <m:t>2</m:t>
                              </m:r>
                              <m:r>
                                <a:rPr lang="en-GB" altLang="en-US" sz="2000" b="0" i="1" smtClean="0">
                                  <a:solidFill>
                                    <a:srgbClr val="000000"/>
                                  </a:solidFill>
                                  <a:latin typeface="Cambria Math"/>
                                  <a:ea typeface="Cambria Math"/>
                                </a:rPr>
                                <m:t>𝜇</m:t>
                              </m:r>
                            </m:e>
                            <m:sub>
                              <m:r>
                                <a:rPr lang="en-GB" altLang="en-US" sz="2000" b="0" i="1" smtClean="0">
                                  <a:solidFill>
                                    <a:srgbClr val="000000"/>
                                  </a:solidFill>
                                  <a:latin typeface="Cambria Math"/>
                                </a:rPr>
                                <m:t>0</m:t>
                              </m:r>
                            </m:sub>
                          </m:sSub>
                        </m:den>
                      </m:f>
                      <m:r>
                        <a:rPr lang="en-GB" altLang="en-US" sz="2000" b="0" i="1" smtClean="0">
                          <a:solidFill>
                            <a:srgbClr val="000000"/>
                          </a:solidFill>
                          <a:latin typeface="Cambria Math"/>
                        </a:rPr>
                        <m:t> </m:t>
                      </m:r>
                      <m:r>
                        <a:rPr lang="en-GB" altLang="en-US" sz="2000" b="0" i="1" smtClean="0">
                          <a:solidFill>
                            <a:srgbClr val="000000"/>
                          </a:solidFill>
                          <a:latin typeface="Cambria Math"/>
                          <a:ea typeface="Cambria Math"/>
                        </a:rPr>
                        <m:t>×</m:t>
                      </m:r>
                      <m:r>
                        <a:rPr lang="en-GB" altLang="en-US" sz="2000" b="0" i="1" smtClean="0">
                          <a:solidFill>
                            <a:srgbClr val="000000"/>
                          </a:solidFill>
                          <a:latin typeface="Cambria Math"/>
                          <a:ea typeface="Cambria Math"/>
                        </a:rPr>
                        <m:t>𝑚𝑎𝑔𝑛𝑒𝑡𝑖𝑐</m:t>
                      </m:r>
                      <m:r>
                        <a:rPr lang="en-GB" altLang="en-US" sz="2000" b="0" i="1" smtClean="0">
                          <a:solidFill>
                            <a:srgbClr val="000000"/>
                          </a:solidFill>
                          <a:latin typeface="Cambria Math"/>
                          <a:ea typeface="Cambria Math"/>
                        </a:rPr>
                        <m:t> </m:t>
                      </m:r>
                      <m:r>
                        <a:rPr lang="en-GB" altLang="en-US" sz="2000" b="0" i="1" smtClean="0">
                          <a:solidFill>
                            <a:srgbClr val="000000"/>
                          </a:solidFill>
                          <a:latin typeface="Cambria Math"/>
                          <a:ea typeface="Cambria Math"/>
                        </a:rPr>
                        <m:t>𝑣𝑜𝑙𝑢𝑚𝑒</m:t>
                      </m:r>
                    </m:oMath>
                  </m:oMathPara>
                </a14:m>
                <a:endParaRPr lang="en-GB" altLang="en-US" sz="2000" dirty="0">
                  <a:solidFill>
                    <a:srgbClr val="000000"/>
                  </a:solidFill>
                  <a:latin typeface="+mn-lt"/>
                </a:endParaRPr>
              </a:p>
              <a:p>
                <a:pPr eaLnBrk="1" fontAlgn="base" hangingPunct="1">
                  <a:spcBef>
                    <a:spcPct val="50000"/>
                  </a:spcBef>
                  <a:spcAft>
                    <a:spcPct val="0"/>
                  </a:spcAft>
                </a:pPr>
                <a:r>
                  <a:rPr lang="en-GB" altLang="en-US" sz="2000" dirty="0">
                    <a:solidFill>
                      <a:srgbClr val="000000"/>
                    </a:solidFill>
                    <a:latin typeface="+mn-lt"/>
                  </a:rPr>
                  <a:t>To a good approximation the magnetic volume is the cuboid in the magnet gap (at least for a dipole). Very little is stored in the iron yoke.</a:t>
                </a:r>
              </a:p>
              <a:p>
                <a:pPr eaLnBrk="1" fontAlgn="base" hangingPunct="1">
                  <a:spcBef>
                    <a:spcPct val="50000"/>
                  </a:spcBef>
                  <a:spcAft>
                    <a:spcPct val="0"/>
                  </a:spcAft>
                </a:pPr>
                <a:endParaRPr lang="en-GB" altLang="en-US" sz="2000" dirty="0">
                  <a:solidFill>
                    <a:srgbClr val="000000"/>
                  </a:solidFill>
                  <a:latin typeface="+mn-lt"/>
                </a:endParaRP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354228" y="1413862"/>
                <a:ext cx="8476734" cy="4818050"/>
              </a:xfrm>
              <a:prstGeom prst="rect">
                <a:avLst/>
              </a:prstGeom>
              <a:blipFill>
                <a:blip r:embed="rId2"/>
                <a:stretch>
                  <a:fillRect l="-719" t="-759" r="-3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224999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Force on a  pole </a:t>
            </a:r>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354228" y="1413862"/>
                <a:ext cx="8476734" cy="44955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poles and yoke of the magnet are subjected to forces from the contained field. In particular the force across the gap seeks to pull the pole tips together.</a:t>
                </a:r>
              </a:p>
              <a:p>
                <a:pPr algn="ctr" eaLnBrk="1" fontAlgn="base" hangingPunct="1">
                  <a:spcBef>
                    <a:spcPct val="50000"/>
                  </a:spcBef>
                  <a:spcAft>
                    <a:spcPct val="0"/>
                  </a:spcAft>
                </a:pPr>
                <a14:m>
                  <m:oMath xmlns:m="http://schemas.openxmlformats.org/officeDocument/2006/math">
                    <m:r>
                      <a:rPr lang="en-GB" altLang="en-US" sz="2000" b="0" i="1" smtClean="0">
                        <a:solidFill>
                          <a:srgbClr val="000000"/>
                        </a:solidFill>
                        <a:latin typeface="Cambria Math"/>
                      </a:rPr>
                      <m:t>𝐹𝑜𝑟𝑐𝑒</m:t>
                    </m:r>
                    <m:r>
                      <a:rPr lang="en-GB" altLang="en-US" sz="2000" b="0" i="1" smtClean="0">
                        <a:solidFill>
                          <a:srgbClr val="000000"/>
                        </a:solidFill>
                        <a:latin typeface="Cambria Math"/>
                      </a:rPr>
                      <m:t>= </m:t>
                    </m:r>
                    <m:nary>
                      <m:naryPr>
                        <m:limLoc m:val="undOvr"/>
                        <m:subHide m:val="on"/>
                        <m:supHide m:val="on"/>
                        <m:ctrlPr>
                          <a:rPr lang="en-GB" altLang="en-US" sz="2000" b="0" i="1" smtClean="0">
                            <a:solidFill>
                              <a:srgbClr val="000000"/>
                            </a:solidFill>
                            <a:latin typeface="Cambria Math" panose="02040503050406030204" pitchFamily="18" charset="0"/>
                          </a:rPr>
                        </m:ctrlPr>
                      </m:naryPr>
                      <m:sub/>
                      <m:sup/>
                      <m:e>
                        <m:f>
                          <m:fPr>
                            <m:ctrlPr>
                              <a:rPr lang="en-GB" altLang="en-US" sz="2000" b="0" i="1" smtClean="0">
                                <a:solidFill>
                                  <a:srgbClr val="000000"/>
                                </a:solidFill>
                                <a:latin typeface="Cambria Math" panose="02040503050406030204" pitchFamily="18" charset="0"/>
                              </a:rPr>
                            </m:ctrlPr>
                          </m:fPr>
                          <m:num>
                            <m:r>
                              <a:rPr lang="en-GB" altLang="en-US" sz="2000" b="0" i="1" smtClean="0">
                                <a:solidFill>
                                  <a:srgbClr val="000000"/>
                                </a:solidFill>
                                <a:latin typeface="Cambria Math"/>
                              </a:rPr>
                              <m:t>𝐵</m:t>
                            </m:r>
                          </m:num>
                          <m:den>
                            <m:r>
                              <a:rPr lang="en-GB" altLang="en-US" sz="2000" b="0" i="1" smtClean="0">
                                <a:solidFill>
                                  <a:srgbClr val="000000"/>
                                </a:solidFill>
                                <a:latin typeface="Cambria Math"/>
                              </a:rPr>
                              <m:t>h</m:t>
                            </m:r>
                          </m:den>
                        </m:f>
                      </m:e>
                    </m:nary>
                    <m:r>
                      <a:rPr lang="en-GB" altLang="en-US" sz="2000" b="0" i="1" smtClean="0">
                        <a:solidFill>
                          <a:srgbClr val="000000"/>
                        </a:solidFill>
                        <a:latin typeface="Cambria Math"/>
                      </a:rPr>
                      <m:t>𝐻</m:t>
                    </m:r>
                    <m:r>
                      <a:rPr lang="en-GB" altLang="en-US" sz="2000" b="0" i="1" smtClean="0">
                        <a:solidFill>
                          <a:srgbClr val="000000"/>
                        </a:solidFill>
                        <a:latin typeface="Cambria Math"/>
                      </a:rPr>
                      <m:t>.</m:t>
                    </m:r>
                    <m:r>
                      <a:rPr lang="en-GB" altLang="en-US" sz="2000" b="0" i="1" smtClean="0">
                        <a:solidFill>
                          <a:srgbClr val="000000"/>
                        </a:solidFill>
                        <a:latin typeface="Cambria Math"/>
                      </a:rPr>
                      <m:t>𝑑𝑉</m:t>
                    </m:r>
                  </m:oMath>
                </a14:m>
                <a:r>
                  <a:rPr lang="en-GB" altLang="en-US" sz="2000" dirty="0">
                    <a:solidFill>
                      <a:srgbClr val="000000"/>
                    </a:solidFill>
                    <a:latin typeface="+mn-lt"/>
                  </a:rPr>
                  <a:t> </a:t>
                </a:r>
              </a:p>
              <a:p>
                <a:pPr eaLnBrk="1" fontAlgn="base" hangingPunct="1">
                  <a:spcBef>
                    <a:spcPct val="50000"/>
                  </a:spcBef>
                  <a:spcAft>
                    <a:spcPct val="0"/>
                  </a:spcAft>
                </a:pPr>
                <a:r>
                  <a:rPr lang="en-GB" altLang="en-US" sz="2000" dirty="0">
                    <a:solidFill>
                      <a:srgbClr val="000000"/>
                    </a:solidFill>
                    <a:latin typeface="+mn-lt"/>
                  </a:rPr>
                  <a:t>The force is attractive and the vector coincides with the H vector.</a:t>
                </a:r>
              </a:p>
              <a:p>
                <a:pPr eaLnBrk="1" fontAlgn="base" hangingPunct="1">
                  <a:spcBef>
                    <a:spcPct val="50000"/>
                  </a:spcBef>
                  <a:spcAft>
                    <a:spcPct val="0"/>
                  </a:spcAft>
                </a:pPr>
                <a:endParaRPr lang="en-GB" altLang="en-US" sz="2000" dirty="0">
                  <a:solidFill>
                    <a:srgbClr val="000000"/>
                  </a:solidFill>
                  <a:latin typeface="+mn-lt"/>
                </a:endParaRPr>
              </a:p>
              <a:p>
                <a:pPr eaLnBrk="1" fontAlgn="base" hangingPunct="1">
                  <a:spcBef>
                    <a:spcPct val="50000"/>
                  </a:spcBef>
                  <a:spcAft>
                    <a:spcPct val="0"/>
                  </a:spcAft>
                </a:pPr>
                <a:r>
                  <a:rPr lang="en-GB" altLang="en-US" sz="2000" dirty="0">
                    <a:solidFill>
                      <a:srgbClr val="000000"/>
                    </a:solidFill>
                    <a:latin typeface="+mn-lt"/>
                  </a:rPr>
                  <a:t>The attractive pressure, or “Maxwell stress” across a simple gap is given by </a:t>
                </a:r>
              </a:p>
              <a:p>
                <a:pPr eaLnBrk="1" fontAlgn="base" hangingPunct="1">
                  <a:spcBef>
                    <a:spcPct val="50000"/>
                  </a:spcBef>
                  <a:spcAft>
                    <a:spcPct val="0"/>
                  </a:spcAft>
                </a:pPr>
                <a14:m>
                  <m:oMathPara xmlns:m="http://schemas.openxmlformats.org/officeDocument/2006/math">
                    <m:oMathParaPr>
                      <m:jc m:val="centerGroup"/>
                    </m:oMathParaPr>
                    <m:oMath xmlns:m="http://schemas.openxmlformats.org/officeDocument/2006/math">
                      <m:r>
                        <a:rPr lang="en-GB" altLang="en-US" sz="2000" b="0" i="1" smtClean="0">
                          <a:solidFill>
                            <a:srgbClr val="000000"/>
                          </a:solidFill>
                          <a:latin typeface="Cambria Math"/>
                        </a:rPr>
                        <m:t>𝑃</m:t>
                      </m:r>
                      <m:r>
                        <a:rPr lang="en-GB" altLang="en-US" sz="2000" b="0" i="1" smtClean="0">
                          <a:solidFill>
                            <a:srgbClr val="000000"/>
                          </a:solidFill>
                          <a:latin typeface="Cambria Math"/>
                        </a:rPr>
                        <m:t>=</m:t>
                      </m:r>
                      <m:f>
                        <m:fPr>
                          <m:ctrlPr>
                            <a:rPr lang="en-GB" altLang="en-US" sz="2000" b="0" i="1" smtClean="0">
                              <a:solidFill>
                                <a:srgbClr val="000000"/>
                              </a:solidFill>
                              <a:latin typeface="Cambria Math" panose="02040503050406030204" pitchFamily="18" charset="0"/>
                            </a:rPr>
                          </m:ctrlPr>
                        </m:fPr>
                        <m:num>
                          <m:r>
                            <a:rPr lang="en-GB" altLang="en-US" sz="2000" b="0" i="1" smtClean="0">
                              <a:solidFill>
                                <a:srgbClr val="000000"/>
                              </a:solidFill>
                              <a:latin typeface="Cambria Math"/>
                            </a:rPr>
                            <m:t>𝐹𝑜𝑟𝑐𝑒</m:t>
                          </m:r>
                        </m:num>
                        <m:den>
                          <m:r>
                            <a:rPr lang="en-GB" altLang="en-US" sz="2000" b="0" i="1" smtClean="0">
                              <a:solidFill>
                                <a:srgbClr val="000000"/>
                              </a:solidFill>
                              <a:latin typeface="Cambria Math"/>
                            </a:rPr>
                            <m:t>𝐴𝑟𝑒𝑎</m:t>
                          </m:r>
                        </m:den>
                      </m:f>
                      <m:r>
                        <a:rPr lang="en-GB" altLang="en-US" sz="2000" b="0" i="1" smtClean="0">
                          <a:solidFill>
                            <a:srgbClr val="000000"/>
                          </a:solidFill>
                          <a:latin typeface="Cambria Math"/>
                        </a:rPr>
                        <m:t>=</m:t>
                      </m:r>
                      <m:f>
                        <m:fPr>
                          <m:ctrlPr>
                            <a:rPr lang="en-GB" altLang="en-US" sz="2000" b="0" i="1" smtClean="0">
                              <a:solidFill>
                                <a:srgbClr val="000000"/>
                              </a:solidFill>
                              <a:latin typeface="Cambria Math" panose="02040503050406030204" pitchFamily="18" charset="0"/>
                            </a:rPr>
                          </m:ctrlPr>
                        </m:fPr>
                        <m:num>
                          <m:sSup>
                            <m:sSupPr>
                              <m:ctrlPr>
                                <a:rPr lang="en-GB" altLang="en-US" sz="2000" b="0" i="1" smtClean="0">
                                  <a:solidFill>
                                    <a:srgbClr val="000000"/>
                                  </a:solidFill>
                                  <a:latin typeface="Cambria Math" panose="02040503050406030204" pitchFamily="18" charset="0"/>
                                </a:rPr>
                              </m:ctrlPr>
                            </m:sSupPr>
                            <m:e>
                              <m:r>
                                <a:rPr lang="en-GB" altLang="en-US" sz="2000" b="0" i="1" smtClean="0">
                                  <a:solidFill>
                                    <a:srgbClr val="000000"/>
                                  </a:solidFill>
                                  <a:latin typeface="Cambria Math"/>
                                </a:rPr>
                                <m:t>𝐵</m:t>
                              </m:r>
                            </m:e>
                            <m:sup>
                              <m:r>
                                <a:rPr lang="en-GB" altLang="en-US" sz="2000" b="0" i="1" smtClean="0">
                                  <a:solidFill>
                                    <a:srgbClr val="000000"/>
                                  </a:solidFill>
                                  <a:latin typeface="Cambria Math"/>
                                </a:rPr>
                                <m:t>2</m:t>
                              </m:r>
                            </m:sup>
                          </m:sSup>
                        </m:num>
                        <m:den>
                          <m:r>
                            <a:rPr lang="en-GB" altLang="en-US" sz="2000" b="0" i="1" smtClean="0">
                              <a:solidFill>
                                <a:srgbClr val="000000"/>
                              </a:solidFill>
                              <a:latin typeface="Cambria Math"/>
                            </a:rPr>
                            <m:t>2</m:t>
                          </m:r>
                          <m:sSub>
                            <m:sSubPr>
                              <m:ctrlPr>
                                <a:rPr lang="en-GB" altLang="en-US" sz="2000" b="0" i="1" smtClean="0">
                                  <a:solidFill>
                                    <a:srgbClr val="000000"/>
                                  </a:solidFill>
                                  <a:latin typeface="Cambria Math" panose="02040503050406030204" pitchFamily="18" charset="0"/>
                                </a:rPr>
                              </m:ctrlPr>
                            </m:sSubPr>
                            <m:e>
                              <m:r>
                                <a:rPr lang="en-GB" altLang="en-US" sz="2000" b="0" i="1" smtClean="0">
                                  <a:solidFill>
                                    <a:srgbClr val="000000"/>
                                  </a:solidFill>
                                  <a:latin typeface="Cambria Math"/>
                                  <a:ea typeface="Cambria Math"/>
                                </a:rPr>
                                <m:t>𝜇</m:t>
                              </m:r>
                            </m:e>
                            <m:sub>
                              <m:r>
                                <a:rPr lang="en-GB" altLang="en-US" sz="2000" b="0" i="1" smtClean="0">
                                  <a:solidFill>
                                    <a:srgbClr val="000000"/>
                                  </a:solidFill>
                                  <a:latin typeface="Cambria Math"/>
                                </a:rPr>
                                <m:t>0</m:t>
                              </m:r>
                            </m:sub>
                          </m:sSub>
                        </m:den>
                      </m:f>
                    </m:oMath>
                  </m:oMathPara>
                </a14:m>
                <a:endParaRPr lang="en-GB" altLang="en-US" sz="2000" dirty="0">
                  <a:solidFill>
                    <a:srgbClr val="000000"/>
                  </a:solidFill>
                  <a:latin typeface="+mn-lt"/>
                </a:endParaRPr>
              </a:p>
              <a:p>
                <a:pPr eaLnBrk="1" fontAlgn="base" hangingPunct="1">
                  <a:spcBef>
                    <a:spcPct val="50000"/>
                  </a:spcBef>
                  <a:spcAft>
                    <a:spcPct val="0"/>
                  </a:spcAft>
                </a:pPr>
                <a:r>
                  <a:rPr lang="en-GB" altLang="en-US" sz="2000" dirty="0">
                    <a:solidFill>
                      <a:srgbClr val="000000"/>
                    </a:solidFill>
                    <a:latin typeface="+mn-lt"/>
                  </a:rPr>
                  <a:t>Multiply by area to get force applied to pole tip. This can be important as force scales with field squared and may be equivalent to several tons, enough to potentially deform the steel in the pole or bend the yoke.</a:t>
                </a: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354228" y="1413862"/>
                <a:ext cx="8476734" cy="4495590"/>
              </a:xfrm>
              <a:prstGeom prst="rect">
                <a:avLst/>
              </a:prstGeom>
              <a:blipFill rotWithShape="1">
                <a:blip r:embed="rId2"/>
                <a:stretch>
                  <a:fillRect l="-719" t="-678" b="-14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062951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Permanent magnets</a:t>
            </a:r>
          </a:p>
        </p:txBody>
      </p:sp>
    </p:spTree>
    <p:extLst>
      <p:ext uri="{BB962C8B-B14F-4D97-AF65-F5344CB8AC3E}">
        <p14:creationId xmlns:p14="http://schemas.microsoft.com/office/powerpoint/2010/main" val="2012923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Residual fields</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396" y="2421731"/>
            <a:ext cx="39624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txBox="1">
            <a:spLocks noChangeArrowheads="1"/>
          </p:cNvSpPr>
          <p:nvPr/>
        </p:nvSpPr>
        <p:spPr>
          <a:xfrm>
            <a:off x="457200" y="1380916"/>
            <a:ext cx="8255000" cy="14033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b="1" dirty="0"/>
              <a:t>Remnant field</a:t>
            </a:r>
            <a:r>
              <a:rPr lang="en-GB" altLang="en-US" sz="2000" dirty="0"/>
              <a:t> </a:t>
            </a:r>
            <a:r>
              <a:rPr lang="en-GB" altLang="en-US" sz="2000" b="1" i="1" dirty="0"/>
              <a:t>B</a:t>
            </a:r>
            <a:r>
              <a:rPr lang="en-GB" altLang="en-US" sz="2000" b="1" i="1" baseline="-25000" dirty="0"/>
              <a:t>R</a:t>
            </a:r>
            <a:r>
              <a:rPr lang="en-GB" altLang="en-US" sz="2000" dirty="0"/>
              <a:t>: value of </a:t>
            </a:r>
            <a:r>
              <a:rPr lang="en-GB" altLang="en-US" sz="2000" i="1" dirty="0"/>
              <a:t>B</a:t>
            </a:r>
            <a:r>
              <a:rPr lang="en-GB" altLang="en-US" sz="2000" dirty="0"/>
              <a:t> at </a:t>
            </a:r>
            <a:r>
              <a:rPr lang="en-GB" altLang="en-US" sz="2000" i="1" dirty="0"/>
              <a:t>H</a:t>
            </a:r>
            <a:r>
              <a:rPr lang="en-GB" altLang="en-US" sz="2000" dirty="0"/>
              <a:t> = 0</a:t>
            </a:r>
          </a:p>
          <a:p>
            <a:pPr marL="0" indent="0">
              <a:buNone/>
            </a:pPr>
            <a:r>
              <a:rPr lang="en-GB" altLang="en-US" sz="2000" b="1" dirty="0"/>
              <a:t>Coercive force </a:t>
            </a:r>
            <a:r>
              <a:rPr lang="en-GB" altLang="en-US" sz="2000" b="1" i="1" dirty="0"/>
              <a:t>H</a:t>
            </a:r>
            <a:r>
              <a:rPr lang="en-GB" altLang="en-US" sz="2000" b="1" i="1" baseline="-25000" dirty="0"/>
              <a:t>C</a:t>
            </a:r>
            <a:r>
              <a:rPr lang="en-GB" altLang="en-US" sz="2000" dirty="0"/>
              <a:t>: negative value of field at </a:t>
            </a:r>
            <a:r>
              <a:rPr lang="en-GB" altLang="en-US" sz="2000" i="1" dirty="0"/>
              <a:t>B </a:t>
            </a:r>
            <a:r>
              <a:rPr lang="en-GB" altLang="en-US" sz="2000" dirty="0"/>
              <a:t>= 0</a:t>
            </a:r>
          </a:p>
          <a:p>
            <a:pPr marL="0" indent="0">
              <a:buNone/>
            </a:pPr>
            <a:r>
              <a:rPr lang="en-GB" altLang="en-US" sz="2000" b="1" dirty="0"/>
              <a:t>Residual field</a:t>
            </a:r>
            <a:r>
              <a:rPr lang="en-GB" altLang="en-US" sz="2000" dirty="0"/>
              <a:t>: the flux density in a gap at </a:t>
            </a:r>
            <a:r>
              <a:rPr lang="en-GB" altLang="en-US" sz="2000" i="1" dirty="0"/>
              <a:t>I</a:t>
            </a:r>
            <a:r>
              <a:rPr lang="en-GB" altLang="en-US" sz="2000" dirty="0"/>
              <a:t> = 0</a:t>
            </a:r>
          </a:p>
          <a:p>
            <a:pPr marL="0" indent="0"/>
            <a:endParaRPr lang="en-GB" altLang="en-US" sz="2400" dirty="0"/>
          </a:p>
          <a:p>
            <a:pPr marL="0" indent="0"/>
            <a:endParaRPr lang="en-GB" altLang="en-US" sz="2400" dirty="0"/>
          </a:p>
          <a:p>
            <a:pPr marL="0" indent="0"/>
            <a:endParaRPr lang="en-GB" altLang="en-US" sz="2400" dirty="0"/>
          </a:p>
        </p:txBody>
      </p:sp>
      <p:sp>
        <p:nvSpPr>
          <p:cNvPr id="5" name="TextBox 4"/>
          <p:cNvSpPr txBox="1"/>
          <p:nvPr/>
        </p:nvSpPr>
        <p:spPr>
          <a:xfrm>
            <a:off x="6281738" y="4395788"/>
            <a:ext cx="828675" cy="400050"/>
          </a:xfrm>
          <a:prstGeom prst="rect">
            <a:avLst/>
          </a:prstGeom>
          <a:noFill/>
        </p:spPr>
        <p:txBody>
          <a:bodyPr>
            <a:spAutoFit/>
          </a:bodyPr>
          <a:lstStyle/>
          <a:p>
            <a:pPr fontAlgn="base">
              <a:spcBef>
                <a:spcPct val="0"/>
              </a:spcBef>
              <a:spcAft>
                <a:spcPct val="0"/>
              </a:spcAft>
              <a:defRPr/>
            </a:pPr>
            <a:r>
              <a:rPr lang="en-GB" sz="2000" b="1" dirty="0">
                <a:solidFill>
                  <a:srgbClr val="000000"/>
                </a:solidFill>
                <a:latin typeface="Corisande Light"/>
                <a:cs typeface="Arial" charset="0"/>
              </a:rPr>
              <a:t>-H</a:t>
            </a:r>
            <a:r>
              <a:rPr lang="en-GB" sz="2000" b="1" baseline="-25000" dirty="0">
                <a:solidFill>
                  <a:srgbClr val="000000"/>
                </a:solidFill>
                <a:latin typeface="Corisande Light"/>
                <a:cs typeface="Arial" charset="0"/>
              </a:rPr>
              <a:t>C</a:t>
            </a:r>
          </a:p>
        </p:txBody>
      </p:sp>
      <p:sp>
        <p:nvSpPr>
          <p:cNvPr id="6" name="Rectangle 5"/>
          <p:cNvSpPr/>
          <p:nvPr/>
        </p:nvSpPr>
        <p:spPr>
          <a:xfrm>
            <a:off x="6804025" y="2852738"/>
            <a:ext cx="144463" cy="452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000">
              <a:solidFill>
                <a:srgbClr val="FFFFFF"/>
              </a:solidFill>
              <a:latin typeface="roboto slab" pitchFamily="2" charset="0"/>
            </a:endParaRPr>
          </a:p>
        </p:txBody>
      </p:sp>
      <p:sp>
        <p:nvSpPr>
          <p:cNvPr id="7" name="TextBox 6"/>
          <p:cNvSpPr txBox="1"/>
          <p:nvPr/>
        </p:nvSpPr>
        <p:spPr>
          <a:xfrm>
            <a:off x="6443663" y="3078163"/>
            <a:ext cx="504825" cy="400050"/>
          </a:xfrm>
          <a:prstGeom prst="rect">
            <a:avLst/>
          </a:prstGeom>
          <a:noFill/>
        </p:spPr>
        <p:txBody>
          <a:bodyPr>
            <a:spAutoFit/>
          </a:bodyPr>
          <a:lstStyle/>
          <a:p>
            <a:pPr fontAlgn="base">
              <a:spcBef>
                <a:spcPct val="0"/>
              </a:spcBef>
              <a:spcAft>
                <a:spcPct val="0"/>
              </a:spcAft>
              <a:defRPr/>
            </a:pPr>
            <a:r>
              <a:rPr lang="en-GB" sz="2000" b="1" dirty="0">
                <a:solidFill>
                  <a:srgbClr val="000000"/>
                </a:solidFill>
                <a:latin typeface="Corisande Light"/>
                <a:cs typeface="Arial" charset="0"/>
              </a:rPr>
              <a:t>B</a:t>
            </a:r>
            <a:r>
              <a:rPr lang="en-GB" sz="2000" b="1" baseline="-25000" dirty="0">
                <a:solidFill>
                  <a:srgbClr val="000000"/>
                </a:solidFill>
                <a:latin typeface="Corisande Light"/>
                <a:cs typeface="Arial" charset="0"/>
              </a:rPr>
              <a:t>R</a:t>
            </a:r>
          </a:p>
        </p:txBody>
      </p:sp>
      <p:sp>
        <p:nvSpPr>
          <p:cNvPr id="8" name="Oval 7"/>
          <p:cNvSpPr/>
          <p:nvPr/>
        </p:nvSpPr>
        <p:spPr>
          <a:xfrm>
            <a:off x="6948488" y="3305175"/>
            <a:ext cx="106362" cy="173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000">
              <a:solidFill>
                <a:srgbClr val="FFFFFF"/>
              </a:solidFill>
              <a:latin typeface="roboto slab" pitchFamily="2" charset="0"/>
            </a:endParaRPr>
          </a:p>
        </p:txBody>
      </p:sp>
      <p:sp>
        <p:nvSpPr>
          <p:cNvPr id="9" name="Oval 8"/>
          <p:cNvSpPr/>
          <p:nvPr/>
        </p:nvSpPr>
        <p:spPr>
          <a:xfrm>
            <a:off x="6696075" y="4222750"/>
            <a:ext cx="106363" cy="173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000">
              <a:solidFill>
                <a:srgbClr val="FFFFFF"/>
              </a:solidFill>
              <a:latin typeface="roboto slab" pitchFamily="2" charset="0"/>
            </a:endParaRPr>
          </a:p>
        </p:txBody>
      </p:sp>
      <p:sp>
        <p:nvSpPr>
          <p:cNvPr id="10" name="Rectangle 9"/>
          <p:cNvSpPr/>
          <p:nvPr/>
        </p:nvSpPr>
        <p:spPr>
          <a:xfrm>
            <a:off x="7885113" y="4395788"/>
            <a:ext cx="431800" cy="112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000">
              <a:solidFill>
                <a:srgbClr val="FFFFFF"/>
              </a:solidFill>
              <a:latin typeface="roboto slab" pitchFamily="2" charset="0"/>
            </a:endParaRPr>
          </a:p>
        </p:txBody>
      </p:sp>
      <mc:AlternateContent xmlns:mc="http://schemas.openxmlformats.org/markup-compatibility/2006" xmlns:a14="http://schemas.microsoft.com/office/drawing/2010/main">
        <mc:Choice Requires="a14">
          <p:sp>
            <p:nvSpPr>
              <p:cNvPr id="11" name="Text Box 7"/>
              <p:cNvSpPr txBox="1">
                <a:spLocks noChangeArrowheads="1"/>
              </p:cNvSpPr>
              <p:nvPr/>
            </p:nvSpPr>
            <p:spPr bwMode="auto">
              <a:xfrm>
                <a:off x="467544" y="2587373"/>
                <a:ext cx="4860925" cy="33157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14:m>
                  <m:oMath xmlns:m="http://schemas.openxmlformats.org/officeDocument/2006/math">
                    <m:r>
                      <a:rPr lang="en-GB" altLang="en-US" sz="2000" i="1" smtClean="0">
                        <a:solidFill>
                          <a:srgbClr val="000000"/>
                        </a:solidFill>
                        <a:latin typeface="Cambria Math"/>
                      </a:rPr>
                      <m:t>𝐼</m:t>
                    </m:r>
                    <m:r>
                      <a:rPr lang="en-GB" altLang="en-US" sz="2000" i="1" smtClean="0">
                        <a:solidFill>
                          <a:srgbClr val="000000"/>
                        </a:solidFill>
                        <a:latin typeface="Cambria Math"/>
                      </a:rPr>
                      <m:t>=0</m:t>
                    </m:r>
                  </m:oMath>
                </a14:m>
                <a:r>
                  <a:rPr lang="en-GB" altLang="en-US" sz="2000" dirty="0">
                    <a:solidFill>
                      <a:srgbClr val="000000"/>
                    </a:solidFill>
                    <a:latin typeface="+mn-lt"/>
                  </a:rPr>
                  <a:t>: 	</a:t>
                </a:r>
                <a14:m>
                  <m:oMath xmlns:m="http://schemas.openxmlformats.org/officeDocument/2006/math">
                    <m:nary>
                      <m:naryPr>
                        <m:limLoc m:val="undOvr"/>
                        <m:subHide m:val="on"/>
                        <m:supHide m:val="on"/>
                        <m:ctrlPr>
                          <a:rPr lang="en-GB" altLang="en-US" sz="2000" i="1" smtClean="0">
                            <a:solidFill>
                              <a:srgbClr val="000000"/>
                            </a:solidFill>
                            <a:latin typeface="Cambria Math" panose="02040503050406030204" pitchFamily="18" charset="0"/>
                            <a:sym typeface="Symbol" pitchFamily="18" charset="2"/>
                          </a:rPr>
                        </m:ctrlPr>
                      </m:naryPr>
                      <m:sub/>
                      <m:sup/>
                      <m:e>
                        <m:r>
                          <a:rPr lang="en-GB" altLang="en-US" sz="2000" i="1" smtClean="0">
                            <a:solidFill>
                              <a:srgbClr val="000000"/>
                            </a:solidFill>
                            <a:latin typeface="Cambria Math"/>
                            <a:sym typeface="Symbol" pitchFamily="18" charset="2"/>
                          </a:rPr>
                          <m:t>𝐻</m:t>
                        </m:r>
                        <m:r>
                          <a:rPr lang="en-GB" altLang="en-US" sz="2000" i="1" smtClean="0">
                            <a:solidFill>
                              <a:srgbClr val="000000"/>
                            </a:solidFill>
                            <a:latin typeface="Cambria Math"/>
                            <a:sym typeface="Symbol" pitchFamily="18" charset="2"/>
                          </a:rPr>
                          <m:t>.</m:t>
                        </m:r>
                        <m:r>
                          <a:rPr lang="en-GB" altLang="en-US" sz="2000" i="1" smtClean="0">
                            <a:solidFill>
                              <a:srgbClr val="000000"/>
                            </a:solidFill>
                            <a:latin typeface="Cambria Math"/>
                            <a:sym typeface="Symbol" pitchFamily="18" charset="2"/>
                          </a:rPr>
                          <m:t>𝑑𝑠</m:t>
                        </m:r>
                      </m:e>
                    </m:nary>
                    <m:r>
                      <a:rPr lang="en-GB" altLang="en-US" sz="2000" i="1" smtClean="0">
                        <a:solidFill>
                          <a:srgbClr val="000000"/>
                        </a:solidFill>
                        <a:latin typeface="Cambria Math"/>
                        <a:sym typeface="Symbol" pitchFamily="18" charset="2"/>
                      </a:rPr>
                      <m:t>=0</m:t>
                    </m:r>
                  </m:oMath>
                </a14:m>
                <a:endParaRPr lang="en-GB" altLang="en-US" sz="2000" dirty="0">
                  <a:solidFill>
                    <a:srgbClr val="000000"/>
                  </a:solidFill>
                  <a:latin typeface="+mn-lt"/>
                  <a:sym typeface="Symbol" pitchFamily="18" charset="2"/>
                </a:endParaRPr>
              </a:p>
              <a:p>
                <a:pPr eaLnBrk="1" fontAlgn="base" hangingPunct="1">
                  <a:spcBef>
                    <a:spcPct val="0"/>
                  </a:spcBef>
                  <a:spcAft>
                    <a:spcPct val="0"/>
                  </a:spcAft>
                </a:pPr>
                <a:r>
                  <a:rPr lang="en-GB" altLang="en-US" sz="2000" dirty="0">
                    <a:solidFill>
                      <a:srgbClr val="000000"/>
                    </a:solidFill>
                    <a:latin typeface="+mn-lt"/>
                    <a:sym typeface="Symbol" pitchFamily="18" charset="2"/>
                  </a:rPr>
                  <a:t>So:	</a:t>
                </a:r>
                <a14:m>
                  <m:oMath xmlns:m="http://schemas.openxmlformats.org/officeDocument/2006/math">
                    <m:d>
                      <m:dPr>
                        <m:ctrlPr>
                          <a:rPr lang="en-GB" altLang="en-US" sz="2000" i="1" smtClean="0">
                            <a:solidFill>
                              <a:srgbClr val="000000"/>
                            </a:solidFill>
                            <a:latin typeface="Cambria Math" panose="02040503050406030204" pitchFamily="18" charset="0"/>
                            <a:sym typeface="Symbol" pitchFamily="18" charset="2"/>
                          </a:rPr>
                        </m:ctrlPr>
                      </m:dPr>
                      <m:e>
                        <m:sSub>
                          <m:sSubPr>
                            <m:ctrlPr>
                              <a:rPr lang="en-GB" altLang="en-US" sz="2000" i="1" smtClean="0">
                                <a:solidFill>
                                  <a:srgbClr val="000000"/>
                                </a:solidFill>
                                <a:latin typeface="Cambria Math" panose="02040503050406030204" pitchFamily="18" charset="0"/>
                                <a:sym typeface="Symbol" pitchFamily="18" charset="2"/>
                              </a:rPr>
                            </m:ctrlPr>
                          </m:sSubPr>
                          <m:e>
                            <m:r>
                              <a:rPr lang="en-GB" altLang="en-US" sz="2000" i="1" smtClean="0">
                                <a:solidFill>
                                  <a:srgbClr val="000000"/>
                                </a:solidFill>
                                <a:latin typeface="Cambria Math"/>
                                <a:sym typeface="Symbol" pitchFamily="18" charset="2"/>
                              </a:rPr>
                              <m:t>𝐻</m:t>
                            </m:r>
                          </m:e>
                          <m:sub>
                            <m:r>
                              <a:rPr lang="en-GB" altLang="en-US" sz="2000" i="1" smtClean="0">
                                <a:solidFill>
                                  <a:srgbClr val="000000"/>
                                </a:solidFill>
                                <a:latin typeface="Cambria Math"/>
                                <a:sym typeface="Symbol" pitchFamily="18" charset="2"/>
                              </a:rPr>
                              <m:t>𝑠𝑡𝑒𝑒𝑙</m:t>
                            </m:r>
                          </m:sub>
                        </m:sSub>
                      </m:e>
                    </m:d>
                    <m:r>
                      <a:rPr lang="en-GB" altLang="en-US" sz="2000" i="1" smtClean="0">
                        <a:solidFill>
                          <a:srgbClr val="000000"/>
                        </a:solidFill>
                        <a:latin typeface="Cambria Math"/>
                        <a:sym typeface="Symbol" pitchFamily="18" charset="2"/>
                      </a:rPr>
                      <m:t>𝜆</m:t>
                    </m:r>
                    <m:r>
                      <a:rPr lang="en-GB" altLang="en-US" sz="2000" i="1" smtClean="0">
                        <a:solidFill>
                          <a:srgbClr val="000000"/>
                        </a:solidFill>
                        <a:latin typeface="Cambria Math"/>
                        <a:sym typeface="Symbol" pitchFamily="18" charset="2"/>
                      </a:rPr>
                      <m:t> +(</m:t>
                    </m:r>
                    <m:sSub>
                      <m:sSubPr>
                        <m:ctrlPr>
                          <a:rPr lang="en-GB" altLang="en-US" sz="2000" i="1" smtClean="0">
                            <a:solidFill>
                              <a:srgbClr val="000000"/>
                            </a:solidFill>
                            <a:latin typeface="Cambria Math" panose="02040503050406030204" pitchFamily="18" charset="0"/>
                            <a:sym typeface="Symbol" pitchFamily="18" charset="2"/>
                          </a:rPr>
                        </m:ctrlPr>
                      </m:sSubPr>
                      <m:e>
                        <m:r>
                          <a:rPr lang="en-GB" altLang="en-US" sz="2000" i="1">
                            <a:solidFill>
                              <a:srgbClr val="000000"/>
                            </a:solidFill>
                            <a:latin typeface="Cambria Math"/>
                            <a:sym typeface="Symbol" pitchFamily="18" charset="2"/>
                          </a:rPr>
                          <m:t>𝐻</m:t>
                        </m:r>
                      </m:e>
                      <m:sub>
                        <m:r>
                          <a:rPr lang="en-GB" altLang="en-US" sz="2000" i="1" smtClean="0">
                            <a:solidFill>
                              <a:srgbClr val="000000"/>
                            </a:solidFill>
                            <a:latin typeface="Cambria Math"/>
                            <a:sym typeface="Symbol" pitchFamily="18" charset="2"/>
                          </a:rPr>
                          <m:t>𝑔𝑎𝑝</m:t>
                        </m:r>
                      </m:sub>
                    </m:sSub>
                    <m:r>
                      <a:rPr lang="en-GB" altLang="en-US" sz="2000" i="1">
                        <a:solidFill>
                          <a:srgbClr val="000000"/>
                        </a:solidFill>
                        <a:latin typeface="Cambria Math"/>
                        <a:sym typeface="Symbol" pitchFamily="18" charset="2"/>
                      </a:rPr>
                      <m:t>)</m:t>
                    </m:r>
                    <m:r>
                      <a:rPr lang="en-GB" altLang="en-US" sz="2000" i="1">
                        <a:solidFill>
                          <a:srgbClr val="000000"/>
                        </a:solidFill>
                        <a:latin typeface="Cambria Math"/>
                        <a:sym typeface="Symbol" pitchFamily="18" charset="2"/>
                      </a:rPr>
                      <m:t>𝑔</m:t>
                    </m:r>
                    <m:r>
                      <a:rPr lang="en-GB" altLang="en-US" sz="2000" i="1">
                        <a:solidFill>
                          <a:srgbClr val="000000"/>
                        </a:solidFill>
                        <a:latin typeface="Cambria Math"/>
                        <a:sym typeface="Symbol" pitchFamily="18" charset="2"/>
                      </a:rPr>
                      <m:t>=0</m:t>
                    </m:r>
                  </m:oMath>
                </a14:m>
                <a:endParaRPr lang="en-GB" altLang="en-US" sz="2000" dirty="0">
                  <a:solidFill>
                    <a:srgbClr val="000000"/>
                  </a:solidFill>
                  <a:latin typeface="+mn-lt"/>
                  <a:sym typeface="Symbol" pitchFamily="18" charset="2"/>
                </a:endParaRPr>
              </a:p>
              <a:p>
                <a:pPr eaLnBrk="1" fontAlgn="base" hangingPunct="1">
                  <a:spcBef>
                    <a:spcPct val="0"/>
                  </a:spcBef>
                  <a:spcAft>
                    <a:spcPct val="0"/>
                  </a:spcAft>
                </a:pPr>
                <a:r>
                  <a:rPr lang="en-GB" altLang="en-US" sz="2000" dirty="0">
                    <a:solidFill>
                      <a:srgbClr val="000000"/>
                    </a:solidFill>
                    <a:latin typeface="+mn-lt"/>
                    <a:sym typeface="Symbol" pitchFamily="18" charset="2"/>
                  </a:rPr>
                  <a:t>	</a:t>
                </a:r>
                <a14:m>
                  <m:oMath xmlns:m="http://schemas.openxmlformats.org/officeDocument/2006/math">
                    <m:sSub>
                      <m:sSubPr>
                        <m:ctrlPr>
                          <a:rPr lang="en-GB" altLang="en-US" sz="2000" i="1" smtClean="0">
                            <a:solidFill>
                              <a:srgbClr val="000000"/>
                            </a:solidFill>
                            <a:latin typeface="Cambria Math" panose="02040503050406030204" pitchFamily="18" charset="0"/>
                            <a:sym typeface="Symbol" pitchFamily="18" charset="2"/>
                          </a:rPr>
                        </m:ctrlPr>
                      </m:sSubPr>
                      <m:e>
                        <m:r>
                          <a:rPr lang="en-GB" altLang="en-US" sz="2000" i="1" smtClean="0">
                            <a:solidFill>
                              <a:srgbClr val="000000"/>
                            </a:solidFill>
                            <a:latin typeface="Cambria Math"/>
                            <a:sym typeface="Symbol" pitchFamily="18" charset="2"/>
                          </a:rPr>
                          <m:t>𝐵</m:t>
                        </m:r>
                      </m:e>
                      <m:sub>
                        <m:r>
                          <a:rPr lang="en-GB" altLang="en-US" sz="2000" i="1" smtClean="0">
                            <a:solidFill>
                              <a:srgbClr val="000000"/>
                            </a:solidFill>
                            <a:latin typeface="Cambria Math"/>
                            <a:sym typeface="Symbol" pitchFamily="18" charset="2"/>
                          </a:rPr>
                          <m:t>𝑔𝑎𝑝</m:t>
                        </m:r>
                      </m:sub>
                    </m:sSub>
                    <m:r>
                      <a:rPr lang="en-GB" altLang="en-US" sz="2000" i="1">
                        <a:solidFill>
                          <a:srgbClr val="000000"/>
                        </a:solidFill>
                        <a:latin typeface="Cambria Math"/>
                        <a:sym typeface="Symbol" pitchFamily="18" charset="2"/>
                      </a:rPr>
                      <m:t>=</m:t>
                    </m:r>
                    <m:sSub>
                      <m:sSubPr>
                        <m:ctrlPr>
                          <a:rPr lang="en-GB" altLang="en-US" sz="2000" i="1" smtClean="0">
                            <a:solidFill>
                              <a:srgbClr val="000000"/>
                            </a:solidFill>
                            <a:latin typeface="Cambria Math" panose="02040503050406030204" pitchFamily="18" charset="0"/>
                            <a:sym typeface="Symbol" pitchFamily="18" charset="2"/>
                          </a:rPr>
                        </m:ctrlPr>
                      </m:sSubPr>
                      <m:e>
                        <m:r>
                          <a:rPr lang="en-GB" altLang="en-US" sz="2000" i="1" smtClean="0">
                            <a:solidFill>
                              <a:srgbClr val="000000"/>
                            </a:solidFill>
                            <a:latin typeface="Cambria Math"/>
                            <a:sym typeface="Symbol" pitchFamily="18" charset="2"/>
                          </a:rPr>
                          <m:t>𝜇</m:t>
                        </m:r>
                      </m:e>
                      <m:sub>
                        <m:r>
                          <a:rPr lang="en-GB" altLang="en-US" sz="2000" i="1" smtClean="0">
                            <a:solidFill>
                              <a:srgbClr val="000000"/>
                            </a:solidFill>
                            <a:latin typeface="Cambria Math"/>
                            <a:sym typeface="Symbol" pitchFamily="18" charset="2"/>
                          </a:rPr>
                          <m:t>0</m:t>
                        </m:r>
                      </m:sub>
                    </m:sSub>
                    <m:r>
                      <a:rPr lang="en-GB" altLang="en-US" sz="2000" i="1">
                        <a:solidFill>
                          <a:srgbClr val="000000"/>
                        </a:solidFill>
                        <a:latin typeface="Cambria Math"/>
                        <a:sym typeface="Symbol" pitchFamily="18" charset="2"/>
                      </a:rPr>
                      <m:t>(−</m:t>
                    </m:r>
                    <m:sSub>
                      <m:sSubPr>
                        <m:ctrlPr>
                          <a:rPr lang="en-GB" altLang="en-US" sz="2000" i="1" smtClean="0">
                            <a:solidFill>
                              <a:srgbClr val="000000"/>
                            </a:solidFill>
                            <a:latin typeface="Cambria Math" panose="02040503050406030204" pitchFamily="18" charset="0"/>
                            <a:sym typeface="Symbol" pitchFamily="18" charset="2"/>
                          </a:rPr>
                        </m:ctrlPr>
                      </m:sSubPr>
                      <m:e>
                        <m:r>
                          <a:rPr lang="en-GB" altLang="en-US" sz="2000" i="1">
                            <a:solidFill>
                              <a:srgbClr val="000000"/>
                            </a:solidFill>
                            <a:latin typeface="Cambria Math"/>
                            <a:sym typeface="Symbol" pitchFamily="18" charset="2"/>
                          </a:rPr>
                          <m:t>𝐻</m:t>
                        </m:r>
                      </m:e>
                      <m:sub>
                        <m:r>
                          <a:rPr lang="en-GB" altLang="en-US" sz="2000" i="1" smtClean="0">
                            <a:solidFill>
                              <a:srgbClr val="000000"/>
                            </a:solidFill>
                            <a:latin typeface="Cambria Math"/>
                            <a:sym typeface="Symbol" pitchFamily="18" charset="2"/>
                          </a:rPr>
                          <m:t>𝑠𝑡𝑒𝑒𝑙</m:t>
                        </m:r>
                      </m:sub>
                    </m:sSub>
                    <m:r>
                      <a:rPr lang="en-GB" altLang="en-US" sz="2000" i="1">
                        <a:solidFill>
                          <a:srgbClr val="000000"/>
                        </a:solidFill>
                        <a:latin typeface="Cambria Math"/>
                        <a:sym typeface="Symbol" pitchFamily="18" charset="2"/>
                      </a:rPr>
                      <m:t>)</m:t>
                    </m:r>
                    <m:f>
                      <m:fPr>
                        <m:ctrlPr>
                          <a:rPr lang="en-GB" altLang="en-US" sz="2000" i="1" smtClean="0">
                            <a:solidFill>
                              <a:srgbClr val="000000"/>
                            </a:solidFill>
                            <a:latin typeface="Cambria Math" panose="02040503050406030204" pitchFamily="18" charset="0"/>
                            <a:sym typeface="Symbol" pitchFamily="18" charset="2"/>
                          </a:rPr>
                        </m:ctrlPr>
                      </m:fPr>
                      <m:num>
                        <m:r>
                          <a:rPr lang="en-GB" altLang="en-US" sz="2000" i="1" smtClean="0">
                            <a:solidFill>
                              <a:srgbClr val="000000"/>
                            </a:solidFill>
                            <a:latin typeface="Cambria Math"/>
                            <a:sym typeface="Symbol" pitchFamily="18" charset="2"/>
                          </a:rPr>
                          <m:t>𝜆</m:t>
                        </m:r>
                      </m:num>
                      <m:den>
                        <m:r>
                          <a:rPr lang="en-GB" altLang="en-US" sz="2000" i="1" smtClean="0">
                            <a:solidFill>
                              <a:srgbClr val="000000"/>
                            </a:solidFill>
                            <a:latin typeface="Cambria Math"/>
                            <a:sym typeface="Symbol" pitchFamily="18" charset="2"/>
                          </a:rPr>
                          <m:t>𝑔</m:t>
                        </m:r>
                      </m:den>
                    </m:f>
                  </m:oMath>
                </a14:m>
                <a:endParaRPr lang="en-GB" altLang="en-US" sz="2000" dirty="0">
                  <a:solidFill>
                    <a:srgbClr val="000000"/>
                  </a:solidFill>
                  <a:latin typeface="+mn-lt"/>
                  <a:sym typeface="Symbol" pitchFamily="18" charset="2"/>
                </a:endParaRPr>
              </a:p>
              <a:p>
                <a:pPr eaLnBrk="1" fontAlgn="base" hangingPunct="1">
                  <a:spcBef>
                    <a:spcPct val="0"/>
                  </a:spcBef>
                  <a:spcAft>
                    <a:spcPct val="0"/>
                  </a:spcAft>
                </a:pPr>
                <a:r>
                  <a:rPr lang="en-GB" altLang="en-US" sz="2000" dirty="0">
                    <a:solidFill>
                      <a:srgbClr val="000000"/>
                    </a:solidFill>
                    <a:latin typeface="+mn-lt"/>
                    <a:sym typeface="Symbol" pitchFamily="18" charset="2"/>
                  </a:rPr>
                  <a:t>	</a:t>
                </a:r>
                <a14:m>
                  <m:oMath xmlns:m="http://schemas.openxmlformats.org/officeDocument/2006/math">
                    <m:sSub>
                      <m:sSubPr>
                        <m:ctrlPr>
                          <a:rPr lang="en-GB" altLang="en-US" sz="2000" i="1" smtClean="0">
                            <a:solidFill>
                              <a:srgbClr val="000000"/>
                            </a:solidFill>
                            <a:latin typeface="Cambria Math" panose="02040503050406030204" pitchFamily="18" charset="0"/>
                            <a:sym typeface="Symbol" pitchFamily="18" charset="2"/>
                          </a:rPr>
                        </m:ctrlPr>
                      </m:sSubPr>
                      <m:e>
                        <m:r>
                          <a:rPr lang="en-GB" altLang="en-US" sz="2000" i="1" smtClean="0">
                            <a:solidFill>
                              <a:srgbClr val="000000"/>
                            </a:solidFill>
                            <a:latin typeface="Cambria Math"/>
                            <a:sym typeface="Symbol" pitchFamily="18" charset="2"/>
                          </a:rPr>
                          <m:t>𝐵</m:t>
                        </m:r>
                      </m:e>
                      <m:sub>
                        <m:r>
                          <a:rPr lang="en-GB" altLang="en-US" sz="2000" i="1" smtClean="0">
                            <a:solidFill>
                              <a:srgbClr val="000000"/>
                            </a:solidFill>
                            <a:latin typeface="Cambria Math"/>
                            <a:sym typeface="Symbol" pitchFamily="18" charset="2"/>
                          </a:rPr>
                          <m:t>𝑔𝑎𝑝</m:t>
                        </m:r>
                      </m:sub>
                    </m:sSub>
                    <m:r>
                      <a:rPr lang="en-GB" altLang="en-US" sz="2000" i="1">
                        <a:solidFill>
                          <a:srgbClr val="000000"/>
                        </a:solidFill>
                        <a:latin typeface="Cambria Math"/>
                        <a:sym typeface="Symbol" pitchFamily="18" charset="2"/>
                      </a:rPr>
                      <m:t>≈</m:t>
                    </m:r>
                    <m:f>
                      <m:fPr>
                        <m:ctrlPr>
                          <a:rPr lang="en-GB" altLang="en-US" sz="2000" i="1" smtClean="0">
                            <a:solidFill>
                              <a:srgbClr val="000000"/>
                            </a:solidFill>
                            <a:latin typeface="Cambria Math" panose="02040503050406030204" pitchFamily="18" charset="0"/>
                            <a:sym typeface="Symbol" pitchFamily="18" charset="2"/>
                          </a:rPr>
                        </m:ctrlPr>
                      </m:fPr>
                      <m:num>
                        <m:sSub>
                          <m:sSubPr>
                            <m:ctrlPr>
                              <a:rPr lang="en-GB" altLang="en-US" sz="2000" i="1">
                                <a:solidFill>
                                  <a:srgbClr val="000000"/>
                                </a:solidFill>
                                <a:latin typeface="Cambria Math" panose="02040503050406030204" pitchFamily="18" charset="0"/>
                                <a:sym typeface="Symbol" pitchFamily="18" charset="2"/>
                              </a:rPr>
                            </m:ctrlPr>
                          </m:sSubPr>
                          <m:e>
                            <m:r>
                              <a:rPr lang="en-GB" altLang="en-US" sz="2000" i="1">
                                <a:solidFill>
                                  <a:srgbClr val="000000"/>
                                </a:solidFill>
                                <a:latin typeface="Cambria Math"/>
                                <a:sym typeface="Symbol" pitchFamily="18" charset="2"/>
                              </a:rPr>
                              <m:t>𝜇</m:t>
                            </m:r>
                          </m:e>
                          <m:sub>
                            <m:r>
                              <a:rPr lang="en-GB" altLang="en-US" sz="2000" i="1">
                                <a:solidFill>
                                  <a:srgbClr val="000000"/>
                                </a:solidFill>
                                <a:latin typeface="Cambria Math"/>
                                <a:sym typeface="Symbol" pitchFamily="18" charset="2"/>
                              </a:rPr>
                              <m:t>0</m:t>
                            </m:r>
                          </m:sub>
                        </m:sSub>
                        <m:sSub>
                          <m:sSubPr>
                            <m:ctrlPr>
                              <a:rPr lang="en-GB" altLang="en-US" sz="2000" i="1">
                                <a:solidFill>
                                  <a:srgbClr val="000000"/>
                                </a:solidFill>
                                <a:latin typeface="Cambria Math" panose="02040503050406030204" pitchFamily="18" charset="0"/>
                                <a:sym typeface="Symbol" pitchFamily="18" charset="2"/>
                              </a:rPr>
                            </m:ctrlPr>
                          </m:sSubPr>
                          <m:e>
                            <m:r>
                              <a:rPr lang="en-GB" altLang="en-US" sz="2000" i="1">
                                <a:solidFill>
                                  <a:srgbClr val="000000"/>
                                </a:solidFill>
                                <a:latin typeface="Cambria Math"/>
                                <a:sym typeface="Symbol" pitchFamily="18" charset="2"/>
                              </a:rPr>
                              <m:t>𝐻</m:t>
                            </m:r>
                          </m:e>
                          <m:sub>
                            <m:r>
                              <a:rPr lang="en-GB" altLang="en-US" sz="2000" i="1">
                                <a:solidFill>
                                  <a:srgbClr val="000000"/>
                                </a:solidFill>
                                <a:latin typeface="Cambria Math"/>
                                <a:sym typeface="Symbol" pitchFamily="18" charset="2"/>
                              </a:rPr>
                              <m:t>𝑐</m:t>
                            </m:r>
                          </m:sub>
                        </m:sSub>
                        <m:r>
                          <a:rPr lang="en-GB" altLang="en-US" sz="2000" i="1" smtClean="0">
                            <a:solidFill>
                              <a:srgbClr val="000000"/>
                            </a:solidFill>
                            <a:latin typeface="Cambria Math"/>
                            <a:sym typeface="Symbol" pitchFamily="18" charset="2"/>
                          </a:rPr>
                          <m:t>𝜆</m:t>
                        </m:r>
                      </m:num>
                      <m:den>
                        <m:r>
                          <a:rPr lang="en-GB" altLang="en-US" sz="2000" i="1" smtClean="0">
                            <a:solidFill>
                              <a:srgbClr val="000000"/>
                            </a:solidFill>
                            <a:latin typeface="Cambria Math"/>
                            <a:sym typeface="Symbol" pitchFamily="18" charset="2"/>
                          </a:rPr>
                          <m:t>𝑔</m:t>
                        </m:r>
                      </m:den>
                    </m:f>
                  </m:oMath>
                </a14:m>
                <a:endParaRPr lang="en-GB" altLang="en-US" sz="2000" dirty="0">
                  <a:solidFill>
                    <a:srgbClr val="000000"/>
                  </a:solidFill>
                  <a:latin typeface="+mn-lt"/>
                  <a:sym typeface="Symbol" pitchFamily="18" charset="2"/>
                </a:endParaRPr>
              </a:p>
              <a:p>
                <a:pPr eaLnBrk="1" fontAlgn="base" hangingPunct="1">
                  <a:spcBef>
                    <a:spcPct val="0"/>
                  </a:spcBef>
                  <a:spcAft>
                    <a:spcPct val="0"/>
                  </a:spcAft>
                </a:pPr>
                <a:r>
                  <a:rPr lang="en-GB" altLang="en-US" sz="2000" dirty="0">
                    <a:solidFill>
                      <a:srgbClr val="000000"/>
                    </a:solidFill>
                    <a:latin typeface="+mn-lt"/>
                    <a:sym typeface="Symbol" pitchFamily="18" charset="2"/>
                  </a:rPr>
                  <a:t>Where:	</a:t>
                </a:r>
                <a:r>
                  <a:rPr lang="el-GR" altLang="en-US" sz="2000" i="1" dirty="0">
                    <a:solidFill>
                      <a:srgbClr val="000000"/>
                    </a:solidFill>
                    <a:latin typeface="+mn-lt"/>
                    <a:cs typeface="Calibri"/>
                    <a:sym typeface="Symbol" pitchFamily="18" charset="2"/>
                  </a:rPr>
                  <a:t>λ</a:t>
                </a:r>
                <a:r>
                  <a:rPr lang="en-GB" altLang="en-US" sz="2000" dirty="0">
                    <a:solidFill>
                      <a:srgbClr val="000000"/>
                    </a:solidFill>
                    <a:latin typeface="+mn-lt"/>
                    <a:sym typeface="Symbol" pitchFamily="18" charset="2"/>
                  </a:rPr>
                  <a:t> is path length in steel</a:t>
                </a:r>
              </a:p>
              <a:p>
                <a:pPr eaLnBrk="1" fontAlgn="base" hangingPunct="1">
                  <a:spcBef>
                    <a:spcPct val="0"/>
                  </a:spcBef>
                  <a:spcAft>
                    <a:spcPct val="0"/>
                  </a:spcAft>
                </a:pPr>
                <a:r>
                  <a:rPr lang="en-GB" altLang="en-US" sz="2000" dirty="0">
                    <a:solidFill>
                      <a:srgbClr val="000000"/>
                    </a:solidFill>
                    <a:latin typeface="+mn-lt"/>
                    <a:sym typeface="Symbol" pitchFamily="18" charset="2"/>
                  </a:rPr>
                  <a:t>	</a:t>
                </a:r>
                <a:r>
                  <a:rPr lang="en-GB" altLang="en-US" sz="2000" i="1" dirty="0">
                    <a:solidFill>
                      <a:srgbClr val="000000"/>
                    </a:solidFill>
                    <a:latin typeface="+mn-lt"/>
                    <a:sym typeface="Symbol" pitchFamily="18" charset="2"/>
                  </a:rPr>
                  <a:t>g</a:t>
                </a:r>
                <a:r>
                  <a:rPr lang="en-GB" altLang="en-US" sz="2000" dirty="0">
                    <a:solidFill>
                      <a:srgbClr val="000000"/>
                    </a:solidFill>
                    <a:latin typeface="+mn-lt"/>
                    <a:sym typeface="Symbol" pitchFamily="18" charset="2"/>
                  </a:rPr>
                  <a:t> is gap height (total gap)</a:t>
                </a:r>
              </a:p>
              <a:p>
                <a:pPr eaLnBrk="1" fontAlgn="base" hangingPunct="1">
                  <a:spcBef>
                    <a:spcPct val="0"/>
                  </a:spcBef>
                  <a:spcAft>
                    <a:spcPct val="0"/>
                  </a:spcAft>
                </a:pPr>
                <a:r>
                  <a:rPr lang="en-GB" altLang="en-US" sz="2000" b="1" dirty="0">
                    <a:solidFill>
                      <a:srgbClr val="000000"/>
                    </a:solidFill>
                    <a:latin typeface="+mn-lt"/>
                  </a:rPr>
                  <a:t>Because of presence of gap, residual field is determined by coercive force  </a:t>
                </a:r>
                <a:r>
                  <a:rPr lang="en-GB" altLang="en-US" sz="2000" b="1" i="1" dirty="0">
                    <a:solidFill>
                      <a:srgbClr val="000000"/>
                    </a:solidFill>
                    <a:latin typeface="+mn-lt"/>
                  </a:rPr>
                  <a:t>H</a:t>
                </a:r>
                <a:r>
                  <a:rPr lang="en-GB" altLang="en-US" sz="2000" b="1" i="1" baseline="-25000" dirty="0">
                    <a:solidFill>
                      <a:srgbClr val="000000"/>
                    </a:solidFill>
                    <a:latin typeface="+mn-lt"/>
                  </a:rPr>
                  <a:t>C</a:t>
                </a:r>
                <a:r>
                  <a:rPr lang="en-GB" altLang="en-US" sz="2000" b="1" dirty="0">
                    <a:solidFill>
                      <a:srgbClr val="000000"/>
                    </a:solidFill>
                    <a:latin typeface="+mn-lt"/>
                  </a:rPr>
                  <a:t> (A/m) and </a:t>
                </a:r>
                <a:r>
                  <a:rPr lang="en-GB" altLang="en-US" sz="2000" b="1" u="sng" dirty="0">
                    <a:solidFill>
                      <a:srgbClr val="000000"/>
                    </a:solidFill>
                    <a:latin typeface="+mn-lt"/>
                  </a:rPr>
                  <a:t>not</a:t>
                </a:r>
                <a:r>
                  <a:rPr lang="en-GB" altLang="en-US" sz="2000" b="1" dirty="0">
                    <a:solidFill>
                      <a:srgbClr val="000000"/>
                    </a:solidFill>
                    <a:latin typeface="+mn-lt"/>
                  </a:rPr>
                  <a:t> remnant flux density </a:t>
                </a:r>
                <a:r>
                  <a:rPr lang="en-GB" altLang="en-US" sz="2000" b="1" i="1" dirty="0">
                    <a:solidFill>
                      <a:srgbClr val="000000"/>
                    </a:solidFill>
                    <a:latin typeface="+mn-lt"/>
                  </a:rPr>
                  <a:t>B</a:t>
                </a:r>
                <a:r>
                  <a:rPr lang="en-GB" altLang="en-US" sz="2000" b="1" i="1" baseline="-25000" dirty="0">
                    <a:solidFill>
                      <a:srgbClr val="000000"/>
                    </a:solidFill>
                    <a:latin typeface="+mn-lt"/>
                  </a:rPr>
                  <a:t>R</a:t>
                </a:r>
                <a:r>
                  <a:rPr lang="en-GB" altLang="en-US" sz="2000" b="1" dirty="0">
                    <a:solidFill>
                      <a:srgbClr val="000000"/>
                    </a:solidFill>
                    <a:latin typeface="+mn-lt"/>
                  </a:rPr>
                  <a:t> (Tesla).</a:t>
                </a:r>
              </a:p>
            </p:txBody>
          </p:sp>
        </mc:Choice>
        <mc:Fallback xmlns="">
          <p:sp>
            <p:nvSpPr>
              <p:cNvPr id="11" name="Text Box 7"/>
              <p:cNvSpPr txBox="1">
                <a:spLocks noRot="1" noChangeAspect="1" noMove="1" noResize="1" noEditPoints="1" noAdjustHandles="1" noChangeArrowheads="1" noChangeShapeType="1" noTextEdit="1"/>
              </p:cNvSpPr>
              <p:nvPr/>
            </p:nvSpPr>
            <p:spPr bwMode="auto">
              <a:xfrm>
                <a:off x="467544" y="2587373"/>
                <a:ext cx="4860925" cy="3315780"/>
              </a:xfrm>
              <a:prstGeom prst="rect">
                <a:avLst/>
              </a:prstGeom>
              <a:blipFill rotWithShape="1">
                <a:blip r:embed="rId3"/>
                <a:stretch>
                  <a:fillRect l="-1380" t="-18934" r="-376" b="-16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186738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of permanent magnets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700" y="1054435"/>
            <a:ext cx="290512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Content Placeholder 2"/>
              <p:cNvSpPr txBox="1">
                <a:spLocks/>
              </p:cNvSpPr>
              <p:nvPr/>
            </p:nvSpPr>
            <p:spPr>
              <a:xfrm>
                <a:off x="323056" y="1277735"/>
                <a:ext cx="3852863" cy="525591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sSub>
                      <m:sSubPr>
                        <m:ctrlPr>
                          <a:rPr lang="en-GB" altLang="en-US" sz="2000" i="1" smtClean="0">
                            <a:latin typeface="Cambria Math" panose="02040503050406030204" pitchFamily="18" charset="0"/>
                            <a:sym typeface="Symbol" pitchFamily="18" charset="2"/>
                          </a:rPr>
                        </m:ctrlPr>
                      </m:sSubPr>
                      <m:e>
                        <m:r>
                          <a:rPr lang="en-GB" altLang="en-US" sz="2000" i="1" smtClean="0">
                            <a:latin typeface="Cambria Math"/>
                            <a:sym typeface="Symbol" pitchFamily="18" charset="2"/>
                          </a:rPr>
                          <m:t>𝐵</m:t>
                        </m:r>
                      </m:e>
                      <m:sub>
                        <m:r>
                          <a:rPr lang="en-GB" altLang="en-US" sz="2000" i="1" smtClean="0">
                            <a:latin typeface="Cambria Math"/>
                            <a:sym typeface="Symbol" pitchFamily="18" charset="2"/>
                          </a:rPr>
                          <m:t>𝑔𝑎𝑝</m:t>
                        </m:r>
                      </m:sub>
                    </m:sSub>
                    <m:r>
                      <a:rPr lang="en-GB" altLang="en-US" sz="2000" i="1" smtClean="0">
                        <a:latin typeface="Cambria Math"/>
                        <a:sym typeface="Symbol" pitchFamily="18" charset="2"/>
                      </a:rPr>
                      <m:t>=</m:t>
                    </m:r>
                    <m:sSub>
                      <m:sSubPr>
                        <m:ctrlPr>
                          <a:rPr lang="en-GB" altLang="en-US" sz="2000" i="1" smtClean="0">
                            <a:latin typeface="Cambria Math" panose="02040503050406030204" pitchFamily="18" charset="0"/>
                            <a:sym typeface="Symbol" pitchFamily="18" charset="2"/>
                          </a:rPr>
                        </m:ctrlPr>
                      </m:sSubPr>
                      <m:e>
                        <m:r>
                          <a:rPr lang="en-GB" altLang="en-US" sz="2000" i="1" smtClean="0">
                            <a:latin typeface="Cambria Math"/>
                            <a:sym typeface="Symbol" pitchFamily="18" charset="2"/>
                          </a:rPr>
                          <m:t>𝜇</m:t>
                        </m:r>
                      </m:e>
                      <m:sub>
                        <m:r>
                          <a:rPr lang="en-GB" altLang="en-US" sz="2000" i="1" smtClean="0">
                            <a:latin typeface="Cambria Math"/>
                            <a:sym typeface="Symbol" pitchFamily="18" charset="2"/>
                          </a:rPr>
                          <m:t>0</m:t>
                        </m:r>
                      </m:sub>
                    </m:sSub>
                    <m:r>
                      <a:rPr lang="en-GB" altLang="en-US" sz="2000" i="1" smtClean="0">
                        <a:latin typeface="Cambria Math"/>
                        <a:sym typeface="Symbol" pitchFamily="18" charset="2"/>
                      </a:rPr>
                      <m:t>(−</m:t>
                    </m:r>
                    <m:sSub>
                      <m:sSubPr>
                        <m:ctrlPr>
                          <a:rPr lang="en-GB" altLang="en-US" sz="2000" i="1" smtClean="0">
                            <a:latin typeface="Cambria Math" panose="02040503050406030204" pitchFamily="18" charset="0"/>
                            <a:sym typeface="Symbol" pitchFamily="18" charset="2"/>
                          </a:rPr>
                        </m:ctrlPr>
                      </m:sSubPr>
                      <m:e>
                        <m:r>
                          <a:rPr lang="en-GB" altLang="en-US" sz="2000" i="1" smtClean="0">
                            <a:latin typeface="Cambria Math"/>
                            <a:sym typeface="Symbol" pitchFamily="18" charset="2"/>
                          </a:rPr>
                          <m:t>𝐻</m:t>
                        </m:r>
                      </m:e>
                      <m:sub>
                        <m:r>
                          <a:rPr lang="en-GB" altLang="en-US" sz="2000" i="1" smtClean="0">
                            <a:latin typeface="Cambria Math"/>
                            <a:sym typeface="Symbol" pitchFamily="18" charset="2"/>
                          </a:rPr>
                          <m:t>𝑃𝑀</m:t>
                        </m:r>
                      </m:sub>
                    </m:sSub>
                    <m:r>
                      <a:rPr lang="en-GB" altLang="en-US" sz="2000" i="1" smtClean="0">
                        <a:latin typeface="Cambria Math"/>
                        <a:sym typeface="Symbol" pitchFamily="18" charset="2"/>
                      </a:rPr>
                      <m:t>)</m:t>
                    </m:r>
                    <m:f>
                      <m:fPr>
                        <m:ctrlPr>
                          <a:rPr lang="en-GB" altLang="en-US" sz="2000" i="1" smtClean="0">
                            <a:latin typeface="Cambria Math" panose="02040503050406030204" pitchFamily="18" charset="0"/>
                            <a:sym typeface="Symbol" pitchFamily="18" charset="2"/>
                          </a:rPr>
                        </m:ctrlPr>
                      </m:fPr>
                      <m:num>
                        <m:r>
                          <a:rPr lang="en-GB" altLang="en-US" sz="2000" i="1" smtClean="0">
                            <a:latin typeface="Cambria Math"/>
                            <a:sym typeface="Symbol" pitchFamily="18" charset="2"/>
                          </a:rPr>
                          <m:t>𝜆</m:t>
                        </m:r>
                      </m:num>
                      <m:den>
                        <m:r>
                          <a:rPr lang="en-GB" altLang="en-US" sz="2000" i="1" smtClean="0">
                            <a:latin typeface="Cambria Math"/>
                            <a:sym typeface="Symbol" pitchFamily="18" charset="2"/>
                          </a:rPr>
                          <m:t>𝑔</m:t>
                        </m:r>
                      </m:den>
                    </m:f>
                  </m:oMath>
                </a14:m>
                <a:r>
                  <a:rPr lang="en-GB" altLang="en-US" sz="2000" dirty="0">
                    <a:sym typeface="Symbol" pitchFamily="18" charset="2"/>
                  </a:rPr>
                  <a:t>;</a:t>
                </a:r>
              </a:p>
              <a:p>
                <a:pPr marL="0" indent="0"/>
                <a:endParaRPr lang="en-GB" altLang="en-US" sz="2000" dirty="0">
                  <a:sym typeface="Symbol" pitchFamily="18" charset="2"/>
                </a:endParaRPr>
              </a:p>
              <a:p>
                <a:pPr marL="0" indent="0"/>
                <a:endParaRPr lang="en-GB" altLang="en-US" sz="2000" dirty="0">
                  <a:sym typeface="Symbol" pitchFamily="18" charset="2"/>
                </a:endParaRPr>
              </a:p>
              <a:p>
                <a:pPr marL="0" indent="0"/>
                <a:endParaRPr lang="en-GB" altLang="en-US" sz="2000" dirty="0">
                  <a:sym typeface="Symbol" pitchFamily="18" charset="2"/>
                </a:endParaRPr>
              </a:p>
              <a:p>
                <a:pPr marL="0" indent="0"/>
                <a:endParaRPr lang="en-GB" altLang="en-US" sz="2000" dirty="0">
                  <a:sym typeface="Symbol" pitchFamily="18" charset="2"/>
                </a:endParaRPr>
              </a:p>
              <a:p>
                <a:pPr marL="0" indent="0"/>
                <a:endParaRPr lang="en-GB" altLang="en-US" sz="2000" dirty="0">
                  <a:sym typeface="Symbol" pitchFamily="18" charset="2"/>
                </a:endParaRPr>
              </a:p>
              <a:p>
                <a:pPr marL="0" indent="0"/>
                <a:endParaRPr lang="en-GB" altLang="en-US" sz="2000" dirty="0">
                  <a:sym typeface="Symbol" pitchFamily="18" charset="2"/>
                </a:endParaRPr>
              </a:p>
              <a:p>
                <a:pPr marL="0" indent="0"/>
                <a:endParaRPr lang="en-GB" altLang="en-US" sz="2000" dirty="0">
                  <a:sym typeface="Symbol" pitchFamily="18" charset="2"/>
                </a:endParaRPr>
              </a:p>
              <a:p>
                <a:pPr marL="0" indent="0">
                  <a:buNone/>
                </a:pPr>
                <a:endParaRPr lang="en-GB" altLang="en-US" sz="2000" dirty="0">
                  <a:sym typeface="Symbol" pitchFamily="18" charset="2"/>
                </a:endParaRPr>
              </a:p>
              <a:p>
                <a:pPr marL="0" indent="0">
                  <a:buNone/>
                </a:pPr>
                <a:r>
                  <a:rPr lang="en-GB" altLang="en-US" sz="2000" dirty="0">
                    <a:sym typeface="Symbol" pitchFamily="18" charset="2"/>
                  </a:rPr>
                  <a:t>so the PM material</a:t>
                </a:r>
              </a:p>
              <a:p>
                <a:pPr marL="0" indent="0">
                  <a:buNone/>
                </a:pPr>
                <a:r>
                  <a:rPr lang="en-GB" altLang="en-US" sz="2000" b="1" dirty="0">
                    <a:sym typeface="Symbol" pitchFamily="18" charset="2"/>
                  </a:rPr>
                  <a:t>operates in the 2</a:t>
                </a:r>
                <a:r>
                  <a:rPr lang="en-GB" altLang="en-US" sz="2000" b="1" baseline="30000" dirty="0">
                    <a:sym typeface="Symbol" pitchFamily="18" charset="2"/>
                  </a:rPr>
                  <a:t>nd</a:t>
                </a:r>
                <a:r>
                  <a:rPr lang="en-GB" altLang="en-US" sz="2000" b="1" dirty="0">
                    <a:sym typeface="Symbol" pitchFamily="18" charset="2"/>
                  </a:rPr>
                  <a:t> quadrant</a:t>
                </a:r>
              </a:p>
              <a:p>
                <a:pPr marL="0" indent="0">
                  <a:buNone/>
                </a:pPr>
                <a:r>
                  <a:rPr lang="en-GB" altLang="en-US" sz="2000" b="1" dirty="0">
                    <a:sym typeface="Symbol" pitchFamily="18" charset="2"/>
                  </a:rPr>
                  <a:t>of the hysteresis loop.</a:t>
                </a:r>
              </a:p>
              <a:p>
                <a:pPr marL="0" indent="0"/>
                <a:endParaRPr lang="en-GB" altLang="en-US" sz="2400"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323056" y="1277735"/>
                <a:ext cx="3852863" cy="5255914"/>
              </a:xfrm>
              <a:prstGeom prst="rect">
                <a:avLst/>
              </a:prstGeom>
              <a:blipFill rotWithShape="1">
                <a:blip r:embed="rId3"/>
                <a:stretch>
                  <a:fillRect l="-1741"/>
                </a:stretch>
              </a:blipFill>
            </p:spPr>
            <p:txBody>
              <a:bodyPr/>
              <a:lstStyle/>
              <a:p>
                <a:r>
                  <a:rPr lang="en-GB">
                    <a:noFill/>
                  </a:rPr>
                  <a:t> </a:t>
                </a:r>
              </a:p>
            </p:txBody>
          </p:sp>
        </mc:Fallback>
      </mc:AlternateContent>
      <p:sp>
        <p:nvSpPr>
          <p:cNvPr id="5" name="Oval 4"/>
          <p:cNvSpPr/>
          <p:nvPr/>
        </p:nvSpPr>
        <p:spPr bwMode="auto">
          <a:xfrm>
            <a:off x="6965950" y="1654175"/>
            <a:ext cx="323850" cy="496888"/>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000">
              <a:solidFill>
                <a:srgbClr val="FFFFFF"/>
              </a:solidFill>
              <a:latin typeface="roboto slab" pitchFamily="2" charset="0"/>
            </a:endParaRPr>
          </a:p>
        </p:txBody>
      </p:sp>
      <p:cxnSp>
        <p:nvCxnSpPr>
          <p:cNvPr id="6" name="Straight Connector 5"/>
          <p:cNvCxnSpPr>
            <a:stCxn id="5" idx="4"/>
          </p:cNvCxnSpPr>
          <p:nvPr/>
        </p:nvCxnSpPr>
        <p:spPr bwMode="auto">
          <a:xfrm>
            <a:off x="7127875" y="2151063"/>
            <a:ext cx="358775" cy="1476375"/>
          </a:xfrm>
          <a:prstGeom prst="line">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125"/>
          <p:cNvSpPr txBox="1">
            <a:spLocks noChangeArrowheads="1"/>
          </p:cNvSpPr>
          <p:nvPr/>
        </p:nvSpPr>
        <p:spPr bwMode="auto">
          <a:xfrm>
            <a:off x="8396288" y="5487988"/>
            <a:ext cx="539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1800" i="1">
                <a:solidFill>
                  <a:srgbClr val="000000"/>
                </a:solidFill>
                <a:latin typeface="roboto slab" pitchFamily="2" charset="0"/>
              </a:rPr>
              <a:t>H</a:t>
            </a:r>
          </a:p>
        </p:txBody>
      </p:sp>
      <p:grpSp>
        <p:nvGrpSpPr>
          <p:cNvPr id="8" name="Group 160"/>
          <p:cNvGrpSpPr>
            <a:grpSpLocks/>
          </p:cNvGrpSpPr>
          <p:nvPr/>
        </p:nvGrpSpPr>
        <p:grpSpPr bwMode="auto">
          <a:xfrm>
            <a:off x="6130925" y="3197225"/>
            <a:ext cx="2706193" cy="2725738"/>
            <a:chOff x="5220072" y="3230978"/>
            <a:chExt cx="3330459" cy="3097358"/>
          </a:xfrm>
        </p:grpSpPr>
        <p:sp>
          <p:nvSpPr>
            <p:cNvPr id="9" name="TextBox 124"/>
            <p:cNvSpPr txBox="1">
              <a:spLocks noChangeArrowheads="1"/>
            </p:cNvSpPr>
            <p:nvPr/>
          </p:nvSpPr>
          <p:spPr bwMode="auto">
            <a:xfrm>
              <a:off x="8056940" y="3577565"/>
              <a:ext cx="493591" cy="41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1800" i="1">
                  <a:solidFill>
                    <a:srgbClr val="000000"/>
                  </a:solidFill>
                  <a:latin typeface="roboto slab" pitchFamily="2" charset="0"/>
                </a:rPr>
                <a:t>B</a:t>
              </a:r>
              <a:r>
                <a:rPr lang="en-GB" altLang="en-US" sz="1800" i="1" baseline="-25000">
                  <a:solidFill>
                    <a:srgbClr val="000000"/>
                  </a:solidFill>
                  <a:latin typeface="roboto slab" pitchFamily="2" charset="0"/>
                </a:rPr>
                <a:t>r</a:t>
              </a:r>
            </a:p>
          </p:txBody>
        </p:sp>
        <p:sp>
          <p:nvSpPr>
            <p:cNvPr id="10" name="TextBox 128"/>
            <p:cNvSpPr txBox="1">
              <a:spLocks noChangeArrowheads="1"/>
            </p:cNvSpPr>
            <p:nvPr/>
          </p:nvSpPr>
          <p:spPr bwMode="auto">
            <a:xfrm>
              <a:off x="5707924" y="5908631"/>
              <a:ext cx="610619" cy="41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1800" i="1">
                  <a:solidFill>
                    <a:srgbClr val="000000"/>
                  </a:solidFill>
                  <a:latin typeface="roboto slab" pitchFamily="2" charset="0"/>
                </a:rPr>
                <a:t>H</a:t>
              </a:r>
              <a:r>
                <a:rPr lang="en-GB" altLang="en-US" sz="1800" i="1" baseline="-25000">
                  <a:solidFill>
                    <a:srgbClr val="000000"/>
                  </a:solidFill>
                  <a:latin typeface="roboto slab" pitchFamily="2" charset="0"/>
                </a:rPr>
                <a:t>c</a:t>
              </a:r>
            </a:p>
          </p:txBody>
        </p:sp>
        <p:grpSp>
          <p:nvGrpSpPr>
            <p:cNvPr id="11" name="Group 159"/>
            <p:cNvGrpSpPr>
              <a:grpSpLocks/>
            </p:cNvGrpSpPr>
            <p:nvPr/>
          </p:nvGrpSpPr>
          <p:grpSpPr bwMode="auto">
            <a:xfrm>
              <a:off x="5220072" y="3230978"/>
              <a:ext cx="3276364" cy="2862318"/>
              <a:chOff x="5220072" y="3230978"/>
              <a:chExt cx="3276364" cy="2862318"/>
            </a:xfrm>
          </p:grpSpPr>
          <p:grpSp>
            <p:nvGrpSpPr>
              <p:cNvPr id="12" name="Group 158"/>
              <p:cNvGrpSpPr>
                <a:grpSpLocks/>
              </p:cNvGrpSpPr>
              <p:nvPr/>
            </p:nvGrpSpPr>
            <p:grpSpPr bwMode="auto">
              <a:xfrm>
                <a:off x="5220072" y="3230978"/>
                <a:ext cx="3276364" cy="2862318"/>
                <a:chOff x="5220072" y="3230978"/>
                <a:chExt cx="3276364" cy="2862318"/>
              </a:xfrm>
            </p:grpSpPr>
            <p:cxnSp>
              <p:nvCxnSpPr>
                <p:cNvPr id="15" name="Straight Connector 14"/>
                <p:cNvCxnSpPr/>
                <p:nvPr/>
              </p:nvCxnSpPr>
              <p:spPr>
                <a:xfrm flipH="1">
                  <a:off x="5544387" y="3306743"/>
                  <a:ext cx="2682438" cy="27582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31"/>
                <p:cNvGrpSpPr>
                  <a:grpSpLocks/>
                </p:cNvGrpSpPr>
                <p:nvPr/>
              </p:nvGrpSpPr>
              <p:grpSpPr bwMode="auto">
                <a:xfrm>
                  <a:off x="5220072" y="3230978"/>
                  <a:ext cx="3276364" cy="2862318"/>
                  <a:chOff x="5220072" y="3230978"/>
                  <a:chExt cx="3276364" cy="2862318"/>
                </a:xfrm>
              </p:grpSpPr>
              <p:grpSp>
                <p:nvGrpSpPr>
                  <p:cNvPr id="17" name="Group 122"/>
                  <p:cNvGrpSpPr>
                    <a:grpSpLocks/>
                  </p:cNvGrpSpPr>
                  <p:nvPr/>
                </p:nvGrpSpPr>
                <p:grpSpPr bwMode="auto">
                  <a:xfrm>
                    <a:off x="5220072" y="3230978"/>
                    <a:ext cx="3276364" cy="2862318"/>
                    <a:chOff x="5220072" y="3230978"/>
                    <a:chExt cx="3276364" cy="2862318"/>
                  </a:xfrm>
                </p:grpSpPr>
                <p:cxnSp>
                  <p:nvCxnSpPr>
                    <p:cNvPr id="19" name="Straight Connector 18"/>
                    <p:cNvCxnSpPr/>
                    <p:nvPr/>
                  </p:nvCxnSpPr>
                  <p:spPr>
                    <a:xfrm>
                      <a:off x="7957213" y="3230978"/>
                      <a:ext cx="0" cy="2862846"/>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220072" y="5877352"/>
                      <a:ext cx="3276364"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flipV="1">
                    <a:off x="6318054" y="4383693"/>
                    <a:ext cx="1639159" cy="1490051"/>
                  </a:xfrm>
                  <a:prstGeom prst="line">
                    <a:avLst/>
                  </a:prstGeom>
                  <a:ln w="57150"/>
                </p:spPr>
                <p:style>
                  <a:lnRef idx="1">
                    <a:schemeClr val="accent1"/>
                  </a:lnRef>
                  <a:fillRef idx="0">
                    <a:schemeClr val="accent1"/>
                  </a:fillRef>
                  <a:effectRef idx="0">
                    <a:schemeClr val="accent1"/>
                  </a:effectRef>
                  <a:fontRef idx="minor">
                    <a:schemeClr val="tx1"/>
                  </a:fontRef>
                </p:style>
              </p:cxnSp>
            </p:grpSp>
          </p:grpSp>
          <p:cxnSp>
            <p:nvCxnSpPr>
              <p:cNvPr id="13" name="Straight Connector 12"/>
              <p:cNvCxnSpPr/>
              <p:nvPr/>
            </p:nvCxnSpPr>
            <p:spPr>
              <a:xfrm>
                <a:off x="6767406" y="4796794"/>
                <a:ext cx="0" cy="10823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812342" y="4796794"/>
                <a:ext cx="114487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21" name="Group 20"/>
          <p:cNvGrpSpPr/>
          <p:nvPr/>
        </p:nvGrpSpPr>
        <p:grpSpPr>
          <a:xfrm>
            <a:off x="107504" y="2033696"/>
            <a:ext cx="3492946" cy="2160587"/>
            <a:chOff x="107504" y="2791267"/>
            <a:chExt cx="3492946" cy="2160587"/>
          </a:xfrm>
        </p:grpSpPr>
        <p:cxnSp>
          <p:nvCxnSpPr>
            <p:cNvPr id="22" name="Straight Connector 21"/>
            <p:cNvCxnSpPr/>
            <p:nvPr/>
          </p:nvCxnSpPr>
          <p:spPr>
            <a:xfrm>
              <a:off x="1763713" y="3347686"/>
              <a:ext cx="0" cy="11160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808288" y="3207986"/>
              <a:ext cx="0" cy="3921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132138" y="3285773"/>
              <a:ext cx="0" cy="31432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 157"/>
            <p:cNvGrpSpPr>
              <a:grpSpLocks/>
            </p:cNvGrpSpPr>
            <p:nvPr/>
          </p:nvGrpSpPr>
          <p:grpSpPr bwMode="auto">
            <a:xfrm>
              <a:off x="107504" y="2791267"/>
              <a:ext cx="3492946" cy="2160587"/>
              <a:chOff x="107642" y="2528900"/>
              <a:chExt cx="3492250" cy="2160240"/>
            </a:xfrm>
          </p:grpSpPr>
          <p:grpSp>
            <p:nvGrpSpPr>
              <p:cNvPr id="26" name="Group 106"/>
              <p:cNvGrpSpPr>
                <a:grpSpLocks/>
              </p:cNvGrpSpPr>
              <p:nvPr/>
            </p:nvGrpSpPr>
            <p:grpSpPr bwMode="auto">
              <a:xfrm>
                <a:off x="107642" y="2528900"/>
                <a:ext cx="3492250" cy="2160240"/>
                <a:chOff x="107642" y="2528900"/>
                <a:chExt cx="3492250" cy="2160240"/>
              </a:xfrm>
            </p:grpSpPr>
            <p:grpSp>
              <p:nvGrpSpPr>
                <p:cNvPr id="31" name="Group 100"/>
                <p:cNvGrpSpPr>
                  <a:grpSpLocks/>
                </p:cNvGrpSpPr>
                <p:nvPr/>
              </p:nvGrpSpPr>
              <p:grpSpPr bwMode="auto">
                <a:xfrm>
                  <a:off x="1185802" y="2528900"/>
                  <a:ext cx="2414090" cy="2160240"/>
                  <a:chOff x="1185802" y="2528900"/>
                  <a:chExt cx="2414090" cy="2160240"/>
                </a:xfrm>
              </p:grpSpPr>
              <p:grpSp>
                <p:nvGrpSpPr>
                  <p:cNvPr id="34" name="Group 98"/>
                  <p:cNvGrpSpPr>
                    <a:grpSpLocks/>
                  </p:cNvGrpSpPr>
                  <p:nvPr/>
                </p:nvGrpSpPr>
                <p:grpSpPr bwMode="auto">
                  <a:xfrm>
                    <a:off x="1185802" y="2528900"/>
                    <a:ext cx="2126058" cy="2160240"/>
                    <a:chOff x="1185802" y="2528900"/>
                    <a:chExt cx="2126058" cy="2160240"/>
                  </a:xfrm>
                </p:grpSpPr>
                <p:grpSp>
                  <p:nvGrpSpPr>
                    <p:cNvPr id="36" name="Group 69"/>
                    <p:cNvGrpSpPr>
                      <a:grpSpLocks/>
                    </p:cNvGrpSpPr>
                    <p:nvPr/>
                  </p:nvGrpSpPr>
                  <p:grpSpPr bwMode="auto">
                    <a:xfrm>
                      <a:off x="1185802" y="2528900"/>
                      <a:ext cx="2126058" cy="2160240"/>
                      <a:chOff x="1185802" y="2528900"/>
                      <a:chExt cx="2126058" cy="2160240"/>
                    </a:xfrm>
                  </p:grpSpPr>
                  <p:grpSp>
                    <p:nvGrpSpPr>
                      <p:cNvPr id="48" name="Group 66"/>
                      <p:cNvGrpSpPr>
                        <a:grpSpLocks/>
                      </p:cNvGrpSpPr>
                      <p:nvPr/>
                    </p:nvGrpSpPr>
                    <p:grpSpPr bwMode="auto">
                      <a:xfrm>
                        <a:off x="1185802" y="2528900"/>
                        <a:ext cx="2126058" cy="2160240"/>
                        <a:chOff x="1185802" y="2528900"/>
                        <a:chExt cx="2126058" cy="2160240"/>
                      </a:xfrm>
                    </p:grpSpPr>
                    <p:grpSp>
                      <p:nvGrpSpPr>
                        <p:cNvPr id="50" name="Group 46"/>
                        <p:cNvGrpSpPr>
                          <a:grpSpLocks/>
                        </p:cNvGrpSpPr>
                        <p:nvPr/>
                      </p:nvGrpSpPr>
                      <p:grpSpPr bwMode="auto">
                        <a:xfrm>
                          <a:off x="1185802" y="2528900"/>
                          <a:ext cx="2126058" cy="2160240"/>
                          <a:chOff x="1185802" y="2528900"/>
                          <a:chExt cx="2126058" cy="2160240"/>
                        </a:xfrm>
                      </p:grpSpPr>
                      <p:cxnSp>
                        <p:nvCxnSpPr>
                          <p:cNvPr id="62" name="Straight Connector 61"/>
                          <p:cNvCxnSpPr/>
                          <p:nvPr/>
                        </p:nvCxnSpPr>
                        <p:spPr>
                          <a:xfrm>
                            <a:off x="1185786" y="2528900"/>
                            <a:ext cx="21268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185786" y="4689140"/>
                            <a:ext cx="21268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185786" y="2528900"/>
                            <a:ext cx="0" cy="2160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763521" y="3068563"/>
                            <a:ext cx="8650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763521" y="4184396"/>
                            <a:ext cx="8872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763521" y="3249509"/>
                            <a:ext cx="0" cy="7555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312612" y="2528900"/>
                            <a:ext cx="0" cy="792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312612" y="3860598"/>
                            <a:ext cx="0" cy="8285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628535" y="3073325"/>
                            <a:ext cx="0" cy="2476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650756" y="3860598"/>
                            <a:ext cx="0" cy="30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628535" y="3320935"/>
                            <a:ext cx="684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628535" y="3860598"/>
                            <a:ext cx="684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flipV="1">
                          <a:off x="2807888" y="3320935"/>
                          <a:ext cx="0" cy="5396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flipV="1">
                          <a:off x="1511158" y="3338395"/>
                          <a:ext cx="0" cy="5412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V="1">
                          <a:off x="2249199" y="4059015"/>
                          <a:ext cx="0" cy="5396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6200000" flipV="1">
                          <a:off x="2208726" y="2658271"/>
                          <a:ext cx="0" cy="54122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807888" y="3879645"/>
                          <a:ext cx="0" cy="4491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511158" y="2935235"/>
                          <a:ext cx="0" cy="4571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1511158" y="3792347"/>
                          <a:ext cx="0" cy="5364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511158" y="2925711"/>
                          <a:ext cx="449173" cy="95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V="1">
                          <a:off x="2627742" y="2739217"/>
                          <a:ext cx="0" cy="3920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511158" y="4328836"/>
                          <a:ext cx="4682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V="1">
                          <a:off x="2611871" y="4134405"/>
                          <a:ext cx="0" cy="392035"/>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9" name="TextBox 68"/>
                      <p:cNvSpPr txBox="1">
                        <a:spLocks noChangeArrowheads="1"/>
                      </p:cNvSpPr>
                      <p:nvPr/>
                    </p:nvSpPr>
                    <p:spPr bwMode="auto">
                      <a:xfrm>
                        <a:off x="2342856" y="3423528"/>
                        <a:ext cx="3520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r" eaLnBrk="1" fontAlgn="base" hangingPunct="1">
                          <a:spcBef>
                            <a:spcPct val="0"/>
                          </a:spcBef>
                          <a:spcAft>
                            <a:spcPct val="0"/>
                          </a:spcAft>
                        </a:pPr>
                        <a:r>
                          <a:rPr lang="en-GB" altLang="en-US" sz="1800" i="1">
                            <a:solidFill>
                              <a:srgbClr val="0070C0"/>
                            </a:solidFill>
                            <a:latin typeface="roboto slab" pitchFamily="2" charset="0"/>
                          </a:rPr>
                          <a:t>B</a:t>
                        </a:r>
                      </a:p>
                    </p:txBody>
                  </p:sp>
                </p:grpSp>
                <p:cxnSp>
                  <p:nvCxnSpPr>
                    <p:cNvPr id="37" name="Straight Arrow Connector 36"/>
                    <p:cNvCxnSpPr/>
                    <p:nvPr/>
                  </p:nvCxnSpPr>
                  <p:spPr>
                    <a:xfrm flipV="1">
                      <a:off x="3133260" y="3320935"/>
                      <a:ext cx="0" cy="539663"/>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368312" y="3338395"/>
                      <a:ext cx="0" cy="522203"/>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368312" y="2708258"/>
                      <a:ext cx="1244352"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2049214" y="4527241"/>
                      <a:ext cx="1084046" cy="1746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368312" y="2708258"/>
                      <a:ext cx="0" cy="68410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368312" y="3843139"/>
                      <a:ext cx="0" cy="68410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368312" y="4527241"/>
                      <a:ext cx="711058" cy="793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133260" y="2708258"/>
                      <a:ext cx="0" cy="32538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133260" y="3843139"/>
                      <a:ext cx="0" cy="48728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133260" y="4220903"/>
                      <a:ext cx="0" cy="32379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95220" y="2700322"/>
                      <a:ext cx="711058" cy="793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5" name="TextBox 99"/>
                  <p:cNvSpPr txBox="1">
                    <a:spLocks noChangeArrowheads="1"/>
                  </p:cNvSpPr>
                  <p:nvPr/>
                </p:nvSpPr>
                <p:spPr bwMode="auto">
                  <a:xfrm>
                    <a:off x="3203848" y="3392900"/>
                    <a:ext cx="396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1800" i="1">
                        <a:solidFill>
                          <a:srgbClr val="FFC000"/>
                        </a:solidFill>
                        <a:latin typeface="roboto slab" pitchFamily="2" charset="0"/>
                      </a:rPr>
                      <a:t>H</a:t>
                    </a:r>
                  </a:p>
                </p:txBody>
              </p:sp>
            </p:grpSp>
            <p:sp>
              <p:nvSpPr>
                <p:cNvPr id="32" name="TextBox 101"/>
                <p:cNvSpPr txBox="1">
                  <a:spLocks noChangeArrowheads="1"/>
                </p:cNvSpPr>
                <p:nvPr/>
              </p:nvSpPr>
              <p:spPr bwMode="auto">
                <a:xfrm>
                  <a:off x="107642" y="3248980"/>
                  <a:ext cx="1007974" cy="58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fontAlgn="base" hangingPunct="1">
                    <a:spcBef>
                      <a:spcPct val="0"/>
                    </a:spcBef>
                    <a:spcAft>
                      <a:spcPct val="0"/>
                    </a:spcAft>
                  </a:pPr>
                  <a:r>
                    <a:rPr lang="en-GB" altLang="en-US" sz="1600">
                      <a:solidFill>
                        <a:srgbClr val="000000"/>
                      </a:solidFill>
                      <a:latin typeface="roboto slab" pitchFamily="2" charset="0"/>
                    </a:rPr>
                    <a:t>PM</a:t>
                  </a:r>
                </a:p>
                <a:p>
                  <a:pPr algn="ctr" eaLnBrk="1" fontAlgn="base" hangingPunct="1">
                    <a:spcBef>
                      <a:spcPct val="0"/>
                    </a:spcBef>
                    <a:spcAft>
                      <a:spcPct val="0"/>
                    </a:spcAft>
                  </a:pPr>
                  <a:r>
                    <a:rPr lang="en-GB" altLang="en-US" sz="1600">
                      <a:solidFill>
                        <a:srgbClr val="000000"/>
                      </a:solidFill>
                      <a:latin typeface="roboto slab" pitchFamily="2" charset="0"/>
                    </a:rPr>
                    <a:t>material</a:t>
                  </a:r>
                </a:p>
              </p:txBody>
            </p:sp>
            <p:cxnSp>
              <p:nvCxnSpPr>
                <p:cNvPr id="33" name="Straight Arrow Connector 32"/>
                <p:cNvCxnSpPr/>
                <p:nvPr/>
              </p:nvCxnSpPr>
              <p:spPr>
                <a:xfrm flipV="1">
                  <a:off x="900093" y="3073325"/>
                  <a:ext cx="360290" cy="4682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V="1">
                <a:off x="2628536" y="2528900"/>
                <a:ext cx="684077" cy="5222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182612" y="4168524"/>
                <a:ext cx="580909" cy="4936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185786" y="2528900"/>
                <a:ext cx="577735" cy="5444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50756" y="4149477"/>
                <a:ext cx="661856" cy="5349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4" name="Group 73"/>
          <p:cNvGrpSpPr>
            <a:grpSpLocks/>
          </p:cNvGrpSpPr>
          <p:nvPr/>
        </p:nvGrpSpPr>
        <p:grpSpPr bwMode="auto">
          <a:xfrm>
            <a:off x="3681413" y="1436688"/>
            <a:ext cx="2305050" cy="2528887"/>
            <a:chOff x="9396536" y="2682278"/>
            <a:chExt cx="2304256" cy="2528888"/>
          </a:xfrm>
        </p:grpSpPr>
        <p:sp>
          <p:nvSpPr>
            <p:cNvPr id="75" name="TextBox 163"/>
            <p:cNvSpPr txBox="1">
              <a:spLocks noChangeArrowheads="1"/>
            </p:cNvSpPr>
            <p:nvPr/>
          </p:nvSpPr>
          <p:spPr bwMode="auto">
            <a:xfrm>
              <a:off x="9540552" y="2790031"/>
              <a:ext cx="1965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fontAlgn="base" hangingPunct="1">
                <a:spcBef>
                  <a:spcPct val="0"/>
                </a:spcBef>
                <a:spcAft>
                  <a:spcPct val="0"/>
                </a:spcAft>
              </a:pPr>
              <a:r>
                <a:rPr lang="en-GB" altLang="en-US" sz="2400" b="1" dirty="0">
                  <a:solidFill>
                    <a:srgbClr val="FF0000"/>
                  </a:solidFill>
                  <a:latin typeface="roboto slab" pitchFamily="2" charset="0"/>
                </a:rPr>
                <a:t>PM is polarised -</a:t>
              </a:r>
            </a:p>
            <a:p>
              <a:pPr algn="ctr" eaLnBrk="1" fontAlgn="base" hangingPunct="1">
                <a:spcBef>
                  <a:spcPct val="0"/>
                </a:spcBef>
                <a:spcAft>
                  <a:spcPct val="0"/>
                </a:spcAft>
              </a:pPr>
              <a:r>
                <a:rPr lang="en-GB" altLang="en-US" sz="2400" b="1" dirty="0">
                  <a:solidFill>
                    <a:srgbClr val="FF0000"/>
                  </a:solidFill>
                  <a:latin typeface="roboto slab" pitchFamily="2" charset="0"/>
                </a:rPr>
                <a:t>magnetised only in the ‘easy’ direction!</a:t>
              </a:r>
            </a:p>
          </p:txBody>
        </p:sp>
        <p:sp>
          <p:nvSpPr>
            <p:cNvPr id="76" name="Rectangle 75"/>
            <p:cNvSpPr/>
            <p:nvPr/>
          </p:nvSpPr>
          <p:spPr>
            <a:xfrm>
              <a:off x="9396536" y="2682278"/>
              <a:ext cx="2304256" cy="2528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000">
                <a:solidFill>
                  <a:srgbClr val="FFFFFF"/>
                </a:solidFill>
                <a:latin typeface="roboto slab" pitchFamily="2" charset="0"/>
              </a:endParaRPr>
            </a:p>
          </p:txBody>
        </p:sp>
      </p:grpSp>
      <p:sp>
        <p:nvSpPr>
          <p:cNvPr id="78" name="TextBox 144"/>
          <p:cNvSpPr txBox="1">
            <a:spLocks noChangeArrowheads="1"/>
          </p:cNvSpPr>
          <p:nvPr/>
        </p:nvSpPr>
        <p:spPr bwMode="auto">
          <a:xfrm>
            <a:off x="3600450" y="4014788"/>
            <a:ext cx="24471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fontAlgn="base" hangingPunct="1">
              <a:spcBef>
                <a:spcPct val="0"/>
              </a:spcBef>
              <a:spcAft>
                <a:spcPct val="0"/>
              </a:spcAft>
            </a:pPr>
            <a:r>
              <a:rPr lang="en-GB" altLang="en-US" sz="1800" dirty="0">
                <a:solidFill>
                  <a:srgbClr val="000000"/>
                </a:solidFill>
                <a:latin typeface="roboto slab" pitchFamily="2" charset="0"/>
              </a:rPr>
              <a:t>Optimum </a:t>
            </a:r>
            <a:r>
              <a:rPr lang="en-GB" altLang="en-US" sz="1800" i="1" dirty="0">
                <a:solidFill>
                  <a:srgbClr val="000000"/>
                </a:solidFill>
                <a:latin typeface="roboto slab" pitchFamily="2" charset="0"/>
              </a:rPr>
              <a:t>B</a:t>
            </a:r>
            <a:r>
              <a:rPr lang="en-GB" altLang="en-US" sz="1800" dirty="0">
                <a:solidFill>
                  <a:srgbClr val="000000"/>
                </a:solidFill>
                <a:latin typeface="roboto slab" pitchFamily="2" charset="0"/>
              </a:rPr>
              <a:t>, </a:t>
            </a:r>
            <a:r>
              <a:rPr lang="en-GB" altLang="en-US" sz="1800" i="1" dirty="0">
                <a:solidFill>
                  <a:srgbClr val="000000"/>
                </a:solidFill>
                <a:latin typeface="roboto slab" pitchFamily="2" charset="0"/>
              </a:rPr>
              <a:t>H</a:t>
            </a:r>
            <a:r>
              <a:rPr lang="en-GB" altLang="en-US" sz="1800" dirty="0">
                <a:solidFill>
                  <a:srgbClr val="000000"/>
                </a:solidFill>
                <a:latin typeface="roboto slab" pitchFamily="2" charset="0"/>
              </a:rPr>
              <a:t> to give maximum </a:t>
            </a:r>
            <a:r>
              <a:rPr lang="en-GB" altLang="en-US" sz="1800" b="1" dirty="0">
                <a:solidFill>
                  <a:srgbClr val="FF0000"/>
                </a:solidFill>
                <a:latin typeface="roboto slab" pitchFamily="2" charset="0"/>
              </a:rPr>
              <a:t>energy density</a:t>
            </a:r>
          </a:p>
          <a:p>
            <a:pPr algn="ctr" eaLnBrk="1" fontAlgn="base" hangingPunct="1">
              <a:spcBef>
                <a:spcPct val="0"/>
              </a:spcBef>
              <a:spcAft>
                <a:spcPct val="0"/>
              </a:spcAft>
            </a:pPr>
            <a:r>
              <a:rPr lang="en-GB" altLang="en-US" sz="1800" dirty="0">
                <a:solidFill>
                  <a:srgbClr val="FF0000"/>
                </a:solidFill>
                <a:latin typeface="roboto slab" pitchFamily="2" charset="0"/>
              </a:rPr>
              <a:t> </a:t>
            </a:r>
            <a:r>
              <a:rPr lang="en-GB" altLang="en-US" sz="1800" b="1" dirty="0">
                <a:solidFill>
                  <a:srgbClr val="FF0000"/>
                </a:solidFill>
                <a:latin typeface="roboto slab" pitchFamily="2" charset="0"/>
              </a:rPr>
              <a:t>= </a:t>
            </a:r>
            <a:r>
              <a:rPr lang="en-GB" altLang="en-US" sz="1800" b="1" i="1" dirty="0">
                <a:solidFill>
                  <a:srgbClr val="FF0000"/>
                </a:solidFill>
                <a:latin typeface="roboto slab" pitchFamily="2" charset="0"/>
              </a:rPr>
              <a:t>BH </a:t>
            </a:r>
            <a:endParaRPr lang="en-GB" altLang="en-US" sz="1800" b="1" dirty="0">
              <a:solidFill>
                <a:srgbClr val="FF0000"/>
              </a:solidFill>
              <a:latin typeface="roboto slab" pitchFamily="2" charset="0"/>
            </a:endParaRPr>
          </a:p>
        </p:txBody>
      </p:sp>
    </p:spTree>
    <p:extLst>
      <p:ext uri="{BB962C8B-B14F-4D97-AF65-F5344CB8AC3E}">
        <p14:creationId xmlns:p14="http://schemas.microsoft.com/office/powerpoint/2010/main" val="3119330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Typical materials</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243" y="1355359"/>
            <a:ext cx="4123437" cy="472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308" y="1355359"/>
            <a:ext cx="3836880" cy="472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37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a:t>
            </a:r>
          </a:p>
        </p:txBody>
      </p:sp>
      <p:sp>
        <p:nvSpPr>
          <p:cNvPr id="3" name="Content Placeholder 2"/>
          <p:cNvSpPr txBox="1">
            <a:spLocks/>
          </p:cNvSpPr>
          <p:nvPr/>
        </p:nvSpPr>
        <p:spPr>
          <a:xfrm>
            <a:off x="467544" y="1196752"/>
            <a:ext cx="8229600" cy="51101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defRPr/>
            </a:pPr>
            <a:r>
              <a:rPr lang="en-GB" sz="2000" dirty="0"/>
              <a:t>ASTeC has been working with CERN on the design of </a:t>
            </a:r>
            <a:r>
              <a:rPr lang="en-GB" sz="2000" b="1" dirty="0"/>
              <a:t>42,000</a:t>
            </a:r>
            <a:r>
              <a:rPr lang="en-GB" sz="2000" dirty="0"/>
              <a:t> </a:t>
            </a:r>
            <a:r>
              <a:rPr lang="en-GB" sz="2000" b="1" dirty="0"/>
              <a:t>quadrupoles and 576 dipoles</a:t>
            </a:r>
            <a:r>
              <a:rPr lang="en-GB" sz="2000" dirty="0"/>
              <a:t> for the drive beam in CLIC:</a:t>
            </a:r>
          </a:p>
          <a:p>
            <a:pPr>
              <a:buFont typeface="Arial" charset="0"/>
              <a:buChar char="•"/>
              <a:defRPr/>
            </a:pPr>
            <a:r>
              <a:rPr lang="en-GB" sz="1800" dirty="0"/>
              <a:t>The power consumption for the EM version will be ~8 MW quads + 12 MW dipoles</a:t>
            </a:r>
          </a:p>
          <a:p>
            <a:pPr>
              <a:buFont typeface="Arial" charset="0"/>
              <a:buChar char="•"/>
              <a:defRPr/>
            </a:pPr>
            <a:r>
              <a:rPr lang="en-GB" sz="1800" dirty="0"/>
              <a:t>Total power load limit to air within the tunnel is only 150 W/m</a:t>
            </a:r>
          </a:p>
          <a:p>
            <a:pPr>
              <a:buFont typeface="Arial" charset="0"/>
              <a:buChar char="•"/>
              <a:defRPr/>
            </a:pPr>
            <a:r>
              <a:rPr lang="en-GB" sz="1800" dirty="0"/>
              <a:t>A PM magnet would potentially have many advantages:</a:t>
            </a:r>
          </a:p>
          <a:p>
            <a:pPr lvl="1">
              <a:buFont typeface="Arial" charset="0"/>
              <a:buChar char="–"/>
              <a:defRPr/>
            </a:pPr>
            <a:r>
              <a:rPr lang="en-GB" sz="1800" dirty="0"/>
              <a:t>Vastly reduced electrical power</a:t>
            </a:r>
          </a:p>
          <a:p>
            <a:pPr lvl="1">
              <a:buFont typeface="Arial" charset="0"/>
              <a:buChar char="–"/>
              <a:defRPr/>
            </a:pPr>
            <a:r>
              <a:rPr lang="en-GB" sz="1800" dirty="0"/>
              <a:t>Ecologically ‘green’</a:t>
            </a:r>
          </a:p>
          <a:p>
            <a:pPr lvl="1">
              <a:buFont typeface="Arial" charset="0"/>
              <a:buChar char="–"/>
              <a:defRPr/>
            </a:pPr>
            <a:r>
              <a:rPr lang="en-GB" sz="1800" dirty="0"/>
              <a:t>Very low operating costs</a:t>
            </a:r>
          </a:p>
          <a:p>
            <a:pPr lvl="1">
              <a:buFont typeface="Arial" charset="0"/>
              <a:buChar char="–"/>
              <a:defRPr/>
            </a:pPr>
            <a:r>
              <a:rPr lang="en-GB" sz="1800" dirty="0"/>
              <a:t>No cooling water needed</a:t>
            </a:r>
          </a:p>
          <a:p>
            <a:pPr lvl="1">
              <a:buFont typeface="Arial" charset="0"/>
              <a:buChar char="–"/>
              <a:defRPr/>
            </a:pPr>
            <a:r>
              <a:rPr lang="en-GB" sz="1800" dirty="0"/>
              <a:t>Very low power to air</a:t>
            </a:r>
          </a:p>
          <a:p>
            <a:pPr marL="0" indent="0">
              <a:buFont typeface="Arial" charset="0"/>
              <a:buNone/>
              <a:defRPr/>
            </a:pPr>
            <a:r>
              <a:rPr lang="en-GB" sz="1800" b="1" dirty="0"/>
              <a:t>Problem:</a:t>
            </a:r>
            <a:r>
              <a:rPr lang="en-GB" sz="1800" dirty="0"/>
              <a:t> how to vary the strength of the quadrupole by a factor of </a:t>
            </a:r>
            <a:r>
              <a:rPr lang="en-GB" sz="1800" b="1" dirty="0"/>
              <a:t>12 and dipole by factor of 2</a:t>
            </a:r>
            <a:r>
              <a:rPr lang="en-GB" sz="1800" dirty="0"/>
              <a:t>? </a:t>
            </a:r>
          </a:p>
          <a:p>
            <a:pPr marL="0" indent="0">
              <a:buFont typeface="Arial" charset="0"/>
              <a:buNone/>
              <a:defRPr/>
            </a:pPr>
            <a:r>
              <a:rPr lang="en-GB" sz="1800" b="1" dirty="0"/>
              <a:t>Solution:</a:t>
            </a:r>
            <a:r>
              <a:rPr lang="en-GB" sz="1800" dirty="0"/>
              <a:t> mechanical change to the PM geometry</a:t>
            </a:r>
          </a:p>
          <a:p>
            <a:pPr marL="0" indent="0">
              <a:buFont typeface="Arial" charset="0"/>
              <a:buNone/>
              <a:defRPr/>
            </a:pPr>
            <a:r>
              <a:rPr lang="en-GB" sz="1800" b="1" dirty="0"/>
              <a:t>Problem:</a:t>
            </a:r>
            <a:r>
              <a:rPr lang="en-GB" sz="1800" dirty="0"/>
              <a:t> pole position </a:t>
            </a:r>
            <a:r>
              <a:rPr lang="en-GB" sz="1800" b="1" dirty="0"/>
              <a:t>is fixed </a:t>
            </a:r>
            <a:r>
              <a:rPr lang="en-GB" sz="1800" dirty="0"/>
              <a:t>and must be </a:t>
            </a:r>
            <a:r>
              <a:rPr lang="en-GB" sz="1800" b="1" dirty="0"/>
              <a:t>stable to a few 10’s of microns</a:t>
            </a:r>
            <a:endParaRPr lang="en-GB" sz="1800" dirty="0"/>
          </a:p>
          <a:p>
            <a:pPr marL="457200" lvl="1" indent="0">
              <a:buFont typeface="Arial" charset="0"/>
              <a:buNone/>
              <a:defRPr/>
            </a:pPr>
            <a:endParaRPr lang="en-GB" sz="1800" dirty="0">
              <a:solidFill>
                <a:srgbClr val="FF0000"/>
              </a:solidFill>
            </a:endParaRPr>
          </a:p>
          <a:p>
            <a:pPr marL="0" lvl="1" indent="0">
              <a:buFont typeface="Arial" charset="0"/>
              <a:buNone/>
              <a:defRPr/>
            </a:pPr>
            <a:endParaRPr lang="en-GB" sz="1800" dirty="0"/>
          </a:p>
        </p:txBody>
      </p:sp>
    </p:spTree>
    <p:extLst>
      <p:ext uri="{BB962C8B-B14F-4D97-AF65-F5344CB8AC3E}">
        <p14:creationId xmlns:p14="http://schemas.microsoft.com/office/powerpoint/2010/main" val="2014944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Scalar potential</a:t>
            </a:r>
          </a:p>
        </p:txBody>
      </p:sp>
      <p:sp>
        <p:nvSpPr>
          <p:cNvPr id="3" name="Text Box 6"/>
          <p:cNvSpPr txBox="1">
            <a:spLocks noChangeArrowheads="1"/>
          </p:cNvSpPr>
          <p:nvPr/>
        </p:nvSpPr>
        <p:spPr bwMode="auto">
          <a:xfrm>
            <a:off x="107504" y="1262731"/>
            <a:ext cx="878497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Taking the two dimensional case (i.e. constant in the </a:t>
            </a:r>
            <a:r>
              <a:rPr lang="en-GB" altLang="en-US" sz="2000" i="1" dirty="0">
                <a:latin typeface="+mn-lt"/>
              </a:rPr>
              <a:t>z </a:t>
            </a:r>
            <a:r>
              <a:rPr lang="en-GB" altLang="en-US" sz="2000" dirty="0">
                <a:latin typeface="+mn-lt"/>
              </a:rPr>
              <a:t>direction) and solving for polar coordinates (</a:t>
            </a:r>
            <a:r>
              <a:rPr lang="en-GB" altLang="en-US" sz="2000" i="1" dirty="0">
                <a:latin typeface="+mn-lt"/>
              </a:rPr>
              <a:t>r, </a:t>
            </a:r>
            <a:r>
              <a:rPr lang="en-GB" altLang="en-US" sz="2000" i="1" dirty="0">
                <a:latin typeface="+mn-lt"/>
                <a:sym typeface="Symbol" pitchFamily="18" charset="2"/>
              </a:rPr>
              <a:t></a:t>
            </a:r>
            <a:r>
              <a:rPr lang="en-GB" altLang="en-US" sz="2000" dirty="0">
                <a:latin typeface="+mn-lt"/>
              </a:rPr>
              <a:t>):</a:t>
            </a: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(This equation, and the process of getting to it, is an absolute monstrosity).</a:t>
            </a: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Fortunately we can simplify it a bit to:</a:t>
            </a: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With n=integer, and </a:t>
            </a:r>
            <a:r>
              <a:rPr lang="en-GB" altLang="en-US" sz="2000" dirty="0" err="1">
                <a:latin typeface="+mn-lt"/>
              </a:rPr>
              <a:t>J</a:t>
            </a:r>
            <a:r>
              <a:rPr lang="en-GB" altLang="en-US" sz="2000" baseline="-25000" dirty="0" err="1">
                <a:latin typeface="+mn-lt"/>
              </a:rPr>
              <a:t>n</a:t>
            </a:r>
            <a:r>
              <a:rPr lang="en-GB" altLang="en-US" sz="2000" dirty="0">
                <a:latin typeface="+mn-lt"/>
              </a:rPr>
              <a:t>, </a:t>
            </a:r>
            <a:r>
              <a:rPr lang="en-GB" altLang="en-US" sz="2000" dirty="0" err="1">
                <a:latin typeface="+mn-lt"/>
              </a:rPr>
              <a:t>K</a:t>
            </a:r>
            <a:r>
              <a:rPr lang="en-GB" altLang="en-US" sz="2000" baseline="-25000" dirty="0" err="1">
                <a:latin typeface="+mn-lt"/>
              </a:rPr>
              <a:t>n</a:t>
            </a:r>
            <a:r>
              <a:rPr lang="en-GB" altLang="en-US" sz="2000" dirty="0">
                <a:latin typeface="+mn-lt"/>
              </a:rPr>
              <a:t> highly generic functions of geometry.</a:t>
            </a:r>
          </a:p>
        </p:txBody>
      </p:sp>
      <mc:AlternateContent xmlns:mc="http://schemas.openxmlformats.org/markup-compatibility/2006" xmlns:a14="http://schemas.microsoft.com/office/drawing/2010/main">
        <mc:Choice Requires="a14">
          <p:sp>
            <p:nvSpPr>
              <p:cNvPr id="4" name="TextBox 3"/>
              <p:cNvSpPr txBox="1"/>
              <p:nvPr/>
            </p:nvSpPr>
            <p:spPr>
              <a:xfrm>
                <a:off x="247136" y="1970617"/>
                <a:ext cx="8484972" cy="112460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solidFill>
                            <a:schemeClr val="tx1"/>
                          </a:solidFill>
                          <a:latin typeface="Cambria Math"/>
                        </a:rPr>
                        <m:t>𝜙</m:t>
                      </m:r>
                      <m:r>
                        <a:rPr lang="en-GB" b="0" i="1" smtClean="0">
                          <a:solidFill>
                            <a:schemeClr val="tx1"/>
                          </a:solidFill>
                          <a:latin typeface="Cambria Math"/>
                        </a:rPr>
                        <m:t>=</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a:rPr>
                            <m:t>𝐸</m:t>
                          </m:r>
                          <m:r>
                            <a:rPr lang="en-GB" b="0" i="1" smtClean="0">
                              <a:solidFill>
                                <a:schemeClr val="tx1"/>
                              </a:solidFill>
                              <a:latin typeface="Cambria Math"/>
                            </a:rPr>
                            <m:t>+</m:t>
                          </m:r>
                          <m:r>
                            <a:rPr lang="en-GB" b="0" i="1" smtClean="0">
                              <a:solidFill>
                                <a:schemeClr val="tx1"/>
                              </a:solidFill>
                              <a:latin typeface="Cambria Math"/>
                            </a:rPr>
                            <m:t>𝐹</m:t>
                          </m:r>
                          <m:r>
                            <a:rPr lang="en-GB" b="0" i="1" smtClean="0">
                              <a:solidFill>
                                <a:schemeClr val="tx1"/>
                              </a:solidFill>
                              <a:latin typeface="Cambria Math"/>
                            </a:rPr>
                            <m:t> </m:t>
                          </m:r>
                          <m:r>
                            <a:rPr lang="en-GB" b="0" i="1" smtClean="0">
                              <a:solidFill>
                                <a:schemeClr val="tx1"/>
                              </a:solidFill>
                              <a:latin typeface="Cambria Math"/>
                            </a:rPr>
                            <m:t>𝜃</m:t>
                          </m:r>
                        </m:e>
                      </m:d>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a:rPr>
                            <m:t>𝐺</m:t>
                          </m:r>
                          <m:r>
                            <a:rPr lang="en-GB" b="0" i="1" smtClean="0">
                              <a:solidFill>
                                <a:schemeClr val="tx1"/>
                              </a:solidFill>
                              <a:latin typeface="Cambria Math"/>
                            </a:rPr>
                            <m:t>+</m:t>
                          </m:r>
                          <m:r>
                            <a:rPr lang="en-GB" b="0" i="1" smtClean="0">
                              <a:solidFill>
                                <a:schemeClr val="tx1"/>
                              </a:solidFill>
                              <a:latin typeface="Cambria Math"/>
                            </a:rPr>
                            <m:t>𝐻</m:t>
                          </m:r>
                          <m:func>
                            <m:funcPr>
                              <m:ctrlPr>
                                <a:rPr lang="en-GB" b="0" i="1" smtClean="0">
                                  <a:solidFill>
                                    <a:schemeClr val="tx1"/>
                                  </a:solidFill>
                                  <a:latin typeface="Cambria Math" panose="02040503050406030204" pitchFamily="18" charset="0"/>
                                </a:rPr>
                              </m:ctrlPr>
                            </m:funcPr>
                            <m:fName>
                              <m:r>
                                <m:rPr>
                                  <m:sty m:val="p"/>
                                </m:rPr>
                                <a:rPr lang="en-GB" b="0" i="0" smtClean="0">
                                  <a:solidFill>
                                    <a:schemeClr val="tx1"/>
                                  </a:solidFill>
                                  <a:latin typeface="Cambria Math"/>
                                </a:rPr>
                                <m:t>ln</m:t>
                              </m:r>
                            </m:fName>
                            <m:e>
                              <m:r>
                                <a:rPr lang="en-GB" b="0" i="1" smtClean="0">
                                  <a:solidFill>
                                    <a:schemeClr val="tx1"/>
                                  </a:solidFill>
                                  <a:latin typeface="Cambria Math"/>
                                </a:rPr>
                                <m:t>𝑟</m:t>
                              </m:r>
                            </m:e>
                          </m:func>
                        </m:e>
                      </m:d>
                      <m:r>
                        <a:rPr lang="en-GB" b="0" i="1" smtClean="0">
                          <a:solidFill>
                            <a:schemeClr val="tx1"/>
                          </a:solidFill>
                          <a:latin typeface="Cambria Math"/>
                        </a:rPr>
                        <m:t>+</m:t>
                      </m:r>
                    </m:oMath>
                  </m:oMathPara>
                </a14:m>
                <a:endParaRPr lang="en-GB" b="0" i="1" dirty="0">
                  <a:solidFill>
                    <a:schemeClr val="tx1"/>
                  </a:solidFill>
                  <a:latin typeface="Cambria Math"/>
                </a:endParaRPr>
              </a:p>
              <a:p>
                <a:pPr/>
                <a14:m>
                  <m:oMathPara xmlns:m="http://schemas.openxmlformats.org/officeDocument/2006/math">
                    <m:oMathParaPr>
                      <m:jc m:val="centerGroup"/>
                    </m:oMathParaPr>
                    <m:oMath xmlns:m="http://schemas.openxmlformats.org/officeDocument/2006/math">
                      <m:nary>
                        <m:naryPr>
                          <m:chr m:val="∑"/>
                          <m:ctrlPr>
                            <a:rPr lang="en-GB" b="0" i="1" smtClean="0">
                              <a:solidFill>
                                <a:schemeClr val="tx1"/>
                              </a:solidFill>
                              <a:latin typeface="Cambria Math" panose="02040503050406030204" pitchFamily="18" charset="0"/>
                            </a:rPr>
                          </m:ctrlPr>
                        </m:naryPr>
                        <m:sub>
                          <m:r>
                            <m:rPr>
                              <m:brk m:alnAt="23"/>
                            </m:rPr>
                            <a:rPr lang="en-GB" b="0" i="1" smtClean="0">
                              <a:solidFill>
                                <a:schemeClr val="tx1"/>
                              </a:solidFill>
                              <a:latin typeface="Cambria Math"/>
                            </a:rPr>
                            <m:t>𝑛</m:t>
                          </m:r>
                          <m:r>
                            <a:rPr lang="en-GB" b="0" i="1" smtClean="0">
                              <a:solidFill>
                                <a:schemeClr val="tx1"/>
                              </a:solidFill>
                              <a:latin typeface="Cambria Math"/>
                            </a:rPr>
                            <m:t>=1</m:t>
                          </m:r>
                        </m:sub>
                        <m:sup>
                          <m:r>
                            <a:rPr lang="en-GB" b="0" i="1" smtClean="0">
                              <a:solidFill>
                                <a:schemeClr val="tx1"/>
                              </a:solidFill>
                              <a:latin typeface="Cambria Math"/>
                            </a:rPr>
                            <m:t>∞</m:t>
                          </m:r>
                        </m:sup>
                        <m:e>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a:rPr>
                                <m:t>𝐽</m:t>
                              </m:r>
                            </m:e>
                            <m:sub>
                              <m:r>
                                <a:rPr lang="en-GB" b="0" i="1" smtClean="0">
                                  <a:solidFill>
                                    <a:schemeClr val="tx1"/>
                                  </a:solidFill>
                                  <a:latin typeface="Cambria Math"/>
                                </a:rPr>
                                <m:t>𝑛</m:t>
                              </m:r>
                            </m:sub>
                          </m:sSub>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a:rPr>
                                <m:t>𝑟</m:t>
                              </m:r>
                            </m:e>
                            <m:sup>
                              <m:r>
                                <a:rPr lang="en-GB" b="0" i="1" smtClean="0">
                                  <a:solidFill>
                                    <a:schemeClr val="tx1"/>
                                  </a:solidFill>
                                  <a:latin typeface="Cambria Math"/>
                                </a:rPr>
                                <m:t>𝑛</m:t>
                              </m:r>
                            </m:sup>
                          </m:sSup>
                          <m:func>
                            <m:funcPr>
                              <m:ctrlPr>
                                <a:rPr lang="en-GB" b="0" i="1" smtClean="0">
                                  <a:solidFill>
                                    <a:schemeClr val="tx1"/>
                                  </a:solidFill>
                                  <a:latin typeface="Cambria Math" panose="02040503050406030204" pitchFamily="18" charset="0"/>
                                </a:rPr>
                              </m:ctrlPr>
                            </m:funcPr>
                            <m:fName>
                              <m:r>
                                <m:rPr>
                                  <m:sty m:val="p"/>
                                </m:rPr>
                                <a:rPr lang="en-GB" b="0" i="0" smtClean="0">
                                  <a:solidFill>
                                    <a:schemeClr val="tx1"/>
                                  </a:solidFill>
                                  <a:latin typeface="Cambria Math"/>
                                </a:rPr>
                                <m:t>cos</m:t>
                              </m:r>
                            </m:fName>
                            <m:e>
                              <m:r>
                                <a:rPr lang="en-GB" b="0" i="1" smtClean="0">
                                  <a:solidFill>
                                    <a:schemeClr val="tx1"/>
                                  </a:solidFill>
                                  <a:latin typeface="Cambria Math"/>
                                </a:rPr>
                                <m:t>𝑛</m:t>
                              </m:r>
                              <m:r>
                                <a:rPr lang="en-GB" b="0" i="1" smtClean="0">
                                  <a:solidFill>
                                    <a:schemeClr val="tx1"/>
                                  </a:solidFill>
                                  <a:latin typeface="Cambria Math"/>
                                </a:rPr>
                                <m:t>𝜃</m:t>
                              </m:r>
                            </m:e>
                          </m:func>
                          <m:r>
                            <a:rPr lang="en-GB" b="0" i="1" smtClean="0">
                              <a:solidFill>
                                <a:schemeClr val="tx1"/>
                              </a:solidFill>
                              <a:latin typeface="Cambria Math"/>
                            </a:rPr>
                            <m:t>+</m:t>
                          </m:r>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a:rPr>
                                <m:t>𝐾</m:t>
                              </m:r>
                            </m:e>
                            <m:sub>
                              <m:r>
                                <a:rPr lang="en-GB" b="0" i="1" smtClean="0">
                                  <a:solidFill>
                                    <a:schemeClr val="tx1"/>
                                  </a:solidFill>
                                  <a:latin typeface="Cambria Math"/>
                                </a:rPr>
                                <m:t>𝑛</m:t>
                              </m:r>
                            </m:sub>
                          </m:sSub>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a:rPr>
                                <m:t>𝑟</m:t>
                              </m:r>
                            </m:e>
                            <m:sup>
                              <m:r>
                                <a:rPr lang="en-GB" b="0" i="1" smtClean="0">
                                  <a:solidFill>
                                    <a:schemeClr val="tx1"/>
                                  </a:solidFill>
                                  <a:latin typeface="Cambria Math"/>
                                </a:rPr>
                                <m:t>𝑛</m:t>
                              </m:r>
                            </m:sup>
                          </m:sSup>
                          <m:func>
                            <m:funcPr>
                              <m:ctrlPr>
                                <a:rPr lang="en-GB" b="0" i="1" smtClean="0">
                                  <a:solidFill>
                                    <a:schemeClr val="tx1"/>
                                  </a:solidFill>
                                  <a:latin typeface="Cambria Math" panose="02040503050406030204" pitchFamily="18" charset="0"/>
                                </a:rPr>
                              </m:ctrlPr>
                            </m:funcPr>
                            <m:fName>
                              <m:r>
                                <m:rPr>
                                  <m:sty m:val="p"/>
                                </m:rPr>
                                <a:rPr lang="en-GB" b="0" i="0" smtClean="0">
                                  <a:solidFill>
                                    <a:schemeClr val="tx1"/>
                                  </a:solidFill>
                                  <a:latin typeface="Cambria Math"/>
                                </a:rPr>
                                <m:t>sin</m:t>
                              </m:r>
                            </m:fName>
                            <m:e>
                              <m:r>
                                <a:rPr lang="en-GB" b="0" i="1" smtClean="0">
                                  <a:solidFill>
                                    <a:schemeClr val="tx1"/>
                                  </a:solidFill>
                                  <a:latin typeface="Cambria Math"/>
                                </a:rPr>
                                <m:t>𝑛</m:t>
                              </m:r>
                              <m:r>
                                <a:rPr lang="en-GB" b="0" i="1" smtClean="0">
                                  <a:solidFill>
                                    <a:schemeClr val="tx1"/>
                                  </a:solidFill>
                                  <a:latin typeface="Cambria Math"/>
                                </a:rPr>
                                <m:t>𝜃</m:t>
                              </m:r>
                            </m:e>
                          </m:func>
                          <m:r>
                            <a:rPr lang="en-GB" b="0" i="1" smtClean="0">
                              <a:solidFill>
                                <a:schemeClr val="tx1"/>
                              </a:solidFill>
                              <a:latin typeface="Cambria Math"/>
                            </a:rPr>
                            <m:t>+</m:t>
                          </m:r>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a:rPr>
                                <m:t>𝐿</m:t>
                              </m:r>
                            </m:e>
                            <m:sub>
                              <m:r>
                                <a:rPr lang="en-GB" b="0" i="1" smtClean="0">
                                  <a:solidFill>
                                    <a:schemeClr val="tx1"/>
                                  </a:solidFill>
                                  <a:latin typeface="Cambria Math"/>
                                </a:rPr>
                                <m:t>𝑛</m:t>
                              </m:r>
                            </m:sub>
                          </m:sSub>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a:rPr>
                                <m:t>𝑟</m:t>
                              </m:r>
                            </m:e>
                            <m:sup>
                              <m:r>
                                <a:rPr lang="en-GB" b="0" i="1" smtClean="0">
                                  <a:solidFill>
                                    <a:schemeClr val="tx1"/>
                                  </a:solidFill>
                                  <a:latin typeface="Cambria Math"/>
                                </a:rPr>
                                <m:t>−</m:t>
                              </m:r>
                              <m:r>
                                <a:rPr lang="en-GB" b="0" i="1" smtClean="0">
                                  <a:solidFill>
                                    <a:schemeClr val="tx1"/>
                                  </a:solidFill>
                                  <a:latin typeface="Cambria Math"/>
                                </a:rPr>
                                <m:t>𝑛</m:t>
                              </m:r>
                            </m:sup>
                          </m:sSup>
                          <m:func>
                            <m:funcPr>
                              <m:ctrlPr>
                                <a:rPr lang="en-GB" b="0" i="1" smtClean="0">
                                  <a:solidFill>
                                    <a:schemeClr val="tx1"/>
                                  </a:solidFill>
                                  <a:latin typeface="Cambria Math" panose="02040503050406030204" pitchFamily="18" charset="0"/>
                                </a:rPr>
                              </m:ctrlPr>
                            </m:funcPr>
                            <m:fName>
                              <m:r>
                                <m:rPr>
                                  <m:sty m:val="p"/>
                                </m:rPr>
                                <a:rPr lang="en-GB" b="0" i="0" smtClean="0">
                                  <a:solidFill>
                                    <a:schemeClr val="tx1"/>
                                  </a:solidFill>
                                  <a:latin typeface="Cambria Math"/>
                                </a:rPr>
                                <m:t>cos</m:t>
                              </m:r>
                            </m:fName>
                            <m:e>
                              <m:r>
                                <a:rPr lang="en-GB" b="0" i="1" smtClean="0">
                                  <a:solidFill>
                                    <a:schemeClr val="tx1"/>
                                  </a:solidFill>
                                  <a:latin typeface="Cambria Math"/>
                                </a:rPr>
                                <m:t>𝑛</m:t>
                              </m:r>
                              <m:r>
                                <a:rPr lang="en-GB" b="0" i="1" smtClean="0">
                                  <a:solidFill>
                                    <a:schemeClr val="tx1"/>
                                  </a:solidFill>
                                  <a:latin typeface="Cambria Math"/>
                                </a:rPr>
                                <m:t>𝜃</m:t>
                              </m:r>
                            </m:e>
                          </m:func>
                          <m:r>
                            <a:rPr lang="en-GB" b="0" i="1" smtClean="0">
                              <a:solidFill>
                                <a:schemeClr val="tx1"/>
                              </a:solidFill>
                              <a:latin typeface="Cambria Math"/>
                            </a:rPr>
                            <m:t>+</m:t>
                          </m:r>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a:rPr>
                                <m:t>𝑀</m:t>
                              </m:r>
                            </m:e>
                            <m:sub>
                              <m:r>
                                <a:rPr lang="en-GB" b="0" i="1" smtClean="0">
                                  <a:solidFill>
                                    <a:schemeClr val="tx1"/>
                                  </a:solidFill>
                                  <a:latin typeface="Cambria Math"/>
                                </a:rPr>
                                <m:t>𝑛</m:t>
                              </m:r>
                            </m:sub>
                          </m:sSub>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a:rPr>
                                <m:t>𝑟</m:t>
                              </m:r>
                            </m:e>
                            <m:sup>
                              <m:r>
                                <a:rPr lang="en-GB" b="0" i="1" smtClean="0">
                                  <a:solidFill>
                                    <a:schemeClr val="tx1"/>
                                  </a:solidFill>
                                  <a:latin typeface="Cambria Math"/>
                                </a:rPr>
                                <m:t>−</m:t>
                              </m:r>
                              <m:r>
                                <a:rPr lang="en-GB" b="0" i="1" smtClean="0">
                                  <a:solidFill>
                                    <a:schemeClr val="tx1"/>
                                  </a:solidFill>
                                  <a:latin typeface="Cambria Math"/>
                                </a:rPr>
                                <m:t>𝑛</m:t>
                              </m:r>
                            </m:sup>
                          </m:sSup>
                          <m:func>
                            <m:funcPr>
                              <m:ctrlPr>
                                <a:rPr lang="en-GB" b="0" i="1" smtClean="0">
                                  <a:solidFill>
                                    <a:schemeClr val="tx1"/>
                                  </a:solidFill>
                                  <a:latin typeface="Cambria Math" panose="02040503050406030204" pitchFamily="18" charset="0"/>
                                </a:rPr>
                              </m:ctrlPr>
                            </m:funcPr>
                            <m:fName>
                              <m:r>
                                <m:rPr>
                                  <m:sty m:val="p"/>
                                </m:rPr>
                                <a:rPr lang="en-GB" b="0" i="0" smtClean="0">
                                  <a:solidFill>
                                    <a:schemeClr val="tx1"/>
                                  </a:solidFill>
                                  <a:latin typeface="Cambria Math"/>
                                </a:rPr>
                                <m:t>sin</m:t>
                              </m:r>
                            </m:fName>
                            <m:e>
                              <m:r>
                                <a:rPr lang="en-GB" b="0" i="1" smtClean="0">
                                  <a:solidFill>
                                    <a:schemeClr val="tx1"/>
                                  </a:solidFill>
                                  <a:latin typeface="Cambria Math"/>
                                </a:rPr>
                                <m:t>𝑛</m:t>
                              </m:r>
                              <m:r>
                                <a:rPr lang="en-GB" b="0" i="1" smtClean="0">
                                  <a:solidFill>
                                    <a:schemeClr val="tx1"/>
                                  </a:solidFill>
                                  <a:latin typeface="Cambria Math"/>
                                </a:rPr>
                                <m:t>𝜃</m:t>
                              </m:r>
                            </m:e>
                          </m:func>
                        </m:e>
                      </m:nary>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247136" y="1970617"/>
                <a:ext cx="8484972" cy="1124603"/>
              </a:xfrm>
              <a:prstGeom prst="rect">
                <a:avLst/>
              </a:prstGeom>
              <a:blipFill rotWithShape="1">
                <a:blip r:embed="rId2"/>
                <a:stretch>
                  <a:fillRect l="-2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480290" y="4011769"/>
                <a:ext cx="3629903" cy="8731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latin typeface="Cambria Math"/>
                        </a:rPr>
                        <m:t>𝜙</m:t>
                      </m:r>
                      <m:r>
                        <a:rPr lang="en-GB" b="0" i="1" smtClean="0">
                          <a:latin typeface="Cambria Math"/>
                        </a:rPr>
                        <m:t>=</m:t>
                      </m:r>
                      <m:nary>
                        <m:naryPr>
                          <m:chr m:val="∑"/>
                          <m:ctrlPr>
                            <a:rPr lang="en-GB" b="0" i="1" smtClean="0">
                              <a:latin typeface="Cambria Math" panose="02040503050406030204" pitchFamily="18" charset="0"/>
                            </a:rPr>
                          </m:ctrlPr>
                        </m:naryPr>
                        <m:sub>
                          <m:r>
                            <m:rPr>
                              <m:brk m:alnAt="23"/>
                            </m:rPr>
                            <a:rPr lang="en-GB" b="0" i="1" smtClean="0">
                              <a:latin typeface="Cambria Math"/>
                            </a:rPr>
                            <m:t>𝑛</m:t>
                          </m:r>
                          <m:r>
                            <a:rPr lang="en-GB" b="0" i="1" smtClean="0">
                              <a:latin typeface="Cambria Math"/>
                            </a:rPr>
                            <m:t>=1</m:t>
                          </m:r>
                        </m:sub>
                        <m:sup>
                          <m:r>
                            <a:rPr lang="en-GB" b="0" i="1" smtClean="0">
                              <a:latin typeface="Cambria Math"/>
                            </a:rPr>
                            <m:t>∞</m:t>
                          </m:r>
                        </m:sup>
                        <m:e>
                          <m:sSub>
                            <m:sSubPr>
                              <m:ctrlPr>
                                <a:rPr lang="en-GB" b="0" i="1" smtClean="0">
                                  <a:latin typeface="Cambria Math" panose="02040503050406030204" pitchFamily="18" charset="0"/>
                                </a:rPr>
                              </m:ctrlPr>
                            </m:sSubPr>
                            <m:e>
                              <m:r>
                                <a:rPr lang="en-GB" b="0" i="1" smtClean="0">
                                  <a:latin typeface="Cambria Math"/>
                                </a:rPr>
                                <m:t>𝐽</m:t>
                              </m:r>
                            </m:e>
                            <m:sub>
                              <m:r>
                                <a:rPr lang="en-GB" b="0" i="1" smtClean="0">
                                  <a:latin typeface="Cambria Math"/>
                                </a:rPr>
                                <m:t>𝑛</m:t>
                              </m:r>
                            </m:sub>
                          </m:sSub>
                          <m:sSup>
                            <m:sSupPr>
                              <m:ctrlPr>
                                <a:rPr lang="en-GB" b="0" i="1" smtClean="0">
                                  <a:latin typeface="Cambria Math" panose="02040503050406030204" pitchFamily="18" charset="0"/>
                                </a:rPr>
                              </m:ctrlPr>
                            </m:sSupPr>
                            <m:e>
                              <m:r>
                                <a:rPr lang="en-GB" b="0" i="1" smtClean="0">
                                  <a:latin typeface="Cambria Math"/>
                                </a:rPr>
                                <m:t>𝑟</m:t>
                              </m:r>
                            </m:e>
                            <m:sup>
                              <m:r>
                                <a:rPr lang="en-GB" b="0" i="1" smtClean="0">
                                  <a:latin typeface="Cambria Math"/>
                                </a:rPr>
                                <m:t>𝑛</m:t>
                              </m:r>
                            </m:sup>
                          </m:sSup>
                          <m:func>
                            <m:funcPr>
                              <m:ctrlPr>
                                <a:rPr lang="en-GB" b="0" i="1" smtClean="0">
                                  <a:latin typeface="Cambria Math" panose="02040503050406030204" pitchFamily="18" charset="0"/>
                                </a:rPr>
                              </m:ctrlPr>
                            </m:funcPr>
                            <m:fName>
                              <m:r>
                                <m:rPr>
                                  <m:sty m:val="p"/>
                                </m:rPr>
                                <a:rPr lang="en-GB" b="0" i="0" smtClean="0">
                                  <a:latin typeface="Cambria Math"/>
                                </a:rPr>
                                <m:t>cos</m:t>
                              </m:r>
                            </m:fName>
                            <m:e>
                              <m:r>
                                <a:rPr lang="en-GB" b="0" i="1" smtClean="0">
                                  <a:latin typeface="Cambria Math"/>
                                </a:rPr>
                                <m:t>𝑛</m:t>
                              </m:r>
                              <m:r>
                                <a:rPr lang="en-GB" b="0" i="1" smtClean="0">
                                  <a:latin typeface="Cambria Math"/>
                                </a:rPr>
                                <m:t>𝜃</m:t>
                              </m:r>
                            </m:e>
                          </m:func>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𝐾</m:t>
                              </m:r>
                            </m:e>
                            <m:sub>
                              <m:r>
                                <a:rPr lang="en-GB" b="0" i="1" smtClean="0">
                                  <a:latin typeface="Cambria Math"/>
                                </a:rPr>
                                <m:t>𝑛</m:t>
                              </m:r>
                            </m:sub>
                          </m:sSub>
                          <m:sSup>
                            <m:sSupPr>
                              <m:ctrlPr>
                                <a:rPr lang="en-GB" b="0" i="1" smtClean="0">
                                  <a:latin typeface="Cambria Math" panose="02040503050406030204" pitchFamily="18" charset="0"/>
                                </a:rPr>
                              </m:ctrlPr>
                            </m:sSupPr>
                            <m:e>
                              <m:r>
                                <a:rPr lang="en-GB" b="0" i="1" smtClean="0">
                                  <a:latin typeface="Cambria Math"/>
                                </a:rPr>
                                <m:t>𝑟</m:t>
                              </m:r>
                            </m:e>
                            <m:sup>
                              <m:r>
                                <a:rPr lang="en-GB" b="0" i="1" smtClean="0">
                                  <a:latin typeface="Cambria Math"/>
                                </a:rPr>
                                <m:t>𝑛</m:t>
                              </m:r>
                            </m:sup>
                          </m:sSup>
                          <m:func>
                            <m:funcPr>
                              <m:ctrlPr>
                                <a:rPr lang="en-GB" b="0" i="1" smtClean="0">
                                  <a:latin typeface="Cambria Math" panose="02040503050406030204" pitchFamily="18" charset="0"/>
                                </a:rPr>
                              </m:ctrlPr>
                            </m:funcPr>
                            <m:fName>
                              <m:r>
                                <m:rPr>
                                  <m:sty m:val="p"/>
                                </m:rPr>
                                <a:rPr lang="en-GB" b="0" i="0" smtClean="0">
                                  <a:latin typeface="Cambria Math"/>
                                </a:rPr>
                                <m:t>sin</m:t>
                              </m:r>
                            </m:fName>
                            <m:e>
                              <m:r>
                                <a:rPr lang="en-GB" b="0" i="1" smtClean="0">
                                  <a:latin typeface="Cambria Math"/>
                                </a:rPr>
                                <m:t>𝑛</m:t>
                              </m:r>
                              <m:r>
                                <a:rPr lang="en-GB" b="0" i="1" smtClean="0">
                                  <a:latin typeface="Cambria Math"/>
                                </a:rPr>
                                <m:t>𝜃</m:t>
                              </m:r>
                            </m:e>
                          </m:func>
                        </m:e>
                      </m:nary>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2480290" y="4011769"/>
                <a:ext cx="3629903" cy="873188"/>
              </a:xfrm>
              <a:prstGeom prst="rect">
                <a:avLst/>
              </a:prstGeom>
              <a:blipFill rotWithShape="1">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6694125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PM quadrupoles</a:t>
            </a:r>
          </a:p>
        </p:txBody>
      </p:sp>
      <p:sp>
        <p:nvSpPr>
          <p:cNvPr id="19" name="Content Placeholder 2"/>
          <p:cNvSpPr txBox="1">
            <a:spLocks/>
          </p:cNvSpPr>
          <p:nvPr/>
        </p:nvSpPr>
        <p:spPr>
          <a:xfrm>
            <a:off x="457200" y="1089025"/>
            <a:ext cx="8229600" cy="50371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dirty="0"/>
              <a:t> </a:t>
            </a:r>
          </a:p>
        </p:txBody>
      </p:sp>
      <p:grpSp>
        <p:nvGrpSpPr>
          <p:cNvPr id="20" name="Group 3"/>
          <p:cNvGrpSpPr>
            <a:grpSpLocks/>
          </p:cNvGrpSpPr>
          <p:nvPr/>
        </p:nvGrpSpPr>
        <p:grpSpPr bwMode="auto">
          <a:xfrm>
            <a:off x="6591468" y="1141543"/>
            <a:ext cx="2143125" cy="2044700"/>
            <a:chOff x="1630009" y="3676650"/>
            <a:chExt cx="2718940" cy="2809875"/>
          </a:xfrm>
        </p:grpSpPr>
        <p:pic>
          <p:nvPicPr>
            <p:cNvPr id="2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0009" y="3676650"/>
              <a:ext cx="271894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ight Arrow 5"/>
            <p:cNvSpPr>
              <a:spLocks noChangeArrowheads="1"/>
            </p:cNvSpPr>
            <p:nvPr/>
          </p:nvSpPr>
          <p:spPr bwMode="auto">
            <a:xfrm>
              <a:off x="2884694" y="4527149"/>
              <a:ext cx="225238" cy="201061"/>
            </a:xfrm>
            <a:prstGeom prst="rightArrow">
              <a:avLst>
                <a:gd name="adj1" fmla="val 50000"/>
                <a:gd name="adj2" fmla="val 50001"/>
              </a:avLst>
            </a:prstGeom>
            <a:solidFill>
              <a:schemeClr val="bg1"/>
            </a:solidFill>
            <a:ln w="9525" algn="ctr">
              <a:solidFill>
                <a:schemeClr val="tx1"/>
              </a:solidFill>
              <a:round/>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fontAlgn="base">
                <a:spcBef>
                  <a:spcPct val="0"/>
                </a:spcBef>
                <a:spcAft>
                  <a:spcPct val="0"/>
                </a:spcAft>
              </a:pPr>
              <a:endParaRPr lang="en-US" altLang="en-US" sz="2400">
                <a:solidFill>
                  <a:srgbClr val="000000"/>
                </a:solidFill>
                <a:latin typeface="Lucida Grande"/>
                <a:ea typeface="ヒラギノ角ゴ Pro W3"/>
                <a:cs typeface="ヒラギノ角ゴ Pro W3"/>
              </a:endParaRPr>
            </a:p>
          </p:txBody>
        </p:sp>
        <p:sp>
          <p:nvSpPr>
            <p:cNvPr id="23" name="Right Arrow 6"/>
            <p:cNvSpPr>
              <a:spLocks noChangeArrowheads="1"/>
            </p:cNvSpPr>
            <p:nvPr/>
          </p:nvSpPr>
          <p:spPr bwMode="auto">
            <a:xfrm flipH="1">
              <a:off x="2875169" y="5508224"/>
              <a:ext cx="225238" cy="201061"/>
            </a:xfrm>
            <a:prstGeom prst="rightArrow">
              <a:avLst>
                <a:gd name="adj1" fmla="val 50000"/>
                <a:gd name="adj2" fmla="val 50001"/>
              </a:avLst>
            </a:prstGeom>
            <a:solidFill>
              <a:schemeClr val="bg1"/>
            </a:solidFill>
            <a:ln w="9525" algn="ctr">
              <a:solidFill>
                <a:schemeClr val="tx1"/>
              </a:solidFill>
              <a:round/>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fontAlgn="base">
                <a:spcBef>
                  <a:spcPct val="0"/>
                </a:spcBef>
                <a:spcAft>
                  <a:spcPct val="0"/>
                </a:spcAft>
              </a:pPr>
              <a:endParaRPr lang="en-US" altLang="en-US" sz="2400">
                <a:solidFill>
                  <a:srgbClr val="000000"/>
                </a:solidFill>
                <a:latin typeface="Lucida Grande"/>
                <a:ea typeface="ヒラギノ角ゴ Pro W3"/>
                <a:cs typeface="ヒラギノ角ゴ Pro W3"/>
              </a:endParaRPr>
            </a:p>
          </p:txBody>
        </p:sp>
      </p:grpSp>
      <p:grpSp>
        <p:nvGrpSpPr>
          <p:cNvPr id="24" name="Group 7"/>
          <p:cNvGrpSpPr>
            <a:grpSpLocks/>
          </p:cNvGrpSpPr>
          <p:nvPr/>
        </p:nvGrpSpPr>
        <p:grpSpPr bwMode="auto">
          <a:xfrm>
            <a:off x="3851275" y="1125668"/>
            <a:ext cx="2282825" cy="2076450"/>
            <a:chOff x="4286250" y="3663678"/>
            <a:chExt cx="2781300" cy="2813322"/>
          </a:xfrm>
        </p:grpSpPr>
        <p:pic>
          <p:nvPicPr>
            <p:cNvPr id="2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3663678"/>
              <a:ext cx="2781300" cy="281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ight Arrow 9"/>
            <p:cNvSpPr>
              <a:spLocks noChangeArrowheads="1"/>
            </p:cNvSpPr>
            <p:nvPr/>
          </p:nvSpPr>
          <p:spPr bwMode="auto">
            <a:xfrm>
              <a:off x="5561219" y="4012799"/>
              <a:ext cx="225238" cy="201061"/>
            </a:xfrm>
            <a:prstGeom prst="rightArrow">
              <a:avLst>
                <a:gd name="adj1" fmla="val 50000"/>
                <a:gd name="adj2" fmla="val 50001"/>
              </a:avLst>
            </a:prstGeom>
            <a:solidFill>
              <a:schemeClr val="bg1"/>
            </a:solidFill>
            <a:ln w="9525" algn="ctr">
              <a:solidFill>
                <a:schemeClr val="tx1"/>
              </a:solidFill>
              <a:round/>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fontAlgn="base">
                <a:spcBef>
                  <a:spcPct val="0"/>
                </a:spcBef>
                <a:spcAft>
                  <a:spcPct val="0"/>
                </a:spcAft>
              </a:pPr>
              <a:endParaRPr lang="en-US" altLang="en-US" sz="2400">
                <a:solidFill>
                  <a:srgbClr val="000000"/>
                </a:solidFill>
                <a:latin typeface="Lucida Grande"/>
                <a:ea typeface="ヒラギノ角ゴ Pro W3"/>
                <a:cs typeface="ヒラギノ角ゴ Pro W3"/>
              </a:endParaRPr>
            </a:p>
          </p:txBody>
        </p:sp>
        <p:sp>
          <p:nvSpPr>
            <p:cNvPr id="27" name="Right Arrow 10"/>
            <p:cNvSpPr>
              <a:spLocks noChangeArrowheads="1"/>
            </p:cNvSpPr>
            <p:nvPr/>
          </p:nvSpPr>
          <p:spPr bwMode="auto">
            <a:xfrm flipH="1">
              <a:off x="5532644" y="5984474"/>
              <a:ext cx="225238" cy="201061"/>
            </a:xfrm>
            <a:prstGeom prst="rightArrow">
              <a:avLst>
                <a:gd name="adj1" fmla="val 50000"/>
                <a:gd name="adj2" fmla="val 50001"/>
              </a:avLst>
            </a:prstGeom>
            <a:solidFill>
              <a:schemeClr val="bg1"/>
            </a:solidFill>
            <a:ln w="9525" algn="ctr">
              <a:solidFill>
                <a:schemeClr val="tx1"/>
              </a:solidFill>
              <a:round/>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fontAlgn="base">
                <a:spcBef>
                  <a:spcPct val="0"/>
                </a:spcBef>
                <a:spcAft>
                  <a:spcPct val="0"/>
                </a:spcAft>
              </a:pPr>
              <a:endParaRPr lang="en-US" altLang="en-US" sz="2400">
                <a:solidFill>
                  <a:srgbClr val="000000"/>
                </a:solidFill>
                <a:latin typeface="Lucida Grande"/>
                <a:ea typeface="ヒラギノ角ゴ Pro W3"/>
                <a:cs typeface="ヒラギノ角ゴ Pro W3"/>
              </a:endParaRPr>
            </a:p>
          </p:txBody>
        </p:sp>
      </p:grpSp>
      <p:sp>
        <p:nvSpPr>
          <p:cNvPr id="28" name="TextBox 11"/>
          <p:cNvSpPr txBox="1">
            <a:spLocks noChangeArrowheads="1"/>
          </p:cNvSpPr>
          <p:nvPr/>
        </p:nvSpPr>
        <p:spPr bwMode="auto">
          <a:xfrm>
            <a:off x="93216" y="1370370"/>
            <a:ext cx="37727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fontAlgn="base" hangingPunct="1">
              <a:spcBef>
                <a:spcPct val="0"/>
              </a:spcBef>
              <a:spcAft>
                <a:spcPct val="0"/>
              </a:spcAft>
            </a:pPr>
            <a:r>
              <a:rPr lang="en-GB" altLang="en-US" sz="2000" dirty="0">
                <a:solidFill>
                  <a:srgbClr val="000000"/>
                </a:solidFill>
                <a:latin typeface="+mn-lt"/>
                <a:ea typeface="Roboto Slab" pitchFamily="2" charset="0"/>
              </a:rPr>
              <a:t>Pole and yoke </a:t>
            </a:r>
            <a:r>
              <a:rPr lang="en-GB" altLang="en-US" sz="2000" dirty="0" err="1">
                <a:solidFill>
                  <a:srgbClr val="000000"/>
                </a:solidFill>
                <a:latin typeface="+mn-lt"/>
                <a:ea typeface="Roboto Slab" pitchFamily="2" charset="0"/>
              </a:rPr>
              <a:t>fixed,PM</a:t>
            </a:r>
            <a:r>
              <a:rPr lang="en-GB" altLang="en-US" sz="2000" dirty="0">
                <a:solidFill>
                  <a:srgbClr val="000000"/>
                </a:solidFill>
                <a:latin typeface="+mn-lt"/>
                <a:ea typeface="Roboto Slab" pitchFamily="2" charset="0"/>
              </a:rPr>
              <a:t> moves</a:t>
            </a:r>
          </a:p>
        </p:txBody>
      </p:sp>
      <p:pic>
        <p:nvPicPr>
          <p:cNvPr id="29" name="Picture 13" descr="Integration incl Corrector ISO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525838"/>
            <a:ext cx="367665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297" y="1770480"/>
            <a:ext cx="2956632"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6"/>
          <p:cNvSpPr txBox="1">
            <a:spLocks noChangeArrowheads="1"/>
          </p:cNvSpPr>
          <p:nvPr/>
        </p:nvSpPr>
        <p:spPr bwMode="auto">
          <a:xfrm>
            <a:off x="3576638" y="3135313"/>
            <a:ext cx="2784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fontAlgn="base" hangingPunct="1">
              <a:spcBef>
                <a:spcPct val="0"/>
              </a:spcBef>
              <a:spcAft>
                <a:spcPct val="0"/>
              </a:spcAft>
            </a:pPr>
            <a:r>
              <a:rPr lang="en-GB" altLang="en-US" sz="1600" dirty="0">
                <a:solidFill>
                  <a:srgbClr val="000000"/>
                </a:solidFill>
                <a:latin typeface="+mn-lt"/>
                <a:ea typeface="Roboto Slab" pitchFamily="2" charset="0"/>
              </a:rPr>
              <a:t>At 8% strength (3.5 T/m)</a:t>
            </a:r>
          </a:p>
        </p:txBody>
      </p:sp>
      <p:sp>
        <p:nvSpPr>
          <p:cNvPr id="32" name="TextBox 17"/>
          <p:cNvSpPr txBox="1">
            <a:spLocks noChangeArrowheads="1"/>
          </p:cNvSpPr>
          <p:nvPr/>
        </p:nvSpPr>
        <p:spPr bwMode="auto">
          <a:xfrm>
            <a:off x="6134100" y="3135313"/>
            <a:ext cx="30098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fontAlgn="base" hangingPunct="1">
              <a:spcBef>
                <a:spcPct val="0"/>
              </a:spcBef>
              <a:spcAft>
                <a:spcPct val="0"/>
              </a:spcAft>
            </a:pPr>
            <a:r>
              <a:rPr lang="en-GB" altLang="en-US" sz="1600" dirty="0">
                <a:solidFill>
                  <a:srgbClr val="000000"/>
                </a:solidFill>
                <a:latin typeface="+mn-lt"/>
                <a:ea typeface="Roboto Slab" pitchFamily="2" charset="0"/>
              </a:rPr>
              <a:t>At 100% strength (43 T/m)</a:t>
            </a:r>
          </a:p>
        </p:txBody>
      </p:sp>
      <p:sp>
        <p:nvSpPr>
          <p:cNvPr id="33" name="TextBox 18"/>
          <p:cNvSpPr txBox="1">
            <a:spLocks noChangeArrowheads="1"/>
          </p:cNvSpPr>
          <p:nvPr/>
        </p:nvSpPr>
        <p:spPr bwMode="auto">
          <a:xfrm>
            <a:off x="1" y="5713830"/>
            <a:ext cx="39592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fontAlgn="base" hangingPunct="1">
              <a:spcBef>
                <a:spcPct val="0"/>
              </a:spcBef>
              <a:spcAft>
                <a:spcPct val="0"/>
              </a:spcAft>
            </a:pPr>
            <a:r>
              <a:rPr lang="en-GB" altLang="en-US" sz="1800" dirty="0">
                <a:solidFill>
                  <a:srgbClr val="000000"/>
                </a:solidFill>
                <a:latin typeface="+mn-lt"/>
              </a:rPr>
              <a:t>Lab prototype meets specification</a:t>
            </a:r>
          </a:p>
        </p:txBody>
      </p:sp>
      <p:sp>
        <p:nvSpPr>
          <p:cNvPr id="34" name="TextBox 19"/>
          <p:cNvSpPr txBox="1">
            <a:spLocks noChangeArrowheads="1"/>
          </p:cNvSpPr>
          <p:nvPr/>
        </p:nvSpPr>
        <p:spPr bwMode="auto">
          <a:xfrm>
            <a:off x="3576638" y="5662613"/>
            <a:ext cx="511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fontAlgn="base" hangingPunct="1">
              <a:spcBef>
                <a:spcPct val="0"/>
              </a:spcBef>
              <a:spcAft>
                <a:spcPct val="0"/>
              </a:spcAft>
            </a:pPr>
            <a:r>
              <a:rPr lang="en-GB" altLang="en-US" sz="1800" dirty="0">
                <a:solidFill>
                  <a:srgbClr val="000000"/>
                </a:solidFill>
                <a:latin typeface="+mn-lt"/>
                <a:ea typeface="Roboto Slab" pitchFamily="2" charset="0"/>
              </a:rPr>
              <a:t>Design for mounting in CLIC drive beam</a:t>
            </a:r>
          </a:p>
        </p:txBody>
      </p:sp>
    </p:spTree>
    <p:extLst>
      <p:ext uri="{BB962C8B-B14F-4D97-AF65-F5344CB8AC3E}">
        <p14:creationId xmlns:p14="http://schemas.microsoft.com/office/powerpoint/2010/main" val="2778237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PM quadrupole</a:t>
            </a:r>
          </a:p>
        </p:txBody>
      </p:sp>
      <p:pic>
        <p:nvPicPr>
          <p:cNvPr id="3" name="6-25-up-dow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4474"/>
          <a:stretch/>
        </p:blipFill>
        <p:spPr>
          <a:xfrm>
            <a:off x="1400433" y="1073128"/>
            <a:ext cx="6364048" cy="4951698"/>
          </a:xfrm>
          <a:prstGeom prst="rect">
            <a:avLst/>
          </a:prstGeom>
        </p:spPr>
      </p:pic>
    </p:spTree>
    <p:extLst>
      <p:ext uri="{BB962C8B-B14F-4D97-AF65-F5344CB8AC3E}">
        <p14:creationId xmlns:p14="http://schemas.microsoft.com/office/powerpoint/2010/main" val="339103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PM dipole</a:t>
            </a:r>
          </a:p>
        </p:txBody>
      </p:sp>
      <p:pic>
        <p:nvPicPr>
          <p:cNvPr id="4" name="Zepto animatio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21981" y="1754709"/>
            <a:ext cx="6798019" cy="3823887"/>
          </a:xfrm>
          <a:prstGeom prst="rect">
            <a:avLst/>
          </a:prstGeom>
        </p:spPr>
      </p:pic>
    </p:spTree>
    <p:extLst>
      <p:ext uri="{BB962C8B-B14F-4D97-AF65-F5344CB8AC3E}">
        <p14:creationId xmlns:p14="http://schemas.microsoft.com/office/powerpoint/2010/main" val="83459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Magnet Design</a:t>
            </a:r>
          </a:p>
        </p:txBody>
      </p:sp>
    </p:spTree>
    <p:extLst>
      <p:ext uri="{BB962C8B-B14F-4D97-AF65-F5344CB8AC3E}">
        <p14:creationId xmlns:p14="http://schemas.microsoft.com/office/powerpoint/2010/main" val="2398736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Computer codes</a:t>
            </a:r>
          </a:p>
        </p:txBody>
      </p:sp>
      <p:sp>
        <p:nvSpPr>
          <p:cNvPr id="3" name="Rectangle 3"/>
          <p:cNvSpPr txBox="1">
            <a:spLocks noChangeArrowheads="1"/>
          </p:cNvSpPr>
          <p:nvPr/>
        </p:nvSpPr>
        <p:spPr>
          <a:xfrm>
            <a:off x="457200" y="1351005"/>
            <a:ext cx="8229600" cy="477515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A number of computer codes are available, we like Opera 2D and 3D. These have:</a:t>
            </a:r>
          </a:p>
          <a:p>
            <a:pPr lvl="1"/>
            <a:r>
              <a:rPr lang="en-GB" altLang="en-US" sz="2000" dirty="0"/>
              <a:t>finite elements with variable triangular (2D) or tetrahedral/hexahedral (3D) mesh</a:t>
            </a:r>
          </a:p>
          <a:p>
            <a:pPr lvl="1"/>
            <a:r>
              <a:rPr lang="en-GB" altLang="en-US" sz="2000" dirty="0"/>
              <a:t>multiple iterations to simulate steel nonlinearity</a:t>
            </a:r>
          </a:p>
          <a:p>
            <a:pPr lvl="1"/>
            <a:r>
              <a:rPr lang="en-GB" altLang="en-US" sz="2000" dirty="0"/>
              <a:t>extensive pre- and post-processors</a:t>
            </a:r>
          </a:p>
          <a:p>
            <a:pPr lvl="1"/>
            <a:r>
              <a:rPr lang="en-GB" altLang="en-US" sz="2000" dirty="0"/>
              <a:t>cross-platform compatibility</a:t>
            </a:r>
          </a:p>
          <a:p>
            <a:pPr lvl="1"/>
            <a:r>
              <a:rPr lang="en-GB" altLang="en-US" sz="2000" dirty="0"/>
              <a:t>multiple solvers for static, transient, steady state </a:t>
            </a:r>
            <a:r>
              <a:rPr lang="en-GB" altLang="en-US" sz="2000" dirty="0" err="1"/>
              <a:t>e.t.c</a:t>
            </a:r>
            <a:r>
              <a:rPr lang="en-GB" altLang="en-US" sz="2000" dirty="0"/>
              <a:t>.</a:t>
            </a:r>
          </a:p>
          <a:p>
            <a:pPr lvl="1"/>
            <a:endParaRPr lang="en-GB" altLang="en-US" sz="2000" dirty="0"/>
          </a:p>
          <a:p>
            <a:pPr marL="0" indent="0">
              <a:buNone/>
            </a:pPr>
            <a:r>
              <a:rPr lang="en-GB" altLang="en-US" sz="2000" dirty="0"/>
              <a:t>Technique is iterative:</a:t>
            </a:r>
          </a:p>
          <a:p>
            <a:pPr lvl="1"/>
            <a:r>
              <a:rPr lang="en-GB" altLang="en-US" sz="2000" dirty="0"/>
              <a:t>calculate flux generated by a defined geometry</a:t>
            </a:r>
          </a:p>
          <a:p>
            <a:pPr lvl="1"/>
            <a:r>
              <a:rPr lang="en-GB" altLang="en-US" sz="2000" dirty="0"/>
              <a:t>adjust the geometry until required distribution is achieved</a:t>
            </a:r>
          </a:p>
          <a:p>
            <a:pPr marL="457200" lvl="1" indent="0">
              <a:buNone/>
            </a:pPr>
            <a:endParaRPr lang="en-GB" altLang="en-US" sz="2000" dirty="0"/>
          </a:p>
        </p:txBody>
      </p:sp>
    </p:spTree>
    <p:extLst>
      <p:ext uri="{BB962C8B-B14F-4D97-AF65-F5344CB8AC3E}">
        <p14:creationId xmlns:p14="http://schemas.microsoft.com/office/powerpoint/2010/main" val="984113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Computer codes</a:t>
            </a:r>
          </a:p>
        </p:txBody>
      </p:sp>
      <p:sp>
        <p:nvSpPr>
          <p:cNvPr id="3" name="Rectangle 3"/>
          <p:cNvSpPr txBox="1">
            <a:spLocks noChangeArrowheads="1"/>
          </p:cNvSpPr>
          <p:nvPr/>
        </p:nvSpPr>
        <p:spPr>
          <a:xfrm>
            <a:off x="457200" y="1351005"/>
            <a:ext cx="8229600" cy="477515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The model is first set up in 2D using a GUI to define ‘regions’:</a:t>
            </a:r>
          </a:p>
          <a:p>
            <a:pPr marL="1008063" lvl="1"/>
            <a:r>
              <a:rPr lang="en-GB" altLang="en-US" sz="2000" dirty="0"/>
              <a:t>steel regions</a:t>
            </a:r>
          </a:p>
          <a:p>
            <a:pPr marL="1008063" lvl="1"/>
            <a:r>
              <a:rPr lang="en-GB" altLang="en-US" sz="2000" dirty="0"/>
              <a:t>coils (including current density)</a:t>
            </a:r>
          </a:p>
          <a:p>
            <a:pPr marL="1008063" lvl="1"/>
            <a:r>
              <a:rPr lang="en-GB" altLang="en-US" sz="2000" dirty="0"/>
              <a:t>a ‘background’ region which defines the physical extent of the model</a:t>
            </a:r>
          </a:p>
          <a:p>
            <a:pPr marL="1008063" lvl="1"/>
            <a:r>
              <a:rPr lang="en-GB" altLang="en-US" sz="2000" dirty="0"/>
              <a:t>the symmetry constraints on the boundaries</a:t>
            </a:r>
          </a:p>
          <a:p>
            <a:pPr marL="1008063" lvl="1"/>
            <a:r>
              <a:rPr lang="en-GB" altLang="en-US" sz="2000" dirty="0"/>
              <a:t>the B-H curves for the steel and other materials</a:t>
            </a:r>
          </a:p>
          <a:p>
            <a:pPr marL="1008063" lvl="1"/>
            <a:r>
              <a:rPr lang="en-GB" altLang="en-US" sz="2000" dirty="0"/>
              <a:t>mesh is generated and data saved</a:t>
            </a:r>
          </a:p>
          <a:p>
            <a:pPr marL="457200" lvl="1" indent="0">
              <a:buNone/>
            </a:pPr>
            <a:endParaRPr lang="en-GB" altLang="en-US" sz="2000" dirty="0"/>
          </a:p>
        </p:txBody>
      </p:sp>
    </p:spTree>
    <p:extLst>
      <p:ext uri="{BB962C8B-B14F-4D97-AF65-F5344CB8AC3E}">
        <p14:creationId xmlns:p14="http://schemas.microsoft.com/office/powerpoint/2010/main" val="2310525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Alice quadrupole</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85" y="1485477"/>
            <a:ext cx="7214094" cy="447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12018" y="5589240"/>
            <a:ext cx="1899879" cy="369332"/>
          </a:xfrm>
          <a:prstGeom prst="rect">
            <a:avLst/>
          </a:prstGeom>
          <a:noFill/>
        </p:spPr>
        <p:txBody>
          <a:bodyPr wrap="none" rtlCol="0">
            <a:spAutoFit/>
          </a:bodyPr>
          <a:lstStyle/>
          <a:p>
            <a:pPr fontAlgn="base">
              <a:spcBef>
                <a:spcPct val="0"/>
              </a:spcBef>
              <a:spcAft>
                <a:spcPct val="0"/>
              </a:spcAft>
            </a:pPr>
            <a:r>
              <a:rPr lang="en-GB" dirty="0">
                <a:solidFill>
                  <a:srgbClr val="000000"/>
                </a:solidFill>
                <a:latin typeface="Roboto Slab" pitchFamily="2" charset="0"/>
                <a:ea typeface="Roboto Slab" pitchFamily="2" charset="0"/>
                <a:cs typeface="Arial" pitchFamily="34" charset="0"/>
              </a:rPr>
              <a:t>symmetry lines</a:t>
            </a:r>
          </a:p>
        </p:txBody>
      </p:sp>
      <p:cxnSp>
        <p:nvCxnSpPr>
          <p:cNvPr id="17" name="Straight Arrow Connector 16"/>
          <p:cNvCxnSpPr/>
          <p:nvPr/>
        </p:nvCxnSpPr>
        <p:spPr>
          <a:xfrm flipV="1">
            <a:off x="4066032" y="4869160"/>
            <a:ext cx="73920" cy="788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475656" y="4950619"/>
            <a:ext cx="179313" cy="6386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59832" y="5573136"/>
            <a:ext cx="2254143" cy="369332"/>
          </a:xfrm>
          <a:prstGeom prst="rect">
            <a:avLst/>
          </a:prstGeom>
          <a:noFill/>
        </p:spPr>
        <p:txBody>
          <a:bodyPr wrap="none" rtlCol="0">
            <a:spAutoFit/>
          </a:bodyPr>
          <a:lstStyle/>
          <a:p>
            <a:pPr fontAlgn="base">
              <a:spcBef>
                <a:spcPct val="0"/>
              </a:spcBef>
              <a:spcAft>
                <a:spcPct val="0"/>
              </a:spcAft>
            </a:pPr>
            <a:r>
              <a:rPr lang="en-GB">
                <a:solidFill>
                  <a:srgbClr val="000000"/>
                </a:solidFill>
                <a:latin typeface="Roboto Slab" pitchFamily="2" charset="0"/>
                <a:ea typeface="Roboto Slab" pitchFamily="2" charset="0"/>
                <a:cs typeface="Arial" pitchFamily="34" charset="0"/>
              </a:rPr>
              <a:t>background region</a:t>
            </a:r>
          </a:p>
        </p:txBody>
      </p:sp>
      <p:sp>
        <p:nvSpPr>
          <p:cNvPr id="20" name="TextBox 19"/>
          <p:cNvSpPr txBox="1"/>
          <p:nvPr/>
        </p:nvSpPr>
        <p:spPr>
          <a:xfrm>
            <a:off x="1650467" y="1772816"/>
            <a:ext cx="1289135" cy="369332"/>
          </a:xfrm>
          <a:prstGeom prst="rect">
            <a:avLst/>
          </a:prstGeom>
          <a:noFill/>
        </p:spPr>
        <p:txBody>
          <a:bodyPr wrap="none" rtlCol="0">
            <a:spAutoFit/>
          </a:bodyPr>
          <a:lstStyle/>
          <a:p>
            <a:pPr fontAlgn="base">
              <a:spcBef>
                <a:spcPct val="0"/>
              </a:spcBef>
              <a:spcAft>
                <a:spcPct val="0"/>
              </a:spcAft>
            </a:pPr>
            <a:r>
              <a:rPr lang="en-GB">
                <a:solidFill>
                  <a:srgbClr val="000000"/>
                </a:solidFill>
                <a:latin typeface="Roboto Slab" pitchFamily="2" charset="0"/>
                <a:ea typeface="Roboto Slab" pitchFamily="2" charset="0"/>
                <a:cs typeface="Arial" pitchFamily="34" charset="0"/>
              </a:rPr>
              <a:t>steel yoke</a:t>
            </a:r>
          </a:p>
        </p:txBody>
      </p:sp>
      <p:cxnSp>
        <p:nvCxnSpPr>
          <p:cNvPr id="21" name="Straight Arrow Connector 20"/>
          <p:cNvCxnSpPr/>
          <p:nvPr/>
        </p:nvCxnSpPr>
        <p:spPr>
          <a:xfrm flipV="1">
            <a:off x="1565312" y="5189034"/>
            <a:ext cx="270922" cy="4074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14929" y="2000134"/>
            <a:ext cx="936991" cy="636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72812" y="2559484"/>
            <a:ext cx="587020" cy="369332"/>
          </a:xfrm>
          <a:prstGeom prst="rect">
            <a:avLst/>
          </a:prstGeom>
          <a:noFill/>
        </p:spPr>
        <p:txBody>
          <a:bodyPr wrap="none" rtlCol="0">
            <a:spAutoFit/>
          </a:bodyPr>
          <a:lstStyle/>
          <a:p>
            <a:pPr algn="r" fontAlgn="base">
              <a:spcBef>
                <a:spcPct val="0"/>
              </a:spcBef>
              <a:spcAft>
                <a:spcPct val="0"/>
              </a:spcAft>
            </a:pPr>
            <a:r>
              <a:rPr lang="en-GB">
                <a:solidFill>
                  <a:srgbClr val="000000"/>
                </a:solidFill>
                <a:latin typeface="Roboto Slab" pitchFamily="2" charset="0"/>
                <a:ea typeface="Roboto Slab" pitchFamily="2" charset="0"/>
                <a:cs typeface="Arial" pitchFamily="34" charset="0"/>
              </a:rPr>
              <a:t>coil</a:t>
            </a:r>
          </a:p>
        </p:txBody>
      </p:sp>
      <p:cxnSp>
        <p:nvCxnSpPr>
          <p:cNvPr id="24" name="Straight Arrow Connector 23"/>
          <p:cNvCxnSpPr/>
          <p:nvPr/>
        </p:nvCxnSpPr>
        <p:spPr>
          <a:xfrm>
            <a:off x="3035159" y="2786802"/>
            <a:ext cx="1608849" cy="13622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001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Alice quadrupole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47" y="1581799"/>
            <a:ext cx="7306266" cy="4530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87633" y="2099216"/>
            <a:ext cx="1568058" cy="369332"/>
          </a:xfrm>
          <a:prstGeom prst="rect">
            <a:avLst/>
          </a:prstGeom>
          <a:noFill/>
        </p:spPr>
        <p:txBody>
          <a:bodyPr wrap="none" rtlCol="0">
            <a:spAutoFit/>
          </a:bodyPr>
          <a:lstStyle/>
          <a:p>
            <a:pPr fontAlgn="base">
              <a:spcBef>
                <a:spcPct val="0"/>
              </a:spcBef>
              <a:spcAft>
                <a:spcPct val="0"/>
              </a:spcAft>
            </a:pPr>
            <a:r>
              <a:rPr lang="en-GB" dirty="0">
                <a:solidFill>
                  <a:srgbClr val="000000"/>
                </a:solidFill>
                <a:latin typeface="Roboto Slab" pitchFamily="2" charset="0"/>
                <a:ea typeface="Roboto Slab" pitchFamily="2" charset="0"/>
                <a:cs typeface="Arial" pitchFamily="34" charset="0"/>
              </a:rPr>
              <a:t>coarse mesh</a:t>
            </a:r>
          </a:p>
        </p:txBody>
      </p:sp>
      <p:cxnSp>
        <p:nvCxnSpPr>
          <p:cNvPr id="6" name="Straight Arrow Connector 5"/>
          <p:cNvCxnSpPr/>
          <p:nvPr/>
        </p:nvCxnSpPr>
        <p:spPr>
          <a:xfrm>
            <a:off x="5587539" y="2468548"/>
            <a:ext cx="0" cy="6120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0559" y="2468548"/>
            <a:ext cx="1279517" cy="369332"/>
          </a:xfrm>
          <a:prstGeom prst="rect">
            <a:avLst/>
          </a:prstGeom>
          <a:noFill/>
        </p:spPr>
        <p:txBody>
          <a:bodyPr wrap="none" rtlCol="0">
            <a:spAutoFit/>
          </a:bodyPr>
          <a:lstStyle/>
          <a:p>
            <a:pPr fontAlgn="base">
              <a:spcBef>
                <a:spcPct val="0"/>
              </a:spcBef>
              <a:spcAft>
                <a:spcPct val="0"/>
              </a:spcAft>
            </a:pPr>
            <a:r>
              <a:rPr lang="en-GB">
                <a:solidFill>
                  <a:srgbClr val="000000"/>
                </a:solidFill>
                <a:latin typeface="Roboto Slab" pitchFamily="2" charset="0"/>
                <a:ea typeface="Roboto Slab" pitchFamily="2" charset="0"/>
                <a:cs typeface="Arial" pitchFamily="34" charset="0"/>
              </a:rPr>
              <a:t>fine mesh</a:t>
            </a:r>
          </a:p>
        </p:txBody>
      </p:sp>
      <p:cxnSp>
        <p:nvCxnSpPr>
          <p:cNvPr id="8" name="Straight Arrow Connector 7"/>
          <p:cNvCxnSpPr/>
          <p:nvPr/>
        </p:nvCxnSpPr>
        <p:spPr>
          <a:xfrm flipH="1">
            <a:off x="1729946" y="2784914"/>
            <a:ext cx="521680" cy="23637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9270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Alice quadrupole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16606"/>
            <a:ext cx="7147718" cy="443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19672" y="1772816"/>
            <a:ext cx="2220480" cy="707886"/>
          </a:xfrm>
          <a:prstGeom prst="rect">
            <a:avLst/>
          </a:prstGeom>
          <a:noFill/>
        </p:spPr>
        <p:txBody>
          <a:bodyPr wrap="none" rtlCol="0">
            <a:spAutoFit/>
          </a:bodyPr>
          <a:lstStyle/>
          <a:p>
            <a:pPr fontAlgn="base">
              <a:spcBef>
                <a:spcPct val="0"/>
              </a:spcBef>
              <a:spcAft>
                <a:spcPct val="0"/>
              </a:spcAft>
            </a:pPr>
            <a:r>
              <a:rPr lang="en-GB" sz="2000">
                <a:solidFill>
                  <a:srgbClr val="000000"/>
                </a:solidFill>
                <a:latin typeface="Roboto Slab" pitchFamily="2" charset="0"/>
                <a:ea typeface="Roboto Slab" pitchFamily="2" charset="0"/>
                <a:cs typeface="Arial" pitchFamily="34" charset="0"/>
              </a:rPr>
              <a:t>Central gradient:</a:t>
            </a:r>
          </a:p>
          <a:p>
            <a:pPr fontAlgn="base">
              <a:spcBef>
                <a:spcPct val="0"/>
              </a:spcBef>
              <a:spcAft>
                <a:spcPct val="0"/>
              </a:spcAft>
            </a:pPr>
            <a:r>
              <a:rPr lang="en-GB" sz="2000">
                <a:solidFill>
                  <a:srgbClr val="000000"/>
                </a:solidFill>
                <a:latin typeface="Roboto Slab" pitchFamily="2" charset="0"/>
                <a:ea typeface="Roboto Slab" pitchFamily="2" charset="0"/>
                <a:cs typeface="Arial" pitchFamily="34" charset="0"/>
              </a:rPr>
              <a:t>1.79 T/m</a:t>
            </a:r>
          </a:p>
        </p:txBody>
      </p:sp>
      <p:cxnSp>
        <p:nvCxnSpPr>
          <p:cNvPr id="6" name="Straight Arrow Connector 5"/>
          <p:cNvCxnSpPr/>
          <p:nvPr/>
        </p:nvCxnSpPr>
        <p:spPr>
          <a:xfrm flipH="1">
            <a:off x="1727684" y="2480702"/>
            <a:ext cx="252028" cy="27750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682606" y="1616606"/>
            <a:ext cx="2101857" cy="707886"/>
          </a:xfrm>
          <a:prstGeom prst="rect">
            <a:avLst/>
          </a:prstGeom>
          <a:noFill/>
        </p:spPr>
        <p:txBody>
          <a:bodyPr wrap="none" rtlCol="0">
            <a:spAutoFit/>
          </a:bodyPr>
          <a:lstStyle/>
          <a:p>
            <a:pPr algn="r" fontAlgn="base">
              <a:spcBef>
                <a:spcPct val="0"/>
              </a:spcBef>
              <a:spcAft>
                <a:spcPct val="0"/>
              </a:spcAft>
            </a:pPr>
            <a:r>
              <a:rPr lang="en-GB" sz="2000" dirty="0">
                <a:solidFill>
                  <a:srgbClr val="000000"/>
                </a:solidFill>
                <a:latin typeface="Roboto Slab" pitchFamily="2" charset="0"/>
                <a:ea typeface="Roboto Slab" pitchFamily="2" charset="0"/>
                <a:cs typeface="Arial" pitchFamily="34" charset="0"/>
              </a:rPr>
              <a:t>Flux lines</a:t>
            </a:r>
          </a:p>
          <a:p>
            <a:pPr algn="r" fontAlgn="base">
              <a:spcBef>
                <a:spcPct val="0"/>
              </a:spcBef>
              <a:spcAft>
                <a:spcPct val="0"/>
              </a:spcAft>
            </a:pPr>
            <a:r>
              <a:rPr lang="en-GB" sz="2000" dirty="0">
                <a:solidFill>
                  <a:srgbClr val="000000"/>
                </a:solidFill>
                <a:latin typeface="Roboto Slab" pitchFamily="2" charset="0"/>
                <a:ea typeface="Roboto Slab" pitchFamily="2" charset="0"/>
                <a:cs typeface="Arial" pitchFamily="34" charset="0"/>
              </a:rPr>
              <a:t>(</a:t>
            </a:r>
            <a:r>
              <a:rPr lang="en-GB" sz="2000" dirty="0" err="1">
                <a:solidFill>
                  <a:srgbClr val="000000"/>
                </a:solidFill>
                <a:latin typeface="Roboto Slab" pitchFamily="2" charset="0"/>
                <a:ea typeface="Roboto Slab" pitchFamily="2" charset="0"/>
                <a:cs typeface="Arial" pitchFamily="34" charset="0"/>
              </a:rPr>
              <a:t>equipotentials</a:t>
            </a:r>
            <a:r>
              <a:rPr lang="en-GB" sz="2000" dirty="0">
                <a:solidFill>
                  <a:srgbClr val="000000"/>
                </a:solidFill>
                <a:latin typeface="Roboto Slab" pitchFamily="2" charset="0"/>
                <a:ea typeface="Roboto Slab" pitchFamily="2" charset="0"/>
                <a:cs typeface="Arial" pitchFamily="34" charset="0"/>
              </a:rPr>
              <a:t>)</a:t>
            </a:r>
          </a:p>
        </p:txBody>
      </p:sp>
      <p:cxnSp>
        <p:nvCxnSpPr>
          <p:cNvPr id="8" name="Straight Arrow Connector 7"/>
          <p:cNvCxnSpPr/>
          <p:nvPr/>
        </p:nvCxnSpPr>
        <p:spPr>
          <a:xfrm flipH="1">
            <a:off x="5338119" y="2324492"/>
            <a:ext cx="395416" cy="5422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99028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Solving</a:t>
            </a:r>
          </a:p>
        </p:txBody>
      </p:sp>
      <p:sp>
        <p:nvSpPr>
          <p:cNvPr id="3" name="Rectangle 3"/>
          <p:cNvSpPr txBox="1">
            <a:spLocks noChangeArrowheads="1"/>
          </p:cNvSpPr>
          <p:nvPr/>
        </p:nvSpPr>
        <p:spPr>
          <a:xfrm>
            <a:off x="395288" y="1449388"/>
            <a:ext cx="8172450" cy="4572471"/>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900" b="1" dirty="0"/>
              <a:t>Solver</a:t>
            </a:r>
            <a:r>
              <a:rPr lang="en-GB" altLang="en-US" sz="2900" dirty="0"/>
              <a:t> - either:</a:t>
            </a:r>
          </a:p>
          <a:p>
            <a:pPr marL="522288" lvl="1" indent="-342900"/>
            <a:r>
              <a:rPr lang="en-GB" altLang="en-US" sz="2900" b="1" dirty="0"/>
              <a:t>linear,</a:t>
            </a:r>
            <a:r>
              <a:rPr lang="en-GB" altLang="en-US" sz="2900" dirty="0"/>
              <a:t> using a predefined constant permeability for a single calculation</a:t>
            </a:r>
          </a:p>
          <a:p>
            <a:pPr marL="922338" lvl="2" indent="-342900"/>
            <a:r>
              <a:rPr lang="en-GB" altLang="en-US" sz="2900" dirty="0"/>
              <a:t>Useful for coil-only models</a:t>
            </a:r>
          </a:p>
          <a:p>
            <a:pPr marL="522288" lvl="1" indent="-342900"/>
            <a:r>
              <a:rPr lang="en-GB" altLang="en-US" sz="2900" b="1" dirty="0"/>
              <a:t>nonlinear</a:t>
            </a:r>
            <a:r>
              <a:rPr lang="en-GB" altLang="en-US" sz="2900" dirty="0"/>
              <a:t>, which is iterative with steel permeability set according to </a:t>
            </a:r>
            <a:r>
              <a:rPr lang="en-GB" altLang="en-US" sz="2900" i="1" dirty="0"/>
              <a:t>B</a:t>
            </a:r>
            <a:r>
              <a:rPr lang="en-GB" altLang="en-US" sz="2900" dirty="0"/>
              <a:t> in steel calculated on previous iteration</a:t>
            </a:r>
          </a:p>
          <a:p>
            <a:pPr marL="922338" lvl="2" indent="-342900"/>
            <a:r>
              <a:rPr lang="en-GB" altLang="en-US" sz="2900" b="1" dirty="0"/>
              <a:t>Essential</a:t>
            </a:r>
            <a:r>
              <a:rPr lang="en-GB" altLang="en-US" sz="2900" dirty="0"/>
              <a:t> for iron-dominated magnets</a:t>
            </a:r>
          </a:p>
          <a:p>
            <a:pPr marL="0" indent="0">
              <a:buNone/>
            </a:pPr>
            <a:endParaRPr lang="en-GB" altLang="en-US" sz="2900" b="1" dirty="0"/>
          </a:p>
          <a:p>
            <a:pPr marL="0" indent="0">
              <a:buNone/>
            </a:pPr>
            <a:r>
              <a:rPr lang="en-GB" altLang="en-US" sz="2900" b="1" dirty="0"/>
              <a:t>Post-Processor</a:t>
            </a:r>
            <a:r>
              <a:rPr lang="en-GB" altLang="en-US" sz="2900" dirty="0"/>
              <a:t>:</a:t>
            </a:r>
          </a:p>
          <a:p>
            <a:pPr marL="0" indent="0"/>
            <a:r>
              <a:rPr lang="en-GB" altLang="en-US" sz="2900" dirty="0"/>
              <a:t>Uses pre-processor model for many options for displaying field amplitude and quality:</a:t>
            </a:r>
          </a:p>
          <a:p>
            <a:pPr lvl="1"/>
            <a:r>
              <a:rPr lang="en-GB" altLang="en-US" sz="2900" dirty="0"/>
              <a:t>field lines</a:t>
            </a:r>
          </a:p>
          <a:p>
            <a:pPr lvl="1"/>
            <a:r>
              <a:rPr lang="en-GB" altLang="en-US" sz="2900" dirty="0"/>
              <a:t>graphs</a:t>
            </a:r>
          </a:p>
          <a:p>
            <a:pPr lvl="1"/>
            <a:r>
              <a:rPr lang="en-GB" altLang="en-US" sz="2900" dirty="0"/>
              <a:t>contours</a:t>
            </a:r>
          </a:p>
          <a:p>
            <a:pPr lvl="1"/>
            <a:r>
              <a:rPr lang="en-GB" altLang="en-US" sz="2900" dirty="0"/>
              <a:t>gradients</a:t>
            </a:r>
          </a:p>
          <a:p>
            <a:pPr lvl="1"/>
            <a:r>
              <a:rPr lang="en-GB" altLang="en-US" sz="2900" dirty="0"/>
              <a:t>harmonics (from a Fourier analysis around a pre-defined circle)</a:t>
            </a:r>
          </a:p>
          <a:p>
            <a:pPr marL="922338" lvl="2" indent="-342900"/>
            <a:endParaRPr lang="en-GB" altLang="en-US" sz="2000" dirty="0"/>
          </a:p>
        </p:txBody>
      </p:sp>
    </p:spTree>
    <p:extLst>
      <p:ext uri="{BB962C8B-B14F-4D97-AF65-F5344CB8AC3E}">
        <p14:creationId xmlns:p14="http://schemas.microsoft.com/office/powerpoint/2010/main" val="365748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 from scalar potential</a:t>
            </a:r>
          </a:p>
        </p:txBody>
      </p:sp>
      <mc:AlternateContent xmlns:mc="http://schemas.openxmlformats.org/markup-compatibility/2006" xmlns:a14="http://schemas.microsoft.com/office/drawing/2010/main">
        <mc:Choice Requires="a14">
          <p:sp>
            <p:nvSpPr>
              <p:cNvPr id="3" name="Text Box 6"/>
              <p:cNvSpPr txBox="1">
                <a:spLocks noChangeArrowheads="1"/>
              </p:cNvSpPr>
              <p:nvPr/>
            </p:nvSpPr>
            <p:spPr bwMode="auto">
              <a:xfrm>
                <a:off x="181232" y="1262731"/>
                <a:ext cx="8711248" cy="48936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Knowing that </a:t>
                </a:r>
                <a14:m>
                  <m:oMath xmlns:m="http://schemas.openxmlformats.org/officeDocument/2006/math">
                    <m:r>
                      <a:rPr lang="en-GB" sz="2000" b="1" i="1">
                        <a:latin typeface="Cambria Math"/>
                      </a:rPr>
                      <m:t>𝑩</m:t>
                    </m:r>
                    <m:r>
                      <m:rPr>
                        <m:aln/>
                      </m:rPr>
                      <a:rPr lang="en-GB" sz="2000" i="1">
                        <a:latin typeface="Cambria Math"/>
                      </a:rPr>
                      <m:t>=</m:t>
                    </m:r>
                    <m:r>
                      <a:rPr lang="en-GB" sz="2000" i="1">
                        <a:latin typeface="Cambria Math"/>
                      </a:rPr>
                      <m:t>−</m:t>
                    </m:r>
                    <m:r>
                      <a:rPr lang="en-GB" sz="2000" b="1" i="1">
                        <a:latin typeface="Cambria Math"/>
                      </a:rPr>
                      <m:t> </m:t>
                    </m:r>
                    <m:r>
                      <a:rPr lang="en-GB" sz="2000" b="1" i="1">
                        <a:latin typeface="Cambria Math"/>
                      </a:rPr>
                      <m:t>𝜵</m:t>
                    </m:r>
                    <m:r>
                      <a:rPr lang="en-GB" sz="2000" i="1">
                        <a:latin typeface="Cambria Math"/>
                      </a:rPr>
                      <m:t>𝜙</m:t>
                    </m:r>
                  </m:oMath>
                </a14:m>
                <a:r>
                  <a:rPr lang="en-GB" altLang="en-US" sz="2000" dirty="0">
                    <a:latin typeface="+mn-lt"/>
                  </a:rPr>
                  <a:t> allows us to determine components of flux density</a:t>
                </a: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r>
                  <a:rPr lang="en-GB" altLang="en-US" sz="2000" dirty="0">
                    <a:latin typeface="+mn-lt"/>
                  </a:rPr>
                  <a:t>This is an infinite series of cylindrical harmonics; they define the allowed distributions of </a:t>
                </a:r>
                <a:r>
                  <a:rPr lang="en-GB" altLang="en-US" sz="2000" b="1" i="1" dirty="0">
                    <a:latin typeface="+mn-lt"/>
                  </a:rPr>
                  <a:t>B</a:t>
                </a:r>
                <a:r>
                  <a:rPr lang="en-GB" altLang="en-US" sz="2000" dirty="0">
                    <a:latin typeface="+mn-lt"/>
                  </a:rPr>
                  <a:t> in 2 dimensions </a:t>
                </a:r>
                <a:r>
                  <a:rPr lang="en-GB" altLang="en-US" sz="2000" u="sng" dirty="0">
                    <a:latin typeface="+mn-lt"/>
                  </a:rPr>
                  <a:t>in the absence of currents </a:t>
                </a:r>
                <a:r>
                  <a:rPr lang="en-GB" altLang="en-US" sz="2000" dirty="0">
                    <a:latin typeface="+mn-lt"/>
                  </a:rPr>
                  <a:t>within the domain of (</a:t>
                </a:r>
                <a:r>
                  <a:rPr lang="en-GB" altLang="en-US" sz="2000" i="1" dirty="0">
                    <a:latin typeface="+mn-lt"/>
                  </a:rPr>
                  <a:t>r,</a:t>
                </a:r>
                <a:r>
                  <a:rPr lang="en-GB" altLang="en-US" sz="2000" i="1" dirty="0">
                    <a:latin typeface="+mn-lt"/>
                    <a:sym typeface="Symbol" pitchFamily="18" charset="2"/>
                  </a:rPr>
                  <a:t></a:t>
                </a:r>
                <a:r>
                  <a:rPr lang="en-GB" altLang="en-US" sz="2000" dirty="0">
                    <a:latin typeface="+mn-lt"/>
                  </a:rPr>
                  <a:t>).</a:t>
                </a:r>
              </a:p>
              <a:p>
                <a:pPr eaLnBrk="1" hangingPunct="1">
                  <a:spcBef>
                    <a:spcPct val="0"/>
                  </a:spcBef>
                </a:pPr>
                <a:endParaRPr lang="en-GB" altLang="en-US" sz="2000" dirty="0">
                  <a:latin typeface="+mn-lt"/>
                </a:endParaRPr>
              </a:p>
              <a:p>
                <a:pPr eaLnBrk="1" hangingPunct="1"/>
                <a:r>
                  <a:rPr lang="en-GB" altLang="en-US" sz="2000" dirty="0">
                    <a:latin typeface="+mn-lt"/>
                  </a:rPr>
                  <a:t>Distributions not given by these equations are not physically realisable.</a:t>
                </a:r>
              </a:p>
              <a:p>
                <a:pPr eaLnBrk="1" hangingPunct="1"/>
                <a:r>
                  <a:rPr lang="en-GB" altLang="en-US" sz="2000" dirty="0">
                    <a:latin typeface="+mn-lt"/>
                  </a:rPr>
                  <a:t>Coefficients </a:t>
                </a:r>
                <a:r>
                  <a:rPr lang="en-GB" altLang="en-US" sz="2000" i="1" dirty="0" err="1">
                    <a:latin typeface="+mn-lt"/>
                  </a:rPr>
                  <a:t>J</a:t>
                </a:r>
                <a:r>
                  <a:rPr lang="en-GB" altLang="en-US" sz="2000" i="1" baseline="-25000" dirty="0" err="1">
                    <a:latin typeface="+mn-lt"/>
                  </a:rPr>
                  <a:t>n</a:t>
                </a:r>
                <a:r>
                  <a:rPr lang="en-GB" altLang="en-US" sz="2000" i="1" dirty="0">
                    <a:latin typeface="+mn-lt"/>
                  </a:rPr>
                  <a:t>, </a:t>
                </a:r>
                <a:r>
                  <a:rPr lang="en-GB" altLang="en-US" sz="2000" i="1" dirty="0" err="1">
                    <a:latin typeface="+mn-lt"/>
                  </a:rPr>
                  <a:t>K</a:t>
                </a:r>
                <a:r>
                  <a:rPr lang="en-GB" altLang="en-US" sz="2000" i="1" baseline="-25000" dirty="0" err="1">
                    <a:latin typeface="+mn-lt"/>
                  </a:rPr>
                  <a:t>n</a:t>
                </a:r>
                <a:r>
                  <a:rPr lang="en-GB" altLang="en-US" sz="2000" i="1" dirty="0">
                    <a:latin typeface="+mn-lt"/>
                  </a:rPr>
                  <a:t> </a:t>
                </a:r>
                <a:r>
                  <a:rPr lang="en-GB" altLang="en-US" sz="2000" dirty="0">
                    <a:latin typeface="+mn-lt"/>
                  </a:rPr>
                  <a:t>are determined by geometry (remote iron boundaries and current sources).</a:t>
                </a:r>
              </a:p>
              <a:p>
                <a:pPr eaLnBrk="1" hangingPunct="1">
                  <a:spcBef>
                    <a:spcPct val="0"/>
                  </a:spcBef>
                </a:pPr>
                <a:endParaRPr lang="en-GB" altLang="en-US" sz="2000" dirty="0">
                  <a:latin typeface="+mn-lt"/>
                </a:endParaRPr>
              </a:p>
            </p:txBody>
          </p:sp>
        </mc:Choice>
        <mc:Fallback xmlns="">
          <p:sp>
            <p:nvSpPr>
              <p:cNvPr id="3" name="Text Box 6"/>
              <p:cNvSpPr txBox="1">
                <a:spLocks noRot="1" noChangeAspect="1" noMove="1" noResize="1" noEditPoints="1" noAdjustHandles="1" noChangeArrowheads="1" noChangeShapeType="1" noTextEdit="1"/>
              </p:cNvSpPr>
              <p:nvPr/>
            </p:nvSpPr>
            <p:spPr bwMode="auto">
              <a:xfrm>
                <a:off x="181232" y="1262731"/>
                <a:ext cx="8711248" cy="4893647"/>
              </a:xfrm>
              <a:prstGeom prst="rect">
                <a:avLst/>
              </a:prstGeom>
              <a:blipFill rotWithShape="1">
                <a:blip r:embed="rId2"/>
                <a:stretch>
                  <a:fillRect l="-770" t="-6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735746" y="1752951"/>
                <a:ext cx="5330177" cy="17707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𝐵</m:t>
                          </m:r>
                        </m:e>
                        <m:sub>
                          <m:r>
                            <a:rPr lang="en-GB" b="0" i="1" smtClean="0">
                              <a:latin typeface="Cambria Math"/>
                            </a:rPr>
                            <m:t>𝑟</m:t>
                          </m:r>
                        </m:sub>
                      </m:sSub>
                      <m:r>
                        <a:rPr lang="en-GB" b="0" i="1" smtClean="0">
                          <a:latin typeface="Cambria Math"/>
                        </a:rPr>
                        <m:t>=−</m:t>
                      </m:r>
                      <m:nary>
                        <m:naryPr>
                          <m:chr m:val="∑"/>
                          <m:ctrlPr>
                            <a:rPr lang="en-GB" b="0" i="1" smtClean="0">
                              <a:latin typeface="Cambria Math" panose="02040503050406030204" pitchFamily="18" charset="0"/>
                            </a:rPr>
                          </m:ctrlPr>
                        </m:naryPr>
                        <m:sub>
                          <m:r>
                            <m:rPr>
                              <m:brk m:alnAt="23"/>
                            </m:rPr>
                            <a:rPr lang="en-GB" b="0" i="1" smtClean="0">
                              <a:latin typeface="Cambria Math"/>
                            </a:rPr>
                            <m:t>𝑛</m:t>
                          </m:r>
                          <m:r>
                            <a:rPr lang="en-GB" b="0" i="1" smtClean="0">
                              <a:latin typeface="Cambria Math"/>
                            </a:rPr>
                            <m:t>=1</m:t>
                          </m:r>
                        </m:sub>
                        <m:sup>
                          <m:r>
                            <a:rPr lang="en-GB" b="0" i="1" smtClean="0">
                              <a:latin typeface="Cambria Math"/>
                            </a:rPr>
                            <m:t>∞</m:t>
                          </m:r>
                        </m:sup>
                        <m:e>
                          <m:r>
                            <a:rPr lang="en-GB" b="0" i="1" smtClean="0">
                              <a:latin typeface="Cambria Math"/>
                            </a:rPr>
                            <m:t>𝑛</m:t>
                          </m:r>
                          <m:sSub>
                            <m:sSubPr>
                              <m:ctrlPr>
                                <a:rPr lang="en-GB" b="0" i="1" smtClean="0">
                                  <a:latin typeface="Cambria Math" panose="02040503050406030204" pitchFamily="18" charset="0"/>
                                </a:rPr>
                              </m:ctrlPr>
                            </m:sSubPr>
                            <m:e>
                              <m:r>
                                <a:rPr lang="en-GB" b="0" i="1" smtClean="0">
                                  <a:latin typeface="Cambria Math"/>
                                </a:rPr>
                                <m:t>𝐽</m:t>
                              </m:r>
                            </m:e>
                            <m:sub>
                              <m:r>
                                <a:rPr lang="en-GB" b="0" i="1" smtClean="0">
                                  <a:latin typeface="Cambria Math"/>
                                </a:rPr>
                                <m:t>𝑛</m:t>
                              </m:r>
                            </m:sub>
                          </m:sSub>
                          <m:sSup>
                            <m:sSupPr>
                              <m:ctrlPr>
                                <a:rPr lang="en-GB" b="0" i="1" smtClean="0">
                                  <a:latin typeface="Cambria Math" panose="02040503050406030204" pitchFamily="18" charset="0"/>
                                </a:rPr>
                              </m:ctrlPr>
                            </m:sSupPr>
                            <m:e>
                              <m:r>
                                <a:rPr lang="en-GB" b="0" i="1" smtClean="0">
                                  <a:latin typeface="Cambria Math"/>
                                </a:rPr>
                                <m:t>𝑟</m:t>
                              </m:r>
                            </m:e>
                            <m:sup>
                              <m:r>
                                <a:rPr lang="en-GB" b="0" i="1" smtClean="0">
                                  <a:latin typeface="Cambria Math"/>
                                </a:rPr>
                                <m:t>𝑛</m:t>
                              </m:r>
                              <m:r>
                                <a:rPr lang="en-GB" b="0" i="1" smtClean="0">
                                  <a:latin typeface="Cambria Math"/>
                                </a:rPr>
                                <m:t>−1</m:t>
                              </m:r>
                            </m:sup>
                          </m:sSup>
                          <m:func>
                            <m:funcPr>
                              <m:ctrlPr>
                                <a:rPr lang="en-GB" b="0" i="1" smtClean="0">
                                  <a:latin typeface="Cambria Math" panose="02040503050406030204" pitchFamily="18" charset="0"/>
                                </a:rPr>
                              </m:ctrlPr>
                            </m:funcPr>
                            <m:fName>
                              <m:r>
                                <m:rPr>
                                  <m:sty m:val="p"/>
                                </m:rPr>
                                <a:rPr lang="en-GB" b="0" i="0" smtClean="0">
                                  <a:latin typeface="Cambria Math"/>
                                </a:rPr>
                                <m:t>cos</m:t>
                              </m:r>
                            </m:fName>
                            <m:e>
                              <m:r>
                                <a:rPr lang="en-GB" b="0" i="1" smtClean="0">
                                  <a:latin typeface="Cambria Math"/>
                                </a:rPr>
                                <m:t>𝑛</m:t>
                              </m:r>
                              <m:r>
                                <a:rPr lang="en-GB" b="0" i="1" smtClean="0">
                                  <a:latin typeface="Cambria Math"/>
                                </a:rPr>
                                <m:t>𝜃</m:t>
                              </m:r>
                            </m:e>
                          </m:func>
                          <m:r>
                            <a:rPr lang="en-GB" b="0" i="1" smtClean="0">
                              <a:latin typeface="Cambria Math"/>
                            </a:rPr>
                            <m:t>+</m:t>
                          </m:r>
                          <m:r>
                            <a:rPr lang="en-GB" b="0" i="1" smtClean="0">
                              <a:latin typeface="Cambria Math"/>
                            </a:rPr>
                            <m:t>𝑛</m:t>
                          </m:r>
                          <m:sSub>
                            <m:sSubPr>
                              <m:ctrlPr>
                                <a:rPr lang="en-GB" b="0" i="1" smtClean="0">
                                  <a:latin typeface="Cambria Math" panose="02040503050406030204" pitchFamily="18" charset="0"/>
                                </a:rPr>
                              </m:ctrlPr>
                            </m:sSubPr>
                            <m:e>
                              <m:r>
                                <a:rPr lang="en-GB" b="0" i="1" smtClean="0">
                                  <a:latin typeface="Cambria Math"/>
                                </a:rPr>
                                <m:t>𝐾</m:t>
                              </m:r>
                            </m:e>
                            <m:sub>
                              <m:r>
                                <a:rPr lang="en-GB" b="0" i="1" smtClean="0">
                                  <a:latin typeface="Cambria Math"/>
                                </a:rPr>
                                <m:t>𝑛</m:t>
                              </m:r>
                            </m:sub>
                          </m:sSub>
                          <m:sSup>
                            <m:sSupPr>
                              <m:ctrlPr>
                                <a:rPr lang="en-GB" b="0" i="1" smtClean="0">
                                  <a:latin typeface="Cambria Math" panose="02040503050406030204" pitchFamily="18" charset="0"/>
                                </a:rPr>
                              </m:ctrlPr>
                            </m:sSupPr>
                            <m:e>
                              <m:r>
                                <a:rPr lang="en-GB" b="0" i="1" smtClean="0">
                                  <a:latin typeface="Cambria Math"/>
                                </a:rPr>
                                <m:t>𝑟</m:t>
                              </m:r>
                            </m:e>
                            <m:sup>
                              <m:r>
                                <a:rPr lang="en-GB" b="0" i="1" smtClean="0">
                                  <a:latin typeface="Cambria Math"/>
                                </a:rPr>
                                <m:t>𝑛</m:t>
                              </m:r>
                              <m:r>
                                <a:rPr lang="en-GB" b="0" i="1" smtClean="0">
                                  <a:latin typeface="Cambria Math"/>
                                </a:rPr>
                                <m:t>−1</m:t>
                              </m:r>
                            </m:sup>
                          </m:sSup>
                          <m:func>
                            <m:funcPr>
                              <m:ctrlPr>
                                <a:rPr lang="en-GB" b="0" i="1" smtClean="0">
                                  <a:latin typeface="Cambria Math" panose="02040503050406030204" pitchFamily="18" charset="0"/>
                                </a:rPr>
                              </m:ctrlPr>
                            </m:funcPr>
                            <m:fName>
                              <m:r>
                                <m:rPr>
                                  <m:sty m:val="p"/>
                                </m:rPr>
                                <a:rPr lang="en-GB" b="0" i="0" smtClean="0">
                                  <a:latin typeface="Cambria Math"/>
                                </a:rPr>
                                <m:t>sin</m:t>
                              </m:r>
                            </m:fName>
                            <m:e>
                              <m:r>
                                <a:rPr lang="en-GB" b="0" i="1" smtClean="0">
                                  <a:latin typeface="Cambria Math"/>
                                </a:rPr>
                                <m:t>𝑛</m:t>
                              </m:r>
                              <m:r>
                                <a:rPr lang="en-GB" b="0" i="1" smtClean="0">
                                  <a:latin typeface="Cambria Math"/>
                                </a:rPr>
                                <m:t>𝜃</m:t>
                              </m:r>
                            </m:e>
                          </m:func>
                        </m:e>
                      </m:nary>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𝐵</m:t>
                          </m:r>
                        </m:e>
                        <m:sub>
                          <m:r>
                            <a:rPr lang="en-GB" b="0" i="1" smtClean="0">
                              <a:latin typeface="Cambria Math"/>
                            </a:rPr>
                            <m:t>𝜃</m:t>
                          </m:r>
                        </m:sub>
                      </m:sSub>
                      <m:r>
                        <a:rPr lang="en-GB" b="0" i="1" smtClean="0">
                          <a:latin typeface="Cambria Math"/>
                        </a:rPr>
                        <m:t>=−</m:t>
                      </m:r>
                      <m:nary>
                        <m:naryPr>
                          <m:chr m:val="∑"/>
                          <m:ctrlPr>
                            <a:rPr lang="en-GB" b="0" i="1" smtClean="0">
                              <a:latin typeface="Cambria Math" panose="02040503050406030204" pitchFamily="18" charset="0"/>
                            </a:rPr>
                          </m:ctrlPr>
                        </m:naryPr>
                        <m:sub>
                          <m:r>
                            <m:rPr>
                              <m:brk m:alnAt="23"/>
                            </m:rPr>
                            <a:rPr lang="en-GB" b="0" i="1" smtClean="0">
                              <a:latin typeface="Cambria Math"/>
                            </a:rPr>
                            <m:t>𝑛</m:t>
                          </m:r>
                          <m:r>
                            <a:rPr lang="en-GB" b="0" i="1" smtClean="0">
                              <a:latin typeface="Cambria Math"/>
                            </a:rPr>
                            <m:t>=1</m:t>
                          </m:r>
                        </m:sub>
                        <m:sup>
                          <m:r>
                            <a:rPr lang="en-GB" b="0" i="1" smtClean="0">
                              <a:latin typeface="Cambria Math"/>
                            </a:rPr>
                            <m:t>∞</m:t>
                          </m:r>
                        </m:sup>
                        <m:e>
                          <m:r>
                            <a:rPr lang="en-GB" b="0" i="1" smtClean="0">
                              <a:latin typeface="Cambria Math"/>
                            </a:rPr>
                            <m:t>−</m:t>
                          </m:r>
                          <m:r>
                            <a:rPr lang="en-GB" b="0" i="1" smtClean="0">
                              <a:latin typeface="Cambria Math"/>
                            </a:rPr>
                            <m:t>𝑛</m:t>
                          </m:r>
                          <m:sSub>
                            <m:sSubPr>
                              <m:ctrlPr>
                                <a:rPr lang="en-GB" b="0" i="1" smtClean="0">
                                  <a:latin typeface="Cambria Math" panose="02040503050406030204" pitchFamily="18" charset="0"/>
                                </a:rPr>
                              </m:ctrlPr>
                            </m:sSubPr>
                            <m:e>
                              <m:r>
                                <a:rPr lang="en-GB" b="0" i="1" smtClean="0">
                                  <a:latin typeface="Cambria Math"/>
                                </a:rPr>
                                <m:t>𝐽</m:t>
                              </m:r>
                            </m:e>
                            <m:sub>
                              <m:r>
                                <a:rPr lang="en-GB" b="0" i="1" smtClean="0">
                                  <a:latin typeface="Cambria Math"/>
                                </a:rPr>
                                <m:t>𝑛</m:t>
                              </m:r>
                            </m:sub>
                          </m:sSub>
                          <m:sSup>
                            <m:sSupPr>
                              <m:ctrlPr>
                                <a:rPr lang="en-GB" b="0" i="1" smtClean="0">
                                  <a:latin typeface="Cambria Math" panose="02040503050406030204" pitchFamily="18" charset="0"/>
                                </a:rPr>
                              </m:ctrlPr>
                            </m:sSupPr>
                            <m:e>
                              <m:r>
                                <a:rPr lang="en-GB" b="0" i="1" smtClean="0">
                                  <a:latin typeface="Cambria Math"/>
                                </a:rPr>
                                <m:t>𝑟</m:t>
                              </m:r>
                            </m:e>
                            <m:sup>
                              <m:r>
                                <a:rPr lang="en-GB" b="0" i="1" smtClean="0">
                                  <a:latin typeface="Cambria Math"/>
                                </a:rPr>
                                <m:t>𝑛</m:t>
                              </m:r>
                              <m:r>
                                <a:rPr lang="en-GB" b="0" i="1" smtClean="0">
                                  <a:latin typeface="Cambria Math"/>
                                </a:rPr>
                                <m:t>−1</m:t>
                              </m:r>
                            </m:sup>
                          </m:sSup>
                          <m:func>
                            <m:funcPr>
                              <m:ctrlPr>
                                <a:rPr lang="en-GB" b="0" i="1" smtClean="0">
                                  <a:latin typeface="Cambria Math" panose="02040503050406030204" pitchFamily="18" charset="0"/>
                                </a:rPr>
                              </m:ctrlPr>
                            </m:funcPr>
                            <m:fName>
                              <m:r>
                                <m:rPr>
                                  <m:sty m:val="p"/>
                                </m:rPr>
                                <a:rPr lang="en-GB" b="0" i="0" smtClean="0">
                                  <a:latin typeface="Cambria Math"/>
                                </a:rPr>
                                <m:t>sin</m:t>
                              </m:r>
                            </m:fName>
                            <m:e>
                              <m:r>
                                <a:rPr lang="en-GB" b="0" i="1" smtClean="0">
                                  <a:latin typeface="Cambria Math"/>
                                </a:rPr>
                                <m:t>𝑛</m:t>
                              </m:r>
                              <m:r>
                                <a:rPr lang="en-GB" b="0" i="1" smtClean="0">
                                  <a:latin typeface="Cambria Math"/>
                                </a:rPr>
                                <m:t>𝜃</m:t>
                              </m:r>
                            </m:e>
                          </m:func>
                          <m:r>
                            <a:rPr lang="en-GB" b="0" i="1" smtClean="0">
                              <a:latin typeface="Cambria Math"/>
                            </a:rPr>
                            <m:t>+</m:t>
                          </m:r>
                          <m:r>
                            <a:rPr lang="en-GB" b="0" i="1" smtClean="0">
                              <a:latin typeface="Cambria Math"/>
                            </a:rPr>
                            <m:t>𝑛</m:t>
                          </m:r>
                          <m:sSub>
                            <m:sSubPr>
                              <m:ctrlPr>
                                <a:rPr lang="en-GB" b="0" i="1" smtClean="0">
                                  <a:latin typeface="Cambria Math" panose="02040503050406030204" pitchFamily="18" charset="0"/>
                                </a:rPr>
                              </m:ctrlPr>
                            </m:sSubPr>
                            <m:e>
                              <m:r>
                                <a:rPr lang="en-GB" b="0" i="1" smtClean="0">
                                  <a:latin typeface="Cambria Math"/>
                                </a:rPr>
                                <m:t>𝐾</m:t>
                              </m:r>
                            </m:e>
                            <m:sub>
                              <m:r>
                                <a:rPr lang="en-GB" b="0" i="1" smtClean="0">
                                  <a:latin typeface="Cambria Math"/>
                                </a:rPr>
                                <m:t>𝑛</m:t>
                              </m:r>
                            </m:sub>
                          </m:sSub>
                          <m:sSup>
                            <m:sSupPr>
                              <m:ctrlPr>
                                <a:rPr lang="en-GB" b="0" i="1" smtClean="0">
                                  <a:latin typeface="Cambria Math" panose="02040503050406030204" pitchFamily="18" charset="0"/>
                                </a:rPr>
                              </m:ctrlPr>
                            </m:sSupPr>
                            <m:e>
                              <m:r>
                                <a:rPr lang="en-GB" b="0" i="1" smtClean="0">
                                  <a:latin typeface="Cambria Math"/>
                                </a:rPr>
                                <m:t>𝑟</m:t>
                              </m:r>
                            </m:e>
                            <m:sup>
                              <m:r>
                                <a:rPr lang="en-GB" b="0" i="1" smtClean="0">
                                  <a:latin typeface="Cambria Math"/>
                                </a:rPr>
                                <m:t>𝑛</m:t>
                              </m:r>
                              <m:r>
                                <a:rPr lang="en-GB" b="0" i="1" smtClean="0">
                                  <a:latin typeface="Cambria Math"/>
                                </a:rPr>
                                <m:t>−1</m:t>
                              </m:r>
                            </m:sup>
                          </m:sSup>
                          <m:func>
                            <m:funcPr>
                              <m:ctrlPr>
                                <a:rPr lang="en-GB" b="0" i="1" smtClean="0">
                                  <a:latin typeface="Cambria Math" panose="02040503050406030204" pitchFamily="18" charset="0"/>
                                </a:rPr>
                              </m:ctrlPr>
                            </m:funcPr>
                            <m:fName>
                              <m:r>
                                <m:rPr>
                                  <m:sty m:val="p"/>
                                </m:rPr>
                                <a:rPr lang="en-GB" b="0" i="0" smtClean="0">
                                  <a:latin typeface="Cambria Math"/>
                                </a:rPr>
                                <m:t>cos</m:t>
                              </m:r>
                            </m:fName>
                            <m:e>
                              <m:r>
                                <a:rPr lang="en-GB" b="0" i="1" smtClean="0">
                                  <a:latin typeface="Cambria Math"/>
                                </a:rPr>
                                <m:t>𝑛</m:t>
                              </m:r>
                              <m:r>
                                <a:rPr lang="en-GB" b="0" i="1" smtClean="0">
                                  <a:latin typeface="Cambria Math"/>
                                </a:rPr>
                                <m:t>𝜃</m:t>
                              </m:r>
                            </m:e>
                          </m:func>
                        </m:e>
                      </m:nary>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1735746" y="1752951"/>
                <a:ext cx="5330177" cy="1770741"/>
              </a:xfrm>
              <a:prstGeom prst="rect">
                <a:avLst/>
              </a:prstGeom>
              <a:blipFill rotWithShape="1">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5038323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e.g. gradient quality</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90" y="1556792"/>
            <a:ext cx="7740352" cy="393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7861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3D-CLARA quad</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670" y="1619643"/>
            <a:ext cx="6478412" cy="4038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75770" y="4152074"/>
            <a:ext cx="2543645" cy="1015663"/>
          </a:xfrm>
          <a:prstGeom prst="rect">
            <a:avLst/>
          </a:prstGeom>
          <a:noFill/>
        </p:spPr>
        <p:txBody>
          <a:bodyPr wrap="square" rtlCol="0">
            <a:spAutoFit/>
          </a:bodyPr>
          <a:lstStyle/>
          <a:p>
            <a:pPr fontAlgn="base">
              <a:spcBef>
                <a:spcPct val="0"/>
              </a:spcBef>
              <a:spcAft>
                <a:spcPct val="0"/>
              </a:spcAft>
            </a:pPr>
            <a:r>
              <a:rPr lang="en-GB" sz="2000">
                <a:solidFill>
                  <a:srgbClr val="000000"/>
                </a:solidFill>
                <a:latin typeface="Roboto Slab" pitchFamily="2" charset="0"/>
                <a:ea typeface="Roboto Slab" pitchFamily="2" charset="0"/>
                <a:cs typeface="Arial" pitchFamily="34" charset="0"/>
              </a:rPr>
              <a:t>3 symmetry planes,</a:t>
            </a:r>
          </a:p>
          <a:p>
            <a:pPr fontAlgn="base">
              <a:spcBef>
                <a:spcPct val="0"/>
              </a:spcBef>
              <a:spcAft>
                <a:spcPct val="0"/>
              </a:spcAft>
            </a:pPr>
            <a:r>
              <a:rPr lang="en-GB" sz="2000">
                <a:solidFill>
                  <a:srgbClr val="000000"/>
                </a:solidFill>
                <a:latin typeface="Roboto Slab" pitchFamily="2" charset="0"/>
                <a:ea typeface="Roboto Slab" pitchFamily="2" charset="0"/>
                <a:cs typeface="Arial" pitchFamily="34" charset="0"/>
              </a:rPr>
              <a:t>1/8</a:t>
            </a:r>
            <a:r>
              <a:rPr lang="en-GB" sz="2000" baseline="30000">
                <a:solidFill>
                  <a:srgbClr val="000000"/>
                </a:solidFill>
                <a:latin typeface="Roboto Slab" pitchFamily="2" charset="0"/>
                <a:ea typeface="Roboto Slab" pitchFamily="2" charset="0"/>
                <a:cs typeface="Arial" pitchFamily="34" charset="0"/>
              </a:rPr>
              <a:t>th</a:t>
            </a:r>
            <a:r>
              <a:rPr lang="en-GB" sz="2000">
                <a:solidFill>
                  <a:srgbClr val="000000"/>
                </a:solidFill>
                <a:latin typeface="Roboto Slab" pitchFamily="2" charset="0"/>
                <a:ea typeface="Roboto Slab" pitchFamily="2" charset="0"/>
                <a:cs typeface="Arial" pitchFamily="34" charset="0"/>
              </a:rPr>
              <a:t> of magnet modelled</a:t>
            </a:r>
          </a:p>
        </p:txBody>
      </p:sp>
    </p:spTree>
    <p:extLst>
      <p:ext uri="{BB962C8B-B14F-4D97-AF65-F5344CB8AC3E}">
        <p14:creationId xmlns:p14="http://schemas.microsoft.com/office/powerpoint/2010/main" val="23878421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3D-CLARA quad</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908" y="1628646"/>
            <a:ext cx="6479884" cy="403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2841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Harmonics</a:t>
            </a:r>
          </a:p>
        </p:txBody>
      </p:sp>
      <p:sp>
        <p:nvSpPr>
          <p:cNvPr id="3" name="Rectangle 3"/>
          <p:cNvSpPr txBox="1">
            <a:spLocks noChangeArrowheads="1"/>
          </p:cNvSpPr>
          <p:nvPr/>
        </p:nvSpPr>
        <p:spPr>
          <a:xfrm>
            <a:off x="457200" y="1411159"/>
            <a:ext cx="8229600" cy="460828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Magnets are often designed to limit the presence of higher harmonics.</a:t>
            </a:r>
          </a:p>
          <a:p>
            <a:pPr marL="0" indent="0">
              <a:buNone/>
            </a:pPr>
            <a:r>
              <a:rPr lang="en-GB" altLang="en-US" sz="2000" dirty="0"/>
              <a:t>The amplitude and phase of the harmonic components in a magnet provide are important when:</a:t>
            </a:r>
          </a:p>
          <a:p>
            <a:pPr marL="819150" lvl="1"/>
            <a:r>
              <a:rPr lang="en-GB" altLang="en-US" sz="2000" dirty="0"/>
              <a:t>when accelerator physicists are calculating beam behaviour in a lattice</a:t>
            </a:r>
          </a:p>
          <a:p>
            <a:pPr marL="819150" lvl="1"/>
            <a:r>
              <a:rPr lang="en-GB" altLang="en-US" sz="2000" dirty="0"/>
              <a:t>when designs are judged for suitability</a:t>
            </a:r>
          </a:p>
          <a:p>
            <a:pPr marL="819150" lvl="1"/>
            <a:r>
              <a:rPr lang="en-GB" altLang="en-US" sz="2000" dirty="0"/>
              <a:t>when the manufactured magnet is measured</a:t>
            </a:r>
          </a:p>
          <a:p>
            <a:pPr marL="819150" lvl="1"/>
            <a:r>
              <a:rPr lang="en-GB" altLang="en-US" sz="2000" dirty="0"/>
              <a:t>to judge acceptability of a manufactured magnet</a:t>
            </a:r>
          </a:p>
          <a:p>
            <a:pPr marL="819150" lvl="1"/>
            <a:endParaRPr lang="en-GB" altLang="en-US" sz="2000" dirty="0"/>
          </a:p>
          <a:p>
            <a:pPr marL="133350" indent="0">
              <a:buNone/>
            </a:pPr>
            <a:r>
              <a:rPr lang="en-GB" altLang="en-US" sz="2000" dirty="0"/>
              <a:t>Tweaking fine features in the geometry to adjust the harmonics is one of the hardest and most intricate parts of magnet design and is something of a “black art”.  </a:t>
            </a:r>
          </a:p>
        </p:txBody>
      </p:sp>
    </p:spTree>
    <p:extLst>
      <p:ext uri="{BB962C8B-B14F-4D97-AF65-F5344CB8AC3E}">
        <p14:creationId xmlns:p14="http://schemas.microsoft.com/office/powerpoint/2010/main" val="202976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sz="half" idx="1"/>
          </p:nvPr>
        </p:nvSpPr>
        <p:spPr>
          <a:xfrm>
            <a:off x="827088" y="1320070"/>
            <a:ext cx="4799013" cy="1028700"/>
          </a:xfrm>
        </p:spPr>
        <p:txBody>
          <a:bodyPr/>
          <a:lstStyle/>
          <a:p>
            <a:pPr marL="0" indent="0" eaLnBrk="1" hangingPunct="1">
              <a:buNone/>
            </a:pPr>
            <a:r>
              <a:rPr lang="en-GB" altLang="en-US" sz="2000" dirty="0"/>
              <a:t>Fringe flux will be present at the magnet ends so beam deflection continues </a:t>
            </a:r>
            <a:r>
              <a:rPr lang="en-GB" altLang="en-US" sz="2000" b="1" dirty="0"/>
              <a:t>beyond</a:t>
            </a:r>
            <a:r>
              <a:rPr lang="en-GB" altLang="en-US" sz="2000" dirty="0"/>
              <a:t> magnet end:</a:t>
            </a:r>
          </a:p>
        </p:txBody>
      </p:sp>
      <p:sp>
        <p:nvSpPr>
          <p:cNvPr id="100356" name="Line 4"/>
          <p:cNvSpPr>
            <a:spLocks noChangeShapeType="1"/>
          </p:cNvSpPr>
          <p:nvPr/>
        </p:nvSpPr>
        <p:spPr bwMode="auto">
          <a:xfrm>
            <a:off x="1223963" y="2852738"/>
            <a:ext cx="6408737" cy="0"/>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57" name="Text Box 5"/>
          <p:cNvSpPr txBox="1">
            <a:spLocks noChangeArrowheads="1"/>
          </p:cNvSpPr>
          <p:nvPr/>
        </p:nvSpPr>
        <p:spPr bwMode="auto">
          <a:xfrm>
            <a:off x="7920038" y="263683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1800" i="1">
                <a:solidFill>
                  <a:srgbClr val="000000"/>
                </a:solidFill>
                <a:latin typeface="roboto slab" pitchFamily="2" charset="0"/>
              </a:rPr>
              <a:t>z</a:t>
            </a:r>
          </a:p>
        </p:txBody>
      </p:sp>
      <p:sp>
        <p:nvSpPr>
          <p:cNvPr id="100358" name="Line 6"/>
          <p:cNvSpPr>
            <a:spLocks noChangeShapeType="1"/>
          </p:cNvSpPr>
          <p:nvPr/>
        </p:nvSpPr>
        <p:spPr bwMode="auto">
          <a:xfrm>
            <a:off x="1258888" y="2384425"/>
            <a:ext cx="450056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59" name="Line 7"/>
          <p:cNvSpPr>
            <a:spLocks noChangeShapeType="1"/>
          </p:cNvSpPr>
          <p:nvPr/>
        </p:nvSpPr>
        <p:spPr bwMode="auto">
          <a:xfrm flipV="1">
            <a:off x="5759450" y="1628775"/>
            <a:ext cx="0" cy="75565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0" name="Line 8"/>
          <p:cNvSpPr>
            <a:spLocks noChangeShapeType="1"/>
          </p:cNvSpPr>
          <p:nvPr/>
        </p:nvSpPr>
        <p:spPr bwMode="auto">
          <a:xfrm>
            <a:off x="1800225" y="2384425"/>
            <a:ext cx="0" cy="468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1" name="Line 9"/>
          <p:cNvSpPr>
            <a:spLocks noChangeShapeType="1"/>
          </p:cNvSpPr>
          <p:nvPr/>
        </p:nvSpPr>
        <p:spPr bwMode="auto">
          <a:xfrm>
            <a:off x="2195513" y="2384425"/>
            <a:ext cx="0" cy="468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2" name="Line 10"/>
          <p:cNvSpPr>
            <a:spLocks noChangeShapeType="1"/>
          </p:cNvSpPr>
          <p:nvPr/>
        </p:nvSpPr>
        <p:spPr bwMode="auto">
          <a:xfrm>
            <a:off x="2555875" y="2384425"/>
            <a:ext cx="0" cy="468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3" name="Line 11"/>
          <p:cNvSpPr>
            <a:spLocks noChangeShapeType="1"/>
          </p:cNvSpPr>
          <p:nvPr/>
        </p:nvSpPr>
        <p:spPr bwMode="auto">
          <a:xfrm>
            <a:off x="2879725" y="2384425"/>
            <a:ext cx="0" cy="468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4" name="Line 12"/>
          <p:cNvSpPr>
            <a:spLocks noChangeShapeType="1"/>
          </p:cNvSpPr>
          <p:nvPr/>
        </p:nvSpPr>
        <p:spPr bwMode="auto">
          <a:xfrm>
            <a:off x="3240088" y="2384425"/>
            <a:ext cx="0" cy="468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5" name="Line 13"/>
          <p:cNvSpPr>
            <a:spLocks noChangeShapeType="1"/>
          </p:cNvSpPr>
          <p:nvPr/>
        </p:nvSpPr>
        <p:spPr bwMode="auto">
          <a:xfrm>
            <a:off x="3635375" y="2420938"/>
            <a:ext cx="0" cy="46831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6" name="Line 14"/>
          <p:cNvSpPr>
            <a:spLocks noChangeShapeType="1"/>
          </p:cNvSpPr>
          <p:nvPr/>
        </p:nvSpPr>
        <p:spPr bwMode="auto">
          <a:xfrm>
            <a:off x="4103688" y="2420938"/>
            <a:ext cx="0" cy="46831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7" name="Line 15"/>
          <p:cNvSpPr>
            <a:spLocks noChangeShapeType="1"/>
          </p:cNvSpPr>
          <p:nvPr/>
        </p:nvSpPr>
        <p:spPr bwMode="auto">
          <a:xfrm>
            <a:off x="4535488" y="2420938"/>
            <a:ext cx="0" cy="46831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8" name="Freeform 26"/>
          <p:cNvSpPr>
            <a:spLocks/>
          </p:cNvSpPr>
          <p:nvPr/>
        </p:nvSpPr>
        <p:spPr bwMode="auto">
          <a:xfrm>
            <a:off x="4932363" y="2384425"/>
            <a:ext cx="107950" cy="431800"/>
          </a:xfrm>
          <a:custGeom>
            <a:avLst/>
            <a:gdLst>
              <a:gd name="T0" fmla="*/ 0 w 68"/>
              <a:gd name="T1" fmla="*/ 0 h 272"/>
              <a:gd name="T2" fmla="*/ 2147483647 w 68"/>
              <a:gd name="T3" fmla="*/ 2147483647 h 272"/>
              <a:gd name="T4" fmla="*/ 2147483647 w 68"/>
              <a:gd name="T5" fmla="*/ 2147483647 h 272"/>
              <a:gd name="T6" fmla="*/ 0 60000 65536"/>
              <a:gd name="T7" fmla="*/ 0 60000 65536"/>
              <a:gd name="T8" fmla="*/ 0 60000 65536"/>
              <a:gd name="T9" fmla="*/ 0 w 68"/>
              <a:gd name="T10" fmla="*/ 0 h 272"/>
              <a:gd name="T11" fmla="*/ 68 w 68"/>
              <a:gd name="T12" fmla="*/ 272 h 272"/>
            </a:gdLst>
            <a:ahLst/>
            <a:cxnLst>
              <a:cxn ang="T6">
                <a:pos x="T0" y="T1"/>
              </a:cxn>
              <a:cxn ang="T7">
                <a:pos x="T2" y="T3"/>
              </a:cxn>
              <a:cxn ang="T8">
                <a:pos x="T4" y="T5"/>
              </a:cxn>
            </a:cxnLst>
            <a:rect l="T9" t="T10" r="T11" b="T12"/>
            <a:pathLst>
              <a:path w="68" h="272">
                <a:moveTo>
                  <a:pt x="0" y="0"/>
                </a:moveTo>
                <a:cubicBezTo>
                  <a:pt x="17" y="34"/>
                  <a:pt x="34" y="69"/>
                  <a:pt x="45" y="114"/>
                </a:cubicBezTo>
                <a:cubicBezTo>
                  <a:pt x="56" y="159"/>
                  <a:pt x="64" y="238"/>
                  <a:pt x="68" y="272"/>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9" name="Freeform 27"/>
          <p:cNvSpPr>
            <a:spLocks/>
          </p:cNvSpPr>
          <p:nvPr/>
        </p:nvSpPr>
        <p:spPr bwMode="auto">
          <a:xfrm>
            <a:off x="5400675" y="2384425"/>
            <a:ext cx="149225" cy="468313"/>
          </a:xfrm>
          <a:custGeom>
            <a:avLst/>
            <a:gdLst>
              <a:gd name="T0" fmla="*/ 0 w 94"/>
              <a:gd name="T1" fmla="*/ 0 h 295"/>
              <a:gd name="T2" fmla="*/ 2147483647 w 94"/>
              <a:gd name="T3" fmla="*/ 2147483647 h 295"/>
              <a:gd name="T4" fmla="*/ 2147483647 w 94"/>
              <a:gd name="T5" fmla="*/ 2147483647 h 295"/>
              <a:gd name="T6" fmla="*/ 2147483647 w 94"/>
              <a:gd name="T7" fmla="*/ 2147483647 h 295"/>
              <a:gd name="T8" fmla="*/ 0 60000 65536"/>
              <a:gd name="T9" fmla="*/ 0 60000 65536"/>
              <a:gd name="T10" fmla="*/ 0 60000 65536"/>
              <a:gd name="T11" fmla="*/ 0 60000 65536"/>
              <a:gd name="T12" fmla="*/ 0 w 94"/>
              <a:gd name="T13" fmla="*/ 0 h 295"/>
              <a:gd name="T14" fmla="*/ 94 w 94"/>
              <a:gd name="T15" fmla="*/ 295 h 295"/>
            </a:gdLst>
            <a:ahLst/>
            <a:cxnLst>
              <a:cxn ang="T8">
                <a:pos x="T0" y="T1"/>
              </a:cxn>
              <a:cxn ang="T9">
                <a:pos x="T2" y="T3"/>
              </a:cxn>
              <a:cxn ang="T10">
                <a:pos x="T4" y="T5"/>
              </a:cxn>
              <a:cxn ang="T11">
                <a:pos x="T6" y="T7"/>
              </a:cxn>
            </a:cxnLst>
            <a:rect l="T12" t="T13" r="T14" b="T15"/>
            <a:pathLst>
              <a:path w="94" h="295">
                <a:moveTo>
                  <a:pt x="0" y="0"/>
                </a:moveTo>
                <a:cubicBezTo>
                  <a:pt x="26" y="38"/>
                  <a:pt x="53" y="76"/>
                  <a:pt x="68" y="114"/>
                </a:cubicBezTo>
                <a:cubicBezTo>
                  <a:pt x="83" y="152"/>
                  <a:pt x="86" y="197"/>
                  <a:pt x="90" y="227"/>
                </a:cubicBezTo>
                <a:cubicBezTo>
                  <a:pt x="94" y="257"/>
                  <a:pt x="90" y="284"/>
                  <a:pt x="90" y="295"/>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70" name="Freeform 29"/>
          <p:cNvSpPr>
            <a:spLocks/>
          </p:cNvSpPr>
          <p:nvPr/>
        </p:nvSpPr>
        <p:spPr bwMode="auto">
          <a:xfrm>
            <a:off x="5759450" y="2133600"/>
            <a:ext cx="360363" cy="647700"/>
          </a:xfrm>
          <a:custGeom>
            <a:avLst/>
            <a:gdLst>
              <a:gd name="T0" fmla="*/ 0 w 227"/>
              <a:gd name="T1" fmla="*/ 0 h 408"/>
              <a:gd name="T2" fmla="*/ 2147483647 w 227"/>
              <a:gd name="T3" fmla="*/ 2147483647 h 408"/>
              <a:gd name="T4" fmla="*/ 2147483647 w 227"/>
              <a:gd name="T5" fmla="*/ 2147483647 h 408"/>
              <a:gd name="T6" fmla="*/ 2147483647 w 227"/>
              <a:gd name="T7" fmla="*/ 2147483647 h 408"/>
              <a:gd name="T8" fmla="*/ 2147483647 w 227"/>
              <a:gd name="T9" fmla="*/ 2147483647 h 408"/>
              <a:gd name="T10" fmla="*/ 0 60000 65536"/>
              <a:gd name="T11" fmla="*/ 0 60000 65536"/>
              <a:gd name="T12" fmla="*/ 0 60000 65536"/>
              <a:gd name="T13" fmla="*/ 0 60000 65536"/>
              <a:gd name="T14" fmla="*/ 0 60000 65536"/>
              <a:gd name="T15" fmla="*/ 0 w 227"/>
              <a:gd name="T16" fmla="*/ 0 h 408"/>
              <a:gd name="T17" fmla="*/ 227 w 227"/>
              <a:gd name="T18" fmla="*/ 408 h 408"/>
            </a:gdLst>
            <a:ahLst/>
            <a:cxnLst>
              <a:cxn ang="T10">
                <a:pos x="T0" y="T1"/>
              </a:cxn>
              <a:cxn ang="T11">
                <a:pos x="T2" y="T3"/>
              </a:cxn>
              <a:cxn ang="T12">
                <a:pos x="T4" y="T5"/>
              </a:cxn>
              <a:cxn ang="T13">
                <a:pos x="T6" y="T7"/>
              </a:cxn>
              <a:cxn ang="T14">
                <a:pos x="T8" y="T9"/>
              </a:cxn>
            </a:cxnLst>
            <a:rect l="T15" t="T16" r="T17" b="T18"/>
            <a:pathLst>
              <a:path w="227" h="408">
                <a:moveTo>
                  <a:pt x="0" y="0"/>
                </a:moveTo>
                <a:cubicBezTo>
                  <a:pt x="22" y="1"/>
                  <a:pt x="45" y="3"/>
                  <a:pt x="68" y="22"/>
                </a:cubicBezTo>
                <a:cubicBezTo>
                  <a:pt x="91" y="41"/>
                  <a:pt x="114" y="64"/>
                  <a:pt x="137" y="113"/>
                </a:cubicBezTo>
                <a:cubicBezTo>
                  <a:pt x="160" y="162"/>
                  <a:pt x="190" y="268"/>
                  <a:pt x="205" y="317"/>
                </a:cubicBezTo>
                <a:cubicBezTo>
                  <a:pt x="220" y="366"/>
                  <a:pt x="223" y="385"/>
                  <a:pt x="227" y="40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71" name="Freeform 32"/>
          <p:cNvSpPr>
            <a:spLocks/>
          </p:cNvSpPr>
          <p:nvPr/>
        </p:nvSpPr>
        <p:spPr bwMode="auto">
          <a:xfrm>
            <a:off x="5759450" y="1736725"/>
            <a:ext cx="936625" cy="1116013"/>
          </a:xfrm>
          <a:custGeom>
            <a:avLst/>
            <a:gdLst>
              <a:gd name="T0" fmla="*/ 0 w 590"/>
              <a:gd name="T1" fmla="*/ 0 h 703"/>
              <a:gd name="T2" fmla="*/ 2147483647 w 590"/>
              <a:gd name="T3" fmla="*/ 2147483647 h 703"/>
              <a:gd name="T4" fmla="*/ 2147483647 w 590"/>
              <a:gd name="T5" fmla="*/ 2147483647 h 703"/>
              <a:gd name="T6" fmla="*/ 2147483647 w 590"/>
              <a:gd name="T7" fmla="*/ 2147483647 h 703"/>
              <a:gd name="T8" fmla="*/ 2147483647 w 590"/>
              <a:gd name="T9" fmla="*/ 2147483647 h 703"/>
              <a:gd name="T10" fmla="*/ 2147483647 w 590"/>
              <a:gd name="T11" fmla="*/ 2147483647 h 703"/>
              <a:gd name="T12" fmla="*/ 2147483647 w 590"/>
              <a:gd name="T13" fmla="*/ 2147483647 h 703"/>
              <a:gd name="T14" fmla="*/ 2147483647 w 590"/>
              <a:gd name="T15" fmla="*/ 2147483647 h 703"/>
              <a:gd name="T16" fmla="*/ 2147483647 w 590"/>
              <a:gd name="T17" fmla="*/ 2147483647 h 703"/>
              <a:gd name="T18" fmla="*/ 2147483647 w 590"/>
              <a:gd name="T19" fmla="*/ 2147483647 h 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0"/>
              <a:gd name="T31" fmla="*/ 0 h 703"/>
              <a:gd name="T32" fmla="*/ 590 w 590"/>
              <a:gd name="T33" fmla="*/ 703 h 7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0" h="703">
                <a:moveTo>
                  <a:pt x="0" y="0"/>
                </a:moveTo>
                <a:cubicBezTo>
                  <a:pt x="44" y="4"/>
                  <a:pt x="88" y="8"/>
                  <a:pt x="137" y="23"/>
                </a:cubicBezTo>
                <a:cubicBezTo>
                  <a:pt x="186" y="38"/>
                  <a:pt x="250" y="61"/>
                  <a:pt x="295" y="91"/>
                </a:cubicBezTo>
                <a:cubicBezTo>
                  <a:pt x="340" y="121"/>
                  <a:pt x="379" y="166"/>
                  <a:pt x="409" y="204"/>
                </a:cubicBezTo>
                <a:cubicBezTo>
                  <a:pt x="439" y="242"/>
                  <a:pt x="458" y="284"/>
                  <a:pt x="477" y="318"/>
                </a:cubicBezTo>
                <a:cubicBezTo>
                  <a:pt x="496" y="352"/>
                  <a:pt x="511" y="378"/>
                  <a:pt x="522" y="408"/>
                </a:cubicBezTo>
                <a:cubicBezTo>
                  <a:pt x="533" y="438"/>
                  <a:pt x="538" y="473"/>
                  <a:pt x="545" y="499"/>
                </a:cubicBezTo>
                <a:cubicBezTo>
                  <a:pt x="552" y="525"/>
                  <a:pt x="563" y="544"/>
                  <a:pt x="567" y="567"/>
                </a:cubicBezTo>
                <a:cubicBezTo>
                  <a:pt x="571" y="590"/>
                  <a:pt x="563" y="612"/>
                  <a:pt x="567" y="635"/>
                </a:cubicBezTo>
                <a:cubicBezTo>
                  <a:pt x="571" y="658"/>
                  <a:pt x="590" y="688"/>
                  <a:pt x="590" y="703"/>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graphicFrame>
        <p:nvGraphicFramePr>
          <p:cNvPr id="100372" name="Object 33"/>
          <p:cNvGraphicFramePr>
            <a:graphicFrameLocks noGrp="1" noChangeAspect="1"/>
          </p:cNvGraphicFramePr>
          <p:nvPr>
            <p:ph sz="half" idx="2"/>
          </p:nvPr>
        </p:nvGraphicFramePr>
        <p:xfrm>
          <a:off x="1295400" y="3184525"/>
          <a:ext cx="6840538" cy="1027113"/>
        </p:xfrm>
        <a:graphic>
          <a:graphicData uri="http://schemas.openxmlformats.org/presentationml/2006/ole">
            <mc:AlternateContent xmlns:mc="http://schemas.openxmlformats.org/markup-compatibility/2006">
              <mc:Choice xmlns:v="urn:schemas-microsoft-com:vml" Requires="v">
                <p:oleObj name="Chart" r:id="rId2" imgW="3533851" imgH="2467051" progId="Excel.Chart.8">
                  <p:embed/>
                </p:oleObj>
              </mc:Choice>
              <mc:Fallback>
                <p:oleObj name="Chart" r:id="rId2" imgW="3533851" imgH="2467051" progId="Excel.Chart.8">
                  <p:embed/>
                  <p:pic>
                    <p:nvPicPr>
                      <p:cNvPr id="100372" name="Object 33"/>
                      <p:cNvPicPr>
                        <a:picLocks noChangeAspect="1" noChangeArrowheads="1"/>
                      </p:cNvPicPr>
                      <p:nvPr/>
                    </p:nvPicPr>
                    <p:blipFill>
                      <a:blip r:embed="rId3">
                        <a:extLst>
                          <a:ext uri="{28A0092B-C50C-407E-A947-70E740481C1C}">
                            <a14:useLocalDpi xmlns:a14="http://schemas.microsoft.com/office/drawing/2010/main" val="0"/>
                          </a:ext>
                        </a:extLst>
                      </a:blip>
                      <a:srcRect l="10197" t="16023" r="3748" b="13899"/>
                      <a:stretch>
                        <a:fillRect/>
                      </a:stretch>
                    </p:blipFill>
                    <p:spPr bwMode="auto">
                      <a:xfrm>
                        <a:off x="1295400" y="3184525"/>
                        <a:ext cx="6840538"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73" name="Text Box 35"/>
          <p:cNvSpPr txBox="1">
            <a:spLocks noChangeArrowheads="1"/>
          </p:cNvSpPr>
          <p:nvPr/>
        </p:nvSpPr>
        <p:spPr bwMode="auto">
          <a:xfrm>
            <a:off x="1099804" y="3756819"/>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1800" i="1">
                <a:solidFill>
                  <a:srgbClr val="000000"/>
                </a:solidFill>
                <a:latin typeface="roboto slab" pitchFamily="2" charset="0"/>
              </a:rPr>
              <a:t>B</a:t>
            </a:r>
            <a:r>
              <a:rPr lang="en-GB" altLang="en-US" sz="1800" i="1" baseline="-25000">
                <a:solidFill>
                  <a:srgbClr val="000000"/>
                </a:solidFill>
                <a:latin typeface="roboto slab" pitchFamily="2" charset="0"/>
              </a:rPr>
              <a:t>y</a:t>
            </a:r>
          </a:p>
        </p:txBody>
      </p:sp>
      <mc:AlternateContent xmlns:mc="http://schemas.openxmlformats.org/markup-compatibility/2006" xmlns:a14="http://schemas.microsoft.com/office/drawing/2010/main">
        <mc:Choice Requires="a14">
          <p:sp>
            <p:nvSpPr>
              <p:cNvPr id="100374" name="Text Box 36"/>
              <p:cNvSpPr txBox="1">
                <a:spLocks noChangeArrowheads="1"/>
              </p:cNvSpPr>
              <p:nvPr/>
            </p:nvSpPr>
            <p:spPr bwMode="auto">
              <a:xfrm>
                <a:off x="611188" y="4221163"/>
                <a:ext cx="8174037" cy="1777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magnet’s strength is given by </a:t>
                </a:r>
                <a14:m>
                  <m:oMath xmlns:m="http://schemas.openxmlformats.org/officeDocument/2006/math">
                    <m:nary>
                      <m:naryPr>
                        <m:limLoc m:val="undOvr"/>
                        <m:subHide m:val="on"/>
                        <m:supHide m:val="on"/>
                        <m:ctrlPr>
                          <a:rPr lang="en-GB" altLang="en-US" sz="2000" i="1" smtClean="0">
                            <a:solidFill>
                              <a:srgbClr val="000000"/>
                            </a:solidFill>
                            <a:latin typeface="Cambria Math" panose="02040503050406030204" pitchFamily="18" charset="0"/>
                          </a:rPr>
                        </m:ctrlPr>
                      </m:naryPr>
                      <m:sub/>
                      <m:sup/>
                      <m:e>
                        <m:sSub>
                          <m:sSubPr>
                            <m:ctrlPr>
                              <a:rPr lang="en-GB" altLang="en-US" sz="2000" i="1" smtClean="0">
                                <a:solidFill>
                                  <a:srgbClr val="000000"/>
                                </a:solidFill>
                                <a:latin typeface="Cambria Math" panose="02040503050406030204" pitchFamily="18" charset="0"/>
                              </a:rPr>
                            </m:ctrlPr>
                          </m:sSubPr>
                          <m:e>
                            <m:r>
                              <a:rPr lang="en-GB" altLang="en-US" sz="2000" i="1" smtClean="0">
                                <a:solidFill>
                                  <a:srgbClr val="000000"/>
                                </a:solidFill>
                                <a:latin typeface="Cambria Math"/>
                              </a:rPr>
                              <m:t>𝐵</m:t>
                            </m:r>
                          </m:e>
                          <m:sub>
                            <m:r>
                              <a:rPr lang="en-GB" altLang="en-US" sz="2000" i="1" smtClean="0">
                                <a:solidFill>
                                  <a:srgbClr val="000000"/>
                                </a:solidFill>
                                <a:latin typeface="Cambria Math"/>
                              </a:rPr>
                              <m:t>𝑦</m:t>
                            </m:r>
                          </m:sub>
                        </m:sSub>
                        <m:d>
                          <m:dPr>
                            <m:ctrlPr>
                              <a:rPr lang="en-GB" altLang="en-US" sz="2000" i="1" smtClean="0">
                                <a:solidFill>
                                  <a:srgbClr val="000000"/>
                                </a:solidFill>
                                <a:latin typeface="Cambria Math" panose="02040503050406030204" pitchFamily="18" charset="0"/>
                              </a:rPr>
                            </m:ctrlPr>
                          </m:dPr>
                          <m:e>
                            <m:r>
                              <a:rPr lang="en-GB" altLang="en-US" sz="2000" i="1" smtClean="0">
                                <a:solidFill>
                                  <a:srgbClr val="000000"/>
                                </a:solidFill>
                                <a:latin typeface="Cambria Math"/>
                              </a:rPr>
                              <m:t>𝑧</m:t>
                            </m:r>
                          </m:e>
                        </m:d>
                        <m:r>
                          <a:rPr lang="en-GB" altLang="en-US" sz="2000" i="1" smtClean="0">
                            <a:solidFill>
                              <a:srgbClr val="000000"/>
                            </a:solidFill>
                            <a:latin typeface="Cambria Math"/>
                          </a:rPr>
                          <m:t>𝑑𝑧</m:t>
                        </m:r>
                      </m:e>
                    </m:nary>
                  </m:oMath>
                </a14:m>
                <a:r>
                  <a:rPr lang="en-GB" altLang="en-US" sz="2000" dirty="0">
                    <a:solidFill>
                      <a:srgbClr val="000000"/>
                    </a:solidFill>
                    <a:latin typeface="+mn-lt"/>
                  </a:rPr>
                  <a:t> </a:t>
                </a:r>
                <a:r>
                  <a:rPr lang="en-GB" altLang="en-US" sz="2000" dirty="0">
                    <a:solidFill>
                      <a:srgbClr val="000000"/>
                    </a:solidFill>
                    <a:latin typeface="+mn-lt"/>
                    <a:sym typeface="Symbol" pitchFamily="18" charset="2"/>
                  </a:rPr>
                  <a:t>along the magnet, the integration including the fringe field at each end.</a:t>
                </a:r>
              </a:p>
              <a:p>
                <a:pPr eaLnBrk="1" fontAlgn="base" hangingPunct="1">
                  <a:spcBef>
                    <a:spcPct val="50000"/>
                  </a:spcBef>
                  <a:spcAft>
                    <a:spcPct val="0"/>
                  </a:spcAft>
                </a:pPr>
                <a:r>
                  <a:rPr lang="en-GB" altLang="en-US" sz="2000" dirty="0">
                    <a:solidFill>
                      <a:srgbClr val="000000"/>
                    </a:solidFill>
                    <a:latin typeface="+mn-lt"/>
                    <a:sym typeface="Symbol" pitchFamily="18" charset="2"/>
                  </a:rPr>
                  <a:t>The </a:t>
                </a:r>
                <a:r>
                  <a:rPr lang="en-GB" altLang="en-US" sz="2000" b="1" dirty="0">
                    <a:solidFill>
                      <a:srgbClr val="000000"/>
                    </a:solidFill>
                    <a:latin typeface="+mn-lt"/>
                    <a:sym typeface="Symbol" pitchFamily="18" charset="2"/>
                  </a:rPr>
                  <a:t>magnetic length</a:t>
                </a:r>
                <a:r>
                  <a:rPr lang="en-GB" altLang="en-US" sz="2000" dirty="0">
                    <a:solidFill>
                      <a:srgbClr val="000000"/>
                    </a:solidFill>
                    <a:latin typeface="+mn-lt"/>
                    <a:sym typeface="Symbol" pitchFamily="18" charset="2"/>
                  </a:rPr>
                  <a:t> is defined as </a:t>
                </a:r>
                <a14:m>
                  <m:oMath xmlns:m="http://schemas.openxmlformats.org/officeDocument/2006/math">
                    <m:f>
                      <m:fPr>
                        <m:ctrlPr>
                          <a:rPr lang="en-GB" altLang="en-US" sz="2000" i="1" smtClean="0">
                            <a:solidFill>
                              <a:srgbClr val="000000"/>
                            </a:solidFill>
                            <a:latin typeface="Cambria Math" panose="02040503050406030204" pitchFamily="18" charset="0"/>
                            <a:sym typeface="Symbol" pitchFamily="18" charset="2"/>
                          </a:rPr>
                        </m:ctrlPr>
                      </m:fPr>
                      <m:num>
                        <m:r>
                          <a:rPr lang="en-GB" altLang="en-US" sz="2000" i="1" smtClean="0">
                            <a:solidFill>
                              <a:srgbClr val="000000"/>
                            </a:solidFill>
                            <a:latin typeface="Cambria Math"/>
                            <a:sym typeface="Symbol" pitchFamily="18" charset="2"/>
                          </a:rPr>
                          <m:t>1</m:t>
                        </m:r>
                      </m:num>
                      <m:den>
                        <m:sSub>
                          <m:sSubPr>
                            <m:ctrlPr>
                              <a:rPr lang="en-GB" altLang="en-US" sz="2000" i="1" smtClean="0">
                                <a:solidFill>
                                  <a:srgbClr val="000000"/>
                                </a:solidFill>
                                <a:latin typeface="Cambria Math" panose="02040503050406030204" pitchFamily="18" charset="0"/>
                                <a:sym typeface="Symbol" pitchFamily="18" charset="2"/>
                              </a:rPr>
                            </m:ctrlPr>
                          </m:sSubPr>
                          <m:e>
                            <m:r>
                              <a:rPr lang="en-GB" altLang="en-US" sz="2000" i="1" smtClean="0">
                                <a:solidFill>
                                  <a:srgbClr val="000000"/>
                                </a:solidFill>
                                <a:latin typeface="Cambria Math"/>
                                <a:sym typeface="Symbol" pitchFamily="18" charset="2"/>
                              </a:rPr>
                              <m:t>𝐵</m:t>
                            </m:r>
                          </m:e>
                          <m:sub>
                            <m:r>
                              <a:rPr lang="en-GB" altLang="en-US" sz="2000" i="1" smtClean="0">
                                <a:solidFill>
                                  <a:srgbClr val="000000"/>
                                </a:solidFill>
                                <a:latin typeface="Cambria Math"/>
                                <a:sym typeface="Symbol" pitchFamily="18" charset="2"/>
                              </a:rPr>
                              <m:t>0</m:t>
                            </m:r>
                          </m:sub>
                        </m:sSub>
                      </m:den>
                    </m:f>
                    <m:nary>
                      <m:naryPr>
                        <m:limLoc m:val="undOvr"/>
                        <m:subHide m:val="on"/>
                        <m:supHide m:val="on"/>
                        <m:ctrlPr>
                          <a:rPr lang="en-GB" altLang="en-US" sz="2000" i="1" smtClean="0">
                            <a:solidFill>
                              <a:srgbClr val="000000"/>
                            </a:solidFill>
                            <a:latin typeface="Cambria Math" panose="02040503050406030204" pitchFamily="18" charset="0"/>
                            <a:sym typeface="Symbol" pitchFamily="18" charset="2"/>
                          </a:rPr>
                        </m:ctrlPr>
                      </m:naryPr>
                      <m:sub/>
                      <m:sup/>
                      <m:e>
                        <m:sSub>
                          <m:sSubPr>
                            <m:ctrlPr>
                              <a:rPr lang="en-GB" altLang="en-US" sz="2000" i="1" smtClean="0">
                                <a:solidFill>
                                  <a:srgbClr val="000000"/>
                                </a:solidFill>
                                <a:latin typeface="Cambria Math" panose="02040503050406030204" pitchFamily="18" charset="0"/>
                                <a:sym typeface="Symbol" pitchFamily="18" charset="2"/>
                              </a:rPr>
                            </m:ctrlPr>
                          </m:sSubPr>
                          <m:e>
                            <m:r>
                              <a:rPr lang="en-GB" altLang="en-US" sz="2000" i="1" smtClean="0">
                                <a:solidFill>
                                  <a:srgbClr val="000000"/>
                                </a:solidFill>
                                <a:latin typeface="Cambria Math"/>
                                <a:sym typeface="Symbol" pitchFamily="18" charset="2"/>
                              </a:rPr>
                              <m:t>𝐵</m:t>
                            </m:r>
                          </m:e>
                          <m:sub>
                            <m:r>
                              <a:rPr lang="en-GB" altLang="en-US" sz="2000" i="1" smtClean="0">
                                <a:solidFill>
                                  <a:srgbClr val="000000"/>
                                </a:solidFill>
                                <a:latin typeface="Cambria Math"/>
                                <a:sym typeface="Symbol" pitchFamily="18" charset="2"/>
                              </a:rPr>
                              <m:t>𝑦</m:t>
                            </m:r>
                          </m:sub>
                        </m:sSub>
                        <m:d>
                          <m:dPr>
                            <m:ctrlPr>
                              <a:rPr lang="en-GB" altLang="en-US" sz="2000" i="1" smtClean="0">
                                <a:solidFill>
                                  <a:srgbClr val="000000"/>
                                </a:solidFill>
                                <a:latin typeface="Cambria Math" panose="02040503050406030204" pitchFamily="18" charset="0"/>
                                <a:sym typeface="Symbol" pitchFamily="18" charset="2"/>
                              </a:rPr>
                            </m:ctrlPr>
                          </m:dPr>
                          <m:e>
                            <m:r>
                              <a:rPr lang="en-GB" altLang="en-US" sz="2000" i="1" smtClean="0">
                                <a:solidFill>
                                  <a:srgbClr val="000000"/>
                                </a:solidFill>
                                <a:latin typeface="Cambria Math"/>
                                <a:sym typeface="Symbol" pitchFamily="18" charset="2"/>
                              </a:rPr>
                              <m:t>𝑧</m:t>
                            </m:r>
                          </m:e>
                        </m:d>
                        <m:r>
                          <a:rPr lang="en-GB" altLang="en-US" sz="2000" i="1" smtClean="0">
                            <a:solidFill>
                              <a:srgbClr val="000000"/>
                            </a:solidFill>
                            <a:latin typeface="Cambria Math"/>
                            <a:sym typeface="Symbol" pitchFamily="18" charset="2"/>
                          </a:rPr>
                          <m:t>𝑑𝑧</m:t>
                        </m:r>
                      </m:e>
                    </m:nary>
                  </m:oMath>
                </a14:m>
                <a:r>
                  <a:rPr lang="en-GB" altLang="en-US" sz="2000" b="1" dirty="0">
                    <a:solidFill>
                      <a:srgbClr val="000000"/>
                    </a:solidFill>
                    <a:latin typeface="+mn-lt"/>
                    <a:sym typeface="Symbol" pitchFamily="18" charset="2"/>
                  </a:rPr>
                  <a:t> </a:t>
                </a:r>
                <a:r>
                  <a:rPr lang="en-GB" altLang="en-US" sz="2000" dirty="0">
                    <a:solidFill>
                      <a:srgbClr val="000000"/>
                    </a:solidFill>
                    <a:latin typeface="+mn-lt"/>
                    <a:sym typeface="Symbol" pitchFamily="18" charset="2"/>
                  </a:rPr>
                  <a:t>over the same integration path, where </a:t>
                </a:r>
                <a:r>
                  <a:rPr lang="en-GB" altLang="en-US" sz="2000" i="1" dirty="0">
                    <a:solidFill>
                      <a:srgbClr val="000000"/>
                    </a:solidFill>
                    <a:latin typeface="+mn-lt"/>
                    <a:sym typeface="Symbol" pitchFamily="18" charset="2"/>
                  </a:rPr>
                  <a:t>B</a:t>
                </a:r>
                <a:r>
                  <a:rPr lang="en-GB" altLang="en-US" sz="2000" i="1" baseline="-25000" dirty="0">
                    <a:solidFill>
                      <a:srgbClr val="000000"/>
                    </a:solidFill>
                    <a:latin typeface="+mn-lt"/>
                    <a:sym typeface="Symbol" pitchFamily="18" charset="2"/>
                  </a:rPr>
                  <a:t>0</a:t>
                </a:r>
                <a:r>
                  <a:rPr lang="en-GB" altLang="en-US" sz="2000" i="1" dirty="0">
                    <a:solidFill>
                      <a:srgbClr val="000000"/>
                    </a:solidFill>
                    <a:latin typeface="+mn-lt"/>
                    <a:sym typeface="Symbol" pitchFamily="18" charset="2"/>
                  </a:rPr>
                  <a:t> </a:t>
                </a:r>
                <a:r>
                  <a:rPr lang="en-GB" altLang="en-US" sz="2000" dirty="0">
                    <a:solidFill>
                      <a:srgbClr val="000000"/>
                    </a:solidFill>
                    <a:latin typeface="+mn-lt"/>
                    <a:sym typeface="Symbol" pitchFamily="18" charset="2"/>
                  </a:rPr>
                  <a:t>is the field at the azimuthal centre.</a:t>
                </a:r>
              </a:p>
            </p:txBody>
          </p:sp>
        </mc:Choice>
        <mc:Fallback xmlns="">
          <p:sp>
            <p:nvSpPr>
              <p:cNvPr id="100374" name="Text Box 36"/>
              <p:cNvSpPr txBox="1">
                <a:spLocks noRot="1" noChangeAspect="1" noMove="1" noResize="1" noEditPoints="1" noAdjustHandles="1" noChangeArrowheads="1" noChangeShapeType="1" noTextEdit="1"/>
              </p:cNvSpPr>
              <p:nvPr/>
            </p:nvSpPr>
            <p:spPr bwMode="auto">
              <a:xfrm>
                <a:off x="611188" y="4221163"/>
                <a:ext cx="8174037" cy="1777218"/>
              </a:xfrm>
              <a:prstGeom prst="rect">
                <a:avLst/>
              </a:prstGeom>
              <a:blipFill rotWithShape="1">
                <a:blip r:embed="rId5"/>
                <a:stretch>
                  <a:fillRect l="-746" t="-35274" b="-54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00375" name="Text Box 37"/>
          <p:cNvSpPr txBox="1">
            <a:spLocks noChangeArrowheads="1"/>
          </p:cNvSpPr>
          <p:nvPr/>
        </p:nvSpPr>
        <p:spPr bwMode="auto">
          <a:xfrm>
            <a:off x="827088" y="3068638"/>
            <a:ext cx="46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1800" i="1">
                <a:solidFill>
                  <a:srgbClr val="000000"/>
                </a:solidFill>
                <a:latin typeface="roboto slab" pitchFamily="2" charset="0"/>
              </a:rPr>
              <a:t>B</a:t>
            </a:r>
            <a:r>
              <a:rPr lang="en-GB" altLang="en-US" sz="1800" i="1" baseline="-25000">
                <a:solidFill>
                  <a:srgbClr val="000000"/>
                </a:solidFill>
                <a:latin typeface="roboto slab" pitchFamily="2" charset="0"/>
              </a:rPr>
              <a:t>0</a:t>
            </a:r>
          </a:p>
        </p:txBody>
      </p:sp>
      <p:sp>
        <p:nvSpPr>
          <p:cNvPr id="100376" name="Line 38"/>
          <p:cNvSpPr>
            <a:spLocks noChangeShapeType="1"/>
          </p:cNvSpPr>
          <p:nvPr/>
        </p:nvSpPr>
        <p:spPr bwMode="auto">
          <a:xfrm>
            <a:off x="1150938" y="3249613"/>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2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Magnet ends</a:t>
            </a:r>
          </a:p>
        </p:txBody>
      </p:sp>
    </p:spTree>
    <p:extLst>
      <p:ext uri="{BB962C8B-B14F-4D97-AF65-F5344CB8AC3E}">
        <p14:creationId xmlns:p14="http://schemas.microsoft.com/office/powerpoint/2010/main" val="11611659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GB" altLang="en-US" sz="2800"/>
              <a:t> </a:t>
            </a:r>
          </a:p>
        </p:txBody>
      </p:sp>
      <p:grpSp>
        <p:nvGrpSpPr>
          <p:cNvPr id="101381" name="Group 11"/>
          <p:cNvGrpSpPr>
            <a:grpSpLocks/>
          </p:cNvGrpSpPr>
          <p:nvPr/>
        </p:nvGrpSpPr>
        <p:grpSpPr bwMode="auto">
          <a:xfrm>
            <a:off x="6110287" y="2532915"/>
            <a:ext cx="2401887" cy="1544638"/>
            <a:chOff x="588" y="1955"/>
            <a:chExt cx="1513" cy="973"/>
          </a:xfrm>
        </p:grpSpPr>
        <p:sp>
          <p:nvSpPr>
            <p:cNvPr id="101384" name="AutoShape 12"/>
            <p:cNvSpPr>
              <a:spLocks noChangeAspect="1" noChangeArrowheads="1" noTextEdit="1"/>
            </p:cNvSpPr>
            <p:nvPr/>
          </p:nvSpPr>
          <p:spPr bwMode="auto">
            <a:xfrm>
              <a:off x="589" y="1956"/>
              <a:ext cx="1512"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85" name="Rectangle 13"/>
            <p:cNvSpPr>
              <a:spLocks noChangeArrowheads="1"/>
            </p:cNvSpPr>
            <p:nvPr/>
          </p:nvSpPr>
          <p:spPr bwMode="auto">
            <a:xfrm>
              <a:off x="589" y="1960"/>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1600">
                  <a:solidFill>
                    <a:srgbClr val="000000"/>
                  </a:solidFill>
                  <a:latin typeface=""/>
                </a:rPr>
                <a:t> </a:t>
              </a:r>
              <a:endParaRPr lang="en-GB" altLang="en-US" sz="1800">
                <a:solidFill>
                  <a:srgbClr val="000000"/>
                </a:solidFill>
                <a:latin typeface=""/>
              </a:endParaRPr>
            </a:p>
          </p:txBody>
        </p:sp>
        <p:sp>
          <p:nvSpPr>
            <p:cNvPr id="101386" name="Freeform 14"/>
            <p:cNvSpPr>
              <a:spLocks/>
            </p:cNvSpPr>
            <p:nvPr/>
          </p:nvSpPr>
          <p:spPr bwMode="auto">
            <a:xfrm>
              <a:off x="1468" y="2292"/>
              <a:ext cx="213" cy="145"/>
            </a:xfrm>
            <a:custGeom>
              <a:avLst/>
              <a:gdLst>
                <a:gd name="T0" fmla="*/ 30 w 213"/>
                <a:gd name="T1" fmla="*/ 145 h 145"/>
                <a:gd name="T2" fmla="*/ 213 w 213"/>
                <a:gd name="T3" fmla="*/ 145 h 145"/>
                <a:gd name="T4" fmla="*/ 213 w 213"/>
                <a:gd name="T5" fmla="*/ 0 h 145"/>
                <a:gd name="T6" fmla="*/ 77 w 213"/>
                <a:gd name="T7" fmla="*/ 26 h 145"/>
                <a:gd name="T8" fmla="*/ 49 w 213"/>
                <a:gd name="T9" fmla="*/ 69 h 145"/>
                <a:gd name="T10" fmla="*/ 0 w 213"/>
                <a:gd name="T11" fmla="*/ 145 h 145"/>
                <a:gd name="T12" fmla="*/ 30 w 213"/>
                <a:gd name="T13" fmla="*/ 145 h 145"/>
                <a:gd name="T14" fmla="*/ 0 60000 65536"/>
                <a:gd name="T15" fmla="*/ 0 60000 65536"/>
                <a:gd name="T16" fmla="*/ 0 60000 65536"/>
                <a:gd name="T17" fmla="*/ 0 60000 65536"/>
                <a:gd name="T18" fmla="*/ 0 60000 65536"/>
                <a:gd name="T19" fmla="*/ 0 60000 65536"/>
                <a:gd name="T20" fmla="*/ 0 60000 65536"/>
                <a:gd name="T21" fmla="*/ 0 w 213"/>
                <a:gd name="T22" fmla="*/ 0 h 145"/>
                <a:gd name="T23" fmla="*/ 213 w 213"/>
                <a:gd name="T24" fmla="*/ 145 h 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 h="145">
                  <a:moveTo>
                    <a:pt x="30" y="145"/>
                  </a:moveTo>
                  <a:lnTo>
                    <a:pt x="213" y="145"/>
                  </a:lnTo>
                  <a:lnTo>
                    <a:pt x="213" y="0"/>
                  </a:lnTo>
                  <a:lnTo>
                    <a:pt x="77" y="26"/>
                  </a:lnTo>
                  <a:lnTo>
                    <a:pt x="49" y="69"/>
                  </a:lnTo>
                  <a:lnTo>
                    <a:pt x="0" y="145"/>
                  </a:lnTo>
                  <a:lnTo>
                    <a:pt x="3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pic>
          <p:nvPicPr>
            <p:cNvPr id="101387"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8" y="2292"/>
              <a:ext cx="21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8" name="Freeform 16"/>
            <p:cNvSpPr>
              <a:spLocks/>
            </p:cNvSpPr>
            <p:nvPr/>
          </p:nvSpPr>
          <p:spPr bwMode="auto">
            <a:xfrm>
              <a:off x="1468" y="2292"/>
              <a:ext cx="213" cy="145"/>
            </a:xfrm>
            <a:custGeom>
              <a:avLst/>
              <a:gdLst>
                <a:gd name="T0" fmla="*/ 30 w 213"/>
                <a:gd name="T1" fmla="*/ 145 h 145"/>
                <a:gd name="T2" fmla="*/ 213 w 213"/>
                <a:gd name="T3" fmla="*/ 145 h 145"/>
                <a:gd name="T4" fmla="*/ 213 w 213"/>
                <a:gd name="T5" fmla="*/ 0 h 145"/>
                <a:gd name="T6" fmla="*/ 77 w 213"/>
                <a:gd name="T7" fmla="*/ 26 h 145"/>
                <a:gd name="T8" fmla="*/ 49 w 213"/>
                <a:gd name="T9" fmla="*/ 69 h 145"/>
                <a:gd name="T10" fmla="*/ 0 w 213"/>
                <a:gd name="T11" fmla="*/ 145 h 145"/>
                <a:gd name="T12" fmla="*/ 30 w 213"/>
                <a:gd name="T13" fmla="*/ 145 h 145"/>
                <a:gd name="T14" fmla="*/ 30 w 213"/>
                <a:gd name="T15" fmla="*/ 145 h 14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145"/>
                <a:gd name="T26" fmla="*/ 213 w 213"/>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145">
                  <a:moveTo>
                    <a:pt x="30" y="145"/>
                  </a:moveTo>
                  <a:lnTo>
                    <a:pt x="213" y="145"/>
                  </a:lnTo>
                  <a:lnTo>
                    <a:pt x="213" y="0"/>
                  </a:lnTo>
                  <a:lnTo>
                    <a:pt x="77" y="26"/>
                  </a:lnTo>
                  <a:lnTo>
                    <a:pt x="49" y="69"/>
                  </a:lnTo>
                  <a:lnTo>
                    <a:pt x="0" y="145"/>
                  </a:lnTo>
                  <a:lnTo>
                    <a:pt x="30" y="145"/>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89" name="Freeform 17"/>
            <p:cNvSpPr>
              <a:spLocks/>
            </p:cNvSpPr>
            <p:nvPr/>
          </p:nvSpPr>
          <p:spPr bwMode="auto">
            <a:xfrm>
              <a:off x="1468" y="2292"/>
              <a:ext cx="213" cy="145"/>
            </a:xfrm>
            <a:custGeom>
              <a:avLst/>
              <a:gdLst>
                <a:gd name="T0" fmla="*/ 30 w 213"/>
                <a:gd name="T1" fmla="*/ 145 h 145"/>
                <a:gd name="T2" fmla="*/ 213 w 213"/>
                <a:gd name="T3" fmla="*/ 145 h 145"/>
                <a:gd name="T4" fmla="*/ 213 w 213"/>
                <a:gd name="T5" fmla="*/ 0 h 145"/>
                <a:gd name="T6" fmla="*/ 77 w 213"/>
                <a:gd name="T7" fmla="*/ 26 h 145"/>
                <a:gd name="T8" fmla="*/ 49 w 213"/>
                <a:gd name="T9" fmla="*/ 69 h 145"/>
                <a:gd name="T10" fmla="*/ 0 w 213"/>
                <a:gd name="T11" fmla="*/ 145 h 145"/>
                <a:gd name="T12" fmla="*/ 30 w 213"/>
                <a:gd name="T13" fmla="*/ 145 h 145"/>
                <a:gd name="T14" fmla="*/ 30 w 213"/>
                <a:gd name="T15" fmla="*/ 145 h 14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145"/>
                <a:gd name="T26" fmla="*/ 213 w 213"/>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145">
                  <a:moveTo>
                    <a:pt x="30" y="145"/>
                  </a:moveTo>
                  <a:lnTo>
                    <a:pt x="213" y="145"/>
                  </a:lnTo>
                  <a:lnTo>
                    <a:pt x="213" y="0"/>
                  </a:lnTo>
                  <a:lnTo>
                    <a:pt x="77" y="26"/>
                  </a:lnTo>
                  <a:lnTo>
                    <a:pt x="49" y="69"/>
                  </a:lnTo>
                  <a:lnTo>
                    <a:pt x="0" y="145"/>
                  </a:lnTo>
                  <a:lnTo>
                    <a:pt x="3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pic>
          <p:nvPicPr>
            <p:cNvPr id="101390"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8" y="2292"/>
              <a:ext cx="21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91" name="Freeform 19"/>
            <p:cNvSpPr>
              <a:spLocks/>
            </p:cNvSpPr>
            <p:nvPr/>
          </p:nvSpPr>
          <p:spPr bwMode="auto">
            <a:xfrm>
              <a:off x="1468" y="2292"/>
              <a:ext cx="213" cy="145"/>
            </a:xfrm>
            <a:custGeom>
              <a:avLst/>
              <a:gdLst>
                <a:gd name="T0" fmla="*/ 30 w 213"/>
                <a:gd name="T1" fmla="*/ 145 h 145"/>
                <a:gd name="T2" fmla="*/ 213 w 213"/>
                <a:gd name="T3" fmla="*/ 145 h 145"/>
                <a:gd name="T4" fmla="*/ 213 w 213"/>
                <a:gd name="T5" fmla="*/ 0 h 145"/>
                <a:gd name="T6" fmla="*/ 77 w 213"/>
                <a:gd name="T7" fmla="*/ 26 h 145"/>
                <a:gd name="T8" fmla="*/ 49 w 213"/>
                <a:gd name="T9" fmla="*/ 69 h 145"/>
                <a:gd name="T10" fmla="*/ 0 w 213"/>
                <a:gd name="T11" fmla="*/ 145 h 145"/>
                <a:gd name="T12" fmla="*/ 30 w 213"/>
                <a:gd name="T13" fmla="*/ 145 h 145"/>
                <a:gd name="T14" fmla="*/ 0 60000 65536"/>
                <a:gd name="T15" fmla="*/ 0 60000 65536"/>
                <a:gd name="T16" fmla="*/ 0 60000 65536"/>
                <a:gd name="T17" fmla="*/ 0 60000 65536"/>
                <a:gd name="T18" fmla="*/ 0 60000 65536"/>
                <a:gd name="T19" fmla="*/ 0 60000 65536"/>
                <a:gd name="T20" fmla="*/ 0 60000 65536"/>
                <a:gd name="T21" fmla="*/ 0 w 213"/>
                <a:gd name="T22" fmla="*/ 0 h 145"/>
                <a:gd name="T23" fmla="*/ 213 w 213"/>
                <a:gd name="T24" fmla="*/ 145 h 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 h="145">
                  <a:moveTo>
                    <a:pt x="30" y="145"/>
                  </a:moveTo>
                  <a:lnTo>
                    <a:pt x="213" y="145"/>
                  </a:lnTo>
                  <a:lnTo>
                    <a:pt x="213" y="0"/>
                  </a:lnTo>
                  <a:lnTo>
                    <a:pt x="77" y="26"/>
                  </a:lnTo>
                  <a:lnTo>
                    <a:pt x="49" y="69"/>
                  </a:lnTo>
                  <a:lnTo>
                    <a:pt x="0" y="145"/>
                  </a:lnTo>
                  <a:lnTo>
                    <a:pt x="30" y="145"/>
                  </a:lnTo>
                  <a:close/>
                </a:path>
              </a:pathLst>
            </a:custGeom>
            <a:noFill/>
            <a:ln w="158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92" name="Line 20"/>
            <p:cNvSpPr>
              <a:spLocks noChangeShapeType="1"/>
            </p:cNvSpPr>
            <p:nvPr/>
          </p:nvSpPr>
          <p:spPr bwMode="auto">
            <a:xfrm>
              <a:off x="588" y="2434"/>
              <a:ext cx="1093" cy="2"/>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93" name="Line 21"/>
            <p:cNvSpPr>
              <a:spLocks noChangeShapeType="1"/>
            </p:cNvSpPr>
            <p:nvPr/>
          </p:nvSpPr>
          <p:spPr bwMode="auto">
            <a:xfrm flipV="1">
              <a:off x="1681" y="1955"/>
              <a:ext cx="1" cy="482"/>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94" name="Line 22"/>
            <p:cNvSpPr>
              <a:spLocks noChangeShapeType="1"/>
            </p:cNvSpPr>
            <p:nvPr/>
          </p:nvSpPr>
          <p:spPr bwMode="auto">
            <a:xfrm>
              <a:off x="1024" y="2434"/>
              <a:ext cx="1" cy="455"/>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95" name="Line 23"/>
            <p:cNvSpPr>
              <a:spLocks noChangeShapeType="1"/>
            </p:cNvSpPr>
            <p:nvPr/>
          </p:nvSpPr>
          <p:spPr bwMode="auto">
            <a:xfrm>
              <a:off x="811" y="2434"/>
              <a:ext cx="1" cy="473"/>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96" name="Line 24"/>
            <p:cNvSpPr>
              <a:spLocks noChangeShapeType="1"/>
            </p:cNvSpPr>
            <p:nvPr/>
          </p:nvSpPr>
          <p:spPr bwMode="auto">
            <a:xfrm>
              <a:off x="1246" y="2434"/>
              <a:ext cx="1" cy="473"/>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97" name="Line 25"/>
            <p:cNvSpPr>
              <a:spLocks noChangeShapeType="1"/>
            </p:cNvSpPr>
            <p:nvPr/>
          </p:nvSpPr>
          <p:spPr bwMode="auto">
            <a:xfrm>
              <a:off x="1468" y="2434"/>
              <a:ext cx="1" cy="473"/>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98" name="Line 26"/>
            <p:cNvSpPr>
              <a:spLocks noChangeShapeType="1"/>
            </p:cNvSpPr>
            <p:nvPr/>
          </p:nvSpPr>
          <p:spPr bwMode="auto">
            <a:xfrm>
              <a:off x="1545" y="2434"/>
              <a:ext cx="2" cy="473"/>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99" name="Line 27"/>
            <p:cNvSpPr>
              <a:spLocks noChangeShapeType="1"/>
            </p:cNvSpPr>
            <p:nvPr/>
          </p:nvSpPr>
          <p:spPr bwMode="auto">
            <a:xfrm>
              <a:off x="1633" y="2434"/>
              <a:ext cx="1" cy="473"/>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00" name="Freeform 28"/>
            <p:cNvSpPr>
              <a:spLocks/>
            </p:cNvSpPr>
            <p:nvPr/>
          </p:nvSpPr>
          <p:spPr bwMode="auto">
            <a:xfrm>
              <a:off x="1653" y="2442"/>
              <a:ext cx="62" cy="321"/>
            </a:xfrm>
            <a:custGeom>
              <a:avLst/>
              <a:gdLst>
                <a:gd name="T0" fmla="*/ 0 w 62"/>
                <a:gd name="T1" fmla="*/ 0 h 321"/>
                <a:gd name="T2" fmla="*/ 7 w 62"/>
                <a:gd name="T3" fmla="*/ 19 h 321"/>
                <a:gd name="T4" fmla="*/ 15 w 62"/>
                <a:gd name="T5" fmla="*/ 39 h 321"/>
                <a:gd name="T6" fmla="*/ 20 w 62"/>
                <a:gd name="T7" fmla="*/ 58 h 321"/>
                <a:gd name="T8" fmla="*/ 26 w 62"/>
                <a:gd name="T9" fmla="*/ 79 h 321"/>
                <a:gd name="T10" fmla="*/ 32 w 62"/>
                <a:gd name="T11" fmla="*/ 98 h 321"/>
                <a:gd name="T12" fmla="*/ 37 w 62"/>
                <a:gd name="T13" fmla="*/ 118 h 321"/>
                <a:gd name="T14" fmla="*/ 41 w 62"/>
                <a:gd name="T15" fmla="*/ 138 h 321"/>
                <a:gd name="T16" fmla="*/ 46 w 62"/>
                <a:gd name="T17" fmla="*/ 158 h 321"/>
                <a:gd name="T18" fmla="*/ 50 w 62"/>
                <a:gd name="T19" fmla="*/ 178 h 321"/>
                <a:gd name="T20" fmla="*/ 53 w 62"/>
                <a:gd name="T21" fmla="*/ 198 h 321"/>
                <a:gd name="T22" fmla="*/ 56 w 62"/>
                <a:gd name="T23" fmla="*/ 218 h 321"/>
                <a:gd name="T24" fmla="*/ 58 w 62"/>
                <a:gd name="T25" fmla="*/ 239 h 321"/>
                <a:gd name="T26" fmla="*/ 59 w 62"/>
                <a:gd name="T27" fmla="*/ 259 h 321"/>
                <a:gd name="T28" fmla="*/ 61 w 62"/>
                <a:gd name="T29" fmla="*/ 279 h 321"/>
                <a:gd name="T30" fmla="*/ 62 w 62"/>
                <a:gd name="T31" fmla="*/ 300 h 321"/>
                <a:gd name="T32" fmla="*/ 62 w 62"/>
                <a:gd name="T33" fmla="*/ 321 h 3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21"/>
                <a:gd name="T53" fmla="*/ 62 w 62"/>
                <a:gd name="T54" fmla="*/ 321 h 3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21">
                  <a:moveTo>
                    <a:pt x="0" y="0"/>
                  </a:moveTo>
                  <a:lnTo>
                    <a:pt x="7" y="19"/>
                  </a:lnTo>
                  <a:lnTo>
                    <a:pt x="15" y="39"/>
                  </a:lnTo>
                  <a:lnTo>
                    <a:pt x="20" y="58"/>
                  </a:lnTo>
                  <a:lnTo>
                    <a:pt x="26" y="79"/>
                  </a:lnTo>
                  <a:lnTo>
                    <a:pt x="32" y="98"/>
                  </a:lnTo>
                  <a:lnTo>
                    <a:pt x="37" y="118"/>
                  </a:lnTo>
                  <a:lnTo>
                    <a:pt x="41" y="138"/>
                  </a:lnTo>
                  <a:lnTo>
                    <a:pt x="46" y="158"/>
                  </a:lnTo>
                  <a:lnTo>
                    <a:pt x="50" y="178"/>
                  </a:lnTo>
                  <a:lnTo>
                    <a:pt x="53" y="198"/>
                  </a:lnTo>
                  <a:lnTo>
                    <a:pt x="56" y="218"/>
                  </a:lnTo>
                  <a:lnTo>
                    <a:pt x="58" y="239"/>
                  </a:lnTo>
                  <a:lnTo>
                    <a:pt x="59" y="259"/>
                  </a:lnTo>
                  <a:lnTo>
                    <a:pt x="61" y="279"/>
                  </a:lnTo>
                  <a:lnTo>
                    <a:pt x="62" y="300"/>
                  </a:lnTo>
                  <a:lnTo>
                    <a:pt x="62" y="321"/>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01" name="Freeform 29"/>
            <p:cNvSpPr>
              <a:spLocks/>
            </p:cNvSpPr>
            <p:nvPr/>
          </p:nvSpPr>
          <p:spPr bwMode="auto">
            <a:xfrm>
              <a:off x="1653" y="2442"/>
              <a:ext cx="62" cy="315"/>
            </a:xfrm>
            <a:custGeom>
              <a:avLst/>
              <a:gdLst>
                <a:gd name="T0" fmla="*/ 0 w 62"/>
                <a:gd name="T1" fmla="*/ 0 h 315"/>
                <a:gd name="T2" fmla="*/ 7 w 62"/>
                <a:gd name="T3" fmla="*/ 19 h 315"/>
                <a:gd name="T4" fmla="*/ 13 w 62"/>
                <a:gd name="T5" fmla="*/ 37 h 315"/>
                <a:gd name="T6" fmla="*/ 20 w 62"/>
                <a:gd name="T7" fmla="*/ 57 h 315"/>
                <a:gd name="T8" fmla="*/ 26 w 62"/>
                <a:gd name="T9" fmla="*/ 76 h 315"/>
                <a:gd name="T10" fmla="*/ 32 w 62"/>
                <a:gd name="T11" fmla="*/ 96 h 315"/>
                <a:gd name="T12" fmla="*/ 37 w 62"/>
                <a:gd name="T13" fmla="*/ 115 h 315"/>
                <a:gd name="T14" fmla="*/ 41 w 62"/>
                <a:gd name="T15" fmla="*/ 136 h 315"/>
                <a:gd name="T16" fmla="*/ 46 w 62"/>
                <a:gd name="T17" fmla="*/ 155 h 315"/>
                <a:gd name="T18" fmla="*/ 49 w 62"/>
                <a:gd name="T19" fmla="*/ 174 h 315"/>
                <a:gd name="T20" fmla="*/ 53 w 62"/>
                <a:gd name="T21" fmla="*/ 195 h 315"/>
                <a:gd name="T22" fmla="*/ 55 w 62"/>
                <a:gd name="T23" fmla="*/ 215 h 315"/>
                <a:gd name="T24" fmla="*/ 58 w 62"/>
                <a:gd name="T25" fmla="*/ 234 h 315"/>
                <a:gd name="T26" fmla="*/ 59 w 62"/>
                <a:gd name="T27" fmla="*/ 255 h 315"/>
                <a:gd name="T28" fmla="*/ 61 w 62"/>
                <a:gd name="T29" fmla="*/ 274 h 315"/>
                <a:gd name="T30" fmla="*/ 62 w 62"/>
                <a:gd name="T31" fmla="*/ 295 h 315"/>
                <a:gd name="T32" fmla="*/ 62 w 62"/>
                <a:gd name="T33" fmla="*/ 31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15"/>
                <a:gd name="T53" fmla="*/ 62 w 62"/>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15">
                  <a:moveTo>
                    <a:pt x="0" y="0"/>
                  </a:moveTo>
                  <a:lnTo>
                    <a:pt x="7" y="19"/>
                  </a:lnTo>
                  <a:lnTo>
                    <a:pt x="13" y="37"/>
                  </a:lnTo>
                  <a:lnTo>
                    <a:pt x="20" y="57"/>
                  </a:lnTo>
                  <a:lnTo>
                    <a:pt x="26" y="76"/>
                  </a:lnTo>
                  <a:lnTo>
                    <a:pt x="32" y="96"/>
                  </a:lnTo>
                  <a:lnTo>
                    <a:pt x="37" y="115"/>
                  </a:lnTo>
                  <a:lnTo>
                    <a:pt x="41" y="136"/>
                  </a:lnTo>
                  <a:lnTo>
                    <a:pt x="46" y="155"/>
                  </a:lnTo>
                  <a:lnTo>
                    <a:pt x="49" y="174"/>
                  </a:lnTo>
                  <a:lnTo>
                    <a:pt x="53" y="195"/>
                  </a:lnTo>
                  <a:lnTo>
                    <a:pt x="55" y="215"/>
                  </a:lnTo>
                  <a:lnTo>
                    <a:pt x="58" y="234"/>
                  </a:lnTo>
                  <a:lnTo>
                    <a:pt x="59" y="255"/>
                  </a:lnTo>
                  <a:lnTo>
                    <a:pt x="61" y="274"/>
                  </a:lnTo>
                  <a:lnTo>
                    <a:pt x="62" y="295"/>
                  </a:lnTo>
                  <a:lnTo>
                    <a:pt x="62" y="315"/>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02" name="Freeform 30"/>
            <p:cNvSpPr>
              <a:spLocks/>
            </p:cNvSpPr>
            <p:nvPr/>
          </p:nvSpPr>
          <p:spPr bwMode="auto">
            <a:xfrm>
              <a:off x="1714" y="2757"/>
              <a:ext cx="1" cy="44"/>
            </a:xfrm>
            <a:custGeom>
              <a:avLst/>
              <a:gdLst>
                <a:gd name="T0" fmla="*/ 1 w 1"/>
                <a:gd name="T1" fmla="*/ 0 h 44"/>
                <a:gd name="T2" fmla="*/ 1 w 1"/>
                <a:gd name="T3" fmla="*/ 4 h 44"/>
                <a:gd name="T4" fmla="*/ 1 w 1"/>
                <a:gd name="T5" fmla="*/ 24 h 44"/>
                <a:gd name="T6" fmla="*/ 0 w 1"/>
                <a:gd name="T7" fmla="*/ 44 h 44"/>
                <a:gd name="T8" fmla="*/ 0 60000 65536"/>
                <a:gd name="T9" fmla="*/ 0 60000 65536"/>
                <a:gd name="T10" fmla="*/ 0 60000 65536"/>
                <a:gd name="T11" fmla="*/ 0 60000 65536"/>
                <a:gd name="T12" fmla="*/ 0 w 1"/>
                <a:gd name="T13" fmla="*/ 0 h 44"/>
                <a:gd name="T14" fmla="*/ 1 w 1"/>
                <a:gd name="T15" fmla="*/ 44 h 44"/>
              </a:gdLst>
              <a:ahLst/>
              <a:cxnLst>
                <a:cxn ang="T8">
                  <a:pos x="T0" y="T1"/>
                </a:cxn>
                <a:cxn ang="T9">
                  <a:pos x="T2" y="T3"/>
                </a:cxn>
                <a:cxn ang="T10">
                  <a:pos x="T4" y="T5"/>
                </a:cxn>
                <a:cxn ang="T11">
                  <a:pos x="T6" y="T7"/>
                </a:cxn>
              </a:cxnLst>
              <a:rect l="T12" t="T13" r="T14" b="T15"/>
              <a:pathLst>
                <a:path w="1" h="44">
                  <a:moveTo>
                    <a:pt x="1" y="0"/>
                  </a:moveTo>
                  <a:lnTo>
                    <a:pt x="1" y="4"/>
                  </a:lnTo>
                  <a:lnTo>
                    <a:pt x="1" y="24"/>
                  </a:lnTo>
                  <a:lnTo>
                    <a:pt x="0" y="4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03" name="Freeform 31"/>
            <p:cNvSpPr>
              <a:spLocks/>
            </p:cNvSpPr>
            <p:nvPr/>
          </p:nvSpPr>
          <p:spPr bwMode="auto">
            <a:xfrm>
              <a:off x="1659" y="2442"/>
              <a:ext cx="250" cy="389"/>
            </a:xfrm>
            <a:custGeom>
              <a:avLst/>
              <a:gdLst>
                <a:gd name="T0" fmla="*/ 0 w 250"/>
                <a:gd name="T1" fmla="*/ 0 h 389"/>
                <a:gd name="T2" fmla="*/ 14 w 250"/>
                <a:gd name="T3" fmla="*/ 8 h 389"/>
                <a:gd name="T4" fmla="*/ 28 w 250"/>
                <a:gd name="T5" fmla="*/ 16 h 389"/>
                <a:gd name="T6" fmla="*/ 41 w 250"/>
                <a:gd name="T7" fmla="*/ 25 h 389"/>
                <a:gd name="T8" fmla="*/ 55 w 250"/>
                <a:gd name="T9" fmla="*/ 34 h 389"/>
                <a:gd name="T10" fmla="*/ 68 w 250"/>
                <a:gd name="T11" fmla="*/ 43 h 389"/>
                <a:gd name="T12" fmla="*/ 80 w 250"/>
                <a:gd name="T13" fmla="*/ 53 h 389"/>
                <a:gd name="T14" fmla="*/ 92 w 250"/>
                <a:gd name="T15" fmla="*/ 62 h 389"/>
                <a:gd name="T16" fmla="*/ 104 w 250"/>
                <a:gd name="T17" fmla="*/ 72 h 389"/>
                <a:gd name="T18" fmla="*/ 116 w 250"/>
                <a:gd name="T19" fmla="*/ 84 h 389"/>
                <a:gd name="T20" fmla="*/ 126 w 250"/>
                <a:gd name="T21" fmla="*/ 94 h 389"/>
                <a:gd name="T22" fmla="*/ 137 w 250"/>
                <a:gd name="T23" fmla="*/ 106 h 389"/>
                <a:gd name="T24" fmla="*/ 147 w 250"/>
                <a:gd name="T25" fmla="*/ 118 h 389"/>
                <a:gd name="T26" fmla="*/ 157 w 250"/>
                <a:gd name="T27" fmla="*/ 129 h 389"/>
                <a:gd name="T28" fmla="*/ 166 w 250"/>
                <a:gd name="T29" fmla="*/ 141 h 389"/>
                <a:gd name="T30" fmla="*/ 175 w 250"/>
                <a:gd name="T31" fmla="*/ 153 h 389"/>
                <a:gd name="T32" fmla="*/ 183 w 250"/>
                <a:gd name="T33" fmla="*/ 165 h 389"/>
                <a:gd name="T34" fmla="*/ 192 w 250"/>
                <a:gd name="T35" fmla="*/ 178 h 389"/>
                <a:gd name="T36" fmla="*/ 199 w 250"/>
                <a:gd name="T37" fmla="*/ 191 h 389"/>
                <a:gd name="T38" fmla="*/ 205 w 250"/>
                <a:gd name="T39" fmla="*/ 204 h 389"/>
                <a:gd name="T40" fmla="*/ 213 w 250"/>
                <a:gd name="T41" fmla="*/ 217 h 389"/>
                <a:gd name="T42" fmla="*/ 219 w 250"/>
                <a:gd name="T43" fmla="*/ 231 h 389"/>
                <a:gd name="T44" fmla="*/ 223 w 250"/>
                <a:gd name="T45" fmla="*/ 244 h 389"/>
                <a:gd name="T46" fmla="*/ 229 w 250"/>
                <a:gd name="T47" fmla="*/ 259 h 389"/>
                <a:gd name="T48" fmla="*/ 233 w 250"/>
                <a:gd name="T49" fmla="*/ 273 h 389"/>
                <a:gd name="T50" fmla="*/ 236 w 250"/>
                <a:gd name="T51" fmla="*/ 287 h 389"/>
                <a:gd name="T52" fmla="*/ 241 w 250"/>
                <a:gd name="T53" fmla="*/ 301 h 389"/>
                <a:gd name="T54" fmla="*/ 244 w 250"/>
                <a:gd name="T55" fmla="*/ 315 h 389"/>
                <a:gd name="T56" fmla="*/ 245 w 250"/>
                <a:gd name="T57" fmla="*/ 330 h 389"/>
                <a:gd name="T58" fmla="*/ 248 w 250"/>
                <a:gd name="T59" fmla="*/ 344 h 389"/>
                <a:gd name="T60" fmla="*/ 248 w 250"/>
                <a:gd name="T61" fmla="*/ 359 h 389"/>
                <a:gd name="T62" fmla="*/ 250 w 250"/>
                <a:gd name="T63" fmla="*/ 374 h 389"/>
                <a:gd name="T64" fmla="*/ 250 w 250"/>
                <a:gd name="T65" fmla="*/ 389 h 3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0"/>
                <a:gd name="T100" fmla="*/ 0 h 389"/>
                <a:gd name="T101" fmla="*/ 250 w 250"/>
                <a:gd name="T102" fmla="*/ 389 h 3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0" h="389">
                  <a:moveTo>
                    <a:pt x="0" y="0"/>
                  </a:moveTo>
                  <a:lnTo>
                    <a:pt x="14" y="8"/>
                  </a:lnTo>
                  <a:lnTo>
                    <a:pt x="28" y="16"/>
                  </a:lnTo>
                  <a:lnTo>
                    <a:pt x="41" y="25"/>
                  </a:lnTo>
                  <a:lnTo>
                    <a:pt x="55" y="34"/>
                  </a:lnTo>
                  <a:lnTo>
                    <a:pt x="68" y="43"/>
                  </a:lnTo>
                  <a:lnTo>
                    <a:pt x="80" y="53"/>
                  </a:lnTo>
                  <a:lnTo>
                    <a:pt x="92" y="62"/>
                  </a:lnTo>
                  <a:lnTo>
                    <a:pt x="104" y="72"/>
                  </a:lnTo>
                  <a:lnTo>
                    <a:pt x="116" y="84"/>
                  </a:lnTo>
                  <a:lnTo>
                    <a:pt x="126" y="94"/>
                  </a:lnTo>
                  <a:lnTo>
                    <a:pt x="137" y="106"/>
                  </a:lnTo>
                  <a:lnTo>
                    <a:pt x="147" y="118"/>
                  </a:lnTo>
                  <a:lnTo>
                    <a:pt x="157" y="129"/>
                  </a:lnTo>
                  <a:lnTo>
                    <a:pt x="166" y="141"/>
                  </a:lnTo>
                  <a:lnTo>
                    <a:pt x="175" y="153"/>
                  </a:lnTo>
                  <a:lnTo>
                    <a:pt x="183" y="165"/>
                  </a:lnTo>
                  <a:lnTo>
                    <a:pt x="192" y="178"/>
                  </a:lnTo>
                  <a:lnTo>
                    <a:pt x="199" y="191"/>
                  </a:lnTo>
                  <a:lnTo>
                    <a:pt x="205" y="204"/>
                  </a:lnTo>
                  <a:lnTo>
                    <a:pt x="213" y="217"/>
                  </a:lnTo>
                  <a:lnTo>
                    <a:pt x="219" y="231"/>
                  </a:lnTo>
                  <a:lnTo>
                    <a:pt x="223" y="244"/>
                  </a:lnTo>
                  <a:lnTo>
                    <a:pt x="229" y="259"/>
                  </a:lnTo>
                  <a:lnTo>
                    <a:pt x="233" y="273"/>
                  </a:lnTo>
                  <a:lnTo>
                    <a:pt x="236" y="287"/>
                  </a:lnTo>
                  <a:lnTo>
                    <a:pt x="241" y="301"/>
                  </a:lnTo>
                  <a:lnTo>
                    <a:pt x="244" y="315"/>
                  </a:lnTo>
                  <a:lnTo>
                    <a:pt x="245" y="330"/>
                  </a:lnTo>
                  <a:lnTo>
                    <a:pt x="248" y="344"/>
                  </a:lnTo>
                  <a:lnTo>
                    <a:pt x="248" y="359"/>
                  </a:lnTo>
                  <a:lnTo>
                    <a:pt x="250" y="374"/>
                  </a:lnTo>
                  <a:lnTo>
                    <a:pt x="250" y="389"/>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04" name="Freeform 32"/>
            <p:cNvSpPr>
              <a:spLocks/>
            </p:cNvSpPr>
            <p:nvPr/>
          </p:nvSpPr>
          <p:spPr bwMode="auto">
            <a:xfrm>
              <a:off x="1659" y="2441"/>
              <a:ext cx="95" cy="64"/>
            </a:xfrm>
            <a:custGeom>
              <a:avLst/>
              <a:gdLst>
                <a:gd name="T0" fmla="*/ 0 w 95"/>
                <a:gd name="T1" fmla="*/ 0 h 64"/>
                <a:gd name="T2" fmla="*/ 25 w 95"/>
                <a:gd name="T3" fmla="*/ 14 h 64"/>
                <a:gd name="T4" fmla="*/ 49 w 95"/>
                <a:gd name="T5" fmla="*/ 31 h 64"/>
                <a:gd name="T6" fmla="*/ 73 w 95"/>
                <a:gd name="T7" fmla="*/ 46 h 64"/>
                <a:gd name="T8" fmla="*/ 95 w 95"/>
                <a:gd name="T9" fmla="*/ 64 h 64"/>
                <a:gd name="T10" fmla="*/ 0 60000 65536"/>
                <a:gd name="T11" fmla="*/ 0 60000 65536"/>
                <a:gd name="T12" fmla="*/ 0 60000 65536"/>
                <a:gd name="T13" fmla="*/ 0 60000 65536"/>
                <a:gd name="T14" fmla="*/ 0 60000 65536"/>
                <a:gd name="T15" fmla="*/ 0 w 95"/>
                <a:gd name="T16" fmla="*/ 0 h 64"/>
                <a:gd name="T17" fmla="*/ 95 w 95"/>
                <a:gd name="T18" fmla="*/ 64 h 64"/>
              </a:gdLst>
              <a:ahLst/>
              <a:cxnLst>
                <a:cxn ang="T10">
                  <a:pos x="T0" y="T1"/>
                </a:cxn>
                <a:cxn ang="T11">
                  <a:pos x="T2" y="T3"/>
                </a:cxn>
                <a:cxn ang="T12">
                  <a:pos x="T4" y="T5"/>
                </a:cxn>
                <a:cxn ang="T13">
                  <a:pos x="T6" y="T7"/>
                </a:cxn>
                <a:cxn ang="T14">
                  <a:pos x="T8" y="T9"/>
                </a:cxn>
              </a:cxnLst>
              <a:rect l="T15" t="T16" r="T17" b="T18"/>
              <a:pathLst>
                <a:path w="95" h="64">
                  <a:moveTo>
                    <a:pt x="0" y="0"/>
                  </a:moveTo>
                  <a:lnTo>
                    <a:pt x="25" y="14"/>
                  </a:lnTo>
                  <a:lnTo>
                    <a:pt x="49" y="31"/>
                  </a:lnTo>
                  <a:lnTo>
                    <a:pt x="73" y="46"/>
                  </a:lnTo>
                  <a:lnTo>
                    <a:pt x="95" y="6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05" name="Freeform 33"/>
            <p:cNvSpPr>
              <a:spLocks/>
            </p:cNvSpPr>
            <p:nvPr/>
          </p:nvSpPr>
          <p:spPr bwMode="auto">
            <a:xfrm>
              <a:off x="1754" y="2507"/>
              <a:ext cx="155" cy="303"/>
            </a:xfrm>
            <a:custGeom>
              <a:avLst/>
              <a:gdLst>
                <a:gd name="T0" fmla="*/ 0 w 155"/>
                <a:gd name="T1" fmla="*/ 0 h 303"/>
                <a:gd name="T2" fmla="*/ 16 w 155"/>
                <a:gd name="T3" fmla="*/ 15 h 303"/>
                <a:gd name="T4" fmla="*/ 33 w 155"/>
                <a:gd name="T5" fmla="*/ 32 h 303"/>
                <a:gd name="T6" fmla="*/ 48 w 155"/>
                <a:gd name="T7" fmla="*/ 47 h 303"/>
                <a:gd name="T8" fmla="*/ 62 w 155"/>
                <a:gd name="T9" fmla="*/ 66 h 303"/>
                <a:gd name="T10" fmla="*/ 76 w 155"/>
                <a:gd name="T11" fmla="*/ 82 h 303"/>
                <a:gd name="T12" fmla="*/ 88 w 155"/>
                <a:gd name="T13" fmla="*/ 102 h 303"/>
                <a:gd name="T14" fmla="*/ 100 w 155"/>
                <a:gd name="T15" fmla="*/ 120 h 303"/>
                <a:gd name="T16" fmla="*/ 110 w 155"/>
                <a:gd name="T17" fmla="*/ 139 h 303"/>
                <a:gd name="T18" fmla="*/ 119 w 155"/>
                <a:gd name="T19" fmla="*/ 159 h 303"/>
                <a:gd name="T20" fmla="*/ 128 w 155"/>
                <a:gd name="T21" fmla="*/ 178 h 303"/>
                <a:gd name="T22" fmla="*/ 135 w 155"/>
                <a:gd name="T23" fmla="*/ 199 h 303"/>
                <a:gd name="T24" fmla="*/ 141 w 155"/>
                <a:gd name="T25" fmla="*/ 219 h 303"/>
                <a:gd name="T26" fmla="*/ 146 w 155"/>
                <a:gd name="T27" fmla="*/ 240 h 303"/>
                <a:gd name="T28" fmla="*/ 150 w 155"/>
                <a:gd name="T29" fmla="*/ 261 h 303"/>
                <a:gd name="T30" fmla="*/ 153 w 155"/>
                <a:gd name="T31" fmla="*/ 283 h 303"/>
                <a:gd name="T32" fmla="*/ 155 w 155"/>
                <a:gd name="T33" fmla="*/ 303 h 3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5"/>
                <a:gd name="T52" fmla="*/ 0 h 303"/>
                <a:gd name="T53" fmla="*/ 155 w 155"/>
                <a:gd name="T54" fmla="*/ 303 h 3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5" h="303">
                  <a:moveTo>
                    <a:pt x="0" y="0"/>
                  </a:moveTo>
                  <a:lnTo>
                    <a:pt x="16" y="15"/>
                  </a:lnTo>
                  <a:lnTo>
                    <a:pt x="33" y="32"/>
                  </a:lnTo>
                  <a:lnTo>
                    <a:pt x="48" y="47"/>
                  </a:lnTo>
                  <a:lnTo>
                    <a:pt x="62" y="66"/>
                  </a:lnTo>
                  <a:lnTo>
                    <a:pt x="76" y="82"/>
                  </a:lnTo>
                  <a:lnTo>
                    <a:pt x="88" y="102"/>
                  </a:lnTo>
                  <a:lnTo>
                    <a:pt x="100" y="120"/>
                  </a:lnTo>
                  <a:lnTo>
                    <a:pt x="110" y="139"/>
                  </a:lnTo>
                  <a:lnTo>
                    <a:pt x="119" y="159"/>
                  </a:lnTo>
                  <a:lnTo>
                    <a:pt x="128" y="178"/>
                  </a:lnTo>
                  <a:lnTo>
                    <a:pt x="135" y="199"/>
                  </a:lnTo>
                  <a:lnTo>
                    <a:pt x="141" y="219"/>
                  </a:lnTo>
                  <a:lnTo>
                    <a:pt x="146" y="240"/>
                  </a:lnTo>
                  <a:lnTo>
                    <a:pt x="150" y="261"/>
                  </a:lnTo>
                  <a:lnTo>
                    <a:pt x="153" y="283"/>
                  </a:lnTo>
                  <a:lnTo>
                    <a:pt x="155" y="303"/>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06" name="Line 34"/>
            <p:cNvSpPr>
              <a:spLocks noChangeShapeType="1"/>
            </p:cNvSpPr>
            <p:nvPr/>
          </p:nvSpPr>
          <p:spPr bwMode="auto">
            <a:xfrm>
              <a:off x="1909" y="2830"/>
              <a:ext cx="1" cy="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07" name="Freeform 35"/>
            <p:cNvSpPr>
              <a:spLocks/>
            </p:cNvSpPr>
            <p:nvPr/>
          </p:nvSpPr>
          <p:spPr bwMode="auto">
            <a:xfrm>
              <a:off x="1633" y="2399"/>
              <a:ext cx="450" cy="426"/>
            </a:xfrm>
            <a:custGeom>
              <a:avLst/>
              <a:gdLst>
                <a:gd name="T0" fmla="*/ 0 w 450"/>
                <a:gd name="T1" fmla="*/ 0 h 426"/>
                <a:gd name="T2" fmla="*/ 23 w 450"/>
                <a:gd name="T3" fmla="*/ 2 h 426"/>
                <a:gd name="T4" fmla="*/ 46 w 450"/>
                <a:gd name="T5" fmla="*/ 3 h 426"/>
                <a:gd name="T6" fmla="*/ 69 w 450"/>
                <a:gd name="T7" fmla="*/ 6 h 426"/>
                <a:gd name="T8" fmla="*/ 91 w 450"/>
                <a:gd name="T9" fmla="*/ 9 h 426"/>
                <a:gd name="T10" fmla="*/ 112 w 450"/>
                <a:gd name="T11" fmla="*/ 13 h 426"/>
                <a:gd name="T12" fmla="*/ 134 w 450"/>
                <a:gd name="T13" fmla="*/ 20 h 426"/>
                <a:gd name="T14" fmla="*/ 155 w 450"/>
                <a:gd name="T15" fmla="*/ 26 h 426"/>
                <a:gd name="T16" fmla="*/ 176 w 450"/>
                <a:gd name="T17" fmla="*/ 34 h 426"/>
                <a:gd name="T18" fmla="*/ 195 w 450"/>
                <a:gd name="T19" fmla="*/ 42 h 426"/>
                <a:gd name="T20" fmla="*/ 215 w 450"/>
                <a:gd name="T21" fmla="*/ 51 h 426"/>
                <a:gd name="T22" fmla="*/ 234 w 450"/>
                <a:gd name="T23" fmla="*/ 61 h 426"/>
                <a:gd name="T24" fmla="*/ 252 w 450"/>
                <a:gd name="T25" fmla="*/ 71 h 426"/>
                <a:gd name="T26" fmla="*/ 270 w 450"/>
                <a:gd name="T27" fmla="*/ 83 h 426"/>
                <a:gd name="T28" fmla="*/ 286 w 450"/>
                <a:gd name="T29" fmla="*/ 96 h 426"/>
                <a:gd name="T30" fmla="*/ 303 w 450"/>
                <a:gd name="T31" fmla="*/ 109 h 426"/>
                <a:gd name="T32" fmla="*/ 319 w 450"/>
                <a:gd name="T33" fmla="*/ 123 h 426"/>
                <a:gd name="T34" fmla="*/ 334 w 450"/>
                <a:gd name="T35" fmla="*/ 137 h 426"/>
                <a:gd name="T36" fmla="*/ 347 w 450"/>
                <a:gd name="T37" fmla="*/ 152 h 426"/>
                <a:gd name="T38" fmla="*/ 361 w 450"/>
                <a:gd name="T39" fmla="*/ 168 h 426"/>
                <a:gd name="T40" fmla="*/ 374 w 450"/>
                <a:gd name="T41" fmla="*/ 184 h 426"/>
                <a:gd name="T42" fmla="*/ 385 w 450"/>
                <a:gd name="T43" fmla="*/ 201 h 426"/>
                <a:gd name="T44" fmla="*/ 396 w 450"/>
                <a:gd name="T45" fmla="*/ 219 h 426"/>
                <a:gd name="T46" fmla="*/ 405 w 450"/>
                <a:gd name="T47" fmla="*/ 237 h 426"/>
                <a:gd name="T48" fmla="*/ 416 w 450"/>
                <a:gd name="T49" fmla="*/ 255 h 426"/>
                <a:gd name="T50" fmla="*/ 423 w 450"/>
                <a:gd name="T51" fmla="*/ 274 h 426"/>
                <a:gd name="T52" fmla="*/ 431 w 450"/>
                <a:gd name="T53" fmla="*/ 294 h 426"/>
                <a:gd name="T54" fmla="*/ 437 w 450"/>
                <a:gd name="T55" fmla="*/ 313 h 426"/>
                <a:gd name="T56" fmla="*/ 441 w 450"/>
                <a:gd name="T57" fmla="*/ 333 h 426"/>
                <a:gd name="T58" fmla="*/ 446 w 450"/>
                <a:gd name="T59" fmla="*/ 353 h 426"/>
                <a:gd name="T60" fmla="*/ 449 w 450"/>
                <a:gd name="T61" fmla="*/ 374 h 426"/>
                <a:gd name="T62" fmla="*/ 450 w 450"/>
                <a:gd name="T63" fmla="*/ 396 h 426"/>
                <a:gd name="T64" fmla="*/ 450 w 450"/>
                <a:gd name="T65" fmla="*/ 417 h 426"/>
                <a:gd name="T66" fmla="*/ 450 w 450"/>
                <a:gd name="T67" fmla="*/ 426 h 4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0"/>
                <a:gd name="T103" fmla="*/ 0 h 426"/>
                <a:gd name="T104" fmla="*/ 450 w 450"/>
                <a:gd name="T105" fmla="*/ 426 h 4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0" h="426">
                  <a:moveTo>
                    <a:pt x="0" y="0"/>
                  </a:moveTo>
                  <a:lnTo>
                    <a:pt x="23" y="2"/>
                  </a:lnTo>
                  <a:lnTo>
                    <a:pt x="46" y="3"/>
                  </a:lnTo>
                  <a:lnTo>
                    <a:pt x="69" y="6"/>
                  </a:lnTo>
                  <a:lnTo>
                    <a:pt x="91" y="9"/>
                  </a:lnTo>
                  <a:lnTo>
                    <a:pt x="112" y="13"/>
                  </a:lnTo>
                  <a:lnTo>
                    <a:pt x="134" y="20"/>
                  </a:lnTo>
                  <a:lnTo>
                    <a:pt x="155" y="26"/>
                  </a:lnTo>
                  <a:lnTo>
                    <a:pt x="176" y="34"/>
                  </a:lnTo>
                  <a:lnTo>
                    <a:pt x="195" y="42"/>
                  </a:lnTo>
                  <a:lnTo>
                    <a:pt x="215" y="51"/>
                  </a:lnTo>
                  <a:lnTo>
                    <a:pt x="234" y="61"/>
                  </a:lnTo>
                  <a:lnTo>
                    <a:pt x="252" y="71"/>
                  </a:lnTo>
                  <a:lnTo>
                    <a:pt x="270" y="83"/>
                  </a:lnTo>
                  <a:lnTo>
                    <a:pt x="286" y="96"/>
                  </a:lnTo>
                  <a:lnTo>
                    <a:pt x="303" y="109"/>
                  </a:lnTo>
                  <a:lnTo>
                    <a:pt x="319" y="123"/>
                  </a:lnTo>
                  <a:lnTo>
                    <a:pt x="334" y="137"/>
                  </a:lnTo>
                  <a:lnTo>
                    <a:pt x="347" y="152"/>
                  </a:lnTo>
                  <a:lnTo>
                    <a:pt x="361" y="168"/>
                  </a:lnTo>
                  <a:lnTo>
                    <a:pt x="374" y="184"/>
                  </a:lnTo>
                  <a:lnTo>
                    <a:pt x="385" y="201"/>
                  </a:lnTo>
                  <a:lnTo>
                    <a:pt x="396" y="219"/>
                  </a:lnTo>
                  <a:lnTo>
                    <a:pt x="405" y="237"/>
                  </a:lnTo>
                  <a:lnTo>
                    <a:pt x="416" y="255"/>
                  </a:lnTo>
                  <a:lnTo>
                    <a:pt x="423" y="274"/>
                  </a:lnTo>
                  <a:lnTo>
                    <a:pt x="431" y="294"/>
                  </a:lnTo>
                  <a:lnTo>
                    <a:pt x="437" y="313"/>
                  </a:lnTo>
                  <a:lnTo>
                    <a:pt x="441" y="333"/>
                  </a:lnTo>
                  <a:lnTo>
                    <a:pt x="446" y="353"/>
                  </a:lnTo>
                  <a:lnTo>
                    <a:pt x="449" y="374"/>
                  </a:lnTo>
                  <a:lnTo>
                    <a:pt x="450" y="396"/>
                  </a:lnTo>
                  <a:lnTo>
                    <a:pt x="450" y="417"/>
                  </a:lnTo>
                  <a:lnTo>
                    <a:pt x="450" y="426"/>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08" name="Rectangle 36"/>
            <p:cNvSpPr>
              <a:spLocks noChangeArrowheads="1"/>
            </p:cNvSpPr>
            <p:nvPr/>
          </p:nvSpPr>
          <p:spPr bwMode="auto">
            <a:xfrm>
              <a:off x="656" y="2116"/>
              <a:ext cx="609" cy="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101409" name="Line 37"/>
            <p:cNvSpPr>
              <a:spLocks noChangeShapeType="1"/>
            </p:cNvSpPr>
            <p:nvPr/>
          </p:nvSpPr>
          <p:spPr bwMode="auto">
            <a:xfrm flipH="1">
              <a:off x="1712" y="2788"/>
              <a:ext cx="5" cy="137"/>
            </a:xfrm>
            <a:prstGeom prst="line">
              <a:avLst/>
            </a:prstGeom>
            <a:noFill/>
            <a:ln w="14288">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10" name="Line 38"/>
            <p:cNvSpPr>
              <a:spLocks noChangeShapeType="1"/>
            </p:cNvSpPr>
            <p:nvPr/>
          </p:nvSpPr>
          <p:spPr bwMode="auto">
            <a:xfrm>
              <a:off x="1907" y="2832"/>
              <a:ext cx="1" cy="93"/>
            </a:xfrm>
            <a:prstGeom prst="line">
              <a:avLst/>
            </a:prstGeom>
            <a:noFill/>
            <a:ln w="14288">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11" name="Line 39"/>
            <p:cNvSpPr>
              <a:spLocks noChangeShapeType="1"/>
            </p:cNvSpPr>
            <p:nvPr/>
          </p:nvSpPr>
          <p:spPr bwMode="auto">
            <a:xfrm flipH="1">
              <a:off x="2080" y="2832"/>
              <a:ext cx="5" cy="90"/>
            </a:xfrm>
            <a:prstGeom prst="line">
              <a:avLst/>
            </a:prstGeom>
            <a:noFill/>
            <a:ln w="14288">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grpSp>
      <p:sp>
        <p:nvSpPr>
          <p:cNvPr id="101382" name="Text Box 40"/>
          <p:cNvSpPr txBox="1">
            <a:spLocks noChangeArrowheads="1"/>
          </p:cNvSpPr>
          <p:nvPr/>
        </p:nvSpPr>
        <p:spPr bwMode="auto">
          <a:xfrm>
            <a:off x="395288" y="3905250"/>
            <a:ext cx="525683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The end of the magnet is therefore</a:t>
            </a:r>
          </a:p>
          <a:p>
            <a:pPr eaLnBrk="1" fontAlgn="base" hangingPunct="1">
              <a:spcBef>
                <a:spcPct val="0"/>
              </a:spcBef>
              <a:spcAft>
                <a:spcPct val="0"/>
              </a:spcAft>
            </a:pPr>
            <a:r>
              <a:rPr lang="en-GB" altLang="en-US" sz="2000" i="1" dirty="0">
                <a:solidFill>
                  <a:srgbClr val="000000"/>
                </a:solidFill>
                <a:latin typeface="+mn-lt"/>
              </a:rPr>
              <a:t>chamfered </a:t>
            </a:r>
            <a:r>
              <a:rPr lang="en-GB" altLang="en-US" sz="2000" dirty="0">
                <a:solidFill>
                  <a:srgbClr val="000000"/>
                </a:solidFill>
                <a:latin typeface="+mn-lt"/>
              </a:rPr>
              <a:t>(a </a:t>
            </a:r>
            <a:r>
              <a:rPr lang="en-GB" altLang="en-US" sz="2000" dirty="0" err="1">
                <a:solidFill>
                  <a:srgbClr val="000000"/>
                </a:solidFill>
                <a:latin typeface="+mn-lt"/>
              </a:rPr>
              <a:t>Rogowski</a:t>
            </a:r>
            <a:r>
              <a:rPr lang="en-GB" altLang="en-US" sz="2000" dirty="0">
                <a:solidFill>
                  <a:srgbClr val="000000"/>
                </a:solidFill>
                <a:latin typeface="+mn-lt"/>
              </a:rPr>
              <a:t> roll-off if high field), increasing the gap (or inscribed radius) and lowering the field as the end is approached. </a:t>
            </a:r>
          </a:p>
        </p:txBody>
      </p:sp>
      <p:graphicFrame>
        <p:nvGraphicFramePr>
          <p:cNvPr id="101383" name="Object 41"/>
          <p:cNvGraphicFramePr>
            <a:graphicFrameLocks noChangeAspect="1"/>
          </p:cNvGraphicFramePr>
          <p:nvPr/>
        </p:nvGraphicFramePr>
        <p:xfrm>
          <a:off x="5543550" y="4437063"/>
          <a:ext cx="2371725" cy="1257300"/>
        </p:xfrm>
        <a:graphic>
          <a:graphicData uri="http://schemas.openxmlformats.org/presentationml/2006/ole">
            <mc:AlternateContent xmlns:mc="http://schemas.openxmlformats.org/markup-compatibility/2006">
              <mc:Choice xmlns:v="urn:schemas-microsoft-com:vml" Requires="v">
                <p:oleObj name="Picture" r:id="rId4" imgW="1812064" imgH="896142" progId="Word.Picture.8">
                  <p:embed/>
                </p:oleObj>
              </mc:Choice>
              <mc:Fallback>
                <p:oleObj name="Picture" r:id="rId4" imgW="1812064" imgH="896142" progId="Word.Picture.8">
                  <p:embed/>
                  <p:pic>
                    <p:nvPicPr>
                      <p:cNvPr id="101383"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550" y="4437063"/>
                        <a:ext cx="23717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380" name="Text Box 10"/>
          <p:cNvSpPr txBox="1">
            <a:spLocks noChangeArrowheads="1"/>
          </p:cNvSpPr>
          <p:nvPr/>
        </p:nvSpPr>
        <p:spPr bwMode="auto">
          <a:xfrm>
            <a:off x="395288" y="1542851"/>
            <a:ext cx="8569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Necessary to terminate the magnet in a controlled way:</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to define the length (strength)</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to prevent saturation in a sharp corner (see diagram)</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to maintain length constant with </a:t>
            </a:r>
            <a:r>
              <a:rPr lang="en-GB" altLang="en-US" sz="2000" i="1" dirty="0">
                <a:solidFill>
                  <a:srgbClr val="000000"/>
                </a:solidFill>
                <a:latin typeface="+mn-lt"/>
              </a:rPr>
              <a:t>x, y</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to prevent flux entering normal to lamination (AC)</a:t>
            </a:r>
          </a:p>
        </p:txBody>
      </p:sp>
      <p:sp>
        <p:nvSpPr>
          <p:cNvPr id="3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Magnet end geometry</a:t>
            </a:r>
          </a:p>
        </p:txBody>
      </p:sp>
    </p:spTree>
    <p:extLst>
      <p:ext uri="{BB962C8B-B14F-4D97-AF65-F5344CB8AC3E}">
        <p14:creationId xmlns:p14="http://schemas.microsoft.com/office/powerpoint/2010/main" val="13976355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sz="half" idx="1"/>
          </p:nvPr>
        </p:nvSpPr>
        <p:spPr>
          <a:xfrm>
            <a:off x="457200" y="1417638"/>
            <a:ext cx="8218488" cy="1206500"/>
          </a:xfrm>
        </p:spPr>
        <p:txBody>
          <a:bodyPr>
            <a:normAutofit/>
          </a:bodyPr>
          <a:lstStyle/>
          <a:p>
            <a:pPr marL="0" indent="0" eaLnBrk="1" hangingPunct="1">
              <a:buNone/>
            </a:pPr>
            <a:r>
              <a:rPr lang="en-GB" altLang="en-US" sz="2000" dirty="0"/>
              <a:t>As the gap is increased, the size (area) of the shim may be increased, to give </a:t>
            </a:r>
            <a:r>
              <a:rPr lang="en-GB" altLang="en-US" sz="2000" i="1" dirty="0"/>
              <a:t>some</a:t>
            </a:r>
            <a:r>
              <a:rPr lang="en-GB" altLang="en-US" sz="2000" dirty="0"/>
              <a:t> control of the field quality at the lower field. This is far from perfect!</a:t>
            </a:r>
          </a:p>
        </p:txBody>
      </p:sp>
      <p:pic>
        <p:nvPicPr>
          <p:cNvPr id="102404"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84213" y="2935288"/>
            <a:ext cx="3708400" cy="1851025"/>
          </a:xfrm>
          <a:noFill/>
        </p:spPr>
      </p:pic>
      <p:pic>
        <p:nvPicPr>
          <p:cNvPr id="102405" name="Picture 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795963" y="2579688"/>
            <a:ext cx="2520950" cy="2193925"/>
          </a:xfrm>
          <a:noFill/>
        </p:spPr>
      </p:pic>
      <p:sp>
        <p:nvSpPr>
          <p:cNvPr id="102406" name="Text Box 9"/>
          <p:cNvSpPr txBox="1">
            <a:spLocks noChangeArrowheads="1"/>
          </p:cNvSpPr>
          <p:nvPr/>
        </p:nvSpPr>
        <p:spPr bwMode="auto">
          <a:xfrm>
            <a:off x="647700" y="5084763"/>
            <a:ext cx="3816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Transverse adjustment at end of dipole</a:t>
            </a:r>
          </a:p>
        </p:txBody>
      </p:sp>
      <p:sp>
        <p:nvSpPr>
          <p:cNvPr id="102407" name="Text Box 10"/>
          <p:cNvSpPr txBox="1">
            <a:spLocks noChangeArrowheads="1"/>
          </p:cNvSpPr>
          <p:nvPr/>
        </p:nvSpPr>
        <p:spPr bwMode="auto">
          <a:xfrm>
            <a:off x="4967288" y="5049838"/>
            <a:ext cx="39608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Transverse adjustment at end of quadrupole</a:t>
            </a:r>
          </a:p>
        </p:txBody>
      </p:sp>
      <p:sp>
        <p:nvSpPr>
          <p:cNvPr id="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Pole profile</a:t>
            </a:r>
          </a:p>
        </p:txBody>
      </p:sp>
    </p:spTree>
    <p:extLst>
      <p:ext uri="{BB962C8B-B14F-4D97-AF65-F5344CB8AC3E}">
        <p14:creationId xmlns:p14="http://schemas.microsoft.com/office/powerpoint/2010/main" val="6604846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3"/>
          <p:cNvPicPr>
            <a:picLocks noChangeAspect="1"/>
          </p:cNvPicPr>
          <p:nvPr/>
        </p:nvPicPr>
        <p:blipFill>
          <a:blip r:embed="rId2">
            <a:extLst>
              <a:ext uri="{28A0092B-C50C-407E-A947-70E740481C1C}">
                <a14:useLocalDpi xmlns:a14="http://schemas.microsoft.com/office/drawing/2010/main" val="0"/>
              </a:ext>
            </a:extLst>
          </a:blip>
          <a:srcRect t="9883" r="54678" b="18221"/>
          <a:stretch>
            <a:fillRect/>
          </a:stretch>
        </p:blipFill>
        <p:spPr bwMode="auto">
          <a:xfrm>
            <a:off x="684213" y="1516624"/>
            <a:ext cx="3527425"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Picture 3"/>
          <p:cNvPicPr>
            <a:picLocks noChangeAspect="1"/>
          </p:cNvPicPr>
          <p:nvPr/>
        </p:nvPicPr>
        <p:blipFill>
          <a:blip r:embed="rId2">
            <a:extLst>
              <a:ext uri="{28A0092B-C50C-407E-A947-70E740481C1C}">
                <a14:useLocalDpi xmlns:a14="http://schemas.microsoft.com/office/drawing/2010/main" val="0"/>
              </a:ext>
            </a:extLst>
          </a:blip>
          <a:srcRect l="26514" t="42245" r="58138" b="39365"/>
          <a:stretch>
            <a:fillRect/>
          </a:stretch>
        </p:blipFill>
        <p:spPr bwMode="auto">
          <a:xfrm>
            <a:off x="4500563" y="1516624"/>
            <a:ext cx="41783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NINA magnet ends</a:t>
            </a:r>
          </a:p>
        </p:txBody>
      </p:sp>
    </p:spTree>
    <p:extLst>
      <p:ext uri="{BB962C8B-B14F-4D97-AF65-F5344CB8AC3E}">
        <p14:creationId xmlns:p14="http://schemas.microsoft.com/office/powerpoint/2010/main" val="301038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Cartesian coordinates</a:t>
            </a:r>
          </a:p>
        </p:txBody>
      </p:sp>
      <p:sp>
        <p:nvSpPr>
          <p:cNvPr id="3" name="Rectangle 3"/>
          <p:cNvSpPr txBox="1">
            <a:spLocks noChangeArrowheads="1"/>
          </p:cNvSpPr>
          <p:nvPr/>
        </p:nvSpPr>
        <p:spPr>
          <a:xfrm>
            <a:off x="485820" y="1345256"/>
            <a:ext cx="8229600" cy="49291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We can expand the equations using trig relationships and differentiate to obtain flux densities</a:t>
            </a:r>
          </a:p>
          <a:p>
            <a:pPr marL="0" indent="0">
              <a:buNone/>
            </a:pPr>
            <a:endParaRPr lang="en-GB" altLang="en-US" sz="2400" dirty="0"/>
          </a:p>
          <a:p>
            <a:pPr marL="0" indent="0">
              <a:buNone/>
            </a:pPr>
            <a:r>
              <a:rPr lang="en-GB" altLang="en-US" sz="2400" dirty="0"/>
              <a:t>                                                                        </a:t>
            </a:r>
          </a:p>
          <a:p>
            <a:pPr marL="0" indent="0">
              <a:buNone/>
            </a:pPr>
            <a:r>
              <a:rPr lang="en-GB" altLang="en-US" sz="2000" dirty="0"/>
              <a:t>And using that</a:t>
            </a:r>
          </a:p>
          <a:p>
            <a:pPr marL="0" indent="0">
              <a:buNone/>
            </a:pPr>
            <a:endParaRPr lang="en-GB" altLang="en-US" sz="2000" dirty="0"/>
          </a:p>
          <a:p>
            <a:pPr marL="0" indent="0">
              <a:buNone/>
            </a:pPr>
            <a:r>
              <a:rPr lang="en-GB" altLang="en-US" sz="2000" dirty="0"/>
              <a:t>We get</a:t>
            </a:r>
          </a:p>
          <a:p>
            <a:pPr marL="0" indent="0">
              <a:buNone/>
            </a:pPr>
            <a:endParaRPr lang="en-GB" altLang="en-US" sz="2000" dirty="0"/>
          </a:p>
          <a:p>
            <a:pPr marL="0" indent="0">
              <a:buNone/>
            </a:pPr>
            <a:r>
              <a:rPr lang="en-GB" altLang="en-US" sz="2000" dirty="0"/>
              <a:t>We can also follow a similar technique for the vector potential A which gives</a:t>
            </a:r>
          </a:p>
          <a:p>
            <a:pPr marL="0" indent="0">
              <a:buNone/>
            </a:pPr>
            <a:endParaRPr lang="en-GB" altLang="en-US" sz="2000" dirty="0"/>
          </a:p>
          <a:p>
            <a:pPr marL="0" indent="0">
              <a:buNone/>
            </a:pPr>
            <a:endParaRPr lang="en-GB" altLang="en-US" sz="2000" b="1" dirty="0"/>
          </a:p>
          <a:p>
            <a:pPr marL="0" indent="0">
              <a:buNone/>
            </a:pPr>
            <a:endParaRPr lang="en-GB" altLang="en-US" sz="2000" dirty="0"/>
          </a:p>
          <a:p>
            <a:endParaRPr lang="en-GB" altLang="en-US" sz="2400" dirty="0"/>
          </a:p>
          <a:p>
            <a:pPr marL="0" indent="0">
              <a:buNone/>
            </a:pPr>
            <a:r>
              <a:rPr lang="en-GB" altLang="en-US" sz="2400" dirty="0"/>
              <a:t>			</a:t>
            </a:r>
          </a:p>
        </p:txBody>
      </p:sp>
      <mc:AlternateContent xmlns:mc="http://schemas.openxmlformats.org/markup-compatibility/2006" xmlns:a14="http://schemas.microsoft.com/office/drawing/2010/main">
        <mc:Choice Requires="a14">
          <p:sp>
            <p:nvSpPr>
              <p:cNvPr id="4" name="Rectangle 3"/>
              <p:cNvSpPr/>
              <p:nvPr/>
            </p:nvSpPr>
            <p:spPr>
              <a:xfrm>
                <a:off x="-822569" y="2145732"/>
                <a:ext cx="4572000" cy="52322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func>
                        <m:funcPr>
                          <m:ctrlPr>
                            <a:rPr lang="en-GB" sz="1400" i="1">
                              <a:latin typeface="Cambria Math" panose="02040503050406030204" pitchFamily="18" charset="0"/>
                            </a:rPr>
                          </m:ctrlPr>
                        </m:funcPr>
                        <m:fName>
                          <m:r>
                            <m:rPr>
                              <m:sty m:val="p"/>
                            </m:rPr>
                            <a:rPr lang="en-GB" sz="1400">
                              <a:latin typeface="Cambria Math"/>
                            </a:rPr>
                            <m:t>cos</m:t>
                          </m:r>
                        </m:fName>
                        <m:e>
                          <m:r>
                            <a:rPr lang="en-GB" sz="1400" i="1">
                              <a:latin typeface="Cambria Math"/>
                            </a:rPr>
                            <m:t>2</m:t>
                          </m:r>
                          <m:r>
                            <a:rPr lang="en-GB" sz="1400" i="1">
                              <a:latin typeface="Cambria Math"/>
                            </a:rPr>
                            <m:t>𝜃</m:t>
                          </m:r>
                        </m:e>
                      </m:func>
                      <m:r>
                        <m:rPr>
                          <m:aln/>
                        </m:rPr>
                        <a:rPr lang="en-GB" sz="1400" i="1">
                          <a:latin typeface="Cambria Math"/>
                        </a:rPr>
                        <m:t>=</m:t>
                      </m:r>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cos</m:t>
                              </m:r>
                            </m:e>
                            <m:sup>
                              <m:r>
                                <a:rPr lang="en-GB" sz="1400" i="1">
                                  <a:latin typeface="Cambria Math"/>
                                </a:rPr>
                                <m:t>2</m:t>
                              </m:r>
                            </m:sup>
                          </m:sSup>
                        </m:fName>
                        <m:e>
                          <m:r>
                            <a:rPr lang="en-GB" sz="1400" i="1">
                              <a:latin typeface="Cambria Math"/>
                            </a:rPr>
                            <m:t>𝜃</m:t>
                          </m:r>
                        </m:e>
                      </m:func>
                      <m:r>
                        <a:rPr lang="en-GB" sz="1400" i="1">
                          <a:latin typeface="Cambria Math"/>
                        </a:rPr>
                        <m:t>−</m:t>
                      </m:r>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sin</m:t>
                              </m:r>
                            </m:e>
                            <m:sup>
                              <m:r>
                                <a:rPr lang="en-GB" sz="1400" i="1">
                                  <a:latin typeface="Cambria Math"/>
                                </a:rPr>
                                <m:t>2</m:t>
                              </m:r>
                            </m:sup>
                          </m:sSup>
                        </m:fName>
                        <m:e>
                          <m:r>
                            <a:rPr lang="en-GB" sz="1400" i="1">
                              <a:latin typeface="Cambria Math"/>
                            </a:rPr>
                            <m:t>𝜃</m:t>
                          </m:r>
                        </m:e>
                      </m:func>
                    </m:oMath>
                    <m:oMath xmlns:m="http://schemas.openxmlformats.org/officeDocument/2006/math">
                      <m:func>
                        <m:funcPr>
                          <m:ctrlPr>
                            <a:rPr lang="en-GB" sz="1400" i="1">
                              <a:latin typeface="Cambria Math" panose="02040503050406030204" pitchFamily="18" charset="0"/>
                            </a:rPr>
                          </m:ctrlPr>
                        </m:funcPr>
                        <m:fName>
                          <m:r>
                            <m:rPr>
                              <m:sty m:val="p"/>
                            </m:rPr>
                            <a:rPr lang="en-GB" sz="1400">
                              <a:latin typeface="Cambria Math"/>
                            </a:rPr>
                            <m:t>sin</m:t>
                          </m:r>
                        </m:fName>
                        <m:e>
                          <m:r>
                            <a:rPr lang="en-GB" sz="1400" i="1">
                              <a:latin typeface="Cambria Math"/>
                            </a:rPr>
                            <m:t>2</m:t>
                          </m:r>
                          <m:r>
                            <a:rPr lang="en-GB" sz="1400" i="1">
                              <a:latin typeface="Cambria Math"/>
                            </a:rPr>
                            <m:t>𝜃</m:t>
                          </m:r>
                        </m:e>
                      </m:func>
                      <m:r>
                        <m:rPr>
                          <m:aln/>
                        </m:rPr>
                        <a:rPr lang="en-GB" sz="1400" i="1">
                          <a:latin typeface="Cambria Math"/>
                        </a:rPr>
                        <m:t>=</m:t>
                      </m:r>
                      <m:r>
                        <a:rPr lang="en-GB" sz="1400" i="1">
                          <a:latin typeface="Cambria Math"/>
                        </a:rPr>
                        <m:t>2</m:t>
                      </m:r>
                      <m:func>
                        <m:funcPr>
                          <m:ctrlPr>
                            <a:rPr lang="en-GB" sz="1400" i="1">
                              <a:latin typeface="Cambria Math" panose="02040503050406030204" pitchFamily="18" charset="0"/>
                            </a:rPr>
                          </m:ctrlPr>
                        </m:funcPr>
                        <m:fName>
                          <m:r>
                            <m:rPr>
                              <m:sty m:val="p"/>
                            </m:rPr>
                            <a:rPr lang="en-GB" sz="1400">
                              <a:latin typeface="Cambria Math"/>
                            </a:rPr>
                            <m:t>sin</m:t>
                          </m:r>
                        </m:fName>
                        <m:e>
                          <m:r>
                            <a:rPr lang="en-GB" sz="1400" i="1">
                              <a:latin typeface="Cambria Math"/>
                            </a:rPr>
                            <m:t>𝜃</m:t>
                          </m:r>
                        </m:e>
                      </m:func>
                      <m:func>
                        <m:funcPr>
                          <m:ctrlPr>
                            <a:rPr lang="en-GB" sz="1400" i="1">
                              <a:latin typeface="Cambria Math" panose="02040503050406030204" pitchFamily="18" charset="0"/>
                            </a:rPr>
                          </m:ctrlPr>
                        </m:funcPr>
                        <m:fName>
                          <m:r>
                            <m:rPr>
                              <m:sty m:val="p"/>
                            </m:rPr>
                            <a:rPr lang="en-GB" sz="1400">
                              <a:latin typeface="Cambria Math"/>
                            </a:rPr>
                            <m:t>cos</m:t>
                          </m:r>
                        </m:fName>
                        <m:e>
                          <m:r>
                            <a:rPr lang="en-GB" sz="1400" i="1">
                              <a:latin typeface="Cambria Math"/>
                            </a:rPr>
                            <m:t>𝜃</m:t>
                          </m:r>
                        </m:e>
                      </m:func>
                    </m:oMath>
                  </m:oMathPara>
                </a14:m>
                <a:endParaRPr lang="en-GB" sz="1400" dirty="0"/>
              </a:p>
            </p:txBody>
          </p:sp>
        </mc:Choice>
        <mc:Fallback xmlns="">
          <p:sp>
            <p:nvSpPr>
              <p:cNvPr id="4" name="Rectangle 3"/>
              <p:cNvSpPr>
                <a:spLocks noRot="1" noChangeAspect="1" noMove="1" noResize="1" noEditPoints="1" noAdjustHandles="1" noChangeArrowheads="1" noChangeShapeType="1" noTextEdit="1"/>
              </p:cNvSpPr>
              <p:nvPr/>
            </p:nvSpPr>
            <p:spPr>
              <a:xfrm>
                <a:off x="-822569" y="2145732"/>
                <a:ext cx="4572000" cy="523220"/>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612636" y="2145732"/>
                <a:ext cx="4572000" cy="52322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func>
                        <m:funcPr>
                          <m:ctrlPr>
                            <a:rPr lang="en-GB" sz="1400" i="1">
                              <a:latin typeface="Cambria Math" panose="02040503050406030204" pitchFamily="18" charset="0"/>
                            </a:rPr>
                          </m:ctrlPr>
                        </m:funcPr>
                        <m:fName>
                          <m:r>
                            <m:rPr>
                              <m:sty m:val="p"/>
                            </m:rPr>
                            <a:rPr lang="en-GB" sz="1400">
                              <a:latin typeface="Cambria Math"/>
                            </a:rPr>
                            <m:t>cos</m:t>
                          </m:r>
                        </m:fName>
                        <m:e>
                          <m:r>
                            <a:rPr lang="en-GB" sz="1400" i="1">
                              <a:latin typeface="Cambria Math"/>
                            </a:rPr>
                            <m:t>3</m:t>
                          </m:r>
                          <m:r>
                            <a:rPr lang="en-GB" sz="1400" i="1">
                              <a:latin typeface="Cambria Math"/>
                            </a:rPr>
                            <m:t>𝜃</m:t>
                          </m:r>
                        </m:e>
                      </m:func>
                      <m:r>
                        <m:rPr>
                          <m:aln/>
                        </m:rPr>
                        <a:rPr lang="en-GB" sz="1400" i="1">
                          <a:latin typeface="Cambria Math"/>
                        </a:rPr>
                        <m:t>=</m:t>
                      </m:r>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cos</m:t>
                              </m:r>
                            </m:e>
                            <m:sup>
                              <m:r>
                                <a:rPr lang="en-GB" sz="1400" i="1">
                                  <a:latin typeface="Cambria Math"/>
                                </a:rPr>
                                <m:t>3</m:t>
                              </m:r>
                            </m:sup>
                          </m:sSup>
                        </m:fName>
                        <m:e>
                          <m:r>
                            <a:rPr lang="en-GB" sz="1400" i="1">
                              <a:latin typeface="Cambria Math"/>
                            </a:rPr>
                            <m:t>𝜃</m:t>
                          </m:r>
                        </m:e>
                      </m:func>
                      <m:r>
                        <a:rPr lang="en-GB" sz="1400" i="1">
                          <a:latin typeface="Cambria Math"/>
                        </a:rPr>
                        <m:t>−3</m:t>
                      </m:r>
                      <m:func>
                        <m:funcPr>
                          <m:ctrlPr>
                            <a:rPr lang="en-GB" sz="1400" i="1">
                              <a:latin typeface="Cambria Math" panose="02040503050406030204" pitchFamily="18" charset="0"/>
                            </a:rPr>
                          </m:ctrlPr>
                        </m:funcPr>
                        <m:fName>
                          <m:r>
                            <m:rPr>
                              <m:sty m:val="p"/>
                            </m:rPr>
                            <a:rPr lang="en-GB" sz="1400">
                              <a:latin typeface="Cambria Math"/>
                            </a:rPr>
                            <m:t>cos</m:t>
                          </m:r>
                        </m:fName>
                        <m:e>
                          <m:r>
                            <a:rPr lang="en-GB" sz="1400" i="1">
                              <a:latin typeface="Cambria Math"/>
                            </a:rPr>
                            <m:t>𝜃</m:t>
                          </m:r>
                        </m:e>
                      </m:func>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sin</m:t>
                              </m:r>
                            </m:e>
                            <m:sup>
                              <m:r>
                                <a:rPr lang="en-GB" sz="1400" i="1">
                                  <a:latin typeface="Cambria Math"/>
                                </a:rPr>
                                <m:t>2</m:t>
                              </m:r>
                            </m:sup>
                          </m:sSup>
                        </m:fName>
                        <m:e>
                          <m:r>
                            <a:rPr lang="en-GB" sz="1400" i="1">
                              <a:latin typeface="Cambria Math"/>
                            </a:rPr>
                            <m:t>𝜃</m:t>
                          </m:r>
                        </m:e>
                      </m:func>
                    </m:oMath>
                    <m:oMath xmlns:m="http://schemas.openxmlformats.org/officeDocument/2006/math">
                      <m:func>
                        <m:funcPr>
                          <m:ctrlPr>
                            <a:rPr lang="en-GB" sz="1400" i="1">
                              <a:latin typeface="Cambria Math" panose="02040503050406030204" pitchFamily="18" charset="0"/>
                            </a:rPr>
                          </m:ctrlPr>
                        </m:funcPr>
                        <m:fName>
                          <m:r>
                            <m:rPr>
                              <m:sty m:val="p"/>
                            </m:rPr>
                            <a:rPr lang="en-GB" sz="1400">
                              <a:latin typeface="Cambria Math"/>
                            </a:rPr>
                            <m:t>sin</m:t>
                          </m:r>
                        </m:fName>
                        <m:e>
                          <m:r>
                            <a:rPr lang="en-GB" sz="1400" i="1">
                              <a:latin typeface="Cambria Math"/>
                            </a:rPr>
                            <m:t>3</m:t>
                          </m:r>
                          <m:r>
                            <a:rPr lang="en-GB" sz="1400" i="1">
                              <a:latin typeface="Cambria Math"/>
                            </a:rPr>
                            <m:t>𝜃</m:t>
                          </m:r>
                        </m:e>
                      </m:func>
                      <m:r>
                        <m:rPr>
                          <m:aln/>
                        </m:rPr>
                        <a:rPr lang="en-GB" sz="1400" i="1">
                          <a:latin typeface="Cambria Math"/>
                        </a:rPr>
                        <m:t>=</m:t>
                      </m:r>
                      <m:r>
                        <a:rPr lang="en-GB" sz="1400" i="1">
                          <a:latin typeface="Cambria Math"/>
                        </a:rPr>
                        <m:t>3</m:t>
                      </m:r>
                      <m:func>
                        <m:funcPr>
                          <m:ctrlPr>
                            <a:rPr lang="en-GB" sz="1400" i="1">
                              <a:latin typeface="Cambria Math" panose="02040503050406030204" pitchFamily="18" charset="0"/>
                            </a:rPr>
                          </m:ctrlPr>
                        </m:funcPr>
                        <m:fName>
                          <m:r>
                            <m:rPr>
                              <m:sty m:val="p"/>
                            </m:rPr>
                            <a:rPr lang="en-GB" sz="1400">
                              <a:latin typeface="Cambria Math"/>
                            </a:rPr>
                            <m:t>sin</m:t>
                          </m:r>
                        </m:fName>
                        <m:e>
                          <m:r>
                            <a:rPr lang="en-GB" sz="1400" i="1">
                              <a:latin typeface="Cambria Math"/>
                            </a:rPr>
                            <m:t>𝜃</m:t>
                          </m:r>
                        </m:e>
                      </m:func>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cos</m:t>
                              </m:r>
                            </m:e>
                            <m:sup>
                              <m:r>
                                <a:rPr lang="en-GB" sz="1400">
                                  <a:latin typeface="Cambria Math"/>
                                </a:rPr>
                                <m:t>2</m:t>
                              </m:r>
                            </m:sup>
                          </m:sSup>
                        </m:fName>
                        <m:e>
                          <m:r>
                            <a:rPr lang="en-GB" sz="1400" i="1">
                              <a:latin typeface="Cambria Math"/>
                            </a:rPr>
                            <m:t>𝜃</m:t>
                          </m:r>
                        </m:e>
                      </m:func>
                      <m:r>
                        <a:rPr lang="en-GB" sz="1400" i="1">
                          <a:latin typeface="Cambria Math"/>
                        </a:rPr>
                        <m:t>−</m:t>
                      </m:r>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sin</m:t>
                              </m:r>
                            </m:e>
                            <m:sup>
                              <m:r>
                                <a:rPr lang="en-GB" sz="1400" i="1">
                                  <a:latin typeface="Cambria Math"/>
                                </a:rPr>
                                <m:t>3</m:t>
                              </m:r>
                            </m:sup>
                          </m:sSup>
                        </m:fName>
                        <m:e>
                          <m:r>
                            <a:rPr lang="en-GB" sz="1400" i="1">
                              <a:latin typeface="Cambria Math"/>
                            </a:rPr>
                            <m:t>𝜃</m:t>
                          </m:r>
                        </m:e>
                      </m:func>
                    </m:oMath>
                  </m:oMathPara>
                </a14:m>
                <a:endParaRPr lang="en-GB" sz="1400" dirty="0"/>
              </a:p>
            </p:txBody>
          </p:sp>
        </mc:Choice>
        <mc:Fallback xmlns="">
          <p:sp>
            <p:nvSpPr>
              <p:cNvPr id="5" name="Rectangle 4"/>
              <p:cNvSpPr>
                <a:spLocks noRot="1" noChangeAspect="1" noMove="1" noResize="1" noEditPoints="1" noAdjustHandles="1" noChangeArrowheads="1" noChangeShapeType="1" noTextEdit="1"/>
              </p:cNvSpPr>
              <p:nvPr/>
            </p:nvSpPr>
            <p:spPr>
              <a:xfrm>
                <a:off x="1612636" y="2145732"/>
                <a:ext cx="4572000" cy="523220"/>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559218" y="2145732"/>
                <a:ext cx="486003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GB" sz="1400" i="1">
                              <a:latin typeface="Cambria Math" panose="02040503050406030204" pitchFamily="18" charset="0"/>
                            </a:rPr>
                          </m:ctrlPr>
                        </m:funcPr>
                        <m:fName>
                          <m:r>
                            <m:rPr>
                              <m:sty m:val="p"/>
                            </m:rPr>
                            <a:rPr lang="en-GB" sz="1400">
                              <a:latin typeface="Cambria Math"/>
                            </a:rPr>
                            <m:t>cos</m:t>
                          </m:r>
                        </m:fName>
                        <m:e>
                          <m:r>
                            <a:rPr lang="en-GB" sz="1400" i="1">
                              <a:latin typeface="Cambria Math"/>
                            </a:rPr>
                            <m:t>4</m:t>
                          </m:r>
                          <m:r>
                            <a:rPr lang="en-GB" sz="1400" i="1">
                              <a:latin typeface="Cambria Math"/>
                            </a:rPr>
                            <m:t>𝜃</m:t>
                          </m:r>
                        </m:e>
                      </m:func>
                      <m:r>
                        <m:rPr>
                          <m:aln/>
                        </m:rPr>
                        <a:rPr lang="en-GB" sz="1400" i="1">
                          <a:latin typeface="Cambria Math"/>
                        </a:rPr>
                        <m:t>=</m:t>
                      </m:r>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cos</m:t>
                              </m:r>
                            </m:e>
                            <m:sup>
                              <m:r>
                                <a:rPr lang="en-GB" sz="1400" i="1">
                                  <a:latin typeface="Cambria Math"/>
                                </a:rPr>
                                <m:t>4</m:t>
                              </m:r>
                            </m:sup>
                          </m:sSup>
                        </m:fName>
                        <m:e>
                          <m:r>
                            <a:rPr lang="en-GB" sz="1400" i="1">
                              <a:latin typeface="Cambria Math"/>
                            </a:rPr>
                            <m:t>𝜃</m:t>
                          </m:r>
                        </m:e>
                      </m:func>
                      <m:r>
                        <a:rPr lang="en-GB" sz="1400" i="1">
                          <a:latin typeface="Cambria Math"/>
                        </a:rPr>
                        <m:t>+</m:t>
                      </m:r>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sin</m:t>
                              </m:r>
                            </m:e>
                            <m:sup>
                              <m:r>
                                <a:rPr lang="en-GB" sz="1400" i="1">
                                  <a:latin typeface="Cambria Math"/>
                                </a:rPr>
                                <m:t>4</m:t>
                              </m:r>
                            </m:sup>
                          </m:sSup>
                        </m:fName>
                        <m:e>
                          <m:r>
                            <a:rPr lang="en-GB" sz="1400" i="1">
                              <a:latin typeface="Cambria Math"/>
                            </a:rPr>
                            <m:t>𝜃</m:t>
                          </m:r>
                        </m:e>
                      </m:func>
                      <m:r>
                        <a:rPr lang="en-GB" sz="1400" i="1">
                          <a:latin typeface="Cambria Math"/>
                        </a:rPr>
                        <m:t>−6</m:t>
                      </m:r>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cos</m:t>
                              </m:r>
                            </m:e>
                            <m:sup>
                              <m:r>
                                <a:rPr lang="en-GB" sz="1400">
                                  <a:latin typeface="Cambria Math"/>
                                </a:rPr>
                                <m:t>2</m:t>
                              </m:r>
                            </m:sup>
                          </m:sSup>
                        </m:fName>
                        <m:e>
                          <m:r>
                            <a:rPr lang="en-GB" sz="1400" i="1">
                              <a:latin typeface="Cambria Math"/>
                            </a:rPr>
                            <m:t>𝜃</m:t>
                          </m:r>
                        </m:e>
                      </m:func>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sin</m:t>
                              </m:r>
                            </m:e>
                            <m:sup>
                              <m:r>
                                <a:rPr lang="en-GB" sz="1400" i="1">
                                  <a:latin typeface="Cambria Math"/>
                                </a:rPr>
                                <m:t>2</m:t>
                              </m:r>
                            </m:sup>
                          </m:sSup>
                        </m:fName>
                        <m:e>
                          <m:r>
                            <a:rPr lang="en-GB" sz="1400" i="1">
                              <a:latin typeface="Cambria Math"/>
                            </a:rPr>
                            <m:t>𝜃</m:t>
                          </m:r>
                        </m:e>
                      </m:func>
                    </m:oMath>
                    <m:oMath xmlns:m="http://schemas.openxmlformats.org/officeDocument/2006/math">
                      <m:func>
                        <m:funcPr>
                          <m:ctrlPr>
                            <a:rPr lang="en-GB" sz="1400" i="1">
                              <a:latin typeface="Cambria Math" panose="02040503050406030204" pitchFamily="18" charset="0"/>
                            </a:rPr>
                          </m:ctrlPr>
                        </m:funcPr>
                        <m:fName>
                          <m:r>
                            <m:rPr>
                              <m:sty m:val="p"/>
                            </m:rPr>
                            <a:rPr lang="en-GB" sz="1400">
                              <a:latin typeface="Cambria Math"/>
                            </a:rPr>
                            <m:t>sin</m:t>
                          </m:r>
                        </m:fName>
                        <m:e>
                          <m:r>
                            <a:rPr lang="en-GB" sz="1400" i="1">
                              <a:latin typeface="Cambria Math"/>
                            </a:rPr>
                            <m:t>4</m:t>
                          </m:r>
                          <m:r>
                            <a:rPr lang="en-GB" sz="1400" i="1">
                              <a:latin typeface="Cambria Math"/>
                            </a:rPr>
                            <m:t>𝜃</m:t>
                          </m:r>
                        </m:e>
                      </m:func>
                      <m:r>
                        <m:rPr>
                          <m:aln/>
                        </m:rPr>
                        <a:rPr lang="en-GB" sz="1400" i="1">
                          <a:latin typeface="Cambria Math"/>
                        </a:rPr>
                        <m:t>=</m:t>
                      </m:r>
                      <m:r>
                        <a:rPr lang="en-GB" sz="1400" i="1">
                          <a:latin typeface="Cambria Math"/>
                        </a:rPr>
                        <m:t>4</m:t>
                      </m:r>
                      <m:func>
                        <m:funcPr>
                          <m:ctrlPr>
                            <a:rPr lang="en-GB" sz="1400" i="1">
                              <a:latin typeface="Cambria Math" panose="02040503050406030204" pitchFamily="18" charset="0"/>
                            </a:rPr>
                          </m:ctrlPr>
                        </m:funcPr>
                        <m:fName>
                          <m:r>
                            <m:rPr>
                              <m:sty m:val="p"/>
                            </m:rPr>
                            <a:rPr lang="en-GB" sz="1400">
                              <a:latin typeface="Cambria Math"/>
                            </a:rPr>
                            <m:t>sin</m:t>
                          </m:r>
                        </m:fName>
                        <m:e>
                          <m:r>
                            <a:rPr lang="en-GB" sz="1400" i="1">
                              <a:latin typeface="Cambria Math"/>
                            </a:rPr>
                            <m:t>𝜃</m:t>
                          </m:r>
                        </m:e>
                      </m:func>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cos</m:t>
                              </m:r>
                            </m:e>
                            <m:sup>
                              <m:r>
                                <a:rPr lang="en-GB" sz="1400">
                                  <a:latin typeface="Cambria Math"/>
                                </a:rPr>
                                <m:t>3</m:t>
                              </m:r>
                            </m:sup>
                          </m:sSup>
                        </m:fName>
                        <m:e>
                          <m:r>
                            <a:rPr lang="en-GB" sz="1400" i="1">
                              <a:latin typeface="Cambria Math"/>
                            </a:rPr>
                            <m:t>𝜃</m:t>
                          </m:r>
                        </m:e>
                      </m:func>
                      <m:r>
                        <a:rPr lang="en-GB" sz="1400" i="1">
                          <a:latin typeface="Cambria Math"/>
                        </a:rPr>
                        <m:t>−4</m:t>
                      </m:r>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sin</m:t>
                              </m:r>
                            </m:e>
                            <m:sup>
                              <m:r>
                                <a:rPr lang="en-GB" sz="1400" i="1">
                                  <a:latin typeface="Cambria Math"/>
                                </a:rPr>
                                <m:t>3</m:t>
                              </m:r>
                            </m:sup>
                          </m:sSup>
                        </m:fName>
                        <m:e>
                          <m:r>
                            <a:rPr lang="en-GB" sz="1400" i="1">
                              <a:latin typeface="Cambria Math"/>
                            </a:rPr>
                            <m:t>𝜃</m:t>
                          </m:r>
                        </m:e>
                      </m:func>
                      <m:func>
                        <m:funcPr>
                          <m:ctrlPr>
                            <a:rPr lang="en-GB" sz="1400" i="1">
                              <a:latin typeface="Cambria Math" panose="02040503050406030204" pitchFamily="18" charset="0"/>
                            </a:rPr>
                          </m:ctrlPr>
                        </m:funcPr>
                        <m:fName>
                          <m:r>
                            <m:rPr>
                              <m:sty m:val="p"/>
                            </m:rPr>
                            <a:rPr lang="en-GB" sz="1400">
                              <a:latin typeface="Cambria Math"/>
                            </a:rPr>
                            <m:t>cos</m:t>
                          </m:r>
                        </m:fName>
                        <m:e>
                          <m:r>
                            <a:rPr lang="en-GB" sz="1400" i="1">
                              <a:latin typeface="Cambria Math"/>
                            </a:rPr>
                            <m:t>𝜃</m:t>
                          </m:r>
                        </m:e>
                      </m:func>
                    </m:oMath>
                  </m:oMathPara>
                </a14:m>
                <a:endParaRPr lang="en-GB" sz="1400" dirty="0"/>
              </a:p>
            </p:txBody>
          </p:sp>
        </mc:Choice>
        <mc:Fallback xmlns="">
          <p:sp>
            <p:nvSpPr>
              <p:cNvPr id="6" name="Rectangle 5"/>
              <p:cNvSpPr>
                <a:spLocks noRot="1" noChangeAspect="1" noMove="1" noResize="1" noEditPoints="1" noAdjustHandles="1" noChangeArrowheads="1" noChangeShapeType="1" noTextEdit="1"/>
              </p:cNvSpPr>
              <p:nvPr/>
            </p:nvSpPr>
            <p:spPr>
              <a:xfrm>
                <a:off x="4559218" y="2145732"/>
                <a:ext cx="4860032" cy="523220"/>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85820" y="2896410"/>
                <a:ext cx="4572000" cy="1173013"/>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GB" i="1">
                          <a:latin typeface="Cambria Math"/>
                        </a:rPr>
                        <m:t>𝑥</m:t>
                      </m:r>
                      <m:r>
                        <m:rPr>
                          <m:aln/>
                        </m:rPr>
                        <a:rPr lang="en-GB" i="1">
                          <a:latin typeface="Cambria Math"/>
                        </a:rPr>
                        <m:t>=</m:t>
                      </m:r>
                      <m:r>
                        <a:rPr lang="en-GB" i="1">
                          <a:latin typeface="Cambria Math"/>
                        </a:rPr>
                        <m:t>𝑟</m:t>
                      </m:r>
                      <m:func>
                        <m:funcPr>
                          <m:ctrlPr>
                            <a:rPr lang="en-GB" i="1">
                              <a:latin typeface="Cambria Math" panose="02040503050406030204" pitchFamily="18" charset="0"/>
                            </a:rPr>
                          </m:ctrlPr>
                        </m:funcPr>
                        <m:fName>
                          <m:r>
                            <m:rPr>
                              <m:sty m:val="p"/>
                            </m:rPr>
                            <a:rPr lang="en-GB">
                              <a:latin typeface="Cambria Math"/>
                            </a:rPr>
                            <m:t>cos</m:t>
                          </m:r>
                        </m:fName>
                        <m:e>
                          <m:r>
                            <a:rPr lang="en-GB" i="1">
                              <a:latin typeface="Cambria Math"/>
                            </a:rPr>
                            <m:t>𝜃</m:t>
                          </m:r>
                        </m:e>
                      </m:func>
                    </m:oMath>
                  </m:oMathPara>
                </a14:m>
                <a:br>
                  <a:rPr lang="en-GB" i="1" dirty="0">
                    <a:latin typeface="Cambria Math"/>
                  </a:rPr>
                </a:br>
                <a:endParaRPr lang="en-GB" altLang="en-US" dirty="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𝐵</m:t>
                          </m:r>
                        </m:e>
                        <m:sub>
                          <m:r>
                            <a:rPr lang="en-GB" i="1">
                              <a:latin typeface="Cambria Math"/>
                            </a:rPr>
                            <m:t>𝑥</m:t>
                          </m:r>
                        </m:sub>
                      </m:sSub>
                      <m:r>
                        <m:rPr>
                          <m:aln/>
                        </m:rPr>
                        <a:rPr lang="en-GB" i="1">
                          <a:latin typeface="Cambria Math"/>
                        </a:rPr>
                        <m:t>=</m:t>
                      </m:r>
                      <m:r>
                        <a:rPr lang="en-GB" i="1">
                          <a:latin typeface="Cambria Math"/>
                        </a:rPr>
                        <m:t>−</m:t>
                      </m:r>
                      <m:f>
                        <m:fPr>
                          <m:ctrlPr>
                            <a:rPr lang="en-GB" i="1">
                              <a:latin typeface="Cambria Math" panose="02040503050406030204" pitchFamily="18" charset="0"/>
                            </a:rPr>
                          </m:ctrlPr>
                        </m:fPr>
                        <m:num>
                          <m:r>
                            <a:rPr lang="en-GB" i="1">
                              <a:latin typeface="Cambria Math"/>
                            </a:rPr>
                            <m:t>𝜕𝜙</m:t>
                          </m:r>
                        </m:num>
                        <m:den>
                          <m:r>
                            <a:rPr lang="en-GB" i="1">
                              <a:latin typeface="Cambria Math"/>
                            </a:rPr>
                            <m:t>𝜕</m:t>
                          </m:r>
                          <m:r>
                            <a:rPr lang="en-GB" i="1">
                              <a:latin typeface="Cambria Math"/>
                            </a:rPr>
                            <m:t>𝑥</m:t>
                          </m:r>
                        </m:den>
                      </m:f>
                    </m:oMath>
                  </m:oMathPara>
                </a14:m>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485820" y="2896410"/>
                <a:ext cx="4572000" cy="1173013"/>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27758" y="2896410"/>
                <a:ext cx="4572000" cy="122033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GB" i="1" smtClean="0">
                          <a:latin typeface="Cambria Math"/>
                        </a:rPr>
                        <m:t>𝑦</m:t>
                      </m:r>
                      <m:r>
                        <m:rPr>
                          <m:aln/>
                        </m:rPr>
                        <a:rPr lang="en-GB" i="1">
                          <a:latin typeface="Cambria Math"/>
                        </a:rPr>
                        <m:t>=</m:t>
                      </m:r>
                      <m:r>
                        <a:rPr lang="en-GB" i="1">
                          <a:latin typeface="Cambria Math"/>
                        </a:rPr>
                        <m:t>𝑟</m:t>
                      </m:r>
                      <m:func>
                        <m:funcPr>
                          <m:ctrlPr>
                            <a:rPr lang="en-GB" i="1">
                              <a:latin typeface="Cambria Math" panose="02040503050406030204" pitchFamily="18" charset="0"/>
                            </a:rPr>
                          </m:ctrlPr>
                        </m:funcPr>
                        <m:fName>
                          <m:r>
                            <m:rPr>
                              <m:sty m:val="p"/>
                            </m:rPr>
                            <a:rPr lang="en-GB">
                              <a:latin typeface="Cambria Math"/>
                            </a:rPr>
                            <m:t>sin</m:t>
                          </m:r>
                        </m:fName>
                        <m:e>
                          <m:r>
                            <a:rPr lang="en-GB" i="1">
                              <a:latin typeface="Cambria Math"/>
                            </a:rPr>
                            <m:t>𝜃</m:t>
                          </m:r>
                        </m:e>
                      </m:func>
                    </m:oMath>
                  </m:oMathPara>
                </a14:m>
                <a:br>
                  <a:rPr lang="en-GB" i="1" dirty="0">
                    <a:latin typeface="Cambria Math"/>
                  </a:rPr>
                </a:br>
                <a:endParaRPr lang="en-GB" i="1" dirty="0">
                  <a:latin typeface="Cambria Math"/>
                </a:endParaRP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𝐵</m:t>
                          </m:r>
                        </m:e>
                        <m:sub>
                          <m:r>
                            <a:rPr lang="en-GB" i="1">
                              <a:latin typeface="Cambria Math"/>
                            </a:rPr>
                            <m:t>𝑦</m:t>
                          </m:r>
                        </m:sub>
                      </m:sSub>
                      <m:r>
                        <m:rPr>
                          <m:aln/>
                        </m:rPr>
                        <a:rPr lang="en-GB" i="1">
                          <a:latin typeface="Cambria Math"/>
                        </a:rPr>
                        <m:t>=</m:t>
                      </m:r>
                      <m:r>
                        <a:rPr lang="en-GB" i="1">
                          <a:latin typeface="Cambria Math"/>
                        </a:rPr>
                        <m:t>−</m:t>
                      </m:r>
                      <m:f>
                        <m:fPr>
                          <m:ctrlPr>
                            <a:rPr lang="en-GB" i="1">
                              <a:latin typeface="Cambria Math" panose="02040503050406030204" pitchFamily="18" charset="0"/>
                            </a:rPr>
                          </m:ctrlPr>
                        </m:fPr>
                        <m:num>
                          <m:r>
                            <a:rPr lang="en-GB" i="1">
                              <a:latin typeface="Cambria Math"/>
                            </a:rPr>
                            <m:t>𝜕𝜙</m:t>
                          </m:r>
                        </m:num>
                        <m:den>
                          <m:r>
                            <a:rPr lang="en-GB" i="1">
                              <a:latin typeface="Cambria Math"/>
                            </a:rPr>
                            <m:t>𝜕</m:t>
                          </m:r>
                          <m:r>
                            <a:rPr lang="en-GB" i="1">
                              <a:latin typeface="Cambria Math"/>
                            </a:rPr>
                            <m:t>𝑦</m:t>
                          </m:r>
                        </m:den>
                      </m:f>
                    </m:oMath>
                  </m:oMathPara>
                </a14:m>
                <a:endParaRPr lang="en-GB" dirty="0"/>
              </a:p>
            </p:txBody>
          </p:sp>
        </mc:Choice>
        <mc:Fallback xmlns="">
          <p:sp>
            <p:nvSpPr>
              <p:cNvPr id="8" name="Rectangle 7"/>
              <p:cNvSpPr>
                <a:spLocks noRot="1" noChangeAspect="1" noMove="1" noResize="1" noEditPoints="1" noAdjustHandles="1" noChangeArrowheads="1" noChangeShapeType="1" noTextEdit="1"/>
              </p:cNvSpPr>
              <p:nvPr/>
            </p:nvSpPr>
            <p:spPr>
              <a:xfrm>
                <a:off x="1927758" y="2896410"/>
                <a:ext cx="4572000" cy="1220334"/>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071365" y="4772096"/>
                <a:ext cx="4572000" cy="61901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a:rPr>
                            <m:t>𝐵</m:t>
                          </m:r>
                        </m:e>
                        <m:sub>
                          <m:r>
                            <a:rPr lang="en-GB" i="1">
                              <a:latin typeface="Cambria Math"/>
                            </a:rPr>
                            <m:t>𝑦</m:t>
                          </m:r>
                        </m:sub>
                      </m:sSub>
                      <m:r>
                        <m:rPr>
                          <m:aln/>
                        </m:rPr>
                        <a:rPr lang="en-GB" i="1">
                          <a:latin typeface="Cambria Math"/>
                        </a:rPr>
                        <m:t>=</m:t>
                      </m:r>
                      <m:r>
                        <a:rPr lang="en-GB" i="1">
                          <a:latin typeface="Cambria Math"/>
                        </a:rPr>
                        <m:t>−</m:t>
                      </m:r>
                      <m:f>
                        <m:fPr>
                          <m:ctrlPr>
                            <a:rPr lang="en-GB" i="1">
                              <a:latin typeface="Cambria Math" panose="02040503050406030204" pitchFamily="18" charset="0"/>
                            </a:rPr>
                          </m:ctrlPr>
                        </m:fPr>
                        <m:num>
                          <m:r>
                            <a:rPr lang="en-GB" i="1">
                              <a:latin typeface="Cambria Math"/>
                            </a:rPr>
                            <m:t>𝜕</m:t>
                          </m:r>
                          <m:r>
                            <a:rPr lang="en-GB" b="0" i="1" smtClean="0">
                              <a:latin typeface="Cambria Math"/>
                            </a:rPr>
                            <m:t>𝐴</m:t>
                          </m:r>
                        </m:num>
                        <m:den>
                          <m:r>
                            <a:rPr lang="en-GB" i="1">
                              <a:latin typeface="Cambria Math"/>
                            </a:rPr>
                            <m:t>𝜕</m:t>
                          </m:r>
                          <m:r>
                            <a:rPr lang="en-GB" b="0" i="1" smtClean="0">
                              <a:latin typeface="Cambria Math"/>
                            </a:rPr>
                            <m:t>𝑥</m:t>
                          </m:r>
                        </m:den>
                      </m:f>
                    </m:oMath>
                  </m:oMathPara>
                </a14:m>
                <a:endParaRPr lang="en-GB" dirty="0"/>
              </a:p>
            </p:txBody>
          </p:sp>
        </mc:Choice>
        <mc:Fallback xmlns="">
          <p:sp>
            <p:nvSpPr>
              <p:cNvPr id="9" name="Rectangle 8"/>
              <p:cNvSpPr>
                <a:spLocks noRot="1" noChangeAspect="1" noMove="1" noResize="1" noEditPoints="1" noAdjustHandles="1" noChangeArrowheads="1" noChangeShapeType="1" noTextEdit="1"/>
              </p:cNvSpPr>
              <p:nvPr/>
            </p:nvSpPr>
            <p:spPr>
              <a:xfrm>
                <a:off x="2071365" y="4772096"/>
                <a:ext cx="4572000" cy="619016"/>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5820" y="4791196"/>
                <a:ext cx="4572000" cy="66633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a:rPr>
                            <m:t>𝐵</m:t>
                          </m:r>
                        </m:e>
                        <m:sub>
                          <m:r>
                            <a:rPr lang="en-GB" i="1">
                              <a:latin typeface="Cambria Math"/>
                            </a:rPr>
                            <m:t>𝑥</m:t>
                          </m:r>
                        </m:sub>
                      </m:sSub>
                      <m:r>
                        <m:rPr>
                          <m:aln/>
                        </m:rPr>
                        <a:rPr lang="en-GB" i="1">
                          <a:latin typeface="Cambria Math"/>
                        </a:rPr>
                        <m:t>=</m:t>
                      </m:r>
                      <m:f>
                        <m:fPr>
                          <m:ctrlPr>
                            <a:rPr lang="en-GB" i="1">
                              <a:latin typeface="Cambria Math" panose="02040503050406030204" pitchFamily="18" charset="0"/>
                            </a:rPr>
                          </m:ctrlPr>
                        </m:fPr>
                        <m:num>
                          <m:r>
                            <a:rPr lang="en-GB" i="1">
                              <a:latin typeface="Cambria Math"/>
                            </a:rPr>
                            <m:t>𝜕</m:t>
                          </m:r>
                          <m:r>
                            <a:rPr lang="en-GB" b="0" i="1" smtClean="0">
                              <a:latin typeface="Cambria Math"/>
                            </a:rPr>
                            <m:t>𝐴</m:t>
                          </m:r>
                        </m:num>
                        <m:den>
                          <m:r>
                            <a:rPr lang="en-GB" i="1">
                              <a:latin typeface="Cambria Math"/>
                            </a:rPr>
                            <m:t>𝜕</m:t>
                          </m:r>
                          <m:r>
                            <a:rPr lang="en-GB" b="0" i="1" smtClean="0">
                              <a:latin typeface="Cambria Math"/>
                            </a:rPr>
                            <m:t>𝑦</m:t>
                          </m:r>
                        </m:den>
                      </m:f>
                    </m:oMath>
                  </m:oMathPara>
                </a14:m>
                <a:endParaRPr lang="en-GB" dirty="0"/>
              </a:p>
            </p:txBody>
          </p:sp>
        </mc:Choice>
        <mc:Fallback xmlns="">
          <p:sp>
            <p:nvSpPr>
              <p:cNvPr id="10" name="Rectangle 9"/>
              <p:cNvSpPr>
                <a:spLocks noRot="1" noChangeAspect="1" noMove="1" noResize="1" noEditPoints="1" noAdjustHandles="1" noChangeArrowheads="1" noChangeShapeType="1" noTextEdit="1"/>
              </p:cNvSpPr>
              <p:nvPr/>
            </p:nvSpPr>
            <p:spPr>
              <a:xfrm>
                <a:off x="485820" y="4791196"/>
                <a:ext cx="4572000" cy="666336"/>
              </a:xfrm>
              <a:prstGeom prst="rect">
                <a:avLst/>
              </a:prstGeom>
              <a:blipFill rotWithShape="1">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461806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 functions</a:t>
            </a:r>
          </a:p>
        </p:txBody>
      </p:sp>
      <mc:AlternateContent xmlns:mc="http://schemas.openxmlformats.org/markup-compatibility/2006" xmlns:a14="http://schemas.microsoft.com/office/drawing/2010/main">
        <mc:Choice Requires="a14">
          <p:sp>
            <p:nvSpPr>
              <p:cNvPr id="4" name="TextBox 3"/>
              <p:cNvSpPr txBox="1"/>
              <p:nvPr/>
            </p:nvSpPr>
            <p:spPr>
              <a:xfrm>
                <a:off x="745633" y="3700594"/>
                <a:ext cx="6424772" cy="530979"/>
              </a:xfrm>
              <a:prstGeom prst="rect">
                <a:avLst/>
              </a:prstGeom>
              <a:noFill/>
            </p:spPr>
            <p:txBody>
              <a:bodyPr wrap="none" rtlCol="0">
                <a:spAutoFit/>
              </a:bodyPr>
              <a:lstStyle/>
              <a:p>
                <a14:m>
                  <m:oMath xmlns:m="http://schemas.openxmlformats.org/officeDocument/2006/math">
                    <m:r>
                      <a:rPr lang="en-GB" b="0" i="1" smtClean="0">
                        <a:latin typeface="Cambria Math"/>
                      </a:rPr>
                      <m:t>𝐵</m:t>
                    </m:r>
                    <m:r>
                      <a:rPr lang="en-GB" b="0" i="1" smtClean="0">
                        <a:latin typeface="Cambria Math"/>
                      </a:rPr>
                      <m:t>=−</m:t>
                    </m:r>
                    <m:r>
                      <a:rPr lang="en-GB" b="0" i="1" smtClean="0">
                        <a:latin typeface="Cambria Math"/>
                      </a:rPr>
                      <m:t>𝛻𝜙</m:t>
                    </m:r>
                    <m:r>
                      <a:rPr lang="en-GB" b="0" i="1" smtClean="0">
                        <a:latin typeface="Cambria Math"/>
                        <a:ea typeface="Cambria Math"/>
                      </a:rPr>
                      <m:t>=−</m:t>
                    </m:r>
                    <m:d>
                      <m:dPr>
                        <m:ctrlPr>
                          <a:rPr lang="en-GB" b="0" i="1" smtClean="0">
                            <a:latin typeface="Cambria Math" panose="02040503050406030204" pitchFamily="18" charset="0"/>
                            <a:ea typeface="Cambria Math"/>
                          </a:rPr>
                        </m:ctrlPr>
                      </m:dPr>
                      <m:e>
                        <m:r>
                          <a:rPr lang="en-GB" b="0" i="1" smtClean="0">
                            <a:latin typeface="Cambria Math"/>
                            <a:ea typeface="Cambria Math"/>
                          </a:rPr>
                          <m:t>𝑖</m:t>
                        </m:r>
                        <m:f>
                          <m:fPr>
                            <m:ctrlPr>
                              <a:rPr lang="en-GB" b="0" i="1" smtClean="0">
                                <a:latin typeface="Cambria Math" panose="02040503050406030204" pitchFamily="18" charset="0"/>
                                <a:ea typeface="Cambria Math"/>
                              </a:rPr>
                            </m:ctrlPr>
                          </m:fPr>
                          <m:num>
                            <m:r>
                              <a:rPr lang="en-GB" b="0" i="1" smtClean="0">
                                <a:latin typeface="Cambria Math"/>
                                <a:ea typeface="Cambria Math"/>
                              </a:rPr>
                              <m:t>𝜕</m:t>
                            </m:r>
                            <m:r>
                              <a:rPr lang="en-GB" i="1">
                                <a:latin typeface="Cambria Math"/>
                                <a:ea typeface="Cambria Math"/>
                              </a:rPr>
                              <m:t>𝜙</m:t>
                            </m:r>
                          </m:num>
                          <m:den>
                            <m:r>
                              <a:rPr lang="en-GB" b="0" i="1" smtClean="0">
                                <a:latin typeface="Cambria Math"/>
                                <a:ea typeface="Cambria Math"/>
                              </a:rPr>
                              <m:t>𝜕</m:t>
                            </m:r>
                            <m:r>
                              <a:rPr lang="en-GB" b="0" i="1" smtClean="0">
                                <a:latin typeface="Cambria Math"/>
                                <a:ea typeface="Cambria Math"/>
                              </a:rPr>
                              <m:t>𝑥</m:t>
                            </m:r>
                          </m:den>
                        </m:f>
                        <m:r>
                          <a:rPr lang="en-GB" b="0" i="0" smtClean="0">
                            <a:latin typeface="Cambria Math"/>
                            <a:ea typeface="Cambria Math"/>
                          </a:rPr>
                          <m:t>+</m:t>
                        </m:r>
                        <m:r>
                          <m:rPr>
                            <m:sty m:val="p"/>
                          </m:rPr>
                          <a:rPr lang="en-GB" b="0" i="0" smtClean="0">
                            <a:latin typeface="Cambria Math"/>
                            <a:ea typeface="Cambria Math"/>
                          </a:rPr>
                          <m:t>j</m:t>
                        </m:r>
                        <m:f>
                          <m:fPr>
                            <m:ctrlPr>
                              <a:rPr lang="en-GB" b="0" i="1" smtClean="0">
                                <a:latin typeface="Cambria Math" panose="02040503050406030204" pitchFamily="18" charset="0"/>
                                <a:ea typeface="Cambria Math"/>
                              </a:rPr>
                            </m:ctrlPr>
                          </m:fPr>
                          <m:num>
                            <m:r>
                              <a:rPr lang="en-GB" b="0" i="1" smtClean="0">
                                <a:latin typeface="Cambria Math"/>
                                <a:ea typeface="Cambria Math"/>
                              </a:rPr>
                              <m:t>𝜕</m:t>
                            </m:r>
                            <m:r>
                              <a:rPr lang="en-GB" i="1">
                                <a:latin typeface="Cambria Math"/>
                                <a:ea typeface="Cambria Math"/>
                              </a:rPr>
                              <m:t>𝜙</m:t>
                            </m:r>
                          </m:num>
                          <m:den>
                            <m:r>
                              <a:rPr lang="en-GB" b="0" i="1" smtClean="0">
                                <a:latin typeface="Cambria Math"/>
                                <a:ea typeface="Cambria Math"/>
                              </a:rPr>
                              <m:t>𝜕</m:t>
                            </m:r>
                            <m:r>
                              <a:rPr lang="en-GB" b="0" i="1" smtClean="0">
                                <a:latin typeface="Cambria Math"/>
                                <a:ea typeface="Cambria Math"/>
                              </a:rPr>
                              <m:t>𝑦</m:t>
                            </m:r>
                          </m:den>
                        </m:f>
                        <m:r>
                          <a:rPr lang="en-GB" b="0" i="1" smtClean="0">
                            <a:latin typeface="Cambria Math"/>
                            <a:ea typeface="Cambria Math"/>
                          </a:rPr>
                          <m:t>+</m:t>
                        </m:r>
                        <m:r>
                          <a:rPr lang="en-GB" b="0" i="1" smtClean="0">
                            <a:latin typeface="Cambria Math"/>
                            <a:ea typeface="Cambria Math"/>
                          </a:rPr>
                          <m:t>𝑘</m:t>
                        </m:r>
                        <m:f>
                          <m:fPr>
                            <m:ctrlPr>
                              <a:rPr lang="en-GB" b="0" i="1" smtClean="0">
                                <a:latin typeface="Cambria Math" panose="02040503050406030204" pitchFamily="18" charset="0"/>
                                <a:ea typeface="Cambria Math"/>
                              </a:rPr>
                            </m:ctrlPr>
                          </m:fPr>
                          <m:num>
                            <m:r>
                              <a:rPr lang="en-GB" b="0" i="1" smtClean="0">
                                <a:latin typeface="Cambria Math"/>
                                <a:ea typeface="Cambria Math"/>
                              </a:rPr>
                              <m:t>𝜕</m:t>
                            </m:r>
                            <m:r>
                              <a:rPr lang="en-GB" i="1">
                                <a:latin typeface="Cambria Math"/>
                                <a:ea typeface="Cambria Math"/>
                              </a:rPr>
                              <m:t>𝜙</m:t>
                            </m:r>
                          </m:num>
                          <m:den>
                            <m:r>
                              <a:rPr lang="en-GB" b="0" i="1" smtClean="0">
                                <a:latin typeface="Cambria Math"/>
                                <a:ea typeface="Cambria Math"/>
                              </a:rPr>
                              <m:t>𝜕</m:t>
                            </m:r>
                            <m:r>
                              <a:rPr lang="en-GB" b="0" i="1" smtClean="0">
                                <a:latin typeface="Cambria Math"/>
                                <a:ea typeface="Cambria Math"/>
                              </a:rPr>
                              <m:t>𝑧</m:t>
                            </m:r>
                          </m:den>
                        </m:f>
                      </m:e>
                    </m:d>
                  </m:oMath>
                </a14:m>
                <a:r>
                  <a:rPr lang="en-GB" dirty="0"/>
                  <a:t> where </a:t>
                </a:r>
                <a14:m>
                  <m:oMath xmlns:m="http://schemas.openxmlformats.org/officeDocument/2006/math">
                    <m:r>
                      <a:rPr lang="en-GB" i="1">
                        <a:latin typeface="Cambria Math"/>
                        <a:ea typeface="Cambria Math"/>
                      </a:rPr>
                      <m:t>𝜙</m:t>
                    </m:r>
                  </m:oMath>
                </a14:m>
                <a:r>
                  <a:rPr lang="en-GB" dirty="0"/>
                  <a:t> is the scalar potential</a:t>
                </a:r>
              </a:p>
            </p:txBody>
          </p:sp>
        </mc:Choice>
        <mc:Fallback xmlns="">
          <p:sp>
            <p:nvSpPr>
              <p:cNvPr id="4" name="TextBox 3"/>
              <p:cNvSpPr txBox="1">
                <a:spLocks noRot="1" noChangeAspect="1" noMove="1" noResize="1" noEditPoints="1" noAdjustHandles="1" noChangeArrowheads="1" noChangeShapeType="1" noTextEdit="1"/>
              </p:cNvSpPr>
              <p:nvPr/>
            </p:nvSpPr>
            <p:spPr>
              <a:xfrm>
                <a:off x="745633" y="3700594"/>
                <a:ext cx="6424772" cy="530979"/>
              </a:xfrm>
              <a:prstGeom prst="rect">
                <a:avLst/>
              </a:prstGeom>
              <a:blipFill rotWithShape="1">
                <a:blip r:embed="rId2"/>
                <a:stretch>
                  <a:fillRect r="-190" b="-45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45631" y="1602483"/>
                <a:ext cx="5738109" cy="1112805"/>
              </a:xfrm>
              <a:prstGeom prst="rect">
                <a:avLst/>
              </a:prstGeom>
              <a:noFill/>
            </p:spPr>
            <p:txBody>
              <a:bodyPr wrap="none" rtlCol="0">
                <a:spAutoFit/>
              </a:bodyPr>
              <a:lstStyle/>
              <a:p>
                <a14:m>
                  <m:oMath xmlns:m="http://schemas.openxmlformats.org/officeDocument/2006/math">
                    <m:r>
                      <a:rPr lang="en-GB" b="0" i="1" smtClean="0">
                        <a:latin typeface="Cambria Math"/>
                      </a:rPr>
                      <m:t>𝐵</m:t>
                    </m:r>
                    <m:r>
                      <a:rPr lang="en-GB" b="0" i="1" smtClean="0">
                        <a:latin typeface="Cambria Math"/>
                      </a:rPr>
                      <m:t>=</m:t>
                    </m:r>
                    <m:r>
                      <a:rPr lang="en-GB" b="0" i="1" smtClean="0">
                        <a:latin typeface="Cambria Math"/>
                      </a:rPr>
                      <m:t>𝛻</m:t>
                    </m:r>
                    <m:r>
                      <a:rPr lang="en-GB" b="0" i="1" smtClean="0">
                        <a:latin typeface="Cambria Math"/>
                      </a:rPr>
                      <m:t> </m:t>
                    </m:r>
                    <m:r>
                      <m:rPr>
                        <m:sty m:val="p"/>
                      </m:rPr>
                      <a:rPr lang="en-GB" b="0" i="1" smtClean="0">
                        <a:latin typeface="Cambria Math"/>
                        <a:ea typeface="Cambria Math"/>
                      </a:rPr>
                      <m:t>x</m:t>
                    </m:r>
                    <m:r>
                      <a:rPr lang="en-GB" b="0" i="1" smtClean="0">
                        <a:latin typeface="Cambria Math"/>
                        <a:ea typeface="Cambria Math"/>
                      </a:rPr>
                      <m:t> </m:t>
                    </m:r>
                    <m:r>
                      <a:rPr lang="en-GB" b="0" i="1" smtClean="0">
                        <a:latin typeface="Cambria Math"/>
                        <a:ea typeface="Cambria Math"/>
                      </a:rPr>
                      <m:t>𝐴</m:t>
                    </m:r>
                    <m:r>
                      <a:rPr lang="en-GB" b="0" i="0" smtClean="0">
                        <a:latin typeface="Cambria Math"/>
                        <a:ea typeface="Cambria Math"/>
                      </a:rPr>
                      <m:t>=</m:t>
                    </m:r>
                    <m:d>
                      <m:dPr>
                        <m:begChr m:val="["/>
                        <m:endChr m:val="]"/>
                        <m:ctrlPr>
                          <a:rPr lang="en-GB" b="0" i="1" smtClean="0">
                            <a:latin typeface="Cambria Math" panose="02040503050406030204" pitchFamily="18" charset="0"/>
                            <a:ea typeface="Cambria Math"/>
                          </a:rPr>
                        </m:ctrlPr>
                      </m:dPr>
                      <m:e>
                        <m:m>
                          <m:mPr>
                            <m:mcs>
                              <m:mc>
                                <m:mcPr>
                                  <m:count m:val="3"/>
                                  <m:mcJc m:val="center"/>
                                </m:mcPr>
                              </m:mc>
                            </m:mcs>
                            <m:ctrlPr>
                              <a:rPr lang="en-GB" b="0" i="1" smtClean="0">
                                <a:latin typeface="Cambria Math" panose="02040503050406030204" pitchFamily="18" charset="0"/>
                                <a:ea typeface="Cambria Math"/>
                              </a:rPr>
                            </m:ctrlPr>
                          </m:mPr>
                          <m:mr>
                            <m:e>
                              <m:r>
                                <m:rPr>
                                  <m:brk m:alnAt="7"/>
                                </m:rPr>
                                <a:rPr lang="en-GB" b="1" i="1" smtClean="0">
                                  <a:latin typeface="Cambria Math"/>
                                  <a:ea typeface="Cambria Math"/>
                                </a:rPr>
                                <m:t>𝒊</m:t>
                              </m:r>
                            </m:e>
                            <m:e>
                              <m:r>
                                <a:rPr lang="en-GB" b="1" i="1" smtClean="0">
                                  <a:latin typeface="Cambria Math"/>
                                  <a:ea typeface="Cambria Math"/>
                                </a:rPr>
                                <m:t>𝒋</m:t>
                              </m:r>
                            </m:e>
                            <m:e>
                              <m:r>
                                <a:rPr lang="en-GB" b="1" i="1" smtClean="0">
                                  <a:latin typeface="Cambria Math"/>
                                  <a:ea typeface="Cambria Math"/>
                                </a:rPr>
                                <m:t>𝒌</m:t>
                              </m:r>
                            </m:e>
                          </m:mr>
                          <m:mr>
                            <m:e>
                              <m:f>
                                <m:fPr>
                                  <m:ctrlPr>
                                    <a:rPr lang="en-GB" b="0" i="1" smtClean="0">
                                      <a:latin typeface="Cambria Math" panose="02040503050406030204" pitchFamily="18" charset="0"/>
                                      <a:ea typeface="Cambria Math"/>
                                    </a:rPr>
                                  </m:ctrlPr>
                                </m:fPr>
                                <m:num>
                                  <m:r>
                                    <a:rPr lang="en-GB" b="0" i="1" smtClean="0">
                                      <a:latin typeface="Cambria Math"/>
                                      <a:ea typeface="Cambria Math"/>
                                    </a:rPr>
                                    <m:t>𝜕</m:t>
                                  </m:r>
                                </m:num>
                                <m:den>
                                  <m:r>
                                    <a:rPr lang="en-GB" b="0" i="1" smtClean="0">
                                      <a:latin typeface="Cambria Math"/>
                                      <a:ea typeface="Cambria Math"/>
                                    </a:rPr>
                                    <m:t>𝜕</m:t>
                                  </m:r>
                                  <m:r>
                                    <a:rPr lang="en-GB" b="0" i="1" smtClean="0">
                                      <a:latin typeface="Cambria Math"/>
                                      <a:ea typeface="Cambria Math"/>
                                    </a:rPr>
                                    <m:t>𝑥</m:t>
                                  </m:r>
                                </m:den>
                              </m:f>
                            </m:e>
                            <m:e>
                              <m:f>
                                <m:fPr>
                                  <m:ctrlPr>
                                    <a:rPr lang="en-GB" b="0" i="1" smtClean="0">
                                      <a:latin typeface="Cambria Math" panose="02040503050406030204" pitchFamily="18" charset="0"/>
                                      <a:ea typeface="Cambria Math"/>
                                    </a:rPr>
                                  </m:ctrlPr>
                                </m:fPr>
                                <m:num>
                                  <m:r>
                                    <a:rPr lang="en-GB" b="0" i="1" smtClean="0">
                                      <a:latin typeface="Cambria Math"/>
                                      <a:ea typeface="Cambria Math"/>
                                    </a:rPr>
                                    <m:t>𝜕</m:t>
                                  </m:r>
                                </m:num>
                                <m:den>
                                  <m:r>
                                    <a:rPr lang="en-GB" b="0" i="1" smtClean="0">
                                      <a:latin typeface="Cambria Math"/>
                                      <a:ea typeface="Cambria Math"/>
                                    </a:rPr>
                                    <m:t>𝜕</m:t>
                                  </m:r>
                                  <m:r>
                                    <a:rPr lang="en-GB" b="0" i="1" smtClean="0">
                                      <a:latin typeface="Cambria Math"/>
                                      <a:ea typeface="Cambria Math"/>
                                    </a:rPr>
                                    <m:t>𝑦</m:t>
                                  </m:r>
                                </m:den>
                              </m:f>
                            </m:e>
                            <m:e>
                              <m:f>
                                <m:fPr>
                                  <m:ctrlPr>
                                    <a:rPr lang="en-GB" b="0" i="1" smtClean="0">
                                      <a:latin typeface="Cambria Math" panose="02040503050406030204" pitchFamily="18" charset="0"/>
                                      <a:ea typeface="Cambria Math"/>
                                    </a:rPr>
                                  </m:ctrlPr>
                                </m:fPr>
                                <m:num>
                                  <m:r>
                                    <a:rPr lang="en-GB" b="0" i="1" smtClean="0">
                                      <a:latin typeface="Cambria Math"/>
                                      <a:ea typeface="Cambria Math"/>
                                    </a:rPr>
                                    <m:t>𝜕</m:t>
                                  </m:r>
                                </m:num>
                                <m:den>
                                  <m:r>
                                    <a:rPr lang="en-GB" b="0" i="1" smtClean="0">
                                      <a:latin typeface="Cambria Math"/>
                                      <a:ea typeface="Cambria Math"/>
                                    </a:rPr>
                                    <m:t>𝜕</m:t>
                                  </m:r>
                                  <m:r>
                                    <a:rPr lang="en-GB" b="0" i="1" smtClean="0">
                                      <a:latin typeface="Cambria Math"/>
                                      <a:ea typeface="Cambria Math"/>
                                    </a:rPr>
                                    <m:t>𝑧</m:t>
                                  </m:r>
                                </m:den>
                              </m:f>
                            </m:e>
                          </m:mr>
                          <m:mr>
                            <m:e>
                              <m:r>
                                <a:rPr lang="en-GB" b="0" i="1" smtClean="0">
                                  <a:latin typeface="Cambria Math"/>
                                  <a:ea typeface="Cambria Math"/>
                                </a:rPr>
                                <m:t>𝐴</m:t>
                              </m:r>
                              <m:r>
                                <a:rPr lang="en-GB" b="0" i="1" baseline="-25000" smtClean="0">
                                  <a:latin typeface="Cambria Math"/>
                                  <a:ea typeface="Cambria Math"/>
                                </a:rPr>
                                <m:t>𝑥</m:t>
                              </m:r>
                            </m:e>
                            <m:e>
                              <m:r>
                                <a:rPr lang="en-GB" b="0" i="1" smtClean="0">
                                  <a:latin typeface="Cambria Math"/>
                                  <a:ea typeface="Cambria Math"/>
                                </a:rPr>
                                <m:t>𝐴</m:t>
                              </m:r>
                              <m:r>
                                <a:rPr lang="en-GB" b="0" i="1" baseline="-25000" smtClean="0">
                                  <a:latin typeface="Cambria Math"/>
                                  <a:ea typeface="Cambria Math"/>
                                </a:rPr>
                                <m:t>𝑦</m:t>
                              </m:r>
                            </m:e>
                            <m:e>
                              <m:r>
                                <a:rPr lang="en-GB" b="0" i="1" smtClean="0">
                                  <a:latin typeface="Cambria Math"/>
                                  <a:ea typeface="Cambria Math"/>
                                </a:rPr>
                                <m:t>𝐴</m:t>
                              </m:r>
                              <m:r>
                                <a:rPr lang="en-GB" b="0" i="1" baseline="-25000" smtClean="0">
                                  <a:latin typeface="Cambria Math"/>
                                  <a:ea typeface="Cambria Math"/>
                                </a:rPr>
                                <m:t>𝑧</m:t>
                              </m:r>
                            </m:e>
                          </m:mr>
                        </m:m>
                      </m:e>
                    </m:d>
                  </m:oMath>
                </a14:m>
                <a:r>
                  <a:rPr lang="en-GB" dirty="0"/>
                  <a:t> where A is the vector potential</a:t>
                </a:r>
              </a:p>
            </p:txBody>
          </p:sp>
        </mc:Choice>
        <mc:Fallback xmlns="">
          <p:sp>
            <p:nvSpPr>
              <p:cNvPr id="6" name="TextBox 5"/>
              <p:cNvSpPr txBox="1">
                <a:spLocks noRot="1" noChangeAspect="1" noMove="1" noResize="1" noEditPoints="1" noAdjustHandles="1" noChangeArrowheads="1" noChangeShapeType="1" noTextEdit="1"/>
              </p:cNvSpPr>
              <p:nvPr/>
            </p:nvSpPr>
            <p:spPr>
              <a:xfrm>
                <a:off x="745631" y="1602483"/>
                <a:ext cx="5738109" cy="1112805"/>
              </a:xfrm>
              <a:prstGeom prst="rect">
                <a:avLst/>
              </a:prstGeom>
              <a:blipFill rotWithShape="1">
                <a:blip r:embed="rId3"/>
                <a:stretch>
                  <a:fillRect r="-2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45633" y="4366178"/>
                <a:ext cx="6938759" cy="369332"/>
              </a:xfrm>
              <a:prstGeom prst="rect">
                <a:avLst/>
              </a:prstGeom>
              <a:noFill/>
            </p:spPr>
            <p:txBody>
              <a:bodyPr wrap="none" rtlCol="0">
                <a:spAutoFit/>
              </a:bodyPr>
              <a:lstStyle/>
              <a:p>
                <a14:m>
                  <m:oMath xmlns:m="http://schemas.openxmlformats.org/officeDocument/2006/math">
                    <m:r>
                      <a:rPr lang="en-GB" i="1" smtClean="0">
                        <a:latin typeface="Cambria Math"/>
                        <a:ea typeface="Cambria Math"/>
                      </a:rPr>
                      <m:t>𝛻</m:t>
                    </m:r>
                    <m:r>
                      <a:rPr lang="en-GB" b="0" i="1" smtClean="0">
                        <a:latin typeface="Cambria Math"/>
                        <a:ea typeface="Cambria Math"/>
                      </a:rPr>
                      <m:t>.</m:t>
                    </m:r>
                    <m:r>
                      <a:rPr lang="en-GB" b="0" i="1" smtClean="0">
                        <a:latin typeface="Cambria Math"/>
                      </a:rPr>
                      <m:t>𝐵</m:t>
                    </m:r>
                    <m:r>
                      <a:rPr lang="en-GB" b="0" i="1" smtClean="0">
                        <a:latin typeface="Cambria Math"/>
                      </a:rPr>
                      <m:t>=</m:t>
                    </m:r>
                    <m:r>
                      <a:rPr lang="en-GB" i="1">
                        <a:latin typeface="Cambria Math"/>
                        <a:ea typeface="Cambria Math"/>
                      </a:rPr>
                      <m:t>𝛻</m:t>
                    </m:r>
                    <m:r>
                      <a:rPr lang="en-GB" b="0" i="1" smtClean="0">
                        <a:latin typeface="Cambria Math"/>
                        <a:ea typeface="Cambria Math"/>
                      </a:rPr>
                      <m:t>.</m:t>
                    </m:r>
                    <m:d>
                      <m:dPr>
                        <m:ctrlPr>
                          <a:rPr lang="en-GB" b="0" i="1" smtClean="0">
                            <a:latin typeface="Cambria Math" panose="02040503050406030204" pitchFamily="18" charset="0"/>
                            <a:ea typeface="Cambria Math"/>
                          </a:rPr>
                        </m:ctrlPr>
                      </m:dPr>
                      <m:e>
                        <m:r>
                          <a:rPr lang="en-GB" b="0" i="1" smtClean="0">
                            <a:latin typeface="Cambria Math"/>
                          </a:rPr>
                          <m:t>−</m:t>
                        </m:r>
                        <m:r>
                          <a:rPr lang="en-GB" b="0" i="1" smtClean="0">
                            <a:latin typeface="Cambria Math"/>
                            <a:ea typeface="Cambria Math"/>
                          </a:rPr>
                          <m:t>𝛻𝜙</m:t>
                        </m:r>
                      </m:e>
                    </m:d>
                    <m:r>
                      <a:rPr lang="en-GB" b="0" i="1" smtClean="0">
                        <a:latin typeface="Cambria Math"/>
                        <a:ea typeface="Cambria Math"/>
                      </a:rPr>
                      <m:t>=−</m:t>
                    </m:r>
                    <m:r>
                      <a:rPr lang="en-GB" i="1">
                        <a:latin typeface="Cambria Math"/>
                        <a:ea typeface="Cambria Math"/>
                      </a:rPr>
                      <m:t>𝛻</m:t>
                    </m:r>
                    <m:r>
                      <a:rPr lang="en-GB" b="0" i="1" baseline="30000" smtClean="0">
                        <a:latin typeface="Cambria Math"/>
                        <a:ea typeface="Cambria Math"/>
                      </a:rPr>
                      <m:t>2</m:t>
                    </m:r>
                    <m:r>
                      <a:rPr lang="en-GB" i="1">
                        <a:latin typeface="Cambria Math"/>
                        <a:ea typeface="Cambria Math"/>
                      </a:rPr>
                      <m:t>𝜙</m:t>
                    </m:r>
                    <m:r>
                      <a:rPr lang="en-GB" b="0" i="1" smtClean="0">
                        <a:latin typeface="Cambria Math"/>
                        <a:ea typeface="Cambria Math"/>
                      </a:rPr>
                      <m:t>=0          </m:t>
                    </m:r>
                    <m:r>
                      <a:rPr lang="en-GB" i="1">
                        <a:latin typeface="Cambria Math"/>
                        <a:ea typeface="Cambria Math"/>
                      </a:rPr>
                      <m:t>𝜙</m:t>
                    </m:r>
                  </m:oMath>
                </a14:m>
                <a:r>
                  <a:rPr lang="en-GB" dirty="0"/>
                  <a:t> also satisfies the Laplace equation</a:t>
                </a:r>
              </a:p>
            </p:txBody>
          </p:sp>
        </mc:Choice>
        <mc:Fallback xmlns="">
          <p:sp>
            <p:nvSpPr>
              <p:cNvPr id="7" name="TextBox 6"/>
              <p:cNvSpPr txBox="1">
                <a:spLocks noRot="1" noChangeAspect="1" noMove="1" noResize="1" noEditPoints="1" noAdjustHandles="1" noChangeArrowheads="1" noChangeShapeType="1" noTextEdit="1"/>
              </p:cNvSpPr>
              <p:nvPr/>
            </p:nvSpPr>
            <p:spPr>
              <a:xfrm>
                <a:off x="745633" y="4366178"/>
                <a:ext cx="6938759" cy="369332"/>
              </a:xfrm>
              <a:prstGeom prst="rect">
                <a:avLst/>
              </a:prstGeom>
              <a:blipFill rotWithShape="1">
                <a:blip r:embed="rId4"/>
                <a:stretch>
                  <a:fillRect t="-8197" r="-702"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45631" y="2800171"/>
                <a:ext cx="7670690" cy="369332"/>
              </a:xfrm>
              <a:prstGeom prst="rect">
                <a:avLst/>
              </a:prstGeom>
              <a:noFill/>
            </p:spPr>
            <p:txBody>
              <a:bodyPr wrap="none" rtlCol="0">
                <a:spAutoFit/>
              </a:bodyPr>
              <a:lstStyle/>
              <a:p>
                <a14:m>
                  <m:oMath xmlns:m="http://schemas.openxmlformats.org/officeDocument/2006/math">
                    <m:r>
                      <a:rPr lang="en-GB" i="1" smtClean="0">
                        <a:latin typeface="Cambria Math"/>
                        <a:ea typeface="Cambria Math"/>
                      </a:rPr>
                      <m:t>𝛻</m:t>
                    </m:r>
                    <m:r>
                      <a:rPr lang="en-GB" b="0" i="1" smtClean="0">
                        <a:latin typeface="Cambria Math"/>
                        <a:ea typeface="Cambria Math"/>
                      </a:rPr>
                      <m:t> </m:t>
                    </m:r>
                    <m:r>
                      <m:rPr>
                        <m:sty m:val="p"/>
                      </m:rPr>
                      <a:rPr lang="en-GB" i="1">
                        <a:latin typeface="Cambria Math"/>
                        <a:ea typeface="Cambria Math"/>
                      </a:rPr>
                      <m:t>x</m:t>
                    </m:r>
                    <m:r>
                      <a:rPr lang="en-GB" b="0" i="1" smtClean="0">
                        <a:latin typeface="Cambria Math"/>
                        <a:ea typeface="Cambria Math"/>
                      </a:rPr>
                      <m:t> </m:t>
                    </m:r>
                    <m:r>
                      <a:rPr lang="en-GB" b="0" i="1" smtClean="0">
                        <a:latin typeface="Cambria Math"/>
                      </a:rPr>
                      <m:t>𝐵</m:t>
                    </m:r>
                    <m:r>
                      <a:rPr lang="en-GB" b="0" i="1" smtClean="0">
                        <a:latin typeface="Cambria Math"/>
                      </a:rPr>
                      <m:t>=</m:t>
                    </m:r>
                    <m:r>
                      <a:rPr lang="en-GB" i="1">
                        <a:latin typeface="Cambria Math"/>
                        <a:ea typeface="Cambria Math"/>
                      </a:rPr>
                      <m:t>𝛻</m:t>
                    </m:r>
                    <m:r>
                      <a:rPr lang="en-GB" i="1">
                        <a:latin typeface="Cambria Math"/>
                        <a:ea typeface="Cambria Math"/>
                      </a:rPr>
                      <m:t> </m:t>
                    </m:r>
                    <m:r>
                      <m:rPr>
                        <m:sty m:val="p"/>
                      </m:rPr>
                      <a:rPr lang="en-GB" i="1">
                        <a:latin typeface="Cambria Math"/>
                        <a:ea typeface="Cambria Math"/>
                      </a:rPr>
                      <m:t>x</m:t>
                    </m:r>
                    <m:r>
                      <a:rPr lang="en-GB" i="1">
                        <a:latin typeface="Cambria Math"/>
                        <a:ea typeface="Cambria Math"/>
                      </a:rPr>
                      <m:t> (</m:t>
                    </m:r>
                    <m:r>
                      <a:rPr lang="en-GB" i="1">
                        <a:latin typeface="Cambria Math"/>
                        <a:ea typeface="Cambria Math"/>
                      </a:rPr>
                      <m:t>𝛻</m:t>
                    </m:r>
                    <m:r>
                      <a:rPr lang="en-GB" i="1">
                        <a:latin typeface="Cambria Math"/>
                        <a:ea typeface="Cambria Math"/>
                      </a:rPr>
                      <m:t> </m:t>
                    </m:r>
                    <m:r>
                      <m:rPr>
                        <m:sty m:val="p"/>
                      </m:rPr>
                      <a:rPr lang="en-GB" i="1">
                        <a:latin typeface="Cambria Math"/>
                        <a:ea typeface="Cambria Math"/>
                      </a:rPr>
                      <m:t>x</m:t>
                    </m:r>
                    <m:r>
                      <a:rPr lang="en-GB" i="1">
                        <a:latin typeface="Cambria Math"/>
                        <a:ea typeface="Cambria Math"/>
                      </a:rPr>
                      <m:t> </m:t>
                    </m:r>
                    <m:r>
                      <a:rPr lang="en-GB" b="0" i="1" smtClean="0">
                        <a:latin typeface="Cambria Math"/>
                        <a:ea typeface="Cambria Math"/>
                      </a:rPr>
                      <m:t>𝐴</m:t>
                    </m:r>
                    <m:r>
                      <a:rPr lang="en-GB" b="0" i="1" smtClean="0">
                        <a:latin typeface="Cambria Math"/>
                      </a:rPr>
                      <m:t>)</m:t>
                    </m:r>
                    <m:r>
                      <a:rPr lang="en-GB" b="0" i="1" smtClean="0">
                        <a:latin typeface="Cambria Math"/>
                        <a:ea typeface="Cambria Math"/>
                      </a:rPr>
                      <m:t>=</m:t>
                    </m:r>
                    <m:r>
                      <a:rPr lang="en-GB" i="1" smtClean="0">
                        <a:solidFill>
                          <a:srgbClr val="FF0000"/>
                        </a:solidFill>
                        <a:latin typeface="Cambria Math"/>
                        <a:ea typeface="Cambria Math"/>
                      </a:rPr>
                      <m:t>𝛻</m:t>
                    </m:r>
                    <m:r>
                      <a:rPr lang="en-GB" b="0" i="1" smtClean="0">
                        <a:solidFill>
                          <a:srgbClr val="FF0000"/>
                        </a:solidFill>
                        <a:latin typeface="Cambria Math"/>
                        <a:ea typeface="Cambria Math"/>
                      </a:rPr>
                      <m:t>(</m:t>
                    </m:r>
                    <m:r>
                      <a:rPr lang="en-GB" i="1">
                        <a:solidFill>
                          <a:srgbClr val="FF0000"/>
                        </a:solidFill>
                        <a:latin typeface="Cambria Math"/>
                        <a:ea typeface="Cambria Math"/>
                      </a:rPr>
                      <m:t>𝛻</m:t>
                    </m:r>
                    <m:r>
                      <a:rPr lang="en-GB" b="0" i="1" smtClean="0">
                        <a:solidFill>
                          <a:srgbClr val="FF0000"/>
                        </a:solidFill>
                        <a:latin typeface="Cambria Math"/>
                        <a:ea typeface="Cambria Math"/>
                      </a:rPr>
                      <m:t>.</m:t>
                    </m:r>
                    <m:r>
                      <a:rPr lang="en-GB" b="0" i="1" smtClean="0">
                        <a:solidFill>
                          <a:srgbClr val="FF0000"/>
                        </a:solidFill>
                        <a:latin typeface="Cambria Math"/>
                        <a:ea typeface="Cambria Math"/>
                      </a:rPr>
                      <m:t>𝐴</m:t>
                    </m:r>
                    <m:r>
                      <a:rPr lang="en-GB" b="0" i="1" smtClean="0">
                        <a:solidFill>
                          <a:srgbClr val="FF0000"/>
                        </a:solidFill>
                        <a:latin typeface="Cambria Math"/>
                        <a:ea typeface="Cambria Math"/>
                      </a:rPr>
                      <m:t>)−</m:t>
                    </m:r>
                    <m:r>
                      <a:rPr lang="en-GB" i="1">
                        <a:latin typeface="Cambria Math"/>
                        <a:ea typeface="Cambria Math"/>
                      </a:rPr>
                      <m:t>𝛻</m:t>
                    </m:r>
                    <m:r>
                      <a:rPr lang="en-GB" b="0" i="1" baseline="30000" smtClean="0">
                        <a:latin typeface="Cambria Math"/>
                        <a:ea typeface="Cambria Math"/>
                      </a:rPr>
                      <m:t>2</m:t>
                    </m:r>
                    <m:r>
                      <a:rPr lang="en-GB" b="0" i="1" smtClean="0">
                        <a:latin typeface="Cambria Math"/>
                        <a:ea typeface="Cambria Math"/>
                      </a:rPr>
                      <m:t>𝐴</m:t>
                    </m:r>
                    <m:r>
                      <a:rPr lang="en-GB" b="0" i="1" smtClean="0">
                        <a:latin typeface="Cambria Math"/>
                        <a:ea typeface="Cambria Math"/>
                      </a:rPr>
                      <m:t>=0          </m:t>
                    </m:r>
                    <m:r>
                      <a:rPr lang="en-GB" b="0" i="1" smtClean="0">
                        <a:latin typeface="Cambria Math"/>
                        <a:ea typeface="Cambria Math"/>
                      </a:rPr>
                      <m:t>𝐴</m:t>
                    </m:r>
                  </m:oMath>
                </a14:m>
                <a:r>
                  <a:rPr lang="en-GB" dirty="0"/>
                  <a:t> satisfies the Laplace equation</a:t>
                </a:r>
              </a:p>
            </p:txBody>
          </p:sp>
        </mc:Choice>
        <mc:Fallback xmlns="">
          <p:sp>
            <p:nvSpPr>
              <p:cNvPr id="8" name="TextBox 7"/>
              <p:cNvSpPr txBox="1">
                <a:spLocks noRot="1" noChangeAspect="1" noMove="1" noResize="1" noEditPoints="1" noAdjustHandles="1" noChangeArrowheads="1" noChangeShapeType="1" noTextEdit="1"/>
              </p:cNvSpPr>
              <p:nvPr/>
            </p:nvSpPr>
            <p:spPr>
              <a:xfrm>
                <a:off x="745631" y="2800171"/>
                <a:ext cx="7670690" cy="369332"/>
              </a:xfrm>
              <a:prstGeom prst="rect">
                <a:avLst/>
              </a:prstGeom>
              <a:blipFill rotWithShape="1">
                <a:blip r:embed="rId5"/>
                <a:stretch>
                  <a:fillRect t="-8197" b="-24590"/>
                </a:stretch>
              </a:blipFill>
            </p:spPr>
            <p:txBody>
              <a:bodyPr/>
              <a:lstStyle/>
              <a:p>
                <a:r>
                  <a:rPr lang="en-GB">
                    <a:noFill/>
                  </a:rPr>
                  <a:t> </a:t>
                </a:r>
              </a:p>
            </p:txBody>
          </p:sp>
        </mc:Fallback>
      </mc:AlternateContent>
      <p:sp>
        <p:nvSpPr>
          <p:cNvPr id="9" name="TextBox 8"/>
          <p:cNvSpPr txBox="1"/>
          <p:nvPr/>
        </p:nvSpPr>
        <p:spPr>
          <a:xfrm>
            <a:off x="3398028" y="3169503"/>
            <a:ext cx="1988237" cy="369332"/>
          </a:xfrm>
          <a:prstGeom prst="rect">
            <a:avLst/>
          </a:prstGeom>
          <a:noFill/>
        </p:spPr>
        <p:txBody>
          <a:bodyPr wrap="none" rtlCol="0">
            <a:spAutoFit/>
          </a:bodyPr>
          <a:lstStyle/>
          <a:p>
            <a:r>
              <a:rPr lang="en-GB" dirty="0"/>
              <a:t>=0, Coulomb gauge</a:t>
            </a:r>
          </a:p>
        </p:txBody>
      </p:sp>
      <p:cxnSp>
        <p:nvCxnSpPr>
          <p:cNvPr id="10" name="Straight Arrow Connector 9"/>
          <p:cNvCxnSpPr/>
          <p:nvPr/>
        </p:nvCxnSpPr>
        <p:spPr>
          <a:xfrm>
            <a:off x="3271990" y="3077170"/>
            <a:ext cx="244933" cy="2814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745631" y="5151636"/>
                <a:ext cx="7111114" cy="369332"/>
              </a:xfrm>
              <a:prstGeom prst="rect">
                <a:avLst/>
              </a:prstGeom>
              <a:noFill/>
            </p:spPr>
            <p:txBody>
              <a:bodyPr wrap="none" rtlCol="0">
                <a:spAutoFit/>
              </a:bodyPr>
              <a:lstStyle/>
              <a:p>
                <a:r>
                  <a:rPr lang="en-GB" altLang="en-US" dirty="0">
                    <a:ea typeface="Cambria Math"/>
                  </a:rPr>
                  <a:t>Let </a:t>
                </a:r>
                <a14:m>
                  <m:oMath xmlns:m="http://schemas.openxmlformats.org/officeDocument/2006/math">
                    <m:r>
                      <m:rPr>
                        <m:sty m:val="p"/>
                      </m:rPr>
                      <a:rPr lang="en-GB" altLang="en-US" b="0" i="0" smtClean="0">
                        <a:latin typeface="Cambria Math"/>
                        <a:ea typeface="Cambria Math"/>
                      </a:rPr>
                      <m:t>F</m:t>
                    </m:r>
                    <m:r>
                      <a:rPr lang="en-GB" altLang="en-US" b="0" i="0" smtClean="0">
                        <a:latin typeface="Cambria Math"/>
                        <a:ea typeface="Cambria Math"/>
                      </a:rPr>
                      <m:t>=</m:t>
                    </m:r>
                    <m:r>
                      <a:rPr lang="en-GB" altLang="en-US" i="1">
                        <a:latin typeface="Cambria Math"/>
                        <a:ea typeface="Cambria Math"/>
                      </a:rPr>
                      <m:t>𝐴</m:t>
                    </m:r>
                    <m:r>
                      <a:rPr lang="en-GB" altLang="en-US" i="1">
                        <a:latin typeface="Cambria Math"/>
                        <a:ea typeface="Cambria Math"/>
                      </a:rPr>
                      <m:t>+</m:t>
                    </m:r>
                    <m:r>
                      <a:rPr lang="en-GB" altLang="en-US" i="1">
                        <a:latin typeface="Cambria Math"/>
                        <a:ea typeface="Cambria Math"/>
                      </a:rPr>
                      <m:t>𝑖</m:t>
                    </m:r>
                    <m:r>
                      <a:rPr lang="en-GB" altLang="en-US" i="1">
                        <a:latin typeface="Cambria Math"/>
                        <a:ea typeface="Cambria Math"/>
                      </a:rPr>
                      <m:t>𝜙</m:t>
                    </m:r>
                  </m:oMath>
                </a14:m>
                <a:r>
                  <a:rPr lang="en-GB" dirty="0"/>
                  <a:t>               The complex function F must also satisfy </a:t>
                </a:r>
                <a14:m>
                  <m:oMath xmlns:m="http://schemas.openxmlformats.org/officeDocument/2006/math">
                    <m:r>
                      <a:rPr lang="en-GB" i="1">
                        <a:latin typeface="Cambria Math"/>
                        <a:ea typeface="Cambria Math"/>
                      </a:rPr>
                      <m:t>𝛻</m:t>
                    </m:r>
                    <m:r>
                      <a:rPr lang="en-GB" i="1" baseline="30000">
                        <a:latin typeface="Cambria Math"/>
                        <a:ea typeface="Cambria Math"/>
                      </a:rPr>
                      <m:t>2</m:t>
                    </m:r>
                    <m:r>
                      <a:rPr lang="en-GB" b="0" i="1" smtClean="0">
                        <a:latin typeface="Cambria Math"/>
                        <a:ea typeface="Cambria Math"/>
                      </a:rPr>
                      <m:t>𝐹</m:t>
                    </m:r>
                    <m:r>
                      <a:rPr lang="en-GB" i="1">
                        <a:latin typeface="Cambria Math"/>
                        <a:ea typeface="Cambria Math"/>
                      </a:rPr>
                      <m:t>=0</m:t>
                    </m:r>
                  </m:oMath>
                </a14:m>
                <a:r>
                  <a:rPr lang="en-GB" dirty="0"/>
                  <a:t> </a:t>
                </a:r>
              </a:p>
            </p:txBody>
          </p:sp>
        </mc:Choice>
        <mc:Fallback xmlns="">
          <p:sp>
            <p:nvSpPr>
              <p:cNvPr id="11" name="TextBox 10"/>
              <p:cNvSpPr txBox="1">
                <a:spLocks noRot="1" noChangeAspect="1" noMove="1" noResize="1" noEditPoints="1" noAdjustHandles="1" noChangeArrowheads="1" noChangeShapeType="1" noTextEdit="1"/>
              </p:cNvSpPr>
              <p:nvPr/>
            </p:nvSpPr>
            <p:spPr>
              <a:xfrm>
                <a:off x="745631" y="5151636"/>
                <a:ext cx="7111114" cy="369332"/>
              </a:xfrm>
              <a:prstGeom prst="rect">
                <a:avLst/>
              </a:prstGeom>
              <a:blipFill rotWithShape="1">
                <a:blip r:embed="rId6"/>
                <a:stretch>
                  <a:fillRect l="-686" t="-8197" b="-24590"/>
                </a:stretch>
              </a:blipFill>
            </p:spPr>
            <p:txBody>
              <a:bodyPr/>
              <a:lstStyle/>
              <a:p>
                <a:r>
                  <a:rPr lang="en-GB">
                    <a:noFill/>
                  </a:rPr>
                  <a:t> </a:t>
                </a:r>
              </a:p>
            </p:txBody>
          </p:sp>
        </mc:Fallback>
      </mc:AlternateContent>
    </p:spTree>
    <p:extLst>
      <p:ext uri="{BB962C8B-B14F-4D97-AF65-F5344CB8AC3E}">
        <p14:creationId xmlns:p14="http://schemas.microsoft.com/office/powerpoint/2010/main" val="77711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does this matter?</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285336" y="1389914"/>
                <a:ext cx="8652718"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A complex function </a:t>
                </a:r>
                <a14:m>
                  <m:oMath xmlns:m="http://schemas.openxmlformats.org/officeDocument/2006/math">
                    <m:r>
                      <a:rPr lang="en-GB" altLang="en-US" sz="2000" b="0" i="1" smtClean="0">
                        <a:latin typeface="Cambria Math"/>
                        <a:ea typeface="Cambria Math"/>
                      </a:rPr>
                      <m:t>𝕫</m:t>
                    </m:r>
                    <m:r>
                      <a:rPr lang="en-GB" altLang="en-US" sz="2000" b="0" i="1" smtClean="0">
                        <a:latin typeface="Cambria Math"/>
                      </a:rPr>
                      <m:t>=</m:t>
                    </m:r>
                    <m:r>
                      <a:rPr lang="en-GB" altLang="en-US" sz="2000" b="0" i="1" smtClean="0">
                        <a:latin typeface="Cambria Math"/>
                      </a:rPr>
                      <m:t>𝑥</m:t>
                    </m:r>
                    <m:r>
                      <a:rPr lang="en-GB" altLang="en-US" sz="2000" b="0" i="1" smtClean="0">
                        <a:latin typeface="Cambria Math"/>
                      </a:rPr>
                      <m:t>+</m:t>
                    </m:r>
                    <m:r>
                      <a:rPr lang="en-GB" altLang="en-US" sz="2000" b="0" i="1" smtClean="0">
                        <a:latin typeface="Cambria Math"/>
                      </a:rPr>
                      <m:t>𝑖𝑦</m:t>
                    </m:r>
                  </m:oMath>
                </a14:m>
                <a:r>
                  <a:rPr lang="en-GB" altLang="en-US" sz="2000" dirty="0"/>
                  <a:t> can be expressed as an expansion</a:t>
                </a:r>
              </a:p>
              <a:p>
                <a:pPr marL="0" indent="0">
                  <a:buNone/>
                </a:pPr>
                <a:endParaRPr lang="en-GB" altLang="en-US" sz="2000" dirty="0"/>
              </a:p>
              <a:p>
                <a:pPr marL="0" indent="0">
                  <a:buNone/>
                </a:pPr>
                <a14:m>
                  <m:oMathPara xmlns:m="http://schemas.openxmlformats.org/officeDocument/2006/math">
                    <m:oMathParaPr>
                      <m:jc m:val="centerGroup"/>
                    </m:oMathParaPr>
                    <m:oMath xmlns:m="http://schemas.openxmlformats.org/officeDocument/2006/math">
                      <m:r>
                        <a:rPr lang="en-GB" altLang="en-US" sz="2000" b="0" i="1" smtClean="0">
                          <a:latin typeface="Cambria Math"/>
                        </a:rPr>
                        <m:t>𝐹</m:t>
                      </m:r>
                      <m:d>
                        <m:dPr>
                          <m:ctrlPr>
                            <a:rPr lang="en-GB" altLang="en-US" sz="2000" b="0" i="1" smtClean="0">
                              <a:latin typeface="Cambria Math" panose="02040503050406030204" pitchFamily="18" charset="0"/>
                            </a:rPr>
                          </m:ctrlPr>
                        </m:dPr>
                        <m:e>
                          <m:r>
                            <a:rPr lang="en-GB" altLang="en-US" sz="2000" b="0" i="1" smtClean="0">
                              <a:latin typeface="Cambria Math"/>
                              <a:ea typeface="Cambria Math"/>
                            </a:rPr>
                            <m:t>𝕫</m:t>
                          </m:r>
                        </m:e>
                      </m:d>
                      <m:r>
                        <a:rPr lang="en-GB" altLang="en-US" sz="2000" b="0" i="1" smtClean="0">
                          <a:latin typeface="Cambria Math"/>
                          <a:ea typeface="Cambria Math"/>
                        </a:rPr>
                        <m:t>=</m:t>
                      </m:r>
                      <m:r>
                        <a:rPr lang="en-GB" altLang="en-US" sz="2000" b="0" i="1" smtClean="0">
                          <a:latin typeface="Cambria Math"/>
                          <a:ea typeface="Cambria Math"/>
                        </a:rPr>
                        <m:t>𝐴</m:t>
                      </m:r>
                      <m:r>
                        <a:rPr lang="en-GB" altLang="en-US" sz="2000" b="0" i="1" smtClean="0">
                          <a:latin typeface="Cambria Math"/>
                          <a:ea typeface="Cambria Math"/>
                        </a:rPr>
                        <m:t>+</m:t>
                      </m:r>
                      <m:r>
                        <a:rPr lang="en-GB" altLang="en-US" sz="2000" b="0" i="1" smtClean="0">
                          <a:latin typeface="Cambria Math"/>
                          <a:ea typeface="Cambria Math"/>
                        </a:rPr>
                        <m:t>𝑖</m:t>
                      </m:r>
                      <m:r>
                        <a:rPr lang="en-GB" altLang="en-US" sz="2000" b="0" i="1" smtClean="0">
                          <a:latin typeface="Cambria Math"/>
                          <a:ea typeface="Cambria Math"/>
                        </a:rPr>
                        <m:t>𝜙</m:t>
                      </m:r>
                      <m:r>
                        <a:rPr lang="en-GB" altLang="en-US" sz="2000" b="0" i="1" smtClean="0">
                          <a:latin typeface="Cambria Math"/>
                          <a:ea typeface="Cambria Math"/>
                        </a:rPr>
                        <m:t>= </m:t>
                      </m:r>
                      <m:nary>
                        <m:naryPr>
                          <m:chr m:val="∑"/>
                          <m:ctrlPr>
                            <a:rPr lang="en-GB" altLang="en-US" sz="2000" b="0" i="1" smtClean="0">
                              <a:latin typeface="Cambria Math" panose="02040503050406030204" pitchFamily="18" charset="0"/>
                              <a:ea typeface="Cambria Math"/>
                            </a:rPr>
                          </m:ctrlPr>
                        </m:naryPr>
                        <m:sub>
                          <m:r>
                            <m:rPr>
                              <m:brk m:alnAt="23"/>
                            </m:rPr>
                            <a:rPr lang="en-GB" altLang="en-US" sz="2000" b="0" i="1" smtClean="0">
                              <a:latin typeface="Cambria Math"/>
                              <a:ea typeface="Cambria Math"/>
                            </a:rPr>
                            <m:t>𝑛</m:t>
                          </m:r>
                          <m:r>
                            <a:rPr lang="en-GB" altLang="en-US" sz="2000" b="0" i="1" smtClean="0">
                              <a:latin typeface="Cambria Math"/>
                              <a:ea typeface="Cambria Math"/>
                            </a:rPr>
                            <m:t>=1</m:t>
                          </m:r>
                        </m:sub>
                        <m:sup>
                          <m:r>
                            <a:rPr lang="en-GB" altLang="en-US" sz="2000" b="0" i="1" smtClean="0">
                              <a:latin typeface="Cambria Math"/>
                              <a:ea typeface="Cambria Math"/>
                            </a:rPr>
                            <m:t>∞</m:t>
                          </m:r>
                        </m:sup>
                        <m:e>
                          <m:r>
                            <a:rPr lang="en-GB" altLang="en-US" sz="2000" b="0" i="1" smtClean="0">
                              <a:latin typeface="Cambria Math"/>
                              <a:ea typeface="Cambria Math"/>
                            </a:rPr>
                            <m:t>𝐶</m:t>
                          </m:r>
                          <m:r>
                            <a:rPr lang="en-GB" altLang="en-US" sz="2000" b="0" i="1" baseline="-25000" smtClean="0">
                              <a:latin typeface="Cambria Math"/>
                              <a:ea typeface="Cambria Math"/>
                            </a:rPr>
                            <m:t>𝑛</m:t>
                          </m:r>
                          <m:r>
                            <a:rPr lang="en-GB" altLang="en-US" sz="2000" b="0" i="1" smtClean="0">
                              <a:latin typeface="Cambria Math"/>
                              <a:ea typeface="Cambria Math"/>
                            </a:rPr>
                            <m:t>ℤ</m:t>
                          </m:r>
                          <m:r>
                            <a:rPr lang="en-GB" altLang="en-US" sz="2000" b="0" i="1" baseline="30000" smtClean="0">
                              <a:latin typeface="Cambria Math"/>
                              <a:ea typeface="Cambria Math"/>
                            </a:rPr>
                            <m:t>𝑛</m:t>
                          </m:r>
                        </m:e>
                      </m:nary>
                    </m:oMath>
                  </m:oMathPara>
                </a14:m>
                <a:endParaRPr lang="en-GB" altLang="en-US" sz="2000" dirty="0"/>
              </a:p>
              <a:p>
                <a:pPr marL="0" indent="0">
                  <a:buNone/>
                </a:pPr>
                <a:r>
                  <a:rPr lang="en-GB" altLang="en-US" sz="2000" dirty="0"/>
                  <a:t>Where </a:t>
                </a:r>
                <a:r>
                  <a:rPr lang="en-GB" altLang="en-US" sz="2000" i="1" dirty="0"/>
                  <a:t>n</a:t>
                </a:r>
                <a:r>
                  <a:rPr lang="en-GB" altLang="en-US" sz="2000" dirty="0"/>
                  <a:t> is the order of the multipole</a:t>
                </a:r>
              </a:p>
              <a:p>
                <a:pPr marL="0" indent="0">
                  <a:buNone/>
                </a:pPr>
                <a:endParaRPr lang="en-GB" altLang="en-US" sz="2000" dirty="0"/>
              </a:p>
              <a:p>
                <a:pPr marL="0" indent="0">
                  <a:buNone/>
                </a:pPr>
                <a:r>
                  <a:rPr lang="en-GB" altLang="en-US" sz="2000" dirty="0"/>
                  <a:t>We can use this to define a multipole expansion where:</a:t>
                </a:r>
              </a:p>
              <a:p>
                <a:pPr marL="457200" indent="-457200">
                  <a:buAutoNum type="arabicParenR"/>
                </a:pPr>
                <a:r>
                  <a:rPr lang="en-GB" altLang="en-US" sz="2000" dirty="0"/>
                  <a:t>The ideal </a:t>
                </a:r>
                <a:r>
                  <a:rPr lang="en-GB" altLang="en-US" sz="2000" i="1" dirty="0"/>
                  <a:t>pole</a:t>
                </a:r>
                <a:r>
                  <a:rPr lang="en-GB" altLang="en-US" sz="2000" dirty="0"/>
                  <a:t> shape can be calculated using the </a:t>
                </a:r>
                <a:r>
                  <a:rPr lang="en-GB" altLang="en-US" sz="2000" i="1" dirty="0"/>
                  <a:t>scalar equipotential</a:t>
                </a:r>
              </a:p>
              <a:p>
                <a:pPr marL="457200" indent="-457200">
                  <a:buAutoNum type="arabicParenR"/>
                </a:pPr>
                <a:r>
                  <a:rPr lang="en-GB" altLang="en-US" sz="2000" dirty="0"/>
                  <a:t>The ideal </a:t>
                </a:r>
                <a:r>
                  <a:rPr lang="en-GB" altLang="en-US" sz="2000" i="1" dirty="0"/>
                  <a:t>field</a:t>
                </a:r>
                <a:r>
                  <a:rPr lang="en-GB" altLang="en-US" sz="2000" dirty="0"/>
                  <a:t> shape can be calculated using the </a:t>
                </a:r>
                <a:r>
                  <a:rPr lang="en-GB" altLang="en-US" sz="2000" i="1" dirty="0"/>
                  <a:t>vector equipotential</a:t>
                </a:r>
              </a:p>
              <a:p>
                <a:pPr marL="457200" indent="-457200">
                  <a:buAutoNum type="arabicParenR"/>
                </a:pPr>
                <a:endParaRPr lang="en-GB" altLang="en-US" sz="2000" i="1" dirty="0"/>
              </a:p>
              <a:p>
                <a:pPr marL="0" indent="0">
                  <a:buNone/>
                </a:pPr>
                <a:r>
                  <a:rPr lang="en-GB" altLang="en-US" sz="2000" dirty="0"/>
                  <a:t>This remains true whether we treat this as a complex variable problem or as a stack of cylindrical harmonics as above.</a:t>
                </a:r>
              </a:p>
              <a:p>
                <a:pPr marL="457200" indent="-457200">
                  <a:buAutoNum type="arabicParenR"/>
                </a:pPr>
                <a:endParaRPr lang="en-GB" altLang="en-US" sz="2000" i="1" dirty="0"/>
              </a:p>
              <a:p>
                <a:pPr marL="0" indent="0">
                  <a:buNone/>
                </a:pPr>
                <a:endParaRPr lang="en-GB" altLang="en-US" sz="2000"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endParaRPr lang="en-GB" altLang="en-US" sz="2000" dirty="0">
                  <a:latin typeface="roboto slab" pitchFamily="2" charset="0"/>
                </a:endParaRPr>
              </a:p>
              <a:p>
                <a:pPr marL="0" indent="0">
                  <a:buNone/>
                </a:pPr>
                <a:endParaRPr lang="en-GB" altLang="en-US" sz="2000" b="1" i="1" dirty="0"/>
              </a:p>
            </p:txBody>
          </p:sp>
        </mc:Choice>
        <mc:Fallback xmlns="">
          <p:sp>
            <p:nvSpPr>
              <p:cNvPr id="3" name="Rectangle 3"/>
              <p:cNvSpPr txBox="1">
                <a:spLocks noRot="1" noChangeAspect="1" noMove="1" noResize="1" noEditPoints="1" noAdjustHandles="1" noChangeArrowheads="1" noChangeShapeType="1" noTextEdit="1"/>
              </p:cNvSpPr>
              <p:nvPr/>
            </p:nvSpPr>
            <p:spPr>
              <a:xfrm>
                <a:off x="285336" y="1389914"/>
                <a:ext cx="8652718" cy="4598993"/>
              </a:xfrm>
              <a:prstGeom prst="rect">
                <a:avLst/>
              </a:prstGeom>
              <a:blipFill>
                <a:blip r:embed="rId2"/>
                <a:stretch>
                  <a:fillRect l="-775" t="-663"/>
                </a:stretch>
              </a:blipFill>
            </p:spPr>
            <p:txBody>
              <a:bodyPr/>
              <a:lstStyle/>
              <a:p>
                <a:r>
                  <a:rPr lang="en-GB">
                    <a:noFill/>
                  </a:rPr>
                  <a:t> </a:t>
                </a:r>
              </a:p>
            </p:txBody>
          </p:sp>
        </mc:Fallback>
      </mc:AlternateContent>
    </p:spTree>
    <p:extLst>
      <p:ext uri="{BB962C8B-B14F-4D97-AF65-F5344CB8AC3E}">
        <p14:creationId xmlns:p14="http://schemas.microsoft.com/office/powerpoint/2010/main" val="2912385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59275</TotalTime>
  <Words>4436</Words>
  <Application>Microsoft Office PowerPoint</Application>
  <PresentationFormat>On-screen Show (4:3)</PresentationFormat>
  <Paragraphs>643</Paragraphs>
  <Slides>67</Slides>
  <Notes>0</Notes>
  <HiddenSlides>0</HiddenSlides>
  <MMClips>2</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8" baseType="lpstr">
      <vt:lpstr>Arial</vt:lpstr>
      <vt:lpstr>Book Antiqua</vt:lpstr>
      <vt:lpstr>Calibri</vt:lpstr>
      <vt:lpstr>Cambria Math</vt:lpstr>
      <vt:lpstr>Corisande Light</vt:lpstr>
      <vt:lpstr>Lucida Grande</vt:lpstr>
      <vt:lpstr>roboto slab</vt:lpstr>
      <vt:lpstr>roboto slab</vt:lpstr>
      <vt:lpstr>Office Theme</vt:lpstr>
      <vt:lpstr>Chart</vt:lpstr>
      <vt:lpstr>Picture</vt:lpstr>
      <vt:lpstr>CI-Mag-106 - Conventional Magnets for Accelerators  Lecture 2 </vt:lpstr>
      <vt:lpstr>Contents – Lecture 2</vt:lpstr>
      <vt:lpstr>Advanced magnetostatic theory</vt:lpstr>
      <vt:lpstr>Field theory</vt:lpstr>
      <vt:lpstr>Scalar potential</vt:lpstr>
      <vt:lpstr>B from scalar potential</vt:lpstr>
      <vt:lpstr>Cartesian coordinates</vt:lpstr>
      <vt:lpstr>Complex functions</vt:lpstr>
      <vt:lpstr>Why does this matter?</vt:lpstr>
      <vt:lpstr>Dipole field, n=1</vt:lpstr>
      <vt:lpstr>Dipole field, n=1</vt:lpstr>
      <vt:lpstr>Quadrupole field, n=2</vt:lpstr>
      <vt:lpstr>Quadrupole field, n=2</vt:lpstr>
      <vt:lpstr>Sextupole field, n=3</vt:lpstr>
      <vt:lpstr>Summary fields</vt:lpstr>
      <vt:lpstr>Orthogonal Analog model</vt:lpstr>
      <vt:lpstr>Lattice notation</vt:lpstr>
      <vt:lpstr>Iron dominated electromagnets</vt:lpstr>
      <vt:lpstr>The perfect pole shape</vt:lpstr>
      <vt:lpstr>Ideal Dipole</vt:lpstr>
      <vt:lpstr>Extrapolation</vt:lpstr>
      <vt:lpstr>Combined functions</vt:lpstr>
      <vt:lpstr>Combined functions</vt:lpstr>
      <vt:lpstr>Other combinations</vt:lpstr>
      <vt:lpstr>Practical poles</vt:lpstr>
      <vt:lpstr>Possible symmetries</vt:lpstr>
      <vt:lpstr>Dipole symmetries</vt:lpstr>
      <vt:lpstr>Quadrupole symmetries</vt:lpstr>
      <vt:lpstr>Sextupole symmetries</vt:lpstr>
      <vt:lpstr>‘Allowed’ Harmonics</vt:lpstr>
      <vt:lpstr>Forbidden harmonics</vt:lpstr>
      <vt:lpstr>Forbidden harmonics</vt:lpstr>
      <vt:lpstr>Forbidden harmonics</vt:lpstr>
      <vt:lpstr>Field Uniformity</vt:lpstr>
      <vt:lpstr>Field Uniformity</vt:lpstr>
      <vt:lpstr>Pole designs</vt:lpstr>
      <vt:lpstr>Assessing pole design</vt:lpstr>
      <vt:lpstr>Assessing pole design</vt:lpstr>
      <vt:lpstr>Pole end termination</vt:lpstr>
      <vt:lpstr>Rogowski curve</vt:lpstr>
      <vt:lpstr>Magnet ends</vt:lpstr>
      <vt:lpstr>The equation</vt:lpstr>
      <vt:lpstr>Stored energy</vt:lpstr>
      <vt:lpstr>Force on a  pole </vt:lpstr>
      <vt:lpstr>Permanent magnets</vt:lpstr>
      <vt:lpstr>Residual fields</vt:lpstr>
      <vt:lpstr>Use of permanent magnets</vt:lpstr>
      <vt:lpstr>Typical materials</vt:lpstr>
      <vt:lpstr>Why?</vt:lpstr>
      <vt:lpstr>PM quadrupoles</vt:lpstr>
      <vt:lpstr>PM quadrupole</vt:lpstr>
      <vt:lpstr>PM dipole</vt:lpstr>
      <vt:lpstr>Magnet Design</vt:lpstr>
      <vt:lpstr>Computer codes</vt:lpstr>
      <vt:lpstr>Computer codes</vt:lpstr>
      <vt:lpstr>Alice quadrupole</vt:lpstr>
      <vt:lpstr>Alice quadrupole</vt:lpstr>
      <vt:lpstr>Alice quadrupole</vt:lpstr>
      <vt:lpstr>Solving</vt:lpstr>
      <vt:lpstr>e.g. gradient quality</vt:lpstr>
      <vt:lpstr>3D-CLARA quad</vt:lpstr>
      <vt:lpstr>3D-CLARA quad</vt:lpstr>
      <vt:lpstr>Harmonics</vt:lpstr>
      <vt:lpstr>PowerPoint Presentation</vt:lpstr>
      <vt:lpstr> </vt:lpstr>
      <vt:lpstr>PowerPoint Presentation</vt:lpstr>
      <vt:lpstr>PowerPoint Presentation</vt:lpstr>
    </vt:vector>
  </TitlesOfParts>
  <Company>Daresbury Laboratory (STFC)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magnetic measurements</dc:title>
  <dc:creator>user</dc:creator>
  <cp:lastModifiedBy>Bainbridge, Alex (STFC,DL,AST)</cp:lastModifiedBy>
  <cp:revision>577</cp:revision>
  <dcterms:created xsi:type="dcterms:W3CDTF">2016-10-20T13:56:11Z</dcterms:created>
  <dcterms:modified xsi:type="dcterms:W3CDTF">2022-10-25T15:04:45Z</dcterms:modified>
</cp:coreProperties>
</file>