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621" r:id="rId4"/>
    <p:sldId id="613" r:id="rId5"/>
    <p:sldId id="616" r:id="rId6"/>
    <p:sldId id="619" r:id="rId7"/>
    <p:sldId id="618" r:id="rId8"/>
    <p:sldId id="614" r:id="rId9"/>
    <p:sldId id="62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B7C"/>
    <a:srgbClr val="F74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33832-7595-44FA-8B99-79C8E5046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D7D8B-B28B-48E2-BC13-57DF1A026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C48D5-78F9-439E-A96F-B4C93295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60F6B-FA55-438F-AE8C-4FADF8F2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7B1B0-BB10-4FA1-B4C9-A9BF6F6F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1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6E0EE-6294-4582-92A2-030BC8E3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243CF2-16B6-4F0E-8732-37B28466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25AEC-73FA-4AAA-B314-716877AE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D36A4-A1AF-4B5D-8D4F-DDE742DE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0CFFD-B8C0-41C5-927F-CD35DD09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4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4EC5D-1E68-44DE-903D-CD2177B48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998A3-0E47-4630-862A-2E0A0D1E4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D4770-8A36-4A11-9AB7-A3602668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F782-DF49-4D45-BBE1-755406F8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CA92A-7FFA-4FA9-87EF-0CEB41D8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2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87987-F960-41B6-B9CA-6BD2533C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286BF-131B-480E-96B8-C7AEFB4B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alexander.morris@Liverpool.ac.uk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B1B85-F4BA-45F1-B24F-914C8E46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CDE2015-5B0A-B64E-A4F8-D9CE8B6594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5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rgbClr val="1A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847" y="271364"/>
            <a:ext cx="736795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8415"/>
            <a:ext cx="10515600" cy="3880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4CDE2015-5B0A-B64E-A4F8-D9CE8B6594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33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8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43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79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73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88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9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9DE48-230C-4507-82ED-D3297E14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FAC3-0C1E-480F-A1BA-03B7957E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535C7-6B00-454A-B3C0-C5F2C7FE6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D00E4-E4A8-4D3E-AC12-771DB935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F71D-1883-4000-84EB-905D375CD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746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688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594538"/>
            <a:ext cx="3932237" cy="2274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4CDE2015-5B0A-B64E-A4F8-D9CE8B6594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2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245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610303"/>
            <a:ext cx="3930648" cy="225074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4CDE2015-5B0A-B64E-A4F8-D9CE8B6594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48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6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23393"/>
            <a:ext cx="7734300" cy="425357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5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DE2015-5B0A-B64E-A4F8-D9CE8B6594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2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0D325-13C4-47AF-A2B4-4D5D8D44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CFAEF-22A6-4A04-A5BB-AE5B2A63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92759-AB51-439D-AEB4-0AEE745D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6E69-A611-4613-8950-4D3A7B41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AA38-BB6B-42EF-852E-B8AA382A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26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F2391-E7FB-4852-88C8-1E0EC9600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DB692-601B-4551-B2EA-5877CABF7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6617-8F32-4B73-9478-F68D75DD4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5BC8A-BE00-4F58-84EA-3C4A5CFF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6ED7F-AF53-4CE2-AC67-CA8E436A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2E5F1-634B-43C4-8C33-C8DD5579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9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468F3-026C-44CA-B3C1-DA7994369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F321B-F754-4A83-9C00-9C444C5CF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6EF13-CE1F-4093-96C1-76941778C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CF3536-05DF-4084-AD0F-5E526945F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EA6648-D286-48B7-B748-7A3D3B952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45EBBE-8478-4D16-AD14-C2328C52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924E2-632A-478C-93D7-53813595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E8B9B-D382-42E0-83FA-CBD834F6C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2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489F-35E3-4E65-B4A5-C4D509E26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099101-F3F8-4738-81C7-C7FFABAD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0AB67-9556-4199-8F85-5F2A767A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3178B-8A82-400A-B4A3-62B5BD9D2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A65CF1-763A-4AB3-9640-D0F07E79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C39C8-6256-4698-8AB7-CECE1306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F3B04-73FD-4C78-9390-D711D953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5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68D4F-67C1-4AC5-AFA6-50CAD952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84349-FC64-4B59-ABD8-96A5F2EA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D7388-C83C-4EE2-9206-F7B35CA40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32A81-D445-4AC8-92B9-7276BA4A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76EA0-3D14-488E-B65B-2369CCB0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9E76A-AD0D-4E5F-AA40-BED83086E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8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2F02-33CA-440A-AB57-AB987414D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41B2E-FDED-4340-B400-D91317BBE2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DE853-7F0C-4E2F-B5F1-5F499CF77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4FD1B-80F4-4385-AB46-D770A5BB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24B93-1110-46CE-B17D-99E8D41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496FA-B8AB-4149-983C-B5E9D262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4412D-7113-4CC2-90E2-211029030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7EEFB-E855-4076-9159-20A3C5D8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116EC-0CD7-4D50-8E27-5470111A9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D96EE-B2D7-4FA7-8F9A-7D71F2A4D283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D5F7F-FE7D-4AEA-B14E-4FF788CAA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46019-2763-4E62-89C0-F210D7B5A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B0C02-8706-4CCB-948F-89F951BBB9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78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495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433707"/>
            <a:ext cx="10515600" cy="2714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406736" y="6481039"/>
            <a:ext cx="2743200" cy="365125"/>
          </a:xfrm>
          <a:prstGeom prst="rect">
            <a:avLst/>
          </a:prstGeom>
        </p:spPr>
        <p:txBody>
          <a:bodyPr/>
          <a:lstStyle/>
          <a:p>
            <a:fld id="{3D943DD3-1362-4B91-8728-C0EBDE7D807E}" type="datetime1">
              <a:rPr lang="en-US" smtClean="0"/>
              <a:t>9/29/2022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8104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alexander.morris@Liverpool.ac.uk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2000" y="648000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4CDE2015-5B0A-B64E-A4F8-D9CE8B659446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8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B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A0F29-8C02-4FF9-BE96-775C37550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4790"/>
            <a:ext cx="9144000" cy="1152656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</a:rPr>
              <a:t>ICS at FEBE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A2EAAA-E263-4E4E-AC96-E16BCD2AD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271" y="2647424"/>
            <a:ext cx="6224631" cy="1894819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Alex Morris</a:t>
            </a:r>
          </a:p>
          <a:p>
            <a:r>
              <a:rPr lang="en-GB" sz="2800" dirty="0">
                <a:solidFill>
                  <a:schemeClr val="bg1"/>
                </a:solidFill>
              </a:rPr>
              <a:t>University of Liverpool</a:t>
            </a:r>
          </a:p>
          <a:p>
            <a:r>
              <a:rPr lang="en-GB" sz="2800" dirty="0">
                <a:solidFill>
                  <a:schemeClr val="bg1"/>
                </a:solidFill>
              </a:rPr>
              <a:t>29/09/2022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4A29CF-9000-44A8-ACBF-E028AAD14F5D}"/>
              </a:ext>
            </a:extLst>
          </p:cNvPr>
          <p:cNvSpPr txBox="1"/>
          <p:nvPr/>
        </p:nvSpPr>
        <p:spPr>
          <a:xfrm>
            <a:off x="483934" y="5755780"/>
            <a:ext cx="7025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ICS	- Inverse Compton Scattering</a:t>
            </a:r>
          </a:p>
          <a:p>
            <a:r>
              <a:rPr lang="en-GB" dirty="0">
                <a:solidFill>
                  <a:schemeClr val="bg1"/>
                </a:solidFill>
              </a:rPr>
              <a:t>CLARA 	- Compact Linear Accelerator for Research and Applications</a:t>
            </a:r>
          </a:p>
          <a:p>
            <a:r>
              <a:rPr lang="en-GB" dirty="0">
                <a:solidFill>
                  <a:schemeClr val="bg1"/>
                </a:solidFill>
              </a:rPr>
              <a:t>FEBE 	- Full Energy Beam Exploitation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C73D8A-ECBE-4E35-97E2-0DB0271EE5C9}"/>
              </a:ext>
            </a:extLst>
          </p:cNvPr>
          <p:cNvSpPr txBox="1"/>
          <p:nvPr/>
        </p:nvSpPr>
        <p:spPr>
          <a:xfrm>
            <a:off x="7148945" y="2433342"/>
            <a:ext cx="471978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Outline: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Summary of experiment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Electron Beam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Laser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Collimation of gamma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Gamma source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Optical Cavities future work</a:t>
            </a:r>
          </a:p>
        </p:txBody>
      </p:sp>
    </p:spTree>
    <p:extLst>
      <p:ext uri="{BB962C8B-B14F-4D97-AF65-F5344CB8AC3E}">
        <p14:creationId xmlns:p14="http://schemas.microsoft.com/office/powerpoint/2010/main" val="25233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D7CA-2B38-4472-A271-58ACD5A91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023" y="428382"/>
            <a:ext cx="7367953" cy="1325563"/>
          </a:xfrm>
        </p:spPr>
        <p:txBody>
          <a:bodyPr/>
          <a:lstStyle/>
          <a:p>
            <a:r>
              <a:rPr lang="en-GB" dirty="0"/>
              <a:t>Summary of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B50BD-9F05-46D8-AC48-EF68EB2CB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309"/>
            <a:ext cx="10515600" cy="449524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ICS experiment using the upgraded FEBE parameters at Daresbury Laboratory to produce a low bandwidth gamma source</a:t>
            </a:r>
          </a:p>
          <a:p>
            <a:r>
              <a:rPr lang="en-GB" b="1" dirty="0">
                <a:solidFill>
                  <a:srgbClr val="FFC000"/>
                </a:solidFill>
              </a:rPr>
              <a:t>Head on collision </a:t>
            </a:r>
            <a:r>
              <a:rPr lang="en-GB" dirty="0"/>
              <a:t>between a </a:t>
            </a:r>
            <a:r>
              <a:rPr lang="en-GB" b="1" dirty="0">
                <a:solidFill>
                  <a:srgbClr val="FFC000"/>
                </a:solidFill>
              </a:rPr>
              <a:t>250 MeV electron bunch </a:t>
            </a:r>
            <a:r>
              <a:rPr lang="en-GB" dirty="0"/>
              <a:t>and pulse from a </a:t>
            </a:r>
            <a:r>
              <a:rPr lang="en-GB" b="1" dirty="0" err="1">
                <a:solidFill>
                  <a:srgbClr val="FFC000"/>
                </a:solidFill>
              </a:rPr>
              <a:t>Ti:Sapphire</a:t>
            </a:r>
            <a:r>
              <a:rPr lang="en-GB" b="1" dirty="0">
                <a:solidFill>
                  <a:srgbClr val="FFC000"/>
                </a:solidFill>
              </a:rPr>
              <a:t> laser (800 nm) </a:t>
            </a:r>
            <a:r>
              <a:rPr lang="en-GB" dirty="0"/>
              <a:t>to produce</a:t>
            </a:r>
            <a:r>
              <a:rPr lang="en-GB" b="1" dirty="0">
                <a:solidFill>
                  <a:srgbClr val="FFC000"/>
                </a:solidFill>
              </a:rPr>
              <a:t> 1.48 MeV gammas</a:t>
            </a:r>
          </a:p>
          <a:p>
            <a:r>
              <a:rPr lang="en-GB" dirty="0"/>
              <a:t>Gamma source will be collimated to reduce the bandwidth</a:t>
            </a:r>
          </a:p>
          <a:p>
            <a:r>
              <a:rPr lang="en-GB" dirty="0"/>
              <a:t>Initially the </a:t>
            </a:r>
            <a:r>
              <a:rPr lang="en-GB" b="1" dirty="0">
                <a:solidFill>
                  <a:srgbClr val="FFC000"/>
                </a:solidFill>
              </a:rPr>
              <a:t>collimated number of photons will be reduced to ~1000 photons per interaction</a:t>
            </a:r>
            <a:r>
              <a:rPr lang="en-GB" dirty="0"/>
              <a:t>, therefore for a detector with ~0.1% efficiency there will be only 1 photon detected per interaction. This will allow us to fully characterise the source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387AA-4B96-4B67-A836-739458C2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E692E-6DC3-4DC7-9C71-B72F354C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CDE2015-5B0A-B64E-A4F8-D9CE8B659446}" type="slidenum">
              <a:rPr lang="en-US" smtClean="0"/>
              <a:pPr algn="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AC0A-0230-41C9-A94A-665A121CB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665" y="184502"/>
            <a:ext cx="10118069" cy="1325563"/>
          </a:xfrm>
        </p:spPr>
        <p:txBody>
          <a:bodyPr/>
          <a:lstStyle/>
          <a:p>
            <a:pPr algn="ctr"/>
            <a:r>
              <a:rPr lang="en-GB" dirty="0"/>
              <a:t>Electron Beam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C85FF91-8A99-4E50-8484-565832D115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867" y="3924092"/>
            <a:ext cx="7595587" cy="231378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B2A98-B9BA-4F4C-86D2-89753CA9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A8D5C-B2A3-40C3-818A-7BC75940B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B6BE93-2387-4BC5-8E95-DEFE2F392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867" y="1441269"/>
            <a:ext cx="5962197" cy="23699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6A8BC5A-3FAE-40F9-9448-9C0BCADE5FE9}"/>
              </a:ext>
            </a:extLst>
          </p:cNvPr>
          <p:cNvSpPr txBox="1"/>
          <p:nvPr/>
        </p:nvSpPr>
        <p:spPr>
          <a:xfrm>
            <a:off x="284970" y="4136606"/>
            <a:ext cx="19212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CLARA accelerator &amp; FEBE upgrade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13505B-72A2-4285-8664-1F2D633512DF}"/>
              </a:ext>
            </a:extLst>
          </p:cNvPr>
          <p:cNvSpPr txBox="1"/>
          <p:nvPr/>
        </p:nvSpPr>
        <p:spPr>
          <a:xfrm>
            <a:off x="390353" y="1897655"/>
            <a:ext cx="19212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 beam parameters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507E38-1C4B-4F17-AC82-BDBFB14FE569}"/>
              </a:ext>
            </a:extLst>
          </p:cNvPr>
          <p:cNvSpPr txBox="1"/>
          <p:nvPr/>
        </p:nvSpPr>
        <p:spPr>
          <a:xfrm>
            <a:off x="1752931" y="6237874"/>
            <a:ext cx="895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Angal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-Kalinin, D. et al. (2020).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 Review Accelerators and Beams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(4), 44801. https://doi.org/10.1103/PhysRevAccelBeams.23.044801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7F37580-9682-4563-9238-A43D9A38A9B8}"/>
              </a:ext>
            </a:extLst>
          </p:cNvPr>
          <p:cNvSpPr/>
          <p:nvPr/>
        </p:nvSpPr>
        <p:spPr>
          <a:xfrm>
            <a:off x="7197754" y="4446165"/>
            <a:ext cx="964734" cy="534942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6A10081E-2D93-4062-9AD4-0F0678DCDB91}"/>
              </a:ext>
            </a:extLst>
          </p:cNvPr>
          <p:cNvCxnSpPr>
            <a:cxnSpLocks/>
            <a:endCxn id="3" idx="1"/>
          </p:cNvCxnSpPr>
          <p:nvPr/>
        </p:nvCxnSpPr>
        <p:spPr>
          <a:xfrm rot="5400000">
            <a:off x="6959093" y="4144559"/>
            <a:ext cx="759890" cy="3"/>
          </a:xfrm>
          <a:prstGeom prst="curvedConnector3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4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37D2-5096-41D1-9733-6333CA91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484" y="283675"/>
            <a:ext cx="7839209" cy="1325563"/>
          </a:xfrm>
        </p:spPr>
        <p:txBody>
          <a:bodyPr/>
          <a:lstStyle/>
          <a:p>
            <a:pPr algn="ctr"/>
            <a:r>
              <a:rPr lang="en-GB" dirty="0"/>
              <a:t>Laser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1D676F-52E3-4277-9F85-ADA2E5206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39BCB-C34F-418E-BF47-DA13D9AC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47EA526-7156-4654-84BD-E267E35EC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74" y="2087063"/>
            <a:ext cx="8875683" cy="363946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D93484F-BEAA-4688-8F65-97F4D66BBB1E}"/>
              </a:ext>
            </a:extLst>
          </p:cNvPr>
          <p:cNvSpPr txBox="1"/>
          <p:nvPr/>
        </p:nvSpPr>
        <p:spPr>
          <a:xfrm>
            <a:off x="0" y="2230798"/>
            <a:ext cx="162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Ti:Sapphire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laser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6CA07D-EBF7-41B5-BAF3-63E61355E9DB}"/>
              </a:ext>
            </a:extLst>
          </p:cNvPr>
          <p:cNvSpPr/>
          <p:nvPr/>
        </p:nvSpPr>
        <p:spPr>
          <a:xfrm>
            <a:off x="8479379" y="2134139"/>
            <a:ext cx="1043866" cy="396404"/>
          </a:xfrm>
          <a:prstGeom prst="ellipse">
            <a:avLst/>
          </a:prstGeom>
          <a:noFill/>
          <a:ln>
            <a:solidFill>
              <a:srgbClr val="E028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92C2345-51F7-480C-BE2D-AF388CCF2F6A}"/>
              </a:ext>
            </a:extLst>
          </p:cNvPr>
          <p:cNvCxnSpPr>
            <a:cxnSpLocks/>
            <a:stCxn id="18" idx="6"/>
            <a:endCxn id="21" idx="1"/>
          </p:cNvCxnSpPr>
          <p:nvPr/>
        </p:nvCxnSpPr>
        <p:spPr>
          <a:xfrm>
            <a:off x="9523245" y="2332341"/>
            <a:ext cx="1263434" cy="31157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E6D931D-45CC-4812-8613-0580EA81044C}"/>
              </a:ext>
            </a:extLst>
          </p:cNvPr>
          <p:cNvSpPr txBox="1"/>
          <p:nvPr/>
        </p:nvSpPr>
        <p:spPr>
          <a:xfrm>
            <a:off x="10786679" y="2228413"/>
            <a:ext cx="1184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Nd:YAG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laser</a:t>
            </a:r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F7E154A7-4AE1-4B16-88C8-A02A1340B15F}"/>
              </a:ext>
            </a:extLst>
          </p:cNvPr>
          <p:cNvCxnSpPr>
            <a:cxnSpLocks/>
            <a:stCxn id="14" idx="2"/>
          </p:cNvCxnSpPr>
          <p:nvPr/>
        </p:nvCxnSpPr>
        <p:spPr>
          <a:xfrm rot="10800000" flipV="1">
            <a:off x="1544716" y="2351442"/>
            <a:ext cx="4301695" cy="15958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486F40E-B43F-41E6-9E64-A0094C831712}"/>
              </a:ext>
            </a:extLst>
          </p:cNvPr>
          <p:cNvSpPr/>
          <p:nvPr/>
        </p:nvSpPr>
        <p:spPr>
          <a:xfrm>
            <a:off x="7173157" y="2113698"/>
            <a:ext cx="1121287" cy="3124128"/>
          </a:xfrm>
          <a:prstGeom prst="rect">
            <a:avLst/>
          </a:prstGeom>
          <a:noFill/>
          <a:ln w="381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369D039-42AA-4C7F-AAD5-DF03B4EB9130}"/>
              </a:ext>
            </a:extLst>
          </p:cNvPr>
          <p:cNvSpPr/>
          <p:nvPr/>
        </p:nvSpPr>
        <p:spPr>
          <a:xfrm>
            <a:off x="5846410" y="2153241"/>
            <a:ext cx="2448034" cy="396404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15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77C29-8976-4669-9901-6A77A5D2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88" y="170594"/>
            <a:ext cx="8384097" cy="1325563"/>
          </a:xfrm>
        </p:spPr>
        <p:txBody>
          <a:bodyPr/>
          <a:lstStyle/>
          <a:p>
            <a:r>
              <a:rPr lang="en-GB" dirty="0"/>
              <a:t>Collimation of Gamma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552A9-82CB-4E75-A5B3-F7792462A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19" y="1223912"/>
            <a:ext cx="11702471" cy="3880136"/>
          </a:xfrm>
        </p:spPr>
        <p:txBody>
          <a:bodyPr/>
          <a:lstStyle/>
          <a:p>
            <a:r>
              <a:rPr lang="en-GB" dirty="0"/>
              <a:t>Gamma source will be collimated to reduce the bandwidth of the source and to reduce the flux before impinging on a detector 10 m away.</a:t>
            </a:r>
          </a:p>
          <a:p>
            <a:r>
              <a:rPr lang="en-GB" dirty="0"/>
              <a:t>The flux is reduced so that a detector would not be saturated and single photons events can detected, ~1000 photons per interaction event (assuming an efficiency of detector of 0.1%). The detector will have an energy resolution of ~1 keV to characterise the source over many interactions.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76069-FCA3-433F-92EF-BD32DE81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5DF39-7F94-4A54-A79A-6F33C25F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CDE2015-5B0A-B64E-A4F8-D9CE8B659446}" type="slidenum">
              <a:rPr lang="en-US" smtClean="0"/>
              <a:pPr algn="r"/>
              <a:t>5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F8D6824-88CD-4471-B61C-AAD86073C7AB}"/>
              </a:ext>
            </a:extLst>
          </p:cNvPr>
          <p:cNvGrpSpPr/>
          <p:nvPr/>
        </p:nvGrpSpPr>
        <p:grpSpPr>
          <a:xfrm>
            <a:off x="3263438" y="3749550"/>
            <a:ext cx="7019925" cy="2857500"/>
            <a:chOff x="2412075" y="3729136"/>
            <a:chExt cx="7019925" cy="28575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0736FF6-1E3D-43E4-A84B-EF8D7AC233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2075" y="3729136"/>
              <a:ext cx="7019925" cy="28575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4CD8F6-FC4F-49FE-913C-57A62BADC116}"/>
                </a:ext>
              </a:extLst>
            </p:cNvPr>
            <p:cNvSpPr txBox="1"/>
            <p:nvPr/>
          </p:nvSpPr>
          <p:spPr>
            <a:xfrm>
              <a:off x="8112154" y="4710498"/>
              <a:ext cx="729844" cy="276999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Detector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D8BA6FD-4E9B-4999-BD96-1F9B433B5B3F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5726545" y="4848998"/>
              <a:ext cx="2385609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A88294B-154A-41CA-8D71-53D1DDB91FE2}"/>
              </a:ext>
            </a:extLst>
          </p:cNvPr>
          <p:cNvSpPr txBox="1"/>
          <p:nvPr/>
        </p:nvSpPr>
        <p:spPr>
          <a:xfrm>
            <a:off x="6577908" y="4201901"/>
            <a:ext cx="986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Interaction point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DE0A111-B1A0-44A1-AD23-8F54DB884805}"/>
              </a:ext>
            </a:extLst>
          </p:cNvPr>
          <p:cNvCxnSpPr/>
          <p:nvPr/>
        </p:nvCxnSpPr>
        <p:spPr>
          <a:xfrm flipV="1">
            <a:off x="6577908" y="4654933"/>
            <a:ext cx="195491" cy="189153"/>
          </a:xfrm>
          <a:prstGeom prst="straightConnector1">
            <a:avLst/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2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638B1-1B0E-4C77-894A-C4BDC191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023" y="271364"/>
            <a:ext cx="7367953" cy="1325563"/>
          </a:xfrm>
        </p:spPr>
        <p:txBody>
          <a:bodyPr/>
          <a:lstStyle/>
          <a:p>
            <a:r>
              <a:rPr lang="en-GB" dirty="0"/>
              <a:t>Gamma source parameters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A370FAE4-31D4-4269-8465-0D8B14261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1508" y="1813102"/>
            <a:ext cx="5460983" cy="409417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27819-7221-41C3-B3A7-6B71BBDE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38662-341A-465D-B414-F16ABDAB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DE2015-5B0A-B64E-A4F8-D9CE8B65944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6D17D1-B6ED-412E-8630-562089C16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6" y="1813102"/>
            <a:ext cx="6471708" cy="27752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6415A3-133A-4EA6-A8A1-1875A4AAE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73" y="4805636"/>
            <a:ext cx="6136691" cy="12408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519D7B6-32FB-41EA-B914-F988934C906A}"/>
              </a:ext>
            </a:extLst>
          </p:cNvPr>
          <p:cNvSpPr/>
          <p:nvPr/>
        </p:nvSpPr>
        <p:spPr>
          <a:xfrm>
            <a:off x="2724727" y="1813102"/>
            <a:ext cx="914400" cy="1798316"/>
          </a:xfrm>
          <a:prstGeom prst="rect">
            <a:avLst/>
          </a:prstGeom>
          <a:noFill/>
          <a:ln w="44450">
            <a:solidFill>
              <a:srgbClr val="F747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39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55EB2-97D9-4DEF-A5CF-5E94F7D5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443" y="271363"/>
            <a:ext cx="7367953" cy="1325563"/>
          </a:xfrm>
        </p:spPr>
        <p:txBody>
          <a:bodyPr/>
          <a:lstStyle/>
          <a:p>
            <a:r>
              <a:rPr lang="en-GB" dirty="0"/>
              <a:t>Optical Cavities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C77B5-29F8-47E9-A8C1-D28FE8DEB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5433"/>
            <a:ext cx="5056762" cy="4293118"/>
          </a:xfrm>
        </p:spPr>
        <p:txBody>
          <a:bodyPr>
            <a:normAutofit/>
          </a:bodyPr>
          <a:lstStyle/>
          <a:p>
            <a:r>
              <a:rPr lang="en-GB" dirty="0"/>
              <a:t>Optical cavities recirculate the laser pulses to store power in the cavity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be used to increase the effective repetition rate of the laser pulses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BFD0D-9C52-4584-9C62-B85A772F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0A92F-F586-4DBF-B996-82CBEECF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CDE2015-5B0A-B64E-A4F8-D9CE8B659446}" type="slidenum">
              <a:rPr lang="en-US" smtClean="0"/>
              <a:pPr algn="r"/>
              <a:t>7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9404F6-689E-41AB-A341-2DEEDA73E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581" y="2108157"/>
            <a:ext cx="5167219" cy="3392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51D04C-2E25-4100-B188-62D5DF2B5E17}"/>
              </a:ext>
            </a:extLst>
          </p:cNvPr>
          <p:cNvSpPr txBox="1"/>
          <p:nvPr/>
        </p:nvSpPr>
        <p:spPr>
          <a:xfrm>
            <a:off x="6186581" y="6313251"/>
            <a:ext cx="46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Joe Crone, thesis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D50E91-FA1F-4439-9B9A-A3A529099850}"/>
              </a:ext>
            </a:extLst>
          </p:cNvPr>
          <p:cNvSpPr txBox="1"/>
          <p:nvPr/>
        </p:nvSpPr>
        <p:spPr>
          <a:xfrm>
            <a:off x="0" y="6124971"/>
            <a:ext cx="6005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Carstens, H. (2016). </a:t>
            </a:r>
            <a:r>
              <a:rPr lang="en-GB" i="1" dirty="0">
                <a:solidFill>
                  <a:schemeClr val="bg1"/>
                </a:solidFill>
              </a:rPr>
              <a:t>Enhancement cavities for the generation of extreme ultraviolet and hard x-ray radiation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323481-81A9-4E08-BF80-BB8B697DF293}"/>
              </a:ext>
            </a:extLst>
          </p:cNvPr>
          <p:cNvGrpSpPr/>
          <p:nvPr/>
        </p:nvGrpSpPr>
        <p:grpSpPr>
          <a:xfrm>
            <a:off x="1283447" y="3294211"/>
            <a:ext cx="3438525" cy="1133475"/>
            <a:chOff x="1283447" y="3294211"/>
            <a:chExt cx="3438525" cy="113347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62E7653-11A3-43E8-9C0F-FDE920E09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83447" y="3294211"/>
              <a:ext cx="3438525" cy="1133475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8AF8FED-2B7E-40DF-9C7F-4847FBDE4813}"/>
                </a:ext>
              </a:extLst>
            </p:cNvPr>
            <p:cNvSpPr/>
            <p:nvPr/>
          </p:nvSpPr>
          <p:spPr>
            <a:xfrm>
              <a:off x="2725445" y="4048217"/>
              <a:ext cx="390617" cy="301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65643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B2509-993C-4B10-9C5E-D25F92E9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6AC8-C40E-4B20-9811-C27566DEE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4C846-960F-49F2-8E3B-3A1D1B86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5288A-5641-446D-A501-4F331C42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4CDE2015-5B0A-B64E-A4F8-D9CE8B659446}" type="slidenum">
              <a:rPr lang="en-US" smtClean="0"/>
              <a:pPr algn="r"/>
              <a:t>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E42F6B-E5D9-4C20-8BC0-87D7D00C4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534" y="2154386"/>
            <a:ext cx="6471708" cy="396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28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4DA569C-7A81-0D43-8490-07A5198C573D}" vid="{29F43398-5CEA-8F45-8F73-53C0FB2437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329</Words>
  <Application>Microsoft Office PowerPoint</Application>
  <PresentationFormat>Widescreen</PresentationFormat>
  <Paragraphs>47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1_Office Theme</vt:lpstr>
      <vt:lpstr>ICS at FEBE</vt:lpstr>
      <vt:lpstr>Summary of experiment</vt:lpstr>
      <vt:lpstr>Electron Beam</vt:lpstr>
      <vt:lpstr>Laser</vt:lpstr>
      <vt:lpstr>Collimation of Gamma Source</vt:lpstr>
      <vt:lpstr>Gamma source parameters</vt:lpstr>
      <vt:lpstr>Optical Cavities 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at FEBE</dc:title>
  <dc:creator>Morris, Alexander [admorris]</dc:creator>
  <cp:lastModifiedBy>Morris, Alexander [admorris]</cp:lastModifiedBy>
  <cp:revision>18</cp:revision>
  <dcterms:created xsi:type="dcterms:W3CDTF">2022-09-28T11:00:46Z</dcterms:created>
  <dcterms:modified xsi:type="dcterms:W3CDTF">2022-09-29T12:54:52Z</dcterms:modified>
</cp:coreProperties>
</file>