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8" r:id="rId7"/>
    <p:sldId id="259" r:id="rId8"/>
    <p:sldId id="260" r:id="rId9"/>
    <p:sldId id="278" r:id="rId10"/>
    <p:sldId id="279" r:id="rId11"/>
    <p:sldId id="268" r:id="rId12"/>
    <p:sldId id="276" r:id="rId13"/>
    <p:sldId id="269" r:id="rId14"/>
    <p:sldId id="261" r:id="rId15"/>
    <p:sldId id="274" r:id="rId16"/>
    <p:sldId id="273" r:id="rId17"/>
    <p:sldId id="262" r:id="rId18"/>
    <p:sldId id="266" r:id="rId19"/>
    <p:sldId id="270" r:id="rId20"/>
    <p:sldId id="265" r:id="rId21"/>
    <p:sldId id="263" r:id="rId22"/>
    <p:sldId id="264" r:id="rId23"/>
    <p:sldId id="267"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6" d="100"/>
          <a:sy n="86"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EF8CA-27DC-4AA1-9E8D-8EB7973C7017}"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9DCE6-C361-44D6-A309-E4F81F26505B}" type="slidenum">
              <a:rPr lang="en-GB" smtClean="0"/>
              <a:t>‹#›</a:t>
            </a:fld>
            <a:endParaRPr lang="en-GB"/>
          </a:p>
        </p:txBody>
      </p:sp>
    </p:spTree>
    <p:extLst>
      <p:ext uri="{BB962C8B-B14F-4D97-AF65-F5344CB8AC3E}">
        <p14:creationId xmlns:p14="http://schemas.microsoft.com/office/powerpoint/2010/main" val="284025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B7DA4A-575B-49B5-8CD6-0F02746798EB}"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255867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76B183-B0EC-446E-991A-EE5DAB51D6B3}"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32867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97B7FA-1DAA-4F8B-89A5-AF24A895DC83}"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352014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7EEAF6-E9FD-4131-93A7-70E1AD996E05}"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392857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90FE0D-FF8C-49B1-8C86-F01013B6CEE0}"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254138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B77411-212E-4BD1-927B-80A4FF574E61}" type="datetime1">
              <a:rPr lang="en-GB" smtClean="0"/>
              <a:t>27/09/2022</a:t>
            </a:fld>
            <a:endParaRPr lang="en-GB"/>
          </a:p>
        </p:txBody>
      </p:sp>
      <p:sp>
        <p:nvSpPr>
          <p:cNvPr id="6" name="Footer Placeholder 5"/>
          <p:cNvSpPr>
            <a:spLocks noGrp="1"/>
          </p:cNvSpPr>
          <p:nvPr>
            <p:ph type="ftr" sz="quarter" idx="11"/>
          </p:nvPr>
        </p:nvSpPr>
        <p:spPr/>
        <p:txBody>
          <a:bodyPr/>
          <a:lstStyle/>
          <a:p>
            <a:r>
              <a:rPr lang="en-GB" smtClean="0"/>
              <a:t>Joe Crone - E-P Interactions Meeting</a:t>
            </a:r>
            <a:endParaRPr lang="en-GB"/>
          </a:p>
        </p:txBody>
      </p:sp>
      <p:sp>
        <p:nvSpPr>
          <p:cNvPr id="7" name="Slide Number Placeholder 6"/>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320396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752746-D622-417C-B043-79EE5E6C096C}" type="datetime1">
              <a:rPr lang="en-GB" smtClean="0"/>
              <a:t>27/09/2022</a:t>
            </a:fld>
            <a:endParaRPr lang="en-GB"/>
          </a:p>
        </p:txBody>
      </p:sp>
      <p:sp>
        <p:nvSpPr>
          <p:cNvPr id="8" name="Footer Placeholder 7"/>
          <p:cNvSpPr>
            <a:spLocks noGrp="1"/>
          </p:cNvSpPr>
          <p:nvPr>
            <p:ph type="ftr" sz="quarter" idx="11"/>
          </p:nvPr>
        </p:nvSpPr>
        <p:spPr/>
        <p:txBody>
          <a:bodyPr/>
          <a:lstStyle/>
          <a:p>
            <a:r>
              <a:rPr lang="en-GB" smtClean="0"/>
              <a:t>Joe Crone - E-P Interactions Meeting</a:t>
            </a:r>
            <a:endParaRPr lang="en-GB"/>
          </a:p>
        </p:txBody>
      </p:sp>
      <p:sp>
        <p:nvSpPr>
          <p:cNvPr id="9" name="Slide Number Placeholder 8"/>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106881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0305A1-2157-4212-B0F8-5EECFE9877D5}" type="datetime1">
              <a:rPr lang="en-GB" smtClean="0"/>
              <a:t>27/09/2022</a:t>
            </a:fld>
            <a:endParaRPr lang="en-GB"/>
          </a:p>
        </p:txBody>
      </p:sp>
      <p:sp>
        <p:nvSpPr>
          <p:cNvPr id="4" name="Footer Placeholder 3"/>
          <p:cNvSpPr>
            <a:spLocks noGrp="1"/>
          </p:cNvSpPr>
          <p:nvPr>
            <p:ph type="ftr" sz="quarter" idx="11"/>
          </p:nvPr>
        </p:nvSpPr>
        <p:spPr/>
        <p:txBody>
          <a:bodyPr/>
          <a:lstStyle/>
          <a:p>
            <a:r>
              <a:rPr lang="en-GB" smtClean="0"/>
              <a:t>Joe Crone - E-P Interactions Meeting</a:t>
            </a:r>
            <a:endParaRPr lang="en-GB"/>
          </a:p>
        </p:txBody>
      </p:sp>
      <p:sp>
        <p:nvSpPr>
          <p:cNvPr id="5" name="Slide Number Placeholder 4"/>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254332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8E9E6-A03E-4194-8681-FB5FC3624B67}" type="datetime1">
              <a:rPr lang="en-GB" smtClean="0"/>
              <a:t>27/09/2022</a:t>
            </a:fld>
            <a:endParaRPr lang="en-GB"/>
          </a:p>
        </p:txBody>
      </p:sp>
      <p:sp>
        <p:nvSpPr>
          <p:cNvPr id="3" name="Footer Placeholder 2"/>
          <p:cNvSpPr>
            <a:spLocks noGrp="1"/>
          </p:cNvSpPr>
          <p:nvPr>
            <p:ph type="ftr" sz="quarter" idx="11"/>
          </p:nvPr>
        </p:nvSpPr>
        <p:spPr/>
        <p:txBody>
          <a:bodyPr/>
          <a:lstStyle/>
          <a:p>
            <a:r>
              <a:rPr lang="en-GB" smtClean="0"/>
              <a:t>Joe Crone - E-P Interactions Meeting</a:t>
            </a:r>
            <a:endParaRPr lang="en-GB"/>
          </a:p>
        </p:txBody>
      </p:sp>
      <p:sp>
        <p:nvSpPr>
          <p:cNvPr id="4" name="Slide Number Placeholder 3"/>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403973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EA31C7-2759-4275-9E9C-0B7F1C0FDA1F}" type="datetime1">
              <a:rPr lang="en-GB" smtClean="0"/>
              <a:t>27/09/2022</a:t>
            </a:fld>
            <a:endParaRPr lang="en-GB"/>
          </a:p>
        </p:txBody>
      </p:sp>
      <p:sp>
        <p:nvSpPr>
          <p:cNvPr id="6" name="Footer Placeholder 5"/>
          <p:cNvSpPr>
            <a:spLocks noGrp="1"/>
          </p:cNvSpPr>
          <p:nvPr>
            <p:ph type="ftr" sz="quarter" idx="11"/>
          </p:nvPr>
        </p:nvSpPr>
        <p:spPr/>
        <p:txBody>
          <a:bodyPr/>
          <a:lstStyle/>
          <a:p>
            <a:r>
              <a:rPr lang="en-GB" smtClean="0"/>
              <a:t>Joe Crone - E-P Interactions Meeting</a:t>
            </a:r>
            <a:endParaRPr lang="en-GB"/>
          </a:p>
        </p:txBody>
      </p:sp>
      <p:sp>
        <p:nvSpPr>
          <p:cNvPr id="7" name="Slide Number Placeholder 6"/>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202566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27D782-3596-4F42-92E6-7DC511B4F6BA}" type="datetime1">
              <a:rPr lang="en-GB" smtClean="0"/>
              <a:t>27/09/2022</a:t>
            </a:fld>
            <a:endParaRPr lang="en-GB"/>
          </a:p>
        </p:txBody>
      </p:sp>
      <p:sp>
        <p:nvSpPr>
          <p:cNvPr id="6" name="Footer Placeholder 5"/>
          <p:cNvSpPr>
            <a:spLocks noGrp="1"/>
          </p:cNvSpPr>
          <p:nvPr>
            <p:ph type="ftr" sz="quarter" idx="11"/>
          </p:nvPr>
        </p:nvSpPr>
        <p:spPr/>
        <p:txBody>
          <a:bodyPr/>
          <a:lstStyle/>
          <a:p>
            <a:r>
              <a:rPr lang="en-GB" smtClean="0"/>
              <a:t>Joe Crone - E-P Interactions Meeting</a:t>
            </a:r>
            <a:endParaRPr lang="en-GB"/>
          </a:p>
        </p:txBody>
      </p:sp>
      <p:sp>
        <p:nvSpPr>
          <p:cNvPr id="7" name="Slide Number Placeholder 6"/>
          <p:cNvSpPr>
            <a:spLocks noGrp="1"/>
          </p:cNvSpPr>
          <p:nvPr>
            <p:ph type="sldNum" sz="quarter" idx="12"/>
          </p:nvPr>
        </p:nvSpPr>
        <p:spPr/>
        <p:txBody>
          <a:bodyPr/>
          <a:lstStyle/>
          <a:p>
            <a:fld id="{2E81EC0F-593A-4A0D-B77B-420501657DFF}" type="slidenum">
              <a:rPr lang="en-GB" smtClean="0"/>
              <a:t>‹#›</a:t>
            </a:fld>
            <a:endParaRPr lang="en-GB"/>
          </a:p>
        </p:txBody>
      </p:sp>
    </p:spTree>
    <p:extLst>
      <p:ext uri="{BB962C8B-B14F-4D97-AF65-F5344CB8AC3E}">
        <p14:creationId xmlns:p14="http://schemas.microsoft.com/office/powerpoint/2010/main" val="277633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213E5-C2B4-44AD-BCA1-92E685BF80E6}" type="datetime1">
              <a:rPr lang="en-GB" smtClean="0"/>
              <a:t>27/09/2022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Joe Crone - E-P Interactions Meeting</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1EC0F-593A-4A0D-B77B-420501657DFF}" type="slidenum">
              <a:rPr lang="en-GB" smtClean="0"/>
              <a:t>‹#›</a:t>
            </a:fld>
            <a:endParaRPr lang="en-GB"/>
          </a:p>
        </p:txBody>
      </p:sp>
    </p:spTree>
    <p:extLst>
      <p:ext uri="{BB962C8B-B14F-4D97-AF65-F5344CB8AC3E}">
        <p14:creationId xmlns:p14="http://schemas.microsoft.com/office/powerpoint/2010/main" val="1460626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smtClean="0"/>
              <a:t>ERL Driven ICS Sources</a:t>
            </a:r>
            <a:br>
              <a:rPr lang="en-GB" dirty="0" smtClean="0"/>
            </a:br>
            <a:r>
              <a:rPr lang="en-GB" sz="5400" i="1" dirty="0" smtClean="0">
                <a:solidFill>
                  <a:srgbClr val="FF0000"/>
                </a:solidFill>
              </a:rPr>
              <a:t>Overview, Theory, ICARUS</a:t>
            </a:r>
            <a:r>
              <a:rPr lang="en-GB" dirty="0" smtClean="0">
                <a:solidFill>
                  <a:srgbClr val="FF0000"/>
                </a:solidFill>
              </a:rPr>
              <a:t> </a:t>
            </a:r>
            <a:endParaRPr lang="en-GB" dirty="0">
              <a:solidFill>
                <a:srgbClr val="FF0000"/>
              </a:solidFill>
            </a:endParaRPr>
          </a:p>
        </p:txBody>
      </p:sp>
      <p:sp>
        <p:nvSpPr>
          <p:cNvPr id="3" name="Subtitle 2"/>
          <p:cNvSpPr>
            <a:spLocks noGrp="1"/>
          </p:cNvSpPr>
          <p:nvPr>
            <p:ph type="subTitle" idx="1"/>
          </p:nvPr>
        </p:nvSpPr>
        <p:spPr/>
        <p:txBody>
          <a:bodyPr/>
          <a:lstStyle/>
          <a:p>
            <a:pPr algn="l"/>
            <a:r>
              <a:rPr lang="en-GB" dirty="0" smtClean="0">
                <a:solidFill>
                  <a:srgbClr val="FF0000"/>
                </a:solidFill>
              </a:rPr>
              <a:t>Joe Crone</a:t>
            </a:r>
            <a:r>
              <a:rPr lang="en-GB" dirty="0" smtClean="0"/>
              <a:t>, Hywel Owen, Bruno Muratori, Peter Williams</a:t>
            </a:r>
          </a:p>
          <a:p>
            <a:pPr algn="l"/>
            <a:r>
              <a:rPr lang="en-GB" dirty="0" smtClean="0"/>
              <a:t>Electron – Photon Interactions Meeting</a:t>
            </a:r>
          </a:p>
          <a:p>
            <a:pPr algn="l"/>
            <a:r>
              <a:rPr lang="en-GB" dirty="0" smtClean="0"/>
              <a:t>[27/09/2022]</a:t>
            </a:r>
            <a:endParaRPr lang="en-GB" dirty="0"/>
          </a:p>
        </p:txBody>
      </p:sp>
      <p:sp>
        <p:nvSpPr>
          <p:cNvPr id="4" name="Date Placeholder 3"/>
          <p:cNvSpPr>
            <a:spLocks noGrp="1"/>
          </p:cNvSpPr>
          <p:nvPr>
            <p:ph type="dt" sz="half" idx="10"/>
          </p:nvPr>
        </p:nvSpPr>
        <p:spPr/>
        <p:txBody>
          <a:bodyPr/>
          <a:lstStyle/>
          <a:p>
            <a:fld id="{FFE430F2-D955-4A99-980B-95C2FBD27DF9}" type="datetime1">
              <a:rPr lang="en-GB" smtClean="0"/>
              <a:t>29/09/2022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a:t>
            </a:fld>
            <a:endParaRPr lang="en-GB"/>
          </a:p>
        </p:txBody>
      </p:sp>
      <p:cxnSp>
        <p:nvCxnSpPr>
          <p:cNvPr id="8" name="Straight Connector 7"/>
          <p:cNvCxnSpPr/>
          <p:nvPr/>
        </p:nvCxnSpPr>
        <p:spPr>
          <a:xfrm>
            <a:off x="1626919" y="3509963"/>
            <a:ext cx="6941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12" descr="Daresbury Laboratory launches new facility aimed at developing new cancer  treatments - Sci-Tech Daresbury">
            <a:extLst>
              <a:ext uri="{FF2B5EF4-FFF2-40B4-BE49-F238E27FC236}">
                <a16:creationId xmlns:a16="http://schemas.microsoft.com/office/drawing/2014/main" id="{30B21BE2-F25E-440C-B4FA-B36F03ED68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6324" y="5001716"/>
            <a:ext cx="2577150" cy="1610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B0F8880C-3C5D-4AC9-8F87-B4E26E07CD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922" y="5613215"/>
            <a:ext cx="1652245" cy="6998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logo">
            <a:extLst>
              <a:ext uri="{FF2B5EF4-FFF2-40B4-BE49-F238E27FC236}">
                <a16:creationId xmlns:a16="http://schemas.microsoft.com/office/drawing/2014/main" id="{81EAA9C3-CE71-46D1-8CA3-7C78B90F8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029" y="5457554"/>
            <a:ext cx="1437553" cy="81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74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Analytical Collimated Flux</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10</a:t>
            </a:fld>
            <a:endParaRPr lang="en-GB"/>
          </a:p>
        </p:txBody>
      </p:sp>
      <p:pic>
        <p:nvPicPr>
          <p:cNvPr id="7" name="Picture 6"/>
          <p:cNvPicPr>
            <a:picLocks noChangeAspect="1"/>
          </p:cNvPicPr>
          <p:nvPr/>
        </p:nvPicPr>
        <p:blipFill>
          <a:blip r:embed="rId2"/>
          <a:stretch>
            <a:fillRect/>
          </a:stretch>
        </p:blipFill>
        <p:spPr>
          <a:xfrm>
            <a:off x="6446046" y="5014999"/>
            <a:ext cx="5047918" cy="1266201"/>
          </a:xfrm>
          <a:prstGeom prst="rect">
            <a:avLst/>
          </a:prstGeom>
        </p:spPr>
      </p:pic>
      <p:pic>
        <p:nvPicPr>
          <p:cNvPr id="8" name="Picture 7"/>
          <p:cNvPicPr>
            <a:picLocks noChangeAspect="1"/>
          </p:cNvPicPr>
          <p:nvPr/>
        </p:nvPicPr>
        <p:blipFill>
          <a:blip r:embed="rId3"/>
          <a:stretch>
            <a:fillRect/>
          </a:stretch>
        </p:blipFill>
        <p:spPr>
          <a:xfrm>
            <a:off x="7449136" y="1431601"/>
            <a:ext cx="4044828" cy="2403104"/>
          </a:xfrm>
          <a:prstGeom prst="rect">
            <a:avLst/>
          </a:prstGeom>
        </p:spPr>
      </p:pic>
      <p:pic>
        <p:nvPicPr>
          <p:cNvPr id="9" name="Picture 8"/>
          <p:cNvPicPr>
            <a:picLocks noChangeAspect="1"/>
          </p:cNvPicPr>
          <p:nvPr/>
        </p:nvPicPr>
        <p:blipFill>
          <a:blip r:embed="rId4"/>
          <a:stretch>
            <a:fillRect/>
          </a:stretch>
        </p:blipFill>
        <p:spPr>
          <a:xfrm>
            <a:off x="887702" y="5877332"/>
            <a:ext cx="2858598" cy="330148"/>
          </a:xfrm>
          <a:prstGeom prst="rect">
            <a:avLst/>
          </a:prstGeom>
        </p:spPr>
      </p:pic>
      <p:sp>
        <p:nvSpPr>
          <p:cNvPr id="10" name="TextBox 9"/>
          <p:cNvSpPr txBox="1"/>
          <p:nvPr/>
        </p:nvSpPr>
        <p:spPr>
          <a:xfrm>
            <a:off x="803213" y="1656069"/>
            <a:ext cx="6470773" cy="2677656"/>
          </a:xfrm>
          <a:prstGeom prst="rect">
            <a:avLst/>
          </a:prstGeom>
          <a:noFill/>
        </p:spPr>
        <p:txBody>
          <a:bodyPr wrap="square" rtlCol="0">
            <a:spAutoFit/>
          </a:bodyPr>
          <a:lstStyle/>
          <a:p>
            <a:r>
              <a:rPr lang="en-GB" sz="1400" dirty="0" smtClean="0"/>
              <a:t>Benchmarked against the only other existing ICS source collimated flux calculation (to authors knowledge) by Milan group. </a:t>
            </a:r>
          </a:p>
          <a:p>
            <a:endParaRPr lang="en-GB" sz="1400" dirty="0"/>
          </a:p>
          <a:p>
            <a:r>
              <a:rPr lang="en-GB" sz="1400" dirty="0" smtClean="0"/>
              <a:t>Derivation of this formula unclear. Has been modified to account for the angular crossing and hourglass effect identically to my calculation – the R</a:t>
            </a:r>
            <a:r>
              <a:rPr lang="en-GB" sz="1400" i="1" baseline="-25000" dirty="0" smtClean="0"/>
              <a:t>ACHG</a:t>
            </a:r>
            <a:r>
              <a:rPr lang="en-GB" sz="1400" dirty="0" smtClean="0"/>
              <a:t> factor.</a:t>
            </a:r>
          </a:p>
          <a:p>
            <a:endParaRPr lang="en-GB" sz="1400" dirty="0" smtClean="0"/>
          </a:p>
          <a:p>
            <a:r>
              <a:rPr lang="en-GB" sz="1400" dirty="0" smtClean="0"/>
              <a:t>Uses the acceptance angle </a:t>
            </a:r>
            <a:r>
              <a:rPr lang="el-GR" sz="1400" dirty="0" smtClean="0"/>
              <a:t>Ψ</a:t>
            </a:r>
            <a:r>
              <a:rPr lang="en-GB" sz="1400" dirty="0" smtClean="0"/>
              <a:t>, which is the collimation or scattering angle normalised by 1/</a:t>
            </a:r>
            <a:r>
              <a:rPr lang="el-GR" sz="1400" dirty="0" smtClean="0"/>
              <a:t>γ</a:t>
            </a:r>
            <a:r>
              <a:rPr lang="en-GB" sz="1400" dirty="0" smtClean="0"/>
              <a:t>. </a:t>
            </a:r>
            <a:endParaRPr lang="en-GB" sz="1400" dirty="0"/>
          </a:p>
          <a:p>
            <a:endParaRPr lang="en-GB" sz="1400" dirty="0"/>
          </a:p>
          <a:p>
            <a:r>
              <a:rPr lang="en-GB" sz="1400" dirty="0" smtClean="0"/>
              <a:t>Clearly, there is a variation between the two calculations in the angular term. The ICARUS code agrees with the analytical model derived here, potentially the </a:t>
            </a:r>
            <a:r>
              <a:rPr lang="en-GB" sz="1400" dirty="0" err="1" smtClean="0"/>
              <a:t>Curatolo</a:t>
            </a:r>
            <a:r>
              <a:rPr lang="en-GB" sz="1400" dirty="0" smtClean="0"/>
              <a:t> et al derivation uses a small angle approximation.</a:t>
            </a:r>
          </a:p>
        </p:txBody>
      </p:sp>
      <p:pic>
        <p:nvPicPr>
          <p:cNvPr id="11" name="Picture 10"/>
          <p:cNvPicPr>
            <a:picLocks noChangeAspect="1"/>
          </p:cNvPicPr>
          <p:nvPr/>
        </p:nvPicPr>
        <p:blipFill>
          <a:blip r:embed="rId5"/>
          <a:stretch>
            <a:fillRect/>
          </a:stretch>
        </p:blipFill>
        <p:spPr>
          <a:xfrm>
            <a:off x="887702" y="4859155"/>
            <a:ext cx="5283722" cy="599515"/>
          </a:xfrm>
          <a:prstGeom prst="rect">
            <a:avLst/>
          </a:prstGeom>
        </p:spPr>
      </p:pic>
      <p:sp>
        <p:nvSpPr>
          <p:cNvPr id="12" name="TextBox 11"/>
          <p:cNvSpPr txBox="1"/>
          <p:nvPr/>
        </p:nvSpPr>
        <p:spPr>
          <a:xfrm>
            <a:off x="803213" y="4519113"/>
            <a:ext cx="4985816" cy="307777"/>
          </a:xfrm>
          <a:prstGeom prst="rect">
            <a:avLst/>
          </a:prstGeom>
          <a:noFill/>
        </p:spPr>
        <p:txBody>
          <a:bodyPr wrap="square" rtlCol="0">
            <a:spAutoFit/>
          </a:bodyPr>
          <a:lstStyle/>
          <a:p>
            <a:r>
              <a:rPr lang="en-GB" sz="1400" u="sng" dirty="0" err="1" smtClean="0"/>
              <a:t>Curatolo</a:t>
            </a:r>
            <a:r>
              <a:rPr lang="en-GB" sz="1400" u="sng" dirty="0" smtClean="0"/>
              <a:t> et al Collimated Flux</a:t>
            </a:r>
            <a:endParaRPr lang="en-GB" sz="1400" u="sng" dirty="0"/>
          </a:p>
        </p:txBody>
      </p:sp>
      <p:sp>
        <p:nvSpPr>
          <p:cNvPr id="13" name="TextBox 12"/>
          <p:cNvSpPr txBox="1"/>
          <p:nvPr/>
        </p:nvSpPr>
        <p:spPr>
          <a:xfrm>
            <a:off x="803213" y="5494210"/>
            <a:ext cx="4985816" cy="307777"/>
          </a:xfrm>
          <a:prstGeom prst="rect">
            <a:avLst/>
          </a:prstGeom>
          <a:noFill/>
        </p:spPr>
        <p:txBody>
          <a:bodyPr wrap="square" rtlCol="0">
            <a:spAutoFit/>
          </a:bodyPr>
          <a:lstStyle/>
          <a:p>
            <a:r>
              <a:rPr lang="en-GB" sz="1400" u="sng" dirty="0" smtClean="0"/>
              <a:t>JC Collimated Flux</a:t>
            </a:r>
            <a:endParaRPr lang="en-GB" sz="1400" u="sng" dirty="0"/>
          </a:p>
        </p:txBody>
      </p:sp>
      <p:pic>
        <p:nvPicPr>
          <p:cNvPr id="14" name="Picture 13"/>
          <p:cNvPicPr>
            <a:picLocks noChangeAspect="1"/>
          </p:cNvPicPr>
          <p:nvPr/>
        </p:nvPicPr>
        <p:blipFill>
          <a:blip r:embed="rId6"/>
          <a:stretch>
            <a:fillRect/>
          </a:stretch>
        </p:blipFill>
        <p:spPr>
          <a:xfrm>
            <a:off x="1461891" y="3209333"/>
            <a:ext cx="1034355" cy="287020"/>
          </a:xfrm>
          <a:prstGeom prst="rect">
            <a:avLst/>
          </a:prstGeom>
        </p:spPr>
      </p:pic>
      <p:sp>
        <p:nvSpPr>
          <p:cNvPr id="15" name="TextBox 14"/>
          <p:cNvSpPr txBox="1"/>
          <p:nvPr/>
        </p:nvSpPr>
        <p:spPr>
          <a:xfrm>
            <a:off x="7635574" y="3834705"/>
            <a:ext cx="3777740" cy="677108"/>
          </a:xfrm>
          <a:prstGeom prst="rect">
            <a:avLst/>
          </a:prstGeom>
          <a:noFill/>
        </p:spPr>
        <p:txBody>
          <a:bodyPr wrap="square" rtlCol="0">
            <a:spAutoFit/>
          </a:bodyPr>
          <a:lstStyle/>
          <a:p>
            <a:r>
              <a:rPr lang="en-GB" sz="1400" dirty="0" smtClean="0"/>
              <a:t>C</a:t>
            </a:r>
            <a:r>
              <a:rPr lang="en-GB" sz="1200" dirty="0" smtClean="0"/>
              <a:t>ollimated flux as a function of acceptance angle for the analytical calculation (red), </a:t>
            </a:r>
            <a:r>
              <a:rPr lang="en-GB" sz="1200" dirty="0" err="1" smtClean="0"/>
              <a:t>Curatolo’s</a:t>
            </a:r>
            <a:r>
              <a:rPr lang="en-GB" sz="1200" dirty="0" smtClean="0"/>
              <a:t> calculation (blue) and the ICARUS spectrum code (black). </a:t>
            </a:r>
            <a:endParaRPr lang="en-GB" sz="1400" dirty="0"/>
          </a:p>
        </p:txBody>
      </p:sp>
    </p:spTree>
    <p:extLst>
      <p:ext uri="{BB962C8B-B14F-4D97-AF65-F5344CB8AC3E}">
        <p14:creationId xmlns:p14="http://schemas.microsoft.com/office/powerpoint/2010/main" val="406650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785"/>
            <a:ext cx="10515600" cy="1325563"/>
          </a:xfrm>
        </p:spPr>
        <p:txBody>
          <a:bodyPr/>
          <a:lstStyle/>
          <a:p>
            <a:r>
              <a:rPr lang="en-GB" dirty="0" smtClean="0"/>
              <a:t>ICARUS</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11</a:t>
            </a:fld>
            <a:endParaRPr lang="en-GB"/>
          </a:p>
        </p:txBody>
      </p:sp>
      <p:pic>
        <p:nvPicPr>
          <p:cNvPr id="10" name="Picture 9"/>
          <p:cNvPicPr>
            <a:picLocks noChangeAspect="1"/>
          </p:cNvPicPr>
          <p:nvPr/>
        </p:nvPicPr>
        <p:blipFill>
          <a:blip r:embed="rId2"/>
          <a:stretch>
            <a:fillRect/>
          </a:stretch>
        </p:blipFill>
        <p:spPr>
          <a:xfrm>
            <a:off x="5557961" y="5129517"/>
            <a:ext cx="5927148" cy="995857"/>
          </a:xfrm>
          <a:prstGeom prst="rect">
            <a:avLst/>
          </a:prstGeom>
        </p:spPr>
      </p:pic>
      <p:sp>
        <p:nvSpPr>
          <p:cNvPr id="3" name="TextBox 2"/>
          <p:cNvSpPr txBox="1"/>
          <p:nvPr/>
        </p:nvSpPr>
        <p:spPr>
          <a:xfrm>
            <a:off x="838200" y="1189933"/>
            <a:ext cx="11007436" cy="1384995"/>
          </a:xfrm>
          <a:prstGeom prst="rect">
            <a:avLst/>
          </a:prstGeom>
          <a:noFill/>
        </p:spPr>
        <p:txBody>
          <a:bodyPr wrap="square" rtlCol="0">
            <a:spAutoFit/>
          </a:bodyPr>
          <a:lstStyle/>
          <a:p>
            <a:r>
              <a:rPr lang="en-GB" sz="1400" dirty="0" smtClean="0"/>
              <a:t>ICARUS (</a:t>
            </a:r>
            <a:r>
              <a:rPr lang="en-GB" sz="1400" b="1" dirty="0" smtClean="0"/>
              <a:t>I</a:t>
            </a:r>
            <a:r>
              <a:rPr lang="en-GB" sz="1400" dirty="0" smtClean="0"/>
              <a:t>nverse </a:t>
            </a:r>
            <a:r>
              <a:rPr lang="en-GB" sz="1400" b="1" dirty="0" smtClean="0"/>
              <a:t>C</a:t>
            </a:r>
            <a:r>
              <a:rPr lang="en-GB" sz="1400" dirty="0" smtClean="0"/>
              <a:t>ompton scattering semi-</a:t>
            </a:r>
            <a:r>
              <a:rPr lang="en-GB" sz="1400" b="1" dirty="0" smtClean="0"/>
              <a:t>A</a:t>
            </a:r>
            <a:r>
              <a:rPr lang="en-GB" sz="1400" dirty="0" smtClean="0"/>
              <a:t>nalytical </a:t>
            </a:r>
            <a:r>
              <a:rPr lang="en-GB" sz="1400" b="1" dirty="0" smtClean="0"/>
              <a:t>R</a:t>
            </a:r>
            <a:r>
              <a:rPr lang="en-GB" sz="1400" dirty="0" smtClean="0"/>
              <a:t>ecoil-corrected </a:t>
            </a:r>
            <a:r>
              <a:rPr lang="en-GB" sz="1400" b="1" dirty="0" smtClean="0"/>
              <a:t>S</a:t>
            </a:r>
            <a:r>
              <a:rPr lang="en-GB" sz="1400" dirty="0" smtClean="0"/>
              <a:t>pectrum code) is a code I developed using an ICS spectrum model by Sun and Wu which has been corrected and modified. </a:t>
            </a:r>
          </a:p>
          <a:p>
            <a:endParaRPr lang="en-GB" sz="1400" dirty="0" smtClean="0"/>
          </a:p>
          <a:p>
            <a:r>
              <a:rPr lang="en-GB" sz="1400" dirty="0" smtClean="0"/>
              <a:t>A Gaussian electron bunch and laser pulse interact and the scattered photons then pass through a circular/rectangular collimator downstream. ICARUS produces the spectrum of scattered photons at the exit of the collimator.</a:t>
            </a:r>
            <a:endParaRPr lang="en-GB" sz="1400" dirty="0"/>
          </a:p>
          <a:p>
            <a:endParaRPr lang="en-GB" sz="1400" dirty="0"/>
          </a:p>
        </p:txBody>
      </p:sp>
      <p:pic>
        <p:nvPicPr>
          <p:cNvPr id="12" name="Picture 11"/>
          <p:cNvPicPr>
            <a:picLocks noChangeAspect="1"/>
          </p:cNvPicPr>
          <p:nvPr/>
        </p:nvPicPr>
        <p:blipFill>
          <a:blip r:embed="rId3"/>
          <a:stretch>
            <a:fillRect/>
          </a:stretch>
        </p:blipFill>
        <p:spPr>
          <a:xfrm>
            <a:off x="982179" y="4114809"/>
            <a:ext cx="3934206" cy="1953443"/>
          </a:xfrm>
          <a:prstGeom prst="rect">
            <a:avLst/>
          </a:prstGeom>
        </p:spPr>
      </p:pic>
      <p:sp>
        <p:nvSpPr>
          <p:cNvPr id="13" name="TextBox 12"/>
          <p:cNvSpPr txBox="1"/>
          <p:nvPr/>
        </p:nvSpPr>
        <p:spPr>
          <a:xfrm>
            <a:off x="838200" y="2497182"/>
            <a:ext cx="3935681" cy="1815882"/>
          </a:xfrm>
          <a:prstGeom prst="rect">
            <a:avLst/>
          </a:prstGeom>
          <a:noFill/>
        </p:spPr>
        <p:txBody>
          <a:bodyPr wrap="square" rtlCol="0">
            <a:spAutoFit/>
          </a:bodyPr>
          <a:lstStyle/>
          <a:p>
            <a:r>
              <a:rPr lang="en-GB" sz="1400" u="sng" dirty="0" smtClean="0"/>
              <a:t>Main features of ICARUS</a:t>
            </a:r>
          </a:p>
          <a:p>
            <a:pPr marL="285750" indent="-285750">
              <a:buFont typeface="Arial" panose="020B0604020202020204" pitchFamily="34" charset="0"/>
              <a:buChar char="•"/>
            </a:pPr>
            <a:r>
              <a:rPr lang="en-GB" sz="1400" dirty="0" smtClean="0">
                <a:solidFill>
                  <a:srgbClr val="FF0000"/>
                </a:solidFill>
              </a:rPr>
              <a:t>Only valid for linear ICS (a</a:t>
            </a:r>
            <a:r>
              <a:rPr lang="en-GB" sz="1400" baseline="-25000" dirty="0" smtClean="0">
                <a:solidFill>
                  <a:srgbClr val="FF0000"/>
                </a:solidFill>
              </a:rPr>
              <a:t>0</a:t>
            </a:r>
            <a:r>
              <a:rPr lang="en-GB" sz="1400" dirty="0" smtClean="0">
                <a:solidFill>
                  <a:srgbClr val="FF0000"/>
                </a:solidFill>
              </a:rPr>
              <a:t> &lt;&lt; 1).</a:t>
            </a:r>
          </a:p>
          <a:p>
            <a:pPr marL="285750" indent="-285750">
              <a:buFont typeface="Arial" panose="020B0604020202020204" pitchFamily="34" charset="0"/>
              <a:buChar char="•"/>
            </a:pPr>
            <a:r>
              <a:rPr lang="en-GB" sz="1400" dirty="0" smtClean="0">
                <a:solidFill>
                  <a:srgbClr val="00B050"/>
                </a:solidFill>
              </a:rPr>
              <a:t>Accounts for </a:t>
            </a:r>
            <a:r>
              <a:rPr lang="en-GB" sz="1400" dirty="0">
                <a:solidFill>
                  <a:srgbClr val="00B050"/>
                </a:solidFill>
              </a:rPr>
              <a:t>r</a:t>
            </a:r>
            <a:r>
              <a:rPr lang="en-GB" sz="1400" dirty="0" smtClean="0">
                <a:solidFill>
                  <a:srgbClr val="00B050"/>
                </a:solidFill>
              </a:rPr>
              <a:t>ecoil of the electron beam.</a:t>
            </a:r>
          </a:p>
          <a:p>
            <a:pPr marL="285750" indent="-285750">
              <a:buFont typeface="Arial" panose="020B0604020202020204" pitchFamily="34" charset="0"/>
              <a:buChar char="•"/>
            </a:pPr>
            <a:r>
              <a:rPr lang="en-GB" sz="1400" dirty="0" smtClean="0">
                <a:solidFill>
                  <a:srgbClr val="00B050"/>
                </a:solidFill>
              </a:rPr>
              <a:t>Emittance effects of the electron beam are modelled.</a:t>
            </a:r>
          </a:p>
          <a:p>
            <a:pPr marL="285750" indent="-285750">
              <a:buFont typeface="Arial" panose="020B0604020202020204" pitchFamily="34" charset="0"/>
              <a:buChar char="•"/>
            </a:pPr>
            <a:r>
              <a:rPr lang="en-GB" sz="1400" dirty="0" smtClean="0">
                <a:solidFill>
                  <a:srgbClr val="00B050"/>
                </a:solidFill>
              </a:rPr>
              <a:t>Energy spread of the electron bunch is accounted for.</a:t>
            </a:r>
          </a:p>
          <a:p>
            <a:endParaRPr lang="en-GB" sz="1400" dirty="0"/>
          </a:p>
        </p:txBody>
      </p:sp>
      <p:pic>
        <p:nvPicPr>
          <p:cNvPr id="14" name="Picture 13"/>
          <p:cNvPicPr>
            <a:picLocks noChangeAspect="1"/>
          </p:cNvPicPr>
          <p:nvPr/>
        </p:nvPicPr>
        <p:blipFill>
          <a:blip r:embed="rId4"/>
          <a:stretch>
            <a:fillRect/>
          </a:stretch>
        </p:blipFill>
        <p:spPr>
          <a:xfrm>
            <a:off x="8309983" y="2282663"/>
            <a:ext cx="3224299" cy="2125841"/>
          </a:xfrm>
          <a:prstGeom prst="rect">
            <a:avLst/>
          </a:prstGeom>
        </p:spPr>
      </p:pic>
      <p:sp>
        <p:nvSpPr>
          <p:cNvPr id="15" name="TextBox 14"/>
          <p:cNvSpPr txBox="1"/>
          <p:nvPr/>
        </p:nvSpPr>
        <p:spPr>
          <a:xfrm>
            <a:off x="8930244" y="2503270"/>
            <a:ext cx="1211283" cy="369332"/>
          </a:xfrm>
          <a:prstGeom prst="rect">
            <a:avLst/>
          </a:prstGeom>
          <a:noFill/>
        </p:spPr>
        <p:txBody>
          <a:bodyPr wrap="square" rtlCol="0">
            <a:spAutoFit/>
          </a:bodyPr>
          <a:lstStyle/>
          <a:p>
            <a:r>
              <a:rPr lang="en-GB" dirty="0" smtClean="0"/>
              <a:t>DIANA</a:t>
            </a:r>
            <a:endParaRPr lang="en-GB" dirty="0"/>
          </a:p>
        </p:txBody>
      </p:sp>
      <p:sp>
        <p:nvSpPr>
          <p:cNvPr id="16" name="TextBox 15"/>
          <p:cNvSpPr txBox="1"/>
          <p:nvPr/>
        </p:nvSpPr>
        <p:spPr>
          <a:xfrm>
            <a:off x="8309984" y="4408647"/>
            <a:ext cx="3370308" cy="461665"/>
          </a:xfrm>
          <a:prstGeom prst="rect">
            <a:avLst/>
          </a:prstGeom>
          <a:noFill/>
        </p:spPr>
        <p:txBody>
          <a:bodyPr wrap="square" rtlCol="0">
            <a:spAutoFit/>
          </a:bodyPr>
          <a:lstStyle/>
          <a:p>
            <a:pPr algn="ctr"/>
            <a:r>
              <a:rPr lang="en-GB" sz="1200" dirty="0" smtClean="0"/>
              <a:t>ICARUS spectrum of the DIANA ICS source with </a:t>
            </a:r>
            <a:r>
              <a:rPr lang="en-GB" sz="1200" dirty="0" err="1" smtClean="0"/>
              <a:t>E</a:t>
            </a:r>
            <a:r>
              <a:rPr lang="en-GB" sz="1200" baseline="-25000" dirty="0" err="1" smtClean="0"/>
              <a:t>e</a:t>
            </a:r>
            <a:r>
              <a:rPr lang="en-GB" sz="1200" dirty="0" smtClean="0"/>
              <a:t> = 362 MeV and </a:t>
            </a:r>
            <a:r>
              <a:rPr lang="en-GB" sz="1200" dirty="0" err="1" smtClean="0"/>
              <a:t>Nd:YAG</a:t>
            </a:r>
            <a:r>
              <a:rPr lang="en-GB" sz="1200" dirty="0" smtClean="0"/>
              <a:t> laser.</a:t>
            </a:r>
            <a:endParaRPr lang="en-GB" sz="1200" dirty="0"/>
          </a:p>
        </p:txBody>
      </p:sp>
      <p:sp>
        <p:nvSpPr>
          <p:cNvPr id="17" name="TextBox 16"/>
          <p:cNvSpPr txBox="1"/>
          <p:nvPr/>
        </p:nvSpPr>
        <p:spPr>
          <a:xfrm>
            <a:off x="4683063" y="2722631"/>
            <a:ext cx="3558412" cy="187743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rgbClr val="00B050"/>
                </a:solidFill>
              </a:rPr>
              <a:t>Incident photon spectral bandwidth </a:t>
            </a:r>
            <a:r>
              <a:rPr lang="en-GB" sz="1400" dirty="0">
                <a:solidFill>
                  <a:srgbClr val="00B050"/>
                </a:solidFill>
              </a:rPr>
              <a:t>modelled.</a:t>
            </a:r>
          </a:p>
          <a:p>
            <a:pPr marL="285750" indent="-285750">
              <a:buFont typeface="Arial" panose="020B0604020202020204" pitchFamily="34" charset="0"/>
              <a:buChar char="•"/>
            </a:pPr>
            <a:r>
              <a:rPr lang="en-GB" sz="1400" dirty="0">
                <a:solidFill>
                  <a:schemeClr val="accent2"/>
                </a:solidFill>
              </a:rPr>
              <a:t>Only valid for head-on interaction (</a:t>
            </a:r>
            <a:r>
              <a:rPr lang="el-GR" sz="1400" dirty="0">
                <a:solidFill>
                  <a:schemeClr val="accent2"/>
                </a:solidFill>
              </a:rPr>
              <a:t>φ</a:t>
            </a:r>
            <a:r>
              <a:rPr lang="en-GB" sz="1400" dirty="0">
                <a:solidFill>
                  <a:schemeClr val="accent2"/>
                </a:solidFill>
              </a:rPr>
              <a:t> = 0)*</a:t>
            </a:r>
          </a:p>
          <a:p>
            <a:pPr marL="285750" indent="-285750">
              <a:buFont typeface="Arial" panose="020B0604020202020204" pitchFamily="34" charset="0"/>
              <a:buChar char="•"/>
            </a:pPr>
            <a:r>
              <a:rPr lang="en-GB" sz="1400" dirty="0">
                <a:solidFill>
                  <a:schemeClr val="accent2"/>
                </a:solidFill>
              </a:rPr>
              <a:t>Only valid for </a:t>
            </a:r>
            <a:r>
              <a:rPr lang="en-GB" sz="1400" dirty="0" err="1" smtClean="0">
                <a:solidFill>
                  <a:schemeClr val="accent2"/>
                </a:solidFill>
              </a:rPr>
              <a:t>gaussian</a:t>
            </a:r>
            <a:r>
              <a:rPr lang="en-GB" sz="1400" dirty="0" smtClean="0">
                <a:solidFill>
                  <a:schemeClr val="accent2"/>
                </a:solidFill>
              </a:rPr>
              <a:t> </a:t>
            </a:r>
            <a:r>
              <a:rPr lang="en-GB" sz="1400" dirty="0">
                <a:solidFill>
                  <a:schemeClr val="accent2"/>
                </a:solidFill>
              </a:rPr>
              <a:t>electron beams and laser pulses.**</a:t>
            </a:r>
          </a:p>
          <a:p>
            <a:pPr marL="285750" indent="-285750">
              <a:buFont typeface="Arial" panose="020B0604020202020204" pitchFamily="34" charset="0"/>
              <a:buChar char="•"/>
            </a:pPr>
            <a:r>
              <a:rPr lang="en-GB" sz="1400" dirty="0">
                <a:solidFill>
                  <a:srgbClr val="00B050"/>
                </a:solidFill>
              </a:rPr>
              <a:t>Rectangular and </a:t>
            </a:r>
            <a:r>
              <a:rPr lang="en-GB" sz="1400" dirty="0" smtClean="0">
                <a:solidFill>
                  <a:srgbClr val="00B050"/>
                </a:solidFill>
              </a:rPr>
              <a:t>circular </a:t>
            </a:r>
            <a:r>
              <a:rPr lang="en-GB" sz="1400" dirty="0">
                <a:solidFill>
                  <a:srgbClr val="00B050"/>
                </a:solidFill>
              </a:rPr>
              <a:t>collimation modelled.</a:t>
            </a:r>
          </a:p>
          <a:p>
            <a:endParaRPr lang="en-GB" dirty="0"/>
          </a:p>
        </p:txBody>
      </p:sp>
      <p:sp>
        <p:nvSpPr>
          <p:cNvPr id="18" name="TextBox 17"/>
          <p:cNvSpPr txBox="1"/>
          <p:nvPr/>
        </p:nvSpPr>
        <p:spPr>
          <a:xfrm>
            <a:off x="682831" y="6012553"/>
            <a:ext cx="4304805" cy="461665"/>
          </a:xfrm>
          <a:prstGeom prst="rect">
            <a:avLst/>
          </a:prstGeom>
          <a:noFill/>
        </p:spPr>
        <p:txBody>
          <a:bodyPr wrap="square" rtlCol="0">
            <a:spAutoFit/>
          </a:bodyPr>
          <a:lstStyle/>
          <a:p>
            <a:r>
              <a:rPr lang="en-GB" sz="1200" dirty="0" smtClean="0"/>
              <a:t>Diagram of collimation of an ICS source post electron beam – laser pulse interaction.</a:t>
            </a:r>
            <a:endParaRPr lang="en-GB" sz="1200" dirty="0"/>
          </a:p>
        </p:txBody>
      </p:sp>
    </p:spTree>
    <p:extLst>
      <p:ext uri="{BB962C8B-B14F-4D97-AF65-F5344CB8AC3E}">
        <p14:creationId xmlns:p14="http://schemas.microsoft.com/office/powerpoint/2010/main" val="220958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 ICARUS Model</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12</a:t>
            </a:fld>
            <a:endParaRPr lang="en-GB"/>
          </a:p>
        </p:txBody>
      </p:sp>
      <p:pic>
        <p:nvPicPr>
          <p:cNvPr id="7" name="Picture 6"/>
          <p:cNvPicPr>
            <a:picLocks noChangeAspect="1"/>
          </p:cNvPicPr>
          <p:nvPr/>
        </p:nvPicPr>
        <p:blipFill>
          <a:blip r:embed="rId2"/>
          <a:stretch>
            <a:fillRect/>
          </a:stretch>
        </p:blipFill>
        <p:spPr>
          <a:xfrm>
            <a:off x="2347839" y="1928927"/>
            <a:ext cx="6417623" cy="1973009"/>
          </a:xfrm>
          <a:prstGeom prst="rect">
            <a:avLst/>
          </a:prstGeom>
        </p:spPr>
      </p:pic>
      <p:sp>
        <p:nvSpPr>
          <p:cNvPr id="8" name="TextBox 7"/>
          <p:cNvSpPr txBox="1"/>
          <p:nvPr/>
        </p:nvSpPr>
        <p:spPr>
          <a:xfrm>
            <a:off x="1353257" y="2650634"/>
            <a:ext cx="1259316" cy="584775"/>
          </a:xfrm>
          <a:prstGeom prst="rect">
            <a:avLst/>
          </a:prstGeom>
          <a:noFill/>
          <a:ln w="28575">
            <a:solidFill>
              <a:srgbClr val="FF0000"/>
            </a:solidFill>
          </a:ln>
        </p:spPr>
        <p:txBody>
          <a:bodyPr wrap="square" rtlCol="0">
            <a:spAutoFit/>
          </a:bodyPr>
          <a:lstStyle/>
          <a:p>
            <a:pPr algn="ctr"/>
            <a:r>
              <a:rPr lang="en-GB" sz="1600" dirty="0" smtClean="0">
                <a:solidFill>
                  <a:srgbClr val="FF0000"/>
                </a:solidFill>
              </a:rPr>
              <a:t>Cross section </a:t>
            </a:r>
            <a:r>
              <a:rPr lang="en-GB" sz="1600" dirty="0">
                <a:solidFill>
                  <a:srgbClr val="FF0000"/>
                </a:solidFill>
              </a:rPr>
              <a:t>t</a:t>
            </a:r>
            <a:r>
              <a:rPr lang="en-GB" sz="1600" dirty="0" smtClean="0">
                <a:solidFill>
                  <a:srgbClr val="FF0000"/>
                </a:solidFill>
              </a:rPr>
              <a:t>erm</a:t>
            </a:r>
            <a:endParaRPr lang="en-GB" sz="1600" dirty="0">
              <a:solidFill>
                <a:srgbClr val="FF0000"/>
              </a:solidFill>
            </a:endParaRPr>
          </a:p>
        </p:txBody>
      </p:sp>
      <p:sp>
        <p:nvSpPr>
          <p:cNvPr id="9" name="TextBox 8"/>
          <p:cNvSpPr txBox="1"/>
          <p:nvPr/>
        </p:nvSpPr>
        <p:spPr>
          <a:xfrm>
            <a:off x="8939083" y="1157809"/>
            <a:ext cx="1716973" cy="830997"/>
          </a:xfrm>
          <a:prstGeom prst="rect">
            <a:avLst/>
          </a:prstGeom>
          <a:noFill/>
          <a:ln w="28575">
            <a:solidFill>
              <a:srgbClr val="FF0000"/>
            </a:solidFill>
          </a:ln>
        </p:spPr>
        <p:txBody>
          <a:bodyPr wrap="square" rtlCol="0">
            <a:spAutoFit/>
          </a:bodyPr>
          <a:lstStyle/>
          <a:p>
            <a:pPr algn="ctr"/>
            <a:r>
              <a:rPr lang="en-GB" sz="1600" dirty="0" smtClean="0">
                <a:solidFill>
                  <a:srgbClr val="FF0000"/>
                </a:solidFill>
              </a:rPr>
              <a:t>Electron emittance and divergence terms</a:t>
            </a:r>
            <a:endParaRPr lang="en-GB" sz="1600" dirty="0">
              <a:solidFill>
                <a:srgbClr val="FF0000"/>
              </a:solidFill>
            </a:endParaRPr>
          </a:p>
        </p:txBody>
      </p:sp>
      <p:sp>
        <p:nvSpPr>
          <p:cNvPr id="10" name="TextBox 9"/>
          <p:cNvSpPr txBox="1"/>
          <p:nvPr/>
        </p:nvSpPr>
        <p:spPr>
          <a:xfrm>
            <a:off x="3878096" y="4086160"/>
            <a:ext cx="1210292" cy="584775"/>
          </a:xfrm>
          <a:prstGeom prst="rect">
            <a:avLst/>
          </a:prstGeom>
          <a:noFill/>
          <a:ln w="28575">
            <a:solidFill>
              <a:srgbClr val="FF0000"/>
            </a:solidFill>
          </a:ln>
        </p:spPr>
        <p:txBody>
          <a:bodyPr wrap="square" rtlCol="0">
            <a:spAutoFit/>
          </a:bodyPr>
          <a:lstStyle/>
          <a:p>
            <a:pPr algn="ctr"/>
            <a:r>
              <a:rPr lang="en-GB" sz="1600" dirty="0" smtClean="0">
                <a:solidFill>
                  <a:srgbClr val="FF0000"/>
                </a:solidFill>
              </a:rPr>
              <a:t>Collimation terms</a:t>
            </a:r>
            <a:endParaRPr lang="en-GB" sz="1600" dirty="0">
              <a:solidFill>
                <a:srgbClr val="FF0000"/>
              </a:solidFill>
            </a:endParaRPr>
          </a:p>
        </p:txBody>
      </p:sp>
      <p:sp>
        <p:nvSpPr>
          <p:cNvPr id="11" name="TextBox 10"/>
          <p:cNvSpPr txBox="1"/>
          <p:nvPr/>
        </p:nvSpPr>
        <p:spPr>
          <a:xfrm>
            <a:off x="5861632" y="4002117"/>
            <a:ext cx="1306192" cy="830997"/>
          </a:xfrm>
          <a:prstGeom prst="rect">
            <a:avLst/>
          </a:prstGeom>
          <a:noFill/>
          <a:ln w="28575">
            <a:solidFill>
              <a:srgbClr val="FF0000"/>
            </a:solidFill>
          </a:ln>
        </p:spPr>
        <p:txBody>
          <a:bodyPr wrap="square" rtlCol="0">
            <a:spAutoFit/>
          </a:bodyPr>
          <a:lstStyle/>
          <a:p>
            <a:pPr algn="ctr"/>
            <a:r>
              <a:rPr lang="en-GB" sz="1600" dirty="0" smtClean="0">
                <a:solidFill>
                  <a:srgbClr val="FF0000"/>
                </a:solidFill>
              </a:rPr>
              <a:t>Electron energy </a:t>
            </a:r>
            <a:r>
              <a:rPr lang="en-GB" sz="1600" dirty="0">
                <a:solidFill>
                  <a:srgbClr val="FF0000"/>
                </a:solidFill>
              </a:rPr>
              <a:t>s</a:t>
            </a:r>
            <a:r>
              <a:rPr lang="en-GB" sz="1600" dirty="0" smtClean="0">
                <a:solidFill>
                  <a:srgbClr val="FF0000"/>
                </a:solidFill>
              </a:rPr>
              <a:t>pread term</a:t>
            </a:r>
            <a:endParaRPr lang="en-GB" sz="1600" dirty="0">
              <a:solidFill>
                <a:srgbClr val="FF0000"/>
              </a:solidFill>
            </a:endParaRPr>
          </a:p>
        </p:txBody>
      </p:sp>
      <p:sp>
        <p:nvSpPr>
          <p:cNvPr id="12" name="TextBox 11"/>
          <p:cNvSpPr txBox="1"/>
          <p:nvPr/>
        </p:nvSpPr>
        <p:spPr>
          <a:xfrm>
            <a:off x="7687461" y="4010185"/>
            <a:ext cx="1640194" cy="830997"/>
          </a:xfrm>
          <a:prstGeom prst="rect">
            <a:avLst/>
          </a:prstGeom>
          <a:noFill/>
          <a:ln w="28575">
            <a:solidFill>
              <a:srgbClr val="FF0000"/>
            </a:solidFill>
          </a:ln>
        </p:spPr>
        <p:txBody>
          <a:bodyPr wrap="square" rtlCol="0">
            <a:spAutoFit/>
          </a:bodyPr>
          <a:lstStyle/>
          <a:p>
            <a:pPr algn="ctr"/>
            <a:r>
              <a:rPr lang="en-GB" sz="1600" dirty="0" smtClean="0">
                <a:solidFill>
                  <a:srgbClr val="FF0000"/>
                </a:solidFill>
              </a:rPr>
              <a:t>Incident photon pulse spectral bandwidth term</a:t>
            </a:r>
            <a:endParaRPr lang="en-GB" sz="1600" dirty="0">
              <a:solidFill>
                <a:srgbClr val="FF0000"/>
              </a:solidFill>
            </a:endParaRPr>
          </a:p>
        </p:txBody>
      </p:sp>
      <p:pic>
        <p:nvPicPr>
          <p:cNvPr id="13" name="Picture 12"/>
          <p:cNvPicPr>
            <a:picLocks noChangeAspect="1"/>
          </p:cNvPicPr>
          <p:nvPr/>
        </p:nvPicPr>
        <p:blipFill>
          <a:blip r:embed="rId3"/>
          <a:stretch>
            <a:fillRect/>
          </a:stretch>
        </p:blipFill>
        <p:spPr>
          <a:xfrm>
            <a:off x="577770" y="5364906"/>
            <a:ext cx="4451429" cy="987973"/>
          </a:xfrm>
          <a:prstGeom prst="rect">
            <a:avLst/>
          </a:prstGeom>
        </p:spPr>
      </p:pic>
      <p:pic>
        <p:nvPicPr>
          <p:cNvPr id="15" name="Picture 14"/>
          <p:cNvPicPr>
            <a:picLocks noChangeAspect="1"/>
          </p:cNvPicPr>
          <p:nvPr/>
        </p:nvPicPr>
        <p:blipFill>
          <a:blip r:embed="rId4"/>
          <a:stretch>
            <a:fillRect/>
          </a:stretch>
        </p:blipFill>
        <p:spPr>
          <a:xfrm>
            <a:off x="5088388" y="5383376"/>
            <a:ext cx="1334883" cy="951032"/>
          </a:xfrm>
          <a:prstGeom prst="rect">
            <a:avLst/>
          </a:prstGeom>
        </p:spPr>
      </p:pic>
      <p:pic>
        <p:nvPicPr>
          <p:cNvPr id="16" name="Picture 15"/>
          <p:cNvPicPr>
            <a:picLocks noChangeAspect="1"/>
          </p:cNvPicPr>
          <p:nvPr/>
        </p:nvPicPr>
        <p:blipFill>
          <a:blip r:embed="rId5"/>
          <a:stretch>
            <a:fillRect/>
          </a:stretch>
        </p:blipFill>
        <p:spPr>
          <a:xfrm>
            <a:off x="6614133" y="5348792"/>
            <a:ext cx="1417604" cy="1020200"/>
          </a:xfrm>
          <a:prstGeom prst="rect">
            <a:avLst/>
          </a:prstGeom>
        </p:spPr>
      </p:pic>
      <p:pic>
        <p:nvPicPr>
          <p:cNvPr id="17" name="Picture 16"/>
          <p:cNvPicPr>
            <a:picLocks noChangeAspect="1"/>
          </p:cNvPicPr>
          <p:nvPr/>
        </p:nvPicPr>
        <p:blipFill>
          <a:blip r:embed="rId6"/>
          <a:stretch>
            <a:fillRect/>
          </a:stretch>
        </p:blipFill>
        <p:spPr>
          <a:xfrm>
            <a:off x="8117774" y="5545657"/>
            <a:ext cx="3359593" cy="626469"/>
          </a:xfrm>
          <a:prstGeom prst="rect">
            <a:avLst/>
          </a:prstGeom>
        </p:spPr>
      </p:pic>
      <p:cxnSp>
        <p:nvCxnSpPr>
          <p:cNvPr id="19" name="Straight Arrow Connector 18"/>
          <p:cNvCxnSpPr/>
          <p:nvPr/>
        </p:nvCxnSpPr>
        <p:spPr>
          <a:xfrm>
            <a:off x="2612573" y="2943021"/>
            <a:ext cx="84413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p:cNvCxnSpPr>
          <p:nvPr/>
        </p:nvCxnSpPr>
        <p:spPr>
          <a:xfrm flipH="1">
            <a:off x="7174748" y="1573308"/>
            <a:ext cx="1764335" cy="6664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1"/>
          </p:cNvCxnSpPr>
          <p:nvPr/>
        </p:nvCxnSpPr>
        <p:spPr>
          <a:xfrm flipH="1" flipV="1">
            <a:off x="7174749" y="3578551"/>
            <a:ext cx="512712" cy="8471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0"/>
          </p:cNvCxnSpPr>
          <p:nvPr/>
        </p:nvCxnSpPr>
        <p:spPr>
          <a:xfrm flipH="1" flipV="1">
            <a:off x="6320707" y="3540562"/>
            <a:ext cx="194021" cy="461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p:cNvCxnSpPr>
          <p:nvPr/>
        </p:nvCxnSpPr>
        <p:spPr>
          <a:xfrm flipH="1" flipV="1">
            <a:off x="4221438" y="3540562"/>
            <a:ext cx="261804" cy="5455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0"/>
          </p:cNvCxnSpPr>
          <p:nvPr/>
        </p:nvCxnSpPr>
        <p:spPr>
          <a:xfrm flipV="1">
            <a:off x="4483242" y="3540562"/>
            <a:ext cx="477706" cy="5455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4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ICARUS Code &amp; Benchmarking</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13</a:t>
            </a:fld>
            <a:endParaRPr lang="en-GB"/>
          </a:p>
        </p:txBody>
      </p:sp>
      <p:sp>
        <p:nvSpPr>
          <p:cNvPr id="7" name="Rectangle 6"/>
          <p:cNvSpPr/>
          <p:nvPr/>
        </p:nvSpPr>
        <p:spPr>
          <a:xfrm>
            <a:off x="886693" y="1323245"/>
            <a:ext cx="7241968" cy="3539430"/>
          </a:xfrm>
          <a:prstGeom prst="rect">
            <a:avLst/>
          </a:prstGeom>
        </p:spPr>
        <p:txBody>
          <a:bodyPr wrap="square">
            <a:spAutoFit/>
          </a:bodyPr>
          <a:lstStyle/>
          <a:p>
            <a:r>
              <a:rPr lang="en-GB" sz="1400" dirty="0" smtClean="0"/>
              <a:t>The ICARUS spectrum </a:t>
            </a:r>
            <a:r>
              <a:rPr lang="en-GB" sz="1400" dirty="0"/>
              <a:t>is characterised as a spectral density as a function of scattered photon energy plot</a:t>
            </a:r>
            <a:r>
              <a:rPr lang="en-GB" sz="1400" dirty="0" smtClean="0"/>
              <a:t>. </a:t>
            </a:r>
            <a:r>
              <a:rPr lang="en-GB" sz="1400" dirty="0"/>
              <a:t>Post processing can calculate the collimated flux of the spectrum. </a:t>
            </a:r>
          </a:p>
          <a:p>
            <a:endParaRPr lang="en-GB" sz="1400" dirty="0"/>
          </a:p>
          <a:p>
            <a:r>
              <a:rPr lang="en-GB" sz="1400" dirty="0"/>
              <a:t>ICARUS is implemented as a Mathematica script (currently!) that uses parallel processing to calculate the spectral density at a set no. intervals across a possible range in scattered photon energy.</a:t>
            </a:r>
          </a:p>
          <a:p>
            <a:endParaRPr lang="en-GB" sz="1400" dirty="0"/>
          </a:p>
          <a:p>
            <a:r>
              <a:rPr lang="en-GB" sz="1400" dirty="0"/>
              <a:t>ICARUS has been benchmarked against the ICCS3D code which takes a different semi-analytical approach to predicting ICS spectra. </a:t>
            </a:r>
          </a:p>
          <a:p>
            <a:endParaRPr lang="en-GB" sz="1400" dirty="0"/>
          </a:p>
          <a:p>
            <a:r>
              <a:rPr lang="en-GB" sz="1400" dirty="0"/>
              <a:t>ICCS3D has been benchmarked against a Monte Carlo EM interactions code CAIN – an early version of ICARUS was benchmarked using CAIN too.</a:t>
            </a:r>
          </a:p>
          <a:p>
            <a:endParaRPr lang="en-GB" sz="1400" dirty="0"/>
          </a:p>
          <a:p>
            <a:r>
              <a:rPr lang="en-GB" sz="1400" dirty="0"/>
              <a:t>In addition, ICARUS has also been compared to the analytical collimated flux with good agreement when energy spread of the </a:t>
            </a:r>
            <a:r>
              <a:rPr lang="en-GB" sz="1400" dirty="0" smtClean="0"/>
              <a:t>electron bunch and incident photon </a:t>
            </a:r>
            <a:r>
              <a:rPr lang="en-GB" sz="1400" dirty="0"/>
              <a:t>pulse is small. </a:t>
            </a:r>
          </a:p>
          <a:p>
            <a:endParaRPr lang="en-GB" sz="1400" dirty="0"/>
          </a:p>
        </p:txBody>
      </p:sp>
      <p:pic>
        <p:nvPicPr>
          <p:cNvPr id="8" name="Picture 7"/>
          <p:cNvPicPr>
            <a:picLocks noChangeAspect="1"/>
          </p:cNvPicPr>
          <p:nvPr/>
        </p:nvPicPr>
        <p:blipFill>
          <a:blip r:embed="rId2"/>
          <a:stretch>
            <a:fillRect/>
          </a:stretch>
        </p:blipFill>
        <p:spPr>
          <a:xfrm>
            <a:off x="8247512" y="3794531"/>
            <a:ext cx="3469375" cy="2061217"/>
          </a:xfrm>
          <a:prstGeom prst="rect">
            <a:avLst/>
          </a:prstGeom>
        </p:spPr>
      </p:pic>
      <p:pic>
        <p:nvPicPr>
          <p:cNvPr id="9" name="Picture 8"/>
          <p:cNvPicPr>
            <a:picLocks noChangeAspect="1"/>
          </p:cNvPicPr>
          <p:nvPr/>
        </p:nvPicPr>
        <p:blipFill>
          <a:blip r:embed="rId3"/>
          <a:stretch>
            <a:fillRect/>
          </a:stretch>
        </p:blipFill>
        <p:spPr>
          <a:xfrm>
            <a:off x="8499303" y="1075292"/>
            <a:ext cx="3101552" cy="2201389"/>
          </a:xfrm>
          <a:prstGeom prst="rect">
            <a:avLst/>
          </a:prstGeom>
        </p:spPr>
      </p:pic>
      <p:pic>
        <p:nvPicPr>
          <p:cNvPr id="10" name="Picture 9"/>
          <p:cNvPicPr>
            <a:picLocks noChangeAspect="1"/>
          </p:cNvPicPr>
          <p:nvPr/>
        </p:nvPicPr>
        <p:blipFill>
          <a:blip r:embed="rId4"/>
          <a:stretch>
            <a:fillRect/>
          </a:stretch>
        </p:blipFill>
        <p:spPr>
          <a:xfrm>
            <a:off x="1941925" y="4862675"/>
            <a:ext cx="4527221" cy="1493675"/>
          </a:xfrm>
          <a:prstGeom prst="rect">
            <a:avLst/>
          </a:prstGeom>
        </p:spPr>
      </p:pic>
      <p:sp>
        <p:nvSpPr>
          <p:cNvPr id="11" name="TextBox 10"/>
          <p:cNvSpPr txBox="1"/>
          <p:nvPr/>
        </p:nvSpPr>
        <p:spPr>
          <a:xfrm>
            <a:off x="8564618" y="3265704"/>
            <a:ext cx="3221642" cy="461665"/>
          </a:xfrm>
          <a:prstGeom prst="rect">
            <a:avLst/>
          </a:prstGeom>
          <a:solidFill>
            <a:schemeClr val="bg1"/>
          </a:solidFill>
        </p:spPr>
        <p:txBody>
          <a:bodyPr wrap="square" rtlCol="0">
            <a:spAutoFit/>
          </a:bodyPr>
          <a:lstStyle/>
          <a:p>
            <a:r>
              <a:rPr lang="en-GB" sz="1200" dirty="0" smtClean="0"/>
              <a:t>Benchmarking of ICARUS (red) and ICCS3D (blue) for a DIANA-</a:t>
            </a:r>
            <a:r>
              <a:rPr lang="en-GB" sz="1200" dirty="0" err="1" smtClean="0"/>
              <a:t>ish</a:t>
            </a:r>
            <a:r>
              <a:rPr lang="en-GB" sz="1200" dirty="0" smtClean="0"/>
              <a:t> ERL example case.</a:t>
            </a:r>
            <a:endParaRPr lang="en-GB" sz="1200" dirty="0"/>
          </a:p>
        </p:txBody>
      </p:sp>
      <p:sp>
        <p:nvSpPr>
          <p:cNvPr id="12" name="TextBox 11"/>
          <p:cNvSpPr txBox="1"/>
          <p:nvPr/>
        </p:nvSpPr>
        <p:spPr>
          <a:xfrm>
            <a:off x="8324603" y="5816930"/>
            <a:ext cx="3511041" cy="830997"/>
          </a:xfrm>
          <a:prstGeom prst="rect">
            <a:avLst/>
          </a:prstGeom>
          <a:noFill/>
        </p:spPr>
        <p:txBody>
          <a:bodyPr wrap="square" rtlCol="0">
            <a:spAutoFit/>
          </a:bodyPr>
          <a:lstStyle/>
          <a:p>
            <a:r>
              <a:rPr lang="en-GB" sz="1200" dirty="0" smtClean="0"/>
              <a:t>Collimated flux benchmarking of ICARUS (black), analytical collimated flux (red) and </a:t>
            </a:r>
            <a:r>
              <a:rPr lang="en-GB" sz="1200" dirty="0" err="1" smtClean="0"/>
              <a:t>Curatolo</a:t>
            </a:r>
            <a:r>
              <a:rPr lang="en-GB" sz="1200" dirty="0" smtClean="0"/>
              <a:t> et al analytical calculation (blue) for a DIANA-</a:t>
            </a:r>
            <a:r>
              <a:rPr lang="en-GB" sz="1200" dirty="0" err="1" smtClean="0"/>
              <a:t>ish</a:t>
            </a:r>
            <a:r>
              <a:rPr lang="en-GB" sz="1200" dirty="0" smtClean="0"/>
              <a:t> ERL example case. </a:t>
            </a:r>
            <a:endParaRPr lang="en-GB" sz="1200" dirty="0"/>
          </a:p>
        </p:txBody>
      </p:sp>
    </p:spTree>
    <p:extLst>
      <p:ext uri="{BB962C8B-B14F-4D97-AF65-F5344CB8AC3E}">
        <p14:creationId xmlns:p14="http://schemas.microsoft.com/office/powerpoint/2010/main" val="304785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CBETA ERL ICS Source</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29/09/2022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14</a:t>
            </a:fld>
            <a:endParaRPr lang="en-GB"/>
          </a:p>
        </p:txBody>
      </p:sp>
      <p:pic>
        <p:nvPicPr>
          <p:cNvPr id="7" name="Picture 6"/>
          <p:cNvPicPr>
            <a:picLocks noChangeAspect="1"/>
          </p:cNvPicPr>
          <p:nvPr/>
        </p:nvPicPr>
        <p:blipFill>
          <a:blip r:embed="rId2"/>
          <a:stretch>
            <a:fillRect/>
          </a:stretch>
        </p:blipFill>
        <p:spPr>
          <a:xfrm>
            <a:off x="1134094" y="3937358"/>
            <a:ext cx="4432399" cy="2247860"/>
          </a:xfrm>
          <a:prstGeom prst="rect">
            <a:avLst/>
          </a:prstGeom>
        </p:spPr>
      </p:pic>
      <p:pic>
        <p:nvPicPr>
          <p:cNvPr id="11" name="Picture 10"/>
          <p:cNvPicPr>
            <a:picLocks noChangeAspect="1"/>
          </p:cNvPicPr>
          <p:nvPr/>
        </p:nvPicPr>
        <p:blipFill>
          <a:blip r:embed="rId3"/>
          <a:stretch>
            <a:fillRect/>
          </a:stretch>
        </p:blipFill>
        <p:spPr>
          <a:xfrm>
            <a:off x="6747871" y="3662264"/>
            <a:ext cx="4830569" cy="2659288"/>
          </a:xfrm>
          <a:prstGeom prst="rect">
            <a:avLst/>
          </a:prstGeom>
        </p:spPr>
      </p:pic>
      <p:pic>
        <p:nvPicPr>
          <p:cNvPr id="12" name="Picture 11"/>
          <p:cNvPicPr>
            <a:picLocks noChangeAspect="1"/>
          </p:cNvPicPr>
          <p:nvPr/>
        </p:nvPicPr>
        <p:blipFill>
          <a:blip r:embed="rId4"/>
          <a:stretch>
            <a:fillRect/>
          </a:stretch>
        </p:blipFill>
        <p:spPr>
          <a:xfrm>
            <a:off x="8330536" y="1328741"/>
            <a:ext cx="3236029" cy="1843410"/>
          </a:xfrm>
          <a:prstGeom prst="rect">
            <a:avLst/>
          </a:prstGeom>
        </p:spPr>
      </p:pic>
      <p:sp>
        <p:nvSpPr>
          <p:cNvPr id="13" name="TextBox 12"/>
          <p:cNvSpPr txBox="1"/>
          <p:nvPr/>
        </p:nvSpPr>
        <p:spPr>
          <a:xfrm>
            <a:off x="914400" y="1368944"/>
            <a:ext cx="7239000" cy="2462213"/>
          </a:xfrm>
          <a:prstGeom prst="rect">
            <a:avLst/>
          </a:prstGeom>
          <a:noFill/>
        </p:spPr>
        <p:txBody>
          <a:bodyPr wrap="square" rtlCol="0">
            <a:spAutoFit/>
          </a:bodyPr>
          <a:lstStyle/>
          <a:p>
            <a:r>
              <a:rPr lang="en-GB" sz="1400" dirty="0" smtClean="0"/>
              <a:t>The CBETA ICS source is based upon the 4-turn CBETA ERL (Cornell – Brookhaven ERL Test Accelerator) – the first demonstration of a multi-turn SRF energy recovery linac.</a:t>
            </a:r>
          </a:p>
          <a:p>
            <a:endParaRPr lang="en-GB" sz="1400" dirty="0"/>
          </a:p>
          <a:p>
            <a:r>
              <a:rPr lang="en-GB" sz="1400" dirty="0" smtClean="0"/>
              <a:t>Aimed to produce high energy x-rays to extend the photon energy range of the CHESS synchrotron.</a:t>
            </a:r>
          </a:p>
          <a:p>
            <a:endParaRPr lang="en-GB" sz="1400" dirty="0"/>
          </a:p>
          <a:p>
            <a:r>
              <a:rPr lang="en-GB" sz="1400" dirty="0" smtClean="0"/>
              <a:t>Electron beam parameters for the ICS source are based upon multi-turn commissioning run and design parameters. Laser parameters based on </a:t>
            </a:r>
            <a:r>
              <a:rPr lang="en-GB" sz="1400" dirty="0" err="1" smtClean="0"/>
              <a:t>cERL</a:t>
            </a:r>
            <a:r>
              <a:rPr lang="en-GB" sz="1400" dirty="0" smtClean="0"/>
              <a:t> ICS source demonstration @ KEK.</a:t>
            </a:r>
          </a:p>
          <a:p>
            <a:endParaRPr lang="en-GB" sz="1400" dirty="0"/>
          </a:p>
          <a:p>
            <a:r>
              <a:rPr lang="en-GB" sz="1400" dirty="0" smtClean="0"/>
              <a:t>Unique non-scaling FFA transport leaves no possibility of an ICS source interaction point within the existing accelerator and a bypass had to be designed. </a:t>
            </a:r>
            <a:endParaRPr lang="en-GB" sz="1400" dirty="0"/>
          </a:p>
        </p:txBody>
      </p:sp>
      <p:sp>
        <p:nvSpPr>
          <p:cNvPr id="3" name="TextBox 2"/>
          <p:cNvSpPr txBox="1"/>
          <p:nvPr/>
        </p:nvSpPr>
        <p:spPr>
          <a:xfrm>
            <a:off x="1134657" y="6220590"/>
            <a:ext cx="4471883" cy="276999"/>
          </a:xfrm>
          <a:prstGeom prst="rect">
            <a:avLst/>
          </a:prstGeom>
          <a:noFill/>
        </p:spPr>
        <p:txBody>
          <a:bodyPr wrap="square" rtlCol="0">
            <a:spAutoFit/>
          </a:bodyPr>
          <a:lstStyle/>
          <a:p>
            <a:r>
              <a:rPr lang="en-GB" sz="1200" dirty="0" smtClean="0"/>
              <a:t>Schematic of the CBETA 4-turn ERL with non-scaling FFA return loop.</a:t>
            </a:r>
            <a:endParaRPr lang="en-GB" sz="1200" dirty="0"/>
          </a:p>
        </p:txBody>
      </p:sp>
      <p:sp>
        <p:nvSpPr>
          <p:cNvPr id="8" name="TextBox 7"/>
          <p:cNvSpPr txBox="1"/>
          <p:nvPr/>
        </p:nvSpPr>
        <p:spPr>
          <a:xfrm>
            <a:off x="6727848" y="6260638"/>
            <a:ext cx="4838717" cy="276999"/>
          </a:xfrm>
          <a:prstGeom prst="rect">
            <a:avLst/>
          </a:prstGeom>
          <a:noFill/>
        </p:spPr>
        <p:txBody>
          <a:bodyPr wrap="square" rtlCol="0">
            <a:spAutoFit/>
          </a:bodyPr>
          <a:lstStyle/>
          <a:p>
            <a:pPr algn="ctr"/>
            <a:r>
              <a:rPr lang="en-GB" sz="1200" dirty="0" smtClean="0"/>
              <a:t>Electron beam parameters of the CBETA ICS source.</a:t>
            </a:r>
            <a:endParaRPr lang="en-GB" sz="1200" dirty="0"/>
          </a:p>
        </p:txBody>
      </p:sp>
      <p:sp>
        <p:nvSpPr>
          <p:cNvPr id="9" name="TextBox 8"/>
          <p:cNvSpPr txBox="1"/>
          <p:nvPr/>
        </p:nvSpPr>
        <p:spPr>
          <a:xfrm>
            <a:off x="8330536" y="3186375"/>
            <a:ext cx="3377273" cy="461665"/>
          </a:xfrm>
          <a:prstGeom prst="rect">
            <a:avLst/>
          </a:prstGeom>
          <a:noFill/>
        </p:spPr>
        <p:txBody>
          <a:bodyPr wrap="square" rtlCol="0">
            <a:spAutoFit/>
          </a:bodyPr>
          <a:lstStyle/>
          <a:p>
            <a:pPr algn="ctr"/>
            <a:r>
              <a:rPr lang="en-GB" sz="1200" dirty="0" err="1" smtClean="0"/>
              <a:t>Nd:YAG</a:t>
            </a:r>
            <a:r>
              <a:rPr lang="en-GB" sz="1200" dirty="0" smtClean="0"/>
              <a:t> laser and optical cavity parameters of the CBETA ICS source.</a:t>
            </a:r>
            <a:endParaRPr lang="en-GB" sz="1200" dirty="0"/>
          </a:p>
        </p:txBody>
      </p:sp>
      <p:pic>
        <p:nvPicPr>
          <p:cNvPr id="14" name="Picture 13">
            <a:extLst>
              <a:ext uri="{FF2B5EF4-FFF2-40B4-BE49-F238E27FC236}">
                <a16:creationId xmlns:a16="http://schemas.microsoft.com/office/drawing/2014/main" id="{D49DBFCC-DFFD-4DC1-85E2-5EC59866BB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612"/>
          <a:stretch/>
        </p:blipFill>
        <p:spPr>
          <a:xfrm>
            <a:off x="369128" y="4383735"/>
            <a:ext cx="1202647" cy="336198"/>
          </a:xfrm>
          <a:prstGeom prst="rect">
            <a:avLst/>
          </a:prstGeom>
        </p:spPr>
      </p:pic>
    </p:spTree>
    <p:extLst>
      <p:ext uri="{BB962C8B-B14F-4D97-AF65-F5344CB8AC3E}">
        <p14:creationId xmlns:p14="http://schemas.microsoft.com/office/powerpoint/2010/main" val="111691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CBETA ERL ICS Source</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15</a:t>
            </a:fld>
            <a:endParaRPr lang="en-GB"/>
          </a:p>
        </p:txBody>
      </p:sp>
      <p:pic>
        <p:nvPicPr>
          <p:cNvPr id="7" name="Picture 6"/>
          <p:cNvPicPr>
            <a:picLocks noChangeAspect="1"/>
          </p:cNvPicPr>
          <p:nvPr/>
        </p:nvPicPr>
        <p:blipFill>
          <a:blip r:embed="rId2"/>
          <a:stretch>
            <a:fillRect/>
          </a:stretch>
        </p:blipFill>
        <p:spPr>
          <a:xfrm>
            <a:off x="7128317" y="1458320"/>
            <a:ext cx="4240300" cy="2628490"/>
          </a:xfrm>
          <a:prstGeom prst="rect">
            <a:avLst/>
          </a:prstGeom>
        </p:spPr>
      </p:pic>
      <p:pic>
        <p:nvPicPr>
          <p:cNvPr id="8" name="Picture 7"/>
          <p:cNvPicPr>
            <a:picLocks noChangeAspect="1"/>
          </p:cNvPicPr>
          <p:nvPr/>
        </p:nvPicPr>
        <p:blipFill>
          <a:blip r:embed="rId3"/>
          <a:stretch>
            <a:fillRect/>
          </a:stretch>
        </p:blipFill>
        <p:spPr>
          <a:xfrm>
            <a:off x="6460870" y="4346913"/>
            <a:ext cx="4892930" cy="1929909"/>
          </a:xfrm>
          <a:prstGeom prst="rect">
            <a:avLst/>
          </a:prstGeom>
        </p:spPr>
      </p:pic>
      <p:sp>
        <p:nvSpPr>
          <p:cNvPr id="9" name="TextBox 8"/>
          <p:cNvSpPr txBox="1"/>
          <p:nvPr/>
        </p:nvSpPr>
        <p:spPr>
          <a:xfrm>
            <a:off x="838200" y="1378228"/>
            <a:ext cx="5924797" cy="2954655"/>
          </a:xfrm>
          <a:prstGeom prst="rect">
            <a:avLst/>
          </a:prstGeom>
          <a:noFill/>
        </p:spPr>
        <p:txBody>
          <a:bodyPr wrap="square" rtlCol="0">
            <a:spAutoFit/>
          </a:bodyPr>
          <a:lstStyle/>
          <a:p>
            <a:r>
              <a:rPr lang="en-GB" sz="1400" dirty="0" smtClean="0"/>
              <a:t>Bypass beamline designed above the existing FFA return loop for the 150 MeV maximum energy. Extra design work required for lower energy passes.</a:t>
            </a:r>
          </a:p>
          <a:p>
            <a:endParaRPr lang="en-GB" sz="1400" dirty="0"/>
          </a:p>
          <a:p>
            <a:r>
              <a:rPr lang="en-GB" sz="1400" dirty="0" smtClean="0"/>
              <a:t>Challenging to design ICS IP for multi-energy common transport – highly constrained!</a:t>
            </a:r>
          </a:p>
          <a:p>
            <a:endParaRPr lang="en-GB" sz="1400" dirty="0"/>
          </a:p>
          <a:p>
            <a:r>
              <a:rPr lang="en-GB" sz="1400" dirty="0" smtClean="0"/>
              <a:t>Flux up to ~10</a:t>
            </a:r>
            <a:r>
              <a:rPr lang="en-GB" sz="1400" baseline="30000" dirty="0" smtClean="0"/>
              <a:t>10</a:t>
            </a:r>
            <a:r>
              <a:rPr lang="en-GB" sz="1400" dirty="0" smtClean="0"/>
              <a:t> </a:t>
            </a:r>
            <a:r>
              <a:rPr lang="en-GB" sz="1400" dirty="0" err="1" smtClean="0"/>
              <a:t>ph</a:t>
            </a:r>
            <a:r>
              <a:rPr lang="en-GB" sz="1400" dirty="0" smtClean="0"/>
              <a:t>/s, with ~10</a:t>
            </a:r>
            <a:r>
              <a:rPr lang="en-GB" sz="1400" baseline="30000" dirty="0" smtClean="0"/>
              <a:t>8</a:t>
            </a:r>
            <a:r>
              <a:rPr lang="en-GB" sz="1400" dirty="0" smtClean="0"/>
              <a:t> </a:t>
            </a:r>
            <a:r>
              <a:rPr lang="en-GB" sz="1400" dirty="0" err="1" smtClean="0"/>
              <a:t>ph</a:t>
            </a:r>
            <a:r>
              <a:rPr lang="en-GB" sz="1400" dirty="0" smtClean="0"/>
              <a:t>/s in 0.5% </a:t>
            </a:r>
            <a:r>
              <a:rPr lang="en-GB" sz="1400" dirty="0" err="1" smtClean="0"/>
              <a:t>rms</a:t>
            </a:r>
            <a:r>
              <a:rPr lang="en-GB" sz="1400" dirty="0" smtClean="0"/>
              <a:t> bandwidth. </a:t>
            </a:r>
          </a:p>
          <a:p>
            <a:r>
              <a:rPr lang="en-GB" sz="1400" dirty="0" smtClean="0"/>
              <a:t>High average brilliance, moderate peak brilliance.</a:t>
            </a:r>
          </a:p>
          <a:p>
            <a:r>
              <a:rPr lang="en-GB" sz="1400" dirty="0" smtClean="0"/>
              <a:t>Maximum photon energy beyond most x-ray ICS sources and below most </a:t>
            </a:r>
            <a:r>
              <a:rPr lang="el-GR" sz="1400" dirty="0" smtClean="0"/>
              <a:t>γ</a:t>
            </a:r>
            <a:r>
              <a:rPr lang="en-GB" sz="1400" dirty="0" smtClean="0"/>
              <a:t>-ray sources.</a:t>
            </a:r>
          </a:p>
          <a:p>
            <a:endParaRPr lang="en-GB" sz="1400" dirty="0"/>
          </a:p>
          <a:p>
            <a:r>
              <a:rPr lang="en-GB" sz="1400" dirty="0" smtClean="0"/>
              <a:t>Higher flux than any demonstrated ICS source. Designs with higher flux assume at least 10x stored laser power.</a:t>
            </a:r>
            <a:r>
              <a:rPr lang="en-GB" dirty="0" smtClean="0"/>
              <a:t> </a:t>
            </a:r>
            <a:endParaRPr lang="en-GB" baseline="30000" dirty="0"/>
          </a:p>
        </p:txBody>
      </p:sp>
      <p:pic>
        <p:nvPicPr>
          <p:cNvPr id="10" name="Picture 9"/>
          <p:cNvPicPr>
            <a:picLocks noChangeAspect="1"/>
          </p:cNvPicPr>
          <p:nvPr/>
        </p:nvPicPr>
        <p:blipFill>
          <a:blip r:embed="rId4"/>
          <a:stretch>
            <a:fillRect/>
          </a:stretch>
        </p:blipFill>
        <p:spPr>
          <a:xfrm>
            <a:off x="838200" y="4504450"/>
            <a:ext cx="4821736" cy="1735441"/>
          </a:xfrm>
          <a:prstGeom prst="rect">
            <a:avLst/>
          </a:prstGeom>
        </p:spPr>
      </p:pic>
      <p:sp>
        <p:nvSpPr>
          <p:cNvPr id="11" name="TextBox 10"/>
          <p:cNvSpPr txBox="1"/>
          <p:nvPr/>
        </p:nvSpPr>
        <p:spPr>
          <a:xfrm>
            <a:off x="6427498" y="6220590"/>
            <a:ext cx="4981164" cy="276999"/>
          </a:xfrm>
          <a:prstGeom prst="rect">
            <a:avLst/>
          </a:prstGeom>
          <a:noFill/>
        </p:spPr>
        <p:txBody>
          <a:bodyPr wrap="square" rtlCol="0">
            <a:spAutoFit/>
          </a:bodyPr>
          <a:lstStyle/>
          <a:p>
            <a:pPr algn="ctr"/>
            <a:r>
              <a:rPr lang="en-GB" sz="1200" dirty="0" smtClean="0"/>
              <a:t>Spectral output parameters of the CBETA ICS source.</a:t>
            </a:r>
            <a:endParaRPr lang="en-GB" dirty="0"/>
          </a:p>
        </p:txBody>
      </p:sp>
      <p:sp>
        <p:nvSpPr>
          <p:cNvPr id="12" name="TextBox 11"/>
          <p:cNvSpPr txBox="1"/>
          <p:nvPr/>
        </p:nvSpPr>
        <p:spPr>
          <a:xfrm>
            <a:off x="838200" y="6216754"/>
            <a:ext cx="4795038" cy="276999"/>
          </a:xfrm>
          <a:prstGeom prst="rect">
            <a:avLst/>
          </a:prstGeom>
          <a:noFill/>
        </p:spPr>
        <p:txBody>
          <a:bodyPr wrap="square" rtlCol="0">
            <a:spAutoFit/>
          </a:bodyPr>
          <a:lstStyle/>
          <a:p>
            <a:pPr algn="ctr"/>
            <a:r>
              <a:rPr lang="en-GB" sz="1200" dirty="0" smtClean="0"/>
              <a:t>Comparison of various x-ray ICS source projects.</a:t>
            </a:r>
            <a:endParaRPr lang="en-GB" sz="1200" dirty="0"/>
          </a:p>
        </p:txBody>
      </p:sp>
      <p:sp>
        <p:nvSpPr>
          <p:cNvPr id="13" name="TextBox 12"/>
          <p:cNvSpPr txBox="1"/>
          <p:nvPr/>
        </p:nvSpPr>
        <p:spPr>
          <a:xfrm>
            <a:off x="7241781" y="4046762"/>
            <a:ext cx="4112019" cy="276999"/>
          </a:xfrm>
          <a:prstGeom prst="rect">
            <a:avLst/>
          </a:prstGeom>
          <a:noFill/>
        </p:spPr>
        <p:txBody>
          <a:bodyPr wrap="square" rtlCol="0">
            <a:spAutoFit/>
          </a:bodyPr>
          <a:lstStyle/>
          <a:p>
            <a:pPr algn="ctr"/>
            <a:r>
              <a:rPr lang="en-GB" sz="1200" dirty="0" smtClean="0"/>
              <a:t>Schematic of the CBETA ICS source bypass line design. </a:t>
            </a:r>
            <a:endParaRPr lang="en-GB" sz="1200" dirty="0"/>
          </a:p>
        </p:txBody>
      </p:sp>
    </p:spTree>
    <p:extLst>
      <p:ext uri="{BB962C8B-B14F-4D97-AF65-F5344CB8AC3E}">
        <p14:creationId xmlns:p14="http://schemas.microsoft.com/office/powerpoint/2010/main" val="377137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CBETA ERL ICS Source</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29/09/2022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16</a:t>
            </a:fld>
            <a:endParaRPr lang="en-GB"/>
          </a:p>
        </p:txBody>
      </p:sp>
      <p:pic>
        <p:nvPicPr>
          <p:cNvPr id="3" name="Picture 2"/>
          <p:cNvPicPr>
            <a:picLocks noChangeAspect="1"/>
          </p:cNvPicPr>
          <p:nvPr/>
        </p:nvPicPr>
        <p:blipFill>
          <a:blip r:embed="rId2"/>
          <a:stretch>
            <a:fillRect/>
          </a:stretch>
        </p:blipFill>
        <p:spPr>
          <a:xfrm>
            <a:off x="957449" y="1485154"/>
            <a:ext cx="5491348" cy="3529285"/>
          </a:xfrm>
          <a:prstGeom prst="rect">
            <a:avLst/>
          </a:prstGeom>
        </p:spPr>
      </p:pic>
      <p:pic>
        <p:nvPicPr>
          <p:cNvPr id="9" name="Picture 8"/>
          <p:cNvPicPr>
            <a:picLocks noChangeAspect="1"/>
          </p:cNvPicPr>
          <p:nvPr/>
        </p:nvPicPr>
        <p:blipFill>
          <a:blip r:embed="rId3"/>
          <a:stretch>
            <a:fillRect/>
          </a:stretch>
        </p:blipFill>
        <p:spPr>
          <a:xfrm>
            <a:off x="7128317" y="1458320"/>
            <a:ext cx="4240300" cy="2628490"/>
          </a:xfrm>
          <a:prstGeom prst="rect">
            <a:avLst/>
          </a:prstGeom>
        </p:spPr>
      </p:pic>
      <p:pic>
        <p:nvPicPr>
          <p:cNvPr id="10" name="Picture 9"/>
          <p:cNvPicPr>
            <a:picLocks noChangeAspect="1"/>
          </p:cNvPicPr>
          <p:nvPr/>
        </p:nvPicPr>
        <p:blipFill>
          <a:blip r:embed="rId4"/>
          <a:stretch>
            <a:fillRect/>
          </a:stretch>
        </p:blipFill>
        <p:spPr>
          <a:xfrm>
            <a:off x="6460870" y="4346913"/>
            <a:ext cx="4892930" cy="1929909"/>
          </a:xfrm>
          <a:prstGeom prst="rect">
            <a:avLst/>
          </a:prstGeom>
        </p:spPr>
      </p:pic>
      <p:sp>
        <p:nvSpPr>
          <p:cNvPr id="11" name="TextBox 10"/>
          <p:cNvSpPr txBox="1"/>
          <p:nvPr/>
        </p:nvSpPr>
        <p:spPr>
          <a:xfrm>
            <a:off x="6427498" y="6220590"/>
            <a:ext cx="4981164" cy="276999"/>
          </a:xfrm>
          <a:prstGeom prst="rect">
            <a:avLst/>
          </a:prstGeom>
          <a:noFill/>
        </p:spPr>
        <p:txBody>
          <a:bodyPr wrap="square" rtlCol="0">
            <a:spAutoFit/>
          </a:bodyPr>
          <a:lstStyle/>
          <a:p>
            <a:pPr algn="ctr"/>
            <a:r>
              <a:rPr lang="en-GB" sz="1200" dirty="0" smtClean="0"/>
              <a:t>Spectral output parameters of the CBETA ICS source.</a:t>
            </a:r>
            <a:endParaRPr lang="en-GB" dirty="0"/>
          </a:p>
        </p:txBody>
      </p:sp>
      <p:sp>
        <p:nvSpPr>
          <p:cNvPr id="12" name="TextBox 11"/>
          <p:cNvSpPr txBox="1"/>
          <p:nvPr/>
        </p:nvSpPr>
        <p:spPr>
          <a:xfrm>
            <a:off x="7241781" y="4046762"/>
            <a:ext cx="4112019" cy="276999"/>
          </a:xfrm>
          <a:prstGeom prst="rect">
            <a:avLst/>
          </a:prstGeom>
          <a:noFill/>
        </p:spPr>
        <p:txBody>
          <a:bodyPr wrap="square" rtlCol="0">
            <a:spAutoFit/>
          </a:bodyPr>
          <a:lstStyle/>
          <a:p>
            <a:pPr algn="ctr"/>
            <a:r>
              <a:rPr lang="en-GB" sz="1200" dirty="0" smtClean="0"/>
              <a:t>Schematic of the CBETA ICS source bypass line design. </a:t>
            </a:r>
            <a:endParaRPr lang="en-GB" sz="1200" dirty="0"/>
          </a:p>
        </p:txBody>
      </p:sp>
    </p:spTree>
    <p:extLst>
      <p:ext uri="{BB962C8B-B14F-4D97-AF65-F5344CB8AC3E}">
        <p14:creationId xmlns:p14="http://schemas.microsoft.com/office/powerpoint/2010/main" val="360257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CBETA ERL ICS Source</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29/09/2022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17</a:t>
            </a:fld>
            <a:endParaRPr lang="en-GB" dirty="0"/>
          </a:p>
        </p:txBody>
      </p:sp>
      <p:pic>
        <p:nvPicPr>
          <p:cNvPr id="7" name="Picture 6"/>
          <p:cNvPicPr>
            <a:picLocks noChangeAspect="1"/>
          </p:cNvPicPr>
          <p:nvPr/>
        </p:nvPicPr>
        <p:blipFill>
          <a:blip r:embed="rId2"/>
          <a:stretch>
            <a:fillRect/>
          </a:stretch>
        </p:blipFill>
        <p:spPr>
          <a:xfrm>
            <a:off x="7832768" y="3823772"/>
            <a:ext cx="3963204" cy="2130677"/>
          </a:xfrm>
          <a:prstGeom prst="rect">
            <a:avLst/>
          </a:prstGeom>
        </p:spPr>
      </p:pic>
      <p:pic>
        <p:nvPicPr>
          <p:cNvPr id="8" name="Picture 7"/>
          <p:cNvPicPr>
            <a:picLocks noChangeAspect="1"/>
          </p:cNvPicPr>
          <p:nvPr/>
        </p:nvPicPr>
        <p:blipFill>
          <a:blip r:embed="rId3"/>
          <a:stretch>
            <a:fillRect/>
          </a:stretch>
        </p:blipFill>
        <p:spPr>
          <a:xfrm>
            <a:off x="7939555" y="1286201"/>
            <a:ext cx="3882242" cy="2094274"/>
          </a:xfrm>
          <a:prstGeom prst="rect">
            <a:avLst/>
          </a:prstGeom>
        </p:spPr>
      </p:pic>
      <p:pic>
        <p:nvPicPr>
          <p:cNvPr id="9" name="Picture 8"/>
          <p:cNvPicPr>
            <a:picLocks noChangeAspect="1"/>
          </p:cNvPicPr>
          <p:nvPr/>
        </p:nvPicPr>
        <p:blipFill>
          <a:blip r:embed="rId4"/>
          <a:stretch>
            <a:fillRect/>
          </a:stretch>
        </p:blipFill>
        <p:spPr>
          <a:xfrm>
            <a:off x="767464" y="4059952"/>
            <a:ext cx="2910159" cy="2009396"/>
          </a:xfrm>
          <a:prstGeom prst="rect">
            <a:avLst/>
          </a:prstGeom>
        </p:spPr>
      </p:pic>
      <p:pic>
        <p:nvPicPr>
          <p:cNvPr id="10" name="Picture 9"/>
          <p:cNvPicPr>
            <a:picLocks noChangeAspect="1"/>
          </p:cNvPicPr>
          <p:nvPr/>
        </p:nvPicPr>
        <p:blipFill>
          <a:blip r:embed="rId5"/>
          <a:stretch>
            <a:fillRect/>
          </a:stretch>
        </p:blipFill>
        <p:spPr>
          <a:xfrm>
            <a:off x="4244952" y="4031369"/>
            <a:ext cx="3237183" cy="2064291"/>
          </a:xfrm>
          <a:prstGeom prst="rect">
            <a:avLst/>
          </a:prstGeom>
        </p:spPr>
      </p:pic>
      <p:sp>
        <p:nvSpPr>
          <p:cNvPr id="3" name="TextBox 2"/>
          <p:cNvSpPr txBox="1"/>
          <p:nvPr/>
        </p:nvSpPr>
        <p:spPr>
          <a:xfrm>
            <a:off x="872836" y="1292046"/>
            <a:ext cx="7113319" cy="2585323"/>
          </a:xfrm>
          <a:prstGeom prst="rect">
            <a:avLst/>
          </a:prstGeom>
          <a:noFill/>
        </p:spPr>
        <p:txBody>
          <a:bodyPr wrap="square" rtlCol="0">
            <a:spAutoFit/>
          </a:bodyPr>
          <a:lstStyle/>
          <a:p>
            <a:r>
              <a:rPr lang="en-GB" sz="1350" dirty="0" smtClean="0"/>
              <a:t>CBETA ICS source has been optimised for maximum collimated flux in a given bandwidth to produce collimated flux-</a:t>
            </a:r>
            <a:r>
              <a:rPr lang="en-GB" sz="1350" dirty="0" err="1" smtClean="0"/>
              <a:t>rms</a:t>
            </a:r>
            <a:r>
              <a:rPr lang="en-GB" sz="1350" dirty="0" smtClean="0"/>
              <a:t> bandwidth tuning curves. </a:t>
            </a:r>
          </a:p>
          <a:p>
            <a:endParaRPr lang="en-GB" sz="1350" dirty="0"/>
          </a:p>
          <a:p>
            <a:r>
              <a:rPr lang="en-GB" sz="1350" dirty="0" smtClean="0"/>
              <a:t>ICARUS spectrum for CBETA benchmarked with ICCS3D. Used to confirm collimated flux predictions. </a:t>
            </a:r>
          </a:p>
          <a:p>
            <a:endParaRPr lang="en-GB" sz="1350" dirty="0"/>
          </a:p>
          <a:p>
            <a:r>
              <a:rPr lang="en-GB" sz="1350" dirty="0" smtClean="0"/>
              <a:t>The CBETA ICS source was compared with major synchrotron radiation sources worldwide, with focus on Spring-8 the highest energy synchrotron source. </a:t>
            </a:r>
          </a:p>
          <a:p>
            <a:r>
              <a:rPr lang="en-GB" sz="1350" dirty="0" smtClean="0"/>
              <a:t>ICS sources become advantageous above ~300 </a:t>
            </a:r>
            <a:r>
              <a:rPr lang="en-GB" sz="1350" dirty="0" err="1" smtClean="0"/>
              <a:t>keV</a:t>
            </a:r>
            <a:r>
              <a:rPr lang="en-GB" sz="1350" dirty="0" smtClean="0"/>
              <a:t> – contrary to existing literature - so &lt; 300 </a:t>
            </a:r>
            <a:r>
              <a:rPr lang="en-GB" sz="1350" dirty="0" err="1" smtClean="0"/>
              <a:t>keV</a:t>
            </a:r>
            <a:r>
              <a:rPr lang="en-GB" sz="1350" dirty="0" smtClean="0"/>
              <a:t> they are not competitive with synchrotron sources in terms of flux.</a:t>
            </a:r>
          </a:p>
          <a:p>
            <a:endParaRPr lang="en-GB" sz="1350" dirty="0"/>
          </a:p>
          <a:p>
            <a:r>
              <a:rPr lang="en-GB" sz="1350" dirty="0" smtClean="0"/>
              <a:t>High energy x-ray photons are useful for some atomic physics studies, imaging of thick samples (EV batteries etc.) and x-ray fluorescence.  </a:t>
            </a:r>
            <a:endParaRPr lang="en-GB" sz="1350" dirty="0"/>
          </a:p>
        </p:txBody>
      </p:sp>
      <p:sp>
        <p:nvSpPr>
          <p:cNvPr id="11" name="TextBox 10"/>
          <p:cNvSpPr txBox="1"/>
          <p:nvPr/>
        </p:nvSpPr>
        <p:spPr>
          <a:xfrm>
            <a:off x="413820" y="6069348"/>
            <a:ext cx="3951276" cy="276999"/>
          </a:xfrm>
          <a:prstGeom prst="rect">
            <a:avLst/>
          </a:prstGeom>
          <a:noFill/>
        </p:spPr>
        <p:txBody>
          <a:bodyPr wrap="square" rtlCol="0">
            <a:spAutoFit/>
          </a:bodyPr>
          <a:lstStyle/>
          <a:p>
            <a:r>
              <a:rPr lang="en-GB" sz="1200" dirty="0" smtClean="0"/>
              <a:t>CBETA ICS source spectrum, ICARUS (red) and ICCS3D (blue).</a:t>
            </a:r>
            <a:endParaRPr lang="en-GB" sz="1200" dirty="0"/>
          </a:p>
        </p:txBody>
      </p:sp>
      <p:sp>
        <p:nvSpPr>
          <p:cNvPr id="12" name="TextBox 11"/>
          <p:cNvSpPr txBox="1"/>
          <p:nvPr/>
        </p:nvSpPr>
        <p:spPr>
          <a:xfrm>
            <a:off x="4318371" y="6069348"/>
            <a:ext cx="3508533" cy="461665"/>
          </a:xfrm>
          <a:prstGeom prst="rect">
            <a:avLst/>
          </a:prstGeom>
          <a:noFill/>
        </p:spPr>
        <p:txBody>
          <a:bodyPr wrap="square" rtlCol="0">
            <a:spAutoFit/>
          </a:bodyPr>
          <a:lstStyle/>
          <a:p>
            <a:pPr algn="ctr"/>
            <a:r>
              <a:rPr lang="en-GB" sz="1200" dirty="0" smtClean="0"/>
              <a:t>Max collimated flux as a function of </a:t>
            </a:r>
            <a:r>
              <a:rPr lang="en-GB" sz="1200" dirty="0" err="1" smtClean="0"/>
              <a:t>rms</a:t>
            </a:r>
            <a:r>
              <a:rPr lang="en-GB" sz="1200" dirty="0" smtClean="0"/>
              <a:t> bandwidth for CBETA ICS Source at 402.5 </a:t>
            </a:r>
            <a:r>
              <a:rPr lang="en-GB" sz="1200" dirty="0" err="1" smtClean="0"/>
              <a:t>keV</a:t>
            </a:r>
            <a:r>
              <a:rPr lang="en-GB" sz="1200" dirty="0" smtClean="0"/>
              <a:t>. </a:t>
            </a:r>
            <a:endParaRPr lang="en-GB" sz="1200" dirty="0"/>
          </a:p>
        </p:txBody>
      </p:sp>
      <p:sp>
        <p:nvSpPr>
          <p:cNvPr id="17" name="TextBox 16"/>
          <p:cNvSpPr txBox="1"/>
          <p:nvPr/>
        </p:nvSpPr>
        <p:spPr>
          <a:xfrm>
            <a:off x="7949942" y="3261500"/>
            <a:ext cx="3846030" cy="461665"/>
          </a:xfrm>
          <a:prstGeom prst="rect">
            <a:avLst/>
          </a:prstGeom>
          <a:noFill/>
        </p:spPr>
        <p:txBody>
          <a:bodyPr wrap="square" rtlCol="0">
            <a:spAutoFit/>
          </a:bodyPr>
          <a:lstStyle/>
          <a:p>
            <a:pPr algn="ctr"/>
            <a:r>
              <a:rPr lang="en-GB" sz="1200" dirty="0"/>
              <a:t>F</a:t>
            </a:r>
            <a:r>
              <a:rPr lang="en-GB" sz="1200" dirty="0" smtClean="0"/>
              <a:t>lux as a function of scattered photon energy for Spring-8 (blue) and CBETA ICS source (red).</a:t>
            </a:r>
            <a:endParaRPr lang="en-GB" sz="1200" dirty="0"/>
          </a:p>
        </p:txBody>
      </p:sp>
      <p:sp>
        <p:nvSpPr>
          <p:cNvPr id="18" name="TextBox 17"/>
          <p:cNvSpPr txBox="1"/>
          <p:nvPr/>
        </p:nvSpPr>
        <p:spPr>
          <a:xfrm>
            <a:off x="7949942" y="5851602"/>
            <a:ext cx="3790420" cy="461665"/>
          </a:xfrm>
          <a:prstGeom prst="rect">
            <a:avLst/>
          </a:prstGeom>
          <a:noFill/>
        </p:spPr>
        <p:txBody>
          <a:bodyPr wrap="square" rtlCol="0">
            <a:spAutoFit/>
          </a:bodyPr>
          <a:lstStyle/>
          <a:p>
            <a:pPr algn="ctr"/>
            <a:r>
              <a:rPr lang="en-GB" sz="1200" dirty="0"/>
              <a:t>F</a:t>
            </a:r>
            <a:r>
              <a:rPr lang="en-GB" sz="1200" dirty="0" smtClean="0"/>
              <a:t>lux as a function of scattered photon energy for surveyed synchrotron facilities. </a:t>
            </a:r>
            <a:endParaRPr lang="en-GB" sz="1200" dirty="0"/>
          </a:p>
        </p:txBody>
      </p:sp>
    </p:spTree>
    <p:extLst>
      <p:ext uri="{BB962C8B-B14F-4D97-AF65-F5344CB8AC3E}">
        <p14:creationId xmlns:p14="http://schemas.microsoft.com/office/powerpoint/2010/main" val="401743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878" y="210269"/>
            <a:ext cx="10515600" cy="1325563"/>
          </a:xfrm>
        </p:spPr>
        <p:txBody>
          <a:bodyPr/>
          <a:lstStyle/>
          <a:p>
            <a:r>
              <a:rPr lang="en-GB" dirty="0" smtClean="0"/>
              <a:t>DIANA ICS Source</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18</a:t>
            </a:fld>
            <a:endParaRPr lang="en-GB" dirty="0"/>
          </a:p>
        </p:txBody>
      </p:sp>
      <p:pic>
        <p:nvPicPr>
          <p:cNvPr id="9" name="Picture 8"/>
          <p:cNvPicPr>
            <a:picLocks noChangeAspect="1"/>
          </p:cNvPicPr>
          <p:nvPr/>
        </p:nvPicPr>
        <p:blipFill rotWithShape="1">
          <a:blip r:embed="rId2"/>
          <a:srcRect b="22098"/>
          <a:stretch/>
        </p:blipFill>
        <p:spPr>
          <a:xfrm>
            <a:off x="1202032" y="4210691"/>
            <a:ext cx="4758736" cy="2023200"/>
          </a:xfrm>
          <a:prstGeom prst="rect">
            <a:avLst/>
          </a:prstGeom>
        </p:spPr>
      </p:pic>
      <p:pic>
        <p:nvPicPr>
          <p:cNvPr id="10" name="Picture 9"/>
          <p:cNvPicPr>
            <a:picLocks noChangeAspect="1"/>
          </p:cNvPicPr>
          <p:nvPr/>
        </p:nvPicPr>
        <p:blipFill>
          <a:blip r:embed="rId3"/>
          <a:stretch>
            <a:fillRect/>
          </a:stretch>
        </p:blipFill>
        <p:spPr>
          <a:xfrm>
            <a:off x="6768007" y="1683444"/>
            <a:ext cx="4923250" cy="3791551"/>
          </a:xfrm>
          <a:prstGeom prst="rect">
            <a:avLst/>
          </a:prstGeom>
        </p:spPr>
      </p:pic>
      <p:sp>
        <p:nvSpPr>
          <p:cNvPr id="11" name="TextBox 10"/>
          <p:cNvSpPr txBox="1"/>
          <p:nvPr/>
        </p:nvSpPr>
        <p:spPr>
          <a:xfrm>
            <a:off x="873827" y="1439599"/>
            <a:ext cx="5859545" cy="2677656"/>
          </a:xfrm>
          <a:prstGeom prst="rect">
            <a:avLst/>
          </a:prstGeom>
          <a:noFill/>
        </p:spPr>
        <p:txBody>
          <a:bodyPr wrap="square" rtlCol="0">
            <a:spAutoFit/>
          </a:bodyPr>
          <a:lstStyle/>
          <a:p>
            <a:r>
              <a:rPr lang="en-GB" sz="1400" dirty="0" smtClean="0"/>
              <a:t>DIANA (Daresbury Industrial Accelerator for Nuclear Applications) is a conceptual 3-turn GeV-scale ERL designed to drive both a high power EUV FEL and a narrowband </a:t>
            </a:r>
            <a:r>
              <a:rPr lang="el-GR" sz="1400" dirty="0" smtClean="0"/>
              <a:t>γ</a:t>
            </a:r>
            <a:r>
              <a:rPr lang="en-GB" sz="1400" dirty="0" smtClean="0"/>
              <a:t>-ray ICS source (E</a:t>
            </a:r>
            <a:r>
              <a:rPr lang="el-GR" sz="1400" baseline="-25000" dirty="0" smtClean="0"/>
              <a:t>γ</a:t>
            </a:r>
            <a:r>
              <a:rPr lang="en-GB" sz="1400" dirty="0" smtClean="0"/>
              <a:t> &gt; 20 MeV).</a:t>
            </a:r>
          </a:p>
          <a:p>
            <a:endParaRPr lang="en-GB" sz="1400" dirty="0"/>
          </a:p>
          <a:p>
            <a:r>
              <a:rPr lang="el-GR" sz="1400" dirty="0" smtClean="0"/>
              <a:t>γ</a:t>
            </a:r>
            <a:r>
              <a:rPr lang="en-GB" sz="1400" dirty="0" smtClean="0"/>
              <a:t>-ray ICS source is applicable to nuclear photonics, security, within the nuclear industry (waste assay, reactor studies, …) and medical isotope production.</a:t>
            </a:r>
          </a:p>
          <a:p>
            <a:endParaRPr lang="en-GB" sz="1400" dirty="0"/>
          </a:p>
          <a:p>
            <a:r>
              <a:rPr lang="en-GB" sz="1400" dirty="0" smtClean="0"/>
              <a:t>Multiple energy electron beams in DIANA may allow for a range of photon energies to be produced, which means a multi-colour ICS source can be built.</a:t>
            </a:r>
          </a:p>
          <a:p>
            <a:endParaRPr lang="en-GB" sz="1400" dirty="0"/>
          </a:p>
          <a:p>
            <a:r>
              <a:rPr lang="en-GB" sz="1400" dirty="0" smtClean="0"/>
              <a:t>High average beam current (12.5 mA) means a re-circulated ICS source is favoured. Small stored laser power can create large number of photons. </a:t>
            </a:r>
            <a:endParaRPr lang="en-GB" sz="1400" dirty="0"/>
          </a:p>
        </p:txBody>
      </p:sp>
      <p:sp>
        <p:nvSpPr>
          <p:cNvPr id="3" name="TextBox 2"/>
          <p:cNvSpPr txBox="1"/>
          <p:nvPr/>
        </p:nvSpPr>
        <p:spPr>
          <a:xfrm>
            <a:off x="927749" y="6153841"/>
            <a:ext cx="5593191" cy="276999"/>
          </a:xfrm>
          <a:prstGeom prst="rect">
            <a:avLst/>
          </a:prstGeom>
          <a:noFill/>
        </p:spPr>
        <p:txBody>
          <a:bodyPr wrap="square" rtlCol="0">
            <a:spAutoFit/>
          </a:bodyPr>
          <a:lstStyle/>
          <a:p>
            <a:pPr algn="ctr"/>
            <a:r>
              <a:rPr lang="en-GB" sz="1200" dirty="0" smtClean="0"/>
              <a:t>Schematic of the 3-turn DIANA ERL with </a:t>
            </a:r>
            <a:r>
              <a:rPr lang="el-GR" sz="1200" dirty="0" smtClean="0"/>
              <a:t>γ</a:t>
            </a:r>
            <a:r>
              <a:rPr lang="en-GB" sz="1200" dirty="0" smtClean="0"/>
              <a:t>-ray ICS source.</a:t>
            </a:r>
            <a:endParaRPr lang="en-GB" sz="1200" dirty="0"/>
          </a:p>
        </p:txBody>
      </p:sp>
      <p:sp>
        <p:nvSpPr>
          <p:cNvPr id="7" name="TextBox 6"/>
          <p:cNvSpPr txBox="1"/>
          <p:nvPr/>
        </p:nvSpPr>
        <p:spPr>
          <a:xfrm>
            <a:off x="6881361" y="5493076"/>
            <a:ext cx="4912397" cy="461665"/>
          </a:xfrm>
          <a:prstGeom prst="rect">
            <a:avLst/>
          </a:prstGeom>
          <a:noFill/>
        </p:spPr>
        <p:txBody>
          <a:bodyPr wrap="square" rtlCol="0">
            <a:spAutoFit/>
          </a:bodyPr>
          <a:lstStyle/>
          <a:p>
            <a:pPr algn="ctr"/>
            <a:r>
              <a:rPr lang="en-GB" sz="1200" dirty="0" smtClean="0"/>
              <a:t>Electron beam parameters of the conceptual DIANA 3-turn ERL and </a:t>
            </a:r>
            <a:r>
              <a:rPr lang="el-GR" sz="1200" dirty="0" smtClean="0"/>
              <a:t>γ</a:t>
            </a:r>
            <a:r>
              <a:rPr lang="en-GB" sz="1200" dirty="0" smtClean="0"/>
              <a:t>-ray ICS source.</a:t>
            </a:r>
            <a:endParaRPr lang="en-GB" sz="1200" dirty="0"/>
          </a:p>
        </p:txBody>
      </p:sp>
    </p:spTree>
    <p:extLst>
      <p:ext uri="{BB962C8B-B14F-4D97-AF65-F5344CB8AC3E}">
        <p14:creationId xmlns:p14="http://schemas.microsoft.com/office/powerpoint/2010/main" val="381524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DIANA ICS Source</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19</a:t>
            </a:fld>
            <a:endParaRPr lang="en-GB" dirty="0"/>
          </a:p>
        </p:txBody>
      </p:sp>
      <p:pic>
        <p:nvPicPr>
          <p:cNvPr id="11" name="Picture 10"/>
          <p:cNvPicPr>
            <a:picLocks noChangeAspect="1"/>
          </p:cNvPicPr>
          <p:nvPr/>
        </p:nvPicPr>
        <p:blipFill>
          <a:blip r:embed="rId2"/>
          <a:stretch>
            <a:fillRect/>
          </a:stretch>
        </p:blipFill>
        <p:spPr>
          <a:xfrm>
            <a:off x="1626919" y="4050382"/>
            <a:ext cx="3259777" cy="2211311"/>
          </a:xfrm>
          <a:prstGeom prst="rect">
            <a:avLst/>
          </a:prstGeom>
        </p:spPr>
      </p:pic>
      <p:pic>
        <p:nvPicPr>
          <p:cNvPr id="12" name="Picture 11"/>
          <p:cNvPicPr>
            <a:picLocks noChangeAspect="1"/>
          </p:cNvPicPr>
          <p:nvPr/>
        </p:nvPicPr>
        <p:blipFill>
          <a:blip r:embed="rId3"/>
          <a:stretch>
            <a:fillRect/>
          </a:stretch>
        </p:blipFill>
        <p:spPr>
          <a:xfrm>
            <a:off x="6870679" y="1730938"/>
            <a:ext cx="4701825" cy="2016119"/>
          </a:xfrm>
          <a:prstGeom prst="rect">
            <a:avLst/>
          </a:prstGeom>
        </p:spPr>
      </p:pic>
      <p:pic>
        <p:nvPicPr>
          <p:cNvPr id="13" name="Picture 12"/>
          <p:cNvPicPr>
            <a:picLocks noChangeAspect="1"/>
          </p:cNvPicPr>
          <p:nvPr/>
        </p:nvPicPr>
        <p:blipFill>
          <a:blip r:embed="rId4"/>
          <a:stretch>
            <a:fillRect/>
          </a:stretch>
        </p:blipFill>
        <p:spPr>
          <a:xfrm>
            <a:off x="6616911" y="4103689"/>
            <a:ext cx="5209360" cy="1895255"/>
          </a:xfrm>
          <a:prstGeom prst="rect">
            <a:avLst/>
          </a:prstGeom>
        </p:spPr>
      </p:pic>
      <p:sp>
        <p:nvSpPr>
          <p:cNvPr id="14" name="TextBox 13"/>
          <p:cNvSpPr txBox="1"/>
          <p:nvPr/>
        </p:nvSpPr>
        <p:spPr>
          <a:xfrm>
            <a:off x="932213" y="1454727"/>
            <a:ext cx="5684698" cy="2523768"/>
          </a:xfrm>
          <a:prstGeom prst="rect">
            <a:avLst/>
          </a:prstGeom>
          <a:noFill/>
        </p:spPr>
        <p:txBody>
          <a:bodyPr wrap="square" rtlCol="0">
            <a:spAutoFit/>
          </a:bodyPr>
          <a:lstStyle/>
          <a:p>
            <a:r>
              <a:rPr lang="en-GB" sz="1400" dirty="0" smtClean="0"/>
              <a:t>DIANA is the only current ERL driven proposal for a </a:t>
            </a:r>
            <a:r>
              <a:rPr lang="el-GR" sz="1400" dirty="0" smtClean="0"/>
              <a:t>γ</a:t>
            </a:r>
            <a:r>
              <a:rPr lang="en-GB" sz="1400" dirty="0" smtClean="0"/>
              <a:t>-ray ICS source. </a:t>
            </a:r>
          </a:p>
          <a:p>
            <a:endParaRPr lang="en-GB" sz="1400" dirty="0"/>
          </a:p>
          <a:p>
            <a:r>
              <a:rPr lang="en-GB" sz="1400" dirty="0" smtClean="0"/>
              <a:t>Predict to generate ~10</a:t>
            </a:r>
            <a:r>
              <a:rPr lang="en-GB" sz="1400" baseline="30000" dirty="0" smtClean="0"/>
              <a:t>9</a:t>
            </a:r>
            <a:r>
              <a:rPr lang="en-GB" sz="1400" dirty="0" smtClean="0"/>
              <a:t> </a:t>
            </a:r>
            <a:r>
              <a:rPr lang="en-GB" sz="1400" dirty="0" err="1" smtClean="0"/>
              <a:t>ph</a:t>
            </a:r>
            <a:r>
              <a:rPr lang="en-GB" sz="1400" dirty="0" smtClean="0"/>
              <a:t>/s in a narrow 0.5% </a:t>
            </a:r>
            <a:r>
              <a:rPr lang="en-GB" sz="1400" dirty="0" err="1" smtClean="0"/>
              <a:t>rms</a:t>
            </a:r>
            <a:r>
              <a:rPr lang="en-GB" sz="1400" dirty="0" smtClean="0"/>
              <a:t> bandwidth with demonstrated laser parameters (</a:t>
            </a:r>
            <a:r>
              <a:rPr lang="en-GB" sz="1400" dirty="0" err="1" smtClean="0"/>
              <a:t>cERL</a:t>
            </a:r>
            <a:r>
              <a:rPr lang="en-GB" sz="1400" dirty="0" smtClean="0"/>
              <a:t> ICS @ KEK).</a:t>
            </a:r>
          </a:p>
          <a:p>
            <a:endParaRPr lang="en-GB" sz="1400" dirty="0"/>
          </a:p>
          <a:p>
            <a:r>
              <a:rPr lang="en-GB" sz="1400" dirty="0" smtClean="0"/>
              <a:t>On par with the proposed EU flagship ELI-NP-GBS (VEGA) </a:t>
            </a:r>
            <a:r>
              <a:rPr lang="el-GR" sz="1400" dirty="0" smtClean="0"/>
              <a:t>γ</a:t>
            </a:r>
            <a:r>
              <a:rPr lang="en-GB" sz="1400" dirty="0" smtClean="0"/>
              <a:t>-ray ICS source. Factor ~1000 greater flux than current demonstrated source (HI</a:t>
            </a:r>
            <a:r>
              <a:rPr lang="el-GR" sz="1400" dirty="0" smtClean="0"/>
              <a:t>γ</a:t>
            </a:r>
            <a:r>
              <a:rPr lang="en-GB" sz="1400" dirty="0" smtClean="0"/>
              <a:t>S) which has a larger bandwidth (~3% FWHM).</a:t>
            </a:r>
          </a:p>
          <a:p>
            <a:endParaRPr lang="en-GB" sz="1400" dirty="0"/>
          </a:p>
          <a:p>
            <a:r>
              <a:rPr lang="en-GB" sz="1400" dirty="0" smtClean="0"/>
              <a:t>Higher photon energies are available using frequency doubled lasers, an FEL as incident radiation or by using higher electron energies. </a:t>
            </a:r>
            <a:endParaRPr lang="en-GB" sz="1400" dirty="0"/>
          </a:p>
        </p:txBody>
      </p:sp>
      <p:sp>
        <p:nvSpPr>
          <p:cNvPr id="3" name="TextBox 2"/>
          <p:cNvSpPr txBox="1"/>
          <p:nvPr/>
        </p:nvSpPr>
        <p:spPr>
          <a:xfrm>
            <a:off x="961121" y="6208300"/>
            <a:ext cx="4605372" cy="276999"/>
          </a:xfrm>
          <a:prstGeom prst="rect">
            <a:avLst/>
          </a:prstGeom>
          <a:noFill/>
        </p:spPr>
        <p:txBody>
          <a:bodyPr wrap="square" rtlCol="0">
            <a:spAutoFit/>
          </a:bodyPr>
          <a:lstStyle/>
          <a:p>
            <a:pPr algn="ctr"/>
            <a:r>
              <a:rPr lang="en-GB" sz="1200" dirty="0" smtClean="0"/>
              <a:t>ICARUS spectrum for the DIANA ICS source at </a:t>
            </a:r>
            <a:r>
              <a:rPr lang="en-GB" sz="1200" dirty="0" err="1" smtClean="0"/>
              <a:t>E</a:t>
            </a:r>
            <a:r>
              <a:rPr lang="en-GB" sz="1200" baseline="-25000" dirty="0" err="1" smtClean="0"/>
              <a:t>e</a:t>
            </a:r>
            <a:r>
              <a:rPr lang="en-GB" sz="1200" dirty="0" smtClean="0"/>
              <a:t> = 1072 MeV.</a:t>
            </a:r>
            <a:endParaRPr lang="en-GB" sz="1200" dirty="0"/>
          </a:p>
        </p:txBody>
      </p:sp>
      <p:sp>
        <p:nvSpPr>
          <p:cNvPr id="7" name="TextBox 6"/>
          <p:cNvSpPr txBox="1"/>
          <p:nvPr/>
        </p:nvSpPr>
        <p:spPr>
          <a:xfrm>
            <a:off x="6870679" y="3747057"/>
            <a:ext cx="4701825" cy="276999"/>
          </a:xfrm>
          <a:prstGeom prst="rect">
            <a:avLst/>
          </a:prstGeom>
          <a:noFill/>
        </p:spPr>
        <p:txBody>
          <a:bodyPr wrap="square" rtlCol="0">
            <a:spAutoFit/>
          </a:bodyPr>
          <a:lstStyle/>
          <a:p>
            <a:pPr algn="ctr"/>
            <a:r>
              <a:rPr lang="en-GB" sz="1200" dirty="0" smtClean="0"/>
              <a:t>Predicted spectral output of the DIANA ICS source.</a:t>
            </a:r>
            <a:endParaRPr lang="en-GB" sz="1200" dirty="0"/>
          </a:p>
        </p:txBody>
      </p:sp>
      <p:sp>
        <p:nvSpPr>
          <p:cNvPr id="8" name="TextBox 7"/>
          <p:cNvSpPr txBox="1"/>
          <p:nvPr/>
        </p:nvSpPr>
        <p:spPr>
          <a:xfrm>
            <a:off x="6616911" y="5998944"/>
            <a:ext cx="5209360" cy="276999"/>
          </a:xfrm>
          <a:prstGeom prst="rect">
            <a:avLst/>
          </a:prstGeom>
          <a:noFill/>
        </p:spPr>
        <p:txBody>
          <a:bodyPr wrap="square" rtlCol="0">
            <a:spAutoFit/>
          </a:bodyPr>
          <a:lstStyle/>
          <a:p>
            <a:pPr algn="ctr"/>
            <a:r>
              <a:rPr lang="en-GB" sz="1200" dirty="0" smtClean="0"/>
              <a:t>Comparative table of </a:t>
            </a:r>
            <a:r>
              <a:rPr lang="el-GR" sz="1200" dirty="0" smtClean="0"/>
              <a:t>γ</a:t>
            </a:r>
            <a:r>
              <a:rPr lang="en-GB" sz="1200" dirty="0" smtClean="0"/>
              <a:t>-ray ICS sources. </a:t>
            </a:r>
            <a:endParaRPr lang="en-GB" sz="1200" dirty="0"/>
          </a:p>
        </p:txBody>
      </p:sp>
    </p:spTree>
    <p:extLst>
      <p:ext uri="{BB962C8B-B14F-4D97-AF65-F5344CB8AC3E}">
        <p14:creationId xmlns:p14="http://schemas.microsoft.com/office/powerpoint/2010/main" val="417020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2</a:t>
            </a:fld>
            <a:endParaRPr lang="en-GB"/>
          </a:p>
        </p:txBody>
      </p:sp>
      <p:sp>
        <p:nvSpPr>
          <p:cNvPr id="3" name="TextBox 2"/>
          <p:cNvSpPr txBox="1"/>
          <p:nvPr/>
        </p:nvSpPr>
        <p:spPr>
          <a:xfrm>
            <a:off x="961121" y="1690688"/>
            <a:ext cx="4925746"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Inverse Compton Scattering</a:t>
            </a:r>
          </a:p>
          <a:p>
            <a:pPr marL="742950" lvl="1" indent="-285750">
              <a:buFont typeface="Arial" panose="020B0604020202020204" pitchFamily="34" charset="0"/>
              <a:buChar char="•"/>
            </a:pPr>
            <a:r>
              <a:rPr lang="en-GB" dirty="0" smtClean="0"/>
              <a:t>Scattered Photon Energies</a:t>
            </a:r>
          </a:p>
          <a:p>
            <a:pPr marL="742950" lvl="1" indent="-285750">
              <a:buFont typeface="Arial" panose="020B0604020202020204" pitchFamily="34" charset="0"/>
              <a:buChar char="•"/>
            </a:pPr>
            <a:r>
              <a:rPr lang="en-GB" dirty="0" smtClean="0"/>
              <a:t>Cross Section</a:t>
            </a:r>
          </a:p>
          <a:p>
            <a:pPr marL="742950" lvl="1" indent="-285750">
              <a:buFont typeface="Arial" panose="020B0604020202020204" pitchFamily="34" charset="0"/>
              <a:buChar char="•"/>
            </a:pPr>
            <a:r>
              <a:rPr lang="en-GB" dirty="0" smtClean="0"/>
              <a:t>Luminosity &amp; Flux</a:t>
            </a:r>
          </a:p>
          <a:p>
            <a:pPr marL="742950" lvl="1" indent="-285750">
              <a:buFont typeface="Arial" panose="020B0604020202020204" pitchFamily="34" charset="0"/>
              <a:buChar char="•"/>
            </a:pPr>
            <a:r>
              <a:rPr lang="en-GB" dirty="0" smtClean="0">
                <a:solidFill>
                  <a:srgbClr val="FF0000"/>
                </a:solidFill>
              </a:rPr>
              <a:t>BACKUP:</a:t>
            </a:r>
            <a:r>
              <a:rPr lang="en-GB" dirty="0" smtClean="0"/>
              <a:t> Luminosity Reduction Factors</a:t>
            </a:r>
            <a:endParaRPr lang="en-GB" dirty="0"/>
          </a:p>
          <a:p>
            <a:pPr marL="285750" indent="-285750">
              <a:buFont typeface="Arial" panose="020B0604020202020204" pitchFamily="34" charset="0"/>
              <a:buChar char="•"/>
            </a:pPr>
            <a:r>
              <a:rPr lang="en-GB" dirty="0" smtClean="0"/>
              <a:t>ICS Sources &amp; Accelerator Drivers</a:t>
            </a:r>
          </a:p>
          <a:p>
            <a:pPr marL="285750" indent="-285750">
              <a:buFont typeface="Arial" panose="020B0604020202020204" pitchFamily="34" charset="0"/>
              <a:buChar char="•"/>
            </a:pPr>
            <a:r>
              <a:rPr lang="en-GB" dirty="0" smtClean="0"/>
              <a:t>Analytical Collimated Flux</a:t>
            </a:r>
          </a:p>
          <a:p>
            <a:pPr marL="285750" indent="-285750">
              <a:buFont typeface="Arial" panose="020B0604020202020204" pitchFamily="34" charset="0"/>
              <a:buChar char="•"/>
            </a:pPr>
            <a:r>
              <a:rPr lang="en-GB" dirty="0" smtClean="0"/>
              <a:t>ICARUS</a:t>
            </a:r>
          </a:p>
          <a:p>
            <a:pPr marL="742950" lvl="1" indent="-285750">
              <a:buFont typeface="Arial" panose="020B0604020202020204" pitchFamily="34" charset="0"/>
              <a:buChar char="•"/>
            </a:pPr>
            <a:r>
              <a:rPr lang="en-GB" dirty="0" smtClean="0">
                <a:solidFill>
                  <a:srgbClr val="FF0000"/>
                </a:solidFill>
              </a:rPr>
              <a:t>BACKUP:</a:t>
            </a:r>
            <a:r>
              <a:rPr lang="en-GB" dirty="0" smtClean="0"/>
              <a:t> ICARUS Model</a:t>
            </a:r>
          </a:p>
          <a:p>
            <a:pPr marL="742950" lvl="1" indent="-285750">
              <a:buFont typeface="Arial" panose="020B0604020202020204" pitchFamily="34" charset="0"/>
              <a:buChar char="•"/>
            </a:pPr>
            <a:r>
              <a:rPr lang="en-GB" dirty="0" smtClean="0"/>
              <a:t>ICARUS Code &amp; Benchmarking</a:t>
            </a:r>
          </a:p>
          <a:p>
            <a:pPr marL="285750" indent="-285750">
              <a:buFont typeface="Arial" panose="020B0604020202020204" pitchFamily="34" charset="0"/>
              <a:buChar char="•"/>
            </a:pPr>
            <a:r>
              <a:rPr lang="en-GB" dirty="0" smtClean="0"/>
              <a:t>CBETA ERL ICS Source </a:t>
            </a:r>
            <a:endParaRPr lang="en-GB" dirty="0"/>
          </a:p>
          <a:p>
            <a:pPr marL="285750" indent="-285750">
              <a:buFont typeface="Arial" panose="020B0604020202020204" pitchFamily="34" charset="0"/>
              <a:buChar char="•"/>
            </a:pPr>
            <a:r>
              <a:rPr lang="en-GB" dirty="0" smtClean="0"/>
              <a:t>DIANA ERL ICS Source</a:t>
            </a:r>
          </a:p>
        </p:txBody>
      </p:sp>
    </p:spTree>
    <p:extLst>
      <p:ext uri="{BB962C8B-B14F-4D97-AF65-F5344CB8AC3E}">
        <p14:creationId xmlns:p14="http://schemas.microsoft.com/office/powerpoint/2010/main" val="91451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8407"/>
            <a:ext cx="10515600" cy="1325563"/>
          </a:xfrm>
        </p:spPr>
        <p:txBody>
          <a:bodyPr/>
          <a:lstStyle/>
          <a:p>
            <a:r>
              <a:rPr lang="en-GB" dirty="0" smtClean="0"/>
              <a:t>DIANA ICS Source</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27/09/2022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20</a:t>
            </a:fld>
            <a:endParaRPr lang="en-GB"/>
          </a:p>
        </p:txBody>
      </p:sp>
      <p:pic>
        <p:nvPicPr>
          <p:cNvPr id="7" name="Picture 6"/>
          <p:cNvPicPr>
            <a:picLocks noChangeAspect="1"/>
          </p:cNvPicPr>
          <p:nvPr/>
        </p:nvPicPr>
        <p:blipFill>
          <a:blip r:embed="rId2"/>
          <a:stretch>
            <a:fillRect/>
          </a:stretch>
        </p:blipFill>
        <p:spPr>
          <a:xfrm>
            <a:off x="1386630" y="4196554"/>
            <a:ext cx="4846740" cy="1945876"/>
          </a:xfrm>
          <a:prstGeom prst="rect">
            <a:avLst/>
          </a:prstGeom>
        </p:spPr>
      </p:pic>
      <p:pic>
        <p:nvPicPr>
          <p:cNvPr id="10" name="Picture 9"/>
          <p:cNvPicPr>
            <a:picLocks noChangeAspect="1"/>
          </p:cNvPicPr>
          <p:nvPr/>
        </p:nvPicPr>
        <p:blipFill>
          <a:blip r:embed="rId3"/>
          <a:stretch>
            <a:fillRect/>
          </a:stretch>
        </p:blipFill>
        <p:spPr>
          <a:xfrm>
            <a:off x="8536784" y="1643970"/>
            <a:ext cx="3030587" cy="1926892"/>
          </a:xfrm>
          <a:prstGeom prst="rect">
            <a:avLst/>
          </a:prstGeom>
        </p:spPr>
      </p:pic>
      <p:pic>
        <p:nvPicPr>
          <p:cNvPr id="11" name="Picture 10"/>
          <p:cNvPicPr>
            <a:picLocks noChangeAspect="1"/>
          </p:cNvPicPr>
          <p:nvPr/>
        </p:nvPicPr>
        <p:blipFill>
          <a:blip r:embed="rId4"/>
          <a:stretch>
            <a:fillRect/>
          </a:stretch>
        </p:blipFill>
        <p:spPr>
          <a:xfrm>
            <a:off x="8471222" y="3897825"/>
            <a:ext cx="3161710" cy="1997199"/>
          </a:xfrm>
          <a:prstGeom prst="rect">
            <a:avLst/>
          </a:prstGeom>
        </p:spPr>
      </p:pic>
      <p:sp>
        <p:nvSpPr>
          <p:cNvPr id="12" name="TextBox 11"/>
          <p:cNvSpPr txBox="1"/>
          <p:nvPr/>
        </p:nvSpPr>
        <p:spPr>
          <a:xfrm>
            <a:off x="912927" y="1373119"/>
            <a:ext cx="7344724" cy="2893100"/>
          </a:xfrm>
          <a:prstGeom prst="rect">
            <a:avLst/>
          </a:prstGeom>
          <a:noFill/>
        </p:spPr>
        <p:txBody>
          <a:bodyPr wrap="square" rtlCol="0">
            <a:spAutoFit/>
          </a:bodyPr>
          <a:lstStyle/>
          <a:p>
            <a:r>
              <a:rPr lang="en-GB" sz="1400" dirty="0" smtClean="0"/>
              <a:t>DIANA has been compared to radiation production by bremsstrahlung sources via calculation of a bremsstrahlung spectrum from a 1 mA, 50 MeV electron linac using a Tungsten (Z = 74) convertor.</a:t>
            </a:r>
          </a:p>
          <a:p>
            <a:endParaRPr lang="en-GB" sz="1400" dirty="0"/>
          </a:p>
          <a:p>
            <a:r>
              <a:rPr lang="en-GB" sz="1400" dirty="0" smtClean="0"/>
              <a:t>Bremsstrahlung is capable of producing far more photons than ICS sources but can not produce these photons in a narrowband. Simple collimation </a:t>
            </a:r>
            <a:r>
              <a:rPr lang="en-GB" sz="1400" dirty="0" smtClean="0"/>
              <a:t>is </a:t>
            </a:r>
            <a:r>
              <a:rPr lang="en-GB" sz="1400" dirty="0" smtClean="0"/>
              <a:t>insufficient in bremsstrahlung because there is no simple scattering angle – scattered photon energy correspondence in bremsstrahlung production.</a:t>
            </a:r>
          </a:p>
          <a:p>
            <a:endParaRPr lang="en-GB" sz="1400" dirty="0"/>
          </a:p>
          <a:p>
            <a:r>
              <a:rPr lang="en-GB" sz="1400" dirty="0" smtClean="0"/>
              <a:t>Several application areas have also been investigated, such as NRF experiments and medical isotope production of samarium 153 and terbium 155.</a:t>
            </a:r>
          </a:p>
          <a:p>
            <a:pPr marL="742950" lvl="1" indent="-285750">
              <a:buFont typeface="Arial" panose="020B0604020202020204" pitchFamily="34" charset="0"/>
              <a:buChar char="•"/>
            </a:pPr>
            <a:r>
              <a:rPr lang="en-GB" sz="1400" dirty="0" smtClean="0"/>
              <a:t>NRF experiments with DIANA can discriminate isotopes of uranium and plutonium.</a:t>
            </a:r>
          </a:p>
          <a:p>
            <a:pPr marL="742950" lvl="1" indent="-285750">
              <a:buFont typeface="Arial" panose="020B0604020202020204" pitchFamily="34" charset="0"/>
              <a:buChar char="•"/>
            </a:pPr>
            <a:r>
              <a:rPr lang="en-GB" sz="1400" dirty="0" smtClean="0"/>
              <a:t>Potential for production of medical isotopes without contaminants, or for those that can’t be produced by conventional methods. </a:t>
            </a:r>
            <a:endParaRPr lang="en-GB" sz="1400" dirty="0"/>
          </a:p>
        </p:txBody>
      </p:sp>
      <p:sp>
        <p:nvSpPr>
          <p:cNvPr id="3" name="TextBox 2"/>
          <p:cNvSpPr txBox="1"/>
          <p:nvPr/>
        </p:nvSpPr>
        <p:spPr>
          <a:xfrm>
            <a:off x="1179193" y="6055266"/>
            <a:ext cx="5426330" cy="461665"/>
          </a:xfrm>
          <a:prstGeom prst="rect">
            <a:avLst/>
          </a:prstGeom>
          <a:noFill/>
        </p:spPr>
        <p:txBody>
          <a:bodyPr wrap="square" rtlCol="0">
            <a:spAutoFit/>
          </a:bodyPr>
          <a:lstStyle/>
          <a:p>
            <a:pPr algn="ctr"/>
            <a:r>
              <a:rPr lang="en-GB" sz="1200" dirty="0" smtClean="0"/>
              <a:t>Schematic of an example nuclear resonance fluorescence measurement with an ICS source with two measurement approaches – direct and transmission.</a:t>
            </a:r>
            <a:endParaRPr lang="en-GB" sz="1200" dirty="0"/>
          </a:p>
        </p:txBody>
      </p:sp>
      <p:sp>
        <p:nvSpPr>
          <p:cNvPr id="8" name="TextBox 7"/>
          <p:cNvSpPr txBox="1"/>
          <p:nvPr/>
        </p:nvSpPr>
        <p:spPr>
          <a:xfrm>
            <a:off x="8166748" y="3496565"/>
            <a:ext cx="3857195" cy="276999"/>
          </a:xfrm>
          <a:prstGeom prst="rect">
            <a:avLst/>
          </a:prstGeom>
          <a:noFill/>
        </p:spPr>
        <p:txBody>
          <a:bodyPr wrap="square" rtlCol="0">
            <a:spAutoFit/>
          </a:bodyPr>
          <a:lstStyle/>
          <a:p>
            <a:r>
              <a:rPr lang="en-GB" sz="1200" dirty="0" smtClean="0"/>
              <a:t>Spectral density of the DIANA ICS source at </a:t>
            </a:r>
            <a:r>
              <a:rPr lang="en-GB" sz="1200" dirty="0" err="1" smtClean="0"/>
              <a:t>E</a:t>
            </a:r>
            <a:r>
              <a:rPr lang="en-GB" sz="1200" baseline="-25000" dirty="0" err="1" smtClean="0"/>
              <a:t>e</a:t>
            </a:r>
            <a:r>
              <a:rPr lang="en-GB" sz="1200" dirty="0" smtClean="0"/>
              <a:t> = 1072 MeV.</a:t>
            </a:r>
            <a:endParaRPr lang="en-GB" sz="1200" dirty="0"/>
          </a:p>
        </p:txBody>
      </p:sp>
      <p:sp>
        <p:nvSpPr>
          <p:cNvPr id="9" name="TextBox 8"/>
          <p:cNvSpPr txBox="1"/>
          <p:nvPr/>
        </p:nvSpPr>
        <p:spPr>
          <a:xfrm>
            <a:off x="8536621" y="5846818"/>
            <a:ext cx="3317203" cy="830997"/>
          </a:xfrm>
          <a:prstGeom prst="rect">
            <a:avLst/>
          </a:prstGeom>
          <a:noFill/>
        </p:spPr>
        <p:txBody>
          <a:bodyPr wrap="square" rtlCol="0">
            <a:spAutoFit/>
          </a:bodyPr>
          <a:lstStyle/>
          <a:p>
            <a:r>
              <a:rPr lang="en-GB" sz="1200" dirty="0" smtClean="0"/>
              <a:t>Comparative bremsstrahlung spectrum from 50 MeV electron linac at 1 mA with a Tungsten convertor. Blue region highlights bandwidth of DIANA ICS source.</a:t>
            </a:r>
            <a:endParaRPr lang="en-GB" sz="1200" dirty="0"/>
          </a:p>
        </p:txBody>
      </p:sp>
    </p:spTree>
    <p:extLst>
      <p:ext uri="{BB962C8B-B14F-4D97-AF65-F5344CB8AC3E}">
        <p14:creationId xmlns:p14="http://schemas.microsoft.com/office/powerpoint/2010/main" val="217574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29/09/2022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21</a:t>
            </a:fld>
            <a:endParaRPr lang="en-GB"/>
          </a:p>
        </p:txBody>
      </p:sp>
      <p:sp>
        <p:nvSpPr>
          <p:cNvPr id="7" name="TextBox 6">
            <a:extLst>
              <a:ext uri="{FF2B5EF4-FFF2-40B4-BE49-F238E27FC236}">
                <a16:creationId xmlns:a16="http://schemas.microsoft.com/office/drawing/2014/main" id="{B04F653C-A9C0-4B14-A4CD-D95CDE04C2D8}"/>
              </a:ext>
            </a:extLst>
          </p:cNvPr>
          <p:cNvSpPr txBox="1"/>
          <p:nvPr/>
        </p:nvSpPr>
        <p:spPr>
          <a:xfrm>
            <a:off x="838200" y="1490454"/>
            <a:ext cx="7706096" cy="2246769"/>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Acknowledgements</a:t>
            </a:r>
          </a:p>
          <a:p>
            <a:endParaRPr lang="en-US" sz="1400" b="1" u="sng"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Hywel Owen, Peter Williams, Bruno Muratori </a:t>
            </a:r>
            <a:r>
              <a:rPr lang="en-US" sz="1400" i="1" dirty="0" smtClean="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Cockcroft Institute, Daresbury Laboratory)</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Kirsten </a:t>
            </a:r>
            <a:r>
              <a:rPr lang="en-US" sz="1400" dirty="0" err="1" smtClean="0">
                <a:latin typeface="Arial" panose="020B0604020202020204" pitchFamily="34" charset="0"/>
                <a:cs typeface="Arial" panose="020B0604020202020204" pitchFamily="34" charset="0"/>
              </a:rPr>
              <a:t>Deitrick</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Thomas Jefferson National Accelerator Facility</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Carl </a:t>
            </a:r>
            <a:r>
              <a:rPr lang="en-US" sz="1400" dirty="0">
                <a:latin typeface="Arial" panose="020B0604020202020204" pitchFamily="34" charset="0"/>
                <a:cs typeface="Arial" panose="020B0604020202020204" pitchFamily="34" charset="0"/>
              </a:rPr>
              <a:t>Franck, Georg </a:t>
            </a:r>
            <a:r>
              <a:rPr lang="en-US" sz="1400" dirty="0" err="1">
                <a:latin typeface="Arial" panose="020B0604020202020204" pitchFamily="34" charset="0"/>
                <a:cs typeface="Arial" panose="020B0604020202020204" pitchFamily="34" charset="0"/>
              </a:rPr>
              <a:t>Hoffstaetter</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(Cornell University)</a:t>
            </a:r>
          </a:p>
          <a:p>
            <a:r>
              <a:rPr lang="en-US" sz="1400" dirty="0" err="1">
                <a:latin typeface="Arial" panose="020B0604020202020204" pitchFamily="34" charset="0"/>
                <a:cs typeface="Arial" panose="020B0604020202020204" pitchFamily="34" charset="0"/>
              </a:rPr>
              <a:t>Balša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Terzić</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(Old Dominion University)</a:t>
            </a:r>
          </a:p>
          <a:p>
            <a:r>
              <a:rPr lang="en-US" sz="1400" dirty="0">
                <a:latin typeface="Arial" panose="020B0604020202020204" pitchFamily="34" charset="0"/>
                <a:cs typeface="Arial" panose="020B0604020202020204" pitchFamily="34" charset="0"/>
              </a:rPr>
              <a:t>Geoff </a:t>
            </a:r>
            <a:r>
              <a:rPr lang="en-US" sz="1400" dirty="0" err="1">
                <a:latin typeface="Arial" panose="020B0604020202020204" pitchFamily="34" charset="0"/>
                <a:cs typeface="Arial" panose="020B0604020202020204" pitchFamily="34" charset="0"/>
              </a:rPr>
              <a:t>Krafft</a:t>
            </a:r>
            <a:r>
              <a:rPr lang="en-US" sz="1400"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Old Dominion University &amp; Thomas Jefferson National Accelerator Facility) </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CBETA Collaboration </a:t>
            </a:r>
            <a:r>
              <a:rPr lang="en-US" sz="1400" i="1" dirty="0" smtClean="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Cornell University &amp; Brookhaven National Laboratory)</a:t>
            </a:r>
            <a:r>
              <a:rPr lang="en-US"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87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Inverse Compton Scattering</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3</a:t>
            </a:fld>
            <a:endParaRPr lang="en-GB"/>
          </a:p>
        </p:txBody>
      </p:sp>
      <p:pic>
        <p:nvPicPr>
          <p:cNvPr id="7" name="Picture 6"/>
          <p:cNvPicPr>
            <a:picLocks noChangeAspect="1"/>
          </p:cNvPicPr>
          <p:nvPr/>
        </p:nvPicPr>
        <p:blipFill>
          <a:blip r:embed="rId2"/>
          <a:stretch>
            <a:fillRect/>
          </a:stretch>
        </p:blipFill>
        <p:spPr>
          <a:xfrm>
            <a:off x="1524000" y="4326747"/>
            <a:ext cx="5779325" cy="1862531"/>
          </a:xfrm>
          <a:prstGeom prst="rect">
            <a:avLst/>
          </a:prstGeom>
        </p:spPr>
      </p:pic>
      <p:sp>
        <p:nvSpPr>
          <p:cNvPr id="3" name="TextBox 2"/>
          <p:cNvSpPr txBox="1"/>
          <p:nvPr/>
        </p:nvSpPr>
        <p:spPr>
          <a:xfrm>
            <a:off x="961901" y="1460665"/>
            <a:ext cx="6988629" cy="3016210"/>
          </a:xfrm>
          <a:prstGeom prst="rect">
            <a:avLst/>
          </a:prstGeom>
          <a:noFill/>
        </p:spPr>
        <p:txBody>
          <a:bodyPr wrap="square" rtlCol="0">
            <a:spAutoFit/>
          </a:bodyPr>
          <a:lstStyle/>
          <a:p>
            <a:r>
              <a:rPr lang="en-GB" sz="1400" dirty="0" smtClean="0"/>
              <a:t>In Compton scattering a photon is incident upon a stationary electron, the electron gains energy and the photon recoils with lower energy (longer wavelength).</a:t>
            </a:r>
          </a:p>
          <a:p>
            <a:endParaRPr lang="en-GB" sz="1400" dirty="0" smtClean="0"/>
          </a:p>
          <a:p>
            <a:r>
              <a:rPr lang="en-GB" sz="1400" dirty="0" smtClean="0"/>
              <a:t>Inverse Compton scattering is the process where an incident photon gains energy from a high energy (relativistic) electron and the photon is then scattered to high energy (shorter wavelength) via a ‘double Doppler boost’ (E</a:t>
            </a:r>
            <a:r>
              <a:rPr lang="el-GR" sz="1400" baseline="-25000" dirty="0" smtClean="0"/>
              <a:t>γ</a:t>
            </a:r>
            <a:r>
              <a:rPr lang="en-GB" sz="1400" dirty="0"/>
              <a:t> ∝ </a:t>
            </a:r>
            <a:r>
              <a:rPr lang="el-GR" sz="1400" dirty="0" smtClean="0"/>
              <a:t>γ</a:t>
            </a:r>
            <a:r>
              <a:rPr lang="en-GB" sz="1400" baseline="30000" dirty="0" smtClean="0"/>
              <a:t>2</a:t>
            </a:r>
            <a:r>
              <a:rPr lang="en-GB" sz="1400" dirty="0" smtClean="0"/>
              <a:t>) and the electron recoils.</a:t>
            </a:r>
          </a:p>
          <a:p>
            <a:endParaRPr lang="en-GB" sz="1400" dirty="0"/>
          </a:p>
          <a:p>
            <a:r>
              <a:rPr lang="en-GB" sz="1400" dirty="0" smtClean="0"/>
              <a:t>Classically (but not entirely correctly!), this can be thought of as the incident photon causing the electron to oscillate in it’s reference frame (first Lorentz transform). The electron is accelerated and emits radiation, which is Lorentz transformed back into the laboratory frame.</a:t>
            </a:r>
          </a:p>
          <a:p>
            <a:r>
              <a:rPr lang="en-GB" sz="1400" dirty="0" smtClean="0">
                <a:solidFill>
                  <a:srgbClr val="FF0000"/>
                </a:solidFill>
              </a:rPr>
              <a:t>→ Doesn’t account for electron recoil</a:t>
            </a:r>
          </a:p>
          <a:p>
            <a:endParaRPr lang="en-GB" dirty="0" smtClean="0"/>
          </a:p>
          <a:p>
            <a:r>
              <a:rPr lang="en-GB" dirty="0" smtClean="0"/>
              <a:t>  </a:t>
            </a:r>
          </a:p>
        </p:txBody>
      </p:sp>
      <p:pic>
        <p:nvPicPr>
          <p:cNvPr id="9" name="Picture 8"/>
          <p:cNvPicPr>
            <a:picLocks noChangeAspect="1"/>
          </p:cNvPicPr>
          <p:nvPr/>
        </p:nvPicPr>
        <p:blipFill>
          <a:blip r:embed="rId3"/>
          <a:stretch>
            <a:fillRect/>
          </a:stretch>
        </p:blipFill>
        <p:spPr>
          <a:xfrm>
            <a:off x="8512629" y="4326747"/>
            <a:ext cx="3058564" cy="1570428"/>
          </a:xfrm>
          <a:prstGeom prst="rect">
            <a:avLst/>
          </a:prstGeom>
        </p:spPr>
      </p:pic>
      <p:pic>
        <p:nvPicPr>
          <p:cNvPr id="10" name="Picture 9"/>
          <p:cNvPicPr>
            <a:picLocks noChangeAspect="1"/>
          </p:cNvPicPr>
          <p:nvPr/>
        </p:nvPicPr>
        <p:blipFill>
          <a:blip r:embed="rId4"/>
          <a:stretch>
            <a:fillRect/>
          </a:stretch>
        </p:blipFill>
        <p:spPr>
          <a:xfrm>
            <a:off x="8681852" y="1690688"/>
            <a:ext cx="2795649" cy="1900794"/>
          </a:xfrm>
          <a:prstGeom prst="rect">
            <a:avLst/>
          </a:prstGeom>
        </p:spPr>
      </p:pic>
      <p:sp>
        <p:nvSpPr>
          <p:cNvPr id="11" name="TextBox 10"/>
          <p:cNvSpPr txBox="1"/>
          <p:nvPr/>
        </p:nvSpPr>
        <p:spPr>
          <a:xfrm>
            <a:off x="1525979" y="6163294"/>
            <a:ext cx="5753595" cy="276999"/>
          </a:xfrm>
          <a:prstGeom prst="rect">
            <a:avLst/>
          </a:prstGeom>
          <a:noFill/>
        </p:spPr>
        <p:txBody>
          <a:bodyPr wrap="square" rtlCol="0">
            <a:spAutoFit/>
          </a:bodyPr>
          <a:lstStyle/>
          <a:p>
            <a:pPr algn="ctr"/>
            <a:r>
              <a:rPr lang="en-GB" sz="1200" dirty="0" smtClean="0"/>
              <a:t>Classical depiction of inverse Compton scattering. </a:t>
            </a:r>
            <a:endParaRPr lang="en-GB" sz="1200" dirty="0"/>
          </a:p>
        </p:txBody>
      </p:sp>
      <p:sp>
        <p:nvSpPr>
          <p:cNvPr id="12" name="TextBox 11"/>
          <p:cNvSpPr txBox="1"/>
          <p:nvPr/>
        </p:nvSpPr>
        <p:spPr>
          <a:xfrm>
            <a:off x="8610600" y="3669475"/>
            <a:ext cx="2960593" cy="276999"/>
          </a:xfrm>
          <a:prstGeom prst="rect">
            <a:avLst/>
          </a:prstGeom>
          <a:noFill/>
        </p:spPr>
        <p:txBody>
          <a:bodyPr wrap="square" rtlCol="0">
            <a:spAutoFit/>
          </a:bodyPr>
          <a:lstStyle/>
          <a:p>
            <a:pPr algn="ctr"/>
            <a:r>
              <a:rPr lang="en-GB" sz="1200" dirty="0" smtClean="0"/>
              <a:t>Inverse Compton Scattering</a:t>
            </a:r>
            <a:endParaRPr lang="en-GB" sz="1200" dirty="0"/>
          </a:p>
        </p:txBody>
      </p:sp>
      <p:sp>
        <p:nvSpPr>
          <p:cNvPr id="13" name="TextBox 12"/>
          <p:cNvSpPr txBox="1"/>
          <p:nvPr/>
        </p:nvSpPr>
        <p:spPr>
          <a:xfrm>
            <a:off x="8635340" y="5849763"/>
            <a:ext cx="2960593" cy="276999"/>
          </a:xfrm>
          <a:prstGeom prst="rect">
            <a:avLst/>
          </a:prstGeom>
          <a:noFill/>
        </p:spPr>
        <p:txBody>
          <a:bodyPr wrap="square" rtlCol="0">
            <a:spAutoFit/>
          </a:bodyPr>
          <a:lstStyle/>
          <a:p>
            <a:pPr algn="ctr"/>
            <a:r>
              <a:rPr lang="en-GB" sz="1200" dirty="0" smtClean="0"/>
              <a:t>Compton Scattering</a:t>
            </a:r>
            <a:endParaRPr lang="en-GB" sz="1200" dirty="0"/>
          </a:p>
        </p:txBody>
      </p:sp>
    </p:spTree>
    <p:extLst>
      <p:ext uri="{BB962C8B-B14F-4D97-AF65-F5344CB8AC3E}">
        <p14:creationId xmlns:p14="http://schemas.microsoft.com/office/powerpoint/2010/main" val="278730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Scattered Photon Energies</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4</a:t>
            </a:fld>
            <a:endParaRPr lang="en-GB"/>
          </a:p>
        </p:txBody>
      </p:sp>
      <p:pic>
        <p:nvPicPr>
          <p:cNvPr id="3" name="Picture 2"/>
          <p:cNvPicPr>
            <a:picLocks noChangeAspect="1"/>
          </p:cNvPicPr>
          <p:nvPr/>
        </p:nvPicPr>
        <p:blipFill>
          <a:blip r:embed="rId2"/>
          <a:stretch>
            <a:fillRect/>
          </a:stretch>
        </p:blipFill>
        <p:spPr>
          <a:xfrm>
            <a:off x="8009906" y="1646176"/>
            <a:ext cx="3465941" cy="1655163"/>
          </a:xfrm>
          <a:prstGeom prst="rect">
            <a:avLst/>
          </a:prstGeom>
        </p:spPr>
      </p:pic>
      <p:pic>
        <p:nvPicPr>
          <p:cNvPr id="8" name="Picture 7"/>
          <p:cNvPicPr>
            <a:picLocks noChangeAspect="1"/>
          </p:cNvPicPr>
          <p:nvPr/>
        </p:nvPicPr>
        <p:blipFill>
          <a:blip r:embed="rId3"/>
          <a:stretch>
            <a:fillRect/>
          </a:stretch>
        </p:blipFill>
        <p:spPr>
          <a:xfrm>
            <a:off x="7985092" y="3435895"/>
            <a:ext cx="3490756" cy="1767016"/>
          </a:xfrm>
          <a:prstGeom prst="rect">
            <a:avLst/>
          </a:prstGeom>
        </p:spPr>
      </p:pic>
      <p:pic>
        <p:nvPicPr>
          <p:cNvPr id="9" name="Picture 8"/>
          <p:cNvPicPr>
            <a:picLocks noChangeAspect="1"/>
          </p:cNvPicPr>
          <p:nvPr/>
        </p:nvPicPr>
        <p:blipFill>
          <a:blip r:embed="rId4"/>
          <a:stretch>
            <a:fillRect/>
          </a:stretch>
        </p:blipFill>
        <p:spPr>
          <a:xfrm>
            <a:off x="587502" y="4256761"/>
            <a:ext cx="3670862" cy="1898104"/>
          </a:xfrm>
          <a:prstGeom prst="rect">
            <a:avLst/>
          </a:prstGeom>
        </p:spPr>
      </p:pic>
      <p:pic>
        <p:nvPicPr>
          <p:cNvPr id="11" name="Picture 10"/>
          <p:cNvPicPr>
            <a:picLocks noChangeAspect="1"/>
          </p:cNvPicPr>
          <p:nvPr/>
        </p:nvPicPr>
        <p:blipFill>
          <a:blip r:embed="rId5"/>
          <a:stretch>
            <a:fillRect/>
          </a:stretch>
        </p:blipFill>
        <p:spPr>
          <a:xfrm>
            <a:off x="1698905" y="2711870"/>
            <a:ext cx="1448056" cy="496477"/>
          </a:xfrm>
          <a:prstGeom prst="rect">
            <a:avLst/>
          </a:prstGeom>
        </p:spPr>
      </p:pic>
      <p:pic>
        <p:nvPicPr>
          <p:cNvPr id="12" name="Picture 11"/>
          <p:cNvPicPr>
            <a:picLocks noChangeAspect="1"/>
          </p:cNvPicPr>
          <p:nvPr/>
        </p:nvPicPr>
        <p:blipFill>
          <a:blip r:embed="rId6"/>
          <a:stretch>
            <a:fillRect/>
          </a:stretch>
        </p:blipFill>
        <p:spPr>
          <a:xfrm>
            <a:off x="3581400" y="2740470"/>
            <a:ext cx="1726561" cy="497249"/>
          </a:xfrm>
          <a:prstGeom prst="rect">
            <a:avLst/>
          </a:prstGeom>
        </p:spPr>
      </p:pic>
      <p:sp>
        <p:nvSpPr>
          <p:cNvPr id="14" name="TextBox 13"/>
          <p:cNvSpPr txBox="1"/>
          <p:nvPr/>
        </p:nvSpPr>
        <p:spPr>
          <a:xfrm>
            <a:off x="1205347" y="1498630"/>
            <a:ext cx="6258296" cy="2677656"/>
          </a:xfrm>
          <a:prstGeom prst="rect">
            <a:avLst/>
          </a:prstGeom>
          <a:noFill/>
        </p:spPr>
        <p:txBody>
          <a:bodyPr wrap="square" rtlCol="0">
            <a:spAutoFit/>
          </a:bodyPr>
          <a:lstStyle/>
          <a:p>
            <a:r>
              <a:rPr lang="en-GB" sz="1400" dirty="0" smtClean="0"/>
              <a:t>The scattered photon energy from an inverse Compton scattering interaction is</a:t>
            </a:r>
          </a:p>
          <a:p>
            <a:endParaRPr lang="en-GB" sz="1400" dirty="0"/>
          </a:p>
          <a:p>
            <a:endParaRPr lang="en-GB" sz="1400" dirty="0" smtClean="0"/>
          </a:p>
          <a:p>
            <a:endParaRPr lang="en-GB" sz="1400" dirty="0"/>
          </a:p>
          <a:p>
            <a:r>
              <a:rPr lang="en-GB" sz="1400" dirty="0" smtClean="0"/>
              <a:t>Which can be simplified, assuming a small scattering angle </a:t>
            </a:r>
            <a:r>
              <a:rPr lang="el-GR" sz="1400" dirty="0" smtClean="0"/>
              <a:t>θ</a:t>
            </a:r>
            <a:r>
              <a:rPr lang="en-GB" sz="1400" dirty="0" smtClean="0"/>
              <a:t>, to </a:t>
            </a:r>
          </a:p>
          <a:p>
            <a:endParaRPr lang="en-GB" sz="1400" dirty="0"/>
          </a:p>
          <a:p>
            <a:endParaRPr lang="en-GB" sz="1400" dirty="0" smtClean="0"/>
          </a:p>
          <a:p>
            <a:endParaRPr lang="en-GB" sz="1400" dirty="0"/>
          </a:p>
          <a:p>
            <a:r>
              <a:rPr lang="en-GB" sz="1400" dirty="0" smtClean="0"/>
              <a:t>With the electron recoil parameter X. </a:t>
            </a:r>
          </a:p>
          <a:p>
            <a:endParaRPr lang="en-GB" sz="1400" dirty="0"/>
          </a:p>
          <a:p>
            <a:r>
              <a:rPr lang="en-GB" sz="1400" dirty="0" smtClean="0"/>
              <a:t>The highest energy photons are produced when </a:t>
            </a:r>
            <a:r>
              <a:rPr lang="el-GR" sz="1400" dirty="0" smtClean="0"/>
              <a:t>θ</a:t>
            </a:r>
            <a:r>
              <a:rPr lang="en-GB" sz="1400" dirty="0" smtClean="0"/>
              <a:t> = 0, known as the Compton edge energy.</a:t>
            </a:r>
          </a:p>
        </p:txBody>
      </p:sp>
      <p:pic>
        <p:nvPicPr>
          <p:cNvPr id="13" name="Picture 12"/>
          <p:cNvPicPr>
            <a:picLocks noChangeAspect="1"/>
          </p:cNvPicPr>
          <p:nvPr/>
        </p:nvPicPr>
        <p:blipFill>
          <a:blip r:embed="rId7"/>
          <a:stretch>
            <a:fillRect/>
          </a:stretch>
        </p:blipFill>
        <p:spPr>
          <a:xfrm>
            <a:off x="2769239" y="1778552"/>
            <a:ext cx="2538722" cy="638226"/>
          </a:xfrm>
          <a:prstGeom prst="rect">
            <a:avLst/>
          </a:prstGeom>
        </p:spPr>
      </p:pic>
      <p:sp>
        <p:nvSpPr>
          <p:cNvPr id="15" name="TextBox 14"/>
          <p:cNvSpPr txBox="1"/>
          <p:nvPr/>
        </p:nvSpPr>
        <p:spPr>
          <a:xfrm>
            <a:off x="4258364" y="4530090"/>
            <a:ext cx="3430909" cy="1384995"/>
          </a:xfrm>
          <a:prstGeom prst="rect">
            <a:avLst/>
          </a:prstGeom>
          <a:noFill/>
        </p:spPr>
        <p:txBody>
          <a:bodyPr wrap="square" rtlCol="0">
            <a:spAutoFit/>
          </a:bodyPr>
          <a:lstStyle/>
          <a:p>
            <a:r>
              <a:rPr lang="en-GB" sz="1400" dirty="0" smtClean="0"/>
              <a:t>More photons are produced in the forward or backward directions because of the final Lorentz transform. </a:t>
            </a:r>
          </a:p>
          <a:p>
            <a:endParaRPr lang="en-GB" sz="1400" dirty="0"/>
          </a:p>
          <a:p>
            <a:r>
              <a:rPr lang="en-GB" sz="1400" dirty="0" smtClean="0"/>
              <a:t>Photons are produced in the forward direction into a </a:t>
            </a:r>
            <a:r>
              <a:rPr lang="el-GR" sz="1400" dirty="0" smtClean="0"/>
              <a:t>θ</a:t>
            </a:r>
            <a:r>
              <a:rPr lang="en-GB" sz="1400" dirty="0" smtClean="0"/>
              <a:t> = 1/</a:t>
            </a:r>
            <a:r>
              <a:rPr lang="el-GR" sz="1400" dirty="0" smtClean="0"/>
              <a:t>γ</a:t>
            </a:r>
            <a:r>
              <a:rPr lang="en-GB" sz="1400" dirty="0" smtClean="0"/>
              <a:t> cone.</a:t>
            </a:r>
            <a:endParaRPr lang="en-GB" sz="1400" dirty="0"/>
          </a:p>
        </p:txBody>
      </p:sp>
      <p:sp>
        <p:nvSpPr>
          <p:cNvPr id="16" name="TextBox 15"/>
          <p:cNvSpPr txBox="1"/>
          <p:nvPr/>
        </p:nvSpPr>
        <p:spPr>
          <a:xfrm>
            <a:off x="682575" y="6046460"/>
            <a:ext cx="4557790" cy="369332"/>
          </a:xfrm>
          <a:prstGeom prst="rect">
            <a:avLst/>
          </a:prstGeom>
          <a:noFill/>
        </p:spPr>
        <p:txBody>
          <a:bodyPr wrap="square" rtlCol="0">
            <a:spAutoFit/>
          </a:bodyPr>
          <a:lstStyle/>
          <a:p>
            <a:r>
              <a:rPr lang="en-GB" sz="1200" dirty="0" smtClean="0"/>
              <a:t>Scattered photon energy distribution of scattered radiation</a:t>
            </a:r>
            <a:r>
              <a:rPr lang="en-GB" dirty="0" smtClean="0"/>
              <a:t> </a:t>
            </a:r>
            <a:endParaRPr lang="en-GB" dirty="0"/>
          </a:p>
        </p:txBody>
      </p:sp>
      <p:sp>
        <p:nvSpPr>
          <p:cNvPr id="17" name="TextBox 16"/>
          <p:cNvSpPr txBox="1"/>
          <p:nvPr/>
        </p:nvSpPr>
        <p:spPr>
          <a:xfrm>
            <a:off x="8009906" y="5404396"/>
            <a:ext cx="4007923" cy="461665"/>
          </a:xfrm>
          <a:prstGeom prst="rect">
            <a:avLst/>
          </a:prstGeom>
          <a:noFill/>
        </p:spPr>
        <p:txBody>
          <a:bodyPr wrap="square" rtlCol="0">
            <a:spAutoFit/>
          </a:bodyPr>
          <a:lstStyle/>
          <a:p>
            <a:r>
              <a:rPr lang="en-GB" sz="1200" dirty="0" smtClean="0"/>
              <a:t>2D geometry of an electron-photon ICS interaction. Top: Before interaction. Below: After interaction.</a:t>
            </a:r>
            <a:endParaRPr lang="en-GB" sz="1200" dirty="0"/>
          </a:p>
        </p:txBody>
      </p:sp>
    </p:spTree>
    <p:extLst>
      <p:ext uri="{BB962C8B-B14F-4D97-AF65-F5344CB8AC3E}">
        <p14:creationId xmlns:p14="http://schemas.microsoft.com/office/powerpoint/2010/main" val="41922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Cross Section</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5</a:t>
            </a:fld>
            <a:endParaRPr lang="en-GB"/>
          </a:p>
        </p:txBody>
      </p:sp>
      <p:pic>
        <p:nvPicPr>
          <p:cNvPr id="7" name="Picture 6"/>
          <p:cNvPicPr>
            <a:picLocks noChangeAspect="1"/>
          </p:cNvPicPr>
          <p:nvPr/>
        </p:nvPicPr>
        <p:blipFill>
          <a:blip r:embed="rId2"/>
          <a:stretch>
            <a:fillRect/>
          </a:stretch>
        </p:blipFill>
        <p:spPr>
          <a:xfrm>
            <a:off x="8050396" y="951503"/>
            <a:ext cx="3269069" cy="2288348"/>
          </a:xfrm>
          <a:prstGeom prst="rect">
            <a:avLst/>
          </a:prstGeom>
        </p:spPr>
      </p:pic>
      <p:sp>
        <p:nvSpPr>
          <p:cNvPr id="3" name="TextBox 2"/>
          <p:cNvSpPr txBox="1"/>
          <p:nvPr/>
        </p:nvSpPr>
        <p:spPr>
          <a:xfrm>
            <a:off x="973777" y="1390978"/>
            <a:ext cx="6733309" cy="1169551"/>
          </a:xfrm>
          <a:prstGeom prst="rect">
            <a:avLst/>
          </a:prstGeom>
          <a:noFill/>
        </p:spPr>
        <p:txBody>
          <a:bodyPr wrap="square" rtlCol="0">
            <a:spAutoFit/>
          </a:bodyPr>
          <a:lstStyle/>
          <a:p>
            <a:r>
              <a:rPr lang="en-GB" sz="1400" dirty="0" smtClean="0"/>
              <a:t>The probability of an ICS interaction occurring can be calculated using the cross section, requiring that the dynamics are taken into account in 3D and that polarisations are considered.</a:t>
            </a:r>
          </a:p>
          <a:p>
            <a:endParaRPr lang="en-GB" sz="1400" dirty="0"/>
          </a:p>
          <a:p>
            <a:r>
              <a:rPr lang="en-GB" sz="1400" dirty="0" smtClean="0"/>
              <a:t>The full double differential cross section, including polarisation (Stokes parameters) is:</a:t>
            </a:r>
            <a:endParaRPr lang="en-GB" sz="1400" dirty="0"/>
          </a:p>
        </p:txBody>
      </p:sp>
      <p:pic>
        <p:nvPicPr>
          <p:cNvPr id="10" name="Picture 9"/>
          <p:cNvPicPr>
            <a:picLocks noChangeAspect="1"/>
          </p:cNvPicPr>
          <p:nvPr/>
        </p:nvPicPr>
        <p:blipFill>
          <a:blip r:embed="rId3"/>
          <a:stretch>
            <a:fillRect/>
          </a:stretch>
        </p:blipFill>
        <p:spPr>
          <a:xfrm>
            <a:off x="8084730" y="3971178"/>
            <a:ext cx="3200400" cy="2208080"/>
          </a:xfrm>
          <a:prstGeom prst="rect">
            <a:avLst/>
          </a:prstGeom>
        </p:spPr>
      </p:pic>
      <p:pic>
        <p:nvPicPr>
          <p:cNvPr id="11" name="Picture 10"/>
          <p:cNvPicPr>
            <a:picLocks noChangeAspect="1"/>
          </p:cNvPicPr>
          <p:nvPr/>
        </p:nvPicPr>
        <p:blipFill>
          <a:blip r:embed="rId4"/>
          <a:stretch>
            <a:fillRect/>
          </a:stretch>
        </p:blipFill>
        <p:spPr>
          <a:xfrm>
            <a:off x="1093918" y="2547544"/>
            <a:ext cx="5729461" cy="1546249"/>
          </a:xfrm>
          <a:prstGeom prst="rect">
            <a:avLst/>
          </a:prstGeom>
        </p:spPr>
      </p:pic>
      <p:pic>
        <p:nvPicPr>
          <p:cNvPr id="13" name="Picture 12"/>
          <p:cNvPicPr>
            <a:picLocks noChangeAspect="1"/>
          </p:cNvPicPr>
          <p:nvPr/>
        </p:nvPicPr>
        <p:blipFill>
          <a:blip r:embed="rId5"/>
          <a:stretch>
            <a:fillRect/>
          </a:stretch>
        </p:blipFill>
        <p:spPr>
          <a:xfrm>
            <a:off x="993800" y="4712568"/>
            <a:ext cx="3192280" cy="486358"/>
          </a:xfrm>
          <a:prstGeom prst="rect">
            <a:avLst/>
          </a:prstGeom>
        </p:spPr>
      </p:pic>
      <p:pic>
        <p:nvPicPr>
          <p:cNvPr id="14" name="Picture 13"/>
          <p:cNvPicPr>
            <a:picLocks noChangeAspect="1"/>
          </p:cNvPicPr>
          <p:nvPr/>
        </p:nvPicPr>
        <p:blipFill>
          <a:blip r:embed="rId6"/>
          <a:stretch>
            <a:fillRect/>
          </a:stretch>
        </p:blipFill>
        <p:spPr>
          <a:xfrm>
            <a:off x="973777" y="5951361"/>
            <a:ext cx="4112156" cy="507073"/>
          </a:xfrm>
          <a:prstGeom prst="rect">
            <a:avLst/>
          </a:prstGeom>
        </p:spPr>
      </p:pic>
      <p:pic>
        <p:nvPicPr>
          <p:cNvPr id="15" name="Picture 14"/>
          <p:cNvPicPr>
            <a:picLocks noChangeAspect="1"/>
          </p:cNvPicPr>
          <p:nvPr/>
        </p:nvPicPr>
        <p:blipFill>
          <a:blip r:embed="rId7"/>
          <a:stretch>
            <a:fillRect/>
          </a:stretch>
        </p:blipFill>
        <p:spPr>
          <a:xfrm>
            <a:off x="8681102" y="5247935"/>
            <a:ext cx="1764416" cy="316815"/>
          </a:xfrm>
          <a:prstGeom prst="rect">
            <a:avLst/>
          </a:prstGeom>
          <a:ln w="12700">
            <a:solidFill>
              <a:srgbClr val="FF0000"/>
            </a:solidFill>
          </a:ln>
        </p:spPr>
      </p:pic>
      <p:sp>
        <p:nvSpPr>
          <p:cNvPr id="17" name="Down Arrow 16"/>
          <p:cNvSpPr/>
          <p:nvPr/>
        </p:nvSpPr>
        <p:spPr>
          <a:xfrm>
            <a:off x="1228099" y="3179304"/>
            <a:ext cx="220257" cy="149875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1236373" y="5296663"/>
            <a:ext cx="220257" cy="6374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719226" y="5426710"/>
            <a:ext cx="5593192" cy="523220"/>
          </a:xfrm>
          <a:prstGeom prst="rect">
            <a:avLst/>
          </a:prstGeom>
          <a:noFill/>
        </p:spPr>
        <p:txBody>
          <a:bodyPr wrap="square" rtlCol="0">
            <a:spAutoFit/>
          </a:bodyPr>
          <a:lstStyle/>
          <a:p>
            <a:r>
              <a:rPr lang="en-GB" sz="1400" dirty="0" smtClean="0"/>
              <a:t>Final interaction cross section, which becomes the Thomson cross section in the small recoil limit.</a:t>
            </a:r>
            <a:endParaRPr lang="en-GB" sz="1400" dirty="0"/>
          </a:p>
        </p:txBody>
      </p:sp>
      <p:sp>
        <p:nvSpPr>
          <p:cNvPr id="21" name="TextBox 20"/>
          <p:cNvSpPr txBox="1"/>
          <p:nvPr/>
        </p:nvSpPr>
        <p:spPr>
          <a:xfrm>
            <a:off x="1543835" y="4143350"/>
            <a:ext cx="6609565" cy="523220"/>
          </a:xfrm>
          <a:prstGeom prst="rect">
            <a:avLst/>
          </a:prstGeom>
          <a:noFill/>
        </p:spPr>
        <p:txBody>
          <a:bodyPr wrap="square" rtlCol="0">
            <a:spAutoFit/>
          </a:bodyPr>
          <a:lstStyle/>
          <a:p>
            <a:r>
              <a:rPr lang="en-GB" sz="1400" dirty="0" smtClean="0"/>
              <a:t>Integrate over full azimuthal angle, with all possible polarisations. </a:t>
            </a:r>
          </a:p>
          <a:p>
            <a:r>
              <a:rPr lang="en-GB" sz="1400" dirty="0" smtClean="0"/>
              <a:t>Differential cross section w.r.t. Y Lorentz invariant (derived from Mandelstam variables).  </a:t>
            </a:r>
            <a:endParaRPr lang="en-GB" sz="1400" dirty="0"/>
          </a:p>
        </p:txBody>
      </p:sp>
      <p:pic>
        <p:nvPicPr>
          <p:cNvPr id="22" name="Picture 21"/>
          <p:cNvPicPr>
            <a:picLocks noChangeAspect="1"/>
          </p:cNvPicPr>
          <p:nvPr/>
        </p:nvPicPr>
        <p:blipFill>
          <a:blip r:embed="rId8"/>
          <a:stretch>
            <a:fillRect/>
          </a:stretch>
        </p:blipFill>
        <p:spPr>
          <a:xfrm>
            <a:off x="5228523" y="4712568"/>
            <a:ext cx="1734953" cy="525743"/>
          </a:xfrm>
          <a:prstGeom prst="rect">
            <a:avLst/>
          </a:prstGeom>
        </p:spPr>
      </p:pic>
      <p:sp>
        <p:nvSpPr>
          <p:cNvPr id="25" name="TextBox 24"/>
          <p:cNvSpPr txBox="1"/>
          <p:nvPr/>
        </p:nvSpPr>
        <p:spPr>
          <a:xfrm>
            <a:off x="8223821" y="3282349"/>
            <a:ext cx="3216192" cy="646331"/>
          </a:xfrm>
          <a:prstGeom prst="rect">
            <a:avLst/>
          </a:prstGeom>
          <a:noFill/>
        </p:spPr>
        <p:txBody>
          <a:bodyPr wrap="square" rtlCol="0">
            <a:spAutoFit/>
          </a:bodyPr>
          <a:lstStyle/>
          <a:p>
            <a:r>
              <a:rPr lang="en-GB" sz="1200" dirty="0" smtClean="0"/>
              <a:t>Full 3D geometry of the ICS interaction with p</a:t>
            </a:r>
            <a:r>
              <a:rPr lang="en-GB" sz="1200" baseline="-25000" dirty="0" smtClean="0"/>
              <a:t>1</a:t>
            </a:r>
            <a:r>
              <a:rPr lang="en-GB" sz="1200" dirty="0" smtClean="0"/>
              <a:t> (blue) the incident electron, k</a:t>
            </a:r>
            <a:r>
              <a:rPr lang="en-GB" sz="1200" baseline="-25000" dirty="0" smtClean="0"/>
              <a:t>1</a:t>
            </a:r>
            <a:r>
              <a:rPr lang="en-GB" sz="1200" dirty="0" smtClean="0"/>
              <a:t> (red) the incident photon and k</a:t>
            </a:r>
            <a:r>
              <a:rPr lang="en-GB" sz="1200" baseline="-25000" dirty="0" smtClean="0"/>
              <a:t>2</a:t>
            </a:r>
            <a:r>
              <a:rPr lang="en-GB" sz="1200" dirty="0" smtClean="0"/>
              <a:t> (green) the scattered photon.  </a:t>
            </a:r>
            <a:endParaRPr lang="en-GB" sz="1200" dirty="0"/>
          </a:p>
        </p:txBody>
      </p:sp>
      <p:sp>
        <p:nvSpPr>
          <p:cNvPr id="26" name="TextBox 25"/>
          <p:cNvSpPr txBox="1"/>
          <p:nvPr/>
        </p:nvSpPr>
        <p:spPr>
          <a:xfrm>
            <a:off x="8153400" y="6179258"/>
            <a:ext cx="3406751" cy="553998"/>
          </a:xfrm>
          <a:prstGeom prst="rect">
            <a:avLst/>
          </a:prstGeom>
          <a:noFill/>
        </p:spPr>
        <p:txBody>
          <a:bodyPr wrap="square" rtlCol="0">
            <a:spAutoFit/>
          </a:bodyPr>
          <a:lstStyle/>
          <a:p>
            <a:r>
              <a:rPr lang="en-GB" sz="1200" dirty="0" smtClean="0"/>
              <a:t>Cross section normalised to Thomson cross section as a function of incident electron energy.</a:t>
            </a:r>
            <a:r>
              <a:rPr lang="en-GB" dirty="0" smtClean="0"/>
              <a:t> </a:t>
            </a:r>
            <a:endParaRPr lang="en-GB" dirty="0"/>
          </a:p>
        </p:txBody>
      </p:sp>
    </p:spTree>
    <p:extLst>
      <p:ext uri="{BB962C8B-B14F-4D97-AF65-F5344CB8AC3E}">
        <p14:creationId xmlns:p14="http://schemas.microsoft.com/office/powerpoint/2010/main" val="61507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Luminosity and Flux</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6</a:t>
            </a:fld>
            <a:endParaRPr lang="en-GB"/>
          </a:p>
        </p:txBody>
      </p:sp>
      <p:pic>
        <p:nvPicPr>
          <p:cNvPr id="7" name="Picture 6"/>
          <p:cNvPicPr>
            <a:picLocks noChangeAspect="1"/>
          </p:cNvPicPr>
          <p:nvPr/>
        </p:nvPicPr>
        <p:blipFill>
          <a:blip r:embed="rId2"/>
          <a:stretch>
            <a:fillRect/>
          </a:stretch>
        </p:blipFill>
        <p:spPr>
          <a:xfrm>
            <a:off x="1815120" y="2230805"/>
            <a:ext cx="3326753" cy="635108"/>
          </a:xfrm>
          <a:prstGeom prst="rect">
            <a:avLst/>
          </a:prstGeom>
        </p:spPr>
      </p:pic>
      <p:sp>
        <p:nvSpPr>
          <p:cNvPr id="9" name="TextBox 8"/>
          <p:cNvSpPr txBox="1"/>
          <p:nvPr/>
        </p:nvSpPr>
        <p:spPr>
          <a:xfrm>
            <a:off x="914401" y="1508426"/>
            <a:ext cx="5579841" cy="738664"/>
          </a:xfrm>
          <a:prstGeom prst="rect">
            <a:avLst/>
          </a:prstGeom>
          <a:noFill/>
        </p:spPr>
        <p:txBody>
          <a:bodyPr wrap="square" rtlCol="0">
            <a:spAutoFit/>
          </a:bodyPr>
          <a:lstStyle/>
          <a:p>
            <a:r>
              <a:rPr lang="en-GB" sz="1400" dirty="0" smtClean="0"/>
              <a:t>The luminosity of the ICS interaction between a bunch of electrons and an incident photon pulse is given by the typical collider luminosity assuming Gaussian pulse + bunch. </a:t>
            </a:r>
            <a:endParaRPr lang="en-GB" sz="1400" dirty="0"/>
          </a:p>
        </p:txBody>
      </p:sp>
      <p:pic>
        <p:nvPicPr>
          <p:cNvPr id="10" name="Picture 9"/>
          <p:cNvPicPr>
            <a:picLocks noChangeAspect="1"/>
          </p:cNvPicPr>
          <p:nvPr/>
        </p:nvPicPr>
        <p:blipFill>
          <a:blip r:embed="rId3"/>
          <a:stretch>
            <a:fillRect/>
          </a:stretch>
        </p:blipFill>
        <p:spPr>
          <a:xfrm>
            <a:off x="8324325" y="3694187"/>
            <a:ext cx="3184814" cy="2074709"/>
          </a:xfrm>
          <a:prstGeom prst="rect">
            <a:avLst/>
          </a:prstGeom>
        </p:spPr>
      </p:pic>
      <p:sp>
        <p:nvSpPr>
          <p:cNvPr id="11" name="TextBox 10"/>
          <p:cNvSpPr txBox="1"/>
          <p:nvPr/>
        </p:nvSpPr>
        <p:spPr>
          <a:xfrm>
            <a:off x="914402" y="2940625"/>
            <a:ext cx="5740028" cy="523220"/>
          </a:xfrm>
          <a:prstGeom prst="rect">
            <a:avLst/>
          </a:prstGeom>
          <a:noFill/>
        </p:spPr>
        <p:txBody>
          <a:bodyPr wrap="square" rtlCol="0">
            <a:spAutoFit/>
          </a:bodyPr>
          <a:lstStyle/>
          <a:p>
            <a:r>
              <a:rPr lang="en-GB" sz="1400" dirty="0" smtClean="0"/>
              <a:t>The flux – no. photons scattered per second - is then a product of the total cross section and the repetition rate of the collisions.</a:t>
            </a:r>
            <a:endParaRPr lang="en-GB" sz="1400" dirty="0"/>
          </a:p>
        </p:txBody>
      </p:sp>
      <p:pic>
        <p:nvPicPr>
          <p:cNvPr id="12" name="Picture 11"/>
          <p:cNvPicPr>
            <a:picLocks noChangeAspect="1"/>
          </p:cNvPicPr>
          <p:nvPr/>
        </p:nvPicPr>
        <p:blipFill>
          <a:blip r:embed="rId4"/>
          <a:stretch>
            <a:fillRect/>
          </a:stretch>
        </p:blipFill>
        <p:spPr>
          <a:xfrm>
            <a:off x="6541164" y="1362292"/>
            <a:ext cx="5476830" cy="1647718"/>
          </a:xfrm>
          <a:prstGeom prst="rect">
            <a:avLst/>
          </a:prstGeom>
        </p:spPr>
      </p:pic>
      <p:pic>
        <p:nvPicPr>
          <p:cNvPr id="13" name="Picture 12"/>
          <p:cNvPicPr>
            <a:picLocks noChangeAspect="1"/>
          </p:cNvPicPr>
          <p:nvPr/>
        </p:nvPicPr>
        <p:blipFill>
          <a:blip r:embed="rId5"/>
          <a:stretch>
            <a:fillRect/>
          </a:stretch>
        </p:blipFill>
        <p:spPr>
          <a:xfrm>
            <a:off x="4290571" y="3533353"/>
            <a:ext cx="2286319" cy="342948"/>
          </a:xfrm>
          <a:prstGeom prst="rect">
            <a:avLst/>
          </a:prstGeom>
        </p:spPr>
      </p:pic>
      <p:pic>
        <p:nvPicPr>
          <p:cNvPr id="15" name="Picture 14"/>
          <p:cNvPicPr>
            <a:picLocks noChangeAspect="1"/>
          </p:cNvPicPr>
          <p:nvPr/>
        </p:nvPicPr>
        <p:blipFill>
          <a:blip r:embed="rId6"/>
          <a:stretch>
            <a:fillRect/>
          </a:stretch>
        </p:blipFill>
        <p:spPr>
          <a:xfrm>
            <a:off x="1037558" y="3507611"/>
            <a:ext cx="2026015" cy="318135"/>
          </a:xfrm>
          <a:prstGeom prst="rect">
            <a:avLst/>
          </a:prstGeom>
        </p:spPr>
      </p:pic>
      <p:sp>
        <p:nvSpPr>
          <p:cNvPr id="16" name="Right Arrow 15"/>
          <p:cNvSpPr/>
          <p:nvPr/>
        </p:nvSpPr>
        <p:spPr>
          <a:xfrm>
            <a:off x="3351693" y="3551907"/>
            <a:ext cx="767562" cy="2742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79872" y="3939559"/>
            <a:ext cx="6117455" cy="954107"/>
          </a:xfrm>
          <a:prstGeom prst="rect">
            <a:avLst/>
          </a:prstGeom>
          <a:noFill/>
        </p:spPr>
        <p:txBody>
          <a:bodyPr wrap="square" rtlCol="0">
            <a:spAutoFit/>
          </a:bodyPr>
          <a:lstStyle/>
          <a:p>
            <a:r>
              <a:rPr lang="en-GB" sz="1400" dirty="0" smtClean="0"/>
              <a:t>The R</a:t>
            </a:r>
            <a:r>
              <a:rPr lang="en-GB" sz="1400" i="1" baseline="-25000" dirty="0" smtClean="0"/>
              <a:t>ACHG</a:t>
            </a:r>
            <a:r>
              <a:rPr lang="en-GB" sz="1400" i="1" dirty="0" smtClean="0"/>
              <a:t> </a:t>
            </a:r>
            <a:r>
              <a:rPr lang="en-GB" sz="1400" dirty="0" smtClean="0"/>
              <a:t>factor is the combined luminosity reduction due to </a:t>
            </a:r>
          </a:p>
          <a:p>
            <a:pPr marL="285750" indent="-285750">
              <a:buFont typeface="Arial" panose="020B0604020202020204" pitchFamily="34" charset="0"/>
              <a:buChar char="•"/>
            </a:pPr>
            <a:r>
              <a:rPr lang="en-GB" sz="1400" dirty="0" smtClean="0"/>
              <a:t>the angular crossing of the electron bunch and laser pulse.</a:t>
            </a:r>
          </a:p>
          <a:p>
            <a:pPr marL="285750" indent="-285750">
              <a:buFont typeface="Arial" panose="020B0604020202020204" pitchFamily="34" charset="0"/>
              <a:buChar char="•"/>
            </a:pPr>
            <a:r>
              <a:rPr lang="en-GB" sz="1400" dirty="0" smtClean="0"/>
              <a:t>the hourglass effect – non-negligible divergence of the electron bunch and laser pulse.  </a:t>
            </a:r>
            <a:endParaRPr lang="en-GB" sz="1400" i="1" dirty="0"/>
          </a:p>
        </p:txBody>
      </p:sp>
      <p:pic>
        <p:nvPicPr>
          <p:cNvPr id="18" name="Picture 17"/>
          <p:cNvPicPr>
            <a:picLocks noChangeAspect="1"/>
          </p:cNvPicPr>
          <p:nvPr/>
        </p:nvPicPr>
        <p:blipFill>
          <a:blip r:embed="rId7"/>
          <a:stretch>
            <a:fillRect/>
          </a:stretch>
        </p:blipFill>
        <p:spPr>
          <a:xfrm>
            <a:off x="1074788" y="4968246"/>
            <a:ext cx="5466376" cy="1388104"/>
          </a:xfrm>
          <a:prstGeom prst="rect">
            <a:avLst/>
          </a:prstGeom>
        </p:spPr>
      </p:pic>
      <p:sp>
        <p:nvSpPr>
          <p:cNvPr id="19" name="TextBox 18"/>
          <p:cNvSpPr txBox="1"/>
          <p:nvPr/>
        </p:nvSpPr>
        <p:spPr>
          <a:xfrm>
            <a:off x="6654430" y="3010010"/>
            <a:ext cx="5085932" cy="646331"/>
          </a:xfrm>
          <a:prstGeom prst="rect">
            <a:avLst/>
          </a:prstGeom>
          <a:noFill/>
        </p:spPr>
        <p:txBody>
          <a:bodyPr wrap="square" rtlCol="0">
            <a:spAutoFit/>
          </a:bodyPr>
          <a:lstStyle/>
          <a:p>
            <a:r>
              <a:rPr lang="en-GB" sz="1200" dirty="0" smtClean="0"/>
              <a:t>Luminosity reduction. Left: Diagram of an angular crossing – overlap reduced, luminosity reduced. Right: Hourglass effect – beam sizes increased by divergence, luminosity reduced. </a:t>
            </a:r>
            <a:endParaRPr lang="en-GB" sz="1200" dirty="0"/>
          </a:p>
        </p:txBody>
      </p:sp>
      <p:sp>
        <p:nvSpPr>
          <p:cNvPr id="20" name="TextBox 19"/>
          <p:cNvSpPr txBox="1"/>
          <p:nvPr/>
        </p:nvSpPr>
        <p:spPr>
          <a:xfrm>
            <a:off x="8576672" y="5806742"/>
            <a:ext cx="3163690" cy="738664"/>
          </a:xfrm>
          <a:prstGeom prst="rect">
            <a:avLst/>
          </a:prstGeom>
          <a:noFill/>
        </p:spPr>
        <p:txBody>
          <a:bodyPr wrap="square" rtlCol="0">
            <a:spAutoFit/>
          </a:bodyPr>
          <a:lstStyle/>
          <a:p>
            <a:r>
              <a:rPr lang="en-GB" sz="1200" dirty="0" smtClean="0"/>
              <a:t>Plot of reduction factors as a function of crossing angle. Reduction factors should be combined properly.</a:t>
            </a:r>
            <a:r>
              <a:rPr lang="en-GB" dirty="0" smtClean="0"/>
              <a:t> </a:t>
            </a:r>
            <a:endParaRPr lang="en-GB" dirty="0"/>
          </a:p>
        </p:txBody>
      </p:sp>
    </p:spTree>
    <p:extLst>
      <p:ext uri="{BB962C8B-B14F-4D97-AF65-F5344CB8AC3E}">
        <p14:creationId xmlns:p14="http://schemas.microsoft.com/office/powerpoint/2010/main" val="251248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 Luminosity Reduction Factors</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7</a:t>
            </a:fld>
            <a:endParaRPr lang="en-GB"/>
          </a:p>
        </p:txBody>
      </p:sp>
      <p:pic>
        <p:nvPicPr>
          <p:cNvPr id="7" name="Picture 6"/>
          <p:cNvPicPr>
            <a:picLocks noChangeAspect="1"/>
          </p:cNvPicPr>
          <p:nvPr/>
        </p:nvPicPr>
        <p:blipFill>
          <a:blip r:embed="rId2"/>
          <a:stretch>
            <a:fillRect/>
          </a:stretch>
        </p:blipFill>
        <p:spPr>
          <a:xfrm>
            <a:off x="917761" y="1803647"/>
            <a:ext cx="4629796" cy="781159"/>
          </a:xfrm>
          <a:prstGeom prst="rect">
            <a:avLst/>
          </a:prstGeom>
        </p:spPr>
      </p:pic>
      <p:pic>
        <p:nvPicPr>
          <p:cNvPr id="8" name="Picture 7"/>
          <p:cNvPicPr>
            <a:picLocks noChangeAspect="1"/>
          </p:cNvPicPr>
          <p:nvPr/>
        </p:nvPicPr>
        <p:blipFill>
          <a:blip r:embed="rId3"/>
          <a:stretch>
            <a:fillRect/>
          </a:stretch>
        </p:blipFill>
        <p:spPr>
          <a:xfrm>
            <a:off x="917761" y="3011933"/>
            <a:ext cx="3705742" cy="781159"/>
          </a:xfrm>
          <a:prstGeom prst="rect">
            <a:avLst/>
          </a:prstGeom>
        </p:spPr>
      </p:pic>
      <p:pic>
        <p:nvPicPr>
          <p:cNvPr id="9" name="Picture 8"/>
          <p:cNvPicPr>
            <a:picLocks noChangeAspect="1"/>
          </p:cNvPicPr>
          <p:nvPr/>
        </p:nvPicPr>
        <p:blipFill>
          <a:blip r:embed="rId4"/>
          <a:stretch>
            <a:fillRect/>
          </a:stretch>
        </p:blipFill>
        <p:spPr>
          <a:xfrm>
            <a:off x="5182894" y="3011722"/>
            <a:ext cx="2867425" cy="838317"/>
          </a:xfrm>
          <a:prstGeom prst="rect">
            <a:avLst/>
          </a:prstGeom>
        </p:spPr>
      </p:pic>
      <p:pic>
        <p:nvPicPr>
          <p:cNvPr id="10" name="Picture 9"/>
          <p:cNvPicPr>
            <a:picLocks noChangeAspect="1"/>
          </p:cNvPicPr>
          <p:nvPr/>
        </p:nvPicPr>
        <p:blipFill>
          <a:blip r:embed="rId5"/>
          <a:stretch>
            <a:fillRect/>
          </a:stretch>
        </p:blipFill>
        <p:spPr>
          <a:xfrm>
            <a:off x="984574" y="4448672"/>
            <a:ext cx="4124901" cy="857370"/>
          </a:xfrm>
          <a:prstGeom prst="rect">
            <a:avLst/>
          </a:prstGeom>
        </p:spPr>
      </p:pic>
      <p:pic>
        <p:nvPicPr>
          <p:cNvPr id="11" name="Picture 10"/>
          <p:cNvPicPr>
            <a:picLocks noChangeAspect="1"/>
          </p:cNvPicPr>
          <p:nvPr/>
        </p:nvPicPr>
        <p:blipFill>
          <a:blip r:embed="rId6"/>
          <a:stretch>
            <a:fillRect/>
          </a:stretch>
        </p:blipFill>
        <p:spPr>
          <a:xfrm>
            <a:off x="5790870" y="4429103"/>
            <a:ext cx="2362530" cy="1333686"/>
          </a:xfrm>
          <a:prstGeom prst="rect">
            <a:avLst/>
          </a:prstGeom>
        </p:spPr>
      </p:pic>
      <p:pic>
        <p:nvPicPr>
          <p:cNvPr id="12" name="Picture 11"/>
          <p:cNvPicPr>
            <a:picLocks noChangeAspect="1"/>
          </p:cNvPicPr>
          <p:nvPr/>
        </p:nvPicPr>
        <p:blipFill>
          <a:blip r:embed="rId7"/>
          <a:stretch>
            <a:fillRect/>
          </a:stretch>
        </p:blipFill>
        <p:spPr>
          <a:xfrm>
            <a:off x="8412359" y="4448672"/>
            <a:ext cx="2829320" cy="657317"/>
          </a:xfrm>
          <a:prstGeom prst="rect">
            <a:avLst/>
          </a:prstGeom>
        </p:spPr>
      </p:pic>
      <p:sp>
        <p:nvSpPr>
          <p:cNvPr id="13" name="TextBox 12"/>
          <p:cNvSpPr txBox="1"/>
          <p:nvPr/>
        </p:nvSpPr>
        <p:spPr>
          <a:xfrm>
            <a:off x="984574" y="1435009"/>
            <a:ext cx="2733096" cy="369332"/>
          </a:xfrm>
          <a:prstGeom prst="rect">
            <a:avLst/>
          </a:prstGeom>
          <a:noFill/>
        </p:spPr>
        <p:txBody>
          <a:bodyPr wrap="square" rtlCol="0">
            <a:spAutoFit/>
          </a:bodyPr>
          <a:lstStyle/>
          <a:p>
            <a:r>
              <a:rPr lang="en-GB" u="sng" dirty="0" smtClean="0"/>
              <a:t>Angular Crossing</a:t>
            </a:r>
            <a:endParaRPr lang="en-GB" u="sng" dirty="0"/>
          </a:p>
        </p:txBody>
      </p:sp>
      <p:sp>
        <p:nvSpPr>
          <p:cNvPr id="14" name="TextBox 13"/>
          <p:cNvSpPr txBox="1"/>
          <p:nvPr/>
        </p:nvSpPr>
        <p:spPr>
          <a:xfrm>
            <a:off x="984574" y="2613598"/>
            <a:ext cx="2733096" cy="369332"/>
          </a:xfrm>
          <a:prstGeom prst="rect">
            <a:avLst/>
          </a:prstGeom>
          <a:noFill/>
        </p:spPr>
        <p:txBody>
          <a:bodyPr wrap="square" rtlCol="0">
            <a:spAutoFit/>
          </a:bodyPr>
          <a:lstStyle/>
          <a:p>
            <a:r>
              <a:rPr lang="en-GB" u="sng" dirty="0" smtClean="0"/>
              <a:t>Hourglass Effect</a:t>
            </a:r>
            <a:endParaRPr lang="en-GB" u="sng" dirty="0"/>
          </a:p>
        </p:txBody>
      </p:sp>
      <p:sp>
        <p:nvSpPr>
          <p:cNvPr id="15" name="TextBox 14"/>
          <p:cNvSpPr txBox="1"/>
          <p:nvPr/>
        </p:nvSpPr>
        <p:spPr>
          <a:xfrm>
            <a:off x="986798" y="4064970"/>
            <a:ext cx="4619742" cy="369332"/>
          </a:xfrm>
          <a:prstGeom prst="rect">
            <a:avLst/>
          </a:prstGeom>
          <a:noFill/>
        </p:spPr>
        <p:txBody>
          <a:bodyPr wrap="square" rtlCol="0">
            <a:spAutoFit/>
          </a:bodyPr>
          <a:lstStyle/>
          <a:p>
            <a:r>
              <a:rPr lang="en-GB" u="sng" dirty="0" smtClean="0"/>
              <a:t>Combined Angular Crossing &amp; Hourglass Effect</a:t>
            </a:r>
            <a:endParaRPr lang="en-GB" u="sng" dirty="0"/>
          </a:p>
        </p:txBody>
      </p:sp>
    </p:spTree>
    <p:extLst>
      <p:ext uri="{BB962C8B-B14F-4D97-AF65-F5344CB8AC3E}">
        <p14:creationId xmlns:p14="http://schemas.microsoft.com/office/powerpoint/2010/main" val="88311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a:t>
            </a:r>
            <a:r>
              <a:rPr lang="en-GB" dirty="0" smtClean="0"/>
              <a:t>Sources + Accelerator Drivers</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28/09/2022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8</a:t>
            </a:fld>
            <a:endParaRPr lang="en-GB" dirty="0"/>
          </a:p>
        </p:txBody>
      </p:sp>
      <p:pic>
        <p:nvPicPr>
          <p:cNvPr id="9" name="Picture 8"/>
          <p:cNvPicPr>
            <a:picLocks noChangeAspect="1"/>
          </p:cNvPicPr>
          <p:nvPr/>
        </p:nvPicPr>
        <p:blipFill>
          <a:blip r:embed="rId2"/>
          <a:stretch>
            <a:fillRect/>
          </a:stretch>
        </p:blipFill>
        <p:spPr>
          <a:xfrm>
            <a:off x="8033534" y="1426364"/>
            <a:ext cx="3384591" cy="2113748"/>
          </a:xfrm>
          <a:prstGeom prst="rect">
            <a:avLst/>
          </a:prstGeom>
        </p:spPr>
      </p:pic>
      <p:pic>
        <p:nvPicPr>
          <p:cNvPr id="10" name="Picture 9"/>
          <p:cNvPicPr>
            <a:picLocks noChangeAspect="1"/>
          </p:cNvPicPr>
          <p:nvPr/>
        </p:nvPicPr>
        <p:blipFill>
          <a:blip r:embed="rId3"/>
          <a:stretch>
            <a:fillRect/>
          </a:stretch>
        </p:blipFill>
        <p:spPr>
          <a:xfrm>
            <a:off x="8327664" y="4279224"/>
            <a:ext cx="3309072" cy="1444606"/>
          </a:xfrm>
          <a:prstGeom prst="rect">
            <a:avLst/>
          </a:prstGeom>
        </p:spPr>
      </p:pic>
      <p:sp>
        <p:nvSpPr>
          <p:cNvPr id="3" name="TextBox 2"/>
          <p:cNvSpPr txBox="1"/>
          <p:nvPr/>
        </p:nvSpPr>
        <p:spPr>
          <a:xfrm>
            <a:off x="902525" y="1397607"/>
            <a:ext cx="6632369" cy="4832092"/>
          </a:xfrm>
          <a:prstGeom prst="rect">
            <a:avLst/>
          </a:prstGeom>
          <a:noFill/>
        </p:spPr>
        <p:txBody>
          <a:bodyPr wrap="square" rtlCol="0">
            <a:spAutoFit/>
          </a:bodyPr>
          <a:lstStyle/>
          <a:p>
            <a:r>
              <a:rPr lang="en-GB" sz="1400" dirty="0" smtClean="0"/>
              <a:t>ICS sources (broadly) come in two varieties:</a:t>
            </a:r>
          </a:p>
          <a:p>
            <a:pPr marL="285750" indent="-285750">
              <a:buFont typeface="Arial" panose="020B0604020202020204" pitchFamily="34" charset="0"/>
              <a:buChar char="•"/>
            </a:pPr>
            <a:r>
              <a:rPr lang="en-GB" sz="1400" dirty="0" smtClean="0">
                <a:solidFill>
                  <a:schemeClr val="accent2"/>
                </a:solidFill>
              </a:rPr>
              <a:t>‘Single Shot’ – Laser pulse and electron bunch are used a single time</a:t>
            </a:r>
          </a:p>
          <a:p>
            <a:pPr marL="285750" indent="-285750">
              <a:buFont typeface="Arial" panose="020B0604020202020204" pitchFamily="34" charset="0"/>
              <a:buChar char="•"/>
            </a:pPr>
            <a:r>
              <a:rPr lang="en-GB" sz="1400" dirty="0" err="1" smtClean="0">
                <a:solidFill>
                  <a:schemeClr val="accent1">
                    <a:lumMod val="75000"/>
                  </a:schemeClr>
                </a:solidFill>
              </a:rPr>
              <a:t>‘Re</a:t>
            </a:r>
            <a:r>
              <a:rPr lang="en-GB" sz="1400" dirty="0" smtClean="0">
                <a:solidFill>
                  <a:schemeClr val="accent1">
                    <a:lumMod val="75000"/>
                  </a:schemeClr>
                </a:solidFill>
              </a:rPr>
              <a:t>-circulated Pulse’ – Laser pulse and electron bunch are re-circulated and repetitively used.</a:t>
            </a:r>
          </a:p>
          <a:p>
            <a:endParaRPr lang="en-GB" sz="1400" dirty="0" smtClean="0">
              <a:solidFill>
                <a:schemeClr val="accent2"/>
              </a:solidFill>
            </a:endParaRPr>
          </a:p>
          <a:p>
            <a:r>
              <a:rPr lang="en-GB" sz="1400" dirty="0" smtClean="0">
                <a:solidFill>
                  <a:schemeClr val="accent2"/>
                </a:solidFill>
              </a:rPr>
              <a:t>Single shot ICS sources typically have higher peak brilliance, higher no. photons produced per shot and use more powerful lasers.</a:t>
            </a:r>
          </a:p>
          <a:p>
            <a:endParaRPr lang="en-GB" sz="1400" dirty="0"/>
          </a:p>
          <a:p>
            <a:r>
              <a:rPr lang="en-GB" sz="1400" dirty="0" smtClean="0">
                <a:solidFill>
                  <a:schemeClr val="accent1">
                    <a:lumMod val="75000"/>
                  </a:schemeClr>
                </a:solidFill>
              </a:rPr>
              <a:t>Re-circulated pulse ICS source typically have higher average brilliance and flux (</a:t>
            </a:r>
            <a:r>
              <a:rPr lang="en-GB" sz="1400" dirty="0" err="1" smtClean="0">
                <a:solidFill>
                  <a:schemeClr val="accent1">
                    <a:lumMod val="75000"/>
                  </a:schemeClr>
                </a:solidFill>
              </a:rPr>
              <a:t>ph</a:t>
            </a:r>
            <a:r>
              <a:rPr lang="en-GB" sz="1400" dirty="0" smtClean="0">
                <a:solidFill>
                  <a:schemeClr val="accent1">
                    <a:lumMod val="75000"/>
                  </a:schemeClr>
                </a:solidFill>
              </a:rPr>
              <a:t>/s) and use less powerful lasers re-circulated in </a:t>
            </a:r>
            <a:r>
              <a:rPr lang="en-GB" sz="1400" dirty="0" err="1" smtClean="0">
                <a:solidFill>
                  <a:schemeClr val="accent1">
                    <a:lumMod val="75000"/>
                  </a:schemeClr>
                </a:solidFill>
              </a:rPr>
              <a:t>Fabry</a:t>
            </a:r>
            <a:r>
              <a:rPr lang="en-GB" sz="1400" dirty="0" smtClean="0">
                <a:solidFill>
                  <a:schemeClr val="accent1">
                    <a:lumMod val="75000"/>
                  </a:schemeClr>
                </a:solidFill>
              </a:rPr>
              <a:t>-Perot optical cavities.</a:t>
            </a:r>
            <a:endParaRPr lang="en-GB" sz="1400" dirty="0">
              <a:solidFill>
                <a:schemeClr val="accent1">
                  <a:lumMod val="75000"/>
                </a:schemeClr>
              </a:solidFill>
            </a:endParaRPr>
          </a:p>
          <a:p>
            <a:endParaRPr lang="en-GB" sz="1400" dirty="0"/>
          </a:p>
          <a:p>
            <a:r>
              <a:rPr lang="en-GB" sz="1400" dirty="0" smtClean="0">
                <a:solidFill>
                  <a:schemeClr val="accent1">
                    <a:lumMod val="75000"/>
                  </a:schemeClr>
                </a:solidFill>
              </a:rPr>
              <a:t>Re-circulated ICS sources benefit from small emittance and high beam current.</a:t>
            </a:r>
          </a:p>
          <a:p>
            <a:pPr marL="285750" indent="-285750">
              <a:buFont typeface="Arial" panose="020B0604020202020204" pitchFamily="34" charset="0"/>
              <a:buChar char="•"/>
            </a:pPr>
            <a:r>
              <a:rPr lang="en-GB" sz="1400" dirty="0" smtClean="0">
                <a:solidFill>
                  <a:schemeClr val="accent1">
                    <a:lumMod val="75000"/>
                  </a:schemeClr>
                </a:solidFill>
              </a:rPr>
              <a:t>Low emittance storage ring designs</a:t>
            </a:r>
          </a:p>
          <a:p>
            <a:pPr marL="285750" indent="-285750">
              <a:buFont typeface="Arial" panose="020B0604020202020204" pitchFamily="34" charset="0"/>
              <a:buChar char="•"/>
            </a:pPr>
            <a:r>
              <a:rPr lang="en-GB" sz="1400" dirty="0" smtClean="0">
                <a:solidFill>
                  <a:schemeClr val="accent1">
                    <a:lumMod val="75000"/>
                  </a:schemeClr>
                </a:solidFill>
              </a:rPr>
              <a:t>Energy recovery linacs</a:t>
            </a:r>
          </a:p>
          <a:p>
            <a:endParaRPr lang="en-GB" sz="1400" dirty="0"/>
          </a:p>
          <a:p>
            <a:r>
              <a:rPr lang="en-GB" sz="1400" dirty="0" smtClean="0">
                <a:solidFill>
                  <a:schemeClr val="accent2"/>
                </a:solidFill>
              </a:rPr>
              <a:t>‘Single Shot’ ICS sources favour accelerators with a very small emittance and large bunch charge i.e. Linacs </a:t>
            </a:r>
          </a:p>
          <a:p>
            <a:endParaRPr lang="en-GB" sz="1400" dirty="0"/>
          </a:p>
          <a:p>
            <a:r>
              <a:rPr lang="en-GB" sz="1400" b="1" dirty="0" smtClean="0"/>
              <a:t>Re-circulated pulse ICS sources are favoured </a:t>
            </a:r>
            <a:r>
              <a:rPr lang="en-GB" sz="1400" dirty="0" smtClean="0"/>
              <a:t>because ~100 MHz repetition rates @ 10’s </a:t>
            </a:r>
            <a:r>
              <a:rPr lang="el-GR" sz="1400" dirty="0" smtClean="0"/>
              <a:t>μ</a:t>
            </a:r>
            <a:r>
              <a:rPr lang="en-GB" sz="1400" dirty="0" smtClean="0"/>
              <a:t>J produce similar flux to 10’s Hz repetition rates @ 10’s J.</a:t>
            </a:r>
          </a:p>
          <a:p>
            <a:pPr marL="285750" indent="-285750">
              <a:buFont typeface="Arial" panose="020B0604020202020204" pitchFamily="34" charset="0"/>
              <a:buChar char="•"/>
            </a:pPr>
            <a:r>
              <a:rPr lang="en-GB" sz="1400" dirty="0" smtClean="0"/>
              <a:t>The first option is more technically feasible – </a:t>
            </a:r>
            <a:r>
              <a:rPr lang="en-GB" sz="1400" dirty="0" err="1" smtClean="0"/>
              <a:t>CoReLs</a:t>
            </a:r>
            <a:r>
              <a:rPr lang="en-GB" sz="1400" dirty="0" smtClean="0"/>
              <a:t> laser used for comparison.</a:t>
            </a:r>
          </a:p>
          <a:p>
            <a:pPr marL="285750" indent="-285750">
              <a:buFont typeface="Arial" panose="020B0604020202020204" pitchFamily="34" charset="0"/>
              <a:buChar char="•"/>
            </a:pPr>
            <a:r>
              <a:rPr lang="en-GB" sz="1400" dirty="0" smtClean="0"/>
              <a:t>First option avoids non-linear inverse Compton scattering.  </a:t>
            </a:r>
            <a:endParaRPr lang="en-GB" sz="1400" dirty="0"/>
          </a:p>
        </p:txBody>
      </p:sp>
      <p:sp>
        <p:nvSpPr>
          <p:cNvPr id="7" name="TextBox 6"/>
          <p:cNvSpPr txBox="1"/>
          <p:nvPr/>
        </p:nvSpPr>
        <p:spPr>
          <a:xfrm>
            <a:off x="8089436" y="3617553"/>
            <a:ext cx="3547300" cy="646331"/>
          </a:xfrm>
          <a:prstGeom prst="rect">
            <a:avLst/>
          </a:prstGeom>
          <a:noFill/>
        </p:spPr>
        <p:txBody>
          <a:bodyPr wrap="square" rtlCol="0">
            <a:spAutoFit/>
          </a:bodyPr>
          <a:lstStyle/>
          <a:p>
            <a:r>
              <a:rPr lang="en-GB" sz="1200" dirty="0" smtClean="0"/>
              <a:t>Re-circulated pulse style ICS source where the electron beam is re-circulated in the accelerator and the laser pulse in the optical cavity. </a:t>
            </a:r>
            <a:endParaRPr lang="en-GB" sz="1200" dirty="0"/>
          </a:p>
        </p:txBody>
      </p:sp>
      <p:sp>
        <p:nvSpPr>
          <p:cNvPr id="11" name="TextBox 10"/>
          <p:cNvSpPr txBox="1"/>
          <p:nvPr/>
        </p:nvSpPr>
        <p:spPr>
          <a:xfrm>
            <a:off x="8327664" y="5645474"/>
            <a:ext cx="3547300" cy="830997"/>
          </a:xfrm>
          <a:prstGeom prst="rect">
            <a:avLst/>
          </a:prstGeom>
          <a:noFill/>
        </p:spPr>
        <p:txBody>
          <a:bodyPr wrap="square" rtlCol="0">
            <a:spAutoFit/>
          </a:bodyPr>
          <a:lstStyle/>
          <a:p>
            <a:r>
              <a:rPr lang="en-GB" sz="1200" dirty="0" smtClean="0"/>
              <a:t>Single shot ICS source where a high bunch charge (electron dense) electron beam is interacted with a high pulse energy (photon dense) laser pulse a single time.</a:t>
            </a:r>
            <a:endParaRPr lang="en-GB" sz="1200" dirty="0"/>
          </a:p>
        </p:txBody>
      </p:sp>
    </p:spTree>
    <p:extLst>
      <p:ext uri="{BB962C8B-B14F-4D97-AF65-F5344CB8AC3E}">
        <p14:creationId xmlns:p14="http://schemas.microsoft.com/office/powerpoint/2010/main" val="222758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Analytical Collimated Flux</a:t>
            </a:r>
            <a:endParaRPr lang="en-GB" dirty="0"/>
          </a:p>
        </p:txBody>
      </p:sp>
      <p:sp>
        <p:nvSpPr>
          <p:cNvPr id="4" name="Date Placeholder 3"/>
          <p:cNvSpPr>
            <a:spLocks noGrp="1"/>
          </p:cNvSpPr>
          <p:nvPr>
            <p:ph type="dt" sz="half" idx="10"/>
          </p:nvPr>
        </p:nvSpPr>
        <p:spPr/>
        <p:txBody>
          <a:bodyPr/>
          <a:lstStyle/>
          <a:p>
            <a:fld id="{3C7EEAF6-E9FD-4131-93A7-70E1AD996E05}" type="datetime1">
              <a:rPr lang="en-GB" smtClean="0"/>
              <a:t>29/09/2022</a:t>
            </a:fld>
            <a:endParaRPr lang="en-GB"/>
          </a:p>
        </p:txBody>
      </p:sp>
      <p:sp>
        <p:nvSpPr>
          <p:cNvPr id="5" name="Footer Placeholder 4"/>
          <p:cNvSpPr>
            <a:spLocks noGrp="1"/>
          </p:cNvSpPr>
          <p:nvPr>
            <p:ph type="ftr" sz="quarter" idx="11"/>
          </p:nvPr>
        </p:nvSpPr>
        <p:spPr/>
        <p:txBody>
          <a:bodyPr/>
          <a:lstStyle/>
          <a:p>
            <a:r>
              <a:rPr lang="en-GB" smtClean="0"/>
              <a:t>Joe Crone - E-P Interactions Meeting</a:t>
            </a:r>
            <a:endParaRPr lang="en-GB"/>
          </a:p>
        </p:txBody>
      </p:sp>
      <p:sp>
        <p:nvSpPr>
          <p:cNvPr id="6" name="Slide Number Placeholder 5"/>
          <p:cNvSpPr>
            <a:spLocks noGrp="1"/>
          </p:cNvSpPr>
          <p:nvPr>
            <p:ph type="sldNum" sz="quarter" idx="12"/>
          </p:nvPr>
        </p:nvSpPr>
        <p:spPr/>
        <p:txBody>
          <a:bodyPr/>
          <a:lstStyle/>
          <a:p>
            <a:fld id="{2E81EC0F-593A-4A0D-B77B-420501657DFF}" type="slidenum">
              <a:rPr lang="en-GB" smtClean="0"/>
              <a:t>9</a:t>
            </a:fld>
            <a:endParaRPr lang="en-GB"/>
          </a:p>
        </p:txBody>
      </p:sp>
      <p:pic>
        <p:nvPicPr>
          <p:cNvPr id="7" name="Picture 6"/>
          <p:cNvPicPr>
            <a:picLocks noChangeAspect="1"/>
          </p:cNvPicPr>
          <p:nvPr/>
        </p:nvPicPr>
        <p:blipFill>
          <a:blip r:embed="rId2"/>
          <a:stretch>
            <a:fillRect/>
          </a:stretch>
        </p:blipFill>
        <p:spPr>
          <a:xfrm>
            <a:off x="4325331" y="4269996"/>
            <a:ext cx="1817482" cy="514508"/>
          </a:xfrm>
          <a:prstGeom prst="rect">
            <a:avLst/>
          </a:prstGeom>
        </p:spPr>
      </p:pic>
      <p:pic>
        <p:nvPicPr>
          <p:cNvPr id="8" name="Picture 7"/>
          <p:cNvPicPr>
            <a:picLocks noChangeAspect="1"/>
          </p:cNvPicPr>
          <p:nvPr/>
        </p:nvPicPr>
        <p:blipFill>
          <a:blip r:embed="rId3"/>
          <a:stretch>
            <a:fillRect/>
          </a:stretch>
        </p:blipFill>
        <p:spPr>
          <a:xfrm>
            <a:off x="6637563" y="4840177"/>
            <a:ext cx="4542701" cy="553277"/>
          </a:xfrm>
          <a:prstGeom prst="rect">
            <a:avLst/>
          </a:prstGeom>
        </p:spPr>
      </p:pic>
      <p:sp>
        <p:nvSpPr>
          <p:cNvPr id="9" name="TextBox 8"/>
          <p:cNvSpPr txBox="1"/>
          <p:nvPr/>
        </p:nvSpPr>
        <p:spPr>
          <a:xfrm>
            <a:off x="838200" y="1368044"/>
            <a:ext cx="6407858" cy="2893100"/>
          </a:xfrm>
          <a:prstGeom prst="rect">
            <a:avLst/>
          </a:prstGeom>
          <a:noFill/>
        </p:spPr>
        <p:txBody>
          <a:bodyPr wrap="square" rtlCol="0">
            <a:spAutoFit/>
          </a:bodyPr>
          <a:lstStyle/>
          <a:p>
            <a:r>
              <a:rPr lang="en-GB" sz="1400" dirty="0" smtClean="0"/>
              <a:t>Aim to derive an equation that allows the flux of photons from an ICS source that passes through a downstream circular collimator – collimated flux - to be calculated by modifying the flux. Collimator used for energy selection.</a:t>
            </a:r>
          </a:p>
          <a:p>
            <a:endParaRPr lang="en-GB" sz="1400" dirty="0">
              <a:solidFill>
                <a:schemeClr val="accent2"/>
              </a:solidFill>
            </a:endParaRPr>
          </a:p>
          <a:p>
            <a:r>
              <a:rPr lang="en-GB" sz="1400" dirty="0" smtClean="0">
                <a:solidFill>
                  <a:schemeClr val="accent2"/>
                </a:solidFill>
              </a:rPr>
              <a:t>Valid for Gaussian electron bunch and incident photon pulse. </a:t>
            </a:r>
            <a:r>
              <a:rPr lang="en-GB" sz="1400" dirty="0" smtClean="0">
                <a:solidFill>
                  <a:srgbClr val="FF0000"/>
                </a:solidFill>
              </a:rPr>
              <a:t>Doesn’t account for electron bunch energy spread or spectral bandwidth of incident photon pulse.</a:t>
            </a:r>
            <a:r>
              <a:rPr lang="en-GB" sz="1400" dirty="0" smtClean="0"/>
              <a:t> </a:t>
            </a:r>
          </a:p>
          <a:p>
            <a:endParaRPr lang="en-GB" sz="1400" dirty="0"/>
          </a:p>
          <a:p>
            <a:r>
              <a:rPr lang="en-GB" sz="1400" dirty="0" smtClean="0"/>
              <a:t>Useful for characterising ICS sources on-the-fly, benchmarking spectrum codes or for lengthy optimisations.</a:t>
            </a:r>
          </a:p>
          <a:p>
            <a:endParaRPr lang="en-GB" sz="1400" dirty="0"/>
          </a:p>
          <a:p>
            <a:r>
              <a:rPr lang="en-GB" sz="1400" dirty="0" smtClean="0"/>
              <a:t>First step is to derive a cross section for photons that pass through a circular collimator with collimation angle </a:t>
            </a:r>
            <a:r>
              <a:rPr lang="el-GR" sz="1400" dirty="0" smtClean="0"/>
              <a:t>θ</a:t>
            </a:r>
            <a:r>
              <a:rPr lang="en-GB" sz="1400" baseline="-25000" dirty="0" smtClean="0"/>
              <a:t>col</a:t>
            </a:r>
            <a:r>
              <a:rPr lang="en-GB" sz="1400" dirty="0" smtClean="0"/>
              <a:t>  – </a:t>
            </a:r>
            <a:r>
              <a:rPr lang="en-GB" sz="1400" dirty="0" smtClean="0">
                <a:solidFill>
                  <a:srgbClr val="00B050"/>
                </a:solidFill>
              </a:rPr>
              <a:t>fully general for all polarisations, recoil and angular collisions</a:t>
            </a:r>
            <a:r>
              <a:rPr lang="en-GB" sz="1400" dirty="0" smtClean="0"/>
              <a:t>.</a:t>
            </a:r>
            <a:endParaRPr lang="en-GB" sz="1400" dirty="0"/>
          </a:p>
        </p:txBody>
      </p:sp>
      <p:pic>
        <p:nvPicPr>
          <p:cNvPr id="10" name="Picture 9"/>
          <p:cNvPicPr>
            <a:picLocks noChangeAspect="1"/>
          </p:cNvPicPr>
          <p:nvPr/>
        </p:nvPicPr>
        <p:blipFill>
          <a:blip r:embed="rId4"/>
          <a:stretch>
            <a:fillRect/>
          </a:stretch>
        </p:blipFill>
        <p:spPr>
          <a:xfrm>
            <a:off x="1013826" y="4906262"/>
            <a:ext cx="3197754" cy="487192"/>
          </a:xfrm>
          <a:prstGeom prst="rect">
            <a:avLst/>
          </a:prstGeom>
        </p:spPr>
      </p:pic>
      <p:pic>
        <p:nvPicPr>
          <p:cNvPr id="12" name="Picture 11"/>
          <p:cNvPicPr>
            <a:picLocks noChangeAspect="1"/>
          </p:cNvPicPr>
          <p:nvPr/>
        </p:nvPicPr>
        <p:blipFill>
          <a:blip r:embed="rId5"/>
          <a:stretch>
            <a:fillRect/>
          </a:stretch>
        </p:blipFill>
        <p:spPr>
          <a:xfrm>
            <a:off x="7246058" y="1162500"/>
            <a:ext cx="3934206" cy="1953443"/>
          </a:xfrm>
          <a:prstGeom prst="rect">
            <a:avLst/>
          </a:prstGeom>
        </p:spPr>
      </p:pic>
      <p:sp>
        <p:nvSpPr>
          <p:cNvPr id="13" name="TextBox 12"/>
          <p:cNvSpPr txBox="1"/>
          <p:nvPr/>
        </p:nvSpPr>
        <p:spPr>
          <a:xfrm>
            <a:off x="7306901" y="3080059"/>
            <a:ext cx="4304805" cy="461665"/>
          </a:xfrm>
          <a:prstGeom prst="rect">
            <a:avLst/>
          </a:prstGeom>
          <a:noFill/>
        </p:spPr>
        <p:txBody>
          <a:bodyPr wrap="square" rtlCol="0">
            <a:spAutoFit/>
          </a:bodyPr>
          <a:lstStyle/>
          <a:p>
            <a:r>
              <a:rPr lang="en-GB" sz="1200" dirty="0" smtClean="0"/>
              <a:t>Diagram of collimation of an ICS source post electron beam – laser pulse interaction.</a:t>
            </a:r>
            <a:endParaRPr lang="en-GB" sz="1200" dirty="0"/>
          </a:p>
        </p:txBody>
      </p:sp>
      <p:sp>
        <p:nvSpPr>
          <p:cNvPr id="14" name="TextBox 13"/>
          <p:cNvSpPr txBox="1"/>
          <p:nvPr/>
        </p:nvSpPr>
        <p:spPr>
          <a:xfrm>
            <a:off x="844874" y="5506400"/>
            <a:ext cx="10298680" cy="307777"/>
          </a:xfrm>
          <a:prstGeom prst="rect">
            <a:avLst/>
          </a:prstGeom>
          <a:noFill/>
        </p:spPr>
        <p:txBody>
          <a:bodyPr wrap="square" rtlCol="0">
            <a:spAutoFit/>
          </a:bodyPr>
          <a:lstStyle/>
          <a:p>
            <a:r>
              <a:rPr lang="en-GB" sz="1400" dirty="0" smtClean="0"/>
              <a:t>Then the collimated flux, with hourglass effect and angular crossing luminosity reduction, is just a modified version of the flux</a:t>
            </a:r>
            <a:endParaRPr lang="en-GB" sz="1400" dirty="0"/>
          </a:p>
        </p:txBody>
      </p:sp>
      <p:pic>
        <p:nvPicPr>
          <p:cNvPr id="15" name="Picture 14"/>
          <p:cNvPicPr>
            <a:picLocks noChangeAspect="1"/>
          </p:cNvPicPr>
          <p:nvPr/>
        </p:nvPicPr>
        <p:blipFill>
          <a:blip r:embed="rId6"/>
          <a:stretch>
            <a:fillRect/>
          </a:stretch>
        </p:blipFill>
        <p:spPr>
          <a:xfrm>
            <a:off x="957306" y="5850420"/>
            <a:ext cx="2747016" cy="317261"/>
          </a:xfrm>
          <a:prstGeom prst="rect">
            <a:avLst/>
          </a:prstGeom>
        </p:spPr>
      </p:pic>
      <p:cxnSp>
        <p:nvCxnSpPr>
          <p:cNvPr id="17" name="Straight Arrow Connector 16"/>
          <p:cNvCxnSpPr>
            <a:stCxn id="10" idx="3"/>
          </p:cNvCxnSpPr>
          <p:nvPr/>
        </p:nvCxnSpPr>
        <p:spPr>
          <a:xfrm flipV="1">
            <a:off x="4211580" y="4698807"/>
            <a:ext cx="1174703" cy="4510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flipV="1">
            <a:off x="5913565" y="4698807"/>
            <a:ext cx="723998" cy="4180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8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AC6E064A725342824A0079685B008C" ma:contentTypeVersion="13" ma:contentTypeDescription="Create a new document." ma:contentTypeScope="" ma:versionID="36bb5cb8562f99755a7d336f788783b3">
  <xsd:schema xmlns:xsd="http://www.w3.org/2001/XMLSchema" xmlns:xs="http://www.w3.org/2001/XMLSchema" xmlns:p="http://schemas.microsoft.com/office/2006/metadata/properties" xmlns:ns3="2778eae4-b73e-4ac6-8182-13f0f730c8a7" xmlns:ns4="348d3cb8-04b5-4814-9aa2-049a77585eb9" targetNamespace="http://schemas.microsoft.com/office/2006/metadata/properties" ma:root="true" ma:fieldsID="1eca0c19dd8d3da53d77b8587d929454" ns3:_="" ns4:_="">
    <xsd:import namespace="2778eae4-b73e-4ac6-8182-13f0f730c8a7"/>
    <xsd:import namespace="348d3cb8-04b5-4814-9aa2-049a77585e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8eae4-b73e-4ac6-8182-13f0f730c8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d3cb8-04b5-4814-9aa2-049a77585eb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C048CC-128B-4014-B4C6-E15B84B8A80A}">
  <ds:schemaRefs>
    <ds:schemaRef ds:uri="http://schemas.microsoft.com/sharepoint/v3/contenttype/forms"/>
  </ds:schemaRefs>
</ds:datastoreItem>
</file>

<file path=customXml/itemProps2.xml><?xml version="1.0" encoding="utf-8"?>
<ds:datastoreItem xmlns:ds="http://schemas.openxmlformats.org/officeDocument/2006/customXml" ds:itemID="{13B594FE-8A59-4B05-A1CA-AACDC1999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8eae4-b73e-4ac6-8182-13f0f730c8a7"/>
    <ds:schemaRef ds:uri="348d3cb8-04b5-4814-9aa2-049a77585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97C8B7-2583-4186-9111-3559E0983C41}">
  <ds:schemaRefs>
    <ds:schemaRef ds:uri="http://schemas.microsoft.com/office/2006/documentManagement/types"/>
    <ds:schemaRef ds:uri="http://purl.org/dc/elements/1.1/"/>
    <ds:schemaRef ds:uri="348d3cb8-04b5-4814-9aa2-049a77585eb9"/>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2778eae4-b73e-4ac6-8182-13f0f730c8a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4341</TotalTime>
  <Words>2735</Words>
  <Application>Microsoft Office PowerPoint</Application>
  <PresentationFormat>Widescreen</PresentationFormat>
  <Paragraphs>288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ERL Driven ICS Sources Overview, Theory, ICARUS </vt:lpstr>
      <vt:lpstr>Contents</vt:lpstr>
      <vt:lpstr>Inverse Compton Scattering</vt:lpstr>
      <vt:lpstr>ICS: Scattered Photon Energies</vt:lpstr>
      <vt:lpstr>ICS: Cross Section</vt:lpstr>
      <vt:lpstr>ICS: Luminosity and Flux</vt:lpstr>
      <vt:lpstr>BACKUP: Luminosity Reduction Factors</vt:lpstr>
      <vt:lpstr>ICS Sources + Accelerator Drivers</vt:lpstr>
      <vt:lpstr>Analytical Collimated Flux</vt:lpstr>
      <vt:lpstr>Analytical Collimated Flux</vt:lpstr>
      <vt:lpstr>ICARUS</vt:lpstr>
      <vt:lpstr>BACKUP: ICARUS Model</vt:lpstr>
      <vt:lpstr>ICARUS Code &amp; Benchmarking</vt:lpstr>
      <vt:lpstr>CBETA ERL ICS Source</vt:lpstr>
      <vt:lpstr>CBETA ERL ICS Source</vt:lpstr>
      <vt:lpstr>CBETA ERL ICS Source</vt:lpstr>
      <vt:lpstr>CBETA ERL ICS Source</vt:lpstr>
      <vt:lpstr>DIANA ICS Source</vt:lpstr>
      <vt:lpstr>DIANA ICS Source</vt:lpstr>
      <vt:lpstr>DIANA ICS Source</vt:lpstr>
      <vt:lpstr>Questions?</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ERL Driven ICS Sources Overview, Theory, ICARUS</dc:title>
  <dc:creator>Crone, Joe (STFC,DL,AST)</dc:creator>
  <cp:lastModifiedBy>Crone, Joe (STFC,DL,AST)</cp:lastModifiedBy>
  <cp:revision>85</cp:revision>
  <dcterms:created xsi:type="dcterms:W3CDTF">2022-09-27T07:41:44Z</dcterms:created>
  <dcterms:modified xsi:type="dcterms:W3CDTF">2022-09-30T08:04:48Z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0x010100A7AC6E064A725342824A0079685B008C</vt:lpwstr>
  </property>
</Properties>
</file>