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307" r:id="rId3"/>
    <p:sldId id="267" r:id="rId4"/>
    <p:sldId id="269" r:id="rId5"/>
    <p:sldId id="266" r:id="rId6"/>
    <p:sldId id="256" r:id="rId7"/>
    <p:sldId id="271" r:id="rId8"/>
    <p:sldId id="287" r:id="rId9"/>
    <p:sldId id="309" r:id="rId10"/>
    <p:sldId id="288" r:id="rId11"/>
    <p:sldId id="286" r:id="rId12"/>
    <p:sldId id="263" r:id="rId13"/>
    <p:sldId id="295" r:id="rId14"/>
    <p:sldId id="262" r:id="rId15"/>
    <p:sldId id="285" r:id="rId16"/>
    <p:sldId id="297" r:id="rId17"/>
    <p:sldId id="296" r:id="rId18"/>
    <p:sldId id="268" r:id="rId19"/>
    <p:sldId id="270" r:id="rId20"/>
    <p:sldId id="292" r:id="rId21"/>
    <p:sldId id="301" r:id="rId22"/>
    <p:sldId id="304" r:id="rId23"/>
    <p:sldId id="305" r:id="rId24"/>
    <p:sldId id="282" r:id="rId25"/>
    <p:sldId id="31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8A384-C94E-4992-A2E2-AD779FCEF5AD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16608-4154-4A19-9CA9-B6885A5AE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0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AFF24-7102-4C3B-8527-12AB5DAB23B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3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1448-5B3F-00D3-2D84-87031CAA9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678B5-3AE2-D7F7-2BBB-239EBB14C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86097-C4A7-1F3F-EA7F-91CB9001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F8F-A182-4438-852C-D868EF870619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44288-66B1-5BAE-2E02-EDD9C4C5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27135-480F-6752-1B78-66A908D7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766-A679-4A82-A599-5BD7B29C7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47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CBE23-8CE6-C5F8-7174-A79224E4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6C109-EA54-52C3-F60B-9E9105FB2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D3059-E147-393A-98B7-4F9DDB57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F8F-A182-4438-852C-D868EF870619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1F8AC-743A-5CF5-5FDA-4B509FD7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B4E8B-A501-9D41-CB2F-472A3379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766-A679-4A82-A599-5BD7B29C7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2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362E9-E73F-4552-15EA-AA5A930A5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C416C-D478-97AA-776B-A757F92AE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72DFA-C0D1-9306-6368-124B2B4F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F8F-A182-4438-852C-D868EF870619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2F1B0-8A5D-6ACE-1090-C67F8EA4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AB62D-E31E-3ED5-6D3A-5DEFBA98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766-A679-4A82-A599-5BD7B29C7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7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05155" y="682388"/>
            <a:ext cx="11842325" cy="5850638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342900" indent="-342900">
              <a:buClr>
                <a:srgbClr val="FF7F3F"/>
              </a:buClr>
              <a:buFont typeface="Arial" panose="020B0604020202020204" pitchFamily="34" charset="0"/>
              <a:buChar char="•"/>
              <a:defRPr>
                <a:solidFill>
                  <a:srgbClr val="0062AC"/>
                </a:solidFill>
              </a:defRPr>
            </a:lvl1pPr>
            <a:lvl2pPr>
              <a:buClr>
                <a:srgbClr val="FF7F3F"/>
              </a:buClr>
              <a:defRPr>
                <a:solidFill>
                  <a:srgbClr val="0062AC"/>
                </a:solidFill>
              </a:defRPr>
            </a:lvl2pPr>
            <a:lvl3pPr>
              <a:buClr>
                <a:srgbClr val="FF7F3F"/>
              </a:buClr>
              <a:defRPr>
                <a:solidFill>
                  <a:srgbClr val="0062AC"/>
                </a:solidFill>
              </a:defRPr>
            </a:lvl3pPr>
            <a:lvl4pPr>
              <a:buClr>
                <a:srgbClr val="FF7F3F"/>
              </a:buClr>
              <a:defRPr>
                <a:solidFill>
                  <a:srgbClr val="0062AC"/>
                </a:solidFill>
              </a:defRPr>
            </a:lvl4pPr>
            <a:lvl5pPr>
              <a:buClr>
                <a:srgbClr val="FF7F3F"/>
              </a:buClr>
              <a:defRPr>
                <a:solidFill>
                  <a:srgbClr val="0062A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27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82BB-0358-B13D-40D5-D64E0DF8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40700-08F4-9E94-18BC-CF597E9F5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A1BEE-8434-101A-8981-177112BD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F8F-A182-4438-852C-D868EF870619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93CCE-87D6-15AA-03DF-AFF5E3C2B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F2D01-91C9-1F7D-0AD3-20C32D4A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766-A679-4A82-A599-5BD7B29C7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81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959E-6996-CEC8-C8C3-F1A4F826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B2F6D-4784-248B-0E1A-6E73728E6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1743D-6120-9443-EA50-F2DD02A4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F8F-A182-4438-852C-D868EF870619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51F9B-ED54-91BD-3A90-01C6BA8C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A6A3D-537B-B248-6ABF-D798BDA6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766-A679-4A82-A599-5BD7B29C7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60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B7D8-2219-80FE-A3D7-32CA83C16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DB467-B54B-238A-B0CC-57801FDE4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8F043-DE6E-1782-F6EA-2C1C3FC77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AE504-3261-6B62-FE13-59EAE87D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F8F-A182-4438-852C-D868EF870619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A392E-575B-0B39-E4B1-9B0E5DE8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BBA3C-1192-2290-FD38-E939E4C6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766-A679-4A82-A599-5BD7B29C7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2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2A29-1316-3BC1-F743-085AACA8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8D538-E7AC-1275-DF1D-78A1BF5B9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2C866-F426-C8A6-CA1B-49BFB8B8C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4ADA0-4019-5EEB-DE2F-45DFD73D6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E1F2E8-674A-C5DA-4323-FC2A1439A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280E2-AE12-BE79-C901-78EF91B5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F8F-A182-4438-852C-D868EF870619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BE6C9-2C2D-B2BC-41CA-B1DEF2D2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2BBCD9-6158-16B7-438D-8051DF99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766-A679-4A82-A599-5BD7B29C7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82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BF1C-385E-0422-135A-D297625E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C569C-8B75-9E76-9FB2-588A7728A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F8F-A182-4438-852C-D868EF870619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5FBD6-6133-AE10-363D-87BBC2AC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7D6C0-ABA2-2F2C-8AD1-9C2C00FF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766-A679-4A82-A599-5BD7B29C7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42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BD75FB-85EA-3240-B803-B269E7DA7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F8F-A182-4438-852C-D868EF870619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2F7B4-A9F0-878F-92B8-860350A0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651A8-7E1E-7313-192D-A1BEDC4A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766-A679-4A82-A599-5BD7B29C7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3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83127-5355-9226-5E17-D706C166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17377-A91C-C0AA-2A98-246AD0E15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50E90-20C3-7C45-5F90-677EBCA8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85D78-0B0E-B7C3-2BF3-13479AC2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F8F-A182-4438-852C-D868EF870619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D88AD-6FD6-9D3C-C1A6-FFAFF976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540D3-29A2-B8C5-283A-B951A5FE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766-A679-4A82-A599-5BD7B29C7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2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4067-E5D2-BD32-46F7-0B768AAA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084146-FE24-C82F-40CF-C0DAC4C2D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EB683-F1F2-FC11-577D-18F4046C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D6EFB-1ECD-1E81-899F-DBE3C689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4F8F-A182-4438-852C-D868EF870619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6BE55-EE10-5405-BAB6-3B3324050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6C111-B4A1-4E59-6639-110C934E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766-A679-4A82-A599-5BD7B29C7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7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32C90F-455F-AE8E-BDD0-7CF94DE3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6C6C5-CCA7-23BE-12EE-5158FF05B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14F18-27C6-DD82-0DDA-616DCAE30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4F8F-A182-4438-852C-D868EF870619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FC6B7-EA90-DA61-DC9C-E4063EE9F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FAAC2-94F5-A63F-97F5-0F34DCAE6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D766-A679-4A82-A599-5BD7B29C7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7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8692" y="229960"/>
            <a:ext cx="557280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Introduction to </a:t>
            </a:r>
            <a:r>
              <a:rPr lang="en-GB" sz="2400" b="1" dirty="0" err="1"/>
              <a:t>LhARA</a:t>
            </a:r>
            <a:r>
              <a:rPr lang="en-GB" sz="2400" b="1" dirty="0"/>
              <a:t> and </a:t>
            </a:r>
            <a:r>
              <a:rPr lang="en-GB" sz="2400" b="1" dirty="0" err="1"/>
              <a:t>SmartPhantom</a:t>
            </a:r>
            <a:endParaRPr lang="en-GB" sz="2400" b="1" dirty="0"/>
          </a:p>
          <a:p>
            <a:pPr algn="ctr"/>
            <a:r>
              <a:rPr lang="en-GB" dirty="0"/>
              <a:t>John Matheson</a:t>
            </a:r>
          </a:p>
          <a:p>
            <a:pPr algn="ctr"/>
            <a:r>
              <a:rPr lang="en-GB" dirty="0"/>
              <a:t>PPD</a:t>
            </a:r>
          </a:p>
          <a:p>
            <a:pPr algn="ctr"/>
            <a:r>
              <a:rPr lang="en-GB" dirty="0"/>
              <a:t>Rutherford Appleton laboratory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3526" y="1450364"/>
            <a:ext cx="70048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70C0"/>
                </a:solidFill>
              </a:rPr>
              <a:t>LhARA</a:t>
            </a:r>
            <a:r>
              <a:rPr lang="en-GB" dirty="0">
                <a:solidFill>
                  <a:srgbClr val="0070C0"/>
                </a:solidFill>
              </a:rPr>
              <a:t> – Laser hybrid Accelerator for Radiobiological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What is it and why do we need it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Overall Layout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Proton/Ion acoustic dose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70C0"/>
                </a:solidFill>
              </a:rPr>
              <a:t>SmartPhantom</a:t>
            </a:r>
            <a:r>
              <a:rPr lang="en-GB" dirty="0">
                <a:solidFill>
                  <a:srgbClr val="0070C0"/>
                </a:solidFill>
              </a:rPr>
              <a:t> - instrumented water phantom for test beam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Central aim – verify simulations against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Based on scintillating fibre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Calibration against </a:t>
            </a:r>
            <a:r>
              <a:rPr lang="en-GB" dirty="0" err="1">
                <a:solidFill>
                  <a:srgbClr val="0070C0"/>
                </a:solidFill>
              </a:rPr>
              <a:t>dosimetric</a:t>
            </a:r>
            <a:r>
              <a:rPr lang="en-GB" dirty="0">
                <a:solidFill>
                  <a:srgbClr val="0070C0"/>
                </a:solidFill>
              </a:rPr>
              <a:t>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Transducers for proton acoustic measurements to be added later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75BF8-8015-6497-B161-09C071847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34" y="5081594"/>
            <a:ext cx="3714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4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4320" y="174170"/>
            <a:ext cx="3771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rgbClr val="0070C0"/>
                </a:solidFill>
              </a:rPr>
              <a:t>SmartPhantom</a:t>
            </a:r>
            <a:r>
              <a:rPr lang="en-GB" sz="2000" b="1" dirty="0">
                <a:solidFill>
                  <a:srgbClr val="0070C0"/>
                </a:solidFill>
              </a:rPr>
              <a:t> construction trials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492" b="24910"/>
          <a:stretch/>
        </p:blipFill>
        <p:spPr>
          <a:xfrm>
            <a:off x="189177" y="657225"/>
            <a:ext cx="11561445" cy="3171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1105" y="4772025"/>
            <a:ext cx="346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Prototype planes, wound with fishing line on the winding jig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686" y="3829051"/>
            <a:ext cx="5011198" cy="2907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7A0D0E-3D1E-A558-3E87-94E79A54BC6A}"/>
              </a:ext>
            </a:extLst>
          </p:cNvPr>
          <p:cNvSpPr txBox="1"/>
          <p:nvPr/>
        </p:nvSpPr>
        <p:spPr>
          <a:xfrm>
            <a:off x="9010835" y="5779363"/>
            <a:ext cx="2779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Maria Maxouti IC / RAL PPD</a:t>
            </a:r>
          </a:p>
          <a:p>
            <a:r>
              <a:rPr lang="en-GB" dirty="0">
                <a:solidFill>
                  <a:srgbClr val="002060"/>
                </a:solidFill>
              </a:rPr>
              <a:t>Josie McGarrigle IC</a:t>
            </a:r>
          </a:p>
          <a:p>
            <a:r>
              <a:rPr lang="en-GB" dirty="0">
                <a:solidFill>
                  <a:srgbClr val="002060"/>
                </a:solidFill>
              </a:rPr>
              <a:t>Liam Cooper RAL TD</a:t>
            </a:r>
          </a:p>
        </p:txBody>
      </p:sp>
    </p:spTree>
    <p:extLst>
      <p:ext uri="{BB962C8B-B14F-4D97-AF65-F5344CB8AC3E}">
        <p14:creationId xmlns:p14="http://schemas.microsoft.com/office/powerpoint/2010/main" val="268582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2006" y="130782"/>
            <a:ext cx="4260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rgbClr val="0070C0"/>
                </a:solidFill>
              </a:rPr>
              <a:t>SmartPhantom</a:t>
            </a:r>
            <a:r>
              <a:rPr lang="en-GB" sz="2000" b="1" dirty="0">
                <a:solidFill>
                  <a:srgbClr val="0070C0"/>
                </a:solidFill>
              </a:rPr>
              <a:t> Scintillating Fibre Tests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659"/>
          <a:stretch/>
        </p:blipFill>
        <p:spPr>
          <a:xfrm>
            <a:off x="6686479" y="3685569"/>
            <a:ext cx="4305300" cy="2308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167"/>
          <a:stretch/>
        </p:blipFill>
        <p:spPr>
          <a:xfrm>
            <a:off x="1244915" y="3705607"/>
            <a:ext cx="4476750" cy="232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1343" y="5932997"/>
            <a:ext cx="3905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Beam intensity increasing with time: 59 MeV beam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9028" y="5875818"/>
            <a:ext cx="4476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Beam intensity increasing with time: 11 MeV beam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22446"/>
          <a:stretch/>
        </p:blipFill>
        <p:spPr>
          <a:xfrm>
            <a:off x="566667" y="620547"/>
            <a:ext cx="6015038" cy="3036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4606" t="5533" r="15266" b="17918"/>
          <a:stretch/>
        </p:blipFill>
        <p:spPr>
          <a:xfrm>
            <a:off x="6581705" y="748960"/>
            <a:ext cx="4514850" cy="25527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7175" y="6305550"/>
            <a:ext cx="84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H.T.Lau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68814" y="3327164"/>
            <a:ext cx="3940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Preliminary tests of scintillating fibre bundle at </a:t>
            </a:r>
            <a:r>
              <a:rPr lang="en-GB" sz="1200" dirty="0" err="1"/>
              <a:t>Clatterbridge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1807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04" y="1336752"/>
            <a:ext cx="4150519" cy="2550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3525" y="1233526"/>
            <a:ext cx="6353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PTW Markus chamber </a:t>
            </a:r>
            <a:r>
              <a:rPr lang="en-GB" u="sng" dirty="0">
                <a:solidFill>
                  <a:srgbClr val="0070C0"/>
                </a:solidFill>
              </a:rPr>
              <a:t>www.ptwdosimetry.com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Plane parallel ion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Secondary</a:t>
            </a:r>
            <a:r>
              <a:rPr lang="en-GB" dirty="0"/>
              <a:t>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Calibrated against primary standard at NPL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Waterproof - can be used in water phantoms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Available at Birmingham Univ. cyclotron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to calibrate a transmission ion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Transmission chamber used in routine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be coupled with RCF or alanine dosimetry (relative measurement of dose distribution)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8050" y="257175"/>
            <a:ext cx="4788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Calibration of </a:t>
            </a:r>
            <a:r>
              <a:rPr lang="en-GB" sz="2000" b="1" dirty="0" err="1">
                <a:solidFill>
                  <a:srgbClr val="0070C0"/>
                </a:solidFill>
              </a:rPr>
              <a:t>SmartPhantom</a:t>
            </a:r>
            <a:r>
              <a:rPr lang="en-GB" sz="2000" b="1" dirty="0">
                <a:solidFill>
                  <a:srgbClr val="0070C0"/>
                </a:solidFill>
              </a:rPr>
              <a:t> for dosimetry</a:t>
            </a:r>
          </a:p>
        </p:txBody>
      </p:sp>
    </p:spTree>
    <p:extLst>
      <p:ext uri="{BB962C8B-B14F-4D97-AF65-F5344CB8AC3E}">
        <p14:creationId xmlns:p14="http://schemas.microsoft.com/office/powerpoint/2010/main" val="1746483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4694" y="64447"/>
            <a:ext cx="4604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NPL – small portable graphite calorimeter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95" y="634240"/>
            <a:ext cx="428625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" b="2363"/>
          <a:stretch/>
        </p:blipFill>
        <p:spPr>
          <a:xfrm>
            <a:off x="693696" y="3120390"/>
            <a:ext cx="4552950" cy="2771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82696" y="4855250"/>
            <a:ext cx="3250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NPL is developing SPGC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Portable </a:t>
            </a:r>
            <a:r>
              <a:rPr lang="en-GB" b="1" dirty="0">
                <a:solidFill>
                  <a:srgbClr val="0070C0"/>
                </a:solidFill>
              </a:rPr>
              <a:t>primary</a:t>
            </a:r>
            <a:r>
              <a:rPr lang="en-GB" dirty="0">
                <a:solidFill>
                  <a:srgbClr val="0070C0"/>
                </a:solidFill>
              </a:rPr>
              <a:t>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Prototype tested at RAL CLF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Can be brought to test beams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-1" b="26109"/>
          <a:stretch/>
        </p:blipFill>
        <p:spPr>
          <a:xfrm>
            <a:off x="5246646" y="446472"/>
            <a:ext cx="6192774" cy="2134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31557" b="11257"/>
          <a:stretch/>
        </p:blipFill>
        <p:spPr>
          <a:xfrm>
            <a:off x="4864554" y="2423432"/>
            <a:ext cx="6919913" cy="2116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769" y="6215686"/>
            <a:ext cx="287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francesco.romano@ct.infn.it</a:t>
            </a:r>
          </a:p>
        </p:txBody>
      </p:sp>
    </p:spTree>
    <p:extLst>
      <p:ext uri="{BB962C8B-B14F-4D97-AF65-F5344CB8AC3E}">
        <p14:creationId xmlns:p14="http://schemas.microsoft.com/office/powerpoint/2010/main" val="89187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1598" y="319223"/>
            <a:ext cx="332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Next steps for </a:t>
            </a:r>
            <a:r>
              <a:rPr lang="en-GB" sz="2000" b="1" dirty="0" err="1">
                <a:solidFill>
                  <a:srgbClr val="0070C0"/>
                </a:solidFill>
              </a:rPr>
              <a:t>SmartPhantom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8502" y="1067355"/>
            <a:ext cx="8974252" cy="497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Near Future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Finalise assembly methods for fibre planes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Complete </a:t>
            </a:r>
            <a:r>
              <a:rPr lang="en-GB" dirty="0" err="1"/>
              <a:t>SmartPhantom</a:t>
            </a:r>
            <a:r>
              <a:rPr lang="en-GB" dirty="0"/>
              <a:t> first fibre plane and readout assembly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Beam test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SmartPhantom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comparing with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dosimetric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standards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UK possibilities – Clatterbridge Hospital, Birmingham University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Comparison of </a:t>
            </a:r>
            <a:r>
              <a:rPr lang="en-GB" dirty="0" err="1"/>
              <a:t>SmartPhantom</a:t>
            </a:r>
            <a:r>
              <a:rPr lang="en-GB" dirty="0"/>
              <a:t> beam test results with GEANT4 simulations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More Distant Future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Integrate proton acoustic measurements into </a:t>
            </a:r>
            <a:r>
              <a:rPr lang="en-GB" dirty="0" err="1"/>
              <a:t>SmartPhantom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Next round of beam tests to check GEANT4 and k-Wave simulations against beam test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Ultimate Goal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Demonstrate dosimetry by acoustic measurements in vivo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62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0223" y="2633798"/>
            <a:ext cx="2672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Spare Slides</a:t>
            </a:r>
          </a:p>
        </p:txBody>
      </p:sp>
    </p:spTree>
    <p:extLst>
      <p:ext uri="{BB962C8B-B14F-4D97-AF65-F5344CB8AC3E}">
        <p14:creationId xmlns:p14="http://schemas.microsoft.com/office/powerpoint/2010/main" val="4202394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423633-E181-4D3F-AEFA-FB78FF33A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989" y="2638874"/>
            <a:ext cx="5022056" cy="2871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325AE2-5AE1-4300-9195-BF03E9975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510"/>
          <a:stretch/>
        </p:blipFill>
        <p:spPr>
          <a:xfrm>
            <a:off x="268875" y="3554884"/>
            <a:ext cx="3954333" cy="3228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461D2F-3000-4F5C-9649-44DF8B640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38" y="1694415"/>
            <a:ext cx="2185988" cy="2228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D18F9E-26BD-4C45-85D9-F9B8909E5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16" y="694290"/>
            <a:ext cx="3400425" cy="1171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E63B2D-C45D-48A2-A485-E64E055CC1BD}"/>
              </a:ext>
            </a:extLst>
          </p:cNvPr>
          <p:cNvSpPr txBox="1"/>
          <p:nvPr/>
        </p:nvSpPr>
        <p:spPr>
          <a:xfrm>
            <a:off x="3480641" y="877791"/>
            <a:ext cx="50220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Currently assembling a kit of parts for a single plane with 2 orthogonal layers of fibres.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Edmund 45760 Relay lens x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Alvium</a:t>
            </a:r>
            <a:r>
              <a:rPr lang="en-GB" dirty="0"/>
              <a:t> 1800 cameras x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Carbon fibre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Optomechanics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F7B3F-3FBB-4294-902C-4212C87D8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4162" y="1028700"/>
            <a:ext cx="3124200" cy="2400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6392BE-94AD-4C05-9005-2B09215CAFD9}"/>
              </a:ext>
            </a:extLst>
          </p:cNvPr>
          <p:cNvSpPr txBox="1"/>
          <p:nvPr/>
        </p:nvSpPr>
        <p:spPr>
          <a:xfrm>
            <a:off x="2698386" y="74141"/>
            <a:ext cx="6207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Preparations for testing the first </a:t>
            </a:r>
            <a:r>
              <a:rPr lang="en-GB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SmartPhantom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3DBCBC-EAD5-422D-ACB4-FC955B887B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41" t="53960" r="50656" b="11176"/>
          <a:stretch/>
        </p:blipFill>
        <p:spPr>
          <a:xfrm>
            <a:off x="8502698" y="4316119"/>
            <a:ext cx="3522480" cy="22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95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4DA7D4-30D5-4CA8-8D78-9B3B8C15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30" y="911035"/>
            <a:ext cx="4057650" cy="2255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182022-FB86-4CCF-8426-14E4E8A12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592" y="1483750"/>
            <a:ext cx="7286625" cy="5000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3BB800-1E05-4DC4-9136-3027442F9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94" y="3314644"/>
            <a:ext cx="3800475" cy="257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7F082A-1AD7-4D44-B7F0-47D9974EF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73" y="3773045"/>
            <a:ext cx="1266825" cy="342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D129BA-4993-46A8-A870-B170367AE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1913" y="3754913"/>
            <a:ext cx="2924175" cy="361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25E68F-455D-C931-3277-A3FC6E747A83}"/>
              </a:ext>
            </a:extLst>
          </p:cNvPr>
          <p:cNvSpPr txBox="1"/>
          <p:nvPr/>
        </p:nvSpPr>
        <p:spPr>
          <a:xfrm>
            <a:off x="3624070" y="200526"/>
            <a:ext cx="4338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Scintillating Fibre Plane from Literature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3E20F-6349-7D2F-3E03-01EA82C26713}"/>
              </a:ext>
            </a:extLst>
          </p:cNvPr>
          <p:cNvSpPr txBox="1"/>
          <p:nvPr/>
        </p:nvSpPr>
        <p:spPr>
          <a:xfrm>
            <a:off x="802105" y="5077326"/>
            <a:ext cx="2927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Proof of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Needs to be waterproof….</a:t>
            </a:r>
          </a:p>
        </p:txBody>
      </p:sp>
    </p:spTree>
    <p:extLst>
      <p:ext uri="{BB962C8B-B14F-4D97-AF65-F5344CB8AC3E}">
        <p14:creationId xmlns:p14="http://schemas.microsoft.com/office/powerpoint/2010/main" val="3903360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077D2A-9569-DA1C-D697-186003B88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2362200"/>
            <a:ext cx="7591425" cy="3905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F6AA63-58C5-3C63-9158-2666F35F7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2" y="195269"/>
            <a:ext cx="573786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58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5CA24-CDD1-1DA2-8F62-D2955D4F0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804862"/>
            <a:ext cx="80962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9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C6566B-3D0A-137D-5B46-FEA56103EF10}"/>
              </a:ext>
            </a:extLst>
          </p:cNvPr>
          <p:cNvSpPr txBox="1"/>
          <p:nvPr/>
        </p:nvSpPr>
        <p:spPr>
          <a:xfrm>
            <a:off x="3486150" y="304800"/>
            <a:ext cx="442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Who is working on the </a:t>
            </a:r>
            <a:r>
              <a:rPr lang="en-GB" sz="2000" b="1" dirty="0" err="1">
                <a:solidFill>
                  <a:srgbClr val="0070C0"/>
                </a:solidFill>
              </a:rPr>
              <a:t>SmartPhantom</a:t>
            </a:r>
            <a:r>
              <a:rPr lang="en-GB" sz="2000" b="1" dirty="0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61CDD2-D2EF-ABD1-D763-28AA8E8B731F}"/>
              </a:ext>
            </a:extLst>
          </p:cNvPr>
          <p:cNvSpPr txBox="1"/>
          <p:nvPr/>
        </p:nvSpPr>
        <p:spPr>
          <a:xfrm>
            <a:off x="2952750" y="1247775"/>
            <a:ext cx="636533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Jeff Bamber	</a:t>
            </a:r>
            <a:r>
              <a:rPr lang="en-GB" i="1" dirty="0"/>
              <a:t>Institute of Cancer Research, Sutton</a:t>
            </a:r>
          </a:p>
          <a:p>
            <a:r>
              <a:rPr lang="en-GB" dirty="0"/>
              <a:t>Liam Cooper	</a:t>
            </a:r>
            <a:r>
              <a:rPr lang="en-GB" i="1" dirty="0"/>
              <a:t>RAL TD</a:t>
            </a:r>
          </a:p>
          <a:p>
            <a:r>
              <a:rPr lang="en-GB" dirty="0"/>
              <a:t>Ben Cox </a:t>
            </a:r>
            <a:r>
              <a:rPr lang="en-GB" i="1" dirty="0"/>
              <a:t>		UCL Biomedical Ultrasound</a:t>
            </a:r>
          </a:p>
          <a:p>
            <a:r>
              <a:rPr lang="en-GB" dirty="0"/>
              <a:t>Emma Harris </a:t>
            </a:r>
            <a:r>
              <a:rPr lang="en-GB" i="1" dirty="0"/>
              <a:t>	Institute of Cancer Research, Sutton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Hin Tung Lau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	Imperial College - PhD student (graduated)</a:t>
            </a:r>
          </a:p>
          <a:p>
            <a:r>
              <a:rPr lang="en-GB" dirty="0"/>
              <a:t>Ken Long 		</a:t>
            </a:r>
            <a:r>
              <a:rPr lang="en-GB" i="1" dirty="0"/>
              <a:t>Imperial College, RAL PPD</a:t>
            </a:r>
          </a:p>
          <a:p>
            <a:r>
              <a:rPr lang="en-GB" dirty="0"/>
              <a:t>Josie McGarrigle 	</a:t>
            </a:r>
            <a:r>
              <a:rPr lang="en-GB" i="1" dirty="0"/>
              <a:t>Imperial College</a:t>
            </a:r>
          </a:p>
          <a:p>
            <a:r>
              <a:rPr lang="en-GB" dirty="0"/>
              <a:t>John Matheson	</a:t>
            </a:r>
            <a:r>
              <a:rPr lang="en-GB" i="1" dirty="0"/>
              <a:t>RAL PPD</a:t>
            </a:r>
          </a:p>
          <a:p>
            <a:r>
              <a:rPr lang="en-GB" b="1" dirty="0"/>
              <a:t>Maria Maxouti	</a:t>
            </a:r>
            <a:r>
              <a:rPr lang="en-GB" b="1" i="1" dirty="0"/>
              <a:t>Imperial College, RAL PPD - Joint PhD student</a:t>
            </a:r>
          </a:p>
        </p:txBody>
      </p:sp>
    </p:spTree>
    <p:extLst>
      <p:ext uri="{BB962C8B-B14F-4D97-AF65-F5344CB8AC3E}">
        <p14:creationId xmlns:p14="http://schemas.microsoft.com/office/powerpoint/2010/main" val="1249974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999BE-3EA7-4B8F-8E29-522E7D013A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09689" y="682389"/>
            <a:ext cx="9621889" cy="654043"/>
          </a:xfrm>
        </p:spPr>
        <p:txBody>
          <a:bodyPr>
            <a:normAutofit/>
          </a:bodyPr>
          <a:lstStyle/>
          <a:p>
            <a:r>
              <a:rPr lang="en-US" sz="1800" dirty="0"/>
              <a:t>Energy loss in the end station using the beam tracked from after the capture section.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78CA77-F0B8-4387-884A-9F6B2727573E}"/>
              </a:ext>
            </a:extLst>
          </p:cNvPr>
          <p:cNvSpPr txBox="1"/>
          <p:nvPr/>
        </p:nvSpPr>
        <p:spPr>
          <a:xfrm>
            <a:off x="6770079" y="17155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10 MeV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71FB5D-00D1-4A0F-985A-7E470A813D14}"/>
              </a:ext>
            </a:extLst>
          </p:cNvPr>
          <p:cNvSpPr txBox="1"/>
          <p:nvPr/>
        </p:nvSpPr>
        <p:spPr>
          <a:xfrm>
            <a:off x="6969372" y="233291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FF00"/>
                </a:solidFill>
              </a:rPr>
              <a:t>12 MeV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1011FB-AF29-4831-A513-47687E5BE737}"/>
              </a:ext>
            </a:extLst>
          </p:cNvPr>
          <p:cNvSpPr txBox="1"/>
          <p:nvPr/>
        </p:nvSpPr>
        <p:spPr>
          <a:xfrm>
            <a:off x="7659581" y="261713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15 MeV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14B91B-8826-479C-B056-3E04142DB91C}"/>
              </a:ext>
            </a:extLst>
          </p:cNvPr>
          <p:cNvSpPr txBox="1"/>
          <p:nvPr/>
        </p:nvSpPr>
        <p:spPr>
          <a:xfrm>
            <a:off x="2423601" y="5936532"/>
            <a:ext cx="105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0.075 mm vacuum window</a:t>
            </a:r>
            <a:endParaRPr lang="en-GB" sz="1600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B4E82B-7C8E-4B90-89AA-403A88B00A35}"/>
              </a:ext>
            </a:extLst>
          </p:cNvPr>
          <p:cNvSpPr/>
          <p:nvPr/>
        </p:nvSpPr>
        <p:spPr>
          <a:xfrm>
            <a:off x="7213780" y="6118771"/>
            <a:ext cx="990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0.03</a:t>
            </a:r>
            <a:r>
              <a:rPr lang="en-GB" sz="1600" dirty="0"/>
              <a:t> mm cell layer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AF5FEF-8083-4ED7-AFB0-4E3DAF96A6CA}"/>
              </a:ext>
            </a:extLst>
          </p:cNvPr>
          <p:cNvSpPr/>
          <p:nvPr/>
        </p:nvSpPr>
        <p:spPr>
          <a:xfrm>
            <a:off x="5857423" y="6027446"/>
            <a:ext cx="146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1.15 mm sample </a:t>
            </a:r>
          </a:p>
          <a:p>
            <a:r>
              <a:rPr lang="en-US" sz="1600" dirty="0"/>
              <a:t>container base</a:t>
            </a:r>
            <a:endParaRPr lang="en-US" sz="1600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78E870-E61D-49E0-A60F-3F36ACC63AD1}"/>
              </a:ext>
            </a:extLst>
          </p:cNvPr>
          <p:cNvSpPr/>
          <p:nvPr/>
        </p:nvSpPr>
        <p:spPr>
          <a:xfrm>
            <a:off x="4681075" y="6060558"/>
            <a:ext cx="1222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5mm air gap</a:t>
            </a:r>
            <a:endParaRPr lang="en-GB" sz="1600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7483E0-833D-4F68-B30B-9B144F4CCB1D}"/>
              </a:ext>
            </a:extLst>
          </p:cNvPr>
          <p:cNvSpPr/>
          <p:nvPr/>
        </p:nvSpPr>
        <p:spPr>
          <a:xfrm>
            <a:off x="3379383" y="5961533"/>
            <a:ext cx="1204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0.25 mm scintillating </a:t>
            </a:r>
            <a:r>
              <a:rPr lang="en-US" sz="1600" dirty="0" err="1"/>
              <a:t>fibre</a:t>
            </a:r>
            <a:r>
              <a:rPr lang="en-US" sz="1600" dirty="0"/>
              <a:t> layer</a:t>
            </a:r>
            <a:endParaRPr lang="en-US" sz="1600" i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6343104-F72E-4E68-9194-80F7370751D1}"/>
              </a:ext>
            </a:extLst>
          </p:cNvPr>
          <p:cNvCxnSpPr>
            <a:cxnSpLocks/>
          </p:cNvCxnSpPr>
          <p:nvPr/>
        </p:nvCxnSpPr>
        <p:spPr bwMode="auto">
          <a:xfrm flipV="1">
            <a:off x="6568422" y="5798606"/>
            <a:ext cx="64272" cy="2619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2870EA7-8917-410E-B5B4-AF0AF7818635}"/>
              </a:ext>
            </a:extLst>
          </p:cNvPr>
          <p:cNvCxnSpPr>
            <a:cxnSpLocks/>
          </p:cNvCxnSpPr>
          <p:nvPr/>
        </p:nvCxnSpPr>
        <p:spPr bwMode="auto">
          <a:xfrm>
            <a:off x="8204440" y="5751829"/>
            <a:ext cx="340838" cy="35966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3E84DC-AD84-4BC2-9DB6-586414D66F86}"/>
              </a:ext>
            </a:extLst>
          </p:cNvPr>
          <p:cNvCxnSpPr>
            <a:cxnSpLocks/>
            <a:endCxn id="20" idx="0"/>
          </p:cNvCxnSpPr>
          <p:nvPr/>
        </p:nvCxnSpPr>
        <p:spPr bwMode="auto">
          <a:xfrm flipH="1">
            <a:off x="5292493" y="5789328"/>
            <a:ext cx="50718" cy="27123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D6D11C-6F43-4BED-B56A-55464584D552}"/>
              </a:ext>
            </a:extLst>
          </p:cNvPr>
          <p:cNvCxnSpPr>
            <a:cxnSpLocks/>
          </p:cNvCxnSpPr>
          <p:nvPr/>
        </p:nvCxnSpPr>
        <p:spPr bwMode="auto">
          <a:xfrm>
            <a:off x="3534509" y="5767754"/>
            <a:ext cx="230341" cy="2450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3C9905-BB9C-4052-A55C-762DB115DB9D}"/>
              </a:ext>
            </a:extLst>
          </p:cNvPr>
          <p:cNvCxnSpPr>
            <a:cxnSpLocks/>
          </p:cNvCxnSpPr>
          <p:nvPr/>
        </p:nvCxnSpPr>
        <p:spPr bwMode="auto">
          <a:xfrm flipH="1">
            <a:off x="3070499" y="5789327"/>
            <a:ext cx="336660" cy="18131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C720B1B-DAB7-4F40-B4E5-36C60D7667CD}"/>
              </a:ext>
            </a:extLst>
          </p:cNvPr>
          <p:cNvSpPr/>
          <p:nvPr/>
        </p:nvSpPr>
        <p:spPr>
          <a:xfrm>
            <a:off x="8204441" y="6089033"/>
            <a:ext cx="1871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15 mm cell nutrient</a:t>
            </a:r>
          </a:p>
          <a:p>
            <a:r>
              <a:rPr lang="en-US" sz="1600" dirty="0"/>
              <a:t>solution</a:t>
            </a:r>
            <a:endParaRPr lang="en-US" sz="16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805680" y="1124985"/>
            <a:ext cx="6262234" cy="4664341"/>
            <a:chOff x="2779555" y="1237857"/>
            <a:chExt cx="6262234" cy="466434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4094BED-FF4F-4EE7-813B-5625288BA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555" y="1237857"/>
              <a:ext cx="6262234" cy="4252577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F0E9A4F-6CDE-4824-8CA6-0F90245361D9}"/>
                </a:ext>
              </a:extLst>
            </p:cNvPr>
            <p:cNvGrpSpPr/>
            <p:nvPr/>
          </p:nvGrpSpPr>
          <p:grpSpPr>
            <a:xfrm>
              <a:off x="3407159" y="5440533"/>
              <a:ext cx="5265860" cy="461665"/>
              <a:chOff x="2264159" y="5440532"/>
              <a:chExt cx="5265860" cy="461665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64CEDDC-7EC4-493B-BD16-0D83519E07F3}"/>
                  </a:ext>
                </a:extLst>
              </p:cNvPr>
              <p:cNvSpPr/>
              <p:nvPr/>
            </p:nvSpPr>
            <p:spPr bwMode="auto">
              <a:xfrm rot="5400000">
                <a:off x="6523637" y="4895816"/>
                <a:ext cx="461665" cy="1551098"/>
              </a:xfrm>
              <a:custGeom>
                <a:avLst/>
                <a:gdLst>
                  <a:gd name="connsiteX0" fmla="*/ 0 w 461665"/>
                  <a:gd name="connsiteY0" fmla="*/ 0 h 1551098"/>
                  <a:gd name="connsiteX1" fmla="*/ 461665 w 461665"/>
                  <a:gd name="connsiteY1" fmla="*/ 0 h 1551098"/>
                  <a:gd name="connsiteX2" fmla="*/ 461665 w 461665"/>
                  <a:gd name="connsiteY2" fmla="*/ 1551098 h 1551098"/>
                  <a:gd name="connsiteX3" fmla="*/ 0 w 461665"/>
                  <a:gd name="connsiteY3" fmla="*/ 1551098 h 1551098"/>
                  <a:gd name="connsiteX4" fmla="*/ 0 w 461665"/>
                  <a:gd name="connsiteY4" fmla="*/ 0 h 1551098"/>
                  <a:gd name="connsiteX0" fmla="*/ 0 w 461665"/>
                  <a:gd name="connsiteY0" fmla="*/ 0 h 1551098"/>
                  <a:gd name="connsiteX1" fmla="*/ 139973 w 461665"/>
                  <a:gd name="connsiteY1" fmla="*/ 2844 h 1551098"/>
                  <a:gd name="connsiteX2" fmla="*/ 461665 w 461665"/>
                  <a:gd name="connsiteY2" fmla="*/ 0 h 1551098"/>
                  <a:gd name="connsiteX3" fmla="*/ 461665 w 461665"/>
                  <a:gd name="connsiteY3" fmla="*/ 1551098 h 1551098"/>
                  <a:gd name="connsiteX4" fmla="*/ 0 w 461665"/>
                  <a:gd name="connsiteY4" fmla="*/ 1551098 h 1551098"/>
                  <a:gd name="connsiteX5" fmla="*/ 0 w 461665"/>
                  <a:gd name="connsiteY5" fmla="*/ 0 h 1551098"/>
                  <a:gd name="connsiteX0" fmla="*/ 0 w 461665"/>
                  <a:gd name="connsiteY0" fmla="*/ 0 h 1551098"/>
                  <a:gd name="connsiteX1" fmla="*/ 139973 w 461665"/>
                  <a:gd name="connsiteY1" fmla="*/ 2844 h 1551098"/>
                  <a:gd name="connsiteX2" fmla="*/ 343637 w 461665"/>
                  <a:gd name="connsiteY2" fmla="*/ 2844 h 1551098"/>
                  <a:gd name="connsiteX3" fmla="*/ 461665 w 461665"/>
                  <a:gd name="connsiteY3" fmla="*/ 0 h 1551098"/>
                  <a:gd name="connsiteX4" fmla="*/ 461665 w 461665"/>
                  <a:gd name="connsiteY4" fmla="*/ 1551098 h 1551098"/>
                  <a:gd name="connsiteX5" fmla="*/ 0 w 461665"/>
                  <a:gd name="connsiteY5" fmla="*/ 1551098 h 1551098"/>
                  <a:gd name="connsiteX6" fmla="*/ 0 w 461665"/>
                  <a:gd name="connsiteY6" fmla="*/ 0 h 1551098"/>
                  <a:gd name="connsiteX0" fmla="*/ 0 w 461665"/>
                  <a:gd name="connsiteY0" fmla="*/ 0 h 1551098"/>
                  <a:gd name="connsiteX1" fmla="*/ 139973 w 461665"/>
                  <a:gd name="connsiteY1" fmla="*/ 2844 h 1551098"/>
                  <a:gd name="connsiteX2" fmla="*/ 231415 w 461665"/>
                  <a:gd name="connsiteY2" fmla="*/ 2844 h 1551098"/>
                  <a:gd name="connsiteX3" fmla="*/ 343637 w 461665"/>
                  <a:gd name="connsiteY3" fmla="*/ 2844 h 1551098"/>
                  <a:gd name="connsiteX4" fmla="*/ 461665 w 461665"/>
                  <a:gd name="connsiteY4" fmla="*/ 0 h 1551098"/>
                  <a:gd name="connsiteX5" fmla="*/ 461665 w 461665"/>
                  <a:gd name="connsiteY5" fmla="*/ 1551098 h 1551098"/>
                  <a:gd name="connsiteX6" fmla="*/ 0 w 461665"/>
                  <a:gd name="connsiteY6" fmla="*/ 1551098 h 1551098"/>
                  <a:gd name="connsiteX7" fmla="*/ 0 w 461665"/>
                  <a:gd name="connsiteY7" fmla="*/ 0 h 1551098"/>
                  <a:gd name="connsiteX0" fmla="*/ 0 w 461665"/>
                  <a:gd name="connsiteY0" fmla="*/ 0 h 1551098"/>
                  <a:gd name="connsiteX1" fmla="*/ 139973 w 461665"/>
                  <a:gd name="connsiteY1" fmla="*/ 2844 h 1551098"/>
                  <a:gd name="connsiteX2" fmla="*/ 231415 w 461665"/>
                  <a:gd name="connsiteY2" fmla="*/ 2844 h 1551098"/>
                  <a:gd name="connsiteX3" fmla="*/ 335328 w 461665"/>
                  <a:gd name="connsiteY3" fmla="*/ 81815 h 1551098"/>
                  <a:gd name="connsiteX4" fmla="*/ 461665 w 461665"/>
                  <a:gd name="connsiteY4" fmla="*/ 0 h 1551098"/>
                  <a:gd name="connsiteX5" fmla="*/ 461665 w 461665"/>
                  <a:gd name="connsiteY5" fmla="*/ 1551098 h 1551098"/>
                  <a:gd name="connsiteX6" fmla="*/ 0 w 461665"/>
                  <a:gd name="connsiteY6" fmla="*/ 1551098 h 1551098"/>
                  <a:gd name="connsiteX7" fmla="*/ 0 w 461665"/>
                  <a:gd name="connsiteY7" fmla="*/ 0 h 1551098"/>
                  <a:gd name="connsiteX0" fmla="*/ 0 w 461665"/>
                  <a:gd name="connsiteY0" fmla="*/ 0 h 1551098"/>
                  <a:gd name="connsiteX1" fmla="*/ 115038 w 461665"/>
                  <a:gd name="connsiteY1" fmla="*/ 90128 h 1551098"/>
                  <a:gd name="connsiteX2" fmla="*/ 231415 w 461665"/>
                  <a:gd name="connsiteY2" fmla="*/ 2844 h 1551098"/>
                  <a:gd name="connsiteX3" fmla="*/ 335328 w 461665"/>
                  <a:gd name="connsiteY3" fmla="*/ 81815 h 1551098"/>
                  <a:gd name="connsiteX4" fmla="*/ 461665 w 461665"/>
                  <a:gd name="connsiteY4" fmla="*/ 0 h 1551098"/>
                  <a:gd name="connsiteX5" fmla="*/ 461665 w 461665"/>
                  <a:gd name="connsiteY5" fmla="*/ 1551098 h 1551098"/>
                  <a:gd name="connsiteX6" fmla="*/ 0 w 461665"/>
                  <a:gd name="connsiteY6" fmla="*/ 1551098 h 1551098"/>
                  <a:gd name="connsiteX7" fmla="*/ 0 w 461665"/>
                  <a:gd name="connsiteY7" fmla="*/ 0 h 155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1665" h="1551098">
                    <a:moveTo>
                      <a:pt x="0" y="0"/>
                    </a:moveTo>
                    <a:lnTo>
                      <a:pt x="115038" y="90128"/>
                    </a:lnTo>
                    <a:lnTo>
                      <a:pt x="231415" y="2844"/>
                    </a:lnTo>
                    <a:lnTo>
                      <a:pt x="335328" y="81815"/>
                    </a:lnTo>
                    <a:lnTo>
                      <a:pt x="461665" y="0"/>
                    </a:lnTo>
                    <a:lnTo>
                      <a:pt x="461665" y="1551098"/>
                    </a:lnTo>
                    <a:lnTo>
                      <a:pt x="0" y="15510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Arial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E42C645-0002-404A-98A4-2046D9F03D6A}"/>
                  </a:ext>
                </a:extLst>
              </p:cNvPr>
              <p:cNvSpPr/>
              <p:nvPr/>
            </p:nvSpPr>
            <p:spPr bwMode="auto">
              <a:xfrm rot="5400000">
                <a:off x="3642039" y="4256620"/>
                <a:ext cx="461665" cy="2829489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Arial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F72D9DD-AE1C-496F-8FFA-86A9F4BA8A14}"/>
                  </a:ext>
                </a:extLst>
              </p:cNvPr>
              <p:cNvSpPr/>
              <p:nvPr/>
            </p:nvSpPr>
            <p:spPr bwMode="auto">
              <a:xfrm rot="5400000">
                <a:off x="5387344" y="5339119"/>
                <a:ext cx="461665" cy="664492"/>
              </a:xfrm>
              <a:prstGeom prst="rect">
                <a:avLst/>
              </a:prstGeom>
              <a:solidFill>
                <a:schemeClr val="accent4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Arial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31AD755-948D-4A9F-9D82-F55ADD8BB586}"/>
                  </a:ext>
                </a:extLst>
              </p:cNvPr>
              <p:cNvSpPr/>
              <p:nvPr/>
            </p:nvSpPr>
            <p:spPr bwMode="auto">
              <a:xfrm rot="5400000">
                <a:off x="2152816" y="5597143"/>
                <a:ext cx="461665" cy="148443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Arial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C8AEC30-4AF1-4A9E-B38B-C6C1EA62BD2F}"/>
                  </a:ext>
                </a:extLst>
              </p:cNvPr>
              <p:cNvSpPr/>
              <p:nvPr/>
            </p:nvSpPr>
            <p:spPr bwMode="auto">
              <a:xfrm rot="5400000">
                <a:off x="2056186" y="5648505"/>
                <a:ext cx="461665" cy="45719"/>
              </a:xfrm>
              <a:prstGeom prst="rect">
                <a:avLst/>
              </a:prstGeom>
              <a:solidFill>
                <a:srgbClr val="FF7F3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Arial" pitchFamily="34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17243A6-9346-4753-8D97-81C94969506F}"/>
                  </a:ext>
                </a:extLst>
              </p:cNvPr>
              <p:cNvCxnSpPr/>
              <p:nvPr/>
            </p:nvCxnSpPr>
            <p:spPr bwMode="auto">
              <a:xfrm>
                <a:off x="5964070" y="5440532"/>
                <a:ext cx="0" cy="461665"/>
              </a:xfrm>
              <a:prstGeom prst="line">
                <a:avLst/>
              </a:prstGeom>
              <a:noFill/>
              <a:ln w="19050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6961986-AC76-4D9A-82E4-8D506CBE4A9C}"/>
              </a:ext>
            </a:extLst>
          </p:cNvPr>
          <p:cNvCxnSpPr>
            <a:cxnSpLocks/>
          </p:cNvCxnSpPr>
          <p:nvPr/>
        </p:nvCxnSpPr>
        <p:spPr bwMode="auto">
          <a:xfrm>
            <a:off x="7100836" y="5789328"/>
            <a:ext cx="381842" cy="3552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4349424" y="115544"/>
            <a:ext cx="261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Stage 1 end station</a:t>
            </a:r>
            <a:endParaRPr lang="en-GB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407089" y="5319942"/>
            <a:ext cx="1657425" cy="461666"/>
            <a:chOff x="1415252" y="5398911"/>
            <a:chExt cx="1657425" cy="461666"/>
          </a:xfrm>
        </p:grpSpPr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04F41910-F14E-41B1-AD8C-CD5440B0D2E8}"/>
                </a:ext>
              </a:extLst>
            </p:cNvPr>
            <p:cNvSpPr/>
            <p:nvPr/>
          </p:nvSpPr>
          <p:spPr bwMode="auto">
            <a:xfrm rot="5400000">
              <a:off x="2438624" y="5226524"/>
              <a:ext cx="461666" cy="806440"/>
            </a:xfrm>
            <a:prstGeom prst="upArrow">
              <a:avLst/>
            </a:prstGeom>
            <a:solidFill>
              <a:srgbClr val="0062A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33B0AE-41FD-45FF-8E99-996450817283}"/>
                </a:ext>
              </a:extLst>
            </p:cNvPr>
            <p:cNvSpPr txBox="1"/>
            <p:nvPr/>
          </p:nvSpPr>
          <p:spPr>
            <a:xfrm>
              <a:off x="1415252" y="5429689"/>
              <a:ext cx="776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62AC"/>
                  </a:solidFill>
                </a:rPr>
                <a:t>beam</a:t>
              </a:r>
              <a:endParaRPr lang="en-GB" sz="2000" dirty="0">
                <a:solidFill>
                  <a:srgbClr val="0062AC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41837" y="2443885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10 MeV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1127" y="2424203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15 MeV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94055" y="2005917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12 MeV</a:t>
            </a:r>
          </a:p>
        </p:txBody>
      </p:sp>
    </p:spTree>
    <p:extLst>
      <p:ext uri="{BB962C8B-B14F-4D97-AF65-F5344CB8AC3E}">
        <p14:creationId xmlns:p14="http://schemas.microsoft.com/office/powerpoint/2010/main" val="2496694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448" y="119374"/>
            <a:ext cx="4176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rgbClr val="0070C0"/>
                </a:solidFill>
              </a:rPr>
              <a:t>SmartPhantom</a:t>
            </a:r>
            <a:r>
              <a:rPr lang="en-GB" sz="2000" b="1" dirty="0">
                <a:solidFill>
                  <a:srgbClr val="0070C0"/>
                </a:solidFill>
              </a:rPr>
              <a:t> Simulations (GEANT4)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435" b="8961"/>
          <a:stretch/>
        </p:blipFill>
        <p:spPr>
          <a:xfrm>
            <a:off x="1462085" y="519484"/>
            <a:ext cx="9234011" cy="5293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3050" y="5812872"/>
            <a:ext cx="945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Sample output from GEANT4 Simulations showing the energy deposited in each fibre at each plane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5" y="6305550"/>
            <a:ext cx="84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H.T.Lau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897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06" y="809623"/>
            <a:ext cx="7590663" cy="57786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62425" y="21461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Thin ceramic monitors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48587" y="2143125"/>
            <a:ext cx="4376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70C0"/>
                </a:solidFill>
              </a:rPr>
              <a:t>AlN</a:t>
            </a:r>
            <a:r>
              <a:rPr lang="en-GB" dirty="0">
                <a:solidFill>
                  <a:srgbClr val="0070C0"/>
                </a:solidFill>
              </a:rPr>
              <a:t> or </a:t>
            </a:r>
            <a:r>
              <a:rPr lang="en-GB" dirty="0" err="1">
                <a:solidFill>
                  <a:srgbClr val="0070C0"/>
                </a:solidFill>
              </a:rPr>
              <a:t>SiN</a:t>
            </a:r>
            <a:r>
              <a:rPr lang="en-GB" dirty="0">
                <a:solidFill>
                  <a:srgbClr val="0070C0"/>
                </a:solidFill>
              </a:rPr>
              <a:t> membrane 50-150 micron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Chemically etched and metal electrodes deposited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Beam induces currents on the electrodes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Needs some work to define diameter, thickness, mechanics, electrode geometry, readout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Available from industry (</a:t>
            </a:r>
            <a:r>
              <a:rPr lang="en-GB" dirty="0" err="1">
                <a:solidFill>
                  <a:srgbClr val="0070C0"/>
                </a:solidFill>
              </a:rPr>
              <a:t>Silson</a:t>
            </a:r>
            <a:r>
              <a:rPr lang="en-GB" dirty="0">
                <a:solidFill>
                  <a:srgbClr val="0070C0"/>
                </a:solidFill>
              </a:rPr>
              <a:t>, </a:t>
            </a:r>
            <a:r>
              <a:rPr lang="en-GB" dirty="0" err="1">
                <a:solidFill>
                  <a:srgbClr val="0070C0"/>
                </a:solidFill>
              </a:rPr>
              <a:t>Ametek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 err="1">
                <a:solidFill>
                  <a:srgbClr val="0070C0"/>
                </a:solidFill>
              </a:rPr>
              <a:t>HSFoils</a:t>
            </a:r>
            <a:r>
              <a:rPr lang="en-GB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82150" y="6305550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Thanks to Alex Howard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3215-1437-466F-A858-95A05D6CE6E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633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76225"/>
            <a:ext cx="4543425" cy="3981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469" y="204789"/>
            <a:ext cx="7322820" cy="38785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5DB60F-DFA0-33DA-72A9-17C24855B536}"/>
              </a:ext>
            </a:extLst>
          </p:cNvPr>
          <p:cNvSpPr txBox="1"/>
          <p:nvPr/>
        </p:nvSpPr>
        <p:spPr>
          <a:xfrm>
            <a:off x="7331242" y="4106779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Based on TimePix3</a:t>
            </a:r>
          </a:p>
        </p:txBody>
      </p:sp>
    </p:spTree>
    <p:extLst>
      <p:ext uri="{BB962C8B-B14F-4D97-AF65-F5344CB8AC3E}">
        <p14:creationId xmlns:p14="http://schemas.microsoft.com/office/powerpoint/2010/main" val="1655487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20" y="461964"/>
            <a:ext cx="8551355" cy="6159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99175" y="6251688"/>
            <a:ext cx="137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Alex Howard</a:t>
            </a:r>
          </a:p>
        </p:txBody>
      </p:sp>
    </p:spTree>
    <p:extLst>
      <p:ext uri="{BB962C8B-B14F-4D97-AF65-F5344CB8AC3E}">
        <p14:creationId xmlns:p14="http://schemas.microsoft.com/office/powerpoint/2010/main" val="934741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6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014998-875C-9D74-6B45-5CF3EB26E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647700"/>
            <a:ext cx="9886950" cy="556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611751-3D66-E743-6A05-3283C63101F8}"/>
              </a:ext>
            </a:extLst>
          </p:cNvPr>
          <p:cNvSpPr txBox="1"/>
          <p:nvPr/>
        </p:nvSpPr>
        <p:spPr>
          <a:xfrm>
            <a:off x="4476750" y="114300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The </a:t>
            </a:r>
            <a:r>
              <a:rPr lang="en-GB" sz="2400" b="1" dirty="0" err="1">
                <a:solidFill>
                  <a:srgbClr val="0070C0"/>
                </a:solidFill>
              </a:rPr>
              <a:t>LhARA</a:t>
            </a:r>
            <a:r>
              <a:rPr lang="en-GB" sz="2400" b="1" dirty="0">
                <a:solidFill>
                  <a:srgbClr val="0070C0"/>
                </a:solidFill>
              </a:rPr>
              <a:t>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40877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FE96DD-810B-AF30-7F14-ACFF93032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41" y="4117657"/>
            <a:ext cx="3380423" cy="2740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F58C96-58D8-0282-44A0-36D23D24E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65" y="4029090"/>
            <a:ext cx="3493770" cy="2586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F8831E-EB3D-9573-E791-AC52C55F12BC}"/>
              </a:ext>
            </a:extLst>
          </p:cNvPr>
          <p:cNvSpPr txBox="1"/>
          <p:nvPr/>
        </p:nvSpPr>
        <p:spPr>
          <a:xfrm>
            <a:off x="4171771" y="68582"/>
            <a:ext cx="498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Why do we need </a:t>
            </a:r>
            <a:r>
              <a:rPr lang="en-GB" sz="2400" b="1" dirty="0" err="1">
                <a:solidFill>
                  <a:srgbClr val="0070C0"/>
                </a:solidFill>
              </a:rPr>
              <a:t>LhARA</a:t>
            </a:r>
            <a:r>
              <a:rPr lang="en-GB" sz="2400" b="1" dirty="0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A6C53-3A0C-9011-8154-E758A4F2B1D7}"/>
              </a:ext>
            </a:extLst>
          </p:cNvPr>
          <p:cNvSpPr txBox="1"/>
          <p:nvPr/>
        </p:nvSpPr>
        <p:spPr>
          <a:xfrm>
            <a:off x="438797" y="1064951"/>
            <a:ext cx="7062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Growing requirement for radiotherapy globally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Proton &amp; ion radiotherapy are growing modalities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UK: Christie, UCL - More provision will be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Development of new technologies and cost effective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Systematic study of radiobiology of proton/ion beams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Accurate treatment planning relies on RBE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Uncertainty due to: energy, dose, dose rate, spatial distribution, ion species….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Novel beams for radiobiology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Therapeutic benefits for ultrahigh dose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FLASH RT and microbeam therapy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Needs extensive further study in vitro and in vivo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706100-7C05-596C-617E-9FCC001C3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353" y="957263"/>
            <a:ext cx="4886325" cy="26317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C976EF-3D70-D188-F97F-33C536A557CA}"/>
              </a:ext>
            </a:extLst>
          </p:cNvPr>
          <p:cNvSpPr txBox="1"/>
          <p:nvPr/>
        </p:nvSpPr>
        <p:spPr>
          <a:xfrm>
            <a:off x="7800975" y="3552825"/>
            <a:ext cx="3208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err="1"/>
              <a:t>Paganetti</a:t>
            </a:r>
            <a:r>
              <a:rPr lang="en-GB" sz="1200" i="1" dirty="0"/>
              <a:t>, Proton Beam therapy (IOP Publishing)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889A8-975E-5945-3290-E9E8C896E3E9}"/>
              </a:ext>
            </a:extLst>
          </p:cNvPr>
          <p:cNvSpPr txBox="1"/>
          <p:nvPr/>
        </p:nvSpPr>
        <p:spPr>
          <a:xfrm>
            <a:off x="712433" y="657817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rgbClr val="0070C0"/>
                </a:solidFill>
              </a:rPr>
              <a:t>LhARA</a:t>
            </a:r>
            <a:r>
              <a:rPr lang="en-GB" sz="1600" b="1" dirty="0">
                <a:solidFill>
                  <a:srgbClr val="0070C0"/>
                </a:solidFill>
              </a:rPr>
              <a:t> is a facility to study the radiobiology of proton and ion beams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73945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8404" y="175114"/>
            <a:ext cx="498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What is the </a:t>
            </a:r>
            <a:r>
              <a:rPr lang="en-GB" sz="2400" b="1" dirty="0" err="1">
                <a:solidFill>
                  <a:srgbClr val="0070C0"/>
                </a:solidFill>
              </a:rPr>
              <a:t>LhARA</a:t>
            </a:r>
            <a:r>
              <a:rPr lang="en-GB" sz="2400" b="1" dirty="0">
                <a:solidFill>
                  <a:srgbClr val="0070C0"/>
                </a:solidFill>
              </a:rPr>
              <a:t> facility ?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0" y="617297"/>
            <a:ext cx="8678287" cy="5054918"/>
            <a:chOff x="1502682" y="684404"/>
            <a:chExt cx="10517868" cy="61264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7" t="20572" r="984" b="19873"/>
            <a:stretch/>
          </p:blipFill>
          <p:spPr>
            <a:xfrm>
              <a:off x="1502682" y="684404"/>
              <a:ext cx="9575037" cy="612642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934325" y="4219575"/>
              <a:ext cx="1291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B050"/>
                  </a:solidFill>
                </a:rPr>
                <a:t>Laser target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72275" y="4852139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B050"/>
                  </a:solidFill>
                </a:rPr>
                <a:t>Laser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72675" y="2943225"/>
              <a:ext cx="2047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Low energy in vitro end station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29125" y="1647825"/>
              <a:ext cx="2047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High energy in vitro end station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1200" y="2897058"/>
              <a:ext cx="2047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70C0"/>
                  </a:solidFill>
                </a:rPr>
                <a:t>In vivo end station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3215-1437-466F-A858-95A05D6CE6E8}" type="slidenum">
              <a:rPr lang="en-GB" smtClean="0"/>
              <a:t>5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385F2-963C-6D68-BBD2-5CBAFB5F35BE}"/>
              </a:ext>
            </a:extLst>
          </p:cNvPr>
          <p:cNvSpPr txBox="1"/>
          <p:nvPr/>
        </p:nvSpPr>
        <p:spPr>
          <a:xfrm>
            <a:off x="2578769" y="5522997"/>
            <a:ext cx="1580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Up to 1e9 </a:t>
            </a:r>
            <a:r>
              <a:rPr lang="en-GB" dirty="0" err="1"/>
              <a:t>Gy</a:t>
            </a:r>
            <a:r>
              <a:rPr lang="en-GB" dirty="0"/>
              <a:t>/s</a:t>
            </a:r>
          </a:p>
          <a:p>
            <a:r>
              <a:rPr lang="en-GB" dirty="0"/>
              <a:t>Rep rate 10Hz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E3A4FE-8E5B-7FE0-5406-B21C5AC27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874" y="971559"/>
            <a:ext cx="3413570" cy="10184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5361DB-A086-9C11-C8C5-325BC0477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459" y="1985966"/>
            <a:ext cx="3382137" cy="8235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0D995B-FD39-6F38-39BD-CC2EB2B55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2919416"/>
            <a:ext cx="2766060" cy="1024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FEF9CB-9D06-67E9-1C43-A1CADE4AE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8286" y="4200536"/>
            <a:ext cx="2986088" cy="2357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31C3EF-7DF5-DDBA-9EAE-0167D9C20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2035" y="4510092"/>
            <a:ext cx="2914650" cy="2028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32699D-EE4C-B3AB-0B55-12F728F27750}"/>
              </a:ext>
            </a:extLst>
          </p:cNvPr>
          <p:cNvSpPr txBox="1"/>
          <p:nvPr/>
        </p:nvSpPr>
        <p:spPr>
          <a:xfrm>
            <a:off x="280737" y="689810"/>
            <a:ext cx="4383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Raison d’être:</a:t>
            </a:r>
          </a:p>
          <a:p>
            <a:r>
              <a:rPr lang="en-GB" sz="1600" dirty="0">
                <a:solidFill>
                  <a:srgbClr val="0070C0"/>
                </a:solidFill>
              </a:rPr>
              <a:t>To study the radiobiology of proton and ion beams</a:t>
            </a:r>
          </a:p>
        </p:txBody>
      </p:sp>
    </p:spTree>
    <p:extLst>
      <p:ext uri="{BB962C8B-B14F-4D97-AF65-F5344CB8AC3E}">
        <p14:creationId xmlns:p14="http://schemas.microsoft.com/office/powerpoint/2010/main" val="384049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250938-EC42-3695-FE23-D0714DF7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809625"/>
            <a:ext cx="6029325" cy="407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724B4E-007B-6779-3E3F-006F732CC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982"/>
          <a:stretch/>
        </p:blipFill>
        <p:spPr>
          <a:xfrm>
            <a:off x="1304939" y="4863379"/>
            <a:ext cx="5021580" cy="584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5E722E-4B56-5BE8-D0AB-4EEF47F25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713" y="661993"/>
            <a:ext cx="3076575" cy="2300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E88EAB-9CAE-8FAF-7114-C72EBECF4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635" y="2933720"/>
            <a:ext cx="3943350" cy="6629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A2421E-48D1-24C9-C0AD-8B945152C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018" y="3476625"/>
            <a:ext cx="3024188" cy="2324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5B4228-9F5C-43D4-530B-D81ABD9F1C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6685" y="5748342"/>
            <a:ext cx="3966210" cy="6572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847C50-A45F-D605-76A0-F52B0A02197B}"/>
              </a:ext>
            </a:extLst>
          </p:cNvPr>
          <p:cNvSpPr txBox="1"/>
          <p:nvPr/>
        </p:nvSpPr>
        <p:spPr>
          <a:xfrm>
            <a:off x="3000652" y="124900"/>
            <a:ext cx="615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Aside: What is Ion Acoustic Dose Mapping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C2A2A3-760D-F4C5-B05F-23C1B612750C}"/>
              </a:ext>
            </a:extLst>
          </p:cNvPr>
          <p:cNvSpPr txBox="1"/>
          <p:nvPr/>
        </p:nvSpPr>
        <p:spPr>
          <a:xfrm>
            <a:off x="1219200" y="5810250"/>
            <a:ext cx="5597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70C0"/>
                </a:solidFill>
              </a:rPr>
              <a:t>Is it possible to get the deposited dose using acoustic measurements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70C0"/>
                </a:solidFill>
              </a:rPr>
              <a:t>Compatibility with medical ultrasound and possibility of use in vivo</a:t>
            </a:r>
          </a:p>
        </p:txBody>
      </p:sp>
    </p:spTree>
    <p:extLst>
      <p:ext uri="{BB962C8B-B14F-4D97-AF65-F5344CB8AC3E}">
        <p14:creationId xmlns:p14="http://schemas.microsoft.com/office/powerpoint/2010/main" val="419886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805" y="655768"/>
            <a:ext cx="4795838" cy="26331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0480" y="110256"/>
            <a:ext cx="26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The </a:t>
            </a:r>
            <a:r>
              <a:rPr lang="en-GB" sz="2400" b="1" dirty="0" err="1">
                <a:solidFill>
                  <a:srgbClr val="0070C0"/>
                </a:solidFill>
              </a:rPr>
              <a:t>SmartPhantom</a:t>
            </a:r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5" y="884464"/>
            <a:ext cx="3281553" cy="3242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62677" y="884464"/>
            <a:ext cx="39637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Aim is to compare measurements:</a:t>
            </a:r>
          </a:p>
          <a:p>
            <a:r>
              <a:rPr lang="en-GB" dirty="0">
                <a:solidFill>
                  <a:srgbClr val="0070C0"/>
                </a:solidFill>
              </a:rPr>
              <a:t>	proton acoustic</a:t>
            </a:r>
          </a:p>
          <a:p>
            <a:r>
              <a:rPr lang="en-GB" dirty="0">
                <a:solidFill>
                  <a:srgbClr val="0070C0"/>
                </a:solidFill>
              </a:rPr>
              <a:t>	scintillating fibre</a:t>
            </a:r>
          </a:p>
          <a:p>
            <a:r>
              <a:rPr lang="en-GB" dirty="0">
                <a:solidFill>
                  <a:srgbClr val="0070C0"/>
                </a:solidFill>
              </a:rPr>
              <a:t>	dosimetry</a:t>
            </a:r>
          </a:p>
          <a:p>
            <a:r>
              <a:rPr lang="en-GB" dirty="0">
                <a:solidFill>
                  <a:srgbClr val="0070C0"/>
                </a:solidFill>
              </a:rPr>
              <a:t>Compare measurements &amp; simulations:</a:t>
            </a:r>
          </a:p>
          <a:p>
            <a:r>
              <a:rPr lang="en-GB" dirty="0">
                <a:solidFill>
                  <a:srgbClr val="0070C0"/>
                </a:solidFill>
              </a:rPr>
              <a:t>	protons in water (GEANT4)</a:t>
            </a:r>
          </a:p>
          <a:p>
            <a:r>
              <a:rPr lang="en-GB" dirty="0">
                <a:solidFill>
                  <a:srgbClr val="0070C0"/>
                </a:solidFill>
              </a:rPr>
              <a:t>	protons in detectors (GEANT4)</a:t>
            </a:r>
          </a:p>
          <a:p>
            <a:r>
              <a:rPr lang="en-GB" dirty="0">
                <a:solidFill>
                  <a:srgbClr val="0070C0"/>
                </a:solidFill>
              </a:rPr>
              <a:t>	acoustic signals (k-Wave)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918" y="4443965"/>
            <a:ext cx="352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Water-filled phantom useful for protons, few 10s of MeV up</a:t>
            </a:r>
          </a:p>
        </p:txBody>
      </p:sp>
      <p:sp>
        <p:nvSpPr>
          <p:cNvPr id="9" name="Rectangle 8"/>
          <p:cNvSpPr/>
          <p:nvPr/>
        </p:nvSpPr>
        <p:spPr>
          <a:xfrm>
            <a:off x="393220" y="5230452"/>
            <a:ext cx="2567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www.ptwdosimetry.com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7174" y="3300010"/>
            <a:ext cx="44139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Beam is measured using scintillating fibre planes</a:t>
            </a:r>
          </a:p>
          <a:p>
            <a:r>
              <a:rPr lang="en-GB" sz="1600" dirty="0"/>
              <a:t>Scintillating fibre -&gt; clear fibre -&gt; detector</a:t>
            </a:r>
          </a:p>
          <a:p>
            <a:r>
              <a:rPr lang="en-GB" sz="1600" dirty="0"/>
              <a:t>Aiming to use the edge of the plane as a connector</a:t>
            </a:r>
          </a:p>
          <a:p>
            <a:r>
              <a:rPr lang="en-GB" sz="1600" dirty="0"/>
              <a:t>Clear fibres bundled and sent to CMOS camera</a:t>
            </a:r>
          </a:p>
          <a:p>
            <a:r>
              <a:rPr lang="en-GB" sz="1600" dirty="0"/>
              <a:t>For faster readout, could use photodiodes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136" y="6406970"/>
            <a:ext cx="7018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From: Medical Applications for Particle Physics (PhD Thesis), </a:t>
            </a:r>
            <a:r>
              <a:rPr lang="en-GB" sz="1400" dirty="0" err="1">
                <a:solidFill>
                  <a:srgbClr val="0070C0"/>
                </a:solidFill>
              </a:rPr>
              <a:t>H.T.Lau</a:t>
            </a:r>
            <a:r>
              <a:rPr lang="en-GB" sz="1400" dirty="0">
                <a:solidFill>
                  <a:srgbClr val="0070C0"/>
                </a:solidFill>
              </a:rPr>
              <a:t>, Imperial College (2021)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66DED-4476-491C-AF76-02CDEA55B7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9" t="11456" r="5173" b="8491"/>
          <a:stretch/>
        </p:blipFill>
        <p:spPr>
          <a:xfrm>
            <a:off x="7478765" y="5090296"/>
            <a:ext cx="4531602" cy="14868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C05B6E-4916-4BBE-84DE-D2E6F9E488D1}"/>
              </a:ext>
            </a:extLst>
          </p:cNvPr>
          <p:cNvSpPr txBox="1"/>
          <p:nvPr/>
        </p:nvSpPr>
        <p:spPr>
          <a:xfrm>
            <a:off x="8591369" y="6550223"/>
            <a:ext cx="3296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Methods of joining fibres – Jeff </a:t>
            </a:r>
            <a:r>
              <a:rPr lang="en-GB" sz="1400" dirty="0" err="1"/>
              <a:t>Sykora</a:t>
            </a:r>
            <a:r>
              <a:rPr lang="en-GB" sz="1400" dirty="0"/>
              <a:t>, ISIS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74A2B8-D908-0C83-E03A-9D127AF63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998" y="3409965"/>
            <a:ext cx="2673668" cy="7734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75D3A7-2370-E621-B9E4-F8E64B07C482}"/>
              </a:ext>
            </a:extLst>
          </p:cNvPr>
          <p:cNvSpPr txBox="1"/>
          <p:nvPr/>
        </p:nvSpPr>
        <p:spPr>
          <a:xfrm>
            <a:off x="394536" y="55012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http://www.k-wave.org/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8B1F1B-D486-CD37-71AF-9FBAD49F630D}"/>
              </a:ext>
            </a:extLst>
          </p:cNvPr>
          <p:cNvSpPr txBox="1"/>
          <p:nvPr/>
        </p:nvSpPr>
        <p:spPr>
          <a:xfrm>
            <a:off x="380499" y="57644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https://geant4.web.cern.ch/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2A9BA8-62AC-33C1-E2D5-68533E7C9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689" y="4278986"/>
            <a:ext cx="2752725" cy="850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9CD55-A4D2-5BBB-CE36-FCB98F676CBA}"/>
              </a:ext>
            </a:extLst>
          </p:cNvPr>
          <p:cNvSpPr txBox="1"/>
          <p:nvPr/>
        </p:nvSpPr>
        <p:spPr>
          <a:xfrm>
            <a:off x="3868242" y="4927106"/>
            <a:ext cx="3539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SmartPhantom</a:t>
            </a:r>
            <a:r>
              <a:rPr lang="en-GB" dirty="0">
                <a:solidFill>
                  <a:srgbClr val="FF0000"/>
                </a:solidFill>
              </a:rPr>
              <a:t> is a tool go on the </a:t>
            </a:r>
            <a:r>
              <a:rPr lang="en-GB" dirty="0" err="1">
                <a:solidFill>
                  <a:srgbClr val="FF0000"/>
                </a:solidFill>
              </a:rPr>
              <a:t>endstations</a:t>
            </a:r>
            <a:r>
              <a:rPr lang="en-GB" dirty="0">
                <a:solidFill>
                  <a:srgbClr val="FF0000"/>
                </a:solidFill>
              </a:rPr>
              <a:t>, to compare simulations of beam interactions with experiment </a:t>
            </a:r>
          </a:p>
        </p:txBody>
      </p:sp>
    </p:spTree>
    <p:extLst>
      <p:ext uri="{BB962C8B-B14F-4D97-AF65-F5344CB8AC3E}">
        <p14:creationId xmlns:p14="http://schemas.microsoft.com/office/powerpoint/2010/main" val="199714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029" y="199965"/>
            <a:ext cx="4176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rgbClr val="0070C0"/>
                </a:solidFill>
              </a:rPr>
              <a:t>SmartPhantom</a:t>
            </a:r>
            <a:r>
              <a:rPr lang="en-GB" sz="2000" b="1" dirty="0">
                <a:solidFill>
                  <a:srgbClr val="0070C0"/>
                </a:solidFill>
              </a:rPr>
              <a:t> Simulations (GEANT4)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910" y="600075"/>
            <a:ext cx="8191500" cy="424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5" y="6305550"/>
            <a:ext cx="233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H.T.Lau</a:t>
            </a:r>
            <a:r>
              <a:rPr lang="en-GB" dirty="0"/>
              <a:t>, </a:t>
            </a:r>
            <a:r>
              <a:rPr lang="en-GB"/>
              <a:t>Maria Maxouti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52700" y="4886385"/>
            <a:ext cx="7983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Solid curves – GEANT4 simulated Bragg Peaks at various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Coloured points – energy deposited in the scintillating fibres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Dashed curves – </a:t>
            </a:r>
            <a:r>
              <a:rPr lang="en-GB" dirty="0" err="1"/>
              <a:t>Bortfield</a:t>
            </a:r>
            <a:r>
              <a:rPr lang="en-GB" dirty="0"/>
              <a:t> model used to reconstruct the B.P. from the fibre data</a:t>
            </a:r>
          </a:p>
        </p:txBody>
      </p:sp>
    </p:spTree>
    <p:extLst>
      <p:ext uri="{BB962C8B-B14F-4D97-AF65-F5344CB8AC3E}">
        <p14:creationId xmlns:p14="http://schemas.microsoft.com/office/powerpoint/2010/main" val="278587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F08551-99DC-609A-416A-71AB52C21365}"/>
              </a:ext>
            </a:extLst>
          </p:cNvPr>
          <p:cNvSpPr txBox="1"/>
          <p:nvPr/>
        </p:nvSpPr>
        <p:spPr>
          <a:xfrm>
            <a:off x="568279" y="53735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https://verasonics.com/vantage-systems/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04073D-C45D-B4B6-2DEE-F6D723080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64" y="900613"/>
            <a:ext cx="3752850" cy="1190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949ABB-311D-CF46-826A-16293BF14510}"/>
              </a:ext>
            </a:extLst>
          </p:cNvPr>
          <p:cNvSpPr txBox="1"/>
          <p:nvPr/>
        </p:nvSpPr>
        <p:spPr>
          <a:xfrm>
            <a:off x="6398126" y="54435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https://www.imasonic.com/en/home/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41CB0E-33C8-3A7E-D8EB-DB3C428D7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273" y="837211"/>
            <a:ext cx="2622042" cy="9566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30C1B9-045C-8E3A-5ECE-531164410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177" y="2098940"/>
            <a:ext cx="3724275" cy="3209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D3012E-6E4A-35DC-5AC3-1EFCF110C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557" y="379560"/>
            <a:ext cx="2457450" cy="21431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4B66AA-4AB1-4499-4BB2-F3524502D539}"/>
              </a:ext>
            </a:extLst>
          </p:cNvPr>
          <p:cNvSpPr txBox="1"/>
          <p:nvPr/>
        </p:nvSpPr>
        <p:spPr>
          <a:xfrm>
            <a:off x="3199053" y="128615"/>
            <a:ext cx="5322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Ion acoustic kit for integration to </a:t>
            </a:r>
            <a:r>
              <a:rPr lang="en-GB" sz="2000" b="1" dirty="0" err="1">
                <a:solidFill>
                  <a:srgbClr val="0070C0"/>
                </a:solidFill>
              </a:rPr>
              <a:t>SmartPhantom</a:t>
            </a:r>
            <a:endParaRPr lang="en-GB" sz="2000" b="1" dirty="0">
              <a:solidFill>
                <a:srgbClr val="0070C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38E5F71-05F3-8982-947D-E5D30A598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45" y="2738434"/>
            <a:ext cx="4549140" cy="2503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F85A06-F244-CDD2-D08C-32F74E171ABF}"/>
              </a:ext>
            </a:extLst>
          </p:cNvPr>
          <p:cNvSpPr txBox="1"/>
          <p:nvPr/>
        </p:nvSpPr>
        <p:spPr>
          <a:xfrm>
            <a:off x="2281382" y="6142181"/>
            <a:ext cx="7589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Currently Maria Maxouti is running simulations with GEANT4 and k-Wave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simulations will allow the choice of transducer array geometry for </a:t>
            </a:r>
            <a:r>
              <a:rPr lang="en-GB" sz="1600" dirty="0" err="1"/>
              <a:t>SmartPhantom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7870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1044</Words>
  <Application>Microsoft Office PowerPoint</Application>
  <PresentationFormat>Widescreen</PresentationFormat>
  <Paragraphs>167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Matheson, John (STFC,RAL,PPD)</dc:creator>
  <cp:lastModifiedBy>Matheson, John (STFC,RAL,PPD)</cp:lastModifiedBy>
  <cp:revision>64</cp:revision>
  <dcterms:created xsi:type="dcterms:W3CDTF">2022-08-22T10:48:48Z</dcterms:created>
  <dcterms:modified xsi:type="dcterms:W3CDTF">2022-08-31T09:58:27Z</dcterms:modified>
</cp:coreProperties>
</file>