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23"/>
  </p:notesMasterIdLst>
  <p:sldIdLst>
    <p:sldId id="257" r:id="rId6"/>
    <p:sldId id="282" r:id="rId7"/>
    <p:sldId id="286" r:id="rId8"/>
    <p:sldId id="288" r:id="rId9"/>
    <p:sldId id="290" r:id="rId10"/>
    <p:sldId id="302" r:id="rId11"/>
    <p:sldId id="291" r:id="rId12"/>
    <p:sldId id="293" r:id="rId13"/>
    <p:sldId id="300" r:id="rId14"/>
    <p:sldId id="299" r:id="rId15"/>
    <p:sldId id="301" r:id="rId16"/>
    <p:sldId id="283" r:id="rId17"/>
    <p:sldId id="292" r:id="rId18"/>
    <p:sldId id="298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6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262"/>
    <a:srgbClr val="003088"/>
    <a:srgbClr val="F08900"/>
    <a:srgbClr val="FF6900"/>
    <a:srgbClr val="1E5DF8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A297E2-6A20-DA43-9A05-BF16835A519D}" v="56" dt="2022-09-16T16:15:54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8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232" y="448"/>
      </p:cViewPr>
      <p:guideLst>
        <p:guide orient="horz" pos="323"/>
        <p:guide pos="234"/>
        <p:guide orient="horz" pos="3974"/>
        <p:guide pos="7355"/>
        <p:guide pos="3840"/>
        <p:guide orient="horz" pos="867"/>
        <p:guide orient="horz" pos="3634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, Derek (STFC,RAL,SC)" userId="727abdd9-c332-4bef-8a0f-e412034af8c5" providerId="ADAL" clId="{9CA297E2-6A20-DA43-9A05-BF16835A519D}"/>
    <pc:docChg chg="custSel modSld">
      <pc:chgData name="Ross, Derek (STFC,RAL,SC)" userId="727abdd9-c332-4bef-8a0f-e412034af8c5" providerId="ADAL" clId="{9CA297E2-6A20-DA43-9A05-BF16835A519D}" dt="2022-09-16T16:35:06.786" v="376" actId="20577"/>
      <pc:docMkLst>
        <pc:docMk/>
      </pc:docMkLst>
      <pc:sldChg chg="modSp mod">
        <pc:chgData name="Ross, Derek (STFC,RAL,SC)" userId="727abdd9-c332-4bef-8a0f-e412034af8c5" providerId="ADAL" clId="{9CA297E2-6A20-DA43-9A05-BF16835A519D}" dt="2022-09-16T15:07:59.957" v="1" actId="20577"/>
        <pc:sldMkLst>
          <pc:docMk/>
          <pc:sldMk cId="3722688059" sldId="282"/>
        </pc:sldMkLst>
        <pc:spChg chg="mod">
          <ac:chgData name="Ross, Derek (STFC,RAL,SC)" userId="727abdd9-c332-4bef-8a0f-e412034af8c5" providerId="ADAL" clId="{9CA297E2-6A20-DA43-9A05-BF16835A519D}" dt="2022-09-16T15:07:59.957" v="1" actId="20577"/>
          <ac:spMkLst>
            <pc:docMk/>
            <pc:sldMk cId="3722688059" sldId="282"/>
            <ac:spMk id="7" creationId="{108DC7F5-099C-FD4D-905A-DC79A38901EC}"/>
          </ac:spMkLst>
        </pc:spChg>
      </pc:sldChg>
      <pc:sldChg chg="addSp modSp">
        <pc:chgData name="Ross, Derek (STFC,RAL,SC)" userId="727abdd9-c332-4bef-8a0f-e412034af8c5" providerId="ADAL" clId="{9CA297E2-6A20-DA43-9A05-BF16835A519D}" dt="2022-09-16T16:15:28.168" v="294" actId="167"/>
        <pc:sldMkLst>
          <pc:docMk/>
          <pc:sldMk cId="1599272048" sldId="286"/>
        </pc:sldMkLst>
        <pc:picChg chg="add mod">
          <ac:chgData name="Ross, Derek (STFC,RAL,SC)" userId="727abdd9-c332-4bef-8a0f-e412034af8c5" providerId="ADAL" clId="{9CA297E2-6A20-DA43-9A05-BF16835A519D}" dt="2022-09-16T16:15:24.709" v="293" actId="571"/>
          <ac:picMkLst>
            <pc:docMk/>
            <pc:sldMk cId="1599272048" sldId="286"/>
            <ac:picMk id="2" creationId="{92B5B227-CE62-201D-511E-0BB0026C710E}"/>
          </ac:picMkLst>
        </pc:picChg>
        <pc:picChg chg="mod">
          <ac:chgData name="Ross, Derek (STFC,RAL,SC)" userId="727abdd9-c332-4bef-8a0f-e412034af8c5" providerId="ADAL" clId="{9CA297E2-6A20-DA43-9A05-BF16835A519D}" dt="2022-09-16T16:15:28.168" v="294" actId="167"/>
          <ac:picMkLst>
            <pc:docMk/>
            <pc:sldMk cId="1599272048" sldId="286"/>
            <ac:picMk id="6" creationId="{7B55C9BF-ABC7-B892-353D-56711462CADF}"/>
          </ac:picMkLst>
        </pc:picChg>
      </pc:sldChg>
      <pc:sldChg chg="addSp delSp modSp mod">
        <pc:chgData name="Ross, Derek (STFC,RAL,SC)" userId="727abdd9-c332-4bef-8a0f-e412034af8c5" providerId="ADAL" clId="{9CA297E2-6A20-DA43-9A05-BF16835A519D}" dt="2022-09-16T16:00:48.164" v="88" actId="20577"/>
        <pc:sldMkLst>
          <pc:docMk/>
          <pc:sldMk cId="1438854666" sldId="290"/>
        </pc:sldMkLst>
        <pc:spChg chg="add del mod">
          <ac:chgData name="Ross, Derek (STFC,RAL,SC)" userId="727abdd9-c332-4bef-8a0f-e412034af8c5" providerId="ADAL" clId="{9CA297E2-6A20-DA43-9A05-BF16835A519D}" dt="2022-09-16T15:49:02.197" v="32" actId="478"/>
          <ac:spMkLst>
            <pc:docMk/>
            <pc:sldMk cId="1438854666" sldId="290"/>
            <ac:spMk id="2" creationId="{3943414A-8926-65EE-98F1-74CD726F7C85}"/>
          </ac:spMkLst>
        </pc:spChg>
        <pc:spChg chg="mod">
          <ac:chgData name="Ross, Derek (STFC,RAL,SC)" userId="727abdd9-c332-4bef-8a0f-e412034af8c5" providerId="ADAL" clId="{9CA297E2-6A20-DA43-9A05-BF16835A519D}" dt="2022-09-16T16:00:48.164" v="88" actId="20577"/>
          <ac:spMkLst>
            <pc:docMk/>
            <pc:sldMk cId="1438854666" sldId="290"/>
            <ac:spMk id="5" creationId="{697BFE5A-7C82-E244-83C3-A634D5C30E22}"/>
          </ac:spMkLst>
        </pc:spChg>
        <pc:picChg chg="mod">
          <ac:chgData name="Ross, Derek (STFC,RAL,SC)" userId="727abdd9-c332-4bef-8a0f-e412034af8c5" providerId="ADAL" clId="{9CA297E2-6A20-DA43-9A05-BF16835A519D}" dt="2022-09-16T15:51:50.405" v="63" actId="1076"/>
          <ac:picMkLst>
            <pc:docMk/>
            <pc:sldMk cId="1438854666" sldId="290"/>
            <ac:picMk id="4" creationId="{8A6D4C60-9EF8-254F-A310-F98B0191F19F}"/>
          </ac:picMkLst>
        </pc:picChg>
        <pc:picChg chg="mod">
          <ac:chgData name="Ross, Derek (STFC,RAL,SC)" userId="727abdd9-c332-4bef-8a0f-e412034af8c5" providerId="ADAL" clId="{9CA297E2-6A20-DA43-9A05-BF16835A519D}" dt="2022-09-16T15:51:41.563" v="61" actId="1076"/>
          <ac:picMkLst>
            <pc:docMk/>
            <pc:sldMk cId="1438854666" sldId="290"/>
            <ac:picMk id="6" creationId="{F1E7C2E5-CBFC-3284-FEA3-9970D92C5457}"/>
          </ac:picMkLst>
        </pc:picChg>
        <pc:picChg chg="add del mod">
          <ac:chgData name="Ross, Derek (STFC,RAL,SC)" userId="727abdd9-c332-4bef-8a0f-e412034af8c5" providerId="ADAL" clId="{9CA297E2-6A20-DA43-9A05-BF16835A519D}" dt="2022-09-16T15:47:38.998" v="22" actId="478"/>
          <ac:picMkLst>
            <pc:docMk/>
            <pc:sldMk cId="1438854666" sldId="290"/>
            <ac:picMk id="2050" creationId="{FCA0EB85-325F-381C-624A-C1CECF6ACB28}"/>
          </ac:picMkLst>
        </pc:picChg>
        <pc:picChg chg="add mod">
          <ac:chgData name="Ross, Derek (STFC,RAL,SC)" userId="727abdd9-c332-4bef-8a0f-e412034af8c5" providerId="ADAL" clId="{9CA297E2-6A20-DA43-9A05-BF16835A519D}" dt="2022-09-16T15:59:27.774" v="84" actId="1076"/>
          <ac:picMkLst>
            <pc:docMk/>
            <pc:sldMk cId="1438854666" sldId="290"/>
            <ac:picMk id="2052" creationId="{F748E2D8-6060-BFFB-39A7-F0E02C26298D}"/>
          </ac:picMkLst>
        </pc:picChg>
      </pc:sldChg>
      <pc:sldChg chg="addSp delSp modSp mod modClrScheme chgLayout">
        <pc:chgData name="Ross, Derek (STFC,RAL,SC)" userId="727abdd9-c332-4bef-8a0f-e412034af8c5" providerId="ADAL" clId="{9CA297E2-6A20-DA43-9A05-BF16835A519D}" dt="2022-09-16T16:15:54.865" v="295" actId="1076"/>
        <pc:sldMkLst>
          <pc:docMk/>
          <pc:sldMk cId="857626885" sldId="291"/>
        </pc:sldMkLst>
        <pc:spChg chg="mod">
          <ac:chgData name="Ross, Derek (STFC,RAL,SC)" userId="727abdd9-c332-4bef-8a0f-e412034af8c5" providerId="ADAL" clId="{9CA297E2-6A20-DA43-9A05-BF16835A519D}" dt="2022-09-16T15:49:20.910" v="34" actId="26606"/>
          <ac:spMkLst>
            <pc:docMk/>
            <pc:sldMk cId="857626885" sldId="291"/>
            <ac:spMk id="2" creationId="{44E3A302-F2AD-1943-ADC4-0A3B08D31D2D}"/>
          </ac:spMkLst>
        </pc:spChg>
        <pc:spChg chg="mod">
          <ac:chgData name="Ross, Derek (STFC,RAL,SC)" userId="727abdd9-c332-4bef-8a0f-e412034af8c5" providerId="ADAL" clId="{9CA297E2-6A20-DA43-9A05-BF16835A519D}" dt="2022-09-16T15:49:31.068" v="37" actId="26606"/>
          <ac:spMkLst>
            <pc:docMk/>
            <pc:sldMk cId="857626885" sldId="291"/>
            <ac:spMk id="3" creationId="{C0B8A71F-EBAD-F24F-DBEB-7A2A1EEF12C7}"/>
          </ac:spMkLst>
        </pc:spChg>
        <pc:spChg chg="add del mod">
          <ac:chgData name="Ross, Derek (STFC,RAL,SC)" userId="727abdd9-c332-4bef-8a0f-e412034af8c5" providerId="ADAL" clId="{9CA297E2-6A20-DA43-9A05-BF16835A519D}" dt="2022-09-16T15:49:09.157" v="33" actId="478"/>
          <ac:spMkLst>
            <pc:docMk/>
            <pc:sldMk cId="857626885" sldId="291"/>
            <ac:spMk id="4" creationId="{85A697CF-09B3-26CD-16C2-4585398B7CCC}"/>
          </ac:spMkLst>
        </pc:spChg>
        <pc:picChg chg="add mod ord">
          <ac:chgData name="Ross, Derek (STFC,RAL,SC)" userId="727abdd9-c332-4bef-8a0f-e412034af8c5" providerId="ADAL" clId="{9CA297E2-6A20-DA43-9A05-BF16835A519D}" dt="2022-09-16T16:15:54.865" v="295" actId="1076"/>
          <ac:picMkLst>
            <pc:docMk/>
            <pc:sldMk cId="857626885" sldId="291"/>
            <ac:picMk id="1026" creationId="{7BB09899-897A-A830-1F48-6A12B0EC4583}"/>
          </ac:picMkLst>
        </pc:picChg>
      </pc:sldChg>
      <pc:sldChg chg="addSp modSp mod">
        <pc:chgData name="Ross, Derek (STFC,RAL,SC)" userId="727abdd9-c332-4bef-8a0f-e412034af8c5" providerId="ADAL" clId="{9CA297E2-6A20-DA43-9A05-BF16835A519D}" dt="2022-09-16T16:35:06.786" v="376" actId="20577"/>
        <pc:sldMkLst>
          <pc:docMk/>
          <pc:sldMk cId="3613811376" sldId="299"/>
        </pc:sldMkLst>
        <pc:spChg chg="add mod">
          <ac:chgData name="Ross, Derek (STFC,RAL,SC)" userId="727abdd9-c332-4bef-8a0f-e412034af8c5" providerId="ADAL" clId="{9CA297E2-6A20-DA43-9A05-BF16835A519D}" dt="2022-09-16T16:35:06.786" v="376" actId="20577"/>
          <ac:spMkLst>
            <pc:docMk/>
            <pc:sldMk cId="3613811376" sldId="299"/>
            <ac:spMk id="4" creationId="{00682B65-7DB9-EF8C-84F2-65166DD2E38E}"/>
          </ac:spMkLst>
        </pc:spChg>
      </pc:sldChg>
      <pc:sldChg chg="modSp mod">
        <pc:chgData name="Ross, Derek (STFC,RAL,SC)" userId="727abdd9-c332-4bef-8a0f-e412034af8c5" providerId="ADAL" clId="{9CA297E2-6A20-DA43-9A05-BF16835A519D}" dt="2022-09-16T16:12:34.228" v="291" actId="20577"/>
        <pc:sldMkLst>
          <pc:docMk/>
          <pc:sldMk cId="1483041625" sldId="301"/>
        </pc:sldMkLst>
        <pc:spChg chg="mod">
          <ac:chgData name="Ross, Derek (STFC,RAL,SC)" userId="727abdd9-c332-4bef-8a0f-e412034af8c5" providerId="ADAL" clId="{9CA297E2-6A20-DA43-9A05-BF16835A519D}" dt="2022-09-16T16:12:34.228" v="291" actId="20577"/>
          <ac:spMkLst>
            <pc:docMk/>
            <pc:sldMk cId="1483041625" sldId="301"/>
            <ac:spMk id="3" creationId="{2BB01EEE-3B4D-54FF-A965-FA2D12508ED0}"/>
          </ac:spMkLst>
        </pc:spChg>
      </pc:sldChg>
      <pc:sldChg chg="modSp mod">
        <pc:chgData name="Ross, Derek (STFC,RAL,SC)" userId="727abdd9-c332-4bef-8a0f-e412034af8c5" providerId="ADAL" clId="{9CA297E2-6A20-DA43-9A05-BF16835A519D}" dt="2022-09-16T16:01:49.418" v="91" actId="20577"/>
        <pc:sldMkLst>
          <pc:docMk/>
          <pc:sldMk cId="649773896" sldId="302"/>
        </pc:sldMkLst>
        <pc:spChg chg="mod">
          <ac:chgData name="Ross, Derek (STFC,RAL,SC)" userId="727abdd9-c332-4bef-8a0f-e412034af8c5" providerId="ADAL" clId="{9CA297E2-6A20-DA43-9A05-BF16835A519D}" dt="2022-09-16T16:01:49.418" v="91" actId="20577"/>
          <ac:spMkLst>
            <pc:docMk/>
            <pc:sldMk cId="649773896" sldId="302"/>
            <ac:spMk id="5" creationId="{697BFE5A-7C82-E244-83C3-A634D5C30E2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5F904-44BE-4056-B317-BCEB7A22724A}" type="doc">
      <dgm:prSet loTypeId="urn:microsoft.com/office/officeart/2005/8/layout/cycle2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7C772B3-B4EC-4234-ADC6-DCD383E8E150}">
      <dgm:prSet/>
      <dgm:spPr/>
      <dgm:t>
        <a:bodyPr/>
        <a:lstStyle/>
        <a:p>
          <a:r>
            <a:rPr lang="en-US"/>
            <a:t>Netbox</a:t>
          </a:r>
        </a:p>
      </dgm:t>
    </dgm:pt>
    <dgm:pt modelId="{508ED93C-0E65-4272-ADC0-6D15B8588C4E}" type="parTrans" cxnId="{CB6FF873-A8CE-47F7-B7A3-F505DF4E7C6D}">
      <dgm:prSet/>
      <dgm:spPr/>
      <dgm:t>
        <a:bodyPr/>
        <a:lstStyle/>
        <a:p>
          <a:endParaRPr lang="en-US"/>
        </a:p>
      </dgm:t>
    </dgm:pt>
    <dgm:pt modelId="{E811E4C2-CF66-46C8-BE81-D566ECFF1EAB}" type="sibTrans" cxnId="{CB6FF873-A8CE-47F7-B7A3-F505DF4E7C6D}">
      <dgm:prSet/>
      <dgm:spPr/>
      <dgm:t>
        <a:bodyPr/>
        <a:lstStyle/>
        <a:p>
          <a:endParaRPr lang="en-US"/>
        </a:p>
      </dgm:t>
    </dgm:pt>
    <dgm:pt modelId="{5ED4CC02-D74D-449D-AAB0-C6070E2B6CE8}">
      <dgm:prSet/>
      <dgm:spPr/>
      <dgm:t>
        <a:bodyPr/>
        <a:lstStyle/>
        <a:p>
          <a:r>
            <a:rPr lang="en-US" dirty="0"/>
            <a:t>ipv6 support</a:t>
          </a:r>
        </a:p>
      </dgm:t>
    </dgm:pt>
    <dgm:pt modelId="{BE49D1D0-A607-40AF-9F40-71527C772483}" type="parTrans" cxnId="{5DC8F407-083F-4D33-B075-6F86D091570C}">
      <dgm:prSet/>
      <dgm:spPr/>
      <dgm:t>
        <a:bodyPr/>
        <a:lstStyle/>
        <a:p>
          <a:endParaRPr lang="en-US"/>
        </a:p>
      </dgm:t>
    </dgm:pt>
    <dgm:pt modelId="{4DE83BC6-1E65-4825-8E52-EBA74295249A}" type="sibTrans" cxnId="{5DC8F407-083F-4D33-B075-6F86D091570C}">
      <dgm:prSet/>
      <dgm:spPr/>
      <dgm:t>
        <a:bodyPr/>
        <a:lstStyle/>
        <a:p>
          <a:endParaRPr lang="en-US"/>
        </a:p>
      </dgm:t>
    </dgm:pt>
    <dgm:pt modelId="{0C1F99E9-BF15-428C-B157-815BE9E0E6E5}">
      <dgm:prSet/>
      <dgm:spPr/>
      <dgm:t>
        <a:bodyPr/>
        <a:lstStyle/>
        <a:p>
          <a:r>
            <a:rPr lang="en-US"/>
            <a:t>Widely used</a:t>
          </a:r>
        </a:p>
      </dgm:t>
    </dgm:pt>
    <dgm:pt modelId="{3D3370B5-9B40-46D0-9DB5-88DFB320AC07}" type="parTrans" cxnId="{E8C0792C-F7E9-4C1D-AD81-E8B3B4ABD18C}">
      <dgm:prSet/>
      <dgm:spPr/>
      <dgm:t>
        <a:bodyPr/>
        <a:lstStyle/>
        <a:p>
          <a:endParaRPr lang="en-US"/>
        </a:p>
      </dgm:t>
    </dgm:pt>
    <dgm:pt modelId="{52A787B3-215A-4BDD-883F-EC820BB6ADF0}" type="sibTrans" cxnId="{E8C0792C-F7E9-4C1D-AD81-E8B3B4ABD18C}">
      <dgm:prSet/>
      <dgm:spPr/>
      <dgm:t>
        <a:bodyPr/>
        <a:lstStyle/>
        <a:p>
          <a:endParaRPr lang="en-US"/>
        </a:p>
      </dgm:t>
    </dgm:pt>
    <dgm:pt modelId="{EE3238FD-45ED-4219-BA08-E9EC11593949}">
      <dgm:prSet/>
      <dgm:spPr/>
      <dgm:t>
        <a:bodyPr/>
        <a:lstStyle/>
        <a:p>
          <a:r>
            <a:rPr lang="en-US"/>
            <a:t>Actively developed and maintained</a:t>
          </a:r>
        </a:p>
      </dgm:t>
    </dgm:pt>
    <dgm:pt modelId="{C3DCA75A-A893-400C-BD20-0C677D6EE575}" type="parTrans" cxnId="{883705F5-698B-42B4-90FB-4C6F73CDA827}">
      <dgm:prSet/>
      <dgm:spPr/>
      <dgm:t>
        <a:bodyPr/>
        <a:lstStyle/>
        <a:p>
          <a:endParaRPr lang="en-US"/>
        </a:p>
      </dgm:t>
    </dgm:pt>
    <dgm:pt modelId="{6DCCB5C9-C9D3-497F-A9DB-575FDDE96BFD}" type="sibTrans" cxnId="{883705F5-698B-42B4-90FB-4C6F73CDA827}">
      <dgm:prSet/>
      <dgm:spPr/>
      <dgm:t>
        <a:bodyPr/>
        <a:lstStyle/>
        <a:p>
          <a:endParaRPr lang="en-US"/>
        </a:p>
      </dgm:t>
    </dgm:pt>
    <dgm:pt modelId="{B65558C6-3804-410B-AB81-40C165DF8164}">
      <dgm:prSet/>
      <dgm:spPr/>
      <dgm:t>
        <a:bodyPr/>
        <a:lstStyle/>
        <a:p>
          <a:r>
            <a:rPr lang="en-US"/>
            <a:t>Documents devices, ip, power and network connections</a:t>
          </a:r>
        </a:p>
      </dgm:t>
    </dgm:pt>
    <dgm:pt modelId="{357BE59B-E368-4F89-8CDB-A4F134942626}" type="parTrans" cxnId="{4E04D8FD-151D-4C16-ADBC-8DEB1C023A11}">
      <dgm:prSet/>
      <dgm:spPr/>
      <dgm:t>
        <a:bodyPr/>
        <a:lstStyle/>
        <a:p>
          <a:endParaRPr lang="en-US"/>
        </a:p>
      </dgm:t>
    </dgm:pt>
    <dgm:pt modelId="{5BAE35A7-9682-4189-B96A-CF24714CA51B}" type="sibTrans" cxnId="{4E04D8FD-151D-4C16-ADBC-8DEB1C023A11}">
      <dgm:prSet/>
      <dgm:spPr/>
      <dgm:t>
        <a:bodyPr/>
        <a:lstStyle/>
        <a:p>
          <a:endParaRPr lang="en-US"/>
        </a:p>
      </dgm:t>
    </dgm:pt>
    <dgm:pt modelId="{26DE8956-4BC0-4FC0-A75D-3C9DE732CBC1}">
      <dgm:prSet/>
      <dgm:spPr/>
      <dgm:t>
        <a:bodyPr/>
        <a:lstStyle/>
        <a:p>
          <a:r>
            <a:rPr lang="en-US" dirty="0"/>
            <a:t>2 APIs, full UI</a:t>
          </a:r>
        </a:p>
      </dgm:t>
    </dgm:pt>
    <dgm:pt modelId="{D9124FCE-956B-4D5C-80C3-1262CC2EB8BD}" type="parTrans" cxnId="{127DD94F-16DF-46B5-A365-DD4622FEF8DC}">
      <dgm:prSet/>
      <dgm:spPr/>
      <dgm:t>
        <a:bodyPr/>
        <a:lstStyle/>
        <a:p>
          <a:endParaRPr lang="en-US"/>
        </a:p>
      </dgm:t>
    </dgm:pt>
    <dgm:pt modelId="{BC7697D1-3646-4BAB-A465-1B094491CE7B}" type="sibTrans" cxnId="{127DD94F-16DF-46B5-A365-DD4622FEF8DC}">
      <dgm:prSet/>
      <dgm:spPr/>
      <dgm:t>
        <a:bodyPr/>
        <a:lstStyle/>
        <a:p>
          <a:endParaRPr lang="en-US"/>
        </a:p>
      </dgm:t>
    </dgm:pt>
    <dgm:pt modelId="{F70901E4-02BE-D142-A177-F8B67BBCA8F9}">
      <dgm:prSet/>
      <dgm:spPr/>
      <dgm:t>
        <a:bodyPr/>
        <a:lstStyle/>
        <a:p>
          <a:r>
            <a:rPr lang="en-US" dirty="0"/>
            <a:t>Easily extensible</a:t>
          </a:r>
        </a:p>
      </dgm:t>
    </dgm:pt>
    <dgm:pt modelId="{ECCC30C3-A054-6943-92D1-F78AF2830649}" type="parTrans" cxnId="{938158F9-A1A7-BE4F-B249-639EB7917848}">
      <dgm:prSet/>
      <dgm:spPr/>
      <dgm:t>
        <a:bodyPr/>
        <a:lstStyle/>
        <a:p>
          <a:endParaRPr lang="en-GB"/>
        </a:p>
      </dgm:t>
    </dgm:pt>
    <dgm:pt modelId="{6FBF1D7C-ECD4-2944-ACB7-60F803B924EF}" type="sibTrans" cxnId="{938158F9-A1A7-BE4F-B249-639EB7917848}">
      <dgm:prSet/>
      <dgm:spPr/>
      <dgm:t>
        <a:bodyPr/>
        <a:lstStyle/>
        <a:p>
          <a:endParaRPr lang="en-GB"/>
        </a:p>
      </dgm:t>
    </dgm:pt>
    <dgm:pt modelId="{31151556-C013-D149-B5CB-DC1A42B891CA}" type="pres">
      <dgm:prSet presAssocID="{8075F904-44BE-4056-B317-BCEB7A22724A}" presName="cycle" presStyleCnt="0">
        <dgm:presLayoutVars>
          <dgm:dir/>
          <dgm:resizeHandles val="exact"/>
        </dgm:presLayoutVars>
      </dgm:prSet>
      <dgm:spPr/>
    </dgm:pt>
    <dgm:pt modelId="{91C4877B-ED05-894E-A28D-BDE804E47706}" type="pres">
      <dgm:prSet presAssocID="{C7C772B3-B4EC-4234-ADC6-DCD383E8E150}" presName="node" presStyleLbl="node1" presStyleIdx="0" presStyleCnt="1" custRadScaleRad="99475" custRadScaleInc="0">
        <dgm:presLayoutVars>
          <dgm:bulletEnabled val="1"/>
        </dgm:presLayoutVars>
      </dgm:prSet>
      <dgm:spPr/>
    </dgm:pt>
  </dgm:ptLst>
  <dgm:cxnLst>
    <dgm:cxn modelId="{5DC8F407-083F-4D33-B075-6F86D091570C}" srcId="{C7C772B3-B4EC-4234-ADC6-DCD383E8E150}" destId="{5ED4CC02-D74D-449D-AAB0-C6070E2B6CE8}" srcOrd="0" destOrd="0" parTransId="{BE49D1D0-A607-40AF-9F40-71527C772483}" sibTransId="{4DE83BC6-1E65-4825-8E52-EBA74295249A}"/>
    <dgm:cxn modelId="{7EFB9C18-3596-7F4C-8EB6-5045B69A0C1B}" type="presOf" srcId="{5ED4CC02-D74D-449D-AAB0-C6070E2B6CE8}" destId="{91C4877B-ED05-894E-A28D-BDE804E47706}" srcOrd="0" destOrd="1" presId="urn:microsoft.com/office/officeart/2005/8/layout/cycle2"/>
    <dgm:cxn modelId="{40FEB320-3BB0-4648-AAA9-652611FBCAE8}" type="presOf" srcId="{8075F904-44BE-4056-B317-BCEB7A22724A}" destId="{31151556-C013-D149-B5CB-DC1A42B891CA}" srcOrd="0" destOrd="0" presId="urn:microsoft.com/office/officeart/2005/8/layout/cycle2"/>
    <dgm:cxn modelId="{E8C0792C-F7E9-4C1D-AD81-E8B3B4ABD18C}" srcId="{C7C772B3-B4EC-4234-ADC6-DCD383E8E150}" destId="{0C1F99E9-BF15-428C-B157-815BE9E0E6E5}" srcOrd="1" destOrd="0" parTransId="{3D3370B5-9B40-46D0-9DB5-88DFB320AC07}" sibTransId="{52A787B3-215A-4BDD-883F-EC820BB6ADF0}"/>
    <dgm:cxn modelId="{127DD94F-16DF-46B5-A365-DD4622FEF8DC}" srcId="{C7C772B3-B4EC-4234-ADC6-DCD383E8E150}" destId="{26DE8956-4BC0-4FC0-A75D-3C9DE732CBC1}" srcOrd="4" destOrd="0" parTransId="{D9124FCE-956B-4D5C-80C3-1262CC2EB8BD}" sibTransId="{BC7697D1-3646-4BAB-A465-1B094491CE7B}"/>
    <dgm:cxn modelId="{E5FF0C58-E973-DC49-AED2-71DB9418311C}" type="presOf" srcId="{C7C772B3-B4EC-4234-ADC6-DCD383E8E150}" destId="{91C4877B-ED05-894E-A28D-BDE804E47706}" srcOrd="0" destOrd="0" presId="urn:microsoft.com/office/officeart/2005/8/layout/cycle2"/>
    <dgm:cxn modelId="{3874625F-2011-B642-8FA5-341F9DA66407}" type="presOf" srcId="{B65558C6-3804-410B-AB81-40C165DF8164}" destId="{91C4877B-ED05-894E-A28D-BDE804E47706}" srcOrd="0" destOrd="4" presId="urn:microsoft.com/office/officeart/2005/8/layout/cycle2"/>
    <dgm:cxn modelId="{F869C76C-5D1D-B044-8B6C-957B00C56CBD}" type="presOf" srcId="{EE3238FD-45ED-4219-BA08-E9EC11593949}" destId="{91C4877B-ED05-894E-A28D-BDE804E47706}" srcOrd="0" destOrd="3" presId="urn:microsoft.com/office/officeart/2005/8/layout/cycle2"/>
    <dgm:cxn modelId="{CB6FF873-A8CE-47F7-B7A3-F505DF4E7C6D}" srcId="{8075F904-44BE-4056-B317-BCEB7A22724A}" destId="{C7C772B3-B4EC-4234-ADC6-DCD383E8E150}" srcOrd="0" destOrd="0" parTransId="{508ED93C-0E65-4272-ADC0-6D15B8588C4E}" sibTransId="{E811E4C2-CF66-46C8-BE81-D566ECFF1EAB}"/>
    <dgm:cxn modelId="{ABB287B6-FC6F-A74E-A303-D5D7611EC02D}" type="presOf" srcId="{26DE8956-4BC0-4FC0-A75D-3C9DE732CBC1}" destId="{91C4877B-ED05-894E-A28D-BDE804E47706}" srcOrd="0" destOrd="5" presId="urn:microsoft.com/office/officeart/2005/8/layout/cycle2"/>
    <dgm:cxn modelId="{CD13A0E6-32E9-0541-B8A0-52FC8183DF2F}" type="presOf" srcId="{0C1F99E9-BF15-428C-B157-815BE9E0E6E5}" destId="{91C4877B-ED05-894E-A28D-BDE804E47706}" srcOrd="0" destOrd="2" presId="urn:microsoft.com/office/officeart/2005/8/layout/cycle2"/>
    <dgm:cxn modelId="{7F4EA6E6-EB2F-AB4B-B597-385A12B37955}" type="presOf" srcId="{F70901E4-02BE-D142-A177-F8B67BBCA8F9}" destId="{91C4877B-ED05-894E-A28D-BDE804E47706}" srcOrd="0" destOrd="6" presId="urn:microsoft.com/office/officeart/2005/8/layout/cycle2"/>
    <dgm:cxn modelId="{883705F5-698B-42B4-90FB-4C6F73CDA827}" srcId="{C7C772B3-B4EC-4234-ADC6-DCD383E8E150}" destId="{EE3238FD-45ED-4219-BA08-E9EC11593949}" srcOrd="2" destOrd="0" parTransId="{C3DCA75A-A893-400C-BD20-0C677D6EE575}" sibTransId="{6DCCB5C9-C9D3-497F-A9DB-575FDDE96BFD}"/>
    <dgm:cxn modelId="{938158F9-A1A7-BE4F-B249-639EB7917848}" srcId="{C7C772B3-B4EC-4234-ADC6-DCD383E8E150}" destId="{F70901E4-02BE-D142-A177-F8B67BBCA8F9}" srcOrd="5" destOrd="0" parTransId="{ECCC30C3-A054-6943-92D1-F78AF2830649}" sibTransId="{6FBF1D7C-ECD4-2944-ACB7-60F803B924EF}"/>
    <dgm:cxn modelId="{4E04D8FD-151D-4C16-ADBC-8DEB1C023A11}" srcId="{C7C772B3-B4EC-4234-ADC6-DCD383E8E150}" destId="{B65558C6-3804-410B-AB81-40C165DF8164}" srcOrd="3" destOrd="0" parTransId="{357BE59B-E368-4F89-8CDB-A4F134942626}" sibTransId="{5BAE35A7-9682-4189-B96A-CF24714CA51B}"/>
    <dgm:cxn modelId="{67296FCD-6774-6C4E-96A1-9C2B507EFC57}" type="presParOf" srcId="{31151556-C013-D149-B5CB-DC1A42B891CA}" destId="{91C4877B-ED05-894E-A28D-BDE804E4770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4877B-ED05-894E-A28D-BDE804E47706}">
      <dsp:nvSpPr>
        <dsp:cNvPr id="0" name=""/>
        <dsp:cNvSpPr/>
      </dsp:nvSpPr>
      <dsp:spPr>
        <a:xfrm>
          <a:off x="467169" y="2331"/>
          <a:ext cx="4346674" cy="434667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Netbox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ipv6 support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Widely used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Actively developed and maintained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Documents devices, ip, power and network connections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2 APIs, full UI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Easily extensible</a:t>
          </a:r>
        </a:p>
      </dsp:txBody>
      <dsp:txXfrm>
        <a:off x="1103725" y="638887"/>
        <a:ext cx="3073562" cy="3073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9/16/22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Arial Regular"/>
                <a:ea typeface="+mn-ea"/>
                <a:cs typeface="+mn-cs"/>
              </a:rPr>
              <a:t>Please remove or amend the image credit if you are using a different image to the one provided.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1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import that does VMs (which don’t have a device type) which are in a separate part of the REST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03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import that does VMs (which don’t have a device type) which are in a separate part of the REST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4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import that does VMs (which don’t have a device type) which are in a separate part of the REST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1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import that does VMs (which don’t have a device type) which are in a separate part of the REST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4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6CF026-8DF7-C947-96A5-E8118F4A958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2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fc.atlassian.net/l/cp/9Ea1AYcp" TargetMode="External"/><Relationship Id="rId7" Type="http://schemas.openxmlformats.org/officeDocument/2006/relationships/hyperlink" Target="https://demo.netbox.dev/" TargetMode="External"/><Relationship Id="rId2" Type="http://schemas.openxmlformats.org/officeDocument/2006/relationships/hyperlink" Target="https://netbox.esc.rl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netbox-community/devicetype-library" TargetMode="External"/><Relationship Id="rId5" Type="http://schemas.openxmlformats.org/officeDocument/2006/relationships/hyperlink" Target="https://github.com/netbox-community/netbox" TargetMode="External"/><Relationship Id="rId4" Type="http://schemas.openxmlformats.org/officeDocument/2006/relationships/hyperlink" Target="https://gitlab.stfc.ac.uk/netbo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hyperlink" Target="https://www.pinterest.com/pin/43903066364741577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imgres?imgurl=https%3A%2F%2Fvectorportal.com%2Fstorage%2FL6QZkiEAPEkb73DdbDdeoe1P0vbsQoyNpfIvYtki.jpg&amp;imgrefurl=https%3A%2F%2Fvectorportal.com%2Fvector%2Ffootball-goal%2F34903&amp;tbnid=AMGkII2KYUlJIM&amp;vet=12ahUKEwiI8ujE05n6AhUXwoUKHSzJCXMQMygAegUIARDmAQ..i&amp;docid=6StrOiH_lQE37M&amp;w=1000&amp;h=1000&amp;q=football%20goal&amp;hl=en&amp;client=firefox-b-d&amp;ved=2ahUKEwiI8ujE05n6AhUXwoUKHSzJCXMQMygAegUIARDmAQ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972000" y="3096000"/>
            <a:ext cx="818305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 Talk - </a:t>
            </a:r>
            <a:r>
              <a:rPr lang="en-US" sz="48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NetBox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993600" y="4118400"/>
            <a:ext cx="574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Derek Ross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97C5BC-925A-C84D-B97F-50B508D2F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141003"/>
            <a:ext cx="36195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A566-4E50-E2F8-DE09-C4B508EA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NetBox</a:t>
            </a:r>
            <a:r>
              <a:rPr lang="en-US" dirty="0"/>
              <a:t> to </a:t>
            </a:r>
            <a:r>
              <a:rPr lang="en-US" dirty="0" err="1"/>
              <a:t>Icinga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9A67-59EC-D033-0D51-CC0313F6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3322419" cy="37456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NetBox</a:t>
            </a:r>
            <a:r>
              <a:rPr lang="en-US" dirty="0"/>
              <a:t> Device</a:t>
            </a:r>
          </a:p>
          <a:p>
            <a:pPr>
              <a:buFontTx/>
              <a:buChar char="-"/>
            </a:pPr>
            <a:r>
              <a:rPr lang="en-US" dirty="0"/>
              <a:t>Name</a:t>
            </a:r>
          </a:p>
          <a:p>
            <a:pPr>
              <a:buFontTx/>
              <a:buChar char="-"/>
            </a:pPr>
            <a:r>
              <a:rPr lang="en-US" dirty="0"/>
              <a:t>Tenant</a:t>
            </a:r>
          </a:p>
          <a:p>
            <a:pPr>
              <a:buFontTx/>
              <a:buChar char="-"/>
            </a:pPr>
            <a:r>
              <a:rPr lang="en-US" dirty="0"/>
              <a:t>Device Role</a:t>
            </a:r>
          </a:p>
          <a:p>
            <a:pPr>
              <a:buFontTx/>
              <a:buChar char="-"/>
            </a:pPr>
            <a:r>
              <a:rPr lang="en-US" dirty="0"/>
              <a:t>(Device Type)</a:t>
            </a:r>
          </a:p>
          <a:p>
            <a:pPr>
              <a:buFontTx/>
              <a:buChar char="-"/>
            </a:pPr>
            <a:r>
              <a:rPr lang="en-US" dirty="0"/>
              <a:t>Primary IP</a:t>
            </a:r>
          </a:p>
          <a:p>
            <a:pPr>
              <a:buFontTx/>
              <a:buChar char="-"/>
            </a:pPr>
            <a:r>
              <a:rPr lang="en-US" dirty="0"/>
              <a:t>Status</a:t>
            </a:r>
          </a:p>
          <a:p>
            <a:pPr>
              <a:buFontTx/>
              <a:buChar char="-"/>
            </a:pPr>
            <a:r>
              <a:rPr lang="en-US" dirty="0"/>
              <a:t>Interface</a:t>
            </a:r>
          </a:p>
          <a:p>
            <a:pPr lvl="1">
              <a:buFontTx/>
              <a:buChar char="-"/>
            </a:pPr>
            <a:r>
              <a:rPr lang="en-US" dirty="0"/>
              <a:t>Management Only</a:t>
            </a:r>
          </a:p>
          <a:p>
            <a:pPr lvl="1">
              <a:buFontTx/>
              <a:buChar char="-"/>
            </a:pPr>
            <a:r>
              <a:rPr lang="en-US" dirty="0"/>
              <a:t>IP address</a:t>
            </a:r>
          </a:p>
        </p:txBody>
      </p:sp>
      <p:pic>
        <p:nvPicPr>
          <p:cNvPr id="37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A33FFFFC-BD13-92E9-964B-B9FF1F083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536" y="1350114"/>
            <a:ext cx="3949489" cy="499988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587D3E-C56B-D6F0-EAEC-B84D8CE136E5}"/>
              </a:ext>
            </a:extLst>
          </p:cNvPr>
          <p:cNvCxnSpPr>
            <a:cxnSpLocks/>
          </p:cNvCxnSpPr>
          <p:nvPr/>
        </p:nvCxnSpPr>
        <p:spPr>
          <a:xfrm flipV="1">
            <a:off x="2214563" y="2043113"/>
            <a:ext cx="5672137" cy="614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45C65F-8389-7656-4A42-5C35EBE1E7BA}"/>
              </a:ext>
            </a:extLst>
          </p:cNvPr>
          <p:cNvCxnSpPr>
            <a:cxnSpLocks/>
          </p:cNvCxnSpPr>
          <p:nvPr/>
        </p:nvCxnSpPr>
        <p:spPr>
          <a:xfrm>
            <a:off x="2214563" y="2657475"/>
            <a:ext cx="6343650" cy="42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C73931-362F-C367-B75D-DBC741F2115D}"/>
              </a:ext>
            </a:extLst>
          </p:cNvPr>
          <p:cNvCxnSpPr/>
          <p:nvPr/>
        </p:nvCxnSpPr>
        <p:spPr>
          <a:xfrm flipV="1">
            <a:off x="2900363" y="2043113"/>
            <a:ext cx="5429250" cy="104298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78428C-6D48-7200-4F90-281BAE99D455}"/>
              </a:ext>
            </a:extLst>
          </p:cNvPr>
          <p:cNvCxnSpPr>
            <a:cxnSpLocks/>
          </p:cNvCxnSpPr>
          <p:nvPr/>
        </p:nvCxnSpPr>
        <p:spPr>
          <a:xfrm flipV="1">
            <a:off x="3228975" y="2257425"/>
            <a:ext cx="4657725" cy="1171575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94CC018-78DA-3258-BD03-4D8D04B755C1}"/>
              </a:ext>
            </a:extLst>
          </p:cNvPr>
          <p:cNvCxnSpPr/>
          <p:nvPr/>
        </p:nvCxnSpPr>
        <p:spPr>
          <a:xfrm flipV="1">
            <a:off x="2214563" y="2757488"/>
            <a:ext cx="4714875" cy="1471612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FC3BC8-6E37-67FE-469E-323FCF138C55}"/>
              </a:ext>
            </a:extLst>
          </p:cNvPr>
          <p:cNvCxnSpPr/>
          <p:nvPr/>
        </p:nvCxnSpPr>
        <p:spPr>
          <a:xfrm flipV="1">
            <a:off x="3700463" y="2928938"/>
            <a:ext cx="4629150" cy="232886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0682B65-7DB9-EF8C-84F2-65166DD2E38E}"/>
              </a:ext>
            </a:extLst>
          </p:cNvPr>
          <p:cNvSpPr txBox="1"/>
          <p:nvPr/>
        </p:nvSpPr>
        <p:spPr>
          <a:xfrm>
            <a:off x="2350346" y="5380672"/>
            <a:ext cx="418719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Assumes that if an interface is marked as management only and the </a:t>
            </a:r>
            <a:r>
              <a:rPr lang="en-US" dirty="0" err="1"/>
              <a:t>ip</a:t>
            </a:r>
            <a:r>
              <a:rPr lang="en-US" dirty="0"/>
              <a:t> address assigned to it is not the same as the primary address, its an </a:t>
            </a:r>
            <a:r>
              <a:rPr lang="en-US" dirty="0" err="1"/>
              <a:t>ipmi</a:t>
            </a:r>
            <a:r>
              <a:rPr lang="en-US" dirty="0"/>
              <a:t> </a:t>
            </a:r>
            <a:r>
              <a:rPr lang="en-US" dirty="0" err="1"/>
              <a:t>ip</a:t>
            </a:r>
            <a:r>
              <a:rPr lang="en-US" dirty="0"/>
              <a:t> address</a:t>
            </a:r>
          </a:p>
        </p:txBody>
      </p:sp>
    </p:spTree>
    <p:extLst>
      <p:ext uri="{BB962C8B-B14F-4D97-AF65-F5344CB8AC3E}">
        <p14:creationId xmlns:p14="http://schemas.microsoft.com/office/powerpoint/2010/main" val="361381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E59C-C15C-9BFA-4A45-9D5F0422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1EEE-3B4D-54FF-A965-FA2D12508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https://netbox.esc.rl.ac.uk</a:t>
            </a:r>
            <a:endParaRPr lang="en-US" dirty="0"/>
          </a:p>
          <a:p>
            <a:r>
              <a:rPr lang="en-US" dirty="0">
                <a:hlinkClick r:id="rId3"/>
              </a:rPr>
              <a:t>https://stfc.atlassian.net/l/cp/9Ea1AYcp</a:t>
            </a:r>
            <a:endParaRPr lang="en-US" dirty="0"/>
          </a:p>
          <a:p>
            <a:r>
              <a:rPr lang="en-US" dirty="0">
                <a:hlinkClick r:id="rId4"/>
              </a:rPr>
              <a:t>https://gitlab.stfc.ac.uk/netbox</a:t>
            </a:r>
            <a:endParaRPr lang="en-US" dirty="0"/>
          </a:p>
          <a:p>
            <a:r>
              <a:rPr lang="en-US" dirty="0">
                <a:hlinkClick r:id="rId5"/>
              </a:rPr>
              <a:t>https://github.com/netbox-community/netbox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https://github.com/netbox-community/devicetype-library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https://demo.netbox.dev</a:t>
            </a:r>
            <a:r>
              <a:rPr lang="en-US" dirty="0"/>
              <a:t> – Demo instance</a:t>
            </a:r>
          </a:p>
          <a:p>
            <a:r>
              <a:rPr lang="en-US" dirty="0"/>
              <a:t>#magdb2netbox on Tier 1 Slack</a:t>
            </a:r>
          </a:p>
        </p:txBody>
      </p:sp>
    </p:spTree>
    <p:extLst>
      <p:ext uri="{BB962C8B-B14F-4D97-AF65-F5344CB8AC3E}">
        <p14:creationId xmlns:p14="http://schemas.microsoft.com/office/powerpoint/2010/main" val="148304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007999" y="3096000"/>
            <a:ext cx="852176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Thanks, any 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64108-2FAD-224C-A033-55B9A166BD95}"/>
              </a:ext>
            </a:extLst>
          </p:cNvPr>
          <p:cNvSpPr/>
          <p:nvPr/>
        </p:nvSpPr>
        <p:spPr>
          <a:xfrm>
            <a:off x="2536506" y="5904254"/>
            <a:ext cx="1880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SciComp_STFC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19D860-CC3D-E74D-A8E4-8244DDF4137E}"/>
              </a:ext>
            </a:extLst>
          </p:cNvPr>
          <p:cNvSpPr/>
          <p:nvPr/>
        </p:nvSpPr>
        <p:spPr>
          <a:xfrm>
            <a:off x="279511" y="5904254"/>
            <a:ext cx="1708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scd.stfc.ac.uk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D8D413-5496-974B-93D0-9C42024EBD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8845" y="5994000"/>
            <a:ext cx="236329" cy="19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F060FF-A826-1E4E-8C36-06A9ABC25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" y="141003"/>
            <a:ext cx="3619500" cy="1554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47C11F-94C4-0F0E-48A8-D8C45B820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028" y="0"/>
            <a:ext cx="4266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2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A566-4E50-E2F8-DE09-C4B508EA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Netbox</a:t>
            </a:r>
            <a:r>
              <a:rPr lang="en-US" dirty="0"/>
              <a:t> to </a:t>
            </a:r>
            <a:r>
              <a:rPr lang="en-US" dirty="0" err="1"/>
              <a:t>Icinga</a:t>
            </a:r>
            <a:r>
              <a:rPr lang="en-US" dirty="0"/>
              <a:t> – Stage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9A67-59EC-D033-0D51-CC0313F6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2640724" cy="29413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Netbox</a:t>
            </a:r>
            <a:r>
              <a:rPr lang="en-US" dirty="0"/>
              <a:t> Device</a:t>
            </a:r>
          </a:p>
          <a:p>
            <a:pPr>
              <a:buFontTx/>
              <a:buChar char="-"/>
            </a:pPr>
            <a:r>
              <a:rPr lang="en-US" dirty="0"/>
              <a:t>Name</a:t>
            </a:r>
          </a:p>
          <a:p>
            <a:pPr>
              <a:buFontTx/>
              <a:buChar char="-"/>
            </a:pPr>
            <a:r>
              <a:rPr lang="en-US" dirty="0"/>
              <a:t>Device Type</a:t>
            </a:r>
          </a:p>
          <a:p>
            <a:pPr>
              <a:buFontTx/>
              <a:buChar char="-"/>
            </a:pPr>
            <a:r>
              <a:rPr lang="en-US" dirty="0"/>
              <a:t>Device Role</a:t>
            </a:r>
          </a:p>
          <a:p>
            <a:pPr>
              <a:buFontTx/>
              <a:buChar char="-"/>
            </a:pPr>
            <a:r>
              <a:rPr lang="en-US" dirty="0"/>
              <a:t>Tenant</a:t>
            </a:r>
          </a:p>
          <a:p>
            <a:pPr>
              <a:buFontTx/>
              <a:buChar char="-"/>
            </a:pPr>
            <a:r>
              <a:rPr lang="en-US" dirty="0"/>
              <a:t>Primary IP</a:t>
            </a:r>
          </a:p>
          <a:p>
            <a:pPr>
              <a:buFontTx/>
              <a:buChar char="-"/>
            </a:pPr>
            <a:r>
              <a:rPr lang="en-US" dirty="0"/>
              <a:t>Status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5198B1C-466D-1B83-19DB-7373E81E1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569" y="1421699"/>
            <a:ext cx="7772400" cy="3745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2495D-B8D6-9612-B4FE-A7F376AD530D}"/>
              </a:ext>
            </a:extLst>
          </p:cNvPr>
          <p:cNvSpPr txBox="1"/>
          <p:nvPr/>
        </p:nvSpPr>
        <p:spPr>
          <a:xfrm>
            <a:off x="8512969" y="1690688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Consistency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5964A-C6B9-EB50-D113-917E45BBC645}"/>
              </a:ext>
            </a:extLst>
          </p:cNvPr>
          <p:cNvSpPr txBox="1"/>
          <p:nvPr/>
        </p:nvSpPr>
        <p:spPr>
          <a:xfrm>
            <a:off x="8512969" y="2195587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1923C-1704-CF7E-B9D7-27C19C50A41E}"/>
              </a:ext>
            </a:extLst>
          </p:cNvPr>
          <p:cNvSpPr txBox="1"/>
          <p:nvPr/>
        </p:nvSpPr>
        <p:spPr>
          <a:xfrm>
            <a:off x="8512969" y="2511352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3D89CE-A6F6-17DA-E6A9-DB952D5405B0}"/>
              </a:ext>
            </a:extLst>
          </p:cNvPr>
          <p:cNvSpPr txBox="1"/>
          <p:nvPr/>
        </p:nvSpPr>
        <p:spPr>
          <a:xfrm>
            <a:off x="8512969" y="2960022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858920-FEA1-C3AE-7B07-34EA1C353825}"/>
              </a:ext>
            </a:extLst>
          </p:cNvPr>
          <p:cNvSpPr txBox="1"/>
          <p:nvPr/>
        </p:nvSpPr>
        <p:spPr>
          <a:xfrm>
            <a:off x="8512969" y="3879001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A57BA-1A81-EB18-9B32-3B07573780BB}"/>
              </a:ext>
            </a:extLst>
          </p:cNvPr>
          <p:cNvSpPr txBox="1"/>
          <p:nvPr/>
        </p:nvSpPr>
        <p:spPr>
          <a:xfrm>
            <a:off x="8512969" y="433849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0B130-3A36-246E-B891-503E1D62CB4A}"/>
              </a:ext>
            </a:extLst>
          </p:cNvPr>
          <p:cNvSpPr txBox="1"/>
          <p:nvPr/>
        </p:nvSpPr>
        <p:spPr>
          <a:xfrm>
            <a:off x="8524875" y="4766984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1337FB-6266-A627-447A-49C8D1C383A1}"/>
              </a:ext>
            </a:extLst>
          </p:cNvPr>
          <p:cNvSpPr txBox="1"/>
          <p:nvPr/>
        </p:nvSpPr>
        <p:spPr>
          <a:xfrm>
            <a:off x="838200" y="5329238"/>
            <a:ext cx="1086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https://icinga2-master.esc.rl.ac.uk/icingaweb2/director/</a:t>
            </a:r>
            <a:r>
              <a:rPr lang="en-US" dirty="0" err="1"/>
              <a:t>importsource</a:t>
            </a:r>
            <a:r>
              <a:rPr lang="en-US" dirty="0"/>
              <a:t>/</a:t>
            </a:r>
            <a:r>
              <a:rPr lang="en-US" dirty="0" err="1"/>
              <a:t>modifier?source_id</a:t>
            </a:r>
            <a:r>
              <a:rPr lang="en-US" dirty="0"/>
              <a:t>=5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06ADF8-0ABB-A033-8CDB-8FE2C0899F40}"/>
              </a:ext>
            </a:extLst>
          </p:cNvPr>
          <p:cNvSpPr txBox="1"/>
          <p:nvPr/>
        </p:nvSpPr>
        <p:spPr>
          <a:xfrm>
            <a:off x="8504019" y="3532409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</a:t>
            </a:r>
          </a:p>
        </p:txBody>
      </p:sp>
    </p:spTree>
    <p:extLst>
      <p:ext uri="{BB962C8B-B14F-4D97-AF65-F5344CB8AC3E}">
        <p14:creationId xmlns:p14="http://schemas.microsoft.com/office/powerpoint/2010/main" val="1233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A566-4E50-E2F8-DE09-C4B508EA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Netbox</a:t>
            </a:r>
            <a:r>
              <a:rPr lang="en-US" dirty="0"/>
              <a:t> to </a:t>
            </a:r>
            <a:r>
              <a:rPr lang="en-US" dirty="0" err="1"/>
              <a:t>Icinga</a:t>
            </a:r>
            <a:r>
              <a:rPr lang="en-US" dirty="0"/>
              <a:t> – Stage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9A67-59EC-D033-0D51-CC0313F6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2640724" cy="29413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Netbox</a:t>
            </a:r>
            <a:r>
              <a:rPr lang="en-US" dirty="0"/>
              <a:t> Device</a:t>
            </a:r>
          </a:p>
          <a:p>
            <a:pPr>
              <a:buFontTx/>
              <a:buChar char="-"/>
            </a:pPr>
            <a:r>
              <a:rPr lang="en-US" dirty="0"/>
              <a:t>Name</a:t>
            </a:r>
          </a:p>
          <a:p>
            <a:pPr>
              <a:buFontTx/>
              <a:buChar char="-"/>
            </a:pPr>
            <a:r>
              <a:rPr lang="en-US" dirty="0"/>
              <a:t>Device Type</a:t>
            </a:r>
          </a:p>
          <a:p>
            <a:pPr>
              <a:buFontTx/>
              <a:buChar char="-"/>
            </a:pPr>
            <a:r>
              <a:rPr lang="en-US" dirty="0"/>
              <a:t>Device Role</a:t>
            </a:r>
          </a:p>
          <a:p>
            <a:pPr>
              <a:buFontTx/>
              <a:buChar char="-"/>
            </a:pPr>
            <a:r>
              <a:rPr lang="en-US" dirty="0"/>
              <a:t>Tenant</a:t>
            </a:r>
          </a:p>
          <a:p>
            <a:pPr>
              <a:buFontTx/>
              <a:buChar char="-"/>
            </a:pPr>
            <a:r>
              <a:rPr lang="en-US" dirty="0"/>
              <a:t>Primary IP</a:t>
            </a:r>
          </a:p>
          <a:p>
            <a:pPr>
              <a:buFontTx/>
              <a:buChar char="-"/>
            </a:pPr>
            <a:r>
              <a:rPr lang="en-US" dirty="0"/>
              <a:t>Status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5198B1C-466D-1B83-19DB-7373E81E1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569" y="1421699"/>
            <a:ext cx="7772400" cy="3745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2495D-B8D6-9612-B4FE-A7F376AD530D}"/>
              </a:ext>
            </a:extLst>
          </p:cNvPr>
          <p:cNvSpPr txBox="1"/>
          <p:nvPr/>
        </p:nvSpPr>
        <p:spPr>
          <a:xfrm>
            <a:off x="8512969" y="1690688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Consistency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5964A-C6B9-EB50-D113-917E45BBC645}"/>
              </a:ext>
            </a:extLst>
          </p:cNvPr>
          <p:cNvSpPr txBox="1"/>
          <p:nvPr/>
        </p:nvSpPr>
        <p:spPr>
          <a:xfrm>
            <a:off x="8512969" y="2195587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1923C-1704-CF7E-B9D7-27C19C50A41E}"/>
              </a:ext>
            </a:extLst>
          </p:cNvPr>
          <p:cNvSpPr txBox="1"/>
          <p:nvPr/>
        </p:nvSpPr>
        <p:spPr>
          <a:xfrm>
            <a:off x="8512969" y="2511352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3D89CE-A6F6-17DA-E6A9-DB952D5405B0}"/>
              </a:ext>
            </a:extLst>
          </p:cNvPr>
          <p:cNvSpPr txBox="1"/>
          <p:nvPr/>
        </p:nvSpPr>
        <p:spPr>
          <a:xfrm>
            <a:off x="8512969" y="2960022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858920-FEA1-C3AE-7B07-34EA1C353825}"/>
              </a:ext>
            </a:extLst>
          </p:cNvPr>
          <p:cNvSpPr txBox="1"/>
          <p:nvPr/>
        </p:nvSpPr>
        <p:spPr>
          <a:xfrm>
            <a:off x="8512969" y="3879001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A57BA-1A81-EB18-9B32-3B07573780BB}"/>
              </a:ext>
            </a:extLst>
          </p:cNvPr>
          <p:cNvSpPr txBox="1"/>
          <p:nvPr/>
        </p:nvSpPr>
        <p:spPr>
          <a:xfrm>
            <a:off x="8512969" y="433849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0B130-3A36-246E-B891-503E1D62CB4A}"/>
              </a:ext>
            </a:extLst>
          </p:cNvPr>
          <p:cNvSpPr txBox="1"/>
          <p:nvPr/>
        </p:nvSpPr>
        <p:spPr>
          <a:xfrm>
            <a:off x="8524875" y="4766984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1337FB-6266-A627-447A-49C8D1C383A1}"/>
              </a:ext>
            </a:extLst>
          </p:cNvPr>
          <p:cNvSpPr txBox="1"/>
          <p:nvPr/>
        </p:nvSpPr>
        <p:spPr>
          <a:xfrm>
            <a:off x="838200" y="5329238"/>
            <a:ext cx="1086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https://icinga2-master.esc.rl.ac.uk/icingaweb2/director/</a:t>
            </a:r>
            <a:r>
              <a:rPr lang="en-US" dirty="0" err="1"/>
              <a:t>importsource</a:t>
            </a:r>
            <a:r>
              <a:rPr lang="en-US" dirty="0"/>
              <a:t>/</a:t>
            </a:r>
            <a:r>
              <a:rPr lang="en-US" dirty="0" err="1"/>
              <a:t>modifier?source_id</a:t>
            </a:r>
            <a:r>
              <a:rPr lang="en-US" dirty="0"/>
              <a:t>=5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06ADF8-0ABB-A033-8CDB-8FE2C0899F40}"/>
              </a:ext>
            </a:extLst>
          </p:cNvPr>
          <p:cNvSpPr txBox="1"/>
          <p:nvPr/>
        </p:nvSpPr>
        <p:spPr>
          <a:xfrm>
            <a:off x="8504019" y="3532409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2D6BFA-EA6B-4E2C-4522-E9F4FBE56E85}"/>
              </a:ext>
            </a:extLst>
          </p:cNvPr>
          <p:cNvCxnSpPr>
            <a:cxnSpLocks/>
          </p:cNvCxnSpPr>
          <p:nvPr/>
        </p:nvCxnSpPr>
        <p:spPr>
          <a:xfrm flipV="1">
            <a:off x="3058510" y="1965434"/>
            <a:ext cx="1229711" cy="420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DB043D-9F8E-5569-27FA-D2A98E1B9B8F}"/>
              </a:ext>
            </a:extLst>
          </p:cNvPr>
          <p:cNvCxnSpPr/>
          <p:nvPr/>
        </p:nvCxnSpPr>
        <p:spPr>
          <a:xfrm>
            <a:off x="3069021" y="2764221"/>
            <a:ext cx="1219200" cy="882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7A1194-45F8-A18A-C53E-A7A020741D5E}"/>
              </a:ext>
            </a:extLst>
          </p:cNvPr>
          <p:cNvCxnSpPr/>
          <p:nvPr/>
        </p:nvCxnSpPr>
        <p:spPr>
          <a:xfrm flipV="1">
            <a:off x="3058510" y="2785241"/>
            <a:ext cx="1229711" cy="36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4EA65F-FAD2-5447-79BA-FAD7D13C2EF5}"/>
              </a:ext>
            </a:extLst>
          </p:cNvPr>
          <p:cNvCxnSpPr/>
          <p:nvPr/>
        </p:nvCxnSpPr>
        <p:spPr>
          <a:xfrm flipV="1">
            <a:off x="3069021" y="2764221"/>
            <a:ext cx="1219200" cy="768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20800A-96B0-59DF-947E-AEE00B2BDD7F}"/>
              </a:ext>
            </a:extLst>
          </p:cNvPr>
          <p:cNvCxnSpPr/>
          <p:nvPr/>
        </p:nvCxnSpPr>
        <p:spPr>
          <a:xfrm flipV="1">
            <a:off x="3058510" y="2385848"/>
            <a:ext cx="1229711" cy="1515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4F7FA0-2C4C-ACE5-6C35-7B258E7EB3F4}"/>
              </a:ext>
            </a:extLst>
          </p:cNvPr>
          <p:cNvCxnSpPr/>
          <p:nvPr/>
        </p:nvCxnSpPr>
        <p:spPr>
          <a:xfrm>
            <a:off x="3058510" y="3532409"/>
            <a:ext cx="1229711" cy="58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C17E6B7-17E2-1C76-7397-B6BAC20F06F7}"/>
              </a:ext>
            </a:extLst>
          </p:cNvPr>
          <p:cNvCxnSpPr/>
          <p:nvPr/>
        </p:nvCxnSpPr>
        <p:spPr>
          <a:xfrm>
            <a:off x="3069021" y="2385848"/>
            <a:ext cx="1219200" cy="2123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38B45D8-31E1-C935-885C-504F1E0BD26E}"/>
              </a:ext>
            </a:extLst>
          </p:cNvPr>
          <p:cNvCxnSpPr/>
          <p:nvPr/>
        </p:nvCxnSpPr>
        <p:spPr>
          <a:xfrm>
            <a:off x="3069021" y="4338490"/>
            <a:ext cx="1219200" cy="601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3F141F-6C3C-09A9-A920-526F18D4A36D}"/>
              </a:ext>
            </a:extLst>
          </p:cNvPr>
          <p:cNvCxnSpPr/>
          <p:nvPr/>
        </p:nvCxnSpPr>
        <p:spPr>
          <a:xfrm flipV="1">
            <a:off x="3069021" y="3226676"/>
            <a:ext cx="1219200" cy="675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90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46E16-D425-B198-C5DD-F70248A5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3FE72-C0AA-60FD-7DA6-2CEDD8510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interfaces with the </a:t>
            </a:r>
            <a:r>
              <a:rPr lang="en-US" dirty="0" err="1"/>
              <a:t>mgmt_only</a:t>
            </a:r>
            <a:r>
              <a:rPr lang="en-US" dirty="0"/>
              <a:t> flag set are imported</a:t>
            </a:r>
          </a:p>
          <a:p>
            <a:r>
              <a:rPr lang="en-US" dirty="0"/>
              <a:t>Then it gets complicated…</a:t>
            </a:r>
          </a:p>
        </p:txBody>
      </p:sp>
    </p:spTree>
    <p:extLst>
      <p:ext uri="{BB962C8B-B14F-4D97-AF65-F5344CB8AC3E}">
        <p14:creationId xmlns:p14="http://schemas.microsoft.com/office/powerpoint/2010/main" val="305012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A566-4E50-E2F8-DE09-C4B508EA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Netbox</a:t>
            </a:r>
            <a:r>
              <a:rPr lang="en-US" dirty="0"/>
              <a:t> to </a:t>
            </a:r>
            <a:r>
              <a:rPr lang="en-US" dirty="0" err="1"/>
              <a:t>Icinga</a:t>
            </a:r>
            <a:r>
              <a:rPr lang="en-US" dirty="0"/>
              <a:t> – Stage ??</a:t>
            </a:r>
          </a:p>
        </p:txBody>
      </p:sp>
      <p:pic>
        <p:nvPicPr>
          <p:cNvPr id="15" name="Content Placeholder 14" descr="Text&#10;&#10;Description automatically generated">
            <a:extLst>
              <a:ext uri="{FF2B5EF4-FFF2-40B4-BE49-F238E27FC236}">
                <a16:creationId xmlns:a16="http://schemas.microsoft.com/office/drawing/2014/main" id="{98D5666B-DA66-A0E1-08C8-D660D8B28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1471" y="1442023"/>
            <a:ext cx="8311246" cy="3745354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1337FB-6266-A627-447A-49C8D1C383A1}"/>
              </a:ext>
            </a:extLst>
          </p:cNvPr>
          <p:cNvSpPr txBox="1"/>
          <p:nvPr/>
        </p:nvSpPr>
        <p:spPr>
          <a:xfrm>
            <a:off x="838200" y="5329238"/>
            <a:ext cx="1086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https://icinga2-master.esc.rl.ac.uk/icingaweb2/director/</a:t>
            </a:r>
            <a:r>
              <a:rPr lang="en-US" dirty="0" err="1"/>
              <a:t>importsource</a:t>
            </a:r>
            <a:r>
              <a:rPr lang="en-US" dirty="0"/>
              <a:t>/</a:t>
            </a:r>
            <a:r>
              <a:rPr lang="en-US" dirty="0" err="1"/>
              <a:t>modifier?source_id</a:t>
            </a:r>
            <a:r>
              <a:rPr lang="en-US" dirty="0"/>
              <a:t>=7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14F8E1-0F9E-6BD7-4A2F-0B17AE2573D3}"/>
              </a:ext>
            </a:extLst>
          </p:cNvPr>
          <p:cNvSpPr txBox="1"/>
          <p:nvPr/>
        </p:nvSpPr>
        <p:spPr>
          <a:xfrm>
            <a:off x="642938" y="1690688"/>
            <a:ext cx="2714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Importing IP range which we know contains addresses which are used for management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20C0BD-15C0-D305-CF3E-B512063BC661}"/>
              </a:ext>
            </a:extLst>
          </p:cNvPr>
          <p:cNvSpPr txBox="1"/>
          <p:nvPr/>
        </p:nvSpPr>
        <p:spPr>
          <a:xfrm>
            <a:off x="8933767" y="1832549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8AFD7D-B538-88AD-3469-AC96F4722B02}"/>
              </a:ext>
            </a:extLst>
          </p:cNvPr>
          <p:cNvSpPr txBox="1"/>
          <p:nvPr/>
        </p:nvSpPr>
        <p:spPr>
          <a:xfrm>
            <a:off x="8933767" y="2159076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Consistency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D6A39A-AE99-DBC5-22B7-53051A6D8E99}"/>
              </a:ext>
            </a:extLst>
          </p:cNvPr>
          <p:cNvSpPr txBox="1"/>
          <p:nvPr/>
        </p:nvSpPr>
        <p:spPr>
          <a:xfrm>
            <a:off x="9839325" y="2457113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0EAF5F-36BB-A220-7E77-C716FDCEC3C2}"/>
              </a:ext>
            </a:extLst>
          </p:cNvPr>
          <p:cNvSpPr txBox="1"/>
          <p:nvPr/>
        </p:nvSpPr>
        <p:spPr>
          <a:xfrm>
            <a:off x="9839325" y="2780465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4C1C29-5374-5CB6-D38F-EF222AA057D8}"/>
              </a:ext>
            </a:extLst>
          </p:cNvPr>
          <p:cNvSpPr txBox="1"/>
          <p:nvPr/>
        </p:nvSpPr>
        <p:spPr>
          <a:xfrm>
            <a:off x="8943292" y="3106992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1717E1-0ED1-A7E5-5345-115BB74D39C1}"/>
              </a:ext>
            </a:extLst>
          </p:cNvPr>
          <p:cNvSpPr txBox="1"/>
          <p:nvPr/>
        </p:nvSpPr>
        <p:spPr>
          <a:xfrm>
            <a:off x="8943292" y="3472203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8987DB-A02C-7D7B-98A8-730DB2FDD1AF}"/>
              </a:ext>
            </a:extLst>
          </p:cNvPr>
          <p:cNvSpPr txBox="1"/>
          <p:nvPr/>
        </p:nvSpPr>
        <p:spPr>
          <a:xfrm>
            <a:off x="8933767" y="3779913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F8D594-949F-4DC0-01EE-CF1C68C29339}"/>
              </a:ext>
            </a:extLst>
          </p:cNvPr>
          <p:cNvSpPr txBox="1"/>
          <p:nvPr/>
        </p:nvSpPr>
        <p:spPr>
          <a:xfrm>
            <a:off x="8943292" y="4083502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39D7F4-7E4D-4DCB-C2BE-CA57B29A7D7D}"/>
              </a:ext>
            </a:extLst>
          </p:cNvPr>
          <p:cNvSpPr txBox="1"/>
          <p:nvPr/>
        </p:nvSpPr>
        <p:spPr>
          <a:xfrm>
            <a:off x="8952817" y="4410029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22979F-3EA2-4EEF-6C97-445B4CC0DA45}"/>
              </a:ext>
            </a:extLst>
          </p:cNvPr>
          <p:cNvSpPr txBox="1"/>
          <p:nvPr/>
        </p:nvSpPr>
        <p:spPr>
          <a:xfrm>
            <a:off x="8952817" y="4895453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2347372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9A69-970D-81F6-208F-B65E140E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table&#10;&#10;Description automatically generated">
            <a:extLst>
              <a:ext uri="{FF2B5EF4-FFF2-40B4-BE49-F238E27FC236}">
                <a16:creationId xmlns:a16="http://schemas.microsoft.com/office/drawing/2014/main" id="{977EEDB7-D75B-8A10-3D2C-44D8165F2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514"/>
          <a:stretch/>
        </p:blipFill>
        <p:spPr>
          <a:xfrm>
            <a:off x="0" y="0"/>
            <a:ext cx="8157774" cy="5307013"/>
          </a:xfrm>
        </p:spPr>
      </p:pic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C038DDC5-2F6F-4DC3-B665-775CEDF2D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486" y="0"/>
            <a:ext cx="4623721" cy="58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5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61324" y="1250316"/>
            <a:ext cx="460441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“</a:t>
            </a:r>
            <a:r>
              <a:rPr lang="en-GB" dirty="0" err="1"/>
              <a:t>NetBox</a:t>
            </a:r>
            <a:r>
              <a:rPr lang="en-GB" dirty="0"/>
              <a:t> is the leading solution for </a:t>
            </a:r>
            <a:r>
              <a:rPr lang="en-GB" dirty="0" err="1"/>
              <a:t>modeling</a:t>
            </a:r>
            <a:r>
              <a:rPr lang="en-GB" dirty="0"/>
              <a:t> and documenting modern networks. By combining the traditional disciplines of IP address management (IPAM) and </a:t>
            </a:r>
            <a:r>
              <a:rPr lang="en-GB" dirty="0" err="1"/>
              <a:t>datacenter</a:t>
            </a:r>
            <a:r>
              <a:rPr lang="en-GB" dirty="0"/>
              <a:t> infrastructure management (DCIM) with powerful APIs and extensions, </a:t>
            </a:r>
            <a:r>
              <a:rPr lang="en-GB" dirty="0" err="1"/>
              <a:t>NetBox</a:t>
            </a:r>
            <a:r>
              <a:rPr lang="en-GB" dirty="0"/>
              <a:t> provides the ideal "source of truth" to power network automation.”</a:t>
            </a:r>
          </a:p>
          <a:p>
            <a:pPr algn="r"/>
            <a:r>
              <a:rPr lang="en-GB" sz="1400" dirty="0"/>
              <a:t>https://</a:t>
            </a:r>
            <a:r>
              <a:rPr lang="en-GB" sz="1400" dirty="0" err="1"/>
              <a:t>github.com</a:t>
            </a:r>
            <a:r>
              <a:rPr lang="en-GB" sz="1400" dirty="0"/>
              <a:t>/</a:t>
            </a:r>
            <a:r>
              <a:rPr lang="en-GB" sz="1400" dirty="0" err="1"/>
              <a:t>netbox</a:t>
            </a:r>
            <a:r>
              <a:rPr lang="en-GB" sz="1400" dirty="0"/>
              <a:t>-community/</a:t>
            </a:r>
            <a:r>
              <a:rPr lang="en-GB" sz="1400" dirty="0" err="1"/>
              <a:t>netbox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440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NetBox</a:t>
            </a:r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D35D8-980B-D94B-BA47-6F007292B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31" r="19701"/>
          <a:stretch/>
        </p:blipFill>
        <p:spPr>
          <a:xfrm>
            <a:off x="10628243" y="0"/>
            <a:ext cx="601815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24C67A-C52D-5544-86B0-813208112397}"/>
              </a:ext>
            </a:extLst>
          </p:cNvPr>
          <p:cNvSpPr txBox="1"/>
          <p:nvPr/>
        </p:nvSpPr>
        <p:spPr>
          <a:xfrm rot="16200000">
            <a:off x="10716762" y="4838514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John Dawson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789368A-7DCE-7325-097F-BDFC04DD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18" y="3723"/>
            <a:ext cx="9621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8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B55C9BF-ABC7-B892-353D-56711462C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78" y="1114623"/>
            <a:ext cx="10765843" cy="5029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761753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data are we putting in?</a:t>
            </a:r>
          </a:p>
        </p:txBody>
      </p:sp>
    </p:spTree>
    <p:extLst>
      <p:ext uri="{BB962C8B-B14F-4D97-AF65-F5344CB8AC3E}">
        <p14:creationId xmlns:p14="http://schemas.microsoft.com/office/powerpoint/2010/main" val="159927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 change?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BD8200-889C-E0F4-7639-88914F3EEA29}"/>
              </a:ext>
            </a:extLst>
          </p:cNvPr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IPPlan</a:t>
            </a:r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ipv6 support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maintained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work on centos 7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API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management only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MagDB</a:t>
            </a:r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Locally developed and maintained (theoretically)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user interfaces to some functionality so direct DB access required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44B23D-C005-C34F-0AC3-9F532E255774}"/>
              </a:ext>
            </a:extLst>
          </p:cNvPr>
          <p:cNvSpPr txBox="1"/>
          <p:nvPr/>
        </p:nvSpPr>
        <p:spPr>
          <a:xfrm>
            <a:off x="2375452" y="2594113"/>
            <a:ext cx="2524539" cy="112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300D7-7AC6-8460-66B7-9DE24EDD1369}"/>
              </a:ext>
            </a:extLst>
          </p:cNvPr>
          <p:cNvSpPr txBox="1"/>
          <p:nvPr/>
        </p:nvSpPr>
        <p:spPr>
          <a:xfrm>
            <a:off x="6288156" y="2032552"/>
            <a:ext cx="2524539" cy="112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TextBox 5">
            <a:extLst>
              <a:ext uri="{FF2B5EF4-FFF2-40B4-BE49-F238E27FC236}">
                <a16:creationId xmlns:a16="http://schemas.microsoft.com/office/drawing/2014/main" id="{560DE03F-946F-B372-D6DD-B67603B41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031249"/>
              </p:ext>
            </p:extLst>
          </p:nvPr>
        </p:nvGraphicFramePr>
        <p:xfrm>
          <a:off x="6172200" y="1253331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5-point Star 7">
            <a:extLst>
              <a:ext uri="{FF2B5EF4-FFF2-40B4-BE49-F238E27FC236}">
                <a16:creationId xmlns:a16="http://schemas.microsoft.com/office/drawing/2014/main" id="{428E1C0D-62E6-6C42-A145-93C401C23EE1}"/>
              </a:ext>
            </a:extLst>
          </p:cNvPr>
          <p:cNvSpPr/>
          <p:nvPr/>
        </p:nvSpPr>
        <p:spPr>
          <a:xfrm>
            <a:off x="9529763" y="-304094"/>
            <a:ext cx="2662237" cy="2664000"/>
          </a:xfrm>
          <a:prstGeom prst="star5">
            <a:avLst>
              <a:gd name="adj" fmla="val 2916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MagDB</a:t>
            </a:r>
            <a:r>
              <a:rPr lang="en-US" dirty="0"/>
              <a:t> to </a:t>
            </a:r>
            <a:r>
              <a:rPr lang="en-US" dirty="0" err="1"/>
              <a:t>NetBox</a:t>
            </a:r>
            <a:r>
              <a:rPr lang="en-US" dirty="0"/>
              <a:t> migration: </a:t>
            </a:r>
          </a:p>
          <a:p>
            <a:pPr algn="ctr"/>
            <a:r>
              <a:rPr lang="en-US" dirty="0"/>
              <a:t>7-21 Nov (TBC)</a:t>
            </a:r>
          </a:p>
        </p:txBody>
      </p:sp>
    </p:spTree>
    <p:extLst>
      <p:ext uri="{BB962C8B-B14F-4D97-AF65-F5344CB8AC3E}">
        <p14:creationId xmlns:p14="http://schemas.microsoft.com/office/powerpoint/2010/main" val="152059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APIs: REST based and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GraphQL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python library (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pynetbox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an ansible 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Webhooks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 System Team building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icinga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config using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Icinga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LibreNMS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Scripts to generate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aquilon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config (in development)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into MIMIC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761753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integrate with?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1E7C2E5-CBFC-3284-FEA3-9970D92C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292" y="4441346"/>
            <a:ext cx="3957708" cy="2416654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A6D4C60-9EF8-254F-A310-F98B0191F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108" y="4441346"/>
            <a:ext cx="4003556" cy="2416654"/>
          </a:xfrm>
          <a:prstGeom prst="rect">
            <a:avLst/>
          </a:prstGeom>
        </p:spPr>
      </p:pic>
      <p:pic>
        <p:nvPicPr>
          <p:cNvPr id="2052" name="Picture 4" descr="Pin on Äidinkieli: tarinat">
            <a:hlinkClick r:id="rId4"/>
            <a:extLst>
              <a:ext uri="{FF2B5EF4-FFF2-40B4-BE49-F238E27FC236}">
                <a16:creationId xmlns:a16="http://schemas.microsoft.com/office/drawing/2014/main" id="{F748E2D8-6060-BFFB-39A7-F0E02C262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303">
            <a:off x="8922635" y="-319330"/>
            <a:ext cx="3414543" cy="34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5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APIs: REST based and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GraphQL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python library (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pynetbox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an ansible 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Webhooks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 System Team building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icinga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config using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Icinga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LibreNMS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Scripts to generate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aquilon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config (in development)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into MIMIC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761753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integrate with?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3B761E0-2C52-F33F-553C-1B8914BBC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8429" y="1184091"/>
            <a:ext cx="4416753" cy="378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7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A302-F2AD-1943-ADC4-0A3B08D3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are the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8A71F-EBAD-F24F-DBEB-7A2A1EEF1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1800"/>
              <a:t>End goal is to use </a:t>
            </a:r>
            <a:r>
              <a:rPr lang="en-US" sz="1800" err="1"/>
              <a:t>NetBox</a:t>
            </a:r>
            <a:r>
              <a:rPr lang="en-US" sz="1800"/>
              <a:t> to reduce number of places devices need to be manually added (and removed)</a:t>
            </a:r>
          </a:p>
          <a:p>
            <a:pPr lvl="1"/>
            <a:r>
              <a:rPr lang="en-US" sz="1800"/>
              <a:t>RIG can add a new switch (of an existing type, appropriately configured) and in 24 hours it will be monitored by </a:t>
            </a:r>
            <a:r>
              <a:rPr lang="en-US" sz="1800" err="1"/>
              <a:t>Icinga</a:t>
            </a:r>
            <a:r>
              <a:rPr lang="en-US" sz="1800"/>
              <a:t> and </a:t>
            </a:r>
            <a:r>
              <a:rPr lang="en-US" sz="1800" err="1"/>
              <a:t>LibreNMS</a:t>
            </a:r>
            <a:r>
              <a:rPr lang="en-US" sz="1800"/>
              <a:t> and config backed up with Oxidized with no admin intervention</a:t>
            </a:r>
          </a:p>
          <a:p>
            <a:r>
              <a:rPr lang="en-US" sz="1800"/>
              <a:t>Unification is a good thing</a:t>
            </a:r>
          </a:p>
          <a:p>
            <a:pPr lvl="1"/>
            <a:r>
              <a:rPr lang="en-US" sz="1800"/>
              <a:t>If rack space is tight and services need to share racks its important to be aware of whether there is sufficient space for expansion for a service</a:t>
            </a:r>
          </a:p>
          <a:p>
            <a:pPr lvl="1"/>
            <a:r>
              <a:rPr lang="en-US" sz="1800"/>
              <a:t>Less places to look for those who need global view (Management, Security…)</a:t>
            </a:r>
          </a:p>
        </p:txBody>
      </p:sp>
      <p:pic>
        <p:nvPicPr>
          <p:cNvPr id="1026" name="Picture 2" descr="Football Goal Royalty Free Stock SVG Vector and Clip Art">
            <a:hlinkClick r:id="rId2"/>
            <a:extLst>
              <a:ext uri="{FF2B5EF4-FFF2-40B4-BE49-F238E27FC236}">
                <a16:creationId xmlns:a16="http://schemas.microsoft.com/office/drawing/2014/main" id="{7BB09899-897A-A830-1F48-6A12B0EC4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041" y="1690688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2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A566-4E50-E2F8-DE09-C4B508EA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NetBox</a:t>
            </a:r>
            <a:r>
              <a:rPr lang="en-US" dirty="0"/>
              <a:t> to </a:t>
            </a:r>
            <a:r>
              <a:rPr lang="en-US" dirty="0" err="1"/>
              <a:t>Icinga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9A67-59EC-D033-0D51-CC0313F6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3322419" cy="37456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NetBox</a:t>
            </a:r>
            <a:r>
              <a:rPr lang="en-US" dirty="0"/>
              <a:t> Device</a:t>
            </a:r>
          </a:p>
          <a:p>
            <a:pPr>
              <a:buFontTx/>
              <a:buChar char="-"/>
            </a:pPr>
            <a:r>
              <a:rPr lang="en-US" dirty="0"/>
              <a:t>Name</a:t>
            </a:r>
          </a:p>
          <a:p>
            <a:pPr>
              <a:buFontTx/>
              <a:buChar char="-"/>
            </a:pPr>
            <a:r>
              <a:rPr lang="en-US" dirty="0"/>
              <a:t>Tenant</a:t>
            </a:r>
          </a:p>
          <a:p>
            <a:pPr>
              <a:buFontTx/>
              <a:buChar char="-"/>
            </a:pPr>
            <a:r>
              <a:rPr lang="en-US" dirty="0"/>
              <a:t>Device Role</a:t>
            </a:r>
          </a:p>
          <a:p>
            <a:pPr>
              <a:buFontTx/>
              <a:buChar char="-"/>
            </a:pPr>
            <a:r>
              <a:rPr lang="en-US" dirty="0"/>
              <a:t>(Device Type)</a:t>
            </a:r>
          </a:p>
          <a:p>
            <a:pPr>
              <a:buFontTx/>
              <a:buChar char="-"/>
            </a:pPr>
            <a:r>
              <a:rPr lang="en-US" dirty="0"/>
              <a:t>Primary IP</a:t>
            </a:r>
          </a:p>
          <a:p>
            <a:pPr>
              <a:buFontTx/>
              <a:buChar char="-"/>
            </a:pPr>
            <a:r>
              <a:rPr lang="en-US" dirty="0"/>
              <a:t>Status</a:t>
            </a:r>
          </a:p>
          <a:p>
            <a:pPr>
              <a:buFontTx/>
              <a:buChar char="-"/>
            </a:pPr>
            <a:r>
              <a:rPr lang="en-US" dirty="0"/>
              <a:t>Interface</a:t>
            </a:r>
          </a:p>
          <a:p>
            <a:pPr lvl="1">
              <a:buFontTx/>
              <a:buChar char="-"/>
            </a:pPr>
            <a:r>
              <a:rPr lang="en-US" dirty="0"/>
              <a:t>Management Only</a:t>
            </a:r>
          </a:p>
          <a:p>
            <a:pPr lvl="1">
              <a:buFontTx/>
              <a:buChar char="-"/>
            </a:pPr>
            <a:r>
              <a:rPr lang="en-US" dirty="0"/>
              <a:t>IP address</a:t>
            </a:r>
          </a:p>
        </p:txBody>
      </p:sp>
      <p:pic>
        <p:nvPicPr>
          <p:cNvPr id="39" name="Picture 38" descr="A picture containing table&#10;&#10;Description automatically generated">
            <a:extLst>
              <a:ext uri="{FF2B5EF4-FFF2-40B4-BE49-F238E27FC236}">
                <a16:creationId xmlns:a16="http://schemas.microsoft.com/office/drawing/2014/main" id="{A21CCACB-C0BB-7666-DE45-A936F7E62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468" y="0"/>
            <a:ext cx="4802697" cy="6858000"/>
          </a:xfrm>
          <a:prstGeom prst="rect">
            <a:avLst/>
          </a:prstGeom>
        </p:spPr>
      </p:pic>
      <p:pic>
        <p:nvPicPr>
          <p:cNvPr id="40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06E6E5D7-7463-CEC3-558B-6D558EF34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929"/>
          <a:stretch/>
        </p:blipFill>
        <p:spPr>
          <a:xfrm>
            <a:off x="3997979" y="4204495"/>
            <a:ext cx="3949489" cy="26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A566-4E50-E2F8-DE09-C4B508EA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NetBox</a:t>
            </a:r>
            <a:r>
              <a:rPr lang="en-US" dirty="0"/>
              <a:t> to </a:t>
            </a:r>
            <a:r>
              <a:rPr lang="en-US" dirty="0" err="1"/>
              <a:t>Icinga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9A67-59EC-D033-0D51-CC0313F6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3322419" cy="37456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NetBox</a:t>
            </a:r>
            <a:r>
              <a:rPr lang="en-US" dirty="0"/>
              <a:t> Device</a:t>
            </a:r>
          </a:p>
          <a:p>
            <a:pPr>
              <a:buFontTx/>
              <a:buChar char="-"/>
            </a:pPr>
            <a:r>
              <a:rPr lang="en-US" dirty="0"/>
              <a:t>Name</a:t>
            </a:r>
          </a:p>
          <a:p>
            <a:pPr>
              <a:buFontTx/>
              <a:buChar char="-"/>
            </a:pPr>
            <a:r>
              <a:rPr lang="en-US" dirty="0"/>
              <a:t>Tenant</a:t>
            </a:r>
          </a:p>
          <a:p>
            <a:pPr>
              <a:buFontTx/>
              <a:buChar char="-"/>
            </a:pPr>
            <a:r>
              <a:rPr lang="en-US" dirty="0"/>
              <a:t>Device Role</a:t>
            </a:r>
          </a:p>
          <a:p>
            <a:pPr>
              <a:buFontTx/>
              <a:buChar char="-"/>
            </a:pPr>
            <a:r>
              <a:rPr lang="en-US" dirty="0"/>
              <a:t>(Device Type)</a:t>
            </a:r>
          </a:p>
          <a:p>
            <a:pPr>
              <a:buFontTx/>
              <a:buChar char="-"/>
            </a:pPr>
            <a:r>
              <a:rPr lang="en-US" dirty="0"/>
              <a:t>Primary IP</a:t>
            </a:r>
          </a:p>
          <a:p>
            <a:pPr>
              <a:buFontTx/>
              <a:buChar char="-"/>
            </a:pPr>
            <a:r>
              <a:rPr lang="en-US" dirty="0"/>
              <a:t>Status</a:t>
            </a:r>
          </a:p>
          <a:p>
            <a:pPr>
              <a:buFontTx/>
              <a:buChar char="-"/>
            </a:pPr>
            <a:r>
              <a:rPr lang="en-US" dirty="0"/>
              <a:t>Interface</a:t>
            </a:r>
          </a:p>
          <a:p>
            <a:pPr lvl="1">
              <a:buFontTx/>
              <a:buChar char="-"/>
            </a:pPr>
            <a:r>
              <a:rPr lang="en-US" dirty="0"/>
              <a:t>Management Only</a:t>
            </a:r>
          </a:p>
          <a:p>
            <a:pPr lvl="1">
              <a:buFontTx/>
              <a:buChar char="-"/>
            </a:pPr>
            <a:r>
              <a:rPr lang="en-US" dirty="0"/>
              <a:t>IP address</a:t>
            </a:r>
          </a:p>
        </p:txBody>
      </p:sp>
      <p:pic>
        <p:nvPicPr>
          <p:cNvPr id="37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A33FFFFC-BD13-92E9-964B-B9FF1F083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536" y="1350114"/>
            <a:ext cx="3949489" cy="49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85655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STFC_Scientific-Computing_PowerPoint-Basic_May2021" id="{CA5B9789-6E0A-3F4E-A9AA-ADE87D29A08C}" vid="{656DEE7B-57C9-6341-A192-3421FBBCAE40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RI_STFC_Scientific-Computing_PowerPoint-Basic_May2021" id="{CA5B9789-6E0A-3F4E-A9AA-ADE87D29A08C}" vid="{DB179329-D519-9844-85BA-046291B1E19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8DED1542C1943A1290884108DB0E9" ma:contentTypeVersion="0" ma:contentTypeDescription="Create a new document." ma:contentTypeScope="" ma:versionID="4b4d3bdf2e0f4d94f9e87ead2809947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97a6f37767e4c84f18c2cfb95bf7a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F806B6-10F9-49CD-A92F-39D6AAC914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FB77EE-2EEF-4F93-A860-102456BD8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4E1E4C-B4E0-4252-BC84-2C85D5160FC2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Font and logo master</Template>
  <TotalTime>11289</TotalTime>
  <Words>840</Words>
  <Application>Microsoft Macintosh PowerPoint</Application>
  <PresentationFormat>Widescreen</PresentationFormat>
  <Paragraphs>157</Paragraphs>
  <Slides>17</Slides>
  <Notes>7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Regular</vt:lpstr>
      <vt:lpstr>Wingdings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benefits</vt:lpstr>
      <vt:lpstr>Example: NetBox to Icinga</vt:lpstr>
      <vt:lpstr>Example: NetBox to Icinga</vt:lpstr>
      <vt:lpstr>Example: NetBox to Icinga</vt:lpstr>
      <vt:lpstr>More info</vt:lpstr>
      <vt:lpstr>PowerPoint Presentation</vt:lpstr>
      <vt:lpstr>Example: Netbox to Icinga – Stage 1</vt:lpstr>
      <vt:lpstr>Example: Netbox to Icinga – Stage 1</vt:lpstr>
      <vt:lpstr>PowerPoint Presentation</vt:lpstr>
      <vt:lpstr>Example: Netbox to Icinga – Stage ??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Ross, Derek (STFC,RAL,SC)</dc:creator>
  <cp:lastModifiedBy>Ross, Derek (STFC,RAL,SC)</cp:lastModifiedBy>
  <cp:revision>3</cp:revision>
  <cp:lastPrinted>2019-10-02T08:27:37Z</cp:lastPrinted>
  <dcterms:created xsi:type="dcterms:W3CDTF">2022-09-07T14:56:35Z</dcterms:created>
  <dcterms:modified xsi:type="dcterms:W3CDTF">2022-09-16T16:35:08Z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0x0101005038DED1542C1943A1290884108DB0E9</vt:lpwstr>
  </property>
  <property fmtid="{D5CDD505-2E9C-101B-9397-08002B2CF9AE}" pid="3" name="_dlc_DocIdItemGuid">
    <vt:lpwstr>135feeb0-1e46-4549-be51-f2caa8a23389</vt:lpwstr>
  </property>
</Properties>
</file>