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8" r:id="rId1"/>
  </p:sldMasterIdLst>
  <p:notesMasterIdLst>
    <p:notesMasterId r:id="rId32"/>
  </p:notesMasterIdLst>
  <p:handoutMasterIdLst>
    <p:handoutMasterId r:id="rId33"/>
  </p:handoutMasterIdLst>
  <p:sldIdLst>
    <p:sldId id="477" r:id="rId2"/>
    <p:sldId id="279" r:id="rId3"/>
    <p:sldId id="278" r:id="rId4"/>
    <p:sldId id="478" r:id="rId5"/>
    <p:sldId id="295" r:id="rId6"/>
    <p:sldId id="261" r:id="rId7"/>
    <p:sldId id="484" r:id="rId8"/>
    <p:sldId id="485" r:id="rId9"/>
    <p:sldId id="486" r:id="rId10"/>
    <p:sldId id="262" r:id="rId11"/>
    <p:sldId id="488" r:id="rId12"/>
    <p:sldId id="482" r:id="rId13"/>
    <p:sldId id="487" r:id="rId14"/>
    <p:sldId id="264" r:id="rId15"/>
    <p:sldId id="304" r:id="rId16"/>
    <p:sldId id="266" r:id="rId17"/>
    <p:sldId id="267" r:id="rId18"/>
    <p:sldId id="268" r:id="rId19"/>
    <p:sldId id="265" r:id="rId20"/>
    <p:sldId id="489" r:id="rId21"/>
    <p:sldId id="276" r:id="rId22"/>
    <p:sldId id="257" r:id="rId23"/>
    <p:sldId id="293" r:id="rId24"/>
    <p:sldId id="260" r:id="rId25"/>
    <p:sldId id="294" r:id="rId26"/>
    <p:sldId id="479" r:id="rId27"/>
    <p:sldId id="301" r:id="rId28"/>
    <p:sldId id="480" r:id="rId29"/>
    <p:sldId id="303" r:id="rId30"/>
    <p:sldId id="4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5C1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7"/>
    <p:restoredTop sz="88776" autoAdjust="0"/>
  </p:normalViewPr>
  <p:slideViewPr>
    <p:cSldViewPr snapToGrid="0" snapToObjects="1">
      <p:cViewPr varScale="1">
        <p:scale>
          <a:sx n="113" d="100"/>
          <a:sy n="113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3" d="100"/>
        <a:sy n="53" d="100"/>
      </p:scale>
      <p:origin x="0" y="4128"/>
    </p:cViewPr>
  </p:sorterViewPr>
  <p:notesViewPr>
    <p:cSldViewPr snapToGrid="0" snapToObjects="1">
      <p:cViewPr varScale="1">
        <p:scale>
          <a:sx n="91" d="100"/>
          <a:sy n="91" d="100"/>
        </p:scale>
        <p:origin x="-322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D628E-CC95-2E46-9EC7-9339272452B0}" type="datetimeFigureOut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514F9-15B4-3540-A61F-A41DBBAC5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282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06C94-604F-3645-B06B-0128471F5701}" type="datetimeFigureOut">
              <a:rPr lang="en-US" smtClean="0"/>
              <a:t>9/5/22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56108-6AB4-4443-ACD7-CE66E906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362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inch wafer</a:t>
            </a:r>
            <a:r>
              <a:rPr lang="en-US" baseline="0" dirty="0"/>
              <a:t> (dots are 1cm apart)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2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www.research-collection.ethz.ch</a:t>
            </a:r>
            <a:r>
              <a:rPr lang="en-US" dirty="0"/>
              <a:t>/handle/20.500.11850/445547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29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ICHEP2020: July 29, 2020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7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800 MeV proton update: https://</a:t>
            </a:r>
            <a:r>
              <a:rPr lang="en-US" dirty="0" err="1"/>
              <a:t>indico.cern.ch</a:t>
            </a:r>
            <a:r>
              <a:rPr lang="en-US" dirty="0"/>
              <a:t>/event/505107/contributions/1182410/attachments/1272791/1887710/RD42Meeting-May2016-800MeVResults.pdf</a:t>
            </a:r>
          </a:p>
          <a:p>
            <a:r>
              <a:rPr lang="en-US" dirty="0"/>
              <a:t>l = l_0 / (l_0 * k * Phi + 1)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3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0.88 </a:t>
            </a:r>
            <a:r>
              <a:rPr lang="en-US" dirty="0" err="1"/>
              <a:t>normalisation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5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=bcm%27+atlas&amp;client=</a:t>
            </a:r>
            <a:r>
              <a:rPr lang="en-US" dirty="0" err="1"/>
              <a:t>firefox-b-d&amp;ei</a:t>
            </a:r>
            <a:r>
              <a:rPr lang="en-US" dirty="0"/>
              <a:t>=ySSAYI6yKY6Ai-gP2tKnuA8&amp;oq=bcm%27+atlas&amp;gs_lcp=Cgdnd3Mtd2l6EAMyBggAEBYQHjoHCAAQRxCwAzoECAAQHjoICAAQFhAKEB5QoxFYmRpgjxtoAXACeACAAU-IAYwEkgEBN5gBAKABAaoBB2d3cy13aXrIAQjAAQE&amp;sclient=</a:t>
            </a:r>
            <a:r>
              <a:rPr lang="en-US" dirty="0" err="1"/>
              <a:t>gws-wiz&amp;ved</a:t>
            </a:r>
            <a:r>
              <a:rPr lang="en-US" dirty="0"/>
              <a:t>=0ahUKEwjOutmKtY_wAhUOwAIHHVrpCfcQ4dUDCA0&amp;uact=5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9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included in these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k_factor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determinations we have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to get the same signal (to within 5%? 10%?) for both polarities,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and then we plot the average of the two. All reference measurements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are at 1000V, typically on a (500+/-20) micron thick sensor.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64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59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k</a:t>
            </a:r>
            <a:r>
              <a:rPr lang="en-US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dirty="0">
                <a:solidFill>
                  <a:schemeClr val="bg1"/>
                </a:solidFill>
              </a:rPr>
              <a:t> = 0.67 ± 0.04 ×10</a:t>
            </a:r>
            <a:r>
              <a:rPr lang="en-US" baseline="30000" dirty="0">
                <a:solidFill>
                  <a:schemeClr val="bg1"/>
                </a:solidFill>
              </a:rPr>
              <a:t>-18 </a:t>
            </a:r>
            <a:r>
              <a:rPr lang="en-US" dirty="0">
                <a:solidFill>
                  <a:schemeClr val="bg1"/>
                </a:solidFill>
              </a:rPr>
              <a:t>cm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0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ICHEP2020: July 29, 2020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ICHEP2020: July 29, 2020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56108-6AB4-4443-ACD7-CE66E90696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1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9"/>
            <a:ext cx="5669280" cy="2781849"/>
          </a:xfrm>
          <a:prstGeom prst="rect">
            <a:avLst/>
          </a:prstGeom>
          <a:solidFill>
            <a:srgbClr val="5C1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723670"/>
            <a:ext cx="5458968" cy="1533943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solidFill>
            <a:srgbClr val="5C1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5C1A7C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CH"/>
              <a:t>7.9.2022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10893" y="220178"/>
            <a:ext cx="795237" cy="646112"/>
          </a:xfrm>
          <a:prstGeom prst="rect">
            <a:avLst/>
          </a:prstGeom>
          <a:solidFill>
            <a:srgbClr val="5C1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798936"/>
            <a:ext cx="72977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2094336"/>
            <a:ext cx="7297712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anchester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3675" cy="1549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g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619" y="914400"/>
            <a:ext cx="76068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619" y="2209800"/>
            <a:ext cx="7606875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85A3C726-C6EC-EC46-BA0C-D12602B4FB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nchester_logo.gif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3675" cy="15491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96AA-1323-2D46-968C-FDCD56E0D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0426" y="3199562"/>
            <a:ext cx="5458968" cy="1533943"/>
          </a:xfrm>
        </p:spPr>
        <p:txBody>
          <a:bodyPr>
            <a:noAutofit/>
          </a:bodyPr>
          <a:lstStyle/>
          <a:p>
            <a:r>
              <a:rPr lang="en-US" sz="3600" dirty="0"/>
              <a:t>Diamond sensors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F1980-9F44-C648-974F-82F8BDC56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8" y="5394960"/>
            <a:ext cx="5458968" cy="96139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Alexander Oh</a:t>
            </a:r>
          </a:p>
          <a:p>
            <a:r>
              <a:rPr lang="en-US" i="1" dirty="0"/>
              <a:t>University of Manchester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Results and material from the </a:t>
            </a:r>
            <a:r>
              <a:rPr lang="en-US" b="1" dirty="0"/>
              <a:t>RD42</a:t>
            </a:r>
            <a:r>
              <a:rPr lang="en-US" dirty="0"/>
              <a:t> collaboration.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DBCD9-9706-3B46-96B1-34EC7696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7D400-9832-B74C-957B-23EEB39D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CEB86-EC3E-0245-A7D9-EE5E405C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ADA34-1311-B04E-905D-429F8DE65A80}"/>
              </a:ext>
            </a:extLst>
          </p:cNvPr>
          <p:cNvSpPr txBox="1"/>
          <p:nvPr/>
        </p:nvSpPr>
        <p:spPr>
          <a:xfrm>
            <a:off x="3276600" y="824767"/>
            <a:ext cx="4681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Future UK Silicon Vertex &amp;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Tracker R&amp;D Workshop</a:t>
            </a:r>
          </a:p>
        </p:txBody>
      </p:sp>
    </p:spTree>
    <p:extLst>
      <p:ext uri="{BB962C8B-B14F-4D97-AF65-F5344CB8AC3E}">
        <p14:creationId xmlns:p14="http://schemas.microsoft.com/office/powerpoint/2010/main" val="274077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94" y="799110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challenges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>
                <a:solidFill>
                  <a:srgbClr val="0432FF"/>
                </a:solidFill>
              </a:rPr>
              <a:t>Optimise</a:t>
            </a:r>
            <a:r>
              <a:rPr lang="en-US" b="1" dirty="0">
                <a:solidFill>
                  <a:srgbClr val="0432FF"/>
                </a:solidFill>
              </a:rPr>
              <a:t> </a:t>
            </a:r>
            <a:r>
              <a:rPr lang="en-US" b="1" dirty="0" err="1">
                <a:solidFill>
                  <a:srgbClr val="0432FF"/>
                </a:solidFill>
              </a:rPr>
              <a:t>graphitisation</a:t>
            </a:r>
            <a:r>
              <a:rPr lang="en-US" b="1" dirty="0">
                <a:solidFill>
                  <a:srgbClr val="0432FF"/>
                </a:solidFill>
              </a:rPr>
              <a:t> process for 3D diamond production in terms of:</a:t>
            </a:r>
          </a:p>
          <a:p>
            <a:pPr lvl="1"/>
            <a:r>
              <a:rPr lang="en-US" b="1" dirty="0"/>
              <a:t>Resistivity</a:t>
            </a:r>
            <a:r>
              <a:rPr lang="en-US" dirty="0"/>
              <a:t>: currently at (1 - 0.1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cm) aim for &lt;0.1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cm. </a:t>
            </a:r>
          </a:p>
          <a:p>
            <a:pPr lvl="1"/>
            <a:r>
              <a:rPr lang="en-US" b="1" dirty="0"/>
              <a:t>Processing speed</a:t>
            </a:r>
            <a:r>
              <a:rPr lang="en-US" dirty="0"/>
              <a:t>: currently O(10um/s), aim to speed up and/or parallel processing of wires.</a:t>
            </a:r>
          </a:p>
          <a:p>
            <a:pPr lvl="1"/>
            <a:r>
              <a:rPr lang="en-US" b="1" dirty="0"/>
              <a:t>Wire thickness / uniformity</a:t>
            </a:r>
            <a:r>
              <a:rPr lang="en-US" dirty="0"/>
              <a:t>: Little data available, needs more research effort.</a:t>
            </a:r>
          </a:p>
          <a:p>
            <a:r>
              <a:rPr lang="en-US" b="1" dirty="0">
                <a:solidFill>
                  <a:srgbClr val="0432FF"/>
                </a:solidFill>
              </a:rPr>
              <a:t>Optimization of internal electric field</a:t>
            </a:r>
          </a:p>
          <a:p>
            <a:pPr lvl="1"/>
            <a:r>
              <a:rPr lang="en-US" b="1" dirty="0"/>
              <a:t>Geometry</a:t>
            </a:r>
            <a:r>
              <a:rPr lang="en-US" dirty="0"/>
              <a:t>: Recently internal cage structure </a:t>
            </a:r>
            <a:r>
              <a:rPr lang="en-US" dirty="0" err="1"/>
              <a:t>optimise</a:t>
            </a:r>
            <a:r>
              <a:rPr lang="en-US" dirty="0"/>
              <a:t> E field.</a:t>
            </a:r>
          </a:p>
          <a:p>
            <a:pPr lvl="1"/>
            <a:r>
              <a:rPr lang="en-US" dirty="0"/>
              <a:t>Will explore the full potential (see later slides).</a:t>
            </a:r>
          </a:p>
          <a:p>
            <a:pPr lvl="1"/>
            <a:r>
              <a:rPr lang="en-US" dirty="0" err="1"/>
              <a:t>Characterise</a:t>
            </a:r>
            <a:r>
              <a:rPr lang="en-US" dirty="0"/>
              <a:t> timing performance.</a:t>
            </a:r>
          </a:p>
          <a:p>
            <a:r>
              <a:rPr lang="en-US" b="1" dirty="0">
                <a:solidFill>
                  <a:srgbClr val="0432FF"/>
                </a:solidFill>
              </a:rPr>
              <a:t>Radiation hardness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Need to check predictions with latest devices. </a:t>
            </a:r>
          </a:p>
          <a:p>
            <a:pPr lvl="1"/>
            <a:r>
              <a:rPr lang="en-US" dirty="0"/>
              <a:t>25um cells in 3D.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01913-9A41-CE4C-AC7F-7B745F42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3C4F9-5470-5E45-BCFA-95C0F914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DAB32-0F02-2D44-B9AC-F96F32D0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1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D005-9AAE-9B4C-B073-8880EC86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1" y="703063"/>
            <a:ext cx="7297712" cy="1143000"/>
          </a:xfrm>
        </p:spPr>
        <p:txBody>
          <a:bodyPr/>
          <a:lstStyle/>
          <a:p>
            <a:r>
              <a:rPr lang="en-US" dirty="0"/>
              <a:t>Resistivity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5650E-7AA7-864B-A12A-8A37AF96B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1" y="2094336"/>
            <a:ext cx="2786720" cy="3916363"/>
          </a:xfrm>
        </p:spPr>
        <p:txBody>
          <a:bodyPr/>
          <a:lstStyle/>
          <a:p>
            <a:r>
              <a:rPr lang="en-US" dirty="0"/>
              <a:t>Laser wave front shaping helps to decrease resistivity.</a:t>
            </a:r>
          </a:p>
          <a:p>
            <a:r>
              <a:rPr lang="en-US" dirty="0"/>
              <a:t>Dependence on processing parameters being studied.</a:t>
            </a:r>
          </a:p>
          <a:p>
            <a:r>
              <a:rPr lang="en-US" b="1" dirty="0"/>
              <a:t>More research needed to lower resistivity.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2148C-AC6A-E14F-8A77-5BC6FBEE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E8265-4EA3-4349-BCEA-07BEF273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33339-426B-F44D-9E97-D9490293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BFC86-C415-5E4C-AC1A-14298E21F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78"/>
          <a:stretch/>
        </p:blipFill>
        <p:spPr>
          <a:xfrm>
            <a:off x="3678114" y="3459648"/>
            <a:ext cx="5007595" cy="32110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990BE9-8576-6646-B5BC-CE12B4A1C8F6}"/>
              </a:ext>
            </a:extLst>
          </p:cNvPr>
          <p:cNvGrpSpPr/>
          <p:nvPr/>
        </p:nvGrpSpPr>
        <p:grpSpPr>
          <a:xfrm>
            <a:off x="5358593" y="361016"/>
            <a:ext cx="3404407" cy="2768163"/>
            <a:chOff x="632518" y="2473944"/>
            <a:chExt cx="3404407" cy="2768163"/>
          </a:xfrm>
        </p:grpSpPr>
        <p:pic>
          <p:nvPicPr>
            <p:cNvPr id="9" name="Picture 8" descr="BeamDefocus.png">
              <a:extLst>
                <a:ext uri="{FF2B5EF4-FFF2-40B4-BE49-F238E27FC236}">
                  <a16:creationId xmlns:a16="http://schemas.microsoft.com/office/drawing/2014/main" id="{DD26BA07-659B-054B-974E-0BAD32D99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31"/>
            <a:stretch/>
          </p:blipFill>
          <p:spPr>
            <a:xfrm>
              <a:off x="632518" y="2473944"/>
              <a:ext cx="3404407" cy="276816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5D7898E-713F-6448-BA3F-FFC585B9C68B}"/>
                </a:ext>
              </a:extLst>
            </p:cNvPr>
            <p:cNvSpPr/>
            <p:nvPr/>
          </p:nvSpPr>
          <p:spPr>
            <a:xfrm>
              <a:off x="2274990" y="3775718"/>
              <a:ext cx="91444" cy="9354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3A798F-B1F1-D447-A39C-BF6C6316BA16}"/>
                </a:ext>
              </a:extLst>
            </p:cNvPr>
            <p:cNvSpPr/>
            <p:nvPr/>
          </p:nvSpPr>
          <p:spPr>
            <a:xfrm>
              <a:off x="2264829" y="4178301"/>
              <a:ext cx="118537" cy="448734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D7143CE-567F-1B1D-442A-710E52E4F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406" y="3622843"/>
            <a:ext cx="324672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8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599291"/>
            <a:ext cx="7297712" cy="1055077"/>
          </a:xfrm>
        </p:spPr>
        <p:txBody>
          <a:bodyPr/>
          <a:lstStyle/>
          <a:p>
            <a:r>
              <a:rPr lang="en-US" dirty="0"/>
              <a:t>Carrier lifetime challenge – </a:t>
            </a:r>
            <a:br>
              <a:rPr lang="en-US" dirty="0"/>
            </a:br>
            <a:r>
              <a:rPr lang="en-US" dirty="0"/>
              <a:t>3D diamond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57" y="2029025"/>
            <a:ext cx="2382683" cy="39163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Low field regions might effect transit time.</a:t>
            </a:r>
          </a:p>
          <a:p>
            <a:r>
              <a:rPr lang="en-US" dirty="0"/>
              <a:t>Preliminary simulations show not a concern due to diffusion.</a:t>
            </a:r>
          </a:p>
          <a:p>
            <a:r>
              <a:rPr lang="en-US" dirty="0"/>
              <a:t>More work needed to quantify impact of radiation damage.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C96E3-C77D-AC44-A308-97A48E4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39B6-AFA2-A84D-9E5C-1284F1A7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8B51-E1DB-5241-8421-0FA85FAC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12</a:t>
            </a:fld>
            <a:endParaRPr lang="en-US"/>
          </a:p>
        </p:txBody>
      </p:sp>
      <p:pic>
        <p:nvPicPr>
          <p:cNvPr id="8" name="Google Shape;148;p15">
            <a:extLst>
              <a:ext uri="{FF2B5EF4-FFF2-40B4-BE49-F238E27FC236}">
                <a16:creationId xmlns:a16="http://schemas.microsoft.com/office/drawing/2014/main" id="{B46AA1E1-C756-2349-AE80-30EF8979520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93224" y="2029025"/>
            <a:ext cx="5769776" cy="432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42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B36FDD6-C377-0042-92FA-CA7A2C917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795" y="2811470"/>
            <a:ext cx="5745313" cy="3901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7658F-E87E-FB4B-BCF4-40EE6FDD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96" y="311431"/>
            <a:ext cx="7297712" cy="680975"/>
          </a:xfrm>
        </p:spPr>
        <p:txBody>
          <a:bodyPr/>
          <a:lstStyle/>
          <a:p>
            <a:r>
              <a:rPr lang="en-US" sz="2400" dirty="0"/>
              <a:t>3D diamond detectors: Radiation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D48E-D0FD-CA4B-8188-D69E9A8E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96" y="1041991"/>
            <a:ext cx="8049837" cy="2127288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Few radiation hardness data available, but promising:</a:t>
            </a:r>
          </a:p>
          <a:p>
            <a:pPr lvl="1"/>
            <a:r>
              <a:rPr lang="en-US" dirty="0"/>
              <a:t>Compare signal loss in 3D pixels to published results from planar</a:t>
            </a:r>
          </a:p>
          <a:p>
            <a:pPr lvl="1"/>
            <a:r>
              <a:rPr lang="en-US" b="1" dirty="0"/>
              <a:t>3D sensors collect twice as much charge when unirradiated</a:t>
            </a:r>
          </a:p>
          <a:p>
            <a:pPr lvl="1"/>
            <a:r>
              <a:rPr lang="en-US" b="1" dirty="0"/>
              <a:t>3D sensors see 5±10 % reduction</a:t>
            </a:r>
            <a:r>
              <a:rPr lang="en-US" dirty="0"/>
              <a:t> in signal at 3.5 x10</a:t>
            </a:r>
            <a:r>
              <a:rPr lang="en-US" baseline="30000" dirty="0"/>
              <a:t>15</a:t>
            </a:r>
          </a:p>
          <a:p>
            <a:pPr lvl="1"/>
            <a:r>
              <a:rPr lang="en-US" b="1" dirty="0"/>
              <a:t>Planar sensors see 45±5 % reduction</a:t>
            </a:r>
            <a:r>
              <a:rPr lang="en-US" dirty="0"/>
              <a:t> for 3.5 x10</a:t>
            </a:r>
            <a:r>
              <a:rPr lang="en-US" baseline="30000" dirty="0"/>
              <a:t>15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9AE3-B7DF-404D-B093-AFB60EF8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EA85-78F7-184B-AEFD-C3B40D88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8CED-9DC1-0B4E-95DC-93253458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13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A3360A-39B3-DA43-9FB8-5B437E27B753}"/>
              </a:ext>
            </a:extLst>
          </p:cNvPr>
          <p:cNvSpPr/>
          <p:nvPr/>
        </p:nvSpPr>
        <p:spPr>
          <a:xfrm>
            <a:off x="3232293" y="3492221"/>
            <a:ext cx="574158" cy="162678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AF92F-EE98-844C-A4BD-F3464E086755}"/>
              </a:ext>
            </a:extLst>
          </p:cNvPr>
          <p:cNvSpPr txBox="1"/>
          <p:nvPr/>
        </p:nvSpPr>
        <p:spPr>
          <a:xfrm>
            <a:off x="6688713" y="3475011"/>
            <a:ext cx="13227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3D cell size:</a:t>
            </a:r>
            <a:br>
              <a:rPr lang="en-US" sz="1400" dirty="0"/>
            </a:br>
            <a:r>
              <a:rPr lang="en-US" sz="1400" dirty="0"/>
              <a:t>50um x 50um</a:t>
            </a:r>
          </a:p>
          <a:p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C5042C-AAB5-3060-D998-BEADD247C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246" y="3588920"/>
            <a:ext cx="324672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1" y="693608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Geometry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75" y="1911663"/>
            <a:ext cx="3823030" cy="44446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Laser processing allows any geometry, including horizontal wires. </a:t>
            </a:r>
          </a:p>
          <a:p>
            <a:pPr lvl="1"/>
            <a:r>
              <a:rPr lang="en-US" dirty="0"/>
              <a:t>Exiting possibility to </a:t>
            </a:r>
            <a:r>
              <a:rPr lang="en-US" dirty="0" err="1"/>
              <a:t>optimise</a:t>
            </a:r>
            <a:r>
              <a:rPr lang="en-US" dirty="0"/>
              <a:t> the electric and weighting field.</a:t>
            </a:r>
          </a:p>
          <a:p>
            <a:pPr lvl="1"/>
            <a:r>
              <a:rPr lang="en-US" dirty="0"/>
              <a:t>Small cell sizes realizable, wire diameter at abut 1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m.</a:t>
            </a:r>
          </a:p>
          <a:p>
            <a:pPr lvl="1"/>
            <a:r>
              <a:rPr lang="en-US" dirty="0"/>
              <a:t>Simulation studies currently ongoing.</a:t>
            </a:r>
          </a:p>
          <a:p>
            <a:r>
              <a:rPr lang="en-US" dirty="0"/>
              <a:t>Future research in this area:</a:t>
            </a:r>
          </a:p>
          <a:p>
            <a:pPr lvl="1"/>
            <a:r>
              <a:rPr lang="en-US" dirty="0" err="1"/>
              <a:t>Optimise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Wire processing</a:t>
            </a:r>
          </a:p>
          <a:p>
            <a:pPr lvl="1"/>
            <a:r>
              <a:rPr lang="en-US" dirty="0"/>
              <a:t>cell sizes  &lt;(25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Simulation – Prototyping – Characterization.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80E9-C94C-B94A-B42F-614AF86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84CB6-4410-0647-83C3-376ECDDF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52F1-C7A6-F448-B106-6DCAC740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1A9C6-852F-0144-AED3-5056E2CC0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547" y="1636778"/>
            <a:ext cx="3381118" cy="1904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73C20A-B8EB-A745-9660-9A6A218C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33" y="3839166"/>
            <a:ext cx="4512467" cy="288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9C41D-9A12-C746-A213-5537E81B1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25" y="140126"/>
            <a:ext cx="3207224" cy="586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22650-1898-1E47-BC21-DECB2A60C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073" y="3655117"/>
            <a:ext cx="3031353" cy="3123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60869-F505-EAB9-7010-4C5D01E6C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5075" y="3725294"/>
            <a:ext cx="324672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1037946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Simulation challenge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2" y="1807257"/>
            <a:ext cx="4062627" cy="3916363"/>
          </a:xfrm>
        </p:spPr>
        <p:txBody>
          <a:bodyPr>
            <a:normAutofit/>
          </a:bodyPr>
          <a:lstStyle/>
          <a:p>
            <a:r>
              <a:rPr lang="en-US" dirty="0"/>
              <a:t>Lack of build-in models, especially </a:t>
            </a:r>
            <a:r>
              <a:rPr lang="en-US" dirty="0" err="1"/>
              <a:t>pCVD</a:t>
            </a:r>
            <a:r>
              <a:rPr lang="en-US" dirty="0"/>
              <a:t> and traps / </a:t>
            </a:r>
            <a:r>
              <a:rPr lang="en-US" dirty="0" err="1"/>
              <a:t>polarisation</a:t>
            </a:r>
            <a:r>
              <a:rPr lang="en-US" dirty="0"/>
              <a:t> in current TCAD tools being addressed.</a:t>
            </a:r>
          </a:p>
          <a:p>
            <a:r>
              <a:rPr lang="en-US" dirty="0"/>
              <a:t>Need effort to improve simulations:</a:t>
            </a:r>
          </a:p>
          <a:p>
            <a:pPr lvl="1"/>
            <a:r>
              <a:rPr lang="en-US" dirty="0"/>
              <a:t>polycrystalline CVD diamond, grain boundaries.</a:t>
            </a:r>
          </a:p>
          <a:p>
            <a:pPr lvl="1"/>
            <a:r>
              <a:rPr lang="en-US" dirty="0"/>
              <a:t>graphitic wire simulation</a:t>
            </a:r>
          </a:p>
          <a:p>
            <a:pPr lvl="1"/>
            <a:r>
              <a:rPr lang="en-US" dirty="0"/>
              <a:t>radiation damage</a:t>
            </a:r>
          </a:p>
          <a:p>
            <a:pPr lvl="1"/>
            <a:r>
              <a:rPr lang="en-US" dirty="0"/>
              <a:t>new geometries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80E9-C94C-B94A-B42F-614AF86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84CB6-4410-0647-83C3-376ECDDF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52F1-C7A6-F448-B106-6DCAC740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15</a:t>
            </a:fld>
            <a:endParaRPr lang="en-US"/>
          </a:p>
        </p:txBody>
      </p:sp>
      <p:pic>
        <p:nvPicPr>
          <p:cNvPr id="22530" name="Picture 2" descr="https://lh3.googleusercontent.com/THm2Rn8KqIdecz-gR4cW24ZmksUPElrPfiEFSmKPY-PhJmqPERH2rRKSAThtWKm5g36E1jMhU8RPX-pPtFwu225--THQFhGmMwuc1kOQMy2bEgPdCueawgZCpifExVmlN33pRVGKPvE">
            <a:extLst>
              <a:ext uri="{FF2B5EF4-FFF2-40B4-BE49-F238E27FC236}">
                <a16:creationId xmlns:a16="http://schemas.microsoft.com/office/drawing/2014/main" id="{D48D4EB2-953B-574D-9506-69E1402A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30" y="344763"/>
            <a:ext cx="2700670" cy="27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D5AAC-6C24-AA4B-8073-07F36378E77C}"/>
              </a:ext>
            </a:extLst>
          </p:cNvPr>
          <p:cNvSpPr txBox="1"/>
          <p:nvPr/>
        </p:nvSpPr>
        <p:spPr>
          <a:xfrm>
            <a:off x="3862027" y="6216324"/>
            <a:ext cx="510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diamond simulation examples from RD42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55320-E11C-6F46-A97D-DA1842F3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703" y="3441324"/>
            <a:ext cx="2490497" cy="2748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D6DC6-195A-4E4F-8404-6F4D1A194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92" y="3508744"/>
            <a:ext cx="2559527" cy="26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6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1037946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Devices in future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1" y="2275367"/>
            <a:ext cx="7297712" cy="3735332"/>
          </a:xfrm>
        </p:spPr>
        <p:txBody>
          <a:bodyPr/>
          <a:lstStyle/>
          <a:p>
            <a:r>
              <a:rPr lang="en-US" dirty="0"/>
              <a:t>The BCM’ phase-2 project of ATLAS will feature a small area </a:t>
            </a:r>
            <a:r>
              <a:rPr lang="en-US" b="1" dirty="0"/>
              <a:t>3D diamond detectors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Prove technology readiness for small cells.</a:t>
            </a:r>
          </a:p>
          <a:p>
            <a:pPr lvl="1"/>
            <a:r>
              <a:rPr lang="en-US" dirty="0"/>
              <a:t>Stepping stone for larger area application.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964B2-1347-9C4D-9FB4-765986DE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BAA07-D4AD-FC4D-B17D-3948497E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94E87-FD0E-5B43-A62A-B8903C87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FFF41-3D6A-D146-B335-FEFAAD514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140" y="4435086"/>
            <a:ext cx="3779092" cy="225508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B924D1-393E-594C-AD78-8E3092B12F7F}"/>
              </a:ext>
            </a:extLst>
          </p:cNvPr>
          <p:cNvCxnSpPr>
            <a:cxnSpLocks/>
          </p:cNvCxnSpPr>
          <p:nvPr/>
        </p:nvCxnSpPr>
        <p:spPr>
          <a:xfrm flipH="1">
            <a:off x="5398255" y="4176929"/>
            <a:ext cx="1254497" cy="110459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EF56DB-384C-674A-9668-5E0AEBF429B9}"/>
              </a:ext>
            </a:extLst>
          </p:cNvPr>
          <p:cNvSpPr txBox="1"/>
          <p:nvPr/>
        </p:nvSpPr>
        <p:spPr>
          <a:xfrm>
            <a:off x="6564041" y="3798553"/>
            <a:ext cx="208262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3D diamond detector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CF0D3-157E-7041-8390-741CC4458FBF}"/>
              </a:ext>
            </a:extLst>
          </p:cNvPr>
          <p:cNvSpPr txBox="1"/>
          <p:nvPr/>
        </p:nvSpPr>
        <p:spPr>
          <a:xfrm>
            <a:off x="1079700" y="3869152"/>
            <a:ext cx="2417650" cy="30777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planar diamond detector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98D710-0CAC-6F4D-A4E2-2381452CAA58}"/>
              </a:ext>
            </a:extLst>
          </p:cNvPr>
          <p:cNvCxnSpPr>
            <a:cxnSpLocks/>
          </p:cNvCxnSpPr>
          <p:nvPr/>
        </p:nvCxnSpPr>
        <p:spPr>
          <a:xfrm>
            <a:off x="3543023" y="4176929"/>
            <a:ext cx="1175143" cy="995572"/>
          </a:xfrm>
          <a:prstGeom prst="straightConnector1">
            <a:avLst/>
          </a:prstGeom>
          <a:ln w="444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FD13302-3CDA-B92D-47A4-B5127B4F3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411" y="3627637"/>
            <a:ext cx="324672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94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1037946"/>
            <a:ext cx="7297712" cy="1055077"/>
          </a:xfrm>
        </p:spPr>
        <p:txBody>
          <a:bodyPr/>
          <a:lstStyle/>
          <a:p>
            <a:r>
              <a:rPr lang="en-US" dirty="0"/>
              <a:t>3D diamond detectors</a:t>
            </a:r>
            <a:br>
              <a:rPr lang="en-US" dirty="0"/>
            </a:br>
            <a:r>
              <a:rPr lang="en-US" dirty="0"/>
              <a:t>Possible FCC devices 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A8ADE7-21FF-BC4A-9189-537DAC0D8C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3D seems to be a viable option to enhance radiation tolerance.</a:t>
                </a:r>
              </a:p>
              <a:p>
                <a:r>
                  <a:rPr lang="en-US" dirty="0"/>
                  <a:t>Radiation hardness requirement and resulting </a:t>
                </a:r>
                <a:r>
                  <a:rPr lang="en-US" dirty="0">
                    <a:latin typeface="Symbol" pitchFamily="2" charset="2"/>
                  </a:rPr>
                  <a:t>l</a:t>
                </a:r>
                <a:r>
                  <a:rPr lang="en-US" dirty="0"/>
                  <a:t> dictate cell size. </a:t>
                </a:r>
              </a:p>
              <a:p>
                <a:r>
                  <a:rPr lang="en-US" dirty="0"/>
                  <a:t>Cell size determined by wire-diameter (1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 and cell capacitance.</a:t>
                </a:r>
              </a:p>
              <a:p>
                <a:r>
                  <a:rPr lang="en-US" dirty="0"/>
                  <a:t>(25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</a:t>
                </a:r>
                <a:r>
                  <a:rPr lang="en-US" baseline="30000" dirty="0"/>
                  <a:t>2</a:t>
                </a:r>
                <a:r>
                  <a:rPr lang="en-US" dirty="0"/>
                  <a:t> or even below seems feasible. </a:t>
                </a:r>
              </a:p>
              <a:p>
                <a:pPr lvl="1"/>
                <a:r>
                  <a:rPr lang="en-US" dirty="0"/>
                  <a:t>Loss of efficiency small at 10</a:t>
                </a:r>
                <a:r>
                  <a:rPr lang="en-US" sz="1900" baseline="30000" dirty="0"/>
                  <a:t>17</a:t>
                </a:r>
                <a:r>
                  <a:rPr lang="en-US" dirty="0"/>
                  <a:t> </a:t>
                </a:r>
                <a:r>
                  <a:rPr lang="en-US" dirty="0" err="1"/>
                  <a:t>peq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÷2×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 drift path vs </a:t>
                </a:r>
                <a:r>
                  <a:rPr lang="en-US" dirty="0">
                    <a:latin typeface="Symbol" pitchFamily="2" charset="2"/>
                  </a:rPr>
                  <a:t>l</a:t>
                </a:r>
                <a:r>
                  <a:rPr lang="en-US" dirty="0"/>
                  <a:t>=18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</a:t>
                </a:r>
              </a:p>
              <a:p>
                <a:pPr lvl="1"/>
                <a:r>
                  <a:rPr lang="en-US" b="1" dirty="0"/>
                  <a:t>Leakage current not an issue.</a:t>
                </a:r>
              </a:p>
              <a:p>
                <a:r>
                  <a:rPr lang="en-US" dirty="0"/>
                  <a:t>Main technological challenge for large scale application is the scaling of wire production.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A8ADE7-21FF-BC4A-9189-537DAC0D8C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2265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9C15C-FA79-A848-AE7F-96FE0D7D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AA1C4-EAC3-174B-85B2-7007DBDE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B66EC-75F1-2447-A364-E86BCE43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543578"/>
            <a:ext cx="7297712" cy="1055077"/>
          </a:xfrm>
        </p:spPr>
        <p:txBody>
          <a:bodyPr/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2" y="2091432"/>
            <a:ext cx="7297712" cy="39163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Polycrystalline CVD diamond.</a:t>
            </a:r>
          </a:p>
          <a:p>
            <a:pPr lvl="1"/>
            <a:r>
              <a:rPr lang="en-US" dirty="0"/>
              <a:t>Collection distance 25% increase.</a:t>
            </a:r>
          </a:p>
          <a:p>
            <a:pPr lvl="1"/>
            <a:r>
              <a:rPr lang="en-US" dirty="0"/>
              <a:t>Decrease price by 50% (happens with larger use as in Si).</a:t>
            </a:r>
          </a:p>
          <a:p>
            <a:r>
              <a:rPr lang="en-US" b="1" dirty="0"/>
              <a:t>Radiation tolerance.</a:t>
            </a:r>
          </a:p>
          <a:p>
            <a:pPr lvl="1"/>
            <a:r>
              <a:rPr lang="en-US" dirty="0"/>
              <a:t>Go to smaller cell size.</a:t>
            </a:r>
          </a:p>
          <a:p>
            <a:pPr lvl="1"/>
            <a:r>
              <a:rPr lang="en-US" dirty="0"/>
              <a:t>True 3D field electrodes (internal cages) offer huge potential to optimize electric field distribution to minimize drift time.</a:t>
            </a:r>
          </a:p>
          <a:p>
            <a:pPr lvl="1"/>
            <a:r>
              <a:rPr lang="en-US" dirty="0"/>
              <a:t>Also offer possibility of gain in diamond.</a:t>
            </a:r>
          </a:p>
          <a:p>
            <a:r>
              <a:rPr lang="en-US" b="1" dirty="0"/>
              <a:t>Processing of 3D graphitic wires in diamond.</a:t>
            </a:r>
          </a:p>
          <a:p>
            <a:pPr lvl="1"/>
            <a:r>
              <a:rPr lang="en-US" dirty="0"/>
              <a:t>Reduce resistivity.</a:t>
            </a:r>
          </a:p>
          <a:p>
            <a:pPr lvl="1"/>
            <a:r>
              <a:rPr lang="en-US" dirty="0"/>
              <a:t>Scale production capability.</a:t>
            </a:r>
          </a:p>
          <a:p>
            <a:pPr lvl="1"/>
            <a:r>
              <a:rPr lang="en-US" dirty="0"/>
              <a:t>Timing properties.</a:t>
            </a:r>
          </a:p>
          <a:p>
            <a:r>
              <a:rPr lang="en-US" b="1" dirty="0">
                <a:solidFill>
                  <a:srgbClr val="FF0000"/>
                </a:solidFill>
              </a:rPr>
              <a:t>The UK has made leading contributions to this field.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Exploring funding routes to sustain effort.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BFB33-E46C-E74F-B25D-6DC21E9C1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AE468-A8E7-EC44-8CED-B921CC326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0DBCF-4A3C-734D-9D26-FF5AFB29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34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B9F2-4A3E-2F4B-BF24-A6BBD1D3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07CD1-C1E6-3140-809C-72BC133A5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B8F66-071E-5541-ACDB-9D404D22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8EC59-82F7-894B-9C10-18C6E5D1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53B03-826F-5E4D-847A-98607053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2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CVD Diamond for detector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2094336"/>
            <a:ext cx="4592805" cy="3916363"/>
          </a:xfrm>
        </p:spPr>
        <p:txBody>
          <a:bodyPr>
            <a:normAutofit/>
          </a:bodyPr>
          <a:lstStyle/>
          <a:p>
            <a:r>
              <a:rPr lang="en-US" dirty="0"/>
              <a:t>Today two </a:t>
            </a:r>
            <a:r>
              <a:rPr lang="en-US" u="sng" dirty="0"/>
              <a:t>main manufacturers </a:t>
            </a:r>
            <a:r>
              <a:rPr lang="en-US" dirty="0"/>
              <a:t>of detector grade diamond</a:t>
            </a:r>
          </a:p>
          <a:p>
            <a:pPr lvl="1"/>
            <a:r>
              <a:rPr lang="en-US" b="1" dirty="0" err="1">
                <a:solidFill>
                  <a:srgbClr val="FF0000"/>
                </a:solidFill>
              </a:rPr>
              <a:t>ElementSix</a:t>
            </a:r>
            <a:r>
              <a:rPr lang="en-US" b="1" dirty="0">
                <a:solidFill>
                  <a:srgbClr val="FF0000"/>
                </a:solidFill>
              </a:rPr>
              <a:t> Ltd UK</a:t>
            </a:r>
          </a:p>
          <a:p>
            <a:pPr lvl="2"/>
            <a:r>
              <a:rPr lang="en-US" b="1" dirty="0"/>
              <a:t>polycrystalline</a:t>
            </a:r>
            <a:r>
              <a:rPr lang="en-US" dirty="0"/>
              <a:t> wafers</a:t>
            </a:r>
          </a:p>
          <a:p>
            <a:pPr lvl="2"/>
            <a:r>
              <a:rPr lang="en-US" b="1" dirty="0"/>
              <a:t>small single crystal </a:t>
            </a:r>
            <a:r>
              <a:rPr lang="en-US" dirty="0"/>
              <a:t>diamonds</a:t>
            </a:r>
          </a:p>
          <a:p>
            <a:pPr lvl="1"/>
            <a:r>
              <a:rPr lang="en-US" b="1" dirty="0"/>
              <a:t>II-VI Inc. USA</a:t>
            </a:r>
          </a:p>
          <a:p>
            <a:pPr lvl="2"/>
            <a:r>
              <a:rPr lang="en-US" b="1" dirty="0"/>
              <a:t>large</a:t>
            </a:r>
            <a:r>
              <a:rPr lang="en-US" dirty="0"/>
              <a:t> </a:t>
            </a:r>
            <a:r>
              <a:rPr lang="en-US" b="1" dirty="0"/>
              <a:t>polycrystalline</a:t>
            </a:r>
            <a:r>
              <a:rPr lang="en-US" dirty="0"/>
              <a:t> wafers</a:t>
            </a:r>
          </a:p>
          <a:p>
            <a:pPr lvl="2"/>
            <a:r>
              <a:rPr lang="en-US" dirty="0"/>
              <a:t>development effort underway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46889" y="4531456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5’’ waver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1666" y="6356350"/>
            <a:ext cx="1278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single crystal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C14B72-98EE-0E40-9A91-39AC92B5D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2" t="3505" r="11231" b="6141"/>
          <a:stretch/>
        </p:blipFill>
        <p:spPr>
          <a:xfrm>
            <a:off x="5551728" y="1847265"/>
            <a:ext cx="3320755" cy="31439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12255D-6E8B-C742-934E-C46F987479BC}"/>
              </a:ext>
            </a:extLst>
          </p:cNvPr>
          <p:cNvSpPr txBox="1"/>
          <p:nvPr/>
        </p:nvSpPr>
        <p:spPr>
          <a:xfrm>
            <a:off x="5562653" y="4571309"/>
            <a:ext cx="3046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poly crystal 5 inch wafer, II-VI Inc.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C4001-781A-1267-F56E-411A94D95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653" y="2871641"/>
            <a:ext cx="324672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91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0EE2-A36D-8C42-A1B1-419D6201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3B89C-3181-5E4E-8E59-F2B309C49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A3E98-6F87-9146-B1A2-2AA3829F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95893-1052-784F-A46E-0345F81D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EEEC9-A338-FD43-8E27-143EC47E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84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799" y="4678430"/>
            <a:ext cx="8177213" cy="16779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anchester_logo_TUOM_4COL 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2446505" cy="2306191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3329" y="304800"/>
            <a:ext cx="7119853" cy="685800"/>
          </a:xfrm>
        </p:spPr>
        <p:txBody>
          <a:bodyPr>
            <a:normAutofit fontScale="90000"/>
          </a:bodyPr>
          <a:lstStyle/>
          <a:p>
            <a:pPr algn="r"/>
            <a:br>
              <a:rPr lang="en-US" sz="3200" dirty="0"/>
            </a:br>
            <a:r>
              <a:rPr lang="en-US" sz="3200" dirty="0"/>
              <a:t>Diamond properties</a:t>
            </a:r>
            <a:endParaRPr lang="en-US" dirty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28599" y="4678430"/>
            <a:ext cx="5866309" cy="172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27706"/>
                </a:solidFill>
                <a:latin typeface="Helvetica" charset="0"/>
              </a:rPr>
              <a:t>Low dielectric constant </a:t>
            </a:r>
            <a:r>
              <a:rPr lang="en-US" dirty="0">
                <a:solidFill>
                  <a:srgbClr val="02770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27706"/>
                </a:solidFill>
                <a:latin typeface="Helvetica" charset="0"/>
                <a:sym typeface="Wingdings"/>
              </a:rPr>
              <a:t> </a:t>
            </a:r>
            <a:r>
              <a:rPr lang="en-US" dirty="0">
                <a:solidFill>
                  <a:srgbClr val="027706"/>
                </a:solidFill>
                <a:latin typeface="Helvetica" charset="0"/>
              </a:rPr>
              <a:t>low capacitance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27706"/>
                </a:solidFill>
                <a:latin typeface="Helvetica" charset="0"/>
              </a:rPr>
              <a:t>Low leakage current </a:t>
            </a:r>
            <a:r>
              <a:rPr lang="en-US" dirty="0">
                <a:solidFill>
                  <a:srgbClr val="02770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27706"/>
                </a:solidFill>
                <a:latin typeface="Helvetica" charset="0"/>
              </a:rPr>
              <a:t> low noise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27706"/>
                </a:solidFill>
                <a:latin typeface="Helvetica" charset="0"/>
              </a:rPr>
              <a:t>Room temperature operation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27706"/>
                </a:solidFill>
                <a:latin typeface="Helvetica" charset="0"/>
              </a:rPr>
              <a:t>Fast signal collection time</a:t>
            </a:r>
            <a:endParaRPr lang="en-US" dirty="0">
              <a:latin typeface="Helvetica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939794" y="1195469"/>
            <a:ext cx="6783388" cy="329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GB" sz="1600" b="1" u="sng" dirty="0">
                <a:latin typeface="Arial"/>
                <a:cs typeface="Arial"/>
              </a:rPr>
              <a:t>Property________________		Diamond____	Silicon</a:t>
            </a:r>
            <a:endParaRPr lang="en-GB" sz="1600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band gap						5.47			1.12</a:t>
            </a:r>
          </a:p>
          <a:p>
            <a:r>
              <a:rPr lang="en-GB" sz="1600" dirty="0">
                <a:latin typeface="Arial"/>
                <a:cs typeface="Arial"/>
              </a:rPr>
              <a:t>mass density [g/cm</a:t>
            </a:r>
            <a:r>
              <a:rPr lang="en-GB" sz="1600" baseline="30000" dirty="0">
                <a:latin typeface="Arial"/>
                <a:cs typeface="Arial"/>
              </a:rPr>
              <a:t>3</a:t>
            </a:r>
            <a:r>
              <a:rPr lang="en-GB" sz="1600" dirty="0">
                <a:latin typeface="Arial"/>
                <a:cs typeface="Arial"/>
              </a:rPr>
              <a:t>]			3.5			2.33</a:t>
            </a:r>
          </a:p>
          <a:p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dielectric constant				5.7			11.9</a:t>
            </a:r>
          </a:p>
          <a:p>
            <a:r>
              <a:rPr lang="en-GB" sz="1600" dirty="0">
                <a:latin typeface="Arial"/>
                <a:cs typeface="Arial"/>
              </a:rPr>
              <a:t>resistivity [</a:t>
            </a:r>
            <a:r>
              <a:rPr lang="en-GB" sz="1600" dirty="0" err="1">
                <a:latin typeface="Symbol" charset="2"/>
                <a:cs typeface="Symbol" charset="2"/>
              </a:rPr>
              <a:t>W</a:t>
            </a:r>
            <a:r>
              <a:rPr lang="en-GB" sz="1600" dirty="0" err="1">
                <a:latin typeface="Arial"/>
                <a:cs typeface="Arial"/>
              </a:rPr>
              <a:t>cm</a:t>
            </a:r>
            <a:r>
              <a:rPr lang="en-GB" sz="1600" dirty="0">
                <a:latin typeface="Arial"/>
                <a:cs typeface="Arial"/>
              </a:rPr>
              <a:t>]				&gt;10</a:t>
            </a:r>
            <a:r>
              <a:rPr lang="en-GB" sz="1600" baseline="30000" dirty="0">
                <a:latin typeface="Arial"/>
                <a:cs typeface="Arial"/>
              </a:rPr>
              <a:t>11		</a:t>
            </a:r>
            <a:r>
              <a:rPr lang="en-GB" sz="1600" dirty="0">
                <a:latin typeface="Arial"/>
                <a:cs typeface="Arial"/>
              </a:rPr>
              <a:t>2.3e5</a:t>
            </a:r>
          </a:p>
          <a:p>
            <a:r>
              <a:rPr lang="en-GB" sz="1600" dirty="0">
                <a:latin typeface="Arial"/>
                <a:cs typeface="Arial"/>
              </a:rPr>
              <a:t>breakdown [kV/cm]	  	 		1e3...20e3	300</a:t>
            </a:r>
          </a:p>
          <a:p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e mobility  [cm</a:t>
            </a:r>
            <a:r>
              <a:rPr lang="en-GB" sz="1600" baseline="30000" dirty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/Vs]				1700			1400</a:t>
            </a:r>
          </a:p>
          <a:p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h mobility [cm</a:t>
            </a:r>
            <a:r>
              <a:rPr lang="en-GB" sz="1600" baseline="30000" dirty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/Vs]				2100			440</a:t>
            </a:r>
          </a:p>
          <a:p>
            <a:r>
              <a:rPr lang="en-GB" sz="1600" dirty="0">
                <a:solidFill>
                  <a:srgbClr val="008000"/>
                </a:solidFill>
                <a:latin typeface="Arial"/>
                <a:cs typeface="Arial"/>
              </a:rPr>
              <a:t>therm. conductivity [W / cm K]		10..20		1.5</a:t>
            </a:r>
          </a:p>
          <a:p>
            <a:r>
              <a:rPr lang="en-GB" sz="1600" dirty="0">
                <a:latin typeface="Arial"/>
                <a:cs typeface="Arial"/>
              </a:rPr>
              <a:t>radiation length [cm]			12			9.4</a:t>
            </a:r>
          </a:p>
          <a:p>
            <a:r>
              <a:rPr lang="en-GB" sz="1600" dirty="0">
                <a:solidFill>
                  <a:srgbClr val="B51E2F"/>
                </a:solidFill>
                <a:latin typeface="Arial"/>
                <a:cs typeface="Arial"/>
              </a:rPr>
              <a:t>Energy to create an eh-pair [</a:t>
            </a:r>
            <a:r>
              <a:rPr lang="en-GB" sz="1600" dirty="0" err="1">
                <a:solidFill>
                  <a:srgbClr val="B51E2F"/>
                </a:solidFill>
                <a:latin typeface="Arial"/>
                <a:cs typeface="Arial"/>
              </a:rPr>
              <a:t>eV</a:t>
            </a:r>
            <a:r>
              <a:rPr lang="en-GB" sz="1600" dirty="0">
                <a:solidFill>
                  <a:srgbClr val="B51E2F"/>
                </a:solidFill>
                <a:latin typeface="Arial"/>
                <a:cs typeface="Arial"/>
              </a:rPr>
              <a:t>]	13			3.6</a:t>
            </a:r>
          </a:p>
          <a:p>
            <a:r>
              <a:rPr lang="en-GB" sz="1600" dirty="0">
                <a:solidFill>
                  <a:srgbClr val="B51E2F"/>
                </a:solidFill>
                <a:latin typeface="Arial"/>
                <a:cs typeface="Arial"/>
              </a:rPr>
              <a:t>ionisation density  MIP [eh/mm]	36			89</a:t>
            </a:r>
            <a:endParaRPr lang="en-GB" sz="1600" dirty="0">
              <a:solidFill>
                <a:srgbClr val="FF3300"/>
              </a:solidFill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ion. dens. of a MIP [eh/ 0.1 ‰ X</a:t>
            </a:r>
            <a:r>
              <a:rPr lang="en-GB" sz="1600" baseline="-25000" dirty="0">
                <a:latin typeface="Arial"/>
                <a:cs typeface="Arial"/>
              </a:rPr>
              <a:t>0</a:t>
            </a:r>
            <a:r>
              <a:rPr lang="en-GB" sz="1600" dirty="0">
                <a:latin typeface="Arial"/>
                <a:cs typeface="Arial"/>
              </a:rPr>
              <a:t>]	450			840</a:t>
            </a:r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5" y="1669143"/>
            <a:ext cx="2219325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356862" y="5338790"/>
            <a:ext cx="4607844" cy="97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B51E2F"/>
                </a:solidFill>
                <a:latin typeface="Helvetica" charset="0"/>
              </a:rPr>
              <a:t>MIP signal ~2 smaller at same X</a:t>
            </a:r>
            <a:r>
              <a:rPr lang="en-US" baseline="-25000" dirty="0">
                <a:solidFill>
                  <a:srgbClr val="B51E2F"/>
                </a:solidFill>
                <a:latin typeface="Helvetica" charset="0"/>
              </a:rPr>
              <a:t>0</a:t>
            </a:r>
            <a:endParaRPr lang="en-US" dirty="0">
              <a:solidFill>
                <a:srgbClr val="B51E2F"/>
              </a:solidFill>
              <a:latin typeface="Helvetica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B51E2F"/>
                </a:solidFill>
                <a:latin typeface="Helvetica" charset="0"/>
              </a:rPr>
              <a:t>Efficiency &lt; 100% (</a:t>
            </a:r>
            <a:r>
              <a:rPr lang="en-US" dirty="0" err="1">
                <a:solidFill>
                  <a:srgbClr val="B51E2F"/>
                </a:solidFill>
                <a:latin typeface="Helvetica" charset="0"/>
              </a:rPr>
              <a:t>pCVD</a:t>
            </a:r>
            <a:r>
              <a:rPr lang="en-US" dirty="0">
                <a:solidFill>
                  <a:srgbClr val="B51E2F"/>
                </a:solidFill>
                <a:latin typeface="Helvetica" charset="0"/>
              </a:rPr>
              <a:t>)</a:t>
            </a:r>
            <a:br>
              <a:rPr lang="en-US" dirty="0">
                <a:solidFill>
                  <a:srgbClr val="B51E2F"/>
                </a:solidFill>
                <a:latin typeface="Helvetica" charset="0"/>
              </a:rPr>
            </a:br>
            <a:endParaRPr lang="en-US" dirty="0">
              <a:solidFill>
                <a:srgbClr val="D82438"/>
              </a:solidFill>
              <a:latin typeface="Helvetica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679F-97F7-C24D-8D27-1096E05F779D}" type="slidenum">
              <a:rPr lang="en-US" smtClean="0"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5799" y="1195469"/>
            <a:ext cx="8177213" cy="348296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35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2BEEB-8054-FD41-BB9A-127773FF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816914"/>
            <a:ext cx="7297712" cy="523762"/>
          </a:xfrm>
        </p:spPr>
        <p:txBody>
          <a:bodyPr/>
          <a:lstStyle/>
          <a:p>
            <a:r>
              <a:rPr lang="en-US" dirty="0"/>
              <a:t>FCC first layer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B2063-BC99-4B4F-A7FE-46A9E230B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2" y="1527576"/>
            <a:ext cx="7297712" cy="3615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62" dirty="0"/>
              <a:t>Unprecedented particle flux and radiation levels</a:t>
            </a:r>
          </a:p>
          <a:p>
            <a:r>
              <a:rPr lang="en-US" sz="1662" dirty="0"/>
              <a:t>10 GHz/cm</a:t>
            </a:r>
            <a:r>
              <a:rPr lang="en-US" sz="1662" baseline="30000" dirty="0"/>
              <a:t>2</a:t>
            </a:r>
            <a:r>
              <a:rPr lang="en-US" sz="1662" dirty="0"/>
              <a:t> charged particles</a:t>
            </a:r>
          </a:p>
          <a:p>
            <a:r>
              <a:rPr lang="en-US" sz="1662" dirty="0"/>
              <a:t>10</a:t>
            </a:r>
            <a:r>
              <a:rPr lang="en-US" sz="1662" baseline="30000" dirty="0"/>
              <a:t>18</a:t>
            </a:r>
            <a:r>
              <a:rPr lang="en-US" sz="1662" dirty="0"/>
              <a:t> cm</a:t>
            </a:r>
            <a:r>
              <a:rPr lang="en-US" sz="1662" baseline="30000" dirty="0"/>
              <a:t>-2</a:t>
            </a:r>
            <a:r>
              <a:rPr lang="en-US" sz="1662" dirty="0"/>
              <a:t> 1 MeV-</a:t>
            </a:r>
            <a:r>
              <a:rPr lang="en-US" sz="1662" dirty="0" err="1"/>
              <a:t>n.eq</a:t>
            </a:r>
            <a:r>
              <a:rPr lang="en-US" sz="1662" dirty="0"/>
              <a:t>. fluence for 30ab</a:t>
            </a:r>
            <a:r>
              <a:rPr lang="en-US" sz="1662" baseline="30000" dirty="0"/>
              <a:t>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56FAB-EDF0-6942-89C9-3EAEDE0B74E0}"/>
              </a:ext>
            </a:extLst>
          </p:cNvPr>
          <p:cNvSpPr txBox="1"/>
          <p:nvPr/>
        </p:nvSpPr>
        <p:spPr>
          <a:xfrm>
            <a:off x="6251107" y="1785472"/>
            <a:ext cx="2318263" cy="13003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950" dirty="0"/>
              <a:t>Rate &amp; Radiation </a:t>
            </a:r>
            <a:br>
              <a:rPr lang="en-US" sz="1950" dirty="0"/>
            </a:br>
            <a:r>
              <a:rPr lang="en-US" sz="1950" dirty="0"/>
              <a:t>challenge</a:t>
            </a:r>
          </a:p>
          <a:p>
            <a:endParaRPr lang="en-US" sz="1950" dirty="0"/>
          </a:p>
          <a:p>
            <a:r>
              <a:rPr lang="en-US" sz="2000" dirty="0"/>
              <a:t>@ r=2.5cm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A7F141-696A-0E4B-98FC-A4721AAB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53DC5-C87D-2046-BDE5-0C9CF125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F31BFC-CB9A-4A4B-8134-061422DF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70EE47-CA82-F249-B44F-BBF806028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128"/>
            <a:ext cx="914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12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816824"/>
            <a:ext cx="7297712" cy="1143000"/>
          </a:xfrm>
        </p:spPr>
        <p:txBody>
          <a:bodyPr/>
          <a:lstStyle/>
          <a:p>
            <a:r>
              <a:rPr lang="en-US" dirty="0"/>
              <a:t>Radiation Hardness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2094336"/>
            <a:ext cx="6446675" cy="39163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Irradiated polycrystalline and single crystal CVD diamond.</a:t>
            </a:r>
          </a:p>
          <a:p>
            <a:pPr lvl="1"/>
            <a:r>
              <a:rPr lang="en-US" dirty="0"/>
              <a:t>Protons 25MeV, 70MeV, 300MeV, 800MeV, 24GeV</a:t>
            </a:r>
          </a:p>
          <a:p>
            <a:pPr lvl="1"/>
            <a:r>
              <a:rPr lang="en-US" dirty="0" err="1"/>
              <a:t>Pions</a:t>
            </a:r>
            <a:r>
              <a:rPr lang="en-US" dirty="0"/>
              <a:t> 300MeV</a:t>
            </a:r>
          </a:p>
          <a:p>
            <a:pPr lvl="1"/>
            <a:r>
              <a:rPr lang="en-US" dirty="0"/>
              <a:t>Neutrons ~1MeV (TRIGA reactor)</a:t>
            </a:r>
          </a:p>
          <a:p>
            <a:r>
              <a:rPr lang="en-US" b="1" dirty="0"/>
              <a:t>Signal response tested in test-beam.</a:t>
            </a:r>
          </a:p>
          <a:p>
            <a:pPr lvl="1"/>
            <a:r>
              <a:rPr lang="en-US" dirty="0"/>
              <a:t>120 </a:t>
            </a:r>
            <a:r>
              <a:rPr lang="en-US" dirty="0" err="1"/>
              <a:t>GeV</a:t>
            </a:r>
            <a:r>
              <a:rPr lang="en-US" dirty="0"/>
              <a:t> proton</a:t>
            </a:r>
          </a:p>
          <a:p>
            <a:pPr lvl="1"/>
            <a:r>
              <a:rPr lang="en-US" dirty="0"/>
              <a:t>pad, strip and pixel-detector pattern, E = ±2V/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Samples pre-exposed to Sr</a:t>
            </a:r>
            <a:r>
              <a:rPr lang="en-US" baseline="30000" dirty="0"/>
              <a:t>90</a:t>
            </a:r>
            <a:r>
              <a:rPr lang="en-US" dirty="0"/>
              <a:t> to fill traps (aka </a:t>
            </a:r>
            <a:r>
              <a:rPr lang="en-US" i="1" dirty="0"/>
              <a:t>pumping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Require track on active area, no threshold on strip signals.</a:t>
            </a:r>
          </a:p>
          <a:p>
            <a:pPr lvl="1"/>
            <a:r>
              <a:rPr lang="en-US" dirty="0"/>
              <a:t>Build signal of five highest contiguous signals within 10 strips around the track.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51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392" y="64947"/>
            <a:ext cx="7297712" cy="1143000"/>
          </a:xfrm>
        </p:spPr>
        <p:txBody>
          <a:bodyPr/>
          <a:lstStyle/>
          <a:p>
            <a:r>
              <a:rPr lang="en-US" dirty="0"/>
              <a:t>Radiation Hardness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1375324"/>
            <a:ext cx="3667883" cy="26602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“Charge Collection Distance” (</a:t>
            </a:r>
            <a:r>
              <a:rPr lang="en-US" i="1" dirty="0"/>
              <a:t>CCD</a:t>
            </a:r>
            <a:r>
              <a:rPr lang="en-US" dirty="0"/>
              <a:t>) is measured.</a:t>
            </a:r>
          </a:p>
          <a:p>
            <a:r>
              <a:rPr lang="en-US" dirty="0"/>
              <a:t>Traps reduce the life-time of charge carriers, or “</a:t>
            </a:r>
            <a:r>
              <a:rPr lang="en-US" dirty="0" err="1"/>
              <a:t>Schubweg</a:t>
            </a:r>
            <a:r>
              <a:rPr lang="en-US" dirty="0"/>
              <a:t>” (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). 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Relation between </a:t>
            </a:r>
            <a:r>
              <a:rPr lang="en-US" i="1" dirty="0"/>
              <a:t>CCD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07" y="4107975"/>
            <a:ext cx="3578337" cy="2402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EF971-149A-B54A-8B02-44F85C6A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55" y="28439"/>
            <a:ext cx="3932162" cy="426269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216347" y="4251659"/>
            <a:ext cx="3040147" cy="1961008"/>
            <a:chOff x="5228412" y="3489785"/>
            <a:chExt cx="3626710" cy="24142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2259" y="4605739"/>
              <a:ext cx="2349177" cy="104121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880931" y="4474734"/>
              <a:ext cx="15536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damage constant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5127" y="5354092"/>
              <a:ext cx="1623912" cy="34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particle fluence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7212106" y="4759627"/>
              <a:ext cx="167162" cy="206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4" idx="0"/>
            </p:cNvCxnSpPr>
            <p:nvPr/>
          </p:nvCxnSpPr>
          <p:spPr>
            <a:xfrm flipH="1" flipV="1">
              <a:off x="7528002" y="5206074"/>
              <a:ext cx="449081" cy="148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5228412" y="3489785"/>
              <a:ext cx="3626710" cy="241424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42259" y="3784809"/>
              <a:ext cx="3126968" cy="64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Radiation damage is fitted</a:t>
              </a:r>
            </a:p>
            <a:p>
              <a:r>
                <a:rPr lang="en-US" sz="1400" dirty="0"/>
                <a:t>with simple damage model:</a:t>
              </a:r>
            </a:p>
          </p:txBody>
        </p:sp>
      </p:grp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0C249B3D-B4BC-0D4A-8735-AAEA068B975A}"/>
              </a:ext>
            </a:extLst>
          </p:cNvPr>
          <p:cNvCxnSpPr/>
          <p:nvPr/>
        </p:nvCxnSpPr>
        <p:spPr>
          <a:xfrm>
            <a:off x="6956993" y="506046"/>
            <a:ext cx="415570" cy="33670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725076A7-E196-6347-8A50-4D610FAC6CB3}"/>
              </a:ext>
            </a:extLst>
          </p:cNvPr>
          <p:cNvCxnSpPr/>
          <p:nvPr/>
        </p:nvCxnSpPr>
        <p:spPr>
          <a:xfrm rot="10800000" flipV="1">
            <a:off x="7594980" y="543578"/>
            <a:ext cx="421859" cy="26164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56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Radiation Hardness (planar)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80" y="1979917"/>
            <a:ext cx="4054888" cy="39163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Scaling to 24 GeV protons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Universal scaling for all particle types with fluence.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Poly and single crystal diamond show consistent damage constants.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Predictions are possible for any particle type and fluence.</a:t>
            </a:r>
            <a:endParaRPr lang="en-US" baseline="30000" dirty="0"/>
          </a:p>
          <a:p>
            <a:pPr marL="228600" lvl="1" indent="0">
              <a:lnSpc>
                <a:spcPct val="110000"/>
              </a:lnSpc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2643" y="6018782"/>
            <a:ext cx="536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www.research-collection.ethz.ch</a:t>
            </a:r>
            <a:r>
              <a:rPr lang="en-US" sz="1200" dirty="0"/>
              <a:t>/handle/20.500.11850/222412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55D98-6352-0A47-8A5A-549DC7F5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14" y="1514325"/>
            <a:ext cx="4652217" cy="42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4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81508B-93F3-0B4A-8285-103D37DED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9"/>
          <a:stretch/>
        </p:blipFill>
        <p:spPr>
          <a:xfrm>
            <a:off x="210073" y="1570734"/>
            <a:ext cx="6541601" cy="4955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0AEA0-2598-2043-B33A-4AA28708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41" y="543578"/>
            <a:ext cx="7297712" cy="1143000"/>
          </a:xfrm>
        </p:spPr>
        <p:txBody>
          <a:bodyPr/>
          <a:lstStyle/>
          <a:p>
            <a:r>
              <a:rPr lang="en-US" dirty="0"/>
              <a:t>Radiation Hardness:</a:t>
            </a:r>
            <a:br>
              <a:rPr lang="en-US" dirty="0"/>
            </a:br>
            <a:r>
              <a:rPr lang="en-US" dirty="0"/>
              <a:t>Signal Uniformity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1E6B-E30C-5F4E-A6B8-4A7D73A8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0E380-E720-FE46-8DCE-A955150C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FBD2-E228-B04C-9C99-15E41D9D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A961B-8145-CC48-ABEE-0BC733F59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44" y="2285999"/>
            <a:ext cx="2197756" cy="29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6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E08A40-458D-3945-BC2D-E1F54607D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76"/>
          <a:stretch/>
        </p:blipFill>
        <p:spPr>
          <a:xfrm>
            <a:off x="668861" y="5686707"/>
            <a:ext cx="7569468" cy="822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High Rate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1354851"/>
            <a:ext cx="7297712" cy="3916363"/>
          </a:xfrm>
        </p:spPr>
        <p:txBody>
          <a:bodyPr/>
          <a:lstStyle/>
          <a:p>
            <a:r>
              <a:rPr lang="en-US" dirty="0"/>
              <a:t>Tests the pulse height as function of particle rate.</a:t>
            </a:r>
          </a:p>
          <a:p>
            <a:r>
              <a:rPr lang="en-US" dirty="0"/>
              <a:t>Test single and poly crystalline diamond.</a:t>
            </a:r>
          </a:p>
          <a:p>
            <a:r>
              <a:rPr lang="en-US" dirty="0"/>
              <a:t>Irradiated and un-irradiated.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B475E-6175-4343-BE2E-0EE7F1E9847E}"/>
              </a:ext>
            </a:extLst>
          </p:cNvPr>
          <p:cNvSpPr txBox="1"/>
          <p:nvPr/>
        </p:nvSpPr>
        <p:spPr>
          <a:xfrm>
            <a:off x="6489084" y="5762864"/>
            <a:ext cx="15993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100um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0FF2D-4B64-3B47-89FE-2DC09B46C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2643"/>
            <a:ext cx="5029348" cy="2384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E654D0-400C-694B-9DCA-E17FFF090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537" y="3037378"/>
            <a:ext cx="3430615" cy="21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High Rate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1354851"/>
            <a:ext cx="7297712" cy="633437"/>
          </a:xfrm>
        </p:spPr>
        <p:txBody>
          <a:bodyPr/>
          <a:lstStyle/>
          <a:p>
            <a:r>
              <a:rPr lang="en-US" dirty="0"/>
              <a:t>Raw Data from 10 MHz/cm</a:t>
            </a:r>
            <a:r>
              <a:rPr lang="en-US" baseline="30000" dirty="0"/>
              <a:t>2</a:t>
            </a:r>
            <a:r>
              <a:rPr lang="en-US" dirty="0"/>
              <a:t> Flux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28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0E927-6F17-1F48-AB7D-8AA41B653D8F}"/>
              </a:ext>
            </a:extLst>
          </p:cNvPr>
          <p:cNvSpPr/>
          <p:nvPr/>
        </p:nvSpPr>
        <p:spPr>
          <a:xfrm>
            <a:off x="8763000" y="6166884"/>
            <a:ext cx="201706" cy="27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1127F0-F43C-3444-B11E-AB78287E7AC5}"/>
              </a:ext>
            </a:extLst>
          </p:cNvPr>
          <p:cNvGrpSpPr/>
          <p:nvPr/>
        </p:nvGrpSpPr>
        <p:grpSpPr>
          <a:xfrm>
            <a:off x="7515412" y="1501806"/>
            <a:ext cx="1624106" cy="5356194"/>
            <a:chOff x="7340600" y="1182718"/>
            <a:chExt cx="1624106" cy="53561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F74E8E-7955-BE48-A724-0DC40A2D9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239"/>
            <a:stretch/>
          </p:blipFill>
          <p:spPr>
            <a:xfrm>
              <a:off x="7340600" y="1182718"/>
              <a:ext cx="1624106" cy="535619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22BA02-AD59-0640-B4FB-EADF22D46DCE}"/>
                </a:ext>
              </a:extLst>
            </p:cNvPr>
            <p:cNvSpPr/>
            <p:nvPr/>
          </p:nvSpPr>
          <p:spPr>
            <a:xfrm>
              <a:off x="8763000" y="5994751"/>
              <a:ext cx="201706" cy="276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BB7C3BD-74C0-C24C-9BB5-077F41511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" y="1745222"/>
            <a:ext cx="7570177" cy="2326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91D7F2-5D0C-5D41-BC35-39F25B55E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34" y="4072241"/>
            <a:ext cx="7429500" cy="228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2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1037946"/>
            <a:ext cx="7297712" cy="1055077"/>
          </a:xfrm>
        </p:spPr>
        <p:txBody>
          <a:bodyPr/>
          <a:lstStyle/>
          <a:p>
            <a:r>
              <a:rPr lang="en-US" dirty="0"/>
              <a:t>3D diamond detectors:</a:t>
            </a:r>
            <a:br>
              <a:rPr lang="en-US" dirty="0"/>
            </a:br>
            <a:r>
              <a:rPr lang="en-US" dirty="0"/>
              <a:t>Characterization challenge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2" y="1881684"/>
            <a:ext cx="4838803" cy="3916363"/>
          </a:xfrm>
        </p:spPr>
        <p:txBody>
          <a:bodyPr/>
          <a:lstStyle/>
          <a:p>
            <a:r>
              <a:rPr lang="en-US" dirty="0"/>
              <a:t>TPA demonstrated.</a:t>
            </a:r>
          </a:p>
          <a:p>
            <a:r>
              <a:rPr lang="en-US" dirty="0"/>
              <a:t>More accurate ionization profiles possible using same beam shaping techniques as in production of wires. </a:t>
            </a:r>
          </a:p>
          <a:p>
            <a:r>
              <a:rPr lang="en-US" dirty="0"/>
              <a:t>Research needed to fully exploit technique for characterizations.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80E9-C94C-B94A-B42F-614AF86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84CB6-4410-0647-83C3-376ECDDF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52F1-C7A6-F448-B106-6DCAC740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91C30-AE80-3545-B0E5-2B6D3023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959" y="3351307"/>
            <a:ext cx="3457041" cy="220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11CC47-7AC1-AB47-99D2-0B627AA61B67}"/>
              </a:ext>
            </a:extLst>
          </p:cNvPr>
          <p:cNvSpPr txBox="1"/>
          <p:nvPr/>
        </p:nvSpPr>
        <p:spPr>
          <a:xfrm>
            <a:off x="4582945" y="5674936"/>
            <a:ext cx="44919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www.research-collection.ethz.ch</a:t>
            </a:r>
            <a:r>
              <a:rPr lang="en-US" sz="1000" dirty="0"/>
              <a:t>/handle/20.500.11850/445547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9434FC-27AC-8A48-8866-F805A75AA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959" y="1758574"/>
            <a:ext cx="3768921" cy="13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282" y="543578"/>
            <a:ext cx="7297712" cy="1143000"/>
          </a:xfrm>
        </p:spPr>
        <p:txBody>
          <a:bodyPr/>
          <a:lstStyle/>
          <a:p>
            <a:r>
              <a:rPr lang="en-US" dirty="0"/>
              <a:t>Development of CVD Diamond for detector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332" y="2216438"/>
            <a:ext cx="6687774" cy="3754658"/>
          </a:xfrm>
        </p:spPr>
        <p:txBody>
          <a:bodyPr>
            <a:normAutofit/>
          </a:bodyPr>
          <a:lstStyle/>
          <a:p>
            <a:r>
              <a:rPr lang="en-US" dirty="0"/>
              <a:t>Impressive progress over the last 25 years.</a:t>
            </a:r>
          </a:p>
          <a:p>
            <a:r>
              <a:rPr lang="en-US" dirty="0"/>
              <a:t>Current state of the art for </a:t>
            </a:r>
            <a:r>
              <a:rPr lang="en-US" b="1" dirty="0"/>
              <a:t>polycrystalline</a:t>
            </a:r>
            <a:r>
              <a:rPr lang="en-US" dirty="0"/>
              <a:t> CVD diamond 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b="1" dirty="0"/>
              <a:t> ~ 320 </a:t>
            </a:r>
            <a:r>
              <a:rPr lang="en-US" b="1" dirty="0">
                <a:latin typeface="Symbol" charset="2"/>
                <a:cs typeface="Symbol" charset="2"/>
              </a:rPr>
              <a:t>m</a:t>
            </a:r>
            <a:r>
              <a:rPr lang="en-US" b="1" dirty="0"/>
              <a:t>m in 500um thickness  </a:t>
            </a:r>
          </a:p>
          <a:p>
            <a:pPr lvl="1"/>
            <a:r>
              <a:rPr lang="en-US" b="1" dirty="0"/>
              <a:t>(~11500 e/MIP) </a:t>
            </a:r>
          </a:p>
          <a:p>
            <a:pPr lvl="1"/>
            <a:r>
              <a:rPr lang="en-US" b="1" dirty="0"/>
              <a:t>commercially available.</a:t>
            </a:r>
            <a:br>
              <a:rPr lang="en-US" b="1" dirty="0"/>
            </a:br>
            <a:endParaRPr lang="en-US" b="1" dirty="0"/>
          </a:p>
          <a:p>
            <a:pPr lvl="1"/>
            <a:r>
              <a:rPr lang="en-US" sz="2400" dirty="0"/>
              <a:t>1995: 	</a:t>
            </a:r>
            <a:r>
              <a:rPr lang="en-US" sz="2400" b="1" dirty="0">
                <a:latin typeface="Symbol" charset="2"/>
                <a:cs typeface="Symbol" charset="2"/>
              </a:rPr>
              <a:t> d</a:t>
            </a:r>
            <a:r>
              <a:rPr lang="en-US" sz="2400" b="1" dirty="0"/>
              <a:t> ~ </a:t>
            </a:r>
            <a:r>
              <a:rPr lang="en-US" sz="2400" dirty="0"/>
              <a:t>50</a:t>
            </a:r>
            <a:r>
              <a:rPr lang="en-US" sz="2400" b="1" dirty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m</a:t>
            </a:r>
          </a:p>
          <a:p>
            <a:pPr lvl="1"/>
            <a:r>
              <a:rPr lang="en-US" sz="2400" dirty="0"/>
              <a:t>2000: 	</a:t>
            </a:r>
            <a:r>
              <a:rPr lang="en-US" sz="2400" b="1" dirty="0">
                <a:latin typeface="Symbol" charset="2"/>
                <a:cs typeface="Symbol" charset="2"/>
              </a:rPr>
              <a:t> d</a:t>
            </a:r>
            <a:r>
              <a:rPr lang="en-US" sz="2400" b="1" dirty="0"/>
              <a:t> ~ </a:t>
            </a:r>
            <a:r>
              <a:rPr lang="en-US" sz="2400" dirty="0"/>
              <a:t>180</a:t>
            </a:r>
            <a:r>
              <a:rPr lang="en-US" sz="2400" b="1" dirty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m</a:t>
            </a:r>
          </a:p>
          <a:p>
            <a:pPr lvl="1"/>
            <a:r>
              <a:rPr lang="en-US" sz="2400" dirty="0"/>
              <a:t>2020: 	</a:t>
            </a:r>
            <a:r>
              <a:rPr lang="en-US" sz="2400" b="1" dirty="0">
                <a:latin typeface="Symbol" charset="2"/>
                <a:cs typeface="Symbol" charset="2"/>
              </a:rPr>
              <a:t> d</a:t>
            </a:r>
            <a:r>
              <a:rPr lang="en-US" sz="2400" b="1" dirty="0"/>
              <a:t> ~ </a:t>
            </a:r>
            <a:r>
              <a:rPr lang="en-US" sz="2400" dirty="0"/>
              <a:t>320</a:t>
            </a:r>
            <a:r>
              <a:rPr lang="en-US" sz="2400" b="1" dirty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m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249" y="3026823"/>
            <a:ext cx="1765300" cy="31369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65830B-9C93-4544-ACFA-5C44046F1D59}"/>
              </a:ext>
            </a:extLst>
          </p:cNvPr>
          <p:cNvSpPr txBox="1">
            <a:spLocks/>
          </p:cNvSpPr>
          <p:nvPr/>
        </p:nvSpPr>
        <p:spPr>
          <a:xfrm>
            <a:off x="5440183" y="3535871"/>
            <a:ext cx="3703817" cy="2435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3263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High Rate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1" y="1354851"/>
            <a:ext cx="7297712" cy="9736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neutron irradiated </a:t>
            </a:r>
            <a:r>
              <a:rPr lang="en-US" dirty="0" err="1"/>
              <a:t>pCVD</a:t>
            </a:r>
            <a:r>
              <a:rPr lang="en-US" dirty="0"/>
              <a:t> </a:t>
            </a:r>
          </a:p>
          <a:p>
            <a:r>
              <a:rPr lang="en-US" dirty="0"/>
              <a:t>Flat to better than 2% up to 10-20 MHz/cm2. </a:t>
            </a:r>
            <a:br>
              <a:rPr lang="en-US" dirty="0"/>
            </a:br>
            <a:r>
              <a:rPr lang="en-US" dirty="0"/>
              <a:t>Exploring systematics of O(1%)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30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0E927-6F17-1F48-AB7D-8AA41B653D8F}"/>
              </a:ext>
            </a:extLst>
          </p:cNvPr>
          <p:cNvSpPr/>
          <p:nvPr/>
        </p:nvSpPr>
        <p:spPr>
          <a:xfrm>
            <a:off x="8763000" y="6166884"/>
            <a:ext cx="201706" cy="27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26DA13-94D6-534F-B968-3A734ADCD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5955"/>
            <a:ext cx="9144000" cy="49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92BA-BBBC-D441-90F4-6C738804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693607"/>
            <a:ext cx="7297712" cy="1055077"/>
          </a:xfrm>
        </p:spPr>
        <p:txBody>
          <a:bodyPr/>
          <a:lstStyle/>
          <a:p>
            <a:r>
              <a:rPr lang="en-US" dirty="0"/>
              <a:t>CVD Diamond</a:t>
            </a:r>
            <a:br>
              <a:rPr lang="en-US" dirty="0"/>
            </a:br>
            <a:r>
              <a:rPr lang="en-US" dirty="0"/>
              <a:t>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037A7-065C-BD49-B11F-53D93F434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1" y="1839433"/>
            <a:ext cx="4800591" cy="46994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removal of surface defects</a:t>
            </a:r>
          </a:p>
          <a:p>
            <a:pPr lvl="1"/>
            <a:r>
              <a:rPr lang="en-US" dirty="0"/>
              <a:t>few per 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/>
              <a:t>→ &lt; 1 per cm</a:t>
            </a:r>
            <a:r>
              <a:rPr lang="en-US" b="1" baseline="30000" dirty="0"/>
              <a:t>2</a:t>
            </a:r>
          </a:p>
          <a:p>
            <a:r>
              <a:rPr lang="en-US" dirty="0"/>
              <a:t>wafer charge collection distance in </a:t>
            </a:r>
            <a:r>
              <a:rPr lang="en-US" dirty="0" err="1"/>
              <a:t>pCVD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b="1" dirty="0"/>
              <a:t> ~ </a:t>
            </a:r>
            <a:r>
              <a:rPr lang="en-US" dirty="0"/>
              <a:t>400 um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b="1" dirty="0"/>
              <a:t>500 um</a:t>
            </a:r>
          </a:p>
          <a:p>
            <a:r>
              <a:rPr lang="en-US" dirty="0"/>
              <a:t>size of wafers = 15cm (6 inch) diameter state of art</a:t>
            </a:r>
          </a:p>
          <a:p>
            <a:pPr lvl="1"/>
            <a:r>
              <a:rPr lang="en-US" dirty="0"/>
              <a:t>fixed by microwave frequency (not expected to change) </a:t>
            </a:r>
          </a:p>
          <a:p>
            <a:r>
              <a:rPr lang="en-US" dirty="0"/>
              <a:t>wafer uniformity</a:t>
            </a:r>
          </a:p>
          <a:p>
            <a:pPr lvl="1"/>
            <a:r>
              <a:rPr lang="en-US" dirty="0"/>
              <a:t>5%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b="1" dirty="0"/>
              <a:t>2% across whole wafer</a:t>
            </a:r>
            <a:r>
              <a:rPr lang="en-US" dirty="0"/>
              <a:t>.</a:t>
            </a:r>
          </a:p>
          <a:p>
            <a:r>
              <a:rPr lang="en-US" dirty="0"/>
              <a:t>price per 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~1500USD / 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/>
              <a:t>→</a:t>
            </a:r>
            <a:r>
              <a:rPr lang="en-US" dirty="0"/>
              <a:t> </a:t>
            </a:r>
            <a:r>
              <a:rPr lang="en-US" b="1" dirty="0"/>
              <a:t>800USD /cm</a:t>
            </a:r>
            <a:r>
              <a:rPr lang="en-US" b="1" baseline="30000" dirty="0"/>
              <a:t>2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A1D3-B4AB-9F40-A109-07F3EC6E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3797D-5E9E-D04C-905C-0E5F22F8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00E73-AED3-C147-B249-7CBC858E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14807-279B-8E41-B7DC-8B6DE4056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2" t="3505" r="11231" b="6141"/>
          <a:stretch/>
        </p:blipFill>
        <p:spPr>
          <a:xfrm>
            <a:off x="6063281" y="1040173"/>
            <a:ext cx="1903293" cy="1801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F78CB9-72AF-0A45-AC71-C86FC3290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51836" y="2937498"/>
            <a:ext cx="2986309" cy="43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1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1" y="154641"/>
            <a:ext cx="7297712" cy="1143000"/>
          </a:xfrm>
        </p:spPr>
        <p:txBody>
          <a:bodyPr/>
          <a:lstStyle/>
          <a:p>
            <a:r>
              <a:rPr lang="en-US" dirty="0"/>
              <a:t>Radiation Hardness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65" y="1979917"/>
            <a:ext cx="6046845" cy="39163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Summary of RD42 irradiation results: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14073" y="6171684"/>
            <a:ext cx="3176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*normalized to 24GeV protons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8E3C1-3E30-E04B-9152-6DF528827E45}"/>
              </a:ext>
            </a:extLst>
          </p:cNvPr>
          <p:cNvSpPr txBox="1"/>
          <p:nvPr/>
        </p:nvSpPr>
        <p:spPr>
          <a:xfrm>
            <a:off x="668861" y="5255792"/>
            <a:ext cx="65485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”Back-of-an-envelope calculation, expect </a:t>
            </a:r>
            <a:r>
              <a:rPr lang="en-US" dirty="0" err="1"/>
              <a:t>Schubweg</a:t>
            </a:r>
            <a:r>
              <a:rPr lang="en-US" dirty="0"/>
              <a:t> of:</a:t>
            </a:r>
            <a:br>
              <a:rPr lang="en-US" dirty="0"/>
            </a:br>
            <a:r>
              <a:rPr lang="en-US" b="1" dirty="0">
                <a:latin typeface="Symbol" pitchFamily="2" charset="2"/>
              </a:rPr>
              <a:t>l ~ </a:t>
            </a:r>
            <a:r>
              <a:rPr lang="en-US" b="1" dirty="0"/>
              <a:t>16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at 10</a:t>
            </a:r>
            <a:r>
              <a:rPr lang="en-US" b="1" baseline="30000" dirty="0"/>
              <a:t>17</a:t>
            </a:r>
            <a:r>
              <a:rPr lang="en-US" b="1" dirty="0"/>
              <a:t> cm</a:t>
            </a:r>
            <a:r>
              <a:rPr lang="en-US" b="1" baseline="30000" dirty="0"/>
              <a:t>-2 </a:t>
            </a:r>
            <a:r>
              <a:rPr lang="en-US" b="1" dirty="0"/>
              <a:t>protons_24 </a:t>
            </a:r>
            <a:r>
              <a:rPr lang="en-US" b="1" dirty="0" err="1"/>
              <a:t>GeV_eq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7139E-38CE-4140-B3CD-18A67980403B}"/>
              </a:ext>
            </a:extLst>
          </p:cNvPr>
          <p:cNvSpPr txBox="1"/>
          <p:nvPr/>
        </p:nvSpPr>
        <p:spPr>
          <a:xfrm>
            <a:off x="4962591" y="1940974"/>
            <a:ext cx="27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C66C97-F124-BA47-B93D-A8213311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4" y="2302212"/>
            <a:ext cx="5800191" cy="27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9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617F-353D-094B-B9A6-FD542017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2" y="599291"/>
            <a:ext cx="7297712" cy="1055077"/>
          </a:xfrm>
        </p:spPr>
        <p:txBody>
          <a:bodyPr/>
          <a:lstStyle/>
          <a:p>
            <a:r>
              <a:rPr lang="en-US" dirty="0"/>
              <a:t>Carrier lifetime challenge – </a:t>
            </a:r>
            <a:br>
              <a:rPr lang="en-US" dirty="0"/>
            </a:br>
            <a:r>
              <a:rPr lang="en-US" dirty="0"/>
              <a:t>3D diamond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ADE7-21FF-BC4A-9189-537DAC0D8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1" y="1858335"/>
            <a:ext cx="7704039" cy="221552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After large radiation fluence all detectors are trap limited</a:t>
            </a:r>
          </a:p>
          <a:p>
            <a:r>
              <a:rPr lang="en-US" dirty="0">
                <a:solidFill>
                  <a:srgbClr val="0432FF"/>
                </a:solidFill>
              </a:rPr>
              <a:t>Mean free paths (</a:t>
            </a:r>
            <a:r>
              <a:rPr lang="en-US" dirty="0" err="1">
                <a:solidFill>
                  <a:srgbClr val="0432FF"/>
                </a:solidFill>
              </a:rPr>
              <a:t>schubweg</a:t>
            </a:r>
            <a:r>
              <a:rPr lang="en-US" dirty="0">
                <a:solidFill>
                  <a:srgbClr val="0432FF"/>
                </a:solidFill>
              </a:rPr>
              <a:t>) </a:t>
            </a:r>
            <a:r>
              <a:rPr lang="el-GR" dirty="0">
                <a:solidFill>
                  <a:srgbClr val="0432FF"/>
                </a:solidFill>
              </a:rPr>
              <a:t>λ&lt; 50μ</a:t>
            </a:r>
            <a:r>
              <a:rPr lang="en-US" dirty="0">
                <a:solidFill>
                  <a:srgbClr val="0432FF"/>
                </a:solidFill>
              </a:rPr>
              <a:t>m</a:t>
            </a:r>
          </a:p>
          <a:p>
            <a:r>
              <a:rPr lang="en-US" dirty="0"/>
              <a:t>Need to keep drift length (L) smaller than </a:t>
            </a:r>
            <a:r>
              <a:rPr lang="en-US" dirty="0" err="1"/>
              <a:t>mfp</a:t>
            </a:r>
            <a:r>
              <a:rPr lang="en-US" dirty="0"/>
              <a:t>(</a:t>
            </a:r>
            <a:r>
              <a:rPr lang="el-GR" dirty="0"/>
              <a:t>λ)</a:t>
            </a:r>
            <a:endParaRPr lang="en-US" dirty="0"/>
          </a:p>
          <a:p>
            <a:r>
              <a:rPr lang="en-US" dirty="0"/>
              <a:t>Build </a:t>
            </a:r>
            <a:r>
              <a:rPr lang="en-US" b="1" dirty="0"/>
              <a:t>3D detectors </a:t>
            </a:r>
            <a:r>
              <a:rPr lang="en-US" dirty="0"/>
              <a:t>to reduce transit time.</a:t>
            </a:r>
          </a:p>
          <a:p>
            <a:r>
              <a:rPr lang="en-US" dirty="0"/>
              <a:t>Huge progress made in fabrication of 3D diamond detectors </a:t>
            </a:r>
            <a:br>
              <a:rPr lang="en-US" dirty="0"/>
            </a:br>
            <a:r>
              <a:rPr lang="en-US" dirty="0"/>
              <a:t>in the last 10 years.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C96E3-C77D-AC44-A308-97A48E4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39B6-AFA2-A84D-9E5C-1284F1A7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8B51-E1DB-5241-8421-0FA85FAC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0E46-0314-3548-847B-F847A42216C6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3B1956-9AA9-1343-9C29-0702B976C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68" y="4156075"/>
            <a:ext cx="7480300" cy="256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A3FAF-25A8-C790-EE25-1D528EE3A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52" y="2966095"/>
            <a:ext cx="324672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65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E24E-E2CD-3D4B-8332-F5F6549C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6DF4F-3744-D843-9DBD-A7AE1F50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0DE4-F9D5-0D43-AF84-83737C4B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6494" y="456713"/>
            <a:ext cx="506506" cy="365125"/>
          </a:xfrm>
        </p:spPr>
        <p:txBody>
          <a:bodyPr/>
          <a:lstStyle/>
          <a:p>
            <a:fld id="{85A3C726-C6EC-EC46-BA0C-D12602B4FB0D}" type="slidenum">
              <a:rPr lang="en-US" smtClean="0"/>
              <a:t>7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3D76A8-6674-A648-B00E-21D8A855D067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3635896" y="1407741"/>
            <a:ext cx="2383904" cy="1764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55DB54-680B-3D45-BCAC-2AD4E845455F}"/>
              </a:ext>
            </a:extLst>
          </p:cNvPr>
          <p:cNvCxnSpPr>
            <a:stCxn id="13" idx="3"/>
            <a:endCxn id="15" idx="1"/>
          </p:cNvCxnSpPr>
          <p:nvPr/>
        </p:nvCxnSpPr>
        <p:spPr>
          <a:xfrm>
            <a:off x="3635896" y="2273294"/>
            <a:ext cx="2383904" cy="898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810FC1-84AA-5343-960C-1767E1846919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3678749" y="3172185"/>
            <a:ext cx="2341051" cy="32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C2386D3A-08A0-8942-8F31-7D80A93B4231}"/>
              </a:ext>
            </a:extLst>
          </p:cNvPr>
          <p:cNvSpPr/>
          <p:nvPr/>
        </p:nvSpPr>
        <p:spPr>
          <a:xfrm>
            <a:off x="711725" y="1109871"/>
            <a:ext cx="2924171" cy="59574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 err="1"/>
              <a:t>Lasered</a:t>
            </a:r>
            <a:r>
              <a:rPr lang="en-US" sz="1400" b="1" dirty="0"/>
              <a:t> graphitic structures </a:t>
            </a:r>
            <a:r>
              <a:rPr lang="en-US" sz="1400" dirty="0"/>
              <a:t>in </a:t>
            </a:r>
            <a:r>
              <a:rPr lang="en-US" sz="1400" dirty="0" err="1"/>
              <a:t>pCVD</a:t>
            </a:r>
            <a:r>
              <a:rPr lang="en-US" sz="1400" dirty="0"/>
              <a:t> (</a:t>
            </a:r>
            <a:r>
              <a:rPr lang="fr-FR" sz="1400" dirty="0"/>
              <a:t>’</a:t>
            </a:r>
            <a:r>
              <a:rPr lang="en-US" sz="1400" dirty="0"/>
              <a:t>10)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045199D-C086-0C4F-B162-61321C5B275D}"/>
              </a:ext>
            </a:extLst>
          </p:cNvPr>
          <p:cNvSpPr/>
          <p:nvPr/>
        </p:nvSpPr>
        <p:spPr>
          <a:xfrm>
            <a:off x="697266" y="1960381"/>
            <a:ext cx="2938630" cy="6258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Single crystal </a:t>
            </a:r>
            <a:r>
              <a:rPr lang="en-US" sz="1400" dirty="0"/>
              <a:t>with column structure (‘11)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DC639B-39EE-DA4D-9C32-F215347FE7FB}"/>
              </a:ext>
            </a:extLst>
          </p:cNvPr>
          <p:cNvSpPr/>
          <p:nvPr/>
        </p:nvSpPr>
        <p:spPr>
          <a:xfrm>
            <a:off x="654413" y="2867520"/>
            <a:ext cx="3024336" cy="6739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Pico second laser </a:t>
            </a:r>
            <a:r>
              <a:rPr lang="en-US" sz="1400" dirty="0"/>
              <a:t>for improved graphitic electrodes (‘12)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6042B3-D6B6-D04E-93A2-6CB60C4222F7}"/>
              </a:ext>
            </a:extLst>
          </p:cNvPr>
          <p:cNvSpPr/>
          <p:nvPr/>
        </p:nvSpPr>
        <p:spPr>
          <a:xfrm>
            <a:off x="6019800" y="2438630"/>
            <a:ext cx="3124200" cy="14671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5200" lvl="1"/>
            <a:r>
              <a:rPr lang="en-US" sz="1400" dirty="0"/>
              <a:t>Several Prototypes tested at </a:t>
            </a:r>
            <a:br>
              <a:rPr lang="en-US" sz="1400" dirty="0"/>
            </a:br>
            <a:r>
              <a:rPr lang="en-US" sz="1400" b="1" dirty="0"/>
              <a:t>Diamond Light Source </a:t>
            </a:r>
            <a:br>
              <a:rPr lang="en-US" sz="1400" b="1" dirty="0"/>
            </a:br>
            <a:r>
              <a:rPr lang="en-US" sz="1400" b="1" dirty="0"/>
              <a:t>CERN test beam </a:t>
            </a:r>
            <a:br>
              <a:rPr lang="en-US" sz="1400" b="1" dirty="0"/>
            </a:br>
            <a:r>
              <a:rPr lang="en-US" sz="1400" b="1" dirty="0"/>
              <a:t>RBI proton beam</a:t>
            </a:r>
          </a:p>
          <a:p>
            <a:pPr marL="25200" lvl="1"/>
            <a:r>
              <a:rPr lang="en-US" sz="1400" b="1" dirty="0"/>
              <a:t>Clinical Photon beam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67C8234-3A09-4E4C-B89E-676EB1E121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645743"/>
              </p:ext>
            </p:extLst>
          </p:nvPr>
        </p:nvGraphicFramePr>
        <p:xfrm>
          <a:off x="3975014" y="831309"/>
          <a:ext cx="1205477" cy="874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778500" imgH="4191000" progId="Word.Document.12">
                  <p:embed/>
                </p:oleObj>
              </mc:Choice>
              <mc:Fallback>
                <p:oleObj name="Document" r:id="rId2" imgW="5778500" imgH="4191000" progId="Word.Document.12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75014" y="831309"/>
                        <a:ext cx="1205477" cy="874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>
            <a:extLst>
              <a:ext uri="{FF2B5EF4-FFF2-40B4-BE49-F238E27FC236}">
                <a16:creationId xmlns:a16="http://schemas.microsoft.com/office/drawing/2014/main" id="{9761AE05-DF9D-8E49-A6CD-0CAB0020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86019"/>
            <a:ext cx="864096" cy="8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5F3EA4-6920-9842-97F4-33A233B2E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04" t="63333" r="55524"/>
          <a:stretch/>
        </p:blipFill>
        <p:spPr>
          <a:xfrm>
            <a:off x="4130984" y="2723087"/>
            <a:ext cx="870754" cy="818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2F64FA-79A5-BF46-BA19-6337616CF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4641945"/>
            <a:ext cx="1700808" cy="112757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580720-506B-2840-9370-C75D198D6DEF}"/>
              </a:ext>
            </a:extLst>
          </p:cNvPr>
          <p:cNvCxnSpPr>
            <a:endCxn id="12" idx="0"/>
          </p:cNvCxnSpPr>
          <p:nvPr/>
        </p:nvCxnSpPr>
        <p:spPr>
          <a:xfrm>
            <a:off x="2159732" y="821838"/>
            <a:ext cx="14079" cy="288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D16A06-ED90-F74D-A621-EB4643F2B163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flipH="1">
            <a:off x="2166581" y="1705611"/>
            <a:ext cx="7230" cy="254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A389E9-01E3-4E4C-B60A-109DE4C69D23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2166581" y="2586206"/>
            <a:ext cx="0" cy="281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A1C66A3-1CC0-CD46-A741-D0A5E12145F7}"/>
              </a:ext>
            </a:extLst>
          </p:cNvPr>
          <p:cNvSpPr/>
          <p:nvPr/>
        </p:nvSpPr>
        <p:spPr>
          <a:xfrm>
            <a:off x="647564" y="3905740"/>
            <a:ext cx="3024336" cy="673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Femto second laser processing </a:t>
            </a:r>
            <a:r>
              <a:rPr lang="en-US" sz="1400" dirty="0"/>
              <a:t>and</a:t>
            </a:r>
            <a:r>
              <a:rPr lang="en-US" sz="1400" b="1" dirty="0"/>
              <a:t> TCAD simulation (</a:t>
            </a:r>
            <a:r>
              <a:rPr lang="fr-FR" sz="1400" b="1" dirty="0"/>
              <a:t>’</a:t>
            </a:r>
            <a:r>
              <a:rPr lang="en-US" sz="1400" b="1" dirty="0"/>
              <a:t>13,’14) </a:t>
            </a:r>
            <a:endParaRPr lang="en-US" sz="1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0B29D1-57AA-9C4B-89A3-19C83EDFABF9}"/>
              </a:ext>
            </a:extLst>
          </p:cNvPr>
          <p:cNvCxnSpPr>
            <a:stCxn id="14" idx="2"/>
            <a:endCxn id="23" idx="0"/>
          </p:cNvCxnSpPr>
          <p:nvPr/>
        </p:nvCxnSpPr>
        <p:spPr>
          <a:xfrm flipH="1">
            <a:off x="2159732" y="3541485"/>
            <a:ext cx="6849" cy="364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Untitled.tiff">
            <a:extLst>
              <a:ext uri="{FF2B5EF4-FFF2-40B4-BE49-F238E27FC236}">
                <a16:creationId xmlns:a16="http://schemas.microsoft.com/office/drawing/2014/main" id="{36A9E30C-5FBD-404F-9A3B-33E94B9B6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84" y="3672690"/>
            <a:ext cx="1205477" cy="9070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E2B301-724C-6E46-9620-F77D83A5B070}"/>
              </a:ext>
            </a:extLst>
          </p:cNvPr>
          <p:cNvCxnSpPr>
            <a:endCxn id="15" idx="1"/>
          </p:cNvCxnSpPr>
          <p:nvPr/>
        </p:nvCxnSpPr>
        <p:spPr>
          <a:xfrm flipV="1">
            <a:off x="3685979" y="3172185"/>
            <a:ext cx="2333821" cy="1070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20F9468-93ED-CB4E-86FC-862C5D759D4E}"/>
              </a:ext>
            </a:extLst>
          </p:cNvPr>
          <p:cNvSpPr/>
          <p:nvPr/>
        </p:nvSpPr>
        <p:spPr>
          <a:xfrm>
            <a:off x="661643" y="4902202"/>
            <a:ext cx="3024336" cy="673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Phase modulated laser processing  (</a:t>
            </a:r>
            <a:r>
              <a:rPr lang="fr-FR" sz="1400" b="1" dirty="0"/>
              <a:t>’</a:t>
            </a:r>
            <a:r>
              <a:rPr lang="en-US" sz="1400" b="1" dirty="0"/>
              <a:t>15,’16) </a:t>
            </a:r>
            <a:endParaRPr lang="en-US" sz="14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1B281B2-DA01-CC4D-BD26-B4027B7D2366}"/>
              </a:ext>
            </a:extLst>
          </p:cNvPr>
          <p:cNvCxnSpPr>
            <a:stCxn id="23" idx="2"/>
            <a:endCxn id="27" idx="0"/>
          </p:cNvCxnSpPr>
          <p:nvPr/>
        </p:nvCxnSpPr>
        <p:spPr>
          <a:xfrm>
            <a:off x="2159732" y="4579705"/>
            <a:ext cx="14079" cy="322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1C805A-BB13-BB48-9F12-57A4B83096AF}"/>
              </a:ext>
            </a:extLst>
          </p:cNvPr>
          <p:cNvCxnSpPr>
            <a:stCxn id="27" idx="3"/>
            <a:endCxn id="15" idx="1"/>
          </p:cNvCxnSpPr>
          <p:nvPr/>
        </p:nvCxnSpPr>
        <p:spPr>
          <a:xfrm flipV="1">
            <a:off x="3685979" y="3172185"/>
            <a:ext cx="2333821" cy="20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398FE67-260E-D14D-B47D-9012998BEC86}"/>
              </a:ext>
            </a:extLst>
          </p:cNvPr>
          <p:cNvSpPr/>
          <p:nvPr/>
        </p:nvSpPr>
        <p:spPr>
          <a:xfrm>
            <a:off x="650695" y="5787134"/>
            <a:ext cx="3024336" cy="673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 err="1"/>
              <a:t>Polarised</a:t>
            </a:r>
            <a:r>
              <a:rPr lang="en-US" sz="1400" b="1" dirty="0"/>
              <a:t> &amp; Phase modulated laser processing  (</a:t>
            </a:r>
            <a:r>
              <a:rPr lang="fr-FR" sz="1400" b="1" dirty="0"/>
              <a:t>’</a:t>
            </a:r>
            <a:r>
              <a:rPr lang="en-US" sz="1400" b="1" dirty="0"/>
              <a:t>17,’18) </a:t>
            </a:r>
            <a:endParaRPr lang="en-US" sz="14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2C5502B-77FA-DE42-9AA0-44094506DF44}"/>
              </a:ext>
            </a:extLst>
          </p:cNvPr>
          <p:cNvCxnSpPr>
            <a:endCxn id="30" idx="0"/>
          </p:cNvCxnSpPr>
          <p:nvPr/>
        </p:nvCxnSpPr>
        <p:spPr>
          <a:xfrm flipH="1">
            <a:off x="2162863" y="5576167"/>
            <a:ext cx="13132" cy="210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3C7CAA9-D3D5-D643-8587-D1AB132A855D}"/>
              </a:ext>
            </a:extLst>
          </p:cNvPr>
          <p:cNvSpPr/>
          <p:nvPr/>
        </p:nvSpPr>
        <p:spPr>
          <a:xfrm>
            <a:off x="3975014" y="5832389"/>
            <a:ext cx="3024336" cy="673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200" lvl="1"/>
            <a:r>
              <a:rPr lang="en-US" sz="1400" b="1" dirty="0"/>
              <a:t>Prototypes with poly and single crystal diamond (2019 ++. </a:t>
            </a:r>
            <a:endParaRPr lang="en-US" sz="14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65D565-561F-4D42-B2B4-DD8135C5AC05}"/>
              </a:ext>
            </a:extLst>
          </p:cNvPr>
          <p:cNvCxnSpPr>
            <a:cxnSpLocks/>
            <a:stCxn id="30" idx="3"/>
            <a:endCxn id="32" idx="1"/>
          </p:cNvCxnSpPr>
          <p:nvPr/>
        </p:nvCxnSpPr>
        <p:spPr>
          <a:xfrm>
            <a:off x="3675031" y="6124117"/>
            <a:ext cx="299983" cy="45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412F66-7F20-D343-A9B7-507481F092DF}"/>
              </a:ext>
            </a:extLst>
          </p:cNvPr>
          <p:cNvSpPr txBox="1"/>
          <p:nvPr/>
        </p:nvSpPr>
        <p:spPr>
          <a:xfrm>
            <a:off x="943345" y="487430"/>
            <a:ext cx="246093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3D diamond?</a:t>
            </a:r>
            <a:r>
              <a:rPr lang="en-US" dirty="0"/>
              <a:t> (2008)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4CD35-334A-864D-A451-1228496144BD}"/>
              </a:ext>
            </a:extLst>
          </p:cNvPr>
          <p:cNvSpPr txBox="1"/>
          <p:nvPr/>
        </p:nvSpPr>
        <p:spPr>
          <a:xfrm>
            <a:off x="6181912" y="1159093"/>
            <a:ext cx="273023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UK made leading </a:t>
            </a:r>
            <a:br>
              <a:rPr lang="en-US" dirty="0"/>
            </a:br>
            <a:r>
              <a:rPr lang="en-US" dirty="0"/>
              <a:t>contributions to </a:t>
            </a:r>
            <a:br>
              <a:rPr lang="en-US" dirty="0"/>
            </a:br>
            <a:r>
              <a:rPr lang="en-US" dirty="0"/>
              <a:t>3D Diamond detectors</a:t>
            </a:r>
          </a:p>
        </p:txBody>
      </p:sp>
    </p:spTree>
    <p:extLst>
      <p:ext uri="{BB962C8B-B14F-4D97-AF65-F5344CB8AC3E}">
        <p14:creationId xmlns:p14="http://schemas.microsoft.com/office/powerpoint/2010/main" val="2172268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7658F-E87E-FB4B-BCF4-40EE6FDD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03" y="210138"/>
            <a:ext cx="7297712" cy="1143000"/>
          </a:xfrm>
        </p:spPr>
        <p:txBody>
          <a:bodyPr/>
          <a:lstStyle/>
          <a:p>
            <a:r>
              <a:rPr lang="en-US" dirty="0"/>
              <a:t>3D diamond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D48E-D0FD-CA4B-8188-D69E9A8E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03" y="1583064"/>
            <a:ext cx="7297712" cy="3916363"/>
          </a:xfrm>
        </p:spPr>
        <p:txBody>
          <a:bodyPr/>
          <a:lstStyle/>
          <a:p>
            <a:r>
              <a:rPr lang="en-US" dirty="0"/>
              <a:t>CMS and ATLAS pixel prototypes tested: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9AE3-B7DF-404D-B093-AFB60EF8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EA85-78F7-184B-AEFD-C3B40D88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8CED-9DC1-0B4E-95DC-93253458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35E491-A5FF-F543-8B82-94B3753A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2" y="2210061"/>
            <a:ext cx="4960725" cy="274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FF0A79-D2E4-E84A-8046-A5CDFE9C8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050" y="2516554"/>
            <a:ext cx="3671656" cy="2442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D3D25-A859-8F87-577A-D4B4A5A3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664" y="2345638"/>
            <a:ext cx="324672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7658F-E87E-FB4B-BCF4-40EE6FDD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96" y="133929"/>
            <a:ext cx="7297712" cy="1143000"/>
          </a:xfrm>
        </p:spPr>
        <p:txBody>
          <a:bodyPr/>
          <a:lstStyle/>
          <a:p>
            <a:r>
              <a:rPr lang="en-US" sz="2800" dirty="0"/>
              <a:t>3D diamond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D48E-D0FD-CA4B-8188-D69E9A8E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03" y="1583064"/>
            <a:ext cx="7297712" cy="3916363"/>
          </a:xfrm>
        </p:spPr>
        <p:txBody>
          <a:bodyPr/>
          <a:lstStyle/>
          <a:p>
            <a:r>
              <a:rPr lang="en-US" dirty="0"/>
              <a:t>CMS and ATLAS pixel prototypes tested: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9AE3-B7DF-404D-B093-AFB60EF8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7.9.2022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EA85-78F7-184B-AEFD-C3B40D88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Oh, Future UK Silicon Vertex &amp; Tracker R&amp;D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8CED-9DC1-0B4E-95DC-93253458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C726-C6EC-EC46-BA0C-D12602B4FB0D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78082A-DEFC-FF4F-9A4E-1426F77B7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758" y="894366"/>
            <a:ext cx="3048948" cy="2137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9C9049-2E10-4C43-B046-C3C6AD62D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37" y="1999335"/>
            <a:ext cx="1663700" cy="102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53BC05-B740-4F49-8F77-0699C0F6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39" y="3174575"/>
            <a:ext cx="5174024" cy="35468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7287245-9DD2-7241-B857-358E56560F7D}"/>
              </a:ext>
            </a:extLst>
          </p:cNvPr>
          <p:cNvGrpSpPr/>
          <p:nvPr/>
        </p:nvGrpSpPr>
        <p:grpSpPr>
          <a:xfrm>
            <a:off x="5453814" y="3337562"/>
            <a:ext cx="3516584" cy="3423553"/>
            <a:chOff x="815781" y="1666182"/>
            <a:chExt cx="3516584" cy="34235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60EB0F-8BD6-394D-891E-283FD1EB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62296" y="1619667"/>
              <a:ext cx="3423553" cy="35165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66638D-3B77-A14E-A84B-021F3B217B3B}"/>
                </a:ext>
              </a:extLst>
            </p:cNvPr>
            <p:cNvSpPr txBox="1"/>
            <p:nvPr/>
          </p:nvSpPr>
          <p:spPr>
            <a:xfrm>
              <a:off x="1872762" y="3015335"/>
              <a:ext cx="20185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HV=-55V</a:t>
              </a:r>
            </a:p>
            <a:p>
              <a:r>
                <a:rPr lang="en-US" dirty="0"/>
                <a:t>Eff. &gt; 99.2%</a:t>
              </a:r>
            </a:p>
            <a:p>
              <a:endParaRPr lang="en-US" dirty="0"/>
            </a:p>
            <a:p>
              <a:r>
                <a:rPr lang="en-US" dirty="0"/>
                <a:t>RD42 Preliminary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BB035FE-06E9-4BC3-3CA6-64231FE65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64" y="1032276"/>
            <a:ext cx="324672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6125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39106</TotalTime>
  <Words>2280</Words>
  <Application>Microsoft Macintosh PowerPoint</Application>
  <PresentationFormat>On-screen Show (4:3)</PresentationFormat>
  <Paragraphs>327</Paragraphs>
  <Slides>30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 Math</vt:lpstr>
      <vt:lpstr>Century Gothic</vt:lpstr>
      <vt:lpstr>Helvetica</vt:lpstr>
      <vt:lpstr>Symbol</vt:lpstr>
      <vt:lpstr>Wingdings</vt:lpstr>
      <vt:lpstr>Wingdings 2</vt:lpstr>
      <vt:lpstr>Plaza</vt:lpstr>
      <vt:lpstr>Document</vt:lpstr>
      <vt:lpstr>Diamond sensors R&amp;D</vt:lpstr>
      <vt:lpstr>Development of CVD Diamond for detector applications</vt:lpstr>
      <vt:lpstr>Development of CVD Diamond for detector applications</vt:lpstr>
      <vt:lpstr>CVD Diamond development goals</vt:lpstr>
      <vt:lpstr>Radiation Hardness</vt:lpstr>
      <vt:lpstr>Carrier lifetime challenge –  3D diamond detectors</vt:lpstr>
      <vt:lpstr>PowerPoint Presentation</vt:lpstr>
      <vt:lpstr>3D diamond prototypes</vt:lpstr>
      <vt:lpstr>3D diamond prototypes</vt:lpstr>
      <vt:lpstr>3D diamond detectors challenges for the future</vt:lpstr>
      <vt:lpstr>Resistivity challenge</vt:lpstr>
      <vt:lpstr>Carrier lifetime challenge –  3D diamond detectors</vt:lpstr>
      <vt:lpstr>3D diamond detectors: Radiation challenge</vt:lpstr>
      <vt:lpstr>3D diamond detectors Geometry challenge</vt:lpstr>
      <vt:lpstr>3D diamond detectors Simulation challenge </vt:lpstr>
      <vt:lpstr>3D diamond detectors Devices in future experiments</vt:lpstr>
      <vt:lpstr>3D diamond detectors Possible FCC devices  </vt:lpstr>
      <vt:lpstr>Summary</vt:lpstr>
      <vt:lpstr>Discussion</vt:lpstr>
      <vt:lpstr>BACKUP</vt:lpstr>
      <vt:lpstr> Diamond properties</vt:lpstr>
      <vt:lpstr>FCC first layer requirements</vt:lpstr>
      <vt:lpstr>Radiation Hardness</vt:lpstr>
      <vt:lpstr>Radiation Hardness</vt:lpstr>
      <vt:lpstr>Radiation Hardness (planar)</vt:lpstr>
      <vt:lpstr>Radiation Hardness: Signal Uniformity</vt:lpstr>
      <vt:lpstr>High Rate tests</vt:lpstr>
      <vt:lpstr>High Rate tests</vt:lpstr>
      <vt:lpstr>3D diamond detectors: Characterization challenge </vt:lpstr>
      <vt:lpstr>High Rate tests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oh</dc:creator>
  <cp:lastModifiedBy>Alexander Oh</cp:lastModifiedBy>
  <cp:revision>588</cp:revision>
  <cp:lastPrinted>2022-09-06T14:16:12Z</cp:lastPrinted>
  <dcterms:created xsi:type="dcterms:W3CDTF">2014-06-12T12:47:39Z</dcterms:created>
  <dcterms:modified xsi:type="dcterms:W3CDTF">2022-09-06T14:16:42Z</dcterms:modified>
</cp:coreProperties>
</file>