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  <p:sldMasterId id="2147483700" r:id="rId5"/>
    <p:sldMasterId id="2147483715" r:id="rId6"/>
    <p:sldMasterId id="2147483743" r:id="rId7"/>
    <p:sldMasterId id="2147483755" r:id="rId8"/>
    <p:sldMasterId id="2147483770" r:id="rId9"/>
  </p:sldMasterIdLst>
  <p:notesMasterIdLst>
    <p:notesMasterId r:id="rId22"/>
  </p:notesMasterIdLst>
  <p:sldIdLst>
    <p:sldId id="317" r:id="rId10"/>
    <p:sldId id="498" r:id="rId11"/>
    <p:sldId id="502" r:id="rId12"/>
    <p:sldId id="503" r:id="rId13"/>
    <p:sldId id="506" r:id="rId14"/>
    <p:sldId id="505" r:id="rId15"/>
    <p:sldId id="499" r:id="rId16"/>
    <p:sldId id="500" r:id="rId17"/>
    <p:sldId id="504" r:id="rId18"/>
    <p:sldId id="501" r:id="rId19"/>
    <p:sldId id="507" r:id="rId20"/>
    <p:sldId id="31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6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26262"/>
    <a:srgbClr val="003088"/>
    <a:srgbClr val="F08900"/>
    <a:srgbClr val="FF6900"/>
    <a:srgbClr val="1E5DF8"/>
    <a:srgbClr val="00BED5"/>
    <a:srgbClr val="C13D33"/>
    <a:srgbClr val="E94D36"/>
    <a:srgbClr val="BE2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5" autoAdjust="0"/>
    <p:restoredTop sz="89260" autoAdjust="0"/>
  </p:normalViewPr>
  <p:slideViewPr>
    <p:cSldViewPr snapToGrid="0" snapToObjects="1">
      <p:cViewPr varScale="1">
        <p:scale>
          <a:sx n="103" d="100"/>
          <a:sy n="103" d="100"/>
        </p:scale>
        <p:origin x="624" y="102"/>
      </p:cViewPr>
      <p:guideLst>
        <p:guide orient="horz" pos="323"/>
        <p:guide pos="234"/>
        <p:guide orient="horz" pos="3974"/>
        <p:guide pos="7355"/>
        <p:guide pos="3840"/>
        <p:guide orient="horz" pos="867"/>
        <p:guide orient="horz" pos="3634"/>
        <p:guide pos="68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48FE9A4A-3203-D544-A0F2-9B4A7A1B021E}" type="datetimeFigureOut">
              <a:rPr lang="en-US" smtClean="0"/>
              <a:pPr/>
              <a:t>8/3/2022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C0F3BA1D-A00F-DB41-84DA-BE26C4853B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758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335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70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9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1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9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8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84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14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9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6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28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0670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5486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699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14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25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5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87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406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41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34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235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21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19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103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4939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3055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372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29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773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537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280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597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746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450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978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861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12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8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07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213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285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600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930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330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50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549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769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79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92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18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682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000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8177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133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6790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321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221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417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253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0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59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190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420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676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894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204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845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51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6CF026-8DF7-C947-96A5-E8118F4A958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00" y="5760000"/>
            <a:ext cx="2352675" cy="101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8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8177F7-A449-9A4A-A435-C2D7910F8B4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00" y="5760000"/>
            <a:ext cx="2352675" cy="101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2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8177F7-A449-9A4A-A435-C2D7910F8B4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3600" y="5760000"/>
            <a:ext cx="2352675" cy="101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2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5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5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5460" y="0"/>
            <a:ext cx="32865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972169" y="3189600"/>
            <a:ext cx="6544800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UKRI People Survey</a:t>
            </a:r>
          </a:p>
          <a:p>
            <a:r>
              <a:rPr lang="en-US" sz="4800" b="1" spc="-1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 - Systems</a:t>
            </a:r>
            <a:endParaRPr lang="en-US" sz="3200" b="1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994654" y="5002119"/>
            <a:ext cx="64418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 Griffin, Director, Scientific Computing</a:t>
            </a:r>
          </a:p>
          <a:p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400" baseline="30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2022</a:t>
            </a: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905EFB-B6F4-434F-8144-48C5D9C45E4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50" y="141003"/>
            <a:ext cx="361950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8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540" y="6296338"/>
            <a:ext cx="12225540" cy="460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Wellbeing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27"/>
            <a:ext cx="12192000" cy="50449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01871"/>
            <a:ext cx="12192000" cy="118870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505950" y="2171700"/>
            <a:ext cx="2533650" cy="1247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9505950" y="4275276"/>
            <a:ext cx="2533650" cy="9017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9505950" y="5512909"/>
            <a:ext cx="2533650" cy="6776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1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might some of the underlying issues be?</a:t>
            </a:r>
          </a:p>
          <a:p>
            <a:endParaRPr lang="en-GB" dirty="0"/>
          </a:p>
          <a:p>
            <a:r>
              <a:rPr lang="en-GB" dirty="0" smtClean="0"/>
              <a:t>What interventions would be welcome and effective to improve physica</a:t>
            </a:r>
            <a:r>
              <a:rPr lang="en-GB" dirty="0"/>
              <a:t>l</a:t>
            </a:r>
            <a:r>
              <a:rPr lang="en-GB" dirty="0" smtClean="0"/>
              <a:t> health across the division?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53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435282-852B-AE4C-B8DF-0BEFA1CC50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446" y="1750740"/>
            <a:ext cx="12192000" cy="5107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96A358-CF8A-9741-9C85-A77CCE375E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000" y="2813050"/>
            <a:ext cx="7442200" cy="12319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F273127-A4C8-B643-890C-2DC4FD2D6A30}"/>
              </a:ext>
            </a:extLst>
          </p:cNvPr>
          <p:cNvSpPr/>
          <p:nvPr/>
        </p:nvSpPr>
        <p:spPr>
          <a:xfrm>
            <a:off x="2511497" y="5904254"/>
            <a:ext cx="19319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SciComp_STFC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ADC1DB-59A1-C947-A1DF-E1F6257963DC}"/>
              </a:ext>
            </a:extLst>
          </p:cNvPr>
          <p:cNvSpPr/>
          <p:nvPr/>
        </p:nvSpPr>
        <p:spPr>
          <a:xfrm>
            <a:off x="260925" y="5904254"/>
            <a:ext cx="17085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scd.stfc.ac.uk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 descr="A close-up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7C6E7140-A8AE-C54D-B59F-7F11F26FB39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3836" y="5994000"/>
            <a:ext cx="236330" cy="19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9C770B-95E8-9B4C-9E5D-13C23E49264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50" y="141003"/>
            <a:ext cx="361950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5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135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UKRI People Survey – Systems Division View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71% response rate in SCD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70% response rate in systems (33 / 47*)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I will focus on the areas where Systems is different to UKRI, STFC or SCD norms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1400" dirty="0" smtClean="0"/>
              <a:t>* Yes, there are more than 47 in the division. Some ex-grads and some new starters were not allocated properly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26339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positives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550" y="1428750"/>
            <a:ext cx="659130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positives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5" y="1594727"/>
            <a:ext cx="11822140" cy="11008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0175" y="402710"/>
            <a:ext cx="3347120" cy="11920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5" y="2807924"/>
            <a:ext cx="11822140" cy="5489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881" y="3588886"/>
            <a:ext cx="10080434" cy="325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3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54773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8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8757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5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Pay and Benefits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3851" y="5651770"/>
            <a:ext cx="10864174" cy="894844"/>
          </a:xfrm>
        </p:spPr>
        <p:txBody>
          <a:bodyPr/>
          <a:lstStyle/>
          <a:p>
            <a:r>
              <a:rPr lang="en-GB" dirty="0" smtClean="0"/>
              <a:t>Please see Mark T’s and the SCD webinars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10938" cy="4543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278" y="4592721"/>
            <a:ext cx="12308215" cy="51164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505950" y="1429966"/>
            <a:ext cx="2295525" cy="42218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81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and Development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21038" cy="56292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505950" y="1962150"/>
            <a:ext cx="2295525" cy="14954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946918" y="5868857"/>
            <a:ext cx="9174120" cy="98914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 cross department issue – we will develop training frameworks and will need your input to that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51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1" y="5797130"/>
            <a:ext cx="7761514" cy="99847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Opportunity to discuss later on the day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91436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391650" y="2457181"/>
            <a:ext cx="2647950" cy="25921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5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KRI_STFC_master_template_BASIC_Nov19 [Read-Only]" id="{DF2A8FED-1131-4B83-BB6A-6F2341E1D3BC}" vid="{E379CDD9-044A-4214-AEF0-3664FEB16AC8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1F4C5E4018F7449A435367BBF8B08D" ma:contentTypeVersion="15" ma:contentTypeDescription="Create a new document." ma:contentTypeScope="" ma:versionID="6db4ddbfb684c7d9de582bd63f56cc46">
  <xsd:schema xmlns:xsd="http://www.w3.org/2001/XMLSchema" xmlns:xs="http://www.w3.org/2001/XMLSchema" xmlns:p="http://schemas.microsoft.com/office/2006/metadata/properties" xmlns:ns3="862ec1dd-58b8-4608-833a-c3654b7b504b" xmlns:ns4="8b79dc1b-7394-4de5-97c0-316e06357322" targetNamespace="http://schemas.microsoft.com/office/2006/metadata/properties" ma:root="true" ma:fieldsID="8e5898d422d9b605702db8110573402b" ns3:_="" ns4:_="">
    <xsd:import namespace="862ec1dd-58b8-4608-833a-c3654b7b504b"/>
    <xsd:import namespace="8b79dc1b-7394-4de5-97c0-316e0635732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2ec1dd-58b8-4608-833a-c3654b7b504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79dc1b-7394-4de5-97c0-316e063573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F806B6-10F9-49CD-A92F-39D6AAC914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0AAF4F-BCE2-4370-BC14-0ED32853AA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2ec1dd-58b8-4608-833a-c3654b7b504b"/>
    <ds:schemaRef ds:uri="8b79dc1b-7394-4de5-97c0-316e063573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64E1E4C-B4E0-4252-BC84-2C85D5160FC2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862ec1dd-58b8-4608-833a-c3654b7b504b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8b79dc1b-7394-4de5-97c0-316e0635732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23922</TotalTime>
  <Words>210</Words>
  <Application>Microsoft Office PowerPoint</Application>
  <PresentationFormat>Widescreen</PresentationFormat>
  <Paragraphs>30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 Regular</vt:lpstr>
      <vt:lpstr>Calibri</vt:lpstr>
      <vt:lpstr>Wingdings</vt:lpstr>
      <vt:lpstr>Font and logo master</vt:lpstr>
      <vt:lpstr>Font WITHOUT logo master</vt:lpstr>
      <vt:lpstr>1_Font and logo master</vt:lpstr>
      <vt:lpstr>2_Font and logo master</vt:lpstr>
      <vt:lpstr>1_Font WITHOUT logo master</vt:lpstr>
      <vt:lpstr>3_Font and logo master</vt:lpstr>
      <vt:lpstr>PowerPoint Presentation</vt:lpstr>
      <vt:lpstr>UKRI People Survey – Systems Division View</vt:lpstr>
      <vt:lpstr>Some positives</vt:lpstr>
      <vt:lpstr>Some positives</vt:lpstr>
      <vt:lpstr>PowerPoint Presentation</vt:lpstr>
      <vt:lpstr>PowerPoint Presentation</vt:lpstr>
      <vt:lpstr>Pay and Benefits</vt:lpstr>
      <vt:lpstr>Learning and Development</vt:lpstr>
      <vt:lpstr>PowerPoint Presentation</vt:lpstr>
      <vt:lpstr>Wellbeing</vt:lpstr>
      <vt:lpstr>Discussion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Millard</dc:creator>
  <cp:lastModifiedBy>Griffin, Tom (STFC,RAL,SC)</cp:lastModifiedBy>
  <cp:revision>384</cp:revision>
  <cp:lastPrinted>2019-10-02T08:27:37Z</cp:lastPrinted>
  <dcterms:created xsi:type="dcterms:W3CDTF">2019-09-17T08:04:08Z</dcterms:created>
  <dcterms:modified xsi:type="dcterms:W3CDTF">2022-08-03T12:33:33Z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0x010100BC1F4C5E4018F7449A435367BBF8B08D</vt:lpwstr>
  </property>
  <property fmtid="{D5CDD505-2E9C-101B-9397-08002B2CF9AE}" pid="3" name="_dlc_DocIdItemGuid">
    <vt:lpwstr>135feeb0-1e46-4549-be51-f2caa8a23389</vt:lpwstr>
  </property>
</Properties>
</file>