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6" r:id="rId2"/>
    <p:sldId id="256" r:id="rId3"/>
    <p:sldId id="257" r:id="rId4"/>
    <p:sldId id="258" r:id="rId5"/>
    <p:sldId id="259" r:id="rId6"/>
    <p:sldId id="260" r:id="rId7"/>
    <p:sldId id="263" r:id="rId8"/>
    <p:sldId id="265" r:id="rId9"/>
    <p:sldId id="261" r:id="rId10"/>
    <p:sldId id="264" r:id="rId11"/>
    <p:sldId id="262" r:id="rId12"/>
    <p:sldId id="267" r:id="rId13"/>
    <p:sldId id="268" r:id="rId14"/>
    <p:sldId id="269" r:id="rId15"/>
    <p:sldId id="275" r:id="rId16"/>
    <p:sldId id="271" r:id="rId17"/>
    <p:sldId id="272" r:id="rId18"/>
    <p:sldId id="273" r:id="rId19"/>
    <p:sldId id="27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073" autoAdjust="0"/>
    <p:restoredTop sz="94660"/>
  </p:normalViewPr>
  <p:slideViewPr>
    <p:cSldViewPr snapToGrid="0">
      <p:cViewPr varScale="1">
        <p:scale>
          <a:sx n="77" d="100"/>
          <a:sy n="77" d="100"/>
        </p:scale>
        <p:origin x="120" y="6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9DF28AFD-D954-4DA6-8783-64CB41B207A9}" type="datetimeFigureOut">
              <a:rPr lang="en-GB" smtClean="0"/>
              <a:t>27/06/2022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57429B6-DDC6-419A-815B-790A56766AC1}" type="slidenum">
              <a:rPr lang="en-GB" smtClean="0"/>
              <a:t>‹#›</a:t>
            </a:fld>
            <a:endParaRPr lang="en-GB"/>
          </a:p>
        </p:txBody>
      </p:sp>
    </p:spTree>
    <p:extLst>
      <p:ext uri="{BB962C8B-B14F-4D97-AF65-F5344CB8AC3E}">
        <p14:creationId xmlns:p14="http://schemas.microsoft.com/office/powerpoint/2010/main" val="40175401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DF28AFD-D954-4DA6-8783-64CB41B207A9}" type="datetimeFigureOut">
              <a:rPr lang="en-GB" smtClean="0"/>
              <a:t>27/06/2022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57429B6-DDC6-419A-815B-790A56766AC1}" type="slidenum">
              <a:rPr lang="en-GB" smtClean="0"/>
              <a:t>‹#›</a:t>
            </a:fld>
            <a:endParaRPr lang="en-GB"/>
          </a:p>
        </p:txBody>
      </p:sp>
    </p:spTree>
    <p:extLst>
      <p:ext uri="{BB962C8B-B14F-4D97-AF65-F5344CB8AC3E}">
        <p14:creationId xmlns:p14="http://schemas.microsoft.com/office/powerpoint/2010/main" val="2041964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DF28AFD-D954-4DA6-8783-64CB41B207A9}" type="datetimeFigureOut">
              <a:rPr lang="en-GB" smtClean="0"/>
              <a:t>27/06/2022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57429B6-DDC6-419A-815B-790A56766AC1}" type="slidenum">
              <a:rPr lang="en-GB" smtClean="0"/>
              <a:t>‹#›</a:t>
            </a:fld>
            <a:endParaRPr lang="en-GB"/>
          </a:p>
        </p:txBody>
      </p:sp>
    </p:spTree>
    <p:extLst>
      <p:ext uri="{BB962C8B-B14F-4D97-AF65-F5344CB8AC3E}">
        <p14:creationId xmlns:p14="http://schemas.microsoft.com/office/powerpoint/2010/main" val="21328655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DF28AFD-D954-4DA6-8783-64CB41B207A9}" type="datetimeFigureOut">
              <a:rPr lang="en-GB" smtClean="0"/>
              <a:t>27/06/2022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57429B6-DDC6-419A-815B-790A56766AC1}" type="slidenum">
              <a:rPr lang="en-GB" smtClean="0"/>
              <a:t>‹#›</a:t>
            </a:fld>
            <a:endParaRPr lang="en-GB"/>
          </a:p>
        </p:txBody>
      </p:sp>
    </p:spTree>
    <p:extLst>
      <p:ext uri="{BB962C8B-B14F-4D97-AF65-F5344CB8AC3E}">
        <p14:creationId xmlns:p14="http://schemas.microsoft.com/office/powerpoint/2010/main" val="35853999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DF28AFD-D954-4DA6-8783-64CB41B207A9}" type="datetimeFigureOut">
              <a:rPr lang="en-GB" smtClean="0"/>
              <a:t>27/06/2022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57429B6-DDC6-419A-815B-790A56766AC1}" type="slidenum">
              <a:rPr lang="en-GB" smtClean="0"/>
              <a:t>‹#›</a:t>
            </a:fld>
            <a:endParaRPr lang="en-GB"/>
          </a:p>
        </p:txBody>
      </p:sp>
    </p:spTree>
    <p:extLst>
      <p:ext uri="{BB962C8B-B14F-4D97-AF65-F5344CB8AC3E}">
        <p14:creationId xmlns:p14="http://schemas.microsoft.com/office/powerpoint/2010/main" val="19869429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DF28AFD-D954-4DA6-8783-64CB41B207A9}" type="datetimeFigureOut">
              <a:rPr lang="en-GB" smtClean="0"/>
              <a:t>27/06/2022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57429B6-DDC6-419A-815B-790A56766AC1}" type="slidenum">
              <a:rPr lang="en-GB" smtClean="0"/>
              <a:t>‹#›</a:t>
            </a:fld>
            <a:endParaRPr lang="en-GB"/>
          </a:p>
        </p:txBody>
      </p:sp>
    </p:spTree>
    <p:extLst>
      <p:ext uri="{BB962C8B-B14F-4D97-AF65-F5344CB8AC3E}">
        <p14:creationId xmlns:p14="http://schemas.microsoft.com/office/powerpoint/2010/main" val="23763056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DF28AFD-D954-4DA6-8783-64CB41B207A9}" type="datetimeFigureOut">
              <a:rPr lang="en-GB" smtClean="0"/>
              <a:t>27/06/2022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57429B6-DDC6-419A-815B-790A56766AC1}" type="slidenum">
              <a:rPr lang="en-GB" smtClean="0"/>
              <a:t>‹#›</a:t>
            </a:fld>
            <a:endParaRPr lang="en-GB"/>
          </a:p>
        </p:txBody>
      </p:sp>
    </p:spTree>
    <p:extLst>
      <p:ext uri="{BB962C8B-B14F-4D97-AF65-F5344CB8AC3E}">
        <p14:creationId xmlns:p14="http://schemas.microsoft.com/office/powerpoint/2010/main" val="32879294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DF28AFD-D954-4DA6-8783-64CB41B207A9}" type="datetimeFigureOut">
              <a:rPr lang="en-GB" smtClean="0"/>
              <a:t>27/06/2022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57429B6-DDC6-419A-815B-790A56766AC1}" type="slidenum">
              <a:rPr lang="en-GB" smtClean="0"/>
              <a:t>‹#›</a:t>
            </a:fld>
            <a:endParaRPr lang="en-GB"/>
          </a:p>
        </p:txBody>
      </p:sp>
    </p:spTree>
    <p:extLst>
      <p:ext uri="{BB962C8B-B14F-4D97-AF65-F5344CB8AC3E}">
        <p14:creationId xmlns:p14="http://schemas.microsoft.com/office/powerpoint/2010/main" val="18637824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F28AFD-D954-4DA6-8783-64CB41B207A9}" type="datetimeFigureOut">
              <a:rPr lang="en-GB" smtClean="0"/>
              <a:t>27/06/2022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57429B6-DDC6-419A-815B-790A56766AC1}" type="slidenum">
              <a:rPr lang="en-GB" smtClean="0"/>
              <a:t>‹#›</a:t>
            </a:fld>
            <a:endParaRPr lang="en-GB"/>
          </a:p>
        </p:txBody>
      </p:sp>
    </p:spTree>
    <p:extLst>
      <p:ext uri="{BB962C8B-B14F-4D97-AF65-F5344CB8AC3E}">
        <p14:creationId xmlns:p14="http://schemas.microsoft.com/office/powerpoint/2010/main" val="33582031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DF28AFD-D954-4DA6-8783-64CB41B207A9}" type="datetimeFigureOut">
              <a:rPr lang="en-GB" smtClean="0"/>
              <a:t>27/06/2022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57429B6-DDC6-419A-815B-790A56766AC1}" type="slidenum">
              <a:rPr lang="en-GB" smtClean="0"/>
              <a:t>‹#›</a:t>
            </a:fld>
            <a:endParaRPr lang="en-GB"/>
          </a:p>
        </p:txBody>
      </p:sp>
    </p:spTree>
    <p:extLst>
      <p:ext uri="{BB962C8B-B14F-4D97-AF65-F5344CB8AC3E}">
        <p14:creationId xmlns:p14="http://schemas.microsoft.com/office/powerpoint/2010/main" val="41596216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DF28AFD-D954-4DA6-8783-64CB41B207A9}" type="datetimeFigureOut">
              <a:rPr lang="en-GB" smtClean="0"/>
              <a:t>27/06/2022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57429B6-DDC6-419A-815B-790A56766AC1}" type="slidenum">
              <a:rPr lang="en-GB" smtClean="0"/>
              <a:t>‹#›</a:t>
            </a:fld>
            <a:endParaRPr lang="en-GB"/>
          </a:p>
        </p:txBody>
      </p:sp>
    </p:spTree>
    <p:extLst>
      <p:ext uri="{BB962C8B-B14F-4D97-AF65-F5344CB8AC3E}">
        <p14:creationId xmlns:p14="http://schemas.microsoft.com/office/powerpoint/2010/main" val="11756422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F28AFD-D954-4DA6-8783-64CB41B207A9}" type="datetimeFigureOut">
              <a:rPr lang="en-GB" smtClean="0"/>
              <a:t>27/06/2022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7429B6-DDC6-419A-815B-790A56766AC1}" type="slidenum">
              <a:rPr lang="en-GB" smtClean="0"/>
              <a:t>‹#›</a:t>
            </a:fld>
            <a:endParaRPr lang="en-GB"/>
          </a:p>
        </p:txBody>
      </p:sp>
    </p:spTree>
    <p:extLst>
      <p:ext uri="{BB962C8B-B14F-4D97-AF65-F5344CB8AC3E}">
        <p14:creationId xmlns:p14="http://schemas.microsoft.com/office/powerpoint/2010/main" val="42217825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smtClean="0"/>
              <a:t>SCD 2025 Strategy</a:t>
            </a:r>
            <a:endParaRPr lang="en-GB" dirty="0"/>
          </a:p>
        </p:txBody>
      </p:sp>
      <p:sp>
        <p:nvSpPr>
          <p:cNvPr id="5" name="Subtitle 4"/>
          <p:cNvSpPr>
            <a:spLocks noGrp="1"/>
          </p:cNvSpPr>
          <p:nvPr>
            <p:ph type="subTitle" idx="1"/>
          </p:nvPr>
        </p:nvSpPr>
        <p:spPr/>
        <p:txBody>
          <a:bodyPr/>
          <a:lstStyle/>
          <a:p>
            <a:endParaRPr lang="en-GB"/>
          </a:p>
        </p:txBody>
      </p:sp>
    </p:spTree>
    <p:extLst>
      <p:ext uri="{BB962C8B-B14F-4D97-AF65-F5344CB8AC3E}">
        <p14:creationId xmlns:p14="http://schemas.microsoft.com/office/powerpoint/2010/main" val="2546569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24250" y="0"/>
            <a:ext cx="5143500" cy="6858000"/>
          </a:xfrm>
          <a:prstGeom prst="rect">
            <a:avLst/>
          </a:prstGeom>
        </p:spPr>
      </p:pic>
    </p:spTree>
    <p:extLst>
      <p:ext uri="{BB962C8B-B14F-4D97-AF65-F5344CB8AC3E}">
        <p14:creationId xmlns:p14="http://schemas.microsoft.com/office/powerpoint/2010/main" val="13686595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24250" y="0"/>
            <a:ext cx="5143500" cy="6858000"/>
          </a:xfrm>
          <a:prstGeom prst="rect">
            <a:avLst/>
          </a:prstGeom>
        </p:spPr>
      </p:pic>
    </p:spTree>
    <p:extLst>
      <p:ext uri="{BB962C8B-B14F-4D97-AF65-F5344CB8AC3E}">
        <p14:creationId xmlns:p14="http://schemas.microsoft.com/office/powerpoint/2010/main" val="107111351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Questions for each Group</a:t>
            </a:r>
            <a:endParaRPr lang="en-GB" dirty="0"/>
          </a:p>
        </p:txBody>
      </p:sp>
      <p:sp>
        <p:nvSpPr>
          <p:cNvPr id="3" name="Content Placeholder 2"/>
          <p:cNvSpPr>
            <a:spLocks noGrp="1"/>
          </p:cNvSpPr>
          <p:nvPr>
            <p:ph idx="1"/>
          </p:nvPr>
        </p:nvSpPr>
        <p:spPr/>
        <p:txBody>
          <a:bodyPr/>
          <a:lstStyle/>
          <a:p>
            <a:r>
              <a:rPr lang="en-GB" dirty="0" smtClean="0"/>
              <a:t>Nominate a speaker</a:t>
            </a:r>
          </a:p>
          <a:p>
            <a:r>
              <a:rPr lang="en-GB" dirty="0" smtClean="0"/>
              <a:t>Nominally 10 minutes discussion in group</a:t>
            </a:r>
          </a:p>
          <a:p>
            <a:r>
              <a:rPr lang="en-GB" dirty="0" smtClean="0"/>
              <a:t>10 minutes discussion together</a:t>
            </a:r>
            <a:endParaRPr lang="en-GB" dirty="0"/>
          </a:p>
        </p:txBody>
      </p:sp>
    </p:spTree>
    <p:extLst>
      <p:ext uri="{BB962C8B-B14F-4D97-AF65-F5344CB8AC3E}">
        <p14:creationId xmlns:p14="http://schemas.microsoft.com/office/powerpoint/2010/main" val="6457065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198" y="365125"/>
            <a:ext cx="11073715" cy="1325563"/>
          </a:xfrm>
        </p:spPr>
        <p:txBody>
          <a:bodyPr/>
          <a:lstStyle/>
          <a:p>
            <a:r>
              <a:rPr lang="en-GB" dirty="0" smtClean="0"/>
              <a:t>Additional Staff/Roles – Risks and Complications</a:t>
            </a:r>
            <a:endParaRPr lang="en-GB" dirty="0"/>
          </a:p>
        </p:txBody>
      </p:sp>
      <p:sp>
        <p:nvSpPr>
          <p:cNvPr id="5" name="Content Placeholder 4"/>
          <p:cNvSpPr>
            <a:spLocks noGrp="1"/>
          </p:cNvSpPr>
          <p:nvPr>
            <p:ph idx="1"/>
          </p:nvPr>
        </p:nvSpPr>
        <p:spPr/>
        <p:txBody>
          <a:bodyPr/>
          <a:lstStyle/>
          <a:p>
            <a:pPr marL="0" indent="0">
              <a:buNone/>
            </a:pPr>
            <a:r>
              <a:rPr lang="en-GB" b="1" dirty="0" smtClean="0"/>
              <a:t>Adding an additional 10-15(?) FTE of effort into our area of work is a huge opportunity and “should” benefit most/all existing staff. BUT:</a:t>
            </a:r>
            <a:br>
              <a:rPr lang="en-GB" b="1" dirty="0" smtClean="0"/>
            </a:br>
            <a:r>
              <a:rPr lang="en-GB" b="1" dirty="0" smtClean="0"/>
              <a:t/>
            </a:r>
            <a:br>
              <a:rPr lang="en-GB" b="1" dirty="0" smtClean="0"/>
            </a:br>
            <a:endParaRPr lang="en-GB" b="1" dirty="0" smtClean="0"/>
          </a:p>
          <a:p>
            <a:r>
              <a:rPr lang="en-GB" dirty="0" smtClean="0"/>
              <a:t>What might individual staff be concerned about?</a:t>
            </a:r>
          </a:p>
          <a:p>
            <a:r>
              <a:rPr lang="en-GB" dirty="0" smtClean="0"/>
              <a:t>What negative impact might be experienced by our existing groups and teams?</a:t>
            </a:r>
          </a:p>
          <a:p>
            <a:r>
              <a:rPr lang="en-GB" dirty="0" smtClean="0"/>
              <a:t>What other risks might there be?</a:t>
            </a:r>
          </a:p>
          <a:p>
            <a:r>
              <a:rPr lang="en-GB" dirty="0" smtClean="0"/>
              <a:t>How can we mitigate these risks?</a:t>
            </a:r>
            <a:endParaRPr lang="en-GB" dirty="0"/>
          </a:p>
        </p:txBody>
      </p:sp>
    </p:spTree>
    <p:extLst>
      <p:ext uri="{BB962C8B-B14F-4D97-AF65-F5344CB8AC3E}">
        <p14:creationId xmlns:p14="http://schemas.microsoft.com/office/powerpoint/2010/main" val="18968384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9760"/>
            <a:ext cx="10515600" cy="1325563"/>
          </a:xfrm>
        </p:spPr>
        <p:txBody>
          <a:bodyPr/>
          <a:lstStyle/>
          <a:p>
            <a:r>
              <a:rPr lang="en-GB" dirty="0" smtClean="0"/>
              <a:t>IT Service Management: FITSM</a:t>
            </a:r>
            <a:endParaRPr lang="en-GB" dirty="0"/>
          </a:p>
        </p:txBody>
      </p:sp>
      <p:sp>
        <p:nvSpPr>
          <p:cNvPr id="3" name="Content Placeholder 2"/>
          <p:cNvSpPr>
            <a:spLocks noGrp="1"/>
          </p:cNvSpPr>
          <p:nvPr>
            <p:ph idx="1"/>
          </p:nvPr>
        </p:nvSpPr>
        <p:spPr/>
        <p:txBody>
          <a:bodyPr/>
          <a:lstStyle/>
          <a:p>
            <a:pPr marL="0" indent="0">
              <a:buNone/>
            </a:pPr>
            <a:r>
              <a:rPr lang="en-GB" dirty="0" smtClean="0"/>
              <a:t>Both ITIL and FITSM provide a framework for managing IT Services in a coherent and professional manner. While we don’t formally follow these standards, many aspects of the standard are familiar to us, but may be applied partially, not at all or incoherently across our services. </a:t>
            </a:r>
            <a:br>
              <a:rPr lang="en-GB" dirty="0" smtClean="0"/>
            </a:br>
            <a:endParaRPr lang="en-GB" dirty="0" smtClean="0"/>
          </a:p>
          <a:p>
            <a:r>
              <a:rPr lang="en-GB" dirty="0" smtClean="0"/>
              <a:t>What would be the benefit of adhering to a single service management operating model?</a:t>
            </a:r>
          </a:p>
          <a:p>
            <a:r>
              <a:rPr lang="en-GB" dirty="0" smtClean="0"/>
              <a:t>What would be the downside?</a:t>
            </a:r>
          </a:p>
          <a:p>
            <a:r>
              <a:rPr lang="en-GB" dirty="0" smtClean="0"/>
              <a:t>On balance should we ignore this, fully adopt FITSM or do something in between?</a:t>
            </a:r>
          </a:p>
          <a:p>
            <a:endParaRPr lang="en-GB" dirty="0"/>
          </a:p>
        </p:txBody>
      </p:sp>
    </p:spTree>
    <p:extLst>
      <p:ext uri="{BB962C8B-B14F-4D97-AF65-F5344CB8AC3E}">
        <p14:creationId xmlns:p14="http://schemas.microsoft.com/office/powerpoint/2010/main" val="36085356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0"/>
            <a:ext cx="10515600" cy="1325563"/>
          </a:xfrm>
        </p:spPr>
        <p:txBody>
          <a:bodyPr/>
          <a:lstStyle/>
          <a:p>
            <a:r>
              <a:rPr lang="en-GB" dirty="0" smtClean="0"/>
              <a:t>Corporate rebels suggest:</a:t>
            </a:r>
            <a:endParaRPr lang="en-GB" dirty="0"/>
          </a:p>
        </p:txBody>
      </p:sp>
      <p:sp>
        <p:nvSpPr>
          <p:cNvPr id="4" name="Text Placeholder 3"/>
          <p:cNvSpPr>
            <a:spLocks noGrp="1"/>
          </p:cNvSpPr>
          <p:nvPr>
            <p:ph type="body" idx="1"/>
          </p:nvPr>
        </p:nvSpPr>
        <p:spPr>
          <a:xfrm>
            <a:off x="839787" y="913607"/>
            <a:ext cx="5157787" cy="823912"/>
          </a:xfrm>
        </p:spPr>
        <p:txBody>
          <a:bodyPr/>
          <a:lstStyle/>
          <a:p>
            <a:r>
              <a:rPr lang="en-GB" dirty="0" smtClean="0"/>
              <a:t>From</a:t>
            </a:r>
            <a:endParaRPr lang="en-GB" dirty="0"/>
          </a:p>
        </p:txBody>
      </p:sp>
      <p:sp>
        <p:nvSpPr>
          <p:cNvPr id="5" name="Content Placeholder 4"/>
          <p:cNvSpPr>
            <a:spLocks noGrp="1"/>
          </p:cNvSpPr>
          <p:nvPr>
            <p:ph sz="half" idx="2"/>
          </p:nvPr>
        </p:nvSpPr>
        <p:spPr>
          <a:xfrm>
            <a:off x="839786" y="1953929"/>
            <a:ext cx="5157787" cy="3684588"/>
          </a:xfrm>
        </p:spPr>
        <p:txBody>
          <a:bodyPr>
            <a:normAutofit fontScale="92500" lnSpcReduction="10000"/>
          </a:bodyPr>
          <a:lstStyle/>
          <a:p>
            <a:r>
              <a:rPr lang="en-GB" dirty="0" smtClean="0"/>
              <a:t>Profit</a:t>
            </a:r>
          </a:p>
          <a:p>
            <a:r>
              <a:rPr lang="en-GB" dirty="0" smtClean="0"/>
              <a:t>Hierarchical</a:t>
            </a:r>
          </a:p>
          <a:p>
            <a:r>
              <a:rPr lang="en-GB" dirty="0" smtClean="0"/>
              <a:t>Directive Leadership</a:t>
            </a:r>
          </a:p>
          <a:p>
            <a:r>
              <a:rPr lang="en-GB" dirty="0" smtClean="0"/>
              <a:t>Plan and predict</a:t>
            </a:r>
          </a:p>
          <a:p>
            <a:r>
              <a:rPr lang="en-GB" dirty="0" smtClean="0"/>
              <a:t>Rules and control</a:t>
            </a:r>
          </a:p>
          <a:p>
            <a:r>
              <a:rPr lang="en-GB" dirty="0" smtClean="0"/>
              <a:t>Centralized authority</a:t>
            </a:r>
          </a:p>
          <a:p>
            <a:r>
              <a:rPr lang="en-GB" dirty="0" smtClean="0"/>
              <a:t>Secrecy</a:t>
            </a:r>
          </a:p>
          <a:p>
            <a:r>
              <a:rPr lang="en-GB" dirty="0" smtClean="0"/>
              <a:t>Job descriptions</a:t>
            </a:r>
            <a:endParaRPr lang="en-GB" dirty="0"/>
          </a:p>
        </p:txBody>
      </p:sp>
      <p:sp>
        <p:nvSpPr>
          <p:cNvPr id="6" name="Text Placeholder 5"/>
          <p:cNvSpPr>
            <a:spLocks noGrp="1"/>
          </p:cNvSpPr>
          <p:nvPr>
            <p:ph type="body" sz="quarter" idx="3"/>
          </p:nvPr>
        </p:nvSpPr>
        <p:spPr>
          <a:xfrm>
            <a:off x="6172200" y="913607"/>
            <a:ext cx="5183188" cy="823912"/>
          </a:xfrm>
        </p:spPr>
        <p:txBody>
          <a:bodyPr/>
          <a:lstStyle/>
          <a:p>
            <a:r>
              <a:rPr lang="en-GB" dirty="0" smtClean="0"/>
              <a:t>To</a:t>
            </a:r>
            <a:endParaRPr lang="en-GB" dirty="0"/>
          </a:p>
        </p:txBody>
      </p:sp>
      <p:sp>
        <p:nvSpPr>
          <p:cNvPr id="7" name="Content Placeholder 6"/>
          <p:cNvSpPr>
            <a:spLocks noGrp="1"/>
          </p:cNvSpPr>
          <p:nvPr>
            <p:ph sz="quarter" idx="4"/>
          </p:nvPr>
        </p:nvSpPr>
        <p:spPr>
          <a:xfrm>
            <a:off x="6172200" y="1953929"/>
            <a:ext cx="5183188" cy="3684588"/>
          </a:xfrm>
        </p:spPr>
        <p:txBody>
          <a:bodyPr>
            <a:normAutofit fontScale="92500" lnSpcReduction="10000"/>
          </a:bodyPr>
          <a:lstStyle/>
          <a:p>
            <a:r>
              <a:rPr lang="en-GB" dirty="0" smtClean="0"/>
              <a:t>Purpose</a:t>
            </a:r>
          </a:p>
          <a:p>
            <a:r>
              <a:rPr lang="en-GB" dirty="0" smtClean="0"/>
              <a:t>Network of Teams</a:t>
            </a:r>
          </a:p>
          <a:p>
            <a:r>
              <a:rPr lang="en-GB" dirty="0" smtClean="0"/>
              <a:t>Supportive Leadership</a:t>
            </a:r>
          </a:p>
          <a:p>
            <a:r>
              <a:rPr lang="en-GB" dirty="0" smtClean="0"/>
              <a:t>Experiment and adapt</a:t>
            </a:r>
          </a:p>
          <a:p>
            <a:r>
              <a:rPr lang="en-GB" dirty="0" smtClean="0"/>
              <a:t>Freedom and Trust</a:t>
            </a:r>
          </a:p>
          <a:p>
            <a:r>
              <a:rPr lang="en-GB" dirty="0" smtClean="0"/>
              <a:t>Distributed decision making</a:t>
            </a:r>
          </a:p>
          <a:p>
            <a:r>
              <a:rPr lang="en-GB" dirty="0" smtClean="0"/>
              <a:t>Transparency</a:t>
            </a:r>
          </a:p>
          <a:p>
            <a:r>
              <a:rPr lang="en-GB" dirty="0" smtClean="0"/>
              <a:t>Talents and mastery</a:t>
            </a:r>
            <a:endParaRPr lang="en-GB" dirty="0"/>
          </a:p>
        </p:txBody>
      </p:sp>
    </p:spTree>
    <p:extLst>
      <p:ext uri="{BB962C8B-B14F-4D97-AF65-F5344CB8AC3E}">
        <p14:creationId xmlns:p14="http://schemas.microsoft.com/office/powerpoint/2010/main" val="37356612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FITSM Roles – All, part or Nothing</a:t>
            </a:r>
            <a:endParaRPr lang="en-GB" dirty="0"/>
          </a:p>
        </p:txBody>
      </p:sp>
      <p:sp>
        <p:nvSpPr>
          <p:cNvPr id="3" name="Content Placeholder 2"/>
          <p:cNvSpPr>
            <a:spLocks noGrp="1"/>
          </p:cNvSpPr>
          <p:nvPr>
            <p:ph idx="1"/>
          </p:nvPr>
        </p:nvSpPr>
        <p:spPr/>
        <p:txBody>
          <a:bodyPr/>
          <a:lstStyle/>
          <a:p>
            <a:r>
              <a:rPr lang="en-GB" dirty="0" err="1" smtClean="0"/>
              <a:t>FitSM</a:t>
            </a:r>
            <a:r>
              <a:rPr lang="en-GB" dirty="0" smtClean="0"/>
              <a:t> provides a structure of roles that may part map onto our “missing” capabilities. </a:t>
            </a:r>
            <a:r>
              <a:rPr lang="en-GB" dirty="0" err="1" smtClean="0"/>
              <a:t>Eg</a:t>
            </a:r>
            <a:r>
              <a:rPr lang="en-GB" dirty="0" smtClean="0"/>
              <a:t> Capacity Manager (CAPM), Information Security Manager (ISM) . System Architects introduce further capabilities and additional finance and project management support take yet more burden from senior (GL like) activities </a:t>
            </a:r>
          </a:p>
          <a:p>
            <a:pPr lvl="1"/>
            <a:r>
              <a:rPr lang="en-GB" dirty="0" smtClean="0"/>
              <a:t>Do you think this may lead to a more “decentralised” structure</a:t>
            </a:r>
          </a:p>
          <a:p>
            <a:pPr lvl="1"/>
            <a:r>
              <a:rPr lang="en-GB" dirty="0" smtClean="0"/>
              <a:t>Is this beneficial</a:t>
            </a:r>
          </a:p>
          <a:p>
            <a:pPr lvl="1"/>
            <a:r>
              <a:rPr lang="en-GB" dirty="0" smtClean="0"/>
              <a:t>Where does this leave the groups</a:t>
            </a:r>
          </a:p>
          <a:p>
            <a:pPr lvl="1"/>
            <a:r>
              <a:rPr lang="en-GB" dirty="0" smtClean="0"/>
              <a:t>What should be the role of group leaders</a:t>
            </a:r>
            <a:endParaRPr lang="en-GB" dirty="0"/>
          </a:p>
        </p:txBody>
      </p:sp>
    </p:spTree>
    <p:extLst>
      <p:ext uri="{BB962C8B-B14F-4D97-AF65-F5344CB8AC3E}">
        <p14:creationId xmlns:p14="http://schemas.microsoft.com/office/powerpoint/2010/main" val="12892813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Homework</a:t>
            </a:r>
            <a:endParaRPr lang="en-GB" dirty="0"/>
          </a:p>
        </p:txBody>
      </p:sp>
      <p:sp>
        <p:nvSpPr>
          <p:cNvPr id="3" name="Content Placeholder 2"/>
          <p:cNvSpPr>
            <a:spLocks noGrp="1"/>
          </p:cNvSpPr>
          <p:nvPr>
            <p:ph idx="1"/>
          </p:nvPr>
        </p:nvSpPr>
        <p:spPr/>
        <p:txBody>
          <a:bodyPr/>
          <a:lstStyle/>
          <a:p>
            <a:r>
              <a:rPr lang="en-GB" dirty="0" smtClean="0"/>
              <a:t>Think about what we have discussed</a:t>
            </a:r>
          </a:p>
          <a:p>
            <a:r>
              <a:rPr lang="en-GB" dirty="0" smtClean="0"/>
              <a:t>Think abut following questions also</a:t>
            </a:r>
          </a:p>
          <a:p>
            <a:r>
              <a:rPr lang="en-GB" dirty="0" smtClean="0"/>
              <a:t>I’d welcome input from anyone – not just group leaders </a:t>
            </a:r>
            <a:r>
              <a:rPr lang="en-GB" dirty="0" err="1" smtClean="0"/>
              <a:t>etc</a:t>
            </a:r>
            <a:endParaRPr lang="en-GB" dirty="0" smtClean="0"/>
          </a:p>
          <a:p>
            <a:r>
              <a:rPr lang="en-GB" dirty="0" smtClean="0"/>
              <a:t>Grab me in my office (if door open) and tell me your thoughts</a:t>
            </a:r>
          </a:p>
          <a:p>
            <a:r>
              <a:rPr lang="en-GB" dirty="0" smtClean="0"/>
              <a:t>Send me an email with your ideas</a:t>
            </a:r>
          </a:p>
          <a:p>
            <a:r>
              <a:rPr lang="en-GB" dirty="0" smtClean="0"/>
              <a:t>Ask Mandy to arrange a zoom chat (bring some friends if you want)</a:t>
            </a:r>
          </a:p>
          <a:p>
            <a:endParaRPr lang="en-GB" dirty="0"/>
          </a:p>
        </p:txBody>
      </p:sp>
    </p:spTree>
    <p:extLst>
      <p:ext uri="{BB962C8B-B14F-4D97-AF65-F5344CB8AC3E}">
        <p14:creationId xmlns:p14="http://schemas.microsoft.com/office/powerpoint/2010/main" val="19659524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Our Service Support Infrastructure</a:t>
            </a:r>
            <a:endParaRPr lang="en-GB" dirty="0"/>
          </a:p>
        </p:txBody>
      </p:sp>
      <p:sp>
        <p:nvSpPr>
          <p:cNvPr id="3" name="Content Placeholder 2"/>
          <p:cNvSpPr>
            <a:spLocks noGrp="1"/>
          </p:cNvSpPr>
          <p:nvPr>
            <p:ph idx="1"/>
          </p:nvPr>
        </p:nvSpPr>
        <p:spPr/>
        <p:txBody>
          <a:bodyPr/>
          <a:lstStyle/>
          <a:p>
            <a:pPr marL="0" indent="0">
              <a:buNone/>
            </a:pPr>
            <a:r>
              <a:rPr lang="en-GB" b="1" dirty="0" smtClean="0"/>
              <a:t>Behind each externally facing capability available to users are a bunch of underpinning tools and technologies that enable a service to function. </a:t>
            </a:r>
          </a:p>
          <a:p>
            <a:r>
              <a:rPr lang="en-GB" dirty="0" smtClean="0"/>
              <a:t>What technical parts of our service support infrastructure would it be better to do in common – what would be the benefit.?</a:t>
            </a:r>
          </a:p>
          <a:p>
            <a:r>
              <a:rPr lang="en-GB" dirty="0" smtClean="0"/>
              <a:t>What parts are best left to individual services – why?</a:t>
            </a:r>
          </a:p>
          <a:p>
            <a:r>
              <a:rPr lang="en-GB" dirty="0" smtClean="0"/>
              <a:t>What roles (if any) does nobody fill (or does on a shoe string) that would be better created as a stand alone post at &gt;=40% FTE </a:t>
            </a:r>
          </a:p>
        </p:txBody>
      </p:sp>
    </p:spTree>
    <p:extLst>
      <p:ext uri="{BB962C8B-B14F-4D97-AF65-F5344CB8AC3E}">
        <p14:creationId xmlns:p14="http://schemas.microsoft.com/office/powerpoint/2010/main" val="38053735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Our External facing Service Offering USP</a:t>
            </a:r>
            <a:endParaRPr lang="en-GB" dirty="0"/>
          </a:p>
        </p:txBody>
      </p:sp>
      <p:sp>
        <p:nvSpPr>
          <p:cNvPr id="3" name="Content Placeholder 2"/>
          <p:cNvSpPr>
            <a:spLocks noGrp="1"/>
          </p:cNvSpPr>
          <p:nvPr>
            <p:ph idx="1"/>
          </p:nvPr>
        </p:nvSpPr>
        <p:spPr/>
        <p:txBody>
          <a:bodyPr/>
          <a:lstStyle/>
          <a:p>
            <a:pPr marL="0" indent="0">
              <a:buNone/>
            </a:pPr>
            <a:r>
              <a:rPr lang="en-GB" b="1" dirty="0" smtClean="0"/>
              <a:t>In terms of technical service offering, what category of services does SCD offer (if any) that makes us uniquely attractive  to existing and potentially future customers:</a:t>
            </a:r>
            <a:br>
              <a:rPr lang="en-GB" b="1" dirty="0" smtClean="0"/>
            </a:br>
            <a:endParaRPr lang="en-GB" b="1" dirty="0" smtClean="0"/>
          </a:p>
          <a:p>
            <a:r>
              <a:rPr lang="en-GB" dirty="0" smtClean="0"/>
              <a:t>What technical service offerings (our strengths) should we build on?</a:t>
            </a:r>
          </a:p>
          <a:p>
            <a:r>
              <a:rPr lang="en-GB" dirty="0" smtClean="0"/>
              <a:t>What challenges do we need to address to ensure that this offering is available to anyone, anywhere, anytime(asap)</a:t>
            </a:r>
          </a:p>
          <a:p>
            <a:r>
              <a:rPr lang="en-GB" dirty="0" smtClean="0"/>
              <a:t>What significant gaps in capability for our strengths do we need to fill </a:t>
            </a:r>
          </a:p>
          <a:p>
            <a:r>
              <a:rPr lang="en-GB" dirty="0" smtClean="0"/>
              <a:t>What aren’t we doing in other areas that we should be</a:t>
            </a:r>
          </a:p>
          <a:p>
            <a:endParaRPr lang="en-GB" dirty="0" smtClean="0"/>
          </a:p>
          <a:p>
            <a:endParaRPr lang="en-GB" dirty="0" smtClean="0"/>
          </a:p>
          <a:p>
            <a:endParaRPr lang="en-GB" dirty="0" smtClean="0"/>
          </a:p>
          <a:p>
            <a:endParaRPr lang="en-GB" dirty="0"/>
          </a:p>
        </p:txBody>
      </p:sp>
    </p:spTree>
    <p:extLst>
      <p:ext uri="{BB962C8B-B14F-4D97-AF65-F5344CB8AC3E}">
        <p14:creationId xmlns:p14="http://schemas.microsoft.com/office/powerpoint/2010/main" val="4913840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256767" y="33054"/>
            <a:ext cx="5085567" cy="6780756"/>
          </a:xfrm>
          <a:prstGeom prst="rect">
            <a:avLst/>
          </a:prstGeom>
        </p:spPr>
      </p:pic>
    </p:spTree>
    <p:extLst>
      <p:ext uri="{BB962C8B-B14F-4D97-AF65-F5344CB8AC3E}">
        <p14:creationId xmlns:p14="http://schemas.microsoft.com/office/powerpoint/2010/main" val="18435676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24250" y="0"/>
            <a:ext cx="5143500" cy="6858000"/>
          </a:xfrm>
          <a:prstGeom prst="rect">
            <a:avLst/>
          </a:prstGeom>
        </p:spPr>
      </p:pic>
    </p:spTree>
    <p:extLst>
      <p:ext uri="{BB962C8B-B14F-4D97-AF65-F5344CB8AC3E}">
        <p14:creationId xmlns:p14="http://schemas.microsoft.com/office/powerpoint/2010/main" val="40901790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24250" y="0"/>
            <a:ext cx="5143500" cy="6858000"/>
          </a:xfrm>
          <a:prstGeom prst="rect">
            <a:avLst/>
          </a:prstGeom>
        </p:spPr>
      </p:pic>
    </p:spTree>
    <p:extLst>
      <p:ext uri="{BB962C8B-B14F-4D97-AF65-F5344CB8AC3E}">
        <p14:creationId xmlns:p14="http://schemas.microsoft.com/office/powerpoint/2010/main" val="14237174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24250" y="0"/>
            <a:ext cx="5143500" cy="6858000"/>
          </a:xfrm>
          <a:prstGeom prst="rect">
            <a:avLst/>
          </a:prstGeom>
        </p:spPr>
      </p:pic>
    </p:spTree>
    <p:extLst>
      <p:ext uri="{BB962C8B-B14F-4D97-AF65-F5344CB8AC3E}">
        <p14:creationId xmlns:p14="http://schemas.microsoft.com/office/powerpoint/2010/main" val="12077729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24250" y="0"/>
            <a:ext cx="5143500" cy="6858000"/>
          </a:xfrm>
          <a:prstGeom prst="rect">
            <a:avLst/>
          </a:prstGeom>
        </p:spPr>
      </p:pic>
    </p:spTree>
    <p:extLst>
      <p:ext uri="{BB962C8B-B14F-4D97-AF65-F5344CB8AC3E}">
        <p14:creationId xmlns:p14="http://schemas.microsoft.com/office/powerpoint/2010/main" val="14479834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24250" y="0"/>
            <a:ext cx="5143500" cy="6858000"/>
          </a:xfrm>
          <a:prstGeom prst="rect">
            <a:avLst/>
          </a:prstGeom>
        </p:spPr>
      </p:pic>
    </p:spTree>
    <p:extLst>
      <p:ext uri="{BB962C8B-B14F-4D97-AF65-F5344CB8AC3E}">
        <p14:creationId xmlns:p14="http://schemas.microsoft.com/office/powerpoint/2010/main" val="7769665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24250" y="0"/>
            <a:ext cx="5143500" cy="6858000"/>
          </a:xfrm>
          <a:prstGeom prst="rect">
            <a:avLst/>
          </a:prstGeom>
        </p:spPr>
      </p:pic>
    </p:spTree>
    <p:extLst>
      <p:ext uri="{BB962C8B-B14F-4D97-AF65-F5344CB8AC3E}">
        <p14:creationId xmlns:p14="http://schemas.microsoft.com/office/powerpoint/2010/main" val="12157971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24250" y="0"/>
            <a:ext cx="5143500" cy="6858000"/>
          </a:xfrm>
          <a:prstGeom prst="rect">
            <a:avLst/>
          </a:prstGeom>
        </p:spPr>
      </p:pic>
    </p:spTree>
    <p:extLst>
      <p:ext uri="{BB962C8B-B14F-4D97-AF65-F5344CB8AC3E}">
        <p14:creationId xmlns:p14="http://schemas.microsoft.com/office/powerpoint/2010/main" val="146309736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12930</TotalTime>
  <Words>564</Words>
  <Application>Microsoft Office PowerPoint</Application>
  <PresentationFormat>Widescreen</PresentationFormat>
  <Paragraphs>61</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Calibri Light</vt:lpstr>
      <vt:lpstr>Office Theme</vt:lpstr>
      <vt:lpstr>SCD 2025 Strategy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 for each Group</vt:lpstr>
      <vt:lpstr>Additional Staff/Roles – Risks and Complications</vt:lpstr>
      <vt:lpstr>IT Service Management: FITSM</vt:lpstr>
      <vt:lpstr>Corporate rebels suggest:</vt:lpstr>
      <vt:lpstr>FITSM Roles – All, part or Nothing</vt:lpstr>
      <vt:lpstr>Homework</vt:lpstr>
      <vt:lpstr>Our Service Support Infrastructure</vt:lpstr>
      <vt:lpstr>Our External facing Service Offering USP</vt:lpstr>
    </vt:vector>
  </TitlesOfParts>
  <Company>STFC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Sansum, Andrew (STFC,RAL,SC)</dc:creator>
  <cp:lastModifiedBy>Sansum, Andrew (STFC,RAL,SC)</cp:lastModifiedBy>
  <cp:revision>10</cp:revision>
  <dcterms:created xsi:type="dcterms:W3CDTF">2022-06-27T12:30:21Z</dcterms:created>
  <dcterms:modified xsi:type="dcterms:W3CDTF">2022-07-06T12:00:32Z</dcterms:modified>
</cp:coreProperties>
</file>