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0" r:id="rId1"/>
    <p:sldMasterId id="2147483703" r:id="rId2"/>
  </p:sldMasterIdLst>
  <p:notesMasterIdLst>
    <p:notesMasterId r:id="rId36"/>
  </p:notesMasterIdLst>
  <p:handoutMasterIdLst>
    <p:handoutMasterId r:id="rId37"/>
  </p:handoutMasterIdLst>
  <p:sldIdLst>
    <p:sldId id="509" r:id="rId3"/>
    <p:sldId id="510" r:id="rId4"/>
    <p:sldId id="551" r:id="rId5"/>
    <p:sldId id="476" r:id="rId6"/>
    <p:sldId id="555" r:id="rId7"/>
    <p:sldId id="557" r:id="rId8"/>
    <p:sldId id="572" r:id="rId9"/>
    <p:sldId id="570" r:id="rId10"/>
    <p:sldId id="573" r:id="rId11"/>
    <p:sldId id="576" r:id="rId12"/>
    <p:sldId id="578" r:id="rId13"/>
    <p:sldId id="602" r:id="rId14"/>
    <p:sldId id="603" r:id="rId15"/>
    <p:sldId id="604" r:id="rId16"/>
    <p:sldId id="605" r:id="rId17"/>
    <p:sldId id="606" r:id="rId18"/>
    <p:sldId id="607" r:id="rId19"/>
    <p:sldId id="581" r:id="rId20"/>
    <p:sldId id="582" r:id="rId21"/>
    <p:sldId id="584" r:id="rId22"/>
    <p:sldId id="583" r:id="rId23"/>
    <p:sldId id="585" r:id="rId24"/>
    <p:sldId id="587" r:id="rId25"/>
    <p:sldId id="588" r:id="rId26"/>
    <p:sldId id="590" r:id="rId27"/>
    <p:sldId id="591" r:id="rId28"/>
    <p:sldId id="592" r:id="rId29"/>
    <p:sldId id="593" r:id="rId30"/>
    <p:sldId id="594" r:id="rId31"/>
    <p:sldId id="596" r:id="rId32"/>
    <p:sldId id="598" r:id="rId33"/>
    <p:sldId id="444" r:id="rId34"/>
    <p:sldId id="548" r:id="rId35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Y견고딕" panose="02030600000101010101" pitchFamily="18" charset="-127"/>
      <p:regular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Tw Cen MT" panose="020B0602020104020603" pitchFamily="3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HY헤드라인M" panose="02030600000101010101" pitchFamily="18" charset="-127"/>
      <p:regular r:id="rId59"/>
    </p:embeddedFont>
    <p:embeddedFont>
      <p:font typeface="Arial Narrow" panose="020B0606020202030204" pitchFamily="34" charset="0"/>
      <p:regular r:id="rId60"/>
      <p:bold r:id="rId61"/>
      <p:italic r:id="rId62"/>
      <p:boldItalic r:id="rId63"/>
    </p:embeddedFont>
    <p:embeddedFont>
      <p:font typeface="Candara" panose="020E0502030303020204" pitchFamily="34" charset="0"/>
      <p:regular r:id="rId64"/>
      <p:bold r:id="rId65"/>
      <p:italic r:id="rId66"/>
      <p:boldItalic r:id="rId67"/>
    </p:embeddedFont>
    <p:embeddedFont>
      <p:font typeface="Tw Cen MT Condensed Extra Bold" panose="020B0803020202020204" pitchFamily="34" charset="0"/>
      <p:regular r:id="rId68"/>
    </p:embeddedFont>
    <p:embeddedFont>
      <p:font typeface="나눔고딕" panose="020D0604000000000000" pitchFamily="50" charset="-127"/>
      <p:regular r:id="rId69"/>
      <p:bold r:id="rId70"/>
    </p:embeddedFont>
    <p:embeddedFont>
      <p:font typeface="Constantia" panose="02030602050306030303" pitchFamily="18" charset="0"/>
      <p:regular r:id="rId71"/>
      <p:bold r:id="rId72"/>
      <p:italic r:id="rId73"/>
      <p:boldItalic r:id="rId7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292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30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D42"/>
    <a:srgbClr val="C1D4F7"/>
    <a:srgbClr val="6A8EBA"/>
    <a:srgbClr val="1B3588"/>
    <a:srgbClr val="EAF0FC"/>
    <a:srgbClr val="9A0000"/>
    <a:srgbClr val="000099"/>
    <a:srgbClr val="0000CC"/>
    <a:srgbClr val="1C439A"/>
    <a:srgbClr val="2B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3380" autoAdjust="0"/>
  </p:normalViewPr>
  <p:slideViewPr>
    <p:cSldViewPr>
      <p:cViewPr varScale="1">
        <p:scale>
          <a:sx n="107" d="100"/>
          <a:sy n="107" d="100"/>
        </p:scale>
        <p:origin x="1950" y="114"/>
      </p:cViewPr>
      <p:guideLst>
        <p:guide orient="horz" pos="4292"/>
        <p:guide pos="2880"/>
        <p:guide pos="3016"/>
      </p:guideLst>
    </p:cSldViewPr>
  </p:slideViewPr>
  <p:outlineViewPr>
    <p:cViewPr>
      <p:scale>
        <a:sx n="33" d="100"/>
        <a:sy n="33" d="100"/>
      </p:scale>
      <p:origin x="246" y="6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font" Target="fonts/font37.fntdata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.fntdata"/><Relationship Id="rId34" Type="http://schemas.openxmlformats.org/officeDocument/2006/relationships/slide" Target="slides/slide32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C9D06-0D45-43BB-BAB1-463875130992}" type="datetimeFigureOut">
              <a:rPr lang="ko-KR" altLang="en-US" smtClean="0"/>
              <a:t>2022-08-19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07129-3677-4777-A0F6-58F7D456B6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539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BBBA7-3BDF-47EA-A48C-D51343B06CD0}" type="datetimeFigureOut">
              <a:rPr lang="ko-KR" altLang="en-US" smtClean="0"/>
              <a:pPr/>
              <a:t>2022-08-19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D7DDC-03C8-4DBB-9DCF-42572216BD9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214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323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736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447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849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50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49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613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372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116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6478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492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dirty="0" smtClean="0"/>
          </a:p>
          <a:p>
            <a:r>
              <a:rPr lang="en-US" altLang="ko-KR" sz="1200" dirty="0" smtClean="0"/>
              <a:t>Some of you may have</a:t>
            </a:r>
            <a:r>
              <a:rPr lang="en-US" altLang="ko-KR" sz="1200" baseline="0" dirty="0" smtClean="0"/>
              <a:t> been to Daejeon once or more. But some of you may have not. </a:t>
            </a:r>
          </a:p>
          <a:p>
            <a:endParaRPr lang="en-US" altLang="ko-KR" sz="1200" baseline="0" dirty="0" smtClean="0"/>
          </a:p>
          <a:p>
            <a:r>
              <a:rPr lang="en-US" altLang="ko-KR" sz="1200" baseline="0" dirty="0" smtClean="0"/>
              <a:t>And I would briefly give you an overview of the city. </a:t>
            </a:r>
          </a:p>
          <a:p>
            <a:endParaRPr lang="en-US" altLang="ko-KR" sz="1200" baseline="0" dirty="0" smtClean="0"/>
          </a:p>
          <a:p>
            <a:r>
              <a:rPr lang="en-US" altLang="ko-KR" sz="1200" baseline="0" dirty="0" smtClean="0"/>
              <a:t>First of all, it is geographically located in the heart of South Korea with 1.5 million population. </a:t>
            </a:r>
          </a:p>
          <a:p>
            <a:endParaRPr lang="en-US" altLang="ko-KR" sz="1200" baseline="0" dirty="0" smtClean="0"/>
          </a:p>
          <a:p>
            <a:r>
              <a:rPr lang="en-US" altLang="ko-KR" sz="1200" baseline="0" dirty="0" smtClean="0"/>
              <a:t>As you see on the map, you have an easy access to anywhere in Korea from Daejeon within 2 hours. </a:t>
            </a:r>
          </a:p>
          <a:p>
            <a:endParaRPr lang="en-US" altLang="ko-KR" sz="1200" baseline="0" dirty="0" smtClean="0"/>
          </a:p>
          <a:p>
            <a:endParaRPr lang="ko-KR" altLang="en-US" sz="120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2979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51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992C5010-5344-4B88-83B8-953380A1B05D}" type="slidenum">
              <a:rPr lang="ko-KR" altLang="en-US" smtClean="0">
                <a:latin typeface="굴림" panose="020B0600000101010101" pitchFamily="50" charset="-127"/>
                <a:ea typeface="굴림" panose="020B0600000101010101" pitchFamily="50" charset="-127"/>
              </a:rPr>
              <a:pPr>
                <a:spcBef>
                  <a:spcPct val="0"/>
                </a:spcBef>
              </a:pPr>
              <a:t>32</a:t>
            </a:fld>
            <a:endParaRPr lang="ko-KR" altLang="en-US" smtClean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4921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38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103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39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pPr fontAlgn="base"/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7DDC-03C8-4DBB-9DCF-42572216BD9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88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7137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3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69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56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8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816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307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95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C:\Users\정현지\Desktop\ppt탬플릿-0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9"/>
          <a:stretch/>
        </p:blipFill>
        <p:spPr bwMode="auto">
          <a:xfrm>
            <a:off x="0" y="0"/>
            <a:ext cx="9144000" cy="7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" y="6480768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0" y="6489912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3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본문흰색"/>
          <p:cNvPicPr>
            <a:picLocks noChangeAspect="1" noChangeArrowheads="1"/>
          </p:cNvPicPr>
          <p:nvPr/>
        </p:nvPicPr>
        <p:blipFill>
          <a:blip r:embed="rId3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311900"/>
            <a:ext cx="7969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9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본문흰색"/>
          <p:cNvPicPr>
            <a:picLocks noChangeAspect="1" noChangeArrowheads="1"/>
          </p:cNvPicPr>
          <p:nvPr/>
        </p:nvPicPr>
        <p:blipFill>
          <a:blip r:embed="rId3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25413"/>
            <a:ext cx="7969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08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본문흰색"/>
          <p:cNvPicPr>
            <a:picLocks noChangeAspect="1" noChangeArrowheads="1"/>
          </p:cNvPicPr>
          <p:nvPr/>
        </p:nvPicPr>
        <p:blipFill>
          <a:blip r:embed="rId3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25413"/>
            <a:ext cx="7969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76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825" y="-100013"/>
            <a:ext cx="5940425" cy="850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A02E-D872-4FEF-B825-4E3A6CDC079B}" type="slidenum"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7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5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28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9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2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4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8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34E0-3A40-44BE-BC24-34C7DF48BE3A}" type="datetimeFigureOut">
              <a:rPr lang="ko-KR" altLang="en-US" smtClean="0"/>
              <a:t>2022-08-19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5A9A3-90F8-4FE3-A37B-BACC8DB460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9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22" r:id="rId8"/>
    <p:sldLayoutId id="2147483729" r:id="rId9"/>
    <p:sldLayoutId id="2147483726" r:id="rId10"/>
    <p:sldLayoutId id="2147483727" r:id="rId11"/>
    <p:sldLayoutId id="2147483728" r:id="rId12"/>
    <p:sldLayoutId id="2147483737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3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30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6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7.wdp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svg"/><Relationship Id="rId11" Type="http://schemas.openxmlformats.org/officeDocument/2006/relationships/image" Target="../media/image89.jpg"/><Relationship Id="rId10" Type="http://schemas.openxmlformats.org/officeDocument/2006/relationships/image" Target="../media/image88.jpeg"/><Relationship Id="rId9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5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1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svg"/><Relationship Id="rId3" Type="http://schemas.openxmlformats.org/officeDocument/2006/relationships/image" Target="../media/image27.png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12.sv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4" Type="http://schemas.openxmlformats.org/officeDocument/2006/relationships/image" Target="../media/image28.png"/><Relationship Id="rId14" Type="http://schemas.openxmlformats.org/officeDocument/2006/relationships/image" Target="../media/image30.png"/><Relationship Id="rId9" Type="http://schemas.openxmlformats.org/officeDocument/2006/relationships/image" Target="../media/image1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0" y="5861148"/>
            <a:ext cx="1424902" cy="996852"/>
          </a:xfrm>
          <a:prstGeom prst="rect">
            <a:avLst/>
          </a:prstGeom>
        </p:spPr>
      </p:pic>
      <p:sp>
        <p:nvSpPr>
          <p:cNvPr id="5" name="TextBox 41"/>
          <p:cNvSpPr txBox="1"/>
          <p:nvPr/>
        </p:nvSpPr>
        <p:spPr>
          <a:xfrm>
            <a:off x="4029392" y="3906806"/>
            <a:ext cx="4149900" cy="4000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24" tIns="45712" rIns="91424" bIns="45712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나눔고딕" panose="020D0604000000000000" pitchFamily="50" charset="-127"/>
                <a:cs typeface="Leelawadee" panose="020B0502040204020203" pitchFamily="34" charset="-34"/>
              </a:rPr>
              <a:t>In DAEJEON, REPUBLIC of KOREA</a:t>
            </a:r>
            <a:endParaRPr kumimoji="0" lang="en-US" altLang="ko-KR" sz="2000" b="1" i="0" u="none" strike="noStrike" kern="1200" cap="none" spc="50" normalizeH="0" baseline="0" noProof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0"/>
              <a:ea typeface="나눔고딕" panose="020D0604000000000000" pitchFamily="50" charset="-127"/>
              <a:cs typeface="Leelawadee" panose="020B05020402040202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482909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스퀘어 Bold" panose="020B0600000101010101" pitchFamily="50" charset="-127"/>
                <a:cs typeface="Arial" panose="020B0604020202020204" pitchFamily="34" charset="0"/>
              </a:rPr>
              <a:t>Aug. 2022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0695" y="968512"/>
            <a:ext cx="454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스퀘어 Bold" panose="020B0600000101010101" pitchFamily="50" charset="-127"/>
                <a:cs typeface="Arial" panose="020B0604020202020204" pitchFamily="34" charset="0"/>
              </a:rPr>
              <a:t>Candidate Proposal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7" name="Picture 23" descr="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5028" cy="1412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72952" y="2275606"/>
            <a:ext cx="6999376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INTERNATIONAL LINEAR ACCELERATOR CONFERENCE 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144071" y="2455004"/>
            <a:ext cx="7323370" cy="1631200"/>
            <a:chOff x="1423174" y="2357886"/>
            <a:chExt cx="7323370" cy="1631200"/>
          </a:xfrm>
        </p:grpSpPr>
        <p:sp>
          <p:nvSpPr>
            <p:cNvPr id="28" name="TextBox 41"/>
            <p:cNvSpPr txBox="1"/>
            <p:nvPr/>
          </p:nvSpPr>
          <p:spPr>
            <a:xfrm>
              <a:off x="1423174" y="2357886"/>
              <a:ext cx="4063722" cy="16312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91424" tIns="45712" rIns="91424" bIns="45712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en-US" altLang="ko-KR" sz="10000" b="1" spc="50" dirty="0" smtClean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  <a:reflection blurRad="6350" stA="20000" endPos="45500" dir="5400000" sy="-100000" algn="bl" rotWithShape="0"/>
                  </a:effectLst>
                  <a:latin typeface="Tw Cen MT" panose="020B0602020104020603" pitchFamily="34" charset="0"/>
                  <a:ea typeface="나눔고딕" panose="020D0604000000000000" pitchFamily="50" charset="-127"/>
                  <a:cs typeface="Leelawadee" panose="020B0502040204020203" pitchFamily="34" charset="-34"/>
                </a:rPr>
                <a:t>LIN</a:t>
              </a:r>
              <a:r>
                <a:rPr lang="en-US" altLang="ko-KR" sz="6600" b="1" spc="50" dirty="0" smtClean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  <a:reflection blurRad="6350" stA="20000" endPos="45500" dir="5400000" sy="-100000" algn="bl" rotWithShape="0"/>
                  </a:effectLst>
                  <a:latin typeface="Tw Cen MT" panose="020B0602020104020603" pitchFamily="34" charset="0"/>
                  <a:ea typeface="나눔고딕" panose="020D0604000000000000" pitchFamily="50" charset="-127"/>
                  <a:cs typeface="Leelawadee" panose="020B0502040204020203" pitchFamily="34" charset="-34"/>
                </a:rPr>
                <a:t>  </a:t>
              </a:r>
              <a:r>
                <a:rPr lang="en-US" altLang="ko-KR" sz="10000" b="1" spc="50" dirty="0" smtClean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  <a:reflection blurRad="6350" stA="20000" endPos="45500" dir="5400000" sy="-100000" algn="bl" rotWithShape="0"/>
                  </a:effectLst>
                  <a:latin typeface="Tw Cen MT" panose="020B0602020104020603" pitchFamily="34" charset="0"/>
                  <a:ea typeface="나눔고딕" panose="020D0604000000000000" pitchFamily="50" charset="-127"/>
                  <a:cs typeface="Leelawadee" panose="020B0502040204020203" pitchFamily="34" charset="-34"/>
                </a:rPr>
                <a:t>C</a:t>
              </a:r>
              <a:endParaRPr lang="en-US" altLang="ko-KR" sz="10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20000" endPos="45500" dir="5400000" sy="-100000" algn="bl" rotWithShape="0"/>
                </a:effectLst>
                <a:latin typeface="Tw Cen MT" panose="020B0602020104020603" pitchFamily="34" charset="0"/>
                <a:ea typeface="나눔고딕" panose="020D0604000000000000" pitchFamily="50" charset="-127"/>
                <a:cs typeface="Leelawadee" panose="020B0502040204020203" pitchFamily="34" charset="-34"/>
              </a:endParaRPr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6" r="58799"/>
            <a:stretch/>
          </p:blipFill>
          <p:spPr>
            <a:xfrm>
              <a:off x="3514028" y="2448921"/>
              <a:ext cx="1132932" cy="12789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41"/>
            <p:cNvSpPr txBox="1"/>
            <p:nvPr/>
          </p:nvSpPr>
          <p:spPr>
            <a:xfrm>
              <a:off x="5558904" y="2357886"/>
              <a:ext cx="3187640" cy="16312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91424" tIns="45712" rIns="91424" bIns="45712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en-US" altLang="ko-KR" sz="10000" b="1" spc="50" dirty="0" smtClean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  <a:reflection blurRad="6350" stA="20000" endPos="45500" dir="5400000" sy="-100000" algn="bl" rotWithShape="0"/>
                  </a:effectLst>
                  <a:latin typeface="Tw Cen MT" panose="020B0602020104020603" pitchFamily="34" charset="0"/>
                  <a:ea typeface="나눔고딕" panose="020D0604000000000000" pitchFamily="50" charset="-127"/>
                  <a:cs typeface="Leelawadee" panose="020B0502040204020203" pitchFamily="34" charset="-34"/>
                </a:rPr>
                <a:t>2026</a:t>
              </a:r>
              <a:endParaRPr lang="en-US" altLang="ko-KR" sz="10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20000" endPos="45500" dir="5400000" sy="-100000" algn="bl" rotWithShape="0"/>
                </a:effectLst>
                <a:latin typeface="Tw Cen MT" panose="020B0602020104020603" pitchFamily="34" charset="0"/>
                <a:ea typeface="나눔고딕" panose="020D0604000000000000" pitchFamily="50" charset="-127"/>
                <a:cs typeface="Leelawadee" panose="020B0502040204020203" pitchFamily="34" charset="-34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257A8E3-C1F7-4511-9806-9AC68ED8063D}"/>
              </a:ext>
            </a:extLst>
          </p:cNvPr>
          <p:cNvSpPr/>
          <p:nvPr/>
        </p:nvSpPr>
        <p:spPr>
          <a:xfrm>
            <a:off x="744" y="5924817"/>
            <a:ext cx="9189293" cy="485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4" y="6024397"/>
            <a:ext cx="1855401" cy="30013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5" y="6061220"/>
            <a:ext cx="1558595" cy="22648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1B9CF02-B121-4710-BADA-A67C2A354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18" y="6016966"/>
            <a:ext cx="1072328" cy="3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 flipV="1">
            <a:off x="-170371" y="3501008"/>
            <a:ext cx="9482287" cy="24039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>
            <a:off x="-169144" y="1097047"/>
            <a:ext cx="9482287" cy="240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649403" y="3487837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403" y="2906349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 3.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780" y="2913044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Introduction of RISP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084582" y="258285"/>
            <a:ext cx="63535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Heavy Ion Accelerator Facility : RAON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159384" y="1052736"/>
            <a:ext cx="8606036" cy="4761492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770105" y="2848525"/>
            <a:ext cx="792823" cy="3121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IF System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6" name="꺾인 연결선 5"/>
          <p:cNvCxnSpPr>
            <a:endCxn id="5" idx="1"/>
          </p:cNvCxnSpPr>
          <p:nvPr/>
        </p:nvCxnSpPr>
        <p:spPr>
          <a:xfrm rot="5400000" flipH="1" flipV="1">
            <a:off x="6327912" y="3292951"/>
            <a:ext cx="730560" cy="153826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7668670" y="3234124"/>
            <a:ext cx="450230" cy="26831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BIS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8" name="꺾인 연결선 7"/>
          <p:cNvCxnSpPr>
            <a:endCxn id="7" idx="1"/>
          </p:cNvCxnSpPr>
          <p:nvPr/>
        </p:nvCxnSpPr>
        <p:spPr>
          <a:xfrm flipV="1">
            <a:off x="7311844" y="3368282"/>
            <a:ext cx="356826" cy="323384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모서리가 둥근 직사각형 8"/>
          <p:cNvSpPr/>
          <p:nvPr/>
        </p:nvSpPr>
        <p:spPr>
          <a:xfrm>
            <a:off x="7956702" y="3691667"/>
            <a:ext cx="503729" cy="253772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μ</a:t>
            </a:r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SR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0" name="꺾인 연결선 9"/>
          <p:cNvCxnSpPr>
            <a:endCxn id="9" idx="1"/>
          </p:cNvCxnSpPr>
          <p:nvPr/>
        </p:nvCxnSpPr>
        <p:spPr>
          <a:xfrm flipV="1">
            <a:off x="7475911" y="3818553"/>
            <a:ext cx="480791" cy="25876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모서리가 둥근 직사각형 10"/>
          <p:cNvSpPr/>
          <p:nvPr/>
        </p:nvSpPr>
        <p:spPr>
          <a:xfrm>
            <a:off x="5261343" y="2943028"/>
            <a:ext cx="769045" cy="319109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HPMMS/</a:t>
            </a:r>
          </a:p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CLS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2" name="꺾인 연결선 11"/>
          <p:cNvCxnSpPr>
            <a:endCxn id="11" idx="1"/>
          </p:cNvCxnSpPr>
          <p:nvPr/>
        </p:nvCxnSpPr>
        <p:spPr>
          <a:xfrm rot="5400000" flipH="1" flipV="1">
            <a:off x="4822667" y="3350157"/>
            <a:ext cx="686249" cy="191103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/>
        </p:nvSpPr>
        <p:spPr>
          <a:xfrm>
            <a:off x="3336743" y="3018255"/>
            <a:ext cx="577395" cy="23108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SCL2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4" name="꺾인 연결선 13"/>
          <p:cNvCxnSpPr>
            <a:endCxn id="13" idx="3"/>
          </p:cNvCxnSpPr>
          <p:nvPr/>
        </p:nvCxnSpPr>
        <p:spPr>
          <a:xfrm rot="16200000" flipV="1">
            <a:off x="3783074" y="3264862"/>
            <a:ext cx="422500" cy="160372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모서리가 둥근 직사각형 14"/>
          <p:cNvSpPr/>
          <p:nvPr/>
        </p:nvSpPr>
        <p:spPr>
          <a:xfrm>
            <a:off x="4182354" y="2572482"/>
            <a:ext cx="727162" cy="3121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ISOL System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6" name="꺾인 연결선 15"/>
          <p:cNvCxnSpPr>
            <a:endCxn id="15" idx="2"/>
          </p:cNvCxnSpPr>
          <p:nvPr/>
        </p:nvCxnSpPr>
        <p:spPr>
          <a:xfrm rot="16200000" flipV="1">
            <a:off x="4171197" y="3259338"/>
            <a:ext cx="866528" cy="117052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모서리가 둥근 직사각형 16"/>
          <p:cNvSpPr/>
          <p:nvPr/>
        </p:nvSpPr>
        <p:spPr>
          <a:xfrm>
            <a:off x="4926358" y="5095583"/>
            <a:ext cx="725762" cy="24588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LAMPS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8" name="꺾인 연결선 17"/>
          <p:cNvCxnSpPr>
            <a:endCxn id="17" idx="3"/>
          </p:cNvCxnSpPr>
          <p:nvPr/>
        </p:nvCxnSpPr>
        <p:spPr>
          <a:xfrm rot="5400000">
            <a:off x="5455427" y="4815012"/>
            <a:ext cx="600208" cy="206821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3696743" y="4518729"/>
            <a:ext cx="823071" cy="24782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Cyclotron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0" name="꺾인 연결선 19"/>
          <p:cNvCxnSpPr>
            <a:endCxn id="19" idx="3"/>
          </p:cNvCxnSpPr>
          <p:nvPr/>
        </p:nvCxnSpPr>
        <p:spPr>
          <a:xfrm rot="5400000">
            <a:off x="4394510" y="4360968"/>
            <a:ext cx="406979" cy="156369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모서리가 둥근 직사각형 20"/>
          <p:cNvSpPr/>
          <p:nvPr/>
        </p:nvSpPr>
        <p:spPr>
          <a:xfrm>
            <a:off x="2707851" y="3054428"/>
            <a:ext cx="577579" cy="23807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SCL3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2" name="꺾인 연결선 21"/>
          <p:cNvCxnSpPr>
            <a:endCxn id="21" idx="2"/>
          </p:cNvCxnSpPr>
          <p:nvPr/>
        </p:nvCxnSpPr>
        <p:spPr>
          <a:xfrm rot="16200000" flipV="1">
            <a:off x="2966599" y="3322545"/>
            <a:ext cx="299594" cy="239510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3072490" y="2634320"/>
            <a:ext cx="577979" cy="23065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SCL1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4" name="꺾인 연결선 23"/>
          <p:cNvCxnSpPr>
            <a:endCxn id="23" idx="1"/>
          </p:cNvCxnSpPr>
          <p:nvPr/>
        </p:nvCxnSpPr>
        <p:spPr>
          <a:xfrm flipV="1">
            <a:off x="2805446" y="2749648"/>
            <a:ext cx="267044" cy="19037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3285430" y="2261392"/>
            <a:ext cx="628708" cy="22363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ECR IS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6" name="꺾인 연결선 25"/>
          <p:cNvCxnSpPr>
            <a:endCxn id="25" idx="1"/>
          </p:cNvCxnSpPr>
          <p:nvPr/>
        </p:nvCxnSpPr>
        <p:spPr>
          <a:xfrm flipV="1">
            <a:off x="2900811" y="2373210"/>
            <a:ext cx="384619" cy="16748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888748" y="4520562"/>
            <a:ext cx="797303" cy="237871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KOBRA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8" name="꺾인 연결선 27"/>
          <p:cNvCxnSpPr>
            <a:endCxn id="27" idx="3"/>
          </p:cNvCxnSpPr>
          <p:nvPr/>
        </p:nvCxnSpPr>
        <p:spPr>
          <a:xfrm rot="10800000" flipV="1">
            <a:off x="1686052" y="4280582"/>
            <a:ext cx="419901" cy="358916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모서리가 둥근 직사각형 28"/>
          <p:cNvSpPr/>
          <p:nvPr/>
        </p:nvSpPr>
        <p:spPr>
          <a:xfrm>
            <a:off x="826169" y="4186625"/>
            <a:ext cx="607851" cy="227634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NDPS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0" name="꺾인 연결선 29"/>
          <p:cNvCxnSpPr>
            <a:endCxn id="29" idx="3"/>
          </p:cNvCxnSpPr>
          <p:nvPr/>
        </p:nvCxnSpPr>
        <p:spPr>
          <a:xfrm rot="5400000">
            <a:off x="1212957" y="3751939"/>
            <a:ext cx="769566" cy="327440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모서리가 둥근 직사각형 30"/>
          <p:cNvSpPr/>
          <p:nvPr/>
        </p:nvSpPr>
        <p:spPr>
          <a:xfrm>
            <a:off x="3191972" y="1883852"/>
            <a:ext cx="680859" cy="2804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Control</a:t>
            </a:r>
          </a:p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Center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2" name="꺾인 연결선 31"/>
          <p:cNvCxnSpPr>
            <a:endCxn id="31" idx="1"/>
          </p:cNvCxnSpPr>
          <p:nvPr/>
        </p:nvCxnSpPr>
        <p:spPr>
          <a:xfrm flipV="1">
            <a:off x="2893699" y="2024056"/>
            <a:ext cx="298273" cy="6534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모서리가 둥근 직사각형 32"/>
          <p:cNvSpPr/>
          <p:nvPr/>
        </p:nvSpPr>
        <p:spPr>
          <a:xfrm>
            <a:off x="819409" y="2442425"/>
            <a:ext cx="614611" cy="2804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Utility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4" name="꺾인 연결선 33"/>
          <p:cNvCxnSpPr>
            <a:endCxn id="33" idx="3"/>
          </p:cNvCxnSpPr>
          <p:nvPr/>
        </p:nvCxnSpPr>
        <p:spPr>
          <a:xfrm rot="16200000" flipV="1">
            <a:off x="1422381" y="2594269"/>
            <a:ext cx="373242" cy="349963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2220502" y="4815174"/>
            <a:ext cx="614611" cy="2804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HRS</a:t>
            </a:r>
            <a:endParaRPr lang="ko-KR" altLang="en-US" sz="1000" b="1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6" name="꺾인 연결선 35"/>
          <p:cNvCxnSpPr>
            <a:endCxn id="35" idx="3"/>
          </p:cNvCxnSpPr>
          <p:nvPr/>
        </p:nvCxnSpPr>
        <p:spPr>
          <a:xfrm rot="5400000">
            <a:off x="2779132" y="4492782"/>
            <a:ext cx="518579" cy="40661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6375636" y="1160194"/>
            <a:ext cx="2344419" cy="1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1740153" y="374894"/>
            <a:ext cx="3811588" cy="504825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RAON Layout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505575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-19091" y="938627"/>
            <a:ext cx="9144000" cy="5991135"/>
          </a:xfrm>
          <a:prstGeom prst="rect">
            <a:avLst/>
          </a:prstGeom>
        </p:spPr>
      </p:pic>
      <p:grpSp>
        <p:nvGrpSpPr>
          <p:cNvPr id="108" name="그룹 107"/>
          <p:cNvGrpSpPr/>
          <p:nvPr/>
        </p:nvGrpSpPr>
        <p:grpSpPr>
          <a:xfrm>
            <a:off x="5233630" y="2974579"/>
            <a:ext cx="983456" cy="432651"/>
            <a:chOff x="5684137" y="2002080"/>
            <a:chExt cx="780415" cy="432651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5684137" y="2002080"/>
              <a:ext cx="780415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Assembly </a:t>
              </a: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0" name="직선 연결선 109"/>
            <p:cNvCxnSpPr/>
            <p:nvPr/>
          </p:nvCxnSpPr>
          <p:spPr>
            <a:xfrm>
              <a:off x="6073392" y="2206652"/>
              <a:ext cx="0" cy="228079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그룹 110"/>
          <p:cNvGrpSpPr/>
          <p:nvPr/>
        </p:nvGrpSpPr>
        <p:grpSpPr>
          <a:xfrm>
            <a:off x="6039513" y="3058412"/>
            <a:ext cx="954096" cy="432651"/>
            <a:chOff x="5707821" y="2002080"/>
            <a:chExt cx="742699" cy="432651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5707821" y="2002080"/>
              <a:ext cx="742699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 SRF Test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3" name="직선 연결선 112"/>
            <p:cNvCxnSpPr/>
            <p:nvPr/>
          </p:nvCxnSpPr>
          <p:spPr>
            <a:xfrm>
              <a:off x="6073392" y="2206652"/>
              <a:ext cx="0" cy="228079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그룹 113"/>
          <p:cNvGrpSpPr/>
          <p:nvPr/>
        </p:nvGrpSpPr>
        <p:grpSpPr>
          <a:xfrm>
            <a:off x="2711084" y="2774147"/>
            <a:ext cx="1212844" cy="528105"/>
            <a:chOff x="5627936" y="2173237"/>
            <a:chExt cx="937795" cy="528105"/>
          </a:xfrm>
        </p:grpSpPr>
        <p:sp>
          <p:nvSpPr>
            <p:cNvPr id="115" name="모서리가 둥근 직사각형 114"/>
            <p:cNvSpPr/>
            <p:nvPr/>
          </p:nvSpPr>
          <p:spPr>
            <a:xfrm>
              <a:off x="5627936" y="2173237"/>
              <a:ext cx="937795" cy="21821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Waste Storage</a:t>
              </a:r>
              <a:endParaRPr lang="en-US" altLang="ko-KR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6" name="직선 연결선 115"/>
            <p:cNvCxnSpPr/>
            <p:nvPr/>
          </p:nvCxnSpPr>
          <p:spPr>
            <a:xfrm>
              <a:off x="6084570" y="2396071"/>
              <a:ext cx="12263" cy="305271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그룹 116"/>
          <p:cNvGrpSpPr/>
          <p:nvPr/>
        </p:nvGrpSpPr>
        <p:grpSpPr>
          <a:xfrm>
            <a:off x="2148424" y="3050779"/>
            <a:ext cx="981084" cy="356451"/>
            <a:chOff x="5717540" y="2366076"/>
            <a:chExt cx="815340" cy="356451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5717540" y="2366076"/>
              <a:ext cx="81534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Guest House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9" name="직선 연결선 118"/>
            <p:cNvCxnSpPr/>
            <p:nvPr/>
          </p:nvCxnSpPr>
          <p:spPr>
            <a:xfrm>
              <a:off x="6129020" y="257387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그룹 119"/>
          <p:cNvGrpSpPr/>
          <p:nvPr/>
        </p:nvGrpSpPr>
        <p:grpSpPr>
          <a:xfrm>
            <a:off x="3129508" y="3582780"/>
            <a:ext cx="794420" cy="351415"/>
            <a:chOff x="5749730" y="1992211"/>
            <a:chExt cx="636165" cy="351415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5749730" y="2142556"/>
              <a:ext cx="636165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HQ Office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2" name="직선 연결선 121"/>
            <p:cNvCxnSpPr/>
            <p:nvPr/>
          </p:nvCxnSpPr>
          <p:spPr>
            <a:xfrm>
              <a:off x="6061710" y="199221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그룹 122"/>
          <p:cNvGrpSpPr/>
          <p:nvPr/>
        </p:nvGrpSpPr>
        <p:grpSpPr>
          <a:xfrm>
            <a:off x="2215345" y="5322143"/>
            <a:ext cx="1261934" cy="351415"/>
            <a:chOff x="5617577" y="1973655"/>
            <a:chExt cx="1261934" cy="351415"/>
          </a:xfrm>
        </p:grpSpPr>
        <p:sp>
          <p:nvSpPr>
            <p:cNvPr id="124" name="모서리가 둥근 직사각형 123"/>
            <p:cNvSpPr/>
            <p:nvPr/>
          </p:nvSpPr>
          <p:spPr>
            <a:xfrm>
              <a:off x="5617577" y="2124000"/>
              <a:ext cx="1261934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Electricity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5" name="직선 연결선 124"/>
            <p:cNvCxnSpPr/>
            <p:nvPr/>
          </p:nvCxnSpPr>
          <p:spPr>
            <a:xfrm>
              <a:off x="6194871" y="1973655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그룹 125"/>
          <p:cNvGrpSpPr/>
          <p:nvPr/>
        </p:nvGrpSpPr>
        <p:grpSpPr>
          <a:xfrm>
            <a:off x="1581840" y="4110660"/>
            <a:ext cx="1080398" cy="356564"/>
            <a:chOff x="5669469" y="2289763"/>
            <a:chExt cx="883920" cy="356564"/>
          </a:xfrm>
        </p:grpSpPr>
        <p:sp>
          <p:nvSpPr>
            <p:cNvPr id="127" name="모서리가 둥근 직사각형 126"/>
            <p:cNvSpPr/>
            <p:nvPr/>
          </p:nvSpPr>
          <p:spPr>
            <a:xfrm>
              <a:off x="5669469" y="2289763"/>
              <a:ext cx="883920" cy="20309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Control Center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8" name="직선 연결선 127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그룹 128"/>
          <p:cNvGrpSpPr/>
          <p:nvPr/>
        </p:nvGrpSpPr>
        <p:grpSpPr>
          <a:xfrm>
            <a:off x="1410538" y="5008116"/>
            <a:ext cx="693420" cy="507141"/>
            <a:chOff x="5760720" y="1983805"/>
            <a:chExt cx="693420" cy="507141"/>
          </a:xfrm>
        </p:grpSpPr>
        <p:sp>
          <p:nvSpPr>
            <p:cNvPr id="130" name="모서리가 둥근 직사각형 129"/>
            <p:cNvSpPr/>
            <p:nvPr/>
          </p:nvSpPr>
          <p:spPr>
            <a:xfrm>
              <a:off x="5760720" y="2289876"/>
              <a:ext cx="69342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Utility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31" name="직선 연결선 130"/>
            <p:cNvCxnSpPr/>
            <p:nvPr/>
          </p:nvCxnSpPr>
          <p:spPr>
            <a:xfrm>
              <a:off x="6108268" y="1983805"/>
              <a:ext cx="0" cy="306071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그룹 131"/>
          <p:cNvGrpSpPr/>
          <p:nvPr/>
        </p:nvGrpSpPr>
        <p:grpSpPr>
          <a:xfrm>
            <a:off x="6141366" y="4816740"/>
            <a:ext cx="1047648" cy="541086"/>
            <a:chOff x="5537419" y="2007192"/>
            <a:chExt cx="748616" cy="541086"/>
          </a:xfrm>
        </p:grpSpPr>
        <p:sp>
          <p:nvSpPr>
            <p:cNvPr id="133" name="모서리가 둥근 직사각형 132"/>
            <p:cNvSpPr/>
            <p:nvPr/>
          </p:nvSpPr>
          <p:spPr>
            <a:xfrm>
              <a:off x="5537419" y="2335218"/>
              <a:ext cx="748616" cy="21306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Cryogenics Bd.</a:t>
              </a:r>
            </a:p>
          </p:txBody>
        </p:sp>
        <p:cxnSp>
          <p:nvCxnSpPr>
            <p:cNvPr id="134" name="직선 연결선 133"/>
            <p:cNvCxnSpPr/>
            <p:nvPr/>
          </p:nvCxnSpPr>
          <p:spPr>
            <a:xfrm>
              <a:off x="5905242" y="2007192"/>
              <a:ext cx="0" cy="326337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그룹 134"/>
          <p:cNvGrpSpPr/>
          <p:nvPr/>
        </p:nvGrpSpPr>
        <p:grpSpPr>
          <a:xfrm>
            <a:off x="3782277" y="4655170"/>
            <a:ext cx="1047486" cy="466986"/>
            <a:chOff x="5542716" y="2345595"/>
            <a:chExt cx="819154" cy="466986"/>
          </a:xfrm>
        </p:grpSpPr>
        <p:sp>
          <p:nvSpPr>
            <p:cNvPr id="136" name="모서리가 둥근 직사각형 135"/>
            <p:cNvSpPr/>
            <p:nvPr/>
          </p:nvSpPr>
          <p:spPr>
            <a:xfrm>
              <a:off x="5542716" y="2345595"/>
              <a:ext cx="819154" cy="235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Low Energy B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37" name="직선 연결선 136"/>
            <p:cNvCxnSpPr/>
            <p:nvPr/>
          </p:nvCxnSpPr>
          <p:spPr>
            <a:xfrm>
              <a:off x="5975151" y="2584502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그룹 137"/>
          <p:cNvGrpSpPr/>
          <p:nvPr/>
        </p:nvGrpSpPr>
        <p:grpSpPr>
          <a:xfrm>
            <a:off x="5085056" y="4634918"/>
            <a:ext cx="1056310" cy="467893"/>
            <a:chOff x="5671184" y="2178434"/>
            <a:chExt cx="842963" cy="467893"/>
          </a:xfrm>
        </p:grpSpPr>
        <p:sp>
          <p:nvSpPr>
            <p:cNvPr id="139" name="모서리가 둥근 직사각형 138"/>
            <p:cNvSpPr/>
            <p:nvPr/>
          </p:nvSpPr>
          <p:spPr>
            <a:xfrm>
              <a:off x="5671184" y="2178434"/>
              <a:ext cx="842963" cy="2363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Low Energy A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0" name="직선 연결선 139"/>
            <p:cNvCxnSpPr/>
            <p:nvPr/>
          </p:nvCxnSpPr>
          <p:spPr>
            <a:xfrm>
              <a:off x="6103620" y="2418248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그룹 140"/>
          <p:cNvGrpSpPr/>
          <p:nvPr/>
        </p:nvGrpSpPr>
        <p:grpSpPr>
          <a:xfrm>
            <a:off x="7078265" y="4212207"/>
            <a:ext cx="1063126" cy="441558"/>
            <a:chOff x="5671185" y="1991528"/>
            <a:chExt cx="866776" cy="441558"/>
          </a:xfrm>
        </p:grpSpPr>
        <p:sp>
          <p:nvSpPr>
            <p:cNvPr id="142" name="모서리가 둥근 직사각형 141"/>
            <p:cNvSpPr/>
            <p:nvPr/>
          </p:nvSpPr>
          <p:spPr>
            <a:xfrm>
              <a:off x="5671185" y="2228789"/>
              <a:ext cx="866776" cy="2042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High Energy A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3" name="직선 연결선 142"/>
            <p:cNvCxnSpPr/>
            <p:nvPr/>
          </p:nvCxnSpPr>
          <p:spPr>
            <a:xfrm>
              <a:off x="6103620" y="1991528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그룹 143"/>
          <p:cNvGrpSpPr/>
          <p:nvPr/>
        </p:nvGrpSpPr>
        <p:grpSpPr>
          <a:xfrm>
            <a:off x="6836849" y="3204327"/>
            <a:ext cx="1047519" cy="552131"/>
            <a:chOff x="5572944" y="2206119"/>
            <a:chExt cx="824637" cy="552131"/>
          </a:xfrm>
        </p:grpSpPr>
        <p:sp>
          <p:nvSpPr>
            <p:cNvPr id="145" name="모서리가 둥근 직사각형 144"/>
            <p:cNvSpPr/>
            <p:nvPr/>
          </p:nvSpPr>
          <p:spPr>
            <a:xfrm>
              <a:off x="5572944" y="2206119"/>
              <a:ext cx="824637" cy="22765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High Energy B</a:t>
              </a:r>
            </a:p>
          </p:txBody>
        </p:sp>
        <p:cxnSp>
          <p:nvCxnSpPr>
            <p:cNvPr id="146" name="직선 연결선 145"/>
            <p:cNvCxnSpPr/>
            <p:nvPr/>
          </p:nvCxnSpPr>
          <p:spPr>
            <a:xfrm>
              <a:off x="5985262" y="2433777"/>
              <a:ext cx="0" cy="324473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그룹 146"/>
          <p:cNvGrpSpPr/>
          <p:nvPr/>
        </p:nvGrpSpPr>
        <p:grpSpPr>
          <a:xfrm>
            <a:off x="5293631" y="4148020"/>
            <a:ext cx="403860" cy="356451"/>
            <a:chOff x="5913120" y="2289876"/>
            <a:chExt cx="403860" cy="356451"/>
          </a:xfrm>
        </p:grpSpPr>
        <p:sp>
          <p:nvSpPr>
            <p:cNvPr id="148" name="모서리가 둥근 직사각형 147"/>
            <p:cNvSpPr/>
            <p:nvPr/>
          </p:nvSpPr>
          <p:spPr>
            <a:xfrm>
              <a:off x="5913120" y="2289876"/>
              <a:ext cx="40386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SCL3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9" name="직선 연결선 148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그룹 149"/>
          <p:cNvGrpSpPr/>
          <p:nvPr/>
        </p:nvGrpSpPr>
        <p:grpSpPr>
          <a:xfrm>
            <a:off x="4829763" y="4078923"/>
            <a:ext cx="403860" cy="356451"/>
            <a:chOff x="5913120" y="2350332"/>
            <a:chExt cx="403860" cy="356451"/>
          </a:xfrm>
        </p:grpSpPr>
        <p:sp>
          <p:nvSpPr>
            <p:cNvPr id="151" name="모서리가 둥근 직사각형 150"/>
            <p:cNvSpPr/>
            <p:nvPr/>
          </p:nvSpPr>
          <p:spPr>
            <a:xfrm>
              <a:off x="5913120" y="2350332"/>
              <a:ext cx="40386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SCL2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>
              <a:off x="6103620" y="2558127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그룹 152"/>
          <p:cNvGrpSpPr/>
          <p:nvPr/>
        </p:nvGrpSpPr>
        <p:grpSpPr>
          <a:xfrm>
            <a:off x="5486458" y="3899026"/>
            <a:ext cx="885742" cy="336805"/>
            <a:chOff x="5736590" y="2309522"/>
            <a:chExt cx="739624" cy="336805"/>
          </a:xfrm>
        </p:grpSpPr>
        <p:sp>
          <p:nvSpPr>
            <p:cNvPr id="154" name="모서리가 둥근 직사각형 153"/>
            <p:cNvSpPr/>
            <p:nvPr/>
          </p:nvSpPr>
          <p:spPr>
            <a:xfrm>
              <a:off x="5736590" y="2309522"/>
              <a:ext cx="739624" cy="1863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Accelerator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그룹 155"/>
          <p:cNvGrpSpPr/>
          <p:nvPr/>
        </p:nvGrpSpPr>
        <p:grpSpPr>
          <a:xfrm>
            <a:off x="6474492" y="3905818"/>
            <a:ext cx="403860" cy="339371"/>
            <a:chOff x="5913120" y="2231386"/>
            <a:chExt cx="403860" cy="339371"/>
          </a:xfrm>
        </p:grpSpPr>
        <p:sp>
          <p:nvSpPr>
            <p:cNvPr id="157" name="모서리가 둥근 직사각형 156"/>
            <p:cNvSpPr/>
            <p:nvPr/>
          </p:nvSpPr>
          <p:spPr>
            <a:xfrm>
              <a:off x="5913120" y="2231386"/>
              <a:ext cx="403860" cy="1839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8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ISOL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8" name="직선 연결선 157"/>
            <p:cNvCxnSpPr/>
            <p:nvPr/>
          </p:nvCxnSpPr>
          <p:spPr>
            <a:xfrm>
              <a:off x="6103620" y="2422101"/>
              <a:ext cx="0" cy="148656"/>
            </a:xfrm>
            <a:prstGeom prst="line">
              <a:avLst/>
            </a:prstGeom>
            <a:ln w="9525">
              <a:solidFill>
                <a:srgbClr val="0081C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그룹 158"/>
          <p:cNvGrpSpPr/>
          <p:nvPr/>
        </p:nvGrpSpPr>
        <p:grpSpPr>
          <a:xfrm>
            <a:off x="6589749" y="3491415"/>
            <a:ext cx="403860" cy="339371"/>
            <a:chOff x="5913120" y="2306956"/>
            <a:chExt cx="403860" cy="339371"/>
          </a:xfrm>
        </p:grpSpPr>
        <p:sp>
          <p:nvSpPr>
            <p:cNvPr id="160" name="모서리가 둥근 직사각형 159"/>
            <p:cNvSpPr/>
            <p:nvPr/>
          </p:nvSpPr>
          <p:spPr>
            <a:xfrm>
              <a:off x="5913120" y="2306956"/>
              <a:ext cx="403860" cy="1839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8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IF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61" name="직선 연결선 160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0081C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그룹 162"/>
          <p:cNvGrpSpPr/>
          <p:nvPr/>
        </p:nvGrpSpPr>
        <p:grpSpPr>
          <a:xfrm>
            <a:off x="643256" y="1518643"/>
            <a:ext cx="1912520" cy="1077965"/>
            <a:chOff x="1055638" y="2131356"/>
            <a:chExt cx="1649782" cy="1077965"/>
          </a:xfrm>
          <a:solidFill>
            <a:schemeClr val="bg1"/>
          </a:solidFill>
        </p:grpSpPr>
        <p:sp>
          <p:nvSpPr>
            <p:cNvPr id="164" name="직사각형 163"/>
            <p:cNvSpPr/>
            <p:nvPr/>
          </p:nvSpPr>
          <p:spPr>
            <a:xfrm>
              <a:off x="1055638" y="2710723"/>
              <a:ext cx="1649782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● </a:t>
              </a:r>
              <a:r>
                <a:rPr lang="ko-KR" altLang="en-US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 smtClean="0">
                  <a:solidFill>
                    <a:srgbClr val="7030A0"/>
                  </a:solidFill>
                  <a:ea typeface="HY헤드라인M" panose="02030600000101010101" pitchFamily="18" charset="-127"/>
                </a:rPr>
                <a:t>Conventional Utilities</a:t>
              </a:r>
              <a:endParaRPr lang="en-US" altLang="ko-KR" sz="11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E</a:t>
              </a:r>
              <a:r>
                <a:rPr lang="en-US" altLang="ko-KR" sz="1100" b="1" dirty="0" smtClean="0">
                  <a:solidFill>
                    <a:srgbClr val="709C12"/>
                  </a:solidFill>
                  <a:ea typeface="HY헤드라인M" panose="02030600000101010101" pitchFamily="18" charset="-127"/>
                </a:rPr>
                <a:t>xperimental System</a:t>
              </a:r>
              <a:endParaRPr lang="ko-KR" altLang="en-US" sz="11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1055638" y="2131356"/>
              <a:ext cx="1649782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1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Accelerator System</a:t>
              </a:r>
              <a:endParaRPr lang="ko-KR" altLang="en-US" sz="11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●</a:t>
              </a:r>
              <a:r>
                <a:rPr lang="ko-KR" altLang="en-US" sz="11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RI</a:t>
              </a:r>
              <a:r>
                <a:rPr lang="ko-KR" altLang="en-US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producing </a:t>
              </a:r>
              <a:r>
                <a:rPr lang="en-US" altLang="ko-KR" sz="11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System</a:t>
              </a:r>
              <a:endParaRPr lang="en-US" altLang="ko-KR" sz="11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</p:grpSp>
      <p:sp>
        <p:nvSpPr>
          <p:cNvPr id="166" name="직사각형 165"/>
          <p:cNvSpPr/>
          <p:nvPr/>
        </p:nvSpPr>
        <p:spPr>
          <a:xfrm>
            <a:off x="2402991" y="6132036"/>
            <a:ext cx="672191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Building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Area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err="1" smtClean="0">
                <a:ea typeface="HY견고딕" panose="02030600000101010101" pitchFamily="18" charset="-127"/>
                <a:cs typeface="Arial" panose="020B0604020202020204" pitchFamily="34" charset="0"/>
              </a:rPr>
              <a:t>bldgs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with </a:t>
            </a:r>
            <a:r>
              <a:rPr lang="en-US" altLang="ko-KR" sz="1400" spc="100" dirty="0">
                <a:ea typeface="HY견고딕" panose="02030600000101010101" pitchFamily="18" charset="-127"/>
                <a:cs typeface="Arial" panose="020B0604020202020204" pitchFamily="34" charset="0"/>
              </a:rPr>
              <a:t>t</a:t>
            </a:r>
            <a:r>
              <a:rPr lang="en-US" altLang="ko-KR" sz="1400" spc="100" dirty="0" smtClean="0">
                <a:ea typeface="HY견고딕" panose="02030600000101010101" pitchFamily="18" charset="-127"/>
                <a:cs typeface="Arial" panose="020B0604020202020204" pitchFamily="34" charset="0"/>
              </a:rPr>
              <a:t>otal bldgs. Area</a:t>
            </a:r>
            <a:r>
              <a:rPr lang="ko-KR" altLang="en-US" sz="1400" spc="100" dirty="0" smtClean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of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116,252</a:t>
            </a:r>
            <a:r>
              <a:rPr lang="en-US" altLang="ko-KR" sz="1400" b="1" dirty="0" smtClean="0">
                <a:ea typeface="HY견고딕" panose="02030600000101010101" pitchFamily="18" charset="-127"/>
                <a:cs typeface="Arial" panose="020B0604020202020204" pitchFamily="34" charset="0"/>
              </a:rPr>
              <a:t>㎡</a:t>
            </a:r>
            <a:endParaRPr lang="en-US" altLang="ko-KR" sz="1400" b="1" dirty="0"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970"/>
            <a:ext cx="1697450" cy="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505575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36924" y="188640"/>
            <a:ext cx="188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ISOL system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" y="1513264"/>
            <a:ext cx="3857625" cy="3971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12" y="770118"/>
            <a:ext cx="6772275" cy="6930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83431" y="1505370"/>
            <a:ext cx="521838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Driver beam : proton 35&lt;K&lt;70 MeV, up to 70 kW</a:t>
            </a:r>
            <a:endParaRPr lang="en-US" altLang="ko-KR" sz="1600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Target : UCx, </a:t>
            </a:r>
            <a:r>
              <a:rPr lang="en-US" altLang="ko-KR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MgO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BN, </a:t>
            </a:r>
            <a:r>
              <a:rPr lang="en-US" altLang="ko-KR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CaO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BeO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600" dirty="0" err="1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SiC</a:t>
            </a:r>
            <a:r>
              <a:rPr lang="en-US" altLang="ko-KR" sz="1600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etc</a:t>
            </a:r>
            <a:endParaRPr lang="en-US" altLang="ko-KR" sz="1600" dirty="0" smtClean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Ion Source :  </a:t>
            </a:r>
            <a:r>
              <a:rPr lang="en-US" altLang="ko-KR" sz="1600" dirty="0" smtClean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Surface, RILIS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Plasma  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   </a:t>
            </a:r>
            <a:endParaRPr lang="en-US" altLang="ko-KR" sz="1600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RIB : 6&lt; A &lt; 250, 10&lt;K&lt; 80 keV, 10^8 pps(Sn), &gt;90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% purity @Exp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. 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incident to RFQ  of Post accelerator 10 keV/u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full remote maintenance system with TIS </a:t>
            </a:r>
            <a:r>
              <a:rPr lang="en-US" altLang="ko-KR" sz="16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modularization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69671" y="5535241"/>
            <a:ext cx="3538233" cy="1086669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 - ISOL beam lines including sub-systems are commissioned in 2021</a:t>
            </a:r>
          </a:p>
          <a:p>
            <a:r>
              <a:rPr lang="en-US" altLang="ko-KR" sz="1600" dirty="0">
                <a:solidFill>
                  <a:srgbClr val="000066"/>
                </a:solidFill>
              </a:rPr>
              <a:t> </a:t>
            </a:r>
            <a:r>
              <a:rPr lang="en-US" altLang="ko-KR" sz="1600" dirty="0" smtClean="0">
                <a:solidFill>
                  <a:srgbClr val="000066"/>
                </a:solidFill>
              </a:rPr>
              <a:t>- RI beam commissioning using SiC target</a:t>
            </a:r>
            <a:r>
              <a:rPr lang="ko-KR" altLang="en-US" sz="1600" dirty="0" smtClean="0">
                <a:solidFill>
                  <a:srgbClr val="000066"/>
                </a:solidFill>
              </a:rPr>
              <a:t>  </a:t>
            </a:r>
            <a:r>
              <a:rPr lang="en-US" altLang="ko-KR" sz="1600" dirty="0" smtClean="0">
                <a:solidFill>
                  <a:srgbClr val="000066"/>
                </a:solidFill>
              </a:rPr>
              <a:t>(Dec 2022)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430" y="3095422"/>
            <a:ext cx="5218387" cy="3526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482775"/>
            <a:ext cx="1697450" cy="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505575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79169" y="184583"/>
            <a:ext cx="350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Experimental Systems 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956170" y="6189605"/>
            <a:ext cx="6628269" cy="594227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b="1" dirty="0" smtClean="0">
                <a:solidFill>
                  <a:schemeClr val="tx1"/>
                </a:solidFill>
              </a:rPr>
              <a:t>ISOL system installed in 2021 and RI beam test on 2022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&amp;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All Exp. Systems are to be installed by 2022 and machine commissioned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pic>
        <p:nvPicPr>
          <p:cNvPr id="24" name="ad0dc249-df63-4b29-8e76-187f255e49c0" descr="Image">
            <a:extLst>
              <a:ext uri="{FF2B5EF4-FFF2-40B4-BE49-F238E27FC236}">
                <a16:creationId xmlns:a16="http://schemas.microsoft.com/office/drawing/2014/main" id="{15D7D315-42F1-4BEE-B2C6-1934524A0D9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" t="14053" r="1526" b="19188"/>
          <a:stretch/>
        </p:blipFill>
        <p:spPr bwMode="auto">
          <a:xfrm>
            <a:off x="400339" y="2142177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_x148911952" descr="EMB00006f283a9c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152" r="1555" b="1803"/>
          <a:stretch/>
        </p:blipFill>
        <p:spPr bwMode="auto">
          <a:xfrm>
            <a:off x="400339" y="4225211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 b="17687"/>
          <a:stretch/>
        </p:blipFill>
        <p:spPr>
          <a:xfrm>
            <a:off x="3357074" y="4222095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7" name="그림 2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39" y="4224625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26542" y="3085126"/>
            <a:ext cx="1531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(Cyclotron)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31" y="905682"/>
            <a:ext cx="84963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39" y="2136686"/>
            <a:ext cx="2624400" cy="189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584439" y="3090053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+mn-ea"/>
              </a:rPr>
              <a:t>muSR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6414" y="4914968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(MMS)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9654" y="4951617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(LAMPS)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4667" y="495161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(BIS)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98477" y="1349027"/>
            <a:ext cx="185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(IF Separator)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481" y="2161155"/>
            <a:ext cx="2658127" cy="1899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4179654" y="3032132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(NDPS)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555213"/>
            <a:ext cx="1697450" cy="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188423" y="916277"/>
            <a:ext cx="4860000" cy="3015097"/>
            <a:chOff x="4075068" y="969176"/>
            <a:chExt cx="4860000" cy="3015097"/>
          </a:xfrm>
        </p:grpSpPr>
        <p:grpSp>
          <p:nvGrpSpPr>
            <p:cNvPr id="33" name="그룹 32"/>
            <p:cNvGrpSpPr/>
            <p:nvPr/>
          </p:nvGrpSpPr>
          <p:grpSpPr>
            <a:xfrm>
              <a:off x="4075068" y="969176"/>
              <a:ext cx="4860000" cy="3015097"/>
              <a:chOff x="0" y="592575"/>
              <a:chExt cx="9250326" cy="573881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250326" cy="5738814"/>
              </a:xfrm>
              <a:prstGeom prst="rect">
                <a:avLst/>
              </a:prstGeom>
            </p:spPr>
          </p:pic>
          <p:sp>
            <p:nvSpPr>
              <p:cNvPr id="43" name="이등변 삼각형 42"/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1670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7907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RFQ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57977" y="161112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5697" y="1033201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SC ECRIS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9434" y="2459396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66485" y="205127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RAON Injector System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888" y="1004233"/>
            <a:ext cx="44680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Two </a:t>
            </a:r>
            <a:r>
              <a:rPr lang="en-US" altLang="ko-KR" sz="1600" b="1" dirty="0">
                <a:solidFill>
                  <a:srgbClr val="000066"/>
                </a:solidFill>
              </a:rPr>
              <a:t>ECR-IS on high voltage platforms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200" dirty="0">
                <a:solidFill>
                  <a:srgbClr val="000066"/>
                </a:solidFill>
              </a:rPr>
              <a:t>14.5 GHz ECR ion source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000066"/>
                </a:solidFill>
              </a:rPr>
              <a:t>  28 GHz superconducting ECR ion source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LEBT </a:t>
            </a:r>
            <a:r>
              <a:rPr lang="en-US" altLang="ko-KR" sz="1600" b="1" dirty="0">
                <a:solidFill>
                  <a:srgbClr val="000066"/>
                </a:solidFill>
              </a:rPr>
              <a:t>(E = 10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/u, Dual bending magnet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Chopper &amp; Electrostatic quads, Instrumentation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RFQ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81.25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MHz, Transmission Eff. ~98%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CW RF Power 94 kW (SSPA: 150 kW)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MEBT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Four RF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(SSPA: 20, 15, 4×2 kW)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Simple quadrupole magnets, Instrumentation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505575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8" y="4237185"/>
            <a:ext cx="3362325" cy="2057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22" y="3322785"/>
            <a:ext cx="3152775" cy="297180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827585" y="6325865"/>
            <a:ext cx="6541190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Installation completed and beam commissioning </a:t>
            </a:r>
            <a:r>
              <a:rPr lang="en-US" altLang="ko-KR" sz="1600" dirty="0">
                <a:solidFill>
                  <a:srgbClr val="000066"/>
                </a:solidFill>
              </a:rPr>
              <a:t>f</a:t>
            </a:r>
            <a:r>
              <a:rPr lang="en-US" altLang="ko-KR" sz="1600" dirty="0" smtClean="0">
                <a:solidFill>
                  <a:srgbClr val="000066"/>
                </a:solidFill>
              </a:rPr>
              <a:t>rom October, 2020 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/>
          <a:stretch/>
        </p:blipFill>
        <p:spPr>
          <a:xfrm>
            <a:off x="3602322" y="4553469"/>
            <a:ext cx="2089541" cy="14842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56986" y="5480494"/>
            <a:ext cx="23802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Ar</a:t>
            </a:r>
            <a:r>
              <a:rPr lang="en-US" altLang="ko-KR" sz="1400" baseline="30000" dirty="0" smtClean="0"/>
              <a:t>8+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1</a:t>
            </a:r>
            <a:r>
              <a:rPr lang="en-US" altLang="ko-KR" sz="1400" dirty="0" smtClean="0"/>
              <a:t>0uA </a:t>
            </a:r>
            <a:r>
              <a:rPr lang="en-US" altLang="ko-KR" sz="1400" dirty="0"/>
              <a:t>@ Beam </a:t>
            </a:r>
            <a:r>
              <a:rPr lang="en-US" altLang="ko-KR" sz="1400" dirty="0" smtClean="0"/>
              <a:t>Viewer(‘21)</a:t>
            </a:r>
            <a:endParaRPr lang="en-US" altLang="ko-KR" sz="1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019" y="440380"/>
            <a:ext cx="1697450" cy="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05"/>
    </mc:Choice>
    <mc:Fallback xmlns="">
      <p:transition advTm="2150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_x160106432" descr="EMB00000e842281"/>
          <p:cNvPicPr/>
          <p:nvPr/>
        </p:nvPicPr>
        <p:blipFill>
          <a:blip r:embed="rId3"/>
          <a:stretch/>
        </p:blipFill>
        <p:spPr>
          <a:xfrm>
            <a:off x="5968499" y="821975"/>
            <a:ext cx="2750612" cy="1822066"/>
          </a:xfrm>
          <a:prstGeom prst="rect">
            <a:avLst/>
          </a:prstGeom>
          <a:ln w="25560">
            <a:solidFill>
              <a:srgbClr val="C00000"/>
            </a:solidFill>
            <a:round/>
          </a:ln>
        </p:spPr>
      </p:pic>
      <p:sp>
        <p:nvSpPr>
          <p:cNvPr id="5" name="TextBox 4"/>
          <p:cNvSpPr txBox="1"/>
          <p:nvPr/>
        </p:nvSpPr>
        <p:spPr>
          <a:xfrm>
            <a:off x="2327600" y="201934"/>
            <a:ext cx="459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Injector Beam Commissioning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그림 2"/>
          <p:cNvPicPr/>
          <p:nvPr/>
        </p:nvPicPr>
        <p:blipFill>
          <a:blip r:embed="rId4"/>
          <a:srcRect b="25119"/>
          <a:stretch/>
        </p:blipFill>
        <p:spPr>
          <a:xfrm>
            <a:off x="192507" y="1036205"/>
            <a:ext cx="5763960" cy="3236760"/>
          </a:xfrm>
          <a:prstGeom prst="rect">
            <a:avLst/>
          </a:prstGeom>
          <a:ln>
            <a:noFill/>
          </a:ln>
        </p:spPr>
      </p:pic>
      <p:graphicFrame>
        <p:nvGraphicFramePr>
          <p:cNvPr id="15" name="내용 개체 틀 5"/>
          <p:cNvGraphicFramePr>
            <a:graphicFrameLocks/>
          </p:cNvGraphicFramePr>
          <p:nvPr>
            <p:extLst/>
          </p:nvPr>
        </p:nvGraphicFramePr>
        <p:xfrm>
          <a:off x="192507" y="821975"/>
          <a:ext cx="3203848" cy="183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PARAMETER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VALUE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Beam Properties: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Frequency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81.250 MHz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Particle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H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+1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to </a:t>
                      </a: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U</a:t>
                      </a:r>
                      <a:r>
                        <a:rPr lang="en-US" sz="1000" u="none" baseline="-25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238</a:t>
                      </a:r>
                      <a:r>
                        <a:rPr lang="en-US" sz="1000" u="none" baseline="30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+33</a:t>
                      </a:r>
                      <a:endParaRPr lang="ko-KR" sz="1000" u="none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Energy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10 keV/u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Current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0.4 mA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Emittance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0.012 .cm. mrad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Output Energy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0.507 MeV/u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Output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Emittance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0.0125 .cm. mrad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~26 keV/u-Degree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Transmission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~98 %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Duty Factor 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100%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6" name="그림 10"/>
          <p:cNvPicPr/>
          <p:nvPr/>
        </p:nvPicPr>
        <p:blipFill>
          <a:blip r:embed="rId5"/>
          <a:stretch/>
        </p:blipFill>
        <p:spPr>
          <a:xfrm>
            <a:off x="3421252" y="821975"/>
            <a:ext cx="3292920" cy="1798560"/>
          </a:xfrm>
          <a:prstGeom prst="rect">
            <a:avLst/>
          </a:prstGeom>
          <a:ln w="19080">
            <a:solidFill>
              <a:srgbClr val="FF0000"/>
            </a:solidFill>
            <a:round/>
          </a:ln>
        </p:spPr>
      </p:pic>
      <p:pic>
        <p:nvPicPr>
          <p:cNvPr id="19" name="_x53063400" descr="EMB000001d822b5"/>
          <p:cNvPicPr/>
          <p:nvPr/>
        </p:nvPicPr>
        <p:blipFill>
          <a:blip r:embed="rId6"/>
          <a:stretch/>
        </p:blipFill>
        <p:spPr>
          <a:xfrm>
            <a:off x="5956467" y="2654585"/>
            <a:ext cx="2750612" cy="1618380"/>
          </a:xfrm>
          <a:prstGeom prst="rect">
            <a:avLst/>
          </a:prstGeom>
          <a:ln w="25560">
            <a:solidFill>
              <a:srgbClr val="C00000"/>
            </a:solidFill>
            <a:round/>
          </a:ln>
        </p:spPr>
      </p:pic>
      <p:sp>
        <p:nvSpPr>
          <p:cNvPr id="20" name="CustomShape 8"/>
          <p:cNvSpPr/>
          <p:nvPr/>
        </p:nvSpPr>
        <p:spPr>
          <a:xfrm>
            <a:off x="7073042" y="1721255"/>
            <a:ext cx="128719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SSPA(60kW*2EA)</a:t>
            </a:r>
            <a:endParaRPr lang="en-US" sz="1200" b="0" strike="noStrike" spc="-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4279069"/>
            <a:ext cx="2991174" cy="2392939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96" y="4274768"/>
            <a:ext cx="2988355" cy="23906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9708" y="4512688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[ Ar9+, 2021]</a:t>
            </a:r>
            <a:endParaRPr lang="ko-KR" alt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171642" y="4512687"/>
            <a:ext cx="108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[ Ar8+, 2022]</a:t>
            </a:r>
            <a:endParaRPr lang="ko-KR" altLang="en-US" sz="1400" dirty="0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30" y="4285312"/>
            <a:ext cx="2992234" cy="239378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502141" y="4512688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[ Ar9+, 2022]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192507" y="4272965"/>
            <a:ext cx="8795082" cy="2370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327600" y="5748000"/>
            <a:ext cx="2780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 RFQ transmission (error bar: 3</a:t>
            </a:r>
            <a:r>
              <a:rPr lang="en-US" altLang="ko-KR" sz="1400" b="1" dirty="0" smtClean="0">
                <a:sym typeface="Symbol" panose="05050102010706020507" pitchFamily="18" charset="2"/>
              </a:rPr>
              <a:t>)</a:t>
            </a:r>
            <a:r>
              <a:rPr lang="ko-KR" altLang="en-US" sz="1400" b="1" dirty="0" smtClean="0"/>
              <a:t> </a:t>
            </a:r>
            <a:r>
              <a:rPr lang="en-US" altLang="ko-KR" sz="1400" dirty="0" smtClean="0"/>
              <a:t>]</a:t>
            </a:r>
            <a:endParaRPr lang="ko-KR" altLang="en-US" sz="1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9629" y="504888"/>
            <a:ext cx="1697450" cy="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8"/>
    </mc:Choice>
    <mc:Fallback xmlns="">
      <p:transition spd="slow" advTm="2396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7600" y="201934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SRF </a:t>
            </a:r>
            <a:r>
              <a:rPr lang="en-US" altLang="ko-KR" sz="2400" b="1" dirty="0" err="1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Linac</a:t>
            </a:r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altLang="ko-KR" sz="2400" b="1" dirty="0" smtClean="0">
                <a:solidFill>
                  <a:srgbClr val="091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Commissioning</a:t>
            </a:r>
            <a:endParaRPr lang="ko-KR" altLang="en-US" sz="2400" b="1" dirty="0">
              <a:solidFill>
                <a:srgbClr val="091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0" name="CustomShape 8"/>
          <p:cNvSpPr/>
          <p:nvPr/>
        </p:nvSpPr>
        <p:spPr>
          <a:xfrm>
            <a:off x="7073042" y="1721255"/>
            <a:ext cx="128719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SSPA(60kW*2EA)</a:t>
            </a:r>
            <a:endParaRPr lang="en-US" sz="1200" b="0" strike="noStrike" spc="-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34"/>
          <p:cNvSpPr txBox="1"/>
          <p:nvPr/>
        </p:nvSpPr>
        <p:spPr>
          <a:xfrm>
            <a:off x="58863" y="1462140"/>
            <a:ext cx="430524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dirty="0" smtClean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-Cryomodule(CM)  &amp; Warm section is clean assembled in the clean booth@tunnel</a:t>
            </a:r>
            <a:endParaRPr lang="en-US" altLang="ko-KR" sz="1600" dirty="0">
              <a:solidFill>
                <a:srgbClr val="0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</a:pPr>
            <a:r>
              <a:rPr lang="en-US" altLang="ko-KR" sz="1600" dirty="0" smtClean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-Total </a:t>
            </a:r>
            <a:r>
              <a:rPr lang="en-US" altLang="ko-KR" sz="1600" dirty="0" smtClean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particle </a:t>
            </a:r>
            <a:r>
              <a:rPr lang="en-US" altLang="ko-KR" sz="1600" dirty="0" smtClean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counts(size=0.5um above/10 mins)  were less than 30 counts 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87" y="2517053"/>
            <a:ext cx="2607787" cy="197320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197" y="2771090"/>
            <a:ext cx="1984793" cy="148137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179513" y="4481847"/>
            <a:ext cx="4089162" cy="2146053"/>
          </a:xfrm>
          <a:prstGeom prst="rect">
            <a:avLst/>
          </a:prstGeom>
        </p:spPr>
      </p:pic>
      <p:pic>
        <p:nvPicPr>
          <p:cNvPr id="26" name="_x477949160" descr="EMB0000ebe8069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15" y="3462600"/>
            <a:ext cx="4233187" cy="30229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1332682" y="6100161"/>
            <a:ext cx="1508426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section</a:t>
            </a:r>
            <a:endParaRPr lang="en-US" altLang="ko-K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508" y="493176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39960" y="4932288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4317" y="493176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38" name="직선 화살표 연결선 37"/>
          <p:cNvCxnSpPr/>
          <p:nvPr/>
        </p:nvCxnSpPr>
        <p:spPr>
          <a:xfrm flipV="1">
            <a:off x="2328449" y="5743649"/>
            <a:ext cx="390604" cy="356512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 flipH="1" flipV="1">
            <a:off x="1484179" y="5743649"/>
            <a:ext cx="355781" cy="356512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68991" y="843544"/>
            <a:ext cx="4247398" cy="655782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dirty="0" smtClean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SCL3 and </a:t>
            </a:r>
            <a:r>
              <a:rPr lang="en-US" altLang="ko-KR" dirty="0" err="1" smtClean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Cryo</a:t>
            </a:r>
            <a:r>
              <a:rPr lang="en-US" altLang="ko-KR" dirty="0" smtClean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-plant Installation completed 2021 &amp; Beam commissioning starts from Oct, 2022</a:t>
            </a:r>
            <a:endParaRPr lang="en-US" altLang="ko-KR" dirty="0">
              <a:solidFill>
                <a:srgbClr val="00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19111" y="5981558"/>
            <a:ext cx="346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SCL3 LINAC installed on 2021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034" y="500653"/>
            <a:ext cx="1697450" cy="2873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103" y="748221"/>
            <a:ext cx="4456967" cy="27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8"/>
    </mc:Choice>
    <mc:Fallback xmlns="">
      <p:transition spd="slow" advTm="239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 flipV="1">
            <a:off x="-170371" y="3501008"/>
            <a:ext cx="9482287" cy="24039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>
            <a:off x="-169144" y="1097047"/>
            <a:ext cx="9482287" cy="240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649403" y="3487837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403" y="2906349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 4.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780" y="2913044"/>
            <a:ext cx="356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Pleasant Stay and Tour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6E69750-F47B-3643-9E62-6085C5B41383}"/>
              </a:ext>
            </a:extLst>
          </p:cNvPr>
          <p:cNvGrpSpPr/>
          <p:nvPr/>
        </p:nvGrpSpPr>
        <p:grpSpPr>
          <a:xfrm>
            <a:off x="223902" y="1050753"/>
            <a:ext cx="7448370" cy="5447980"/>
            <a:chOff x="170670" y="1717672"/>
            <a:chExt cx="4980712" cy="4208267"/>
          </a:xfrm>
        </p:grpSpPr>
        <p:pic>
          <p:nvPicPr>
            <p:cNvPr id="5" name="그림 4" descr="지도이(가) 표시된 사진&#10;&#10;자동 생성된 설명">
              <a:extLst>
                <a:ext uri="{FF2B5EF4-FFF2-40B4-BE49-F238E27FC236}">
                  <a16:creationId xmlns:a16="http://schemas.microsoft.com/office/drawing/2014/main" id="{F61F74D2-3E6A-2922-A571-5D5A45AA2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2735" t="12666" r="17471" b="11578"/>
            <a:stretch/>
          </p:blipFill>
          <p:spPr>
            <a:xfrm>
              <a:off x="170670" y="1717672"/>
              <a:ext cx="4980712" cy="4208267"/>
            </a:xfrm>
            <a:prstGeom prst="rect">
              <a:avLst/>
            </a:prstGeom>
          </p:spPr>
        </p:pic>
        <p:pic>
          <p:nvPicPr>
            <p:cNvPr id="6" name="그래픽 9" descr="표식 단색으로 채워진">
              <a:extLst>
                <a:ext uri="{FF2B5EF4-FFF2-40B4-BE49-F238E27FC236}">
                  <a16:creationId xmlns:a16="http://schemas.microsoft.com/office/drawing/2014/main" id="{244DDF3F-EE13-68D1-E15A-78F6DC6C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011261" y="2346616"/>
              <a:ext cx="639759" cy="6397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026198-EA3C-9AEA-F3ED-C8772C49B72D}"/>
                </a:ext>
              </a:extLst>
            </p:cNvPr>
            <p:cNvSpPr txBox="1"/>
            <p:nvPr/>
          </p:nvSpPr>
          <p:spPr>
            <a:xfrm>
              <a:off x="3974906" y="2947893"/>
              <a:ext cx="650182" cy="233558"/>
            </a:xfrm>
            <a:prstGeom prst="rect">
              <a:avLst/>
            </a:prstGeom>
            <a:solidFill>
              <a:srgbClr val="FFFFFF">
                <a:alpha val="45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69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kern="0" spc="-60" dirty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Noto Sans CJK KR Black" panose="020B0A00000000000000" pitchFamily="34" charset="-127"/>
                  <a:ea typeface="Noto Sans CJK KR Black" panose="020B0A00000000000000" pitchFamily="34" charset="-127"/>
                </a:rPr>
                <a:t>Venue</a:t>
              </a:r>
              <a:endParaRPr lang="ko-KR" altLang="en-US" sz="1600" kern="0" spc="-6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Noto Sans CJK KR Black" panose="020B0A00000000000000" pitchFamily="34" charset="-127"/>
                <a:ea typeface="Noto Sans CJK KR Black" panose="020B0A00000000000000" pitchFamily="34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7A4D3C6-42D9-DB45-EA10-B4BC8A083928}"/>
                </a:ext>
              </a:extLst>
            </p:cNvPr>
            <p:cNvSpPr/>
            <p:nvPr/>
          </p:nvSpPr>
          <p:spPr>
            <a:xfrm>
              <a:off x="273580" y="3806812"/>
              <a:ext cx="1131978" cy="1286889"/>
            </a:xfrm>
            <a:prstGeom prst="ellipse">
              <a:avLst/>
            </a:prstGeom>
            <a:gradFill flip="none" rotWithShape="1">
              <a:gsLst>
                <a:gs pos="100000">
                  <a:srgbClr val="ED8E25">
                    <a:alpha val="45000"/>
                  </a:srgbClr>
                </a:gs>
                <a:gs pos="63000">
                  <a:srgbClr val="ED8E25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ea typeface="-윤고딕320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557F8C1-AA89-1E23-64DE-3DA8E4B58099}"/>
                </a:ext>
              </a:extLst>
            </p:cNvPr>
            <p:cNvSpPr/>
            <p:nvPr/>
          </p:nvSpPr>
          <p:spPr>
            <a:xfrm>
              <a:off x="2458249" y="4400803"/>
              <a:ext cx="1329714" cy="1329714"/>
            </a:xfrm>
            <a:prstGeom prst="ellipse">
              <a:avLst/>
            </a:prstGeom>
            <a:gradFill flip="none" rotWithShape="1">
              <a:gsLst>
                <a:gs pos="100000">
                  <a:srgbClr val="0088CE">
                    <a:alpha val="46000"/>
                  </a:srgbClr>
                </a:gs>
                <a:gs pos="63000">
                  <a:srgbClr val="0088C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ea typeface="-윤고딕320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FFA86E1-BB28-B194-7305-ACABC810E8AD}"/>
              </a:ext>
            </a:extLst>
          </p:cNvPr>
          <p:cNvGrpSpPr/>
          <p:nvPr/>
        </p:nvGrpSpPr>
        <p:grpSpPr>
          <a:xfrm>
            <a:off x="826807" y="3650087"/>
            <a:ext cx="1073858" cy="803280"/>
            <a:chOff x="505443" y="3721797"/>
            <a:chExt cx="1073858" cy="803280"/>
          </a:xfrm>
          <a:effectLst>
            <a:outerShdw blurRad="114300" dir="18900000" sy="23000" kx="-1200000" algn="bl" rotWithShape="0">
              <a:prstClr val="black">
                <a:alpha val="56000"/>
              </a:prstClr>
            </a:outerShdw>
          </a:effectLst>
        </p:grpSpPr>
        <p:sp>
          <p:nvSpPr>
            <p:cNvPr id="23" name="사각형: 둥근 모서리 27">
              <a:extLst>
                <a:ext uri="{FF2B5EF4-FFF2-40B4-BE49-F238E27FC236}">
                  <a16:creationId xmlns:a16="http://schemas.microsoft.com/office/drawing/2014/main" id="{C42DCFAC-2C6C-0EBE-57DB-77D2065DD00C}"/>
                </a:ext>
              </a:extLst>
            </p:cNvPr>
            <p:cNvSpPr/>
            <p:nvPr/>
          </p:nvSpPr>
          <p:spPr>
            <a:xfrm>
              <a:off x="514463" y="3721797"/>
              <a:ext cx="1048142" cy="510809"/>
            </a:xfrm>
            <a:prstGeom prst="roundRect">
              <a:avLst>
                <a:gd name="adj" fmla="val 12784"/>
              </a:avLst>
            </a:prstGeom>
            <a:solidFill>
              <a:srgbClr val="ED8E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24" name="이등변 삼각형 23">
              <a:extLst>
                <a:ext uri="{FF2B5EF4-FFF2-40B4-BE49-F238E27FC236}">
                  <a16:creationId xmlns:a16="http://schemas.microsoft.com/office/drawing/2014/main" id="{F5DBDBBE-9D43-D6DC-B6AF-BF97F9D0E88A}"/>
                </a:ext>
              </a:extLst>
            </p:cNvPr>
            <p:cNvSpPr/>
            <p:nvPr/>
          </p:nvSpPr>
          <p:spPr>
            <a:xfrm rot="10800000">
              <a:off x="963800" y="4122736"/>
              <a:ext cx="149467" cy="402341"/>
            </a:xfrm>
            <a:prstGeom prst="triangle">
              <a:avLst/>
            </a:prstGeom>
            <a:solidFill>
              <a:srgbClr val="ED8E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CC5405-F28F-78C5-DA3D-ACE43C44E3CE}"/>
                </a:ext>
              </a:extLst>
            </p:cNvPr>
            <p:cNvSpPr txBox="1"/>
            <p:nvPr/>
          </p:nvSpPr>
          <p:spPr>
            <a:xfrm>
              <a:off x="602915" y="3725814"/>
              <a:ext cx="8854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4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Zone </a:t>
              </a:r>
              <a:r>
                <a:rPr lang="en-US" altLang="ko-KR" sz="1400" kern="0" spc="-100" dirty="0" smtClean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3.</a:t>
              </a:r>
              <a:endParaRPr lang="en-US" altLang="ko-KR" sz="14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sym typeface="Helvetica Neue"/>
              </a:endParaRPr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F570DB91-71EA-D9F4-EFE2-5234D52F4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505443" y="3850076"/>
              <a:ext cx="1073858" cy="118923"/>
            </a:xfrm>
            <a:prstGeom prst="rect">
              <a:avLst/>
            </a:prstGeom>
          </p:spPr>
        </p:pic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DCB6A0C-A518-436E-6E25-5407F1BD11B5}"/>
                </a:ext>
              </a:extLst>
            </p:cNvPr>
            <p:cNvCxnSpPr>
              <a:cxnSpLocks/>
            </p:cNvCxnSpPr>
            <p:nvPr/>
          </p:nvCxnSpPr>
          <p:spPr>
            <a:xfrm>
              <a:off x="554402" y="3970059"/>
              <a:ext cx="920637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alpha val="44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87D746-5E6F-00E9-B6ED-033312B69C08}"/>
                </a:ext>
              </a:extLst>
            </p:cNvPr>
            <p:cNvSpPr txBox="1"/>
            <p:nvPr/>
          </p:nvSpPr>
          <p:spPr>
            <a:xfrm>
              <a:off x="519667" y="4004584"/>
              <a:ext cx="10519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200" kern="0" spc="-100" dirty="0" smtClean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2,520 </a:t>
              </a:r>
              <a:r>
                <a:rPr lang="en-US" altLang="ko-KR" sz="12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Rooms</a:t>
              </a:r>
              <a:endParaRPr lang="ko-KR" altLang="en-US" sz="12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sym typeface="Helvetica Neue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E44A355-D1BF-27D9-EB6F-1572E2BA8343}"/>
              </a:ext>
            </a:extLst>
          </p:cNvPr>
          <p:cNvGrpSpPr/>
          <p:nvPr/>
        </p:nvGrpSpPr>
        <p:grpSpPr>
          <a:xfrm>
            <a:off x="4081772" y="4152843"/>
            <a:ext cx="1073858" cy="803280"/>
            <a:chOff x="505443" y="3721797"/>
            <a:chExt cx="1073858" cy="803280"/>
          </a:xfrm>
          <a:effectLst>
            <a:outerShdw blurRad="114300" dir="18900000" sy="23000" kx="-1200000" algn="bl" rotWithShape="0">
              <a:prstClr val="black">
                <a:alpha val="56000"/>
              </a:prstClr>
            </a:outerShdw>
          </a:effectLst>
        </p:grpSpPr>
        <p:sp>
          <p:nvSpPr>
            <p:cNvPr id="30" name="사각형: 둥근 모서리 34">
              <a:extLst>
                <a:ext uri="{FF2B5EF4-FFF2-40B4-BE49-F238E27FC236}">
                  <a16:creationId xmlns:a16="http://schemas.microsoft.com/office/drawing/2014/main" id="{CE5A55FE-10A1-3CC5-F609-EAE48C704F05}"/>
                </a:ext>
              </a:extLst>
            </p:cNvPr>
            <p:cNvSpPr/>
            <p:nvPr/>
          </p:nvSpPr>
          <p:spPr>
            <a:xfrm>
              <a:off x="514463" y="3721797"/>
              <a:ext cx="1048142" cy="510809"/>
            </a:xfrm>
            <a:prstGeom prst="roundRect">
              <a:avLst>
                <a:gd name="adj" fmla="val 12784"/>
              </a:avLst>
            </a:prstGeom>
            <a:solidFill>
              <a:srgbClr val="008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31" name="이등변 삼각형 30">
              <a:extLst>
                <a:ext uri="{FF2B5EF4-FFF2-40B4-BE49-F238E27FC236}">
                  <a16:creationId xmlns:a16="http://schemas.microsoft.com/office/drawing/2014/main" id="{FBB23D85-95C7-644C-9BBC-268649B7AD77}"/>
                </a:ext>
              </a:extLst>
            </p:cNvPr>
            <p:cNvSpPr/>
            <p:nvPr/>
          </p:nvSpPr>
          <p:spPr>
            <a:xfrm rot="10800000">
              <a:off x="963800" y="4122736"/>
              <a:ext cx="149467" cy="402341"/>
            </a:xfrm>
            <a:prstGeom prst="triangle">
              <a:avLst/>
            </a:prstGeom>
            <a:solidFill>
              <a:srgbClr val="008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ED4E8B-8ECC-84EC-C216-E9C65BACFA7F}"/>
                </a:ext>
              </a:extLst>
            </p:cNvPr>
            <p:cNvSpPr txBox="1"/>
            <p:nvPr/>
          </p:nvSpPr>
          <p:spPr>
            <a:xfrm>
              <a:off x="602915" y="3725814"/>
              <a:ext cx="8854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4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Zone </a:t>
              </a:r>
              <a:r>
                <a:rPr lang="en-US" altLang="ko-KR" sz="1400" kern="0" spc="-100" dirty="0" smtClean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2.</a:t>
              </a:r>
              <a:endParaRPr lang="en-US" altLang="ko-KR" sz="14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sym typeface="Helvetica Neue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1780753B-A47A-E053-B81E-B97FE18B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505443" y="3850076"/>
              <a:ext cx="1073858" cy="118923"/>
            </a:xfrm>
            <a:prstGeom prst="rect">
              <a:avLst/>
            </a:prstGeom>
          </p:spPr>
        </p:pic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079EAED2-DBFB-2390-6A64-7DA0D27A0B86}"/>
                </a:ext>
              </a:extLst>
            </p:cNvPr>
            <p:cNvCxnSpPr>
              <a:cxnSpLocks/>
            </p:cNvCxnSpPr>
            <p:nvPr/>
          </p:nvCxnSpPr>
          <p:spPr>
            <a:xfrm>
              <a:off x="554402" y="3970059"/>
              <a:ext cx="920637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alpha val="44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B73302-5481-E043-40A2-5A0D76DFF238}"/>
                </a:ext>
              </a:extLst>
            </p:cNvPr>
            <p:cNvSpPr txBox="1"/>
            <p:nvPr/>
          </p:nvSpPr>
          <p:spPr>
            <a:xfrm>
              <a:off x="519667" y="4004584"/>
              <a:ext cx="10519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200" kern="0" spc="-100" dirty="0" smtClean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1,338 </a:t>
              </a:r>
              <a:r>
                <a:rPr lang="en-US" altLang="ko-KR" sz="12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Rooms</a:t>
              </a:r>
              <a:endParaRPr lang="ko-KR" altLang="en-US" sz="12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sym typeface="Helvetica Neue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267744" y="321757"/>
            <a:ext cx="39972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Accommodations</a:t>
            </a:r>
          </a:p>
        </p:txBody>
      </p:sp>
      <p:cxnSp>
        <p:nvCxnSpPr>
          <p:cNvPr id="40" name="직선 연결선 39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45">
            <a:extLst>
              <a:ext uri="{FF2B5EF4-FFF2-40B4-BE49-F238E27FC236}">
                <a16:creationId xmlns:a16="http://schemas.microsoft.com/office/drawing/2014/main" id="{5F187FD7-056D-7C2F-28A4-E8319ECE29CB}"/>
              </a:ext>
            </a:extLst>
          </p:cNvPr>
          <p:cNvSpPr/>
          <p:nvPr/>
        </p:nvSpPr>
        <p:spPr>
          <a:xfrm>
            <a:off x="4989848" y="1268760"/>
            <a:ext cx="2053682" cy="1833847"/>
          </a:xfrm>
          <a:prstGeom prst="ellipse">
            <a:avLst/>
          </a:prstGeom>
          <a:gradFill flip="none" rotWithShape="1">
            <a:gsLst>
              <a:gs pos="100000">
                <a:srgbClr val="FD4659">
                  <a:alpha val="46000"/>
                </a:srgbClr>
              </a:gs>
              <a:gs pos="63000">
                <a:srgbClr val="FD4659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9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9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med"/>
              <a:ea typeface="나눔스퀘어" panose="020B0600000101010101" pitchFamily="50" charset="-127"/>
              <a:cs typeface="+mn-cs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7394231" y="1050752"/>
            <a:ext cx="1488208" cy="5447980"/>
            <a:chOff x="7394231" y="1050752"/>
            <a:chExt cx="1488208" cy="5447980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71B28A7-D220-17EA-C238-4D905B2F0B0E}"/>
                </a:ext>
              </a:extLst>
            </p:cNvPr>
            <p:cNvGrpSpPr/>
            <p:nvPr/>
          </p:nvGrpSpPr>
          <p:grpSpPr>
            <a:xfrm>
              <a:off x="7394231" y="1050752"/>
              <a:ext cx="1488208" cy="4202830"/>
              <a:chOff x="-10616" y="6357906"/>
              <a:chExt cx="1338234" cy="3779289"/>
            </a:xfrm>
          </p:grpSpPr>
          <p:pic>
            <p:nvPicPr>
              <p:cNvPr id="12" name="그림 11" descr="물, 하늘, 건물, 실외이(가) 표시된 사진  자동 생성된 설명">
                <a:extLst>
                  <a:ext uri="{FF2B5EF4-FFF2-40B4-BE49-F238E27FC236}">
                    <a16:creationId xmlns:a16="http://schemas.microsoft.com/office/drawing/2014/main" id="{04572B27-7CE8-067C-7919-AFFB623D39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1170"/>
              <a:stretch>
                <a:fillRect/>
              </a:stretch>
            </p:blipFill>
            <p:spPr>
              <a:xfrm>
                <a:off x="-6202" y="6357906"/>
                <a:ext cx="1329714" cy="1417668"/>
              </a:xfrm>
              <a:prstGeom prst="rect">
                <a:avLst/>
              </a:prstGeom>
            </p:spPr>
          </p:pic>
          <p:pic>
            <p:nvPicPr>
              <p:cNvPr id="13" name="그림 12" descr="텍스트, 하늘, 실외, 도시이(가) 표시된 사진  자동 생성된 설명">
                <a:extLst>
                  <a:ext uri="{FF2B5EF4-FFF2-40B4-BE49-F238E27FC236}">
                    <a16:creationId xmlns:a16="http://schemas.microsoft.com/office/drawing/2014/main" id="{4593C78C-D4FB-3CBC-ACA1-FEF4BCD22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30119"/>
              <a:stretch/>
            </p:blipFill>
            <p:spPr>
              <a:xfrm>
                <a:off x="-10616" y="7757472"/>
                <a:ext cx="1338234" cy="1284519"/>
              </a:xfrm>
              <a:prstGeom prst="rect">
                <a:avLst/>
              </a:prstGeom>
            </p:spPr>
          </p:pic>
          <p:pic>
            <p:nvPicPr>
              <p:cNvPr id="14" name="그림 13" descr="하늘, 실외, 건물, 도시이(가) 표시된 사진  자동 생성된 설명">
                <a:extLst>
                  <a:ext uri="{FF2B5EF4-FFF2-40B4-BE49-F238E27FC236}">
                    <a16:creationId xmlns:a16="http://schemas.microsoft.com/office/drawing/2014/main" id="{32D7D56A-82CA-86DC-194D-8EB5F07478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6753" r="22140"/>
              <a:stretch/>
            </p:blipFill>
            <p:spPr>
              <a:xfrm>
                <a:off x="-10616" y="9041992"/>
                <a:ext cx="1334128" cy="1095203"/>
              </a:xfrm>
              <a:prstGeom prst="rect">
                <a:avLst/>
              </a:prstGeom>
            </p:spPr>
          </p:pic>
        </p:grpSp>
        <p:pic>
          <p:nvPicPr>
            <p:cNvPr id="41" name="그림 40" descr="하늘, 실외, 건물, 거리이(가) 표시된 사진&#10;&#10;자동 생성된 설명">
              <a:extLst>
                <a:ext uri="{FF2B5EF4-FFF2-40B4-BE49-F238E27FC236}">
                  <a16:creationId xmlns:a16="http://schemas.microsoft.com/office/drawing/2014/main" id="{A1EFE65D-CB49-C278-7746-EC11D30E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4231" y="5253583"/>
              <a:ext cx="1483642" cy="1245149"/>
            </a:xfrm>
            <a:prstGeom prst="rect">
              <a:avLst/>
            </a:prstGeom>
          </p:spPr>
        </p:pic>
        <p:sp>
          <p:nvSpPr>
            <p:cNvPr id="43" name="직사각형 42"/>
            <p:cNvSpPr/>
            <p:nvPr/>
          </p:nvSpPr>
          <p:spPr>
            <a:xfrm>
              <a:off x="7394231" y="1050752"/>
              <a:ext cx="1483642" cy="544798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A213C9B-12B1-044B-062E-F74F4E16A1FF}"/>
              </a:ext>
            </a:extLst>
          </p:cNvPr>
          <p:cNvGrpSpPr/>
          <p:nvPr/>
        </p:nvGrpSpPr>
        <p:grpSpPr>
          <a:xfrm>
            <a:off x="4835048" y="1665541"/>
            <a:ext cx="1057162" cy="803280"/>
            <a:chOff x="514463" y="3721797"/>
            <a:chExt cx="1057162" cy="803280"/>
          </a:xfrm>
          <a:effectLst>
            <a:outerShdw blurRad="114300" dir="18900000" sy="23000" kx="-1200000" algn="bl" rotWithShape="0">
              <a:prstClr val="black">
                <a:alpha val="56000"/>
              </a:prstClr>
            </a:outerShdw>
          </a:effectLst>
        </p:grpSpPr>
        <p:sp>
          <p:nvSpPr>
            <p:cNvPr id="16" name="사각형: 둥근 모서리 20">
              <a:extLst>
                <a:ext uri="{FF2B5EF4-FFF2-40B4-BE49-F238E27FC236}">
                  <a16:creationId xmlns:a16="http://schemas.microsoft.com/office/drawing/2014/main" id="{B58F4742-6BB8-9A87-A976-605AF52250C6}"/>
                </a:ext>
              </a:extLst>
            </p:cNvPr>
            <p:cNvSpPr/>
            <p:nvPr/>
          </p:nvSpPr>
          <p:spPr>
            <a:xfrm>
              <a:off x="514463" y="3721797"/>
              <a:ext cx="1048142" cy="510809"/>
            </a:xfrm>
            <a:prstGeom prst="roundRect">
              <a:avLst>
                <a:gd name="adj" fmla="val 12784"/>
              </a:avLst>
            </a:prstGeom>
            <a:solidFill>
              <a:srgbClr val="FD46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69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9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7" name="이등변 삼각형 16">
              <a:extLst>
                <a:ext uri="{FF2B5EF4-FFF2-40B4-BE49-F238E27FC236}">
                  <a16:creationId xmlns:a16="http://schemas.microsoft.com/office/drawing/2014/main" id="{91E2888A-2B73-E2C0-6610-2330CC70EF31}"/>
                </a:ext>
              </a:extLst>
            </p:cNvPr>
            <p:cNvSpPr/>
            <p:nvPr/>
          </p:nvSpPr>
          <p:spPr>
            <a:xfrm rot="10800000">
              <a:off x="963800" y="4122736"/>
              <a:ext cx="149467" cy="402341"/>
            </a:xfrm>
            <a:prstGeom prst="triangle">
              <a:avLst/>
            </a:prstGeom>
            <a:solidFill>
              <a:srgbClr val="FD46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69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9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C492C3-E29F-B3AE-ED26-0CC4987DF8B7}"/>
                </a:ext>
              </a:extLst>
            </p:cNvPr>
            <p:cNvSpPr txBox="1"/>
            <p:nvPr/>
          </p:nvSpPr>
          <p:spPr>
            <a:xfrm>
              <a:off x="602915" y="3725814"/>
              <a:ext cx="8854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35377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Zone 1.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BF741145-2586-170B-57E7-28C33D55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547737" y="3866850"/>
              <a:ext cx="920637" cy="102149"/>
            </a:xfrm>
            <a:prstGeom prst="rect">
              <a:avLst/>
            </a:prstGeom>
          </p:spPr>
        </p:pic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8997E94B-351A-2A60-B118-730F459903E1}"/>
                </a:ext>
              </a:extLst>
            </p:cNvPr>
            <p:cNvCxnSpPr>
              <a:cxnSpLocks/>
            </p:cNvCxnSpPr>
            <p:nvPr/>
          </p:nvCxnSpPr>
          <p:spPr>
            <a:xfrm>
              <a:off x="554402" y="3970059"/>
              <a:ext cx="920637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alpha val="44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A9D242-8676-4CC6-68CB-3CCCC41B895D}"/>
                </a:ext>
              </a:extLst>
            </p:cNvPr>
            <p:cNvSpPr txBox="1"/>
            <p:nvPr/>
          </p:nvSpPr>
          <p:spPr>
            <a:xfrm>
              <a:off x="519667" y="4004584"/>
              <a:ext cx="10519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indent="0" algn="ctr" defTabSz="353777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200" kern="0" spc="-100" dirty="0" smtClean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647 </a:t>
              </a:r>
              <a:r>
                <a:rPr lang="en-US" altLang="ko-KR" sz="12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sym typeface="Helvetica Neue"/>
                </a:rPr>
                <a:t>Rooms</a:t>
              </a:r>
              <a:endParaRPr lang="ko-KR" altLang="en-US" sz="12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sym typeface="Helvetica Neue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D3E27F8E-C4B8-4CA3-9DAC-D7C4D358B17A}"/>
              </a:ext>
            </a:extLst>
          </p:cNvPr>
          <p:cNvGrpSpPr/>
          <p:nvPr/>
        </p:nvGrpSpPr>
        <p:grpSpPr>
          <a:xfrm>
            <a:off x="5850151" y="5990336"/>
            <a:ext cx="1073858" cy="510809"/>
            <a:chOff x="505443" y="3721797"/>
            <a:chExt cx="1073858" cy="510809"/>
          </a:xfrm>
          <a:effectLst>
            <a:outerShdw blurRad="114300" dir="18900000" sy="23000" kx="-1200000" algn="bl" rotWithShape="0">
              <a:prstClr val="black">
                <a:alpha val="56000"/>
              </a:prstClr>
            </a:outerShdw>
          </a:effectLst>
        </p:grpSpPr>
        <p:sp>
          <p:nvSpPr>
            <p:cNvPr id="55" name="사각형: 둥근 모서리 67">
              <a:extLst>
                <a:ext uri="{FF2B5EF4-FFF2-40B4-BE49-F238E27FC236}">
                  <a16:creationId xmlns:a16="http://schemas.microsoft.com/office/drawing/2014/main" id="{62B03A6F-658B-439C-9DE0-FAC12AC13442}"/>
                </a:ext>
              </a:extLst>
            </p:cNvPr>
            <p:cNvSpPr/>
            <p:nvPr/>
          </p:nvSpPr>
          <p:spPr>
            <a:xfrm>
              <a:off x="514463" y="3721797"/>
              <a:ext cx="1048142" cy="510809"/>
            </a:xfrm>
            <a:prstGeom prst="roundRect">
              <a:avLst>
                <a:gd name="adj" fmla="val 12784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732" latinLnBrk="0">
                <a:defRPr/>
              </a:pPr>
              <a:endParaRPr lang="ko-KR" altLang="en-US" kern="0">
                <a:solidFill>
                  <a:srgbClr val="FFFFFF"/>
                </a:solidFill>
                <a:latin typeface="Trebuchet MS" panose="020B0603020202020204" pitchFamily="34" charset="0"/>
                <a:ea typeface="-윤고딕32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8E0782-A74E-4F61-A43F-50E45AB91C8C}"/>
                </a:ext>
              </a:extLst>
            </p:cNvPr>
            <p:cNvSpPr txBox="1"/>
            <p:nvPr/>
          </p:nvSpPr>
          <p:spPr>
            <a:xfrm>
              <a:off x="602915" y="3725814"/>
              <a:ext cx="8854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4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+mj-ea"/>
                  <a:sym typeface="Helvetica Neue"/>
                </a:rPr>
                <a:t>Others</a:t>
              </a:r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45C1D50C-F105-4BE9-A30F-33ADD3608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505443" y="3850076"/>
              <a:ext cx="1073858" cy="118923"/>
            </a:xfrm>
            <a:prstGeom prst="rect">
              <a:avLst/>
            </a:prstGeom>
          </p:spPr>
        </p:pic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74E6EDBB-D0EA-48EB-8411-2E4EE6D46124}"/>
                </a:ext>
              </a:extLst>
            </p:cNvPr>
            <p:cNvCxnSpPr>
              <a:cxnSpLocks/>
            </p:cNvCxnSpPr>
            <p:nvPr/>
          </p:nvCxnSpPr>
          <p:spPr>
            <a:xfrm>
              <a:off x="554402" y="3970059"/>
              <a:ext cx="920637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alpha val="44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7A3D274-32FA-442E-A406-1454F8DD487A}"/>
                </a:ext>
              </a:extLst>
            </p:cNvPr>
            <p:cNvSpPr txBox="1"/>
            <p:nvPr/>
          </p:nvSpPr>
          <p:spPr>
            <a:xfrm>
              <a:off x="519667" y="4004584"/>
              <a:ext cx="10519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353777" latinLnBrk="0" hangingPunct="0">
                <a:defRPr/>
              </a:pPr>
              <a:r>
                <a:rPr lang="en-US" altLang="ko-KR" sz="1200" kern="0" spc="-100" dirty="0">
                  <a:ln>
                    <a:solidFill>
                      <a:srgbClr val="CD0F42">
                        <a:lumMod val="25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Trebuchet MS" panose="020B0603020202020204" pitchFamily="34" charset="0"/>
                  <a:ea typeface="+mj-ea"/>
                  <a:sym typeface="Helvetica Neue"/>
                </a:rPr>
                <a:t>715 Rooms</a:t>
              </a:r>
              <a:endParaRPr lang="ko-KR" altLang="en-US" sz="1200" kern="0" spc="-100" dirty="0">
                <a:ln>
                  <a:solidFill>
                    <a:srgbClr val="CD0F42">
                      <a:lumMod val="25000"/>
                      <a:alpha val="0"/>
                    </a:srgbClr>
                  </a:solidFill>
                </a:ln>
                <a:solidFill>
                  <a:srgbClr val="FFFFFF"/>
                </a:solidFill>
                <a:latin typeface="Trebuchet MS" panose="020B0603020202020204" pitchFamily="34" charset="0"/>
                <a:ea typeface="+mj-ea"/>
                <a:sym typeface="Helvetica Neue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8E24A262-70B9-44B2-B2B5-1B21971928A2}"/>
              </a:ext>
            </a:extLst>
          </p:cNvPr>
          <p:cNvGrpSpPr/>
          <p:nvPr/>
        </p:nvGrpSpPr>
        <p:grpSpPr>
          <a:xfrm>
            <a:off x="5755142" y="5357492"/>
            <a:ext cx="890463" cy="646331"/>
            <a:chOff x="1614333" y="4937916"/>
            <a:chExt cx="890463" cy="646331"/>
          </a:xfrm>
        </p:grpSpPr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8560C7C6-9529-454A-A3D5-7F4805378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513" y="5137158"/>
              <a:ext cx="460283" cy="345356"/>
            </a:xfrm>
            <a:prstGeom prst="rect">
              <a:avLst/>
            </a:prstGeom>
            <a:noFill/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567406-15EC-4745-92BA-D7DDC5433EFC}"/>
                </a:ext>
              </a:extLst>
            </p:cNvPr>
            <p:cNvSpPr txBox="1"/>
            <p:nvPr/>
          </p:nvSpPr>
          <p:spPr>
            <a:xfrm>
              <a:off x="1614333" y="4937916"/>
              <a:ext cx="612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/>
                <a:t>+</a:t>
              </a:r>
              <a:endParaRPr lang="ko-KR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0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17" y="0"/>
            <a:ext cx="1075062" cy="915794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628635" y="1656195"/>
            <a:ext cx="7836675" cy="0"/>
          </a:xfrm>
          <a:prstGeom prst="line">
            <a:avLst/>
          </a:prstGeom>
          <a:ln w="2857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8634" y="980728"/>
            <a:ext cx="2863246" cy="64633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rebuchet MS" panose="020B0603020202020204" pitchFamily="34" charset="0"/>
                <a:ea typeface="나눔스퀘어 ExtraBold" panose="020B0600000101010101" pitchFamily="50" charset="-127"/>
                <a:cs typeface="Leelawadee" panose="020B0502040204020203" pitchFamily="34" charset="-34"/>
              </a:rPr>
              <a:t>CONTENTS</a:t>
            </a:r>
            <a:r>
              <a:rPr kumimoji="0" lang="ko-KR" altLang="en-US" sz="3600" b="1" i="0" u="none" strike="noStrike" kern="1200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rebuchet MS" panose="020B0603020202020204" pitchFamily="34" charset="0"/>
                <a:ea typeface="나눔스퀘어 ExtraBold" panose="020B0600000101010101" pitchFamily="50" charset="-127"/>
                <a:cs typeface="Leelawadee" panose="020B0502040204020203" pitchFamily="34" charset="-34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1028" y="184482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 1.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Overview of LINAC 2026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Leelawadee" panose="020B0502040204020203" pitchFamily="34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2.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Introduction of Daejeon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Leelawadee" panose="020B0502040204020203" pitchFamily="34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 3.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Introduction of RISP</a:t>
            </a: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4. </a:t>
            </a:r>
            <a:r>
              <a:rPr lang="en-US" altLang="ko-KR" sz="2000" b="1" noProof="0" dirty="0" smtClean="0">
                <a:solidFill>
                  <a:prstClr val="white"/>
                </a:solidFill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Stay and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Tour </a:t>
            </a: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 dirty="0" smtClean="0">
                <a:solidFill>
                  <a:prstClr val="white"/>
                </a:solidFill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 5. Conference Budget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Leelawadee" panose="020B0502040204020203" pitchFamily="34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PART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6. Strong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 Support</a:t>
            </a:r>
          </a:p>
          <a:p>
            <a:pPr marL="0" marR="0" lvl="0" indent="0" algn="l" defTabSz="914400" rtl="0" eaLnBrk="1" fontAlgn="auto" latin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baseline="0" dirty="0" smtClean="0">
                <a:solidFill>
                  <a:prstClr val="white"/>
                </a:solidFill>
                <a:latin typeface="+mj-lt"/>
                <a:ea typeface="나눔스퀘어 Bold" panose="020B0600000101010101" pitchFamily="50" charset="-127"/>
                <a:cs typeface="Leelawadee" panose="020B0502040204020203" pitchFamily="34" charset="-34"/>
              </a:rPr>
              <a:t>Summary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0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051720" y="564107"/>
            <a:ext cx="62210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Variety of Accommodation Options</a:t>
            </a:r>
          </a:p>
        </p:txBody>
      </p:sp>
      <p:cxnSp>
        <p:nvCxnSpPr>
          <p:cNvPr id="3" name="직선 연결선 2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029012"/>
              </p:ext>
            </p:extLst>
          </p:nvPr>
        </p:nvGraphicFramePr>
        <p:xfrm>
          <a:off x="395536" y="1133212"/>
          <a:ext cx="7992888" cy="4909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005">
                  <a:extLst>
                    <a:ext uri="{9D8B030D-6E8A-4147-A177-3AD203B41FA5}">
                      <a16:colId xmlns:a16="http://schemas.microsoft.com/office/drawing/2014/main" val="2740584769"/>
                    </a:ext>
                  </a:extLst>
                </a:gridCol>
                <a:gridCol w="1354235">
                  <a:extLst>
                    <a:ext uri="{9D8B030D-6E8A-4147-A177-3AD203B41FA5}">
                      <a16:colId xmlns:a16="http://schemas.microsoft.com/office/drawing/2014/main" val="221318582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09581205"/>
                    </a:ext>
                  </a:extLst>
                </a:gridCol>
                <a:gridCol w="1193494">
                  <a:extLst>
                    <a:ext uri="{9D8B030D-6E8A-4147-A177-3AD203B41FA5}">
                      <a16:colId xmlns:a16="http://schemas.microsoft.com/office/drawing/2014/main" val="2854261629"/>
                    </a:ext>
                  </a:extLst>
                </a:gridCol>
                <a:gridCol w="1254778">
                  <a:extLst>
                    <a:ext uri="{9D8B030D-6E8A-4147-A177-3AD203B41FA5}">
                      <a16:colId xmlns:a16="http://schemas.microsoft.com/office/drawing/2014/main" val="224661787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50789738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1652097"/>
                    </a:ext>
                  </a:extLst>
                </a:gridCol>
              </a:tblGrid>
              <a:tr h="4609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Location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Hotel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No. of</a:t>
                      </a:r>
                    </a:p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Rooms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Room Rack Rates (USD)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Corporate Room Rates (USD)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Remark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9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Distance to the DCC</a:t>
                      </a:r>
                      <a:endParaRPr lang="ko-KR" altLang="en-US" sz="1200" b="1" spc="-9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3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21353"/>
                  </a:ext>
                </a:extLst>
              </a:tr>
              <a:tr h="415065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DCC</a:t>
                      </a:r>
                    </a:p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Area</a:t>
                      </a:r>
                      <a:endParaRPr lang="ko-KR" altLang="en-US" sz="1200" b="0" spc="0" baseline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Hotel </a:t>
                      </a:r>
                      <a:r>
                        <a:rPr lang="en-US" altLang="ko-KR" sz="1200" b="0" spc="0" dirty="0" err="1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Onoma</a:t>
                      </a:r>
                      <a:endParaRPr lang="en-US" altLang="ko-KR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★★★★</a:t>
                      </a:r>
                      <a:r>
                        <a:rPr lang="en-US" altLang="ko-KR" sz="1200" b="0" spc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171</a:t>
                      </a:r>
                      <a:endParaRPr lang="ko-KR" altLang="en-US" sz="1200" b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$360~$420</a:t>
                      </a:r>
                      <a:endParaRPr lang="ko-KR" altLang="en-US" sz="1200" b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$200 ~ $260</a:t>
                      </a:r>
                      <a:endParaRPr lang="ko-KR" altLang="en-US" sz="1200" b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-9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Room only</a:t>
                      </a:r>
                    </a:p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-9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Plus 10% VAT</a:t>
                      </a:r>
                      <a:endParaRPr lang="ko-KR" altLang="en-US" sz="1200" b="0" spc="-9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On site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470486"/>
                  </a:ext>
                </a:extLst>
              </a:tr>
              <a:tr h="4150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4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Lotte City Hotel</a:t>
                      </a:r>
                    </a:p>
                    <a:p>
                      <a:pPr marL="0" marR="0" indent="0" algn="ctr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★★★★</a:t>
                      </a:r>
                      <a:r>
                        <a:rPr lang="en-US" altLang="ko-KR" sz="1200" b="0" spc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306</a:t>
                      </a: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$150~$200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$120 ~ $170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Room only</a:t>
                      </a:r>
                    </a:p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Plus 10% VAT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98423"/>
                  </a:ext>
                </a:extLst>
              </a:tr>
              <a:tr h="4150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4EFFB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Business Hotel</a:t>
                      </a:r>
                    </a:p>
                    <a:p>
                      <a:pPr algn="ctr" latinLnBrk="1"/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</a:t>
                      </a:r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90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$90~$100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$80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~ $90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·VAT and Breakfast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included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32787"/>
                  </a:ext>
                </a:extLst>
              </a:tr>
              <a:tr h="29877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4EFFB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Guest-house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80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$50~$110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$35 ~ $70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VAT included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387364"/>
                  </a:ext>
                </a:extLst>
              </a:tr>
              <a:tr h="25845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err="1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Dunsan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Area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err="1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Toyoko</a:t>
                      </a: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-inn</a:t>
                      </a:r>
                    </a:p>
                    <a:p>
                      <a:pPr algn="ctr" latinLnBrk="1"/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</a:t>
                      </a:r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300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$60~$90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spc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·VAT and Breakfast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included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5 min.</a:t>
                      </a:r>
                    </a:p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by driving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058351"/>
                  </a:ext>
                </a:extLst>
              </a:tr>
              <a:tr h="3224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Business Hotels</a:t>
                      </a:r>
                      <a:endParaRPr lang="ko-KR" altLang="en-US" sz="1200" b="0" spc="0" baseline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505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$50 ~ $60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VAT included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5669168"/>
                  </a:ext>
                </a:extLst>
              </a:tr>
              <a:tr h="3224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Budget Hotels</a:t>
                      </a:r>
                      <a:endParaRPr lang="ko-KR" altLang="en-US" sz="1200" b="0" spc="0" baseline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533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$50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VAT included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09154317"/>
                  </a:ext>
                </a:extLst>
              </a:tr>
              <a:tr h="46091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err="1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Yuseong</a:t>
                      </a:r>
                      <a:endParaRPr lang="en-US" altLang="ko-KR" sz="1200" b="0" spc="0" baseline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Spa Area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Hotel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Intercity</a:t>
                      </a:r>
                    </a:p>
                    <a:p>
                      <a:pPr algn="ctr" latinLnBrk="1"/>
                      <a:r>
                        <a:rPr lang="en-US" altLang="ko-KR" sz="1200" b="0" spc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★★★★</a:t>
                      </a:r>
                      <a:r>
                        <a:rPr lang="en-US" altLang="ko-KR" sz="1200" b="0" spc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204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$200~$230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$90 ~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$120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Breakfast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included</a:t>
                      </a:r>
                      <a:endParaRPr lang="en-US" altLang="ko-KR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Plus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10% VAT and service fee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15 min.</a:t>
                      </a:r>
                    </a:p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by driving</a:t>
                      </a:r>
                      <a:endParaRPr lang="ko-KR" altLang="en-US" sz="1200" b="0" spc="0" baseline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047823"/>
                  </a:ext>
                </a:extLst>
              </a:tr>
              <a:tr h="4150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Ramada Hotel</a:t>
                      </a:r>
                    </a:p>
                    <a:p>
                      <a:pPr algn="ctr" latinLnBrk="1"/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★★★★</a:t>
                      </a:r>
                      <a:r>
                        <a:rPr lang="en-US" altLang="ko-KR" sz="1200" b="0" spc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b="0" spc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222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$210~$240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$100 ~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$130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Breakfast</a:t>
                      </a:r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 included</a:t>
                      </a:r>
                      <a:endParaRPr lang="en-US" altLang="ko-KR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VAT included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2936867"/>
                  </a:ext>
                </a:extLst>
              </a:tr>
              <a:tr h="24903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baseline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Budget Hotels</a:t>
                      </a:r>
                      <a:endParaRPr lang="ko-KR" altLang="en-US" sz="1200" b="0" spc="0" baseline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2,094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$50</a:t>
                      </a:r>
                      <a:endParaRPr lang="ko-KR" altLang="en-US" sz="1200" b="0" spc="0" dirty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955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· VAT included</a:t>
                      </a:r>
                      <a:endParaRPr lang="ko-KR" altLang="en-US" sz="1200" b="0" spc="0" dirty="0" smtClean="0"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F0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74479981"/>
                  </a:ext>
                </a:extLst>
              </a:tr>
              <a:tr h="24903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TOTAL</a:t>
                      </a:r>
                      <a:endParaRPr lang="ko-KR" altLang="en-US" sz="1400" b="1" i="0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B358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solidFill>
                      <a:srgbClr val="A8A9A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스퀘어" panose="020B0600000101010101" pitchFamily="50" charset="-127"/>
                          <a:cs typeface="Arial" panose="020B0604020202020204" pitchFamily="34" charset="0"/>
                        </a:rPr>
                        <a:t>4,505 </a:t>
                      </a:r>
                      <a:endParaRPr lang="ko-KR" altLang="en-US" sz="1400" b="1" i="0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B358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1" i="0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B358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i="0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i="0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B3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956505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3419872" y="6050628"/>
            <a:ext cx="503183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Trebuchet MS" panose="020B0603020202020204" pitchFamily="34" charset="0"/>
                <a:ea typeface="나눔스퀘어" panose="020B0600000101010101" pitchFamily="50" charset="-127"/>
              </a:rPr>
              <a:t>※ Room rates are based on 2022 and are subject to change without notice.</a:t>
            </a:r>
            <a:endParaRPr lang="en-US" altLang="ko-KR" sz="1100" dirty="0">
              <a:latin typeface="Trebuchet MS" panose="020B0603020202020204" pitchFamily="34" charset="0"/>
              <a:ea typeface="나눔스퀘어" panose="020B0600000101010101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-396051" y="7605464"/>
            <a:ext cx="10771797" cy="652035"/>
            <a:chOff x="963001" y="5464181"/>
            <a:chExt cx="10771797" cy="695233"/>
          </a:xfrm>
          <a:solidFill>
            <a:srgbClr val="1E4299"/>
          </a:solidFill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BC092C3-A2D6-46C7-A6B2-0207F3D2D30B}"/>
                </a:ext>
              </a:extLst>
            </p:cNvPr>
            <p:cNvSpPr/>
            <p:nvPr/>
          </p:nvSpPr>
          <p:spPr>
            <a:xfrm>
              <a:off x="963001" y="5464181"/>
              <a:ext cx="10771797" cy="695233"/>
            </a:xfrm>
            <a:prstGeom prst="rect">
              <a:avLst/>
            </a:prstGeom>
            <a:grp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42F69A-CB1C-4531-9689-BD76C5ACA2E2}"/>
                </a:ext>
              </a:extLst>
            </p:cNvPr>
            <p:cNvSpPr txBox="1"/>
            <p:nvPr/>
          </p:nvSpPr>
          <p:spPr>
            <a:xfrm>
              <a:off x="1466043" y="5567651"/>
              <a:ext cx="9927391" cy="518504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600" b="1" dirty="0">
                  <a:solidFill>
                    <a:schemeClr val="bg1"/>
                  </a:solidFill>
                  <a:latin typeface="맑은 고딕" panose="020B0503020000020004" pitchFamily="50" charset="-127"/>
                  <a:cs typeface="Arial" panose="020B0604020202020204" pitchFamily="34" charset="0"/>
                </a:rPr>
                <a:t>International conferences hosted in Daejeon benefit from the strong relationship between the city’s public and private sectors.</a:t>
              </a: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775039" y="7551554"/>
            <a:ext cx="757976" cy="757975"/>
            <a:chOff x="378266" y="7538957"/>
            <a:chExt cx="933623" cy="933622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34EDEFE2-97EF-4C7C-8FAF-45B66F3E6EFE}"/>
                </a:ext>
              </a:extLst>
            </p:cNvPr>
            <p:cNvSpPr/>
            <p:nvPr/>
          </p:nvSpPr>
          <p:spPr>
            <a:xfrm>
              <a:off x="378266" y="7538957"/>
              <a:ext cx="933623" cy="93362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3175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39" y="7677319"/>
              <a:ext cx="619613" cy="619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6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217541" y="487068"/>
            <a:ext cx="48529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Pleasant Stay and Tour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8941"/>
            <a:ext cx="4090416" cy="271272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0" y="4148941"/>
            <a:ext cx="4090416" cy="2709059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이등변 삼각형 28"/>
          <p:cNvSpPr/>
          <p:nvPr/>
        </p:nvSpPr>
        <p:spPr>
          <a:xfrm>
            <a:off x="2888723" y="4095110"/>
            <a:ext cx="1872208" cy="2781090"/>
          </a:xfrm>
          <a:prstGeom prst="triangle">
            <a:avLst>
              <a:gd name="adj" fmla="val 67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4090416" y="1179993"/>
            <a:ext cx="4791778" cy="2801951"/>
            <a:chOff x="3908572" y="1418213"/>
            <a:chExt cx="4973622" cy="280195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778" y="1436221"/>
              <a:ext cx="4090416" cy="2712720"/>
            </a:xfrm>
            <a:prstGeom prst="rect">
              <a:avLst/>
            </a:prstGeom>
          </p:spPr>
        </p:pic>
        <p:sp>
          <p:nvSpPr>
            <p:cNvPr id="30" name="이등변 삼각형 29"/>
            <p:cNvSpPr/>
            <p:nvPr/>
          </p:nvSpPr>
          <p:spPr>
            <a:xfrm flipV="1">
              <a:off x="3908572" y="1418213"/>
              <a:ext cx="2026412" cy="2801951"/>
            </a:xfrm>
            <a:prstGeom prst="triangle">
              <a:avLst>
                <a:gd name="adj" fmla="val 451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975954" y="2031486"/>
            <a:ext cx="429662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The urban science complex space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err="1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Shinsegae</a:t>
            </a: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Department store, 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     Hotel </a:t>
            </a:r>
            <a:r>
              <a:rPr lang="en-US" altLang="ko-KR" sz="1400" dirty="0" err="1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Onoma</a:t>
            </a: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, Aquarium</a:t>
            </a:r>
            <a:r>
              <a:rPr lang="en-US" altLang="ko-KR" sz="1400" dirty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observatory,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    Science Experience Facility, etc.</a:t>
            </a:r>
            <a:endParaRPr lang="en-US" altLang="ko-KR" sz="1400" dirty="0">
              <a:solidFill>
                <a:srgbClr val="091D42"/>
              </a:solidFill>
              <a:latin typeface="Arial Unicode MS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그래픽 25">
            <a:extLst>
              <a:ext uri="{FF2B5EF4-FFF2-40B4-BE49-F238E27FC236}">
                <a16:creationId xmlns:a16="http://schemas.microsoft.com/office/drawing/2014/main" id="{C28CC600-2EBA-0AEF-0673-A372BB426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079" y="1455778"/>
            <a:ext cx="247650" cy="2089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688" y="1523027"/>
            <a:ext cx="33682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2000" b="1" dirty="0" smtClean="0">
                <a:solidFill>
                  <a:srgbClr val="9A0000"/>
                </a:solidFill>
                <a:latin typeface="Arial Unicode MS"/>
                <a:ea typeface="나눔스퀘어 ExtraBold" panose="020B0600000101010101" pitchFamily="50" charset="-127"/>
                <a:cs typeface="Arial" panose="020B0604020202020204" pitchFamily="34" charset="0"/>
              </a:rPr>
              <a:t>SHINSEGAE  Art &amp; Science</a:t>
            </a:r>
          </a:p>
        </p:txBody>
      </p:sp>
      <p:pic>
        <p:nvPicPr>
          <p:cNvPr id="11" name="그래픽 26">
            <a:extLst>
              <a:ext uri="{FF2B5EF4-FFF2-40B4-BE49-F238E27FC236}">
                <a16:creationId xmlns:a16="http://schemas.microsoft.com/office/drawing/2014/main" id="{7328ACEE-CF21-B36F-61EA-A288F2B33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504872" y="1455778"/>
            <a:ext cx="247650" cy="208955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46CD37A1-0FE9-4B60-A25D-4ACC8454EC6F}"/>
              </a:ext>
            </a:extLst>
          </p:cNvPr>
          <p:cNvSpPr/>
          <p:nvPr/>
        </p:nvSpPr>
        <p:spPr>
          <a:xfrm>
            <a:off x="-9860" y="3866671"/>
            <a:ext cx="8892054" cy="436569"/>
          </a:xfrm>
          <a:prstGeom prst="rect">
            <a:avLst/>
          </a:prstGeom>
          <a:solidFill>
            <a:srgbClr val="1B3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323528" y="3922260"/>
            <a:ext cx="90582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pc="-80" dirty="0">
                <a:solidFill>
                  <a:schemeClr val="bg1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Luxurious &amp; trendy  mall embracing culture, shopping, </a:t>
            </a:r>
            <a:r>
              <a:rPr lang="en-US" altLang="ko-KR" spc="-80" dirty="0" smtClean="0">
                <a:solidFill>
                  <a:schemeClr val="bg1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gourmet and accommodation</a:t>
            </a:r>
            <a:endParaRPr lang="en-US" altLang="ko-KR" b="1" spc="-80" dirty="0">
              <a:solidFill>
                <a:schemeClr val="bg1"/>
              </a:solidFill>
              <a:latin typeface="Arial Unicode MS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3223080" y="3556337"/>
            <a:ext cx="1924984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맑은 고딕" panose="020B0503020000020004" pitchFamily="50" charset="-127"/>
                <a:cs typeface="Arial" panose="020B0604020202020204" pitchFamily="34" charset="0"/>
              </a:rPr>
              <a:t>※ </a:t>
            </a: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10 </a:t>
            </a:r>
            <a:r>
              <a:rPr lang="en-US" altLang="ko-KR" sz="1100" dirty="0" err="1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mins</a:t>
            </a:r>
            <a:r>
              <a:rPr lang="ko-KR" altLang="en-US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walk from DCC</a:t>
            </a:r>
            <a:endParaRPr lang="en-US" altLang="ko-KR" sz="1100" dirty="0">
              <a:solidFill>
                <a:srgbClr val="091D42"/>
              </a:solidFill>
              <a:latin typeface="Arial Unicode MS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4752522" y="5258204"/>
            <a:ext cx="429662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Luxurious Shopping Mall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100+ brand mall, theaters, restaurants, 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       hotel, etc.</a:t>
            </a:r>
            <a:endParaRPr lang="en-US" altLang="ko-KR" sz="1400" dirty="0">
              <a:solidFill>
                <a:srgbClr val="091D42"/>
              </a:solidFill>
              <a:latin typeface="Arial Unicode MS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35" name="그래픽 25">
            <a:extLst>
              <a:ext uri="{FF2B5EF4-FFF2-40B4-BE49-F238E27FC236}">
                <a16:creationId xmlns:a16="http://schemas.microsoft.com/office/drawing/2014/main" id="{C28CC600-2EBA-0AEF-0673-A372BB426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5399" y="4691770"/>
            <a:ext cx="247650" cy="2089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4644008" y="4759019"/>
            <a:ext cx="33682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2000" b="1" dirty="0" smtClean="0">
                <a:solidFill>
                  <a:srgbClr val="9A0000"/>
                </a:solidFill>
                <a:latin typeface="Arial Unicode MS"/>
                <a:ea typeface="나눔스퀘어 ExtraBold" panose="020B0600000101010101" pitchFamily="50" charset="-127"/>
                <a:cs typeface="Arial" panose="020B0604020202020204" pitchFamily="34" charset="0"/>
              </a:rPr>
              <a:t>Hyundai Premium Outlet</a:t>
            </a:r>
          </a:p>
        </p:txBody>
      </p:sp>
      <p:pic>
        <p:nvPicPr>
          <p:cNvPr id="37" name="그래픽 26">
            <a:extLst>
              <a:ext uri="{FF2B5EF4-FFF2-40B4-BE49-F238E27FC236}">
                <a16:creationId xmlns:a16="http://schemas.microsoft.com/office/drawing/2014/main" id="{7328ACEE-CF21-B36F-61EA-A288F2B33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33192" y="4691770"/>
            <a:ext cx="247650" cy="20895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3086178" y="6557624"/>
            <a:ext cx="2781966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맑은 고딕" panose="020B0503020000020004" pitchFamily="50" charset="-127"/>
                <a:cs typeface="Arial" panose="020B0604020202020204" pitchFamily="34" charset="0"/>
              </a:rPr>
              <a:t>※ </a:t>
            </a: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15 </a:t>
            </a:r>
            <a:r>
              <a:rPr lang="en-US" altLang="ko-KR" sz="1100" dirty="0" err="1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mins</a:t>
            </a:r>
            <a:r>
              <a:rPr lang="ko-KR" altLang="en-US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solidFill>
                  <a:srgbClr val="091D42"/>
                </a:solidFill>
                <a:latin typeface="Arial Unicode MS"/>
                <a:ea typeface="나눔스퀘어 Bold" panose="020B0600000101010101" pitchFamily="50" charset="-127"/>
                <a:cs typeface="Arial" panose="020B0604020202020204" pitchFamily="34" charset="0"/>
              </a:rPr>
              <a:t>driving distance from DCC</a:t>
            </a:r>
            <a:endParaRPr lang="en-US" altLang="ko-KR" sz="1100" dirty="0">
              <a:solidFill>
                <a:srgbClr val="091D42"/>
              </a:solidFill>
              <a:latin typeface="Arial Unicode MS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275850" y="481914"/>
            <a:ext cx="58892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LINAC2026 </a:t>
            </a:r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Social </a:t>
            </a:r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Events (activities) 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https://t1.daumcdn.net/cfile/blog/99F686485C5A745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6680" r="-2" b="11240"/>
          <a:stretch>
            <a:fillRect/>
          </a:stretch>
        </p:blipFill>
        <p:spPr bwMode="auto">
          <a:xfrm>
            <a:off x="684213" y="1216025"/>
            <a:ext cx="3535363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00800"/>
            <a:ext cx="35210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1183712"/>
            <a:ext cx="35210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그룹 9"/>
          <p:cNvGrpSpPr>
            <a:grpSpLocks/>
          </p:cNvGrpSpPr>
          <p:nvPr/>
        </p:nvGrpSpPr>
        <p:grpSpPr bwMode="auto">
          <a:xfrm>
            <a:off x="681038" y="1211264"/>
            <a:ext cx="3538538" cy="2593975"/>
            <a:chOff x="645273" y="1211917"/>
            <a:chExt cx="3537984" cy="2593917"/>
          </a:xfrm>
        </p:grpSpPr>
        <p:sp>
          <p:nvSpPr>
            <p:cNvPr id="12" name="직사각형 11"/>
            <p:cNvSpPr/>
            <p:nvPr/>
          </p:nvSpPr>
          <p:spPr>
            <a:xfrm>
              <a:off x="645273" y="3432779"/>
              <a:ext cx="3537984" cy="373055"/>
            </a:xfrm>
            <a:prstGeom prst="rect">
              <a:avLst/>
            </a:prstGeom>
            <a:solidFill>
              <a:srgbClr val="1B3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54003" y="1211917"/>
              <a:ext cx="3520524" cy="2593917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3390" y="3493009"/>
              <a:ext cx="3436750" cy="21543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400" dirty="0" smtClean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LINAC </a:t>
              </a:r>
              <a:r>
                <a:rPr lang="en-US" altLang="ko-KR" sz="1400" dirty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Morning run in Gap-river side</a:t>
              </a:r>
              <a:endParaRPr lang="ko-KR" altLang="en-US" sz="14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5" name="직사각형 14"/>
          <p:cNvSpPr/>
          <p:nvPr/>
        </p:nvSpPr>
        <p:spPr bwMode="auto">
          <a:xfrm>
            <a:off x="692320" y="3907151"/>
            <a:ext cx="3521075" cy="2593975"/>
          </a:xfrm>
          <a:prstGeom prst="rect">
            <a:avLst/>
          </a:prstGeom>
          <a:noFill/>
          <a:ln w="1270">
            <a:solidFill>
              <a:srgbClr val="0A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6" name="그룹 11"/>
          <p:cNvGrpSpPr>
            <a:grpSpLocks/>
          </p:cNvGrpSpPr>
          <p:nvPr/>
        </p:nvGrpSpPr>
        <p:grpSpPr bwMode="auto">
          <a:xfrm>
            <a:off x="4635902" y="3897559"/>
            <a:ext cx="3529182" cy="2625634"/>
            <a:chOff x="4878218" y="3989019"/>
            <a:chExt cx="3528696" cy="2625577"/>
          </a:xfrm>
        </p:grpSpPr>
        <p:sp>
          <p:nvSpPr>
            <p:cNvPr id="17" name="직사각형 16"/>
            <p:cNvSpPr/>
            <p:nvPr/>
          </p:nvSpPr>
          <p:spPr>
            <a:xfrm>
              <a:off x="4886324" y="6241541"/>
              <a:ext cx="3520590" cy="373055"/>
            </a:xfrm>
            <a:prstGeom prst="rect">
              <a:avLst/>
            </a:prstGeom>
            <a:solidFill>
              <a:srgbClr val="0A2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878218" y="3989019"/>
              <a:ext cx="3520590" cy="2593917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92308" y="6293837"/>
              <a:ext cx="3122111" cy="21543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400" dirty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Barefoot trail in Mt. </a:t>
              </a:r>
              <a:r>
                <a:rPr lang="en-US" altLang="ko-KR" sz="1400" dirty="0" err="1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Gyejok</a:t>
              </a:r>
              <a:endParaRPr lang="ko-KR" altLang="en-US" sz="14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그룹 10"/>
          <p:cNvGrpSpPr>
            <a:grpSpLocks/>
          </p:cNvGrpSpPr>
          <p:nvPr/>
        </p:nvGrpSpPr>
        <p:grpSpPr bwMode="auto">
          <a:xfrm>
            <a:off x="4644008" y="1172609"/>
            <a:ext cx="3521076" cy="2630477"/>
            <a:chOff x="4886812" y="1175415"/>
            <a:chExt cx="3520644" cy="2630419"/>
          </a:xfrm>
        </p:grpSpPr>
        <p:sp>
          <p:nvSpPr>
            <p:cNvPr id="21" name="직사각형 20"/>
            <p:cNvSpPr/>
            <p:nvPr/>
          </p:nvSpPr>
          <p:spPr>
            <a:xfrm>
              <a:off x="4886813" y="3432779"/>
              <a:ext cx="3520643" cy="373055"/>
            </a:xfrm>
            <a:prstGeom prst="rect">
              <a:avLst/>
            </a:prstGeom>
            <a:solidFill>
              <a:srgbClr val="1B3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4886812" y="1175415"/>
              <a:ext cx="3520643" cy="2593917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03065" y="3495928"/>
              <a:ext cx="3451164" cy="20005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200" spc="-150" dirty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</a:rPr>
                <a:t> </a:t>
              </a:r>
              <a:r>
                <a:rPr lang="en-US" altLang="ko-KR" sz="1300" dirty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K-Pop </a:t>
              </a:r>
              <a:r>
                <a:rPr lang="en-US" altLang="ko-KR" sz="1300" spc="-150" dirty="0" smtClean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dance</a:t>
              </a:r>
              <a:r>
                <a:rPr lang="en-US" altLang="ko-KR" sz="1300" dirty="0" smtClean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 tutorial </a:t>
              </a:r>
              <a:r>
                <a:rPr lang="en-US" altLang="ko-KR" sz="1300" dirty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for </a:t>
              </a:r>
              <a:r>
                <a:rPr lang="en-US" altLang="ko-KR" sz="1300" dirty="0" smtClean="0">
                  <a:solidFill>
                    <a:srgbClr val="FFFFFF"/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Calibri" panose="020F0502020204030204" pitchFamily="34" charset="0"/>
                </a:rPr>
                <a:t>young attendees </a:t>
              </a:r>
              <a:endParaRPr lang="ko-KR" altLang="en-US" sz="1300" dirty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3" y="3900800"/>
            <a:ext cx="3528611" cy="2416529"/>
          </a:xfrm>
          <a:prstGeom prst="rect">
            <a:avLst/>
          </a:prstGeom>
          <a:ln w="3175">
            <a:noFill/>
          </a:ln>
        </p:spPr>
      </p:pic>
      <p:sp>
        <p:nvSpPr>
          <p:cNvPr id="27" name="직사각형 26"/>
          <p:cNvSpPr/>
          <p:nvPr/>
        </p:nvSpPr>
        <p:spPr bwMode="auto">
          <a:xfrm>
            <a:off x="684213" y="6126841"/>
            <a:ext cx="3536718" cy="373063"/>
          </a:xfrm>
          <a:prstGeom prst="rect">
            <a:avLst/>
          </a:prstGeom>
          <a:solidFill>
            <a:srgbClr val="1B3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971600" y="6192922"/>
            <a:ext cx="313188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defRPr/>
            </a:pPr>
            <a:r>
              <a:rPr lang="en-US" altLang="ko-KR" sz="1400" dirty="0" smtClea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Banquet at </a:t>
            </a:r>
            <a:r>
              <a:rPr lang="en-US" altLang="ko-KR" sz="14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Hanbit</a:t>
            </a:r>
            <a:r>
              <a:rPr lang="en-US" altLang="ko-KR" sz="1400" dirty="0" smtClea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 Square </a:t>
            </a:r>
            <a:r>
              <a:rPr lang="ko-KR" altLang="en-US" sz="1400" dirty="0" smtClean="0">
                <a:solidFill>
                  <a:srgbClr val="FFFFFF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 </a:t>
            </a:r>
            <a:endParaRPr lang="ko-KR" altLang="en-US" sz="1400" dirty="0">
              <a:solidFill>
                <a:srgbClr val="FFFFFF"/>
              </a:solidFill>
              <a:latin typeface="Trebuchet MS" panose="020B0603020202020204" pitchFamily="34" charset="0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8984"/>
          <a:stretch>
            <a:fillRect/>
          </a:stretch>
        </p:blipFill>
        <p:spPr bwMode="auto">
          <a:xfrm>
            <a:off x="692759" y="3946773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063616" y="397441"/>
            <a:ext cx="65091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LINAC Social </a:t>
            </a:r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Events (excursion)  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2" descr="http://topclass.chosun.com/news_img/1910/1910_016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54" y="1200150"/>
            <a:ext cx="35210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12"/>
          <p:cNvGrpSpPr>
            <a:grpSpLocks/>
          </p:cNvGrpSpPr>
          <p:nvPr/>
        </p:nvGrpSpPr>
        <p:grpSpPr bwMode="auto">
          <a:xfrm>
            <a:off x="684213" y="3957215"/>
            <a:ext cx="3521075" cy="2587082"/>
            <a:chOff x="662365" y="4046521"/>
            <a:chExt cx="3520883" cy="2587024"/>
          </a:xfrm>
        </p:grpSpPr>
        <p:sp>
          <p:nvSpPr>
            <p:cNvPr id="30" name="직사각형 29"/>
            <p:cNvSpPr/>
            <p:nvPr/>
          </p:nvSpPr>
          <p:spPr>
            <a:xfrm>
              <a:off x="662365" y="6260489"/>
              <a:ext cx="3520883" cy="373055"/>
            </a:xfrm>
            <a:prstGeom prst="rect">
              <a:avLst/>
            </a:prstGeom>
            <a:solidFill>
              <a:srgbClr val="0A2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62366" y="4046521"/>
              <a:ext cx="3513554" cy="2587024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5728" y="6327015"/>
              <a:ext cx="3220043" cy="21543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Event in </a:t>
              </a:r>
              <a:r>
                <a:rPr lang="en-US" altLang="ko-KR" sz="1400" dirty="0" smtClean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Korean Traditional </a:t>
              </a:r>
              <a:r>
                <a:rPr lang="en-US" altLang="ko-KR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House </a:t>
              </a:r>
              <a:r>
                <a:rPr lang="ko-KR" altLang="en-US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33" name="그룹 10"/>
          <p:cNvGrpSpPr>
            <a:grpSpLocks/>
          </p:cNvGrpSpPr>
          <p:nvPr/>
        </p:nvGrpSpPr>
        <p:grpSpPr bwMode="auto">
          <a:xfrm>
            <a:off x="4538092" y="1196022"/>
            <a:ext cx="3740150" cy="2609216"/>
            <a:chOff x="4779442" y="1196676"/>
            <a:chExt cx="3740345" cy="2609158"/>
          </a:xfrm>
        </p:grpSpPr>
        <p:sp>
          <p:nvSpPr>
            <p:cNvPr id="34" name="직사각형 33"/>
            <p:cNvSpPr/>
            <p:nvPr/>
          </p:nvSpPr>
          <p:spPr>
            <a:xfrm>
              <a:off x="4885810" y="3432779"/>
              <a:ext cx="3521259" cy="373055"/>
            </a:xfrm>
            <a:prstGeom prst="rect">
              <a:avLst/>
            </a:prstGeom>
            <a:solidFill>
              <a:srgbClr val="0A2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885810" y="1196676"/>
              <a:ext cx="3521259" cy="2593917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79442" y="3506438"/>
              <a:ext cx="3740345" cy="21543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 Cafeteria Alley in </a:t>
              </a:r>
              <a:r>
                <a:rPr lang="en-US" altLang="ko-KR" sz="1400" dirty="0" err="1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Soje</a:t>
              </a:r>
              <a:r>
                <a:rPr lang="en-US" altLang="ko-KR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-dong </a:t>
              </a:r>
              <a:endParaRPr lang="ko-KR" altLang="en-US" sz="14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pic>
        <p:nvPicPr>
          <p:cNvPr id="37" name="그림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6" y="1196022"/>
            <a:ext cx="3517697" cy="2316294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 bwMode="auto">
          <a:xfrm>
            <a:off x="659098" y="1196023"/>
            <a:ext cx="3514725" cy="2309178"/>
          </a:xfrm>
          <a:prstGeom prst="rect">
            <a:avLst/>
          </a:prstGeom>
          <a:noFill/>
          <a:ln w="1270">
            <a:solidFill>
              <a:srgbClr val="0A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grpSp>
        <p:nvGrpSpPr>
          <p:cNvPr id="42" name="그룹 4"/>
          <p:cNvGrpSpPr>
            <a:grpSpLocks/>
          </p:cNvGrpSpPr>
          <p:nvPr/>
        </p:nvGrpSpPr>
        <p:grpSpPr bwMode="auto">
          <a:xfrm>
            <a:off x="4649218" y="3901206"/>
            <a:ext cx="3523642" cy="2630808"/>
            <a:chOff x="4982915" y="3950356"/>
            <a:chExt cx="3523390" cy="2630227"/>
          </a:xfrm>
        </p:grpSpPr>
        <p:sp>
          <p:nvSpPr>
            <p:cNvPr id="43" name="직사각형 42"/>
            <p:cNvSpPr/>
            <p:nvPr/>
          </p:nvSpPr>
          <p:spPr>
            <a:xfrm>
              <a:off x="4982915" y="3950356"/>
              <a:ext cx="3520824" cy="2593402"/>
            </a:xfrm>
            <a:prstGeom prst="rect">
              <a:avLst/>
            </a:prstGeom>
            <a:noFill/>
            <a:ln w="1270">
              <a:solidFill>
                <a:srgbClr val="0A2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4985481" y="6207603"/>
              <a:ext cx="3520824" cy="372980"/>
            </a:xfrm>
            <a:prstGeom prst="rect">
              <a:avLst/>
            </a:prstGeom>
            <a:solidFill>
              <a:srgbClr val="0A2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51824" y="6294662"/>
              <a:ext cx="2109560" cy="21539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defRPr/>
              </a:pPr>
              <a:r>
                <a:rPr lang="en-US" altLang="ko-KR" sz="1400" dirty="0">
                  <a:solidFill>
                    <a:srgbClr val="FFFFFF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Calibri" panose="020F0502020204030204" pitchFamily="34" charset="0"/>
                </a:rPr>
                <a:t>Local Bakery Tour </a:t>
              </a:r>
              <a:endParaRPr lang="ko-KR" altLang="en-US" sz="14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23" name="직사각형 22"/>
          <p:cNvSpPr/>
          <p:nvPr/>
        </p:nvSpPr>
        <p:spPr bwMode="auto">
          <a:xfrm>
            <a:off x="659098" y="3432175"/>
            <a:ext cx="3521075" cy="373063"/>
          </a:xfrm>
          <a:prstGeom prst="rect">
            <a:avLst/>
          </a:prstGeom>
          <a:solidFill>
            <a:srgbClr val="0A2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82" y="3892316"/>
            <a:ext cx="3521077" cy="230428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1340186" y="3430958"/>
            <a:ext cx="2376264" cy="3847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defRPr/>
            </a:pPr>
            <a:r>
              <a:rPr lang="en-US" altLang="ko-KR" sz="1400" dirty="0" err="1" smtClean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Daecheongho</a:t>
            </a:r>
            <a:r>
              <a:rPr lang="en-US" altLang="ko-KR" sz="1400" dirty="0" smtClean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400" dirty="0" err="1" smtClean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Obaekri</a:t>
            </a:r>
            <a:r>
              <a:rPr lang="en-US" altLang="ko-KR" sz="1400" dirty="0" smtClean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-Gil</a:t>
            </a:r>
          </a:p>
          <a:p>
            <a:pPr algn="ctr">
              <a:defRPr/>
            </a:pPr>
            <a:r>
              <a:rPr lang="en-US" altLang="ko-KR" sz="1100" dirty="0" smtClean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(Lakeside Trekking)</a:t>
            </a:r>
            <a:endParaRPr lang="ko-KR" altLang="en-US" sz="1100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834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8" y="3299822"/>
            <a:ext cx="1390377" cy="22488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9048" r="15678"/>
          <a:stretch>
            <a:fillRect/>
          </a:stretch>
        </p:blipFill>
        <p:spPr bwMode="auto">
          <a:xfrm>
            <a:off x="1859171" y="3291392"/>
            <a:ext cx="1428515" cy="22448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083828"/>
            <a:ext cx="3101009" cy="14523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371F000-9306-4959-8233-5DD6E9627FB0}"/>
              </a:ext>
            </a:extLst>
          </p:cNvPr>
          <p:cNvSpPr/>
          <p:nvPr/>
        </p:nvSpPr>
        <p:spPr>
          <a:xfrm>
            <a:off x="-10337" y="1002"/>
            <a:ext cx="9154338" cy="19171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664779" y="499940"/>
            <a:ext cx="52114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UNESCO Cultural </a:t>
            </a:r>
            <a:r>
              <a:rPr lang="en-US" altLang="ko-KR" sz="2800" b="1" spc="-150" dirty="0">
                <a:solidFill>
                  <a:srgbClr val="091D42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Heritage Sites</a:t>
            </a: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F99C283-1F17-43F2-ADFD-8DF4AD6D7822}"/>
              </a:ext>
            </a:extLst>
          </p:cNvPr>
          <p:cNvSpPr/>
          <p:nvPr/>
        </p:nvSpPr>
        <p:spPr>
          <a:xfrm>
            <a:off x="0" y="6003749"/>
            <a:ext cx="9168340" cy="852724"/>
          </a:xfrm>
          <a:prstGeom prst="rect">
            <a:avLst/>
          </a:prstGeom>
          <a:solidFill>
            <a:srgbClr val="1B3588">
              <a:alpha val="86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ndar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-108603" y="6057748"/>
            <a:ext cx="9364513" cy="46166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UNESCO World Heritage -  </a:t>
            </a:r>
            <a:r>
              <a:rPr lang="en-US" altLang="ko-KR" sz="24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Gongju</a:t>
            </a: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en-US" altLang="ko-KR" sz="24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Buyeo</a:t>
            </a:r>
            <a:endParaRPr lang="en-US" altLang="ko-KR" sz="24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6498563" y="6504776"/>
            <a:ext cx="2715052" cy="369332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(within </a:t>
            </a:r>
            <a:r>
              <a:rPr lang="en-US" altLang="ko-KR" sz="1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40 </a:t>
            </a:r>
            <a:r>
              <a:rPr lang="en-US" altLang="ko-KR" sz="1800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mins</a:t>
            </a:r>
            <a:r>
              <a:rPr lang="en-US" altLang="ko-KR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by </a:t>
            </a:r>
            <a:r>
              <a:rPr lang="en-US" altLang="ko-KR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car)</a:t>
            </a:r>
            <a:endParaRPr lang="en-US" altLang="ko-KR" sz="1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21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" b="5527"/>
          <a:stretch>
            <a:fillRect/>
          </a:stretch>
        </p:blipFill>
        <p:spPr bwMode="auto">
          <a:xfrm>
            <a:off x="3307" y="0"/>
            <a:ext cx="9140694" cy="685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F99C283-1F17-43F2-ADFD-8DF4AD6D7822}"/>
              </a:ext>
            </a:extLst>
          </p:cNvPr>
          <p:cNvSpPr/>
          <p:nvPr/>
        </p:nvSpPr>
        <p:spPr>
          <a:xfrm>
            <a:off x="0" y="6003749"/>
            <a:ext cx="9168340" cy="852724"/>
          </a:xfrm>
          <a:prstGeom prst="rect">
            <a:avLst/>
          </a:prstGeom>
          <a:solidFill>
            <a:srgbClr val="1B3588">
              <a:alpha val="86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ndar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-108603" y="6057748"/>
            <a:ext cx="9364513" cy="46166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2400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Jeonju</a:t>
            </a:r>
            <a:r>
              <a:rPr lang="en-US" altLang="ko-KR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: </a:t>
            </a:r>
            <a:r>
              <a:rPr lang="en-US" altLang="ko-KR" sz="24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Hanok</a:t>
            </a: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 </a:t>
            </a:r>
            <a:r>
              <a:rPr lang="en-US" altLang="ko-KR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Village  / </a:t>
            </a:r>
            <a:r>
              <a:rPr lang="en-US" altLang="ko-KR" sz="2400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Gunsan</a:t>
            </a:r>
            <a:r>
              <a:rPr lang="en-US" altLang="ko-KR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: </a:t>
            </a: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Modern Culture &amp; Restaurant </a:t>
            </a:r>
            <a:r>
              <a:rPr lang="en-US" altLang="ko-KR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Tour</a:t>
            </a:r>
            <a:endParaRPr lang="en-US" altLang="ko-KR" sz="24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나눔스퀘어 ExtraBold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371F000-9306-4959-8233-5DD6E9627FB0}"/>
              </a:ext>
            </a:extLst>
          </p:cNvPr>
          <p:cNvSpPr/>
          <p:nvPr/>
        </p:nvSpPr>
        <p:spPr>
          <a:xfrm>
            <a:off x="-10337" y="1002"/>
            <a:ext cx="9154338" cy="19171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124009" y="472569"/>
            <a:ext cx="52803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Tour for Traditional Korean Village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grpSp>
        <p:nvGrpSpPr>
          <p:cNvPr id="15" name="그룹 1"/>
          <p:cNvGrpSpPr>
            <a:grpSpLocks/>
          </p:cNvGrpSpPr>
          <p:nvPr/>
        </p:nvGrpSpPr>
        <p:grpSpPr bwMode="auto">
          <a:xfrm>
            <a:off x="6897066" y="2065470"/>
            <a:ext cx="2058987" cy="3575050"/>
            <a:chOff x="510656" y="973838"/>
            <a:chExt cx="2058481" cy="3574845"/>
          </a:xfrm>
        </p:grpSpPr>
        <p:pic>
          <p:nvPicPr>
            <p:cNvPr id="16" name="그림 21" descr="무제-1.png"/>
            <p:cNvPicPr>
              <a:picLocks noChangeAspect="1"/>
            </p:cNvPicPr>
            <p:nvPr/>
          </p:nvPicPr>
          <p:blipFill>
            <a:blip r:embed="rId5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29" y="973838"/>
              <a:ext cx="1997208" cy="357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타원 16"/>
            <p:cNvSpPr/>
            <p:nvPr/>
          </p:nvSpPr>
          <p:spPr>
            <a:xfrm>
              <a:off x="1201048" y="2589820"/>
              <a:ext cx="342816" cy="338119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dirty="0">
                <a:solidFill>
                  <a:srgbClr val="FFFFFF"/>
                </a:solidFill>
                <a:latin typeface="Tw Cen MT" panose="020B0602020104020603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7854" y="2700910"/>
              <a:ext cx="930969" cy="2154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31750" prstMaterial="metal">
                <a:bevelT w="1270"/>
                <a:contourClr>
                  <a:schemeClr val="bg1"/>
                </a:contourClr>
              </a:sp3d>
            </a:bodyPr>
            <a:lstStyle/>
            <a:p>
              <a:pPr marL="228600" indent="-228600"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b="1" cap="all" dirty="0">
                  <a:ln w="0"/>
                  <a:solidFill>
                    <a:srgbClr val="000000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Tw Cen MT" panose="020B0602020104020603" pitchFamily="34" charset="0"/>
                  <a:cs typeface="Calibri" panose="020F0502020204030204" pitchFamily="34" charset="0"/>
                </a:rPr>
                <a:t>DAEJEON</a:t>
              </a:r>
              <a:endParaRPr lang="ko-KR" altLang="en-US" sz="800" b="1" cap="all" dirty="0">
                <a:ln w="0"/>
                <a:solidFill>
                  <a:srgbClr val="0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w Cen MT" panose="020B06020201040206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4038" y="2959411"/>
              <a:ext cx="746765" cy="2154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38100" prstMaterial="metal">
                <a:bevelT w="1270" h="63500"/>
                <a:contourClr>
                  <a:schemeClr val="bg1"/>
                </a:contourClr>
              </a:sp3d>
            </a:bodyPr>
            <a:lstStyle/>
            <a:p>
              <a:pPr marL="228600" indent="-228600"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b="1" cap="all" dirty="0">
                  <a:ln w="0"/>
                  <a:solidFill>
                    <a:srgbClr val="2D2D8A">
                      <a:lumMod val="7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  <a:reflection blurRad="6350" stA="50000" endA="300" endPos="50000" dist="29997" dir="5400000" sy="-100000" algn="bl" rotWithShape="0"/>
                  </a:effectLst>
                  <a:latin typeface="Tw Cen MT" panose="020B0602020104020603" pitchFamily="34" charset="0"/>
                  <a:cs typeface="Calibri" panose="020F0502020204030204" pitchFamily="34" charset="0"/>
                </a:rPr>
                <a:t>JEONJU</a:t>
              </a:r>
              <a:endParaRPr lang="ko-KR" altLang="en-US" sz="800" b="1" cap="all" dirty="0">
                <a:ln w="0"/>
                <a:solidFill>
                  <a:srgbClr val="2D2D8A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0000" endA="300" endPos="50000" dist="29997" dir="5400000" sy="-100000" algn="bl" rotWithShape="0"/>
                </a:effectLst>
                <a:latin typeface="Tw Cen MT" panose="020B06020201040206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0656" y="2835148"/>
              <a:ext cx="746765" cy="2154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38100" prstMaterial="metal">
                <a:bevelT w="1270" h="63500"/>
                <a:contourClr>
                  <a:schemeClr val="bg1"/>
                </a:contourClr>
              </a:sp3d>
            </a:bodyPr>
            <a:lstStyle/>
            <a:p>
              <a:pPr marL="228600" indent="-228600"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b="1" cap="all" dirty="0">
                  <a:ln w="0"/>
                  <a:solidFill>
                    <a:srgbClr val="2D2D8A">
                      <a:lumMod val="7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  <a:reflection blurRad="6350" stA="50000" endA="300" endPos="50000" dist="29997" dir="5400000" sy="-100000" algn="bl" rotWithShape="0"/>
                  </a:effectLst>
                  <a:latin typeface="Tw Cen MT" panose="020B0602020104020603" pitchFamily="34" charset="0"/>
                  <a:cs typeface="Calibri" panose="020F0502020204030204" pitchFamily="34" charset="0"/>
                </a:rPr>
                <a:t>GUNSAN</a:t>
              </a:r>
              <a:endParaRPr lang="ko-KR" altLang="en-US" sz="800" b="1" cap="all" dirty="0">
                <a:ln w="0"/>
                <a:solidFill>
                  <a:srgbClr val="2D2D8A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0000" endA="300" endPos="50000" dist="29997" dir="5400000" sy="-100000" algn="bl" rotWithShape="0"/>
                </a:effectLst>
                <a:latin typeface="Tw Cen MT" panose="020B06020201040206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6498563" y="6504776"/>
            <a:ext cx="2715052" cy="369332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</a:rPr>
              <a:t>(within an hour by car)</a:t>
            </a:r>
            <a:endParaRPr lang="en-US" altLang="ko-KR" sz="1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96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F99C283-1F17-43F2-ADFD-8DF4AD6D7822}"/>
              </a:ext>
            </a:extLst>
          </p:cNvPr>
          <p:cNvSpPr/>
          <p:nvPr/>
        </p:nvSpPr>
        <p:spPr>
          <a:xfrm>
            <a:off x="0" y="6003749"/>
            <a:ext cx="9168340" cy="852724"/>
          </a:xfrm>
          <a:prstGeom prst="rect">
            <a:avLst/>
          </a:prstGeom>
          <a:solidFill>
            <a:srgbClr val="1B3588">
              <a:alpha val="86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ndar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-108603" y="6057748"/>
            <a:ext cx="9364513" cy="46166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스퀘어 ExtraBold" panose="020B0600000101010101" pitchFamily="50" charset="-127"/>
              </a:rPr>
              <a:t>Royal Palace, Mt. </a:t>
            </a:r>
            <a:r>
              <a:rPr lang="en-US" altLang="ko-KR" sz="24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스퀘어 ExtraBold" panose="020B0600000101010101" pitchFamily="50" charset="-127"/>
              </a:rPr>
              <a:t>Namsan</a:t>
            </a: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스퀘어 ExtraBold" panose="020B0600000101010101" pitchFamily="50" charset="-127"/>
              </a:rPr>
              <a:t>, DDP, Shopping, Cultural Events, Museums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371F000-9306-4959-8233-5DD6E9627FB0}"/>
              </a:ext>
            </a:extLst>
          </p:cNvPr>
          <p:cNvSpPr/>
          <p:nvPr/>
        </p:nvSpPr>
        <p:spPr>
          <a:xfrm>
            <a:off x="-10337" y="1002"/>
            <a:ext cx="9154338" cy="19171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2199408" y="528168"/>
            <a:ext cx="42768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SEOUL Tour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42644D-D8CE-44C6-83A1-FD3EB01A702D}"/>
              </a:ext>
            </a:extLst>
          </p:cNvPr>
          <p:cNvSpPr txBox="1"/>
          <p:nvPr/>
        </p:nvSpPr>
        <p:spPr>
          <a:xfrm>
            <a:off x="6498563" y="6504776"/>
            <a:ext cx="2715052" cy="369332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3600000"/>
              </a:lightRig>
            </a:scene3d>
            <a:sp3d>
              <a:bevelT w="1270"/>
            </a:sp3d>
          </a:bodyPr>
          <a:lstStyle>
            <a:defPPr>
              <a:defRPr lang="ko-KR"/>
            </a:defPPr>
            <a:lvl1pPr algn="ctr">
              <a:defRPr sz="3200" b="1" spc="-100">
                <a:ln w="15875">
                  <a:noFill/>
                </a:ln>
                <a:solidFill>
                  <a:srgbClr val="002060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스퀘어 ExtraBold" panose="020B0600000101010101" pitchFamily="50" charset="-127"/>
              </a:rPr>
              <a:t>(within an hour by train)</a:t>
            </a:r>
            <a:endParaRPr lang="en-US" altLang="ko-KR" sz="1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62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 flipV="1">
            <a:off x="-170371" y="3501008"/>
            <a:ext cx="9482287" cy="24039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>
            <a:off x="-169144" y="1097047"/>
            <a:ext cx="9482287" cy="240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649403" y="3487837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403" y="2906349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 5.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780" y="2913044"/>
            <a:ext cx="301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Conference Budget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CONFERENCE BUDGET (</a:t>
            </a:r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1/2)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800D02DE-3FA1-4342-8CA4-2D13B244ACCC}"/>
              </a:ext>
            </a:extLst>
          </p:cNvPr>
          <p:cNvSpPr/>
          <p:nvPr/>
        </p:nvSpPr>
        <p:spPr>
          <a:xfrm>
            <a:off x="0" y="1330227"/>
            <a:ext cx="3563888" cy="432048"/>
          </a:xfrm>
          <a:prstGeom prst="rect">
            <a:avLst/>
          </a:prstGeom>
          <a:solidFill>
            <a:schemeClr val="tx2">
              <a:lumMod val="50000"/>
              <a:alpha val="85882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2000" b="1" dirty="0" smtClean="0">
                <a:latin typeface="Trebuchet MS" panose="020B0603020202020204" pitchFamily="34" charset="0"/>
                <a:ea typeface="나눔스퀘어 Bold" panose="020B0600000101010101" pitchFamily="50" charset="-127"/>
                <a:cs typeface="Tw Cen MT" panose="020B0604020202020204" charset="-127"/>
              </a:rPr>
              <a:t>Registration Comparison</a:t>
            </a:r>
            <a:endParaRPr lang="en-US" altLang="ko-KR" sz="2000" b="1" dirty="0">
              <a:latin typeface="Trebuchet MS" panose="020B0603020202020204" pitchFamily="34" charset="0"/>
              <a:ea typeface="나눔스퀘어 Bold" panose="020B0600000101010101" pitchFamily="50" charset="-127"/>
              <a:cs typeface="Tw Cen MT" panose="020B0604020202020204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27016"/>
              </p:ext>
            </p:extLst>
          </p:nvPr>
        </p:nvGraphicFramePr>
        <p:xfrm>
          <a:off x="323528" y="2479671"/>
          <a:ext cx="8264694" cy="36646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5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7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Registration Comparison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Participants</a:t>
                      </a:r>
                    </a:p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(Estimated</a:t>
                      </a:r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Regular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0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USD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KRW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USD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KRW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 2014 </a:t>
                      </a:r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(Geneva)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484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780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936,000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880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1,056,000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LINAC2016 </a:t>
                      </a:r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(East Lansing)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353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680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816,000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780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936,000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 2020 (-)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Postponed due to COVID-19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3" marR="8193" marT="8193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3" marR="8193" marT="8193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3" marR="8193" marT="8193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3" marR="8193" marT="819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 2022 (Liverpool)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350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663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795,600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728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873,600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 2024 </a:t>
                      </a:r>
                      <a:r>
                        <a:rPr lang="en-US" sz="1600" u="none" strike="noStrike" baseline="0" dirty="0" smtClean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(Chicago)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954017"/>
                  </a:ext>
                </a:extLst>
              </a:tr>
              <a:tr h="444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LINAC 2026 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(Daejeon)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350</a:t>
                      </a:r>
                      <a:endParaRPr lang="en-US" altLang="ko-KR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650 </a:t>
                      </a:r>
                      <a:endParaRPr lang="en-US" altLang="ko-KR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780,000 </a:t>
                      </a:r>
                      <a:endParaRPr lang="en-US" altLang="ko-KR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750 </a:t>
                      </a:r>
                      <a:endParaRPr lang="en-US" altLang="ko-KR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rgbClr val="C0000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900,000 </a:t>
                      </a:r>
                      <a:endParaRPr lang="en-US" altLang="ko-KR" sz="1600" b="1" i="0" u="none" strike="noStrike" dirty="0">
                        <a:solidFill>
                          <a:srgbClr val="C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5333101" y="2077651"/>
            <a:ext cx="325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600" b="1" dirty="0">
                <a:solidFill>
                  <a:srgbClr val="091D42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* KRW Rate : 1USD = 1,200KRW</a:t>
            </a:r>
          </a:p>
        </p:txBody>
      </p:sp>
    </p:spTree>
    <p:extLst>
      <p:ext uri="{BB962C8B-B14F-4D97-AF65-F5344CB8AC3E}">
        <p14:creationId xmlns:p14="http://schemas.microsoft.com/office/powerpoint/2010/main" val="39117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CONFERENCE BUDGET </a:t>
            </a:r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(</a:t>
            </a:r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2/2)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800D02DE-3FA1-4342-8CA4-2D13B244ACCC}"/>
              </a:ext>
            </a:extLst>
          </p:cNvPr>
          <p:cNvSpPr/>
          <p:nvPr/>
        </p:nvSpPr>
        <p:spPr>
          <a:xfrm>
            <a:off x="0" y="1330227"/>
            <a:ext cx="3563888" cy="432048"/>
          </a:xfrm>
          <a:prstGeom prst="rect">
            <a:avLst/>
          </a:prstGeom>
          <a:solidFill>
            <a:schemeClr val="tx2">
              <a:lumMod val="50000"/>
              <a:alpha val="85882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2000" b="1" dirty="0">
                <a:latin typeface="Trebuchet MS" panose="020B0603020202020204" pitchFamily="34" charset="0"/>
                <a:ea typeface="나눔스퀘어 Bold" panose="020B0600000101010101" pitchFamily="50" charset="-127"/>
                <a:cs typeface="Tw Cen MT" panose="020B0604020202020204" charset="-127"/>
              </a:rPr>
              <a:t>Income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5333101" y="2077651"/>
            <a:ext cx="325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600" b="1" dirty="0">
                <a:solidFill>
                  <a:srgbClr val="091D42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* KRW Rate : 1USD = 1,200KRW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18720"/>
              </p:ext>
            </p:extLst>
          </p:nvPr>
        </p:nvGraphicFramePr>
        <p:xfrm>
          <a:off x="323528" y="2479668"/>
          <a:ext cx="8264695" cy="28935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9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58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3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INCOME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Registration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Number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Total (USD)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Total (KRW)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6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Registration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Regular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250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650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162,500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195,000,000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3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Late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50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750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37,500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45,000,000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Students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4,000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4,800,000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3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Exhibitors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90,000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108,000,000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Sponsorship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Daejeon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　</a:t>
                      </a:r>
                      <a:endParaRPr lang="ko-KR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　</a:t>
                      </a:r>
                      <a:endParaRPr lang="ko-KR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294,000 </a:t>
                      </a:r>
                      <a:endParaRPr lang="en-US" altLang="ko-KR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chemeClr val="bg1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352,800,000 </a:t>
                      </a:r>
                      <a:endParaRPr lang="en-US" altLang="ko-KR" sz="1600" b="1" i="0" u="none" strike="noStrike" dirty="0">
                        <a:solidFill>
                          <a:schemeClr val="bg1"/>
                        </a:solidFill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한쪽 모서리가 둥근 사각형 1"/>
          <p:cNvSpPr>
            <a:spLocks noChangeAspect="1"/>
          </p:cNvSpPr>
          <p:nvPr/>
        </p:nvSpPr>
        <p:spPr bwMode="auto">
          <a:xfrm>
            <a:off x="2327299" y="1560690"/>
            <a:ext cx="6139406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394" y="1715800"/>
            <a:ext cx="6270442" cy="296295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lnSpc>
                <a:spcPct val="85000"/>
              </a:lnSpc>
              <a:spcAft>
                <a:spcPts val="300"/>
              </a:spcAft>
              <a:buSzPct val="95000"/>
            </a:pP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International Linear Accelerator Conference (LINAC)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583126" y="1582483"/>
            <a:ext cx="1627500" cy="532279"/>
            <a:chOff x="583126" y="1628601"/>
            <a:chExt cx="1627500" cy="532279"/>
          </a:xfrm>
        </p:grpSpPr>
        <p:sp>
          <p:nvSpPr>
            <p:cNvPr id="12" name="모서리가 둥근 직사각형 11"/>
            <p:cNvSpPr>
              <a:spLocks noChangeAspect="1"/>
            </p:cNvSpPr>
            <p:nvPr/>
          </p:nvSpPr>
          <p:spPr bwMode="auto">
            <a:xfrm>
              <a:off x="583126" y="1628601"/>
              <a:ext cx="162750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710228" y="1725463"/>
              <a:ext cx="132757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 TITLE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6" name="한쪽 모서리가 둥근 사각형 5"/>
          <p:cNvSpPr>
            <a:spLocks noChangeAspect="1"/>
          </p:cNvSpPr>
          <p:nvPr/>
        </p:nvSpPr>
        <p:spPr bwMode="auto">
          <a:xfrm>
            <a:off x="2327299" y="3172190"/>
            <a:ext cx="6139406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en-US" altLang="ko-KR" sz="1400" dirty="0" smtClean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394" y="3203420"/>
            <a:ext cx="4736544" cy="513405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lnSpc>
                <a:spcPct val="200000"/>
              </a:lnSpc>
              <a:spcAft>
                <a:spcPts val="500"/>
              </a:spcAft>
              <a:buSzPct val="95000"/>
            </a:pP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Convention Center (DCC)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551978" y="3193983"/>
            <a:ext cx="1651660" cy="532279"/>
            <a:chOff x="551978" y="3264609"/>
            <a:chExt cx="1651660" cy="532279"/>
          </a:xfrm>
        </p:grpSpPr>
        <p:sp>
          <p:nvSpPr>
            <p:cNvPr id="15" name="모서리가 둥근 직사각형 14"/>
            <p:cNvSpPr>
              <a:spLocks noChangeAspect="1"/>
            </p:cNvSpPr>
            <p:nvPr/>
          </p:nvSpPr>
          <p:spPr bwMode="auto">
            <a:xfrm>
              <a:off x="551978" y="3264609"/>
              <a:ext cx="165166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731170" y="3361471"/>
              <a:ext cx="12856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VENUE 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한쪽 모서리가 둥근 사각형 7"/>
          <p:cNvSpPr>
            <a:spLocks noChangeAspect="1"/>
          </p:cNvSpPr>
          <p:nvPr/>
        </p:nvSpPr>
        <p:spPr bwMode="auto">
          <a:xfrm>
            <a:off x="2324637" y="4783690"/>
            <a:ext cx="6139118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en-US" altLang="ko-KR" sz="1400" dirty="0" smtClean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394" y="4922641"/>
            <a:ext cx="5398743" cy="29796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spcAft>
                <a:spcPts val="500"/>
              </a:spcAft>
              <a:buSzPct val="95000"/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Organizing Committee of LINAC 2026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549316" y="4805483"/>
            <a:ext cx="1651660" cy="532279"/>
            <a:chOff x="549316" y="4854044"/>
            <a:chExt cx="1651660" cy="532279"/>
          </a:xfrm>
        </p:grpSpPr>
        <p:sp>
          <p:nvSpPr>
            <p:cNvPr id="17" name="모서리가 둥근 직사각형 16"/>
            <p:cNvSpPr>
              <a:spLocks noChangeAspect="1"/>
            </p:cNvSpPr>
            <p:nvPr/>
          </p:nvSpPr>
          <p:spPr bwMode="auto">
            <a:xfrm>
              <a:off x="549316" y="4854044"/>
              <a:ext cx="165166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731170" y="4950906"/>
              <a:ext cx="12856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HOST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7" name="한쪽 모서리가 둥근 사각형 6"/>
          <p:cNvSpPr>
            <a:spLocks noChangeAspect="1"/>
          </p:cNvSpPr>
          <p:nvPr/>
        </p:nvSpPr>
        <p:spPr bwMode="auto">
          <a:xfrm>
            <a:off x="2333471" y="3977940"/>
            <a:ext cx="6139406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en-US" altLang="ko-KR" sz="1400" dirty="0" smtClean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394" y="4009170"/>
            <a:ext cx="5794413" cy="513405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lnSpc>
                <a:spcPct val="200000"/>
              </a:lnSpc>
              <a:spcAft>
                <a:spcPts val="500"/>
              </a:spcAft>
              <a:buSzPct val="95000"/>
            </a:pP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Metropolitan City, Republic of Korea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558150" y="3999733"/>
            <a:ext cx="1651660" cy="532279"/>
            <a:chOff x="558150" y="4038238"/>
            <a:chExt cx="1651660" cy="532279"/>
          </a:xfrm>
        </p:grpSpPr>
        <p:sp>
          <p:nvSpPr>
            <p:cNvPr id="16" name="모서리가 둥근 직사각형 15"/>
            <p:cNvSpPr>
              <a:spLocks noChangeAspect="1"/>
            </p:cNvSpPr>
            <p:nvPr/>
          </p:nvSpPr>
          <p:spPr bwMode="auto">
            <a:xfrm>
              <a:off x="558150" y="4038238"/>
              <a:ext cx="165166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731170" y="4135100"/>
              <a:ext cx="12856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CITY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4" name="한쪽 모서리가 둥근 사각형 3"/>
          <p:cNvSpPr>
            <a:spLocks noChangeAspect="1"/>
          </p:cNvSpPr>
          <p:nvPr/>
        </p:nvSpPr>
        <p:spPr bwMode="auto">
          <a:xfrm>
            <a:off x="2329715" y="2366440"/>
            <a:ext cx="6139406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en-US" altLang="ko-KR" sz="1400" dirty="0" smtClean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394" y="2359570"/>
            <a:ext cx="5970826" cy="57496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lnSpc>
                <a:spcPct val="200000"/>
              </a:lnSpc>
              <a:spcAft>
                <a:spcPts val="300"/>
              </a:spcAft>
              <a:buSzPct val="95000"/>
            </a:pP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August or September, 2026 / 5 days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554394" y="2388233"/>
            <a:ext cx="1651660" cy="532279"/>
            <a:chOff x="554394" y="2434871"/>
            <a:chExt cx="1651660" cy="532279"/>
          </a:xfrm>
        </p:grpSpPr>
        <p:sp>
          <p:nvSpPr>
            <p:cNvPr id="14" name="모서리가 둥근 직사각형 13"/>
            <p:cNvSpPr>
              <a:spLocks noChangeAspect="1"/>
            </p:cNvSpPr>
            <p:nvPr/>
          </p:nvSpPr>
          <p:spPr bwMode="auto">
            <a:xfrm>
              <a:off x="554394" y="2434871"/>
              <a:ext cx="165166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731170" y="2531733"/>
              <a:ext cx="12856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DATE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549028" y="5611232"/>
            <a:ext cx="1651660" cy="532279"/>
            <a:chOff x="549028" y="5606815"/>
            <a:chExt cx="1651660" cy="532279"/>
          </a:xfrm>
        </p:grpSpPr>
        <p:sp>
          <p:nvSpPr>
            <p:cNvPr id="18" name="모서리가 둥근 직사각형 17"/>
            <p:cNvSpPr>
              <a:spLocks noChangeAspect="1"/>
            </p:cNvSpPr>
            <p:nvPr/>
          </p:nvSpPr>
          <p:spPr bwMode="auto">
            <a:xfrm>
              <a:off x="549028" y="5606815"/>
              <a:ext cx="1651660" cy="532279"/>
            </a:xfrm>
            <a:prstGeom prst="roundRect">
              <a:avLst>
                <a:gd name="adj" fmla="val 50000"/>
              </a:avLst>
            </a:prstGeom>
            <a:solidFill>
              <a:srgbClr val="193D69"/>
            </a:soli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ko-KR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674224" y="5703677"/>
              <a:ext cx="139958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CONTENTS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4" name="한쪽 모서리가 둥근 사각형 23"/>
          <p:cNvSpPr>
            <a:spLocks noChangeAspect="1"/>
          </p:cNvSpPr>
          <p:nvPr/>
        </p:nvSpPr>
        <p:spPr bwMode="auto">
          <a:xfrm>
            <a:off x="2339752" y="5589439"/>
            <a:ext cx="6139118" cy="575865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en-US" altLang="ko-KR" sz="1400" dirty="0" smtClean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algn="ctr" defTabSz="914400" latinLnBrk="1">
              <a:defRPr/>
            </a:pPr>
            <a:endParaRPr lang="ko-KR" altLang="en-US" sz="1400" dirty="0">
              <a:solidFill>
                <a:srgbClr val="EEECE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394" y="5744549"/>
            <a:ext cx="5932575" cy="27372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defTabSz="914400" latinLnBrk="1">
              <a:lnSpc>
                <a:spcPct val="85000"/>
              </a:lnSpc>
              <a:spcAft>
                <a:spcPts val="500"/>
              </a:spcAft>
              <a:buSzPct val="95000"/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Oral Sessions, Poster Sessions, Social Events, etc.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598645" y="564789"/>
            <a:ext cx="66341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OVERVIEW OF LINAC 2026</a:t>
            </a:r>
            <a:endParaRPr lang="en-US" altLang="ko-KR" sz="2800" b="1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61" name="직선 연결선 60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8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 flipV="1">
            <a:off x="-170371" y="3501008"/>
            <a:ext cx="9482287" cy="24039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>
            <a:off x="-169144" y="1097047"/>
            <a:ext cx="9482287" cy="240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649403" y="3487837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403" y="2906349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 6.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7580" y="2913044"/>
            <a:ext cx="5993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Strong Support from Local Government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STRONG SUPPORT FROM LOCAL GOVERNMENT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타원 48">
            <a:extLst>
              <a:ext uri="{FF2B5EF4-FFF2-40B4-BE49-F238E27FC236}">
                <a16:creationId xmlns:a16="http://schemas.microsoft.com/office/drawing/2014/main" id="{F6470D98-7E94-49DE-B610-27EF0AE47EFF}"/>
              </a:ext>
            </a:extLst>
          </p:cNvPr>
          <p:cNvSpPr/>
          <p:nvPr/>
        </p:nvSpPr>
        <p:spPr>
          <a:xfrm>
            <a:off x="2707794" y="2816749"/>
            <a:ext cx="3216680" cy="321668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982ACC0-67A2-4D2B-B1E8-C1A8B298C4EB}"/>
              </a:ext>
            </a:extLst>
          </p:cNvPr>
          <p:cNvSpPr/>
          <p:nvPr/>
        </p:nvSpPr>
        <p:spPr>
          <a:xfrm>
            <a:off x="1061333" y="1657384"/>
            <a:ext cx="3031648" cy="241714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BA1F98A-220A-46D5-913C-AD63AA140EDF}"/>
              </a:ext>
            </a:extLst>
          </p:cNvPr>
          <p:cNvSpPr/>
          <p:nvPr/>
        </p:nvSpPr>
        <p:spPr>
          <a:xfrm>
            <a:off x="1162429" y="1744646"/>
            <a:ext cx="2832529" cy="2262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FC0FBF2A-8273-4C29-B661-E9FDD5ED3A09}"/>
              </a:ext>
            </a:extLst>
          </p:cNvPr>
          <p:cNvCxnSpPr>
            <a:cxnSpLocks/>
          </p:cNvCxnSpPr>
          <p:nvPr/>
        </p:nvCxnSpPr>
        <p:spPr>
          <a:xfrm flipV="1">
            <a:off x="1576284" y="2768647"/>
            <a:ext cx="2282200" cy="186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295A20B2-978C-4B4D-9E52-2E6ECB24D4BF}"/>
              </a:ext>
            </a:extLst>
          </p:cNvPr>
          <p:cNvGrpSpPr/>
          <p:nvPr/>
        </p:nvGrpSpPr>
        <p:grpSpPr>
          <a:xfrm>
            <a:off x="1299572" y="2388359"/>
            <a:ext cx="131410" cy="131410"/>
            <a:chOff x="798470" y="4967172"/>
            <a:chExt cx="160577" cy="160577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D3955F89-4323-4665-AFD6-A42B81A556D1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55" name="자유형: 도형 102">
              <a:extLst>
                <a:ext uri="{FF2B5EF4-FFF2-40B4-BE49-F238E27FC236}">
                  <a16:creationId xmlns:a16="http://schemas.microsoft.com/office/drawing/2014/main" id="{EFEC6831-4A01-42A9-A0E4-6C9D0B608873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B3CF2F7-1FBB-4DC5-B2F5-CE53D9C20866}"/>
              </a:ext>
            </a:extLst>
          </p:cNvPr>
          <p:cNvSpPr txBox="1"/>
          <p:nvPr/>
        </p:nvSpPr>
        <p:spPr>
          <a:xfrm>
            <a:off x="1595321" y="2344215"/>
            <a:ext cx="2128680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Financial </a:t>
            </a:r>
            <a:r>
              <a:rPr lang="en-US" altLang="ko-KR" sz="1200" spc="-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Support: 50 million Korea won</a:t>
            </a:r>
            <a:endParaRPr lang="en-US" altLang="ko-KR" sz="1200" spc="-26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2241E01-5657-47BC-B8BE-EFA6FD56AA5F}"/>
              </a:ext>
            </a:extLst>
          </p:cNvPr>
          <p:cNvSpPr/>
          <p:nvPr/>
        </p:nvSpPr>
        <p:spPr>
          <a:xfrm>
            <a:off x="1173654" y="1867980"/>
            <a:ext cx="2825293" cy="403444"/>
          </a:xfrm>
          <a:prstGeom prst="rect">
            <a:avLst/>
          </a:prstGeom>
          <a:solidFill>
            <a:srgbClr val="3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44D355-FCD6-400F-B5DF-E6EDB11EF2F8}"/>
              </a:ext>
            </a:extLst>
          </p:cNvPr>
          <p:cNvSpPr txBox="1"/>
          <p:nvPr/>
        </p:nvSpPr>
        <p:spPr>
          <a:xfrm>
            <a:off x="1179047" y="1976177"/>
            <a:ext cx="28481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Financial &amp; Administrative Support</a:t>
            </a: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E89141BC-8562-472A-BF5A-E873C45CFFBE}"/>
              </a:ext>
            </a:extLst>
          </p:cNvPr>
          <p:cNvCxnSpPr>
            <a:cxnSpLocks/>
          </p:cNvCxnSpPr>
          <p:nvPr/>
        </p:nvCxnSpPr>
        <p:spPr>
          <a:xfrm>
            <a:off x="1576284" y="3280456"/>
            <a:ext cx="2285206" cy="14985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7BF2E1F3-D435-4707-9382-D9FD4BB58D76}"/>
              </a:ext>
            </a:extLst>
          </p:cNvPr>
          <p:cNvGrpSpPr/>
          <p:nvPr/>
        </p:nvGrpSpPr>
        <p:grpSpPr>
          <a:xfrm>
            <a:off x="1299572" y="2868979"/>
            <a:ext cx="131410" cy="131410"/>
            <a:chOff x="798470" y="4967172"/>
            <a:chExt cx="160577" cy="160577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D48C5A51-7054-4E44-91BD-BF2D6D18E50A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62" name="자유형: 도형 109">
              <a:extLst>
                <a:ext uri="{FF2B5EF4-FFF2-40B4-BE49-F238E27FC236}">
                  <a16:creationId xmlns:a16="http://schemas.microsoft.com/office/drawing/2014/main" id="{0EF082E7-9539-47F1-ABC1-4FDA19D4CC6C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427CA5D-256A-44FD-9962-147F986023AB}"/>
              </a:ext>
            </a:extLst>
          </p:cNvPr>
          <p:cNvSpPr txBox="1"/>
          <p:nvPr/>
        </p:nvSpPr>
        <p:spPr>
          <a:xfrm>
            <a:off x="1595321" y="2824835"/>
            <a:ext cx="2128680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Administrative support: cooperate with government</a:t>
            </a: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3FD0A0D-B888-42A3-AF8E-268A8EEC56D9}"/>
              </a:ext>
            </a:extLst>
          </p:cNvPr>
          <p:cNvGrpSpPr/>
          <p:nvPr/>
        </p:nvGrpSpPr>
        <p:grpSpPr>
          <a:xfrm>
            <a:off x="1299572" y="3354079"/>
            <a:ext cx="131410" cy="131410"/>
            <a:chOff x="798470" y="4967172"/>
            <a:chExt cx="160577" cy="160577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443FA056-29B9-485B-BF4B-06D715ED3C98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66" name="자유형: 도형 113">
              <a:extLst>
                <a:ext uri="{FF2B5EF4-FFF2-40B4-BE49-F238E27FC236}">
                  <a16:creationId xmlns:a16="http://schemas.microsoft.com/office/drawing/2014/main" id="{6E2C7285-C6C7-4235-8D42-7948067E339A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766D6E3-3035-4001-BC49-7C545F0E2E15}"/>
              </a:ext>
            </a:extLst>
          </p:cNvPr>
          <p:cNvSpPr txBox="1"/>
          <p:nvPr/>
        </p:nvSpPr>
        <p:spPr>
          <a:xfrm>
            <a:off x="1595321" y="3309935"/>
            <a:ext cx="2128680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Promoting and advertising support: Domestic advertisement campaign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3D15AB5D-06AE-445A-B0B5-D618941CBBB8}"/>
              </a:ext>
            </a:extLst>
          </p:cNvPr>
          <p:cNvSpPr/>
          <p:nvPr/>
        </p:nvSpPr>
        <p:spPr>
          <a:xfrm>
            <a:off x="4602511" y="1670520"/>
            <a:ext cx="2986259" cy="241714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A96E1928-C21E-4D0C-8FFB-54A0C8824DFA}"/>
              </a:ext>
            </a:extLst>
          </p:cNvPr>
          <p:cNvSpPr/>
          <p:nvPr/>
        </p:nvSpPr>
        <p:spPr>
          <a:xfrm>
            <a:off x="4682718" y="1757782"/>
            <a:ext cx="2798266" cy="22316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C2CFA6B5-AEC3-4C32-9AAD-BE078AD26DED}"/>
              </a:ext>
            </a:extLst>
          </p:cNvPr>
          <p:cNvCxnSpPr>
            <a:cxnSpLocks/>
          </p:cNvCxnSpPr>
          <p:nvPr/>
        </p:nvCxnSpPr>
        <p:spPr>
          <a:xfrm flipV="1">
            <a:off x="4999819" y="3271293"/>
            <a:ext cx="2314892" cy="1487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E7B65A34-2927-4504-A190-3DB5E30A4A19}"/>
              </a:ext>
            </a:extLst>
          </p:cNvPr>
          <p:cNvGrpSpPr/>
          <p:nvPr/>
        </p:nvGrpSpPr>
        <p:grpSpPr>
          <a:xfrm>
            <a:off x="4777824" y="2472884"/>
            <a:ext cx="131410" cy="131410"/>
            <a:chOff x="798470" y="4967172"/>
            <a:chExt cx="160577" cy="160577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2AB4AC48-D3A1-40BB-BA9F-75AD7539CF75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자유형: 도형 135">
              <a:extLst>
                <a:ext uri="{FF2B5EF4-FFF2-40B4-BE49-F238E27FC236}">
                  <a16:creationId xmlns:a16="http://schemas.microsoft.com/office/drawing/2014/main" id="{0BF54164-D042-40FF-8217-F75DB83AB9B2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E95129D-F0B4-4242-BBB7-ECA032544B33}"/>
              </a:ext>
            </a:extLst>
          </p:cNvPr>
          <p:cNvSpPr txBox="1"/>
          <p:nvPr/>
        </p:nvSpPr>
        <p:spPr>
          <a:xfrm>
            <a:off x="4999819" y="2415489"/>
            <a:ext cx="2486558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Cooperation with other teams under </a:t>
            </a:r>
            <a:r>
              <a:rPr lang="en-US" altLang="ko-KR" sz="12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DJTO </a:t>
            </a:r>
            <a:r>
              <a:rPr lang="en-US" altLang="ko-KR" sz="12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(Tourism Promotion Team, </a:t>
            </a:r>
            <a:r>
              <a:rPr lang="en-US" altLang="ko-KR" sz="12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Medical Tourism Team, City Marketing Team, Festival Operation Team) </a:t>
            </a: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96F60D79-1EB4-4449-9CD0-AAFCA40EB48D}"/>
              </a:ext>
            </a:extLst>
          </p:cNvPr>
          <p:cNvSpPr/>
          <p:nvPr/>
        </p:nvSpPr>
        <p:spPr>
          <a:xfrm>
            <a:off x="4682718" y="1882396"/>
            <a:ext cx="2798266" cy="403444"/>
          </a:xfrm>
          <a:prstGeom prst="rect">
            <a:avLst/>
          </a:prstGeom>
          <a:solidFill>
            <a:srgbClr val="3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B85BEA-64F5-4144-A769-A980FD931935}"/>
              </a:ext>
            </a:extLst>
          </p:cNvPr>
          <p:cNvSpPr txBox="1"/>
          <p:nvPr/>
        </p:nvSpPr>
        <p:spPr>
          <a:xfrm>
            <a:off x="5086311" y="1995642"/>
            <a:ext cx="216536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1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Tourism Organization</a:t>
            </a:r>
            <a:endParaRPr lang="en-US" altLang="ko-KR" sz="1100" b="1" dirty="0">
              <a:solidFill>
                <a:schemeClr val="bg1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527FF5D-08F4-4FD4-8ECE-4F1DD31D1576}"/>
              </a:ext>
            </a:extLst>
          </p:cNvPr>
          <p:cNvGrpSpPr/>
          <p:nvPr/>
        </p:nvGrpSpPr>
        <p:grpSpPr>
          <a:xfrm>
            <a:off x="4777825" y="3456502"/>
            <a:ext cx="131410" cy="131410"/>
            <a:chOff x="798470" y="4967172"/>
            <a:chExt cx="160577" cy="160577"/>
          </a:xfrm>
        </p:grpSpPr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4B95C411-7B36-4CAF-BB54-1FE67A0F7A7F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79" name="자유형: 도형 133">
              <a:extLst>
                <a:ext uri="{FF2B5EF4-FFF2-40B4-BE49-F238E27FC236}">
                  <a16:creationId xmlns:a16="http://schemas.microsoft.com/office/drawing/2014/main" id="{B37D9B3E-C30A-4D50-90C9-3BA354FA2846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7CC3766-0793-4F7A-90D5-1779654F155C}"/>
              </a:ext>
            </a:extLst>
          </p:cNvPr>
          <p:cNvSpPr txBox="1"/>
          <p:nvPr/>
        </p:nvSpPr>
        <p:spPr>
          <a:xfrm>
            <a:off x="5002439" y="3431345"/>
            <a:ext cx="2585225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Cooperation with MICE Alliance for </a:t>
            </a:r>
            <a:r>
              <a:rPr lang="en-US" altLang="ko-KR" sz="1200" spc="-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LINAC 2026 </a:t>
            </a: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(Hotel, Venue, DMCs)</a:t>
            </a: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B3DC2F59-F2E7-4834-9877-D9E0788F9D85}"/>
              </a:ext>
            </a:extLst>
          </p:cNvPr>
          <p:cNvSpPr/>
          <p:nvPr/>
        </p:nvSpPr>
        <p:spPr>
          <a:xfrm>
            <a:off x="2411760" y="5289802"/>
            <a:ext cx="3960440" cy="137458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24A0405D-BFE7-465F-85F0-9156344C9866}"/>
              </a:ext>
            </a:extLst>
          </p:cNvPr>
          <p:cNvSpPr/>
          <p:nvPr/>
        </p:nvSpPr>
        <p:spPr>
          <a:xfrm>
            <a:off x="2491966" y="5373860"/>
            <a:ext cx="3837956" cy="12333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3F33C0FD-1C02-4FF5-A024-401D799D2433}"/>
              </a:ext>
            </a:extLst>
          </p:cNvPr>
          <p:cNvCxnSpPr>
            <a:cxnSpLocks/>
          </p:cNvCxnSpPr>
          <p:nvPr/>
        </p:nvCxnSpPr>
        <p:spPr>
          <a:xfrm flipV="1">
            <a:off x="2797804" y="6215514"/>
            <a:ext cx="3353229" cy="548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96CC65D7-B2C4-437E-AD0C-2E8C03384510}"/>
              </a:ext>
            </a:extLst>
          </p:cNvPr>
          <p:cNvGrpSpPr/>
          <p:nvPr/>
        </p:nvGrpSpPr>
        <p:grpSpPr>
          <a:xfrm>
            <a:off x="2572926" y="6006924"/>
            <a:ext cx="131410" cy="131410"/>
            <a:chOff x="798470" y="4967172"/>
            <a:chExt cx="160577" cy="160577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FBD8BECE-7242-484B-8A2C-501B60AA9B18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86" name="자유형: 도형 155">
              <a:extLst>
                <a:ext uri="{FF2B5EF4-FFF2-40B4-BE49-F238E27FC236}">
                  <a16:creationId xmlns:a16="http://schemas.microsoft.com/office/drawing/2014/main" id="{01EE5DB8-0378-4892-A874-3D4A861E5384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1395AFA2-01F9-405F-8135-80DB4C8CDE38}"/>
              </a:ext>
            </a:extLst>
          </p:cNvPr>
          <p:cNvSpPr txBox="1"/>
          <p:nvPr/>
        </p:nvSpPr>
        <p:spPr>
          <a:xfrm>
            <a:off x="2823204" y="5937958"/>
            <a:ext cx="3446632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Operation by Professional technicians (AV, Setting)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77D88DA9-F342-45BB-9E9F-0E1F027393F7}"/>
              </a:ext>
            </a:extLst>
          </p:cNvPr>
          <p:cNvSpPr/>
          <p:nvPr/>
        </p:nvSpPr>
        <p:spPr>
          <a:xfrm>
            <a:off x="2491966" y="5447638"/>
            <a:ext cx="3837956" cy="403444"/>
          </a:xfrm>
          <a:prstGeom prst="rect">
            <a:avLst/>
          </a:prstGeom>
          <a:solidFill>
            <a:srgbClr val="3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6025A62-DEB5-4FC9-97B9-AE523503EC3E}"/>
              </a:ext>
            </a:extLst>
          </p:cNvPr>
          <p:cNvSpPr txBox="1"/>
          <p:nvPr/>
        </p:nvSpPr>
        <p:spPr>
          <a:xfrm>
            <a:off x="2797804" y="5558469"/>
            <a:ext cx="30575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Venue Operation Support</a:t>
            </a: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0854EF54-AC70-42A3-94B4-4BCD021640BE}"/>
              </a:ext>
            </a:extLst>
          </p:cNvPr>
          <p:cNvGrpSpPr/>
          <p:nvPr/>
        </p:nvGrpSpPr>
        <p:grpSpPr>
          <a:xfrm>
            <a:off x="2571410" y="6357429"/>
            <a:ext cx="131410" cy="131410"/>
            <a:chOff x="798470" y="4967172"/>
            <a:chExt cx="160577" cy="160577"/>
          </a:xfrm>
        </p:grpSpPr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AF08C5A8-B99B-4CFB-9F2C-05F198845F08}"/>
                </a:ext>
              </a:extLst>
            </p:cNvPr>
            <p:cNvSpPr/>
            <p:nvPr/>
          </p:nvSpPr>
          <p:spPr>
            <a:xfrm>
              <a:off x="798470" y="4967172"/>
              <a:ext cx="160577" cy="160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92" name="자유형: 도형 153">
              <a:extLst>
                <a:ext uri="{FF2B5EF4-FFF2-40B4-BE49-F238E27FC236}">
                  <a16:creationId xmlns:a16="http://schemas.microsoft.com/office/drawing/2014/main" id="{667F72DC-4684-44C2-A252-D042A4A29EAF}"/>
                </a:ext>
              </a:extLst>
            </p:cNvPr>
            <p:cNvSpPr/>
            <p:nvPr/>
          </p:nvSpPr>
          <p:spPr>
            <a:xfrm>
              <a:off x="854779" y="4999502"/>
              <a:ext cx="47958" cy="95916"/>
            </a:xfrm>
            <a:custGeom>
              <a:avLst/>
              <a:gdLst>
                <a:gd name="connsiteX0" fmla="*/ 0 w 92718"/>
                <a:gd name="connsiteY0" fmla="*/ 0 h 185436"/>
                <a:gd name="connsiteX1" fmla="*/ 92718 w 92718"/>
                <a:gd name="connsiteY1" fmla="*/ 92718 h 185436"/>
                <a:gd name="connsiteX2" fmla="*/ 0 w 92718"/>
                <a:gd name="connsiteY2" fmla="*/ 185436 h 1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8" h="185436">
                  <a:moveTo>
                    <a:pt x="0" y="0"/>
                  </a:moveTo>
                  <a:lnTo>
                    <a:pt x="92718" y="92718"/>
                  </a:lnTo>
                  <a:lnTo>
                    <a:pt x="0" y="185436"/>
                  </a:lnTo>
                </a:path>
              </a:pathLst>
            </a:custGeom>
            <a:ln w="3175">
              <a:solidFill>
                <a:srgbClr val="21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7E436F-2201-47EE-8205-B9B3680317F0}"/>
              </a:ext>
            </a:extLst>
          </p:cNvPr>
          <p:cNvSpPr txBox="1"/>
          <p:nvPr/>
        </p:nvSpPr>
        <p:spPr>
          <a:xfrm>
            <a:off x="2823204" y="6331508"/>
            <a:ext cx="318895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10000"/>
              </a:lnSpc>
            </a:pPr>
            <a:r>
              <a:rPr lang="en-US" altLang="ko-KR" sz="12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Free wireless Internet for all delegates</a:t>
            </a:r>
          </a:p>
        </p:txBody>
      </p:sp>
      <p:pic>
        <p:nvPicPr>
          <p:cNvPr id="94" name="그림 93">
            <a:extLst>
              <a:ext uri="{FF2B5EF4-FFF2-40B4-BE49-F238E27FC236}">
                <a16:creationId xmlns:a16="http://schemas.microsoft.com/office/drawing/2014/main" id="{412FA2C4-2464-45A4-A19E-20ABBEF56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63" y="4997977"/>
            <a:ext cx="1063824" cy="194628"/>
          </a:xfrm>
          <a:prstGeom prst="rect">
            <a:avLst/>
          </a:prstGeom>
        </p:spPr>
      </p:pic>
      <p:grpSp>
        <p:nvGrpSpPr>
          <p:cNvPr id="95" name="그룹 94"/>
          <p:cNvGrpSpPr/>
          <p:nvPr/>
        </p:nvGrpSpPr>
        <p:grpSpPr>
          <a:xfrm>
            <a:off x="2915816" y="4296696"/>
            <a:ext cx="2936344" cy="369332"/>
            <a:chOff x="7698248" y="3859300"/>
            <a:chExt cx="2936344" cy="36933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794AC93-4210-48F7-8931-F3710676E9FD}"/>
                </a:ext>
              </a:extLst>
            </p:cNvPr>
            <p:cNvSpPr txBox="1"/>
            <p:nvPr/>
          </p:nvSpPr>
          <p:spPr>
            <a:xfrm>
              <a:off x="7698248" y="3859300"/>
              <a:ext cx="293634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2400" b="1" dirty="0">
                  <a:solidFill>
                    <a:schemeClr val="bg1">
                      <a:lumMod val="65000"/>
                    </a:schemeClr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Support </a:t>
              </a:r>
              <a:r>
                <a:rPr lang="en-US" altLang="ko-KR" sz="2400" b="1" dirty="0" smtClean="0">
                  <a:solidFill>
                    <a:schemeClr val="bg1">
                      <a:lumMod val="65000"/>
                    </a:schemeClr>
                  </a:solidFill>
                  <a:latin typeface="Trebuchet MS" panose="020B0603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System</a:t>
              </a:r>
              <a:endParaRPr lang="en-US" altLang="ko-KR" sz="2400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C62CF5B6-D26B-4EFD-8264-D05378D2B2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70016" y="3938759"/>
              <a:ext cx="50582" cy="84360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55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B6F7C0E7-6176-406E-A0E1-3762DEC8A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675" y="3909561"/>
              <a:ext cx="50582" cy="84360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55" dirty="0">
                <a:latin typeface="Trebuchet MS" panose="020B0603020202020204" pitchFamily="34" charset="0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99" name="그림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29" y="1268363"/>
            <a:ext cx="1346478" cy="320791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30" y="1311693"/>
            <a:ext cx="1324039" cy="3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497" y="0"/>
            <a:ext cx="9144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351669" y="1593458"/>
            <a:ext cx="4308284" cy="4308280"/>
          </a:xfrm>
          <a:prstGeom prst="ellipse">
            <a:avLst/>
          </a:prstGeom>
          <a:solidFill>
            <a:schemeClr val="bg1"/>
          </a:solidFill>
          <a:ln w="825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2834673" y="2076463"/>
            <a:ext cx="3342276" cy="3342270"/>
          </a:xfrm>
          <a:prstGeom prst="ellipse">
            <a:avLst/>
          </a:prstGeom>
          <a:solidFill>
            <a:srgbClr val="1B358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5646822" y="4053624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63" name="타원 62"/>
          <p:cNvSpPr/>
          <p:nvPr/>
        </p:nvSpPr>
        <p:spPr>
          <a:xfrm>
            <a:off x="3616017" y="5027992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2863" y="4637789"/>
            <a:ext cx="15234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Experienced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Destination</a:t>
            </a:r>
            <a:endParaRPr lang="ko-KR" altLang="en-US" sz="1600" dirty="0">
              <a:solidFill>
                <a:srgbClr val="3B4652"/>
              </a:solidFill>
              <a:latin typeface="Trebuchet MS" panose="020B0603020202020204" pitchFamily="34" charset="0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13588" y="5509399"/>
            <a:ext cx="150023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Professional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Local Service</a:t>
            </a:r>
            <a:endParaRPr lang="ko-KR" altLang="en-US" sz="1600" dirty="0">
              <a:solidFill>
                <a:srgbClr val="3B4652"/>
              </a:solidFill>
              <a:latin typeface="Trebuchet MS" panose="020B0603020202020204" pitchFamily="34" charset="0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3616017" y="787629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5799025" y="1768026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1613716" y="1830324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1629948" y="3964115"/>
            <a:ext cx="1711088" cy="1711082"/>
          </a:xfrm>
          <a:prstGeom prst="ellipse">
            <a:avLst/>
          </a:prstGeom>
          <a:solidFill>
            <a:schemeClr val="bg1"/>
          </a:solidFill>
          <a:ln w="60325">
            <a:solidFill>
              <a:srgbClr val="6A8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46050" y="1341488"/>
            <a:ext cx="14353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Easy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</a:rPr>
              <a:t>Accessibility</a:t>
            </a:r>
            <a:endParaRPr lang="ko-KR" altLang="en-US" sz="1600" dirty="0">
              <a:solidFill>
                <a:srgbClr val="3B4652"/>
              </a:solidFill>
              <a:latin typeface="Trebuchet MS" panose="020B0603020202020204" pitchFamily="34" charset="0"/>
              <a:ea typeface="나눔스퀘어 Bold" panose="020B0600000101010101" pitchFamily="50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17594" y="2249135"/>
            <a:ext cx="132597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Center of 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Science &amp;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Technology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743121" y="4468208"/>
            <a:ext cx="146138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Convenient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Convention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Infra</a:t>
            </a:r>
            <a:endParaRPr lang="ko-KR" altLang="en-US" sz="1600" dirty="0">
              <a:solidFill>
                <a:srgbClr val="3B4652"/>
              </a:solidFill>
              <a:latin typeface="Trebuchet MS" panose="020B0603020202020204" pitchFamily="34" charset="0"/>
              <a:ea typeface="나눔스퀘어 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699550" y="2301715"/>
            <a:ext cx="15322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Strong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Government</a:t>
            </a:r>
          </a:p>
          <a:p>
            <a:pPr algn="ctr"/>
            <a:r>
              <a:rPr lang="en-US" altLang="ko-KR" sz="1600" dirty="0" smtClean="0">
                <a:solidFill>
                  <a:srgbClr val="3B4652"/>
                </a:solidFill>
                <a:latin typeface="Trebuchet MS" panose="020B0603020202020204" pitchFamily="34" charset="0"/>
                <a:ea typeface="나눔스퀘어 Bold" panose="020B0600000101010101" pitchFamily="50" charset="-127"/>
                <a:cs typeface="Leelawadee" panose="020B0502040204020203" pitchFamily="34" charset="-34"/>
              </a:rPr>
              <a:t>Support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6208" y="3340277"/>
            <a:ext cx="282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28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Leelawadee" panose="020B0502040204020203" pitchFamily="34" charset="-34"/>
              </a:rPr>
              <a:t>LINAC2026</a:t>
            </a:r>
          </a:p>
          <a:p>
            <a:pPr algn="dist"/>
            <a:r>
              <a:rPr lang="en-US" altLang="ko-KR" sz="28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Leelawadee" panose="020B0502040204020203" pitchFamily="34" charset="-34"/>
              </a:rPr>
              <a:t>DAEJEON</a:t>
            </a:r>
            <a:endParaRPr lang="ko-KR" altLang="en-US" sz="2800" b="1" dirty="0">
              <a:solidFill>
                <a:schemeClr val="bg1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Leelawadee" panose="020B05020402040202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31" name="직선 연결선 30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257A8E3-C1F7-4511-9806-9AC68ED8063D}"/>
              </a:ext>
            </a:extLst>
          </p:cNvPr>
          <p:cNvSpPr/>
          <p:nvPr/>
        </p:nvSpPr>
        <p:spPr>
          <a:xfrm>
            <a:off x="0" y="2459895"/>
            <a:ext cx="9144000" cy="16891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899592" y="2590126"/>
            <a:ext cx="7812011" cy="707886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4000" b="1" dirty="0" smtClean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  <a:cs typeface="Arial" pitchFamily="34" charset="0"/>
              </a:rPr>
              <a:t>Welcome to DAEJEON in 2026  </a:t>
            </a:r>
            <a:endParaRPr lang="en-US" altLang="ko-KR" sz="4000" b="1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나눔스퀘어 ExtraBold" panose="020B0600000101010101" pitchFamily="50" charset="-127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84760" y="3244725"/>
            <a:ext cx="8063426" cy="769441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4400" b="1" dirty="0" smtClean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  <a:cs typeface="Arial" pitchFamily="34" charset="0"/>
              </a:rPr>
              <a:t>Thank </a:t>
            </a:r>
            <a:r>
              <a:rPr lang="en-US" altLang="ko-KR" sz="44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  <a:cs typeface="Arial" pitchFamily="34" charset="0"/>
              </a:rPr>
              <a:t>y</a:t>
            </a:r>
            <a:r>
              <a:rPr lang="en-US" altLang="ko-KR" sz="4400" b="1" dirty="0" smtClean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나눔스퀘어 ExtraBold" panose="020B0600000101010101" pitchFamily="50" charset="-127"/>
                <a:cs typeface="Arial" pitchFamily="34" charset="0"/>
              </a:rPr>
              <a:t>ou for your attention!</a:t>
            </a:r>
            <a:endParaRPr lang="en-US" altLang="ko-KR" sz="4400" b="1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나눔스퀘어 ExtraBold" panose="020B0600000101010101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 flipV="1">
            <a:off x="-170371" y="3501008"/>
            <a:ext cx="9482287" cy="24039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34437"/>
          <a:stretch/>
        </p:blipFill>
        <p:spPr>
          <a:xfrm>
            <a:off x="-169144" y="1097047"/>
            <a:ext cx="9482287" cy="240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649403" y="3487837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403" y="2906349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 2.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780" y="2913044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Introduction of Daejeon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66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그림 254">
            <a:extLst>
              <a:ext uri="{FF2B5EF4-FFF2-40B4-BE49-F238E27FC236}">
                <a16:creationId xmlns:a16="http://schemas.microsoft.com/office/drawing/2014/main" id="{3A8086E8-0A67-49D7-8F23-FCDA4D4E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80" y="1547216"/>
            <a:ext cx="5301410" cy="3202227"/>
          </a:xfrm>
          <a:prstGeom prst="rect">
            <a:avLst/>
          </a:prstGeom>
        </p:spPr>
      </p:pic>
      <p:pic>
        <p:nvPicPr>
          <p:cNvPr id="256" name="그림 255">
            <a:extLst>
              <a:ext uri="{FF2B5EF4-FFF2-40B4-BE49-F238E27FC236}">
                <a16:creationId xmlns:a16="http://schemas.microsoft.com/office/drawing/2014/main" id="{30A47CFF-69F0-444C-BBAB-E2C54C047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22" y="1306576"/>
            <a:ext cx="3642692" cy="511923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518050" y="4977448"/>
            <a:ext cx="1161290" cy="1689006"/>
            <a:chOff x="1634450" y="4822874"/>
            <a:chExt cx="1161290" cy="1689006"/>
          </a:xfrm>
        </p:grpSpPr>
        <p:sp>
          <p:nvSpPr>
            <p:cNvPr id="313" name="모서리가 둥근 직사각형 312"/>
            <p:cNvSpPr/>
            <p:nvPr/>
          </p:nvSpPr>
          <p:spPr>
            <a:xfrm>
              <a:off x="1716292" y="4822874"/>
              <a:ext cx="1059546" cy="1689006"/>
            </a:xfrm>
            <a:prstGeom prst="round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1877263" y="5726887"/>
              <a:ext cx="890942" cy="3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59</a:t>
              </a:r>
              <a:r>
                <a:rPr lang="en-US" altLang="ko-KR" sz="2400" b="1" baseline="3000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+</a:t>
              </a:r>
              <a:endParaRPr lang="en-US" altLang="ko-KR" sz="2400" b="1" baseline="30000" dirty="0">
                <a:solidFill>
                  <a:srgbClr val="1C439A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15" name="그래픽 4" descr="그리스 신전 윤곽선">
              <a:extLst>
                <a:ext uri="{FF2B5EF4-FFF2-40B4-BE49-F238E27FC236}">
                  <a16:creationId xmlns:a16="http://schemas.microsoft.com/office/drawing/2014/main" id="{D7EE19BE-43F0-4E17-A862-60CE8404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94776" y="4946266"/>
              <a:ext cx="487294" cy="487292"/>
            </a:xfrm>
            <a:prstGeom prst="rect">
              <a:avLst/>
            </a:prstGeom>
          </p:spPr>
        </p:pic>
        <p:cxnSp>
          <p:nvCxnSpPr>
            <p:cNvPr id="316" name="직선 연결선 315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1784849" y="5551361"/>
              <a:ext cx="9071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직사각형 316"/>
            <p:cNvSpPr/>
            <p:nvPr/>
          </p:nvSpPr>
          <p:spPr>
            <a:xfrm>
              <a:off x="1634450" y="6021916"/>
              <a:ext cx="1161290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Countries</a:t>
              </a:r>
              <a:endParaRPr lang="ko-KR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82122" y="4977448"/>
            <a:ext cx="1161290" cy="1689006"/>
            <a:chOff x="251489" y="4822874"/>
            <a:chExt cx="1161290" cy="1689006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33331" y="4822874"/>
              <a:ext cx="1059546" cy="1689006"/>
            </a:xfrm>
            <a:prstGeom prst="round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494302" y="5726887"/>
              <a:ext cx="796262" cy="3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88</a:t>
              </a:r>
              <a:r>
                <a:rPr lang="en-US" altLang="ko-KR" sz="2400" b="1" baseline="3000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+</a:t>
              </a:r>
              <a:endParaRPr lang="en-US" altLang="ko-KR" sz="2400" b="1" baseline="30000" dirty="0">
                <a:solidFill>
                  <a:srgbClr val="1C439A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97" name="직선 연결선 296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401888" y="5551361"/>
              <a:ext cx="9071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직사각형 3"/>
            <p:cNvSpPr/>
            <p:nvPr/>
          </p:nvSpPr>
          <p:spPr>
            <a:xfrm>
              <a:off x="251489" y="6021916"/>
              <a:ext cx="1161290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Airlines</a:t>
              </a:r>
              <a:endParaRPr lang="ko-KR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34" name="그래픽 8" descr="飛機 윤곽선">
              <a:extLst>
                <a:ext uri="{FF2B5EF4-FFF2-40B4-BE49-F238E27FC236}">
                  <a16:creationId xmlns:a16="http://schemas.microsoft.com/office/drawing/2014/main" id="{3A5E6977-7E08-4351-B54B-5D73F0A4C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12237" y="4911369"/>
              <a:ext cx="537922" cy="537922"/>
            </a:xfrm>
            <a:prstGeom prst="rect">
              <a:avLst/>
            </a:prstGeom>
          </p:spPr>
        </p:pic>
      </p:grpSp>
      <p:grpSp>
        <p:nvGrpSpPr>
          <p:cNvPr id="12" name="그룹 11"/>
          <p:cNvGrpSpPr/>
          <p:nvPr/>
        </p:nvGrpSpPr>
        <p:grpSpPr>
          <a:xfrm>
            <a:off x="2755531" y="4977448"/>
            <a:ext cx="1161290" cy="1689006"/>
            <a:chOff x="2998143" y="4822874"/>
            <a:chExt cx="1161290" cy="1689006"/>
          </a:xfrm>
        </p:grpSpPr>
        <p:sp>
          <p:nvSpPr>
            <p:cNvPr id="318" name="모서리가 둥근 직사각형 317"/>
            <p:cNvSpPr/>
            <p:nvPr/>
          </p:nvSpPr>
          <p:spPr>
            <a:xfrm>
              <a:off x="3079985" y="4822874"/>
              <a:ext cx="1059546" cy="1689006"/>
            </a:xfrm>
            <a:prstGeom prst="round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3150740" y="5726887"/>
              <a:ext cx="980985" cy="3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188</a:t>
              </a:r>
              <a:r>
                <a:rPr lang="en-US" altLang="ko-KR" sz="2400" b="1" baseline="3000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+</a:t>
              </a:r>
              <a:endParaRPr lang="en-US" altLang="ko-KR" sz="2400" b="1" baseline="30000" dirty="0">
                <a:solidFill>
                  <a:srgbClr val="1C439A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21" name="직선 연결선 320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3148542" y="5551361"/>
              <a:ext cx="9071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직사각형 321"/>
            <p:cNvSpPr/>
            <p:nvPr/>
          </p:nvSpPr>
          <p:spPr>
            <a:xfrm>
              <a:off x="2998143" y="6021916"/>
              <a:ext cx="1161290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Cities</a:t>
              </a:r>
              <a:endParaRPr lang="ko-KR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35" name="그래픽 6" descr="도시 윤곽선">
              <a:extLst>
                <a:ext uri="{FF2B5EF4-FFF2-40B4-BE49-F238E27FC236}">
                  <a16:creationId xmlns:a16="http://schemas.microsoft.com/office/drawing/2014/main" id="{F38F5050-690A-4D84-A1AC-9C86BE2AD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349596" y="4894341"/>
              <a:ext cx="569257" cy="569257"/>
            </a:xfrm>
            <a:prstGeom prst="rect">
              <a:avLst/>
            </a:prstGeom>
          </p:spPr>
        </p:pic>
      </p:grpSp>
      <p:grpSp>
        <p:nvGrpSpPr>
          <p:cNvPr id="13" name="그룹 12"/>
          <p:cNvGrpSpPr/>
          <p:nvPr/>
        </p:nvGrpSpPr>
        <p:grpSpPr>
          <a:xfrm>
            <a:off x="4064015" y="4977448"/>
            <a:ext cx="1161290" cy="1689006"/>
            <a:chOff x="4428067" y="4822874"/>
            <a:chExt cx="1161290" cy="1689006"/>
          </a:xfrm>
        </p:grpSpPr>
        <p:sp>
          <p:nvSpPr>
            <p:cNvPr id="323" name="모서리가 둥근 직사각형 322"/>
            <p:cNvSpPr/>
            <p:nvPr/>
          </p:nvSpPr>
          <p:spPr>
            <a:xfrm>
              <a:off x="4462946" y="4822874"/>
              <a:ext cx="1059546" cy="1689006"/>
            </a:xfrm>
            <a:prstGeom prst="round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4606645" y="5726887"/>
              <a:ext cx="77861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103</a:t>
              </a:r>
              <a:endParaRPr lang="en-US" altLang="ko-KR" sz="2400" b="1" dirty="0">
                <a:solidFill>
                  <a:srgbClr val="1C439A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28" name="직선 연결선 327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4531503" y="5551361"/>
              <a:ext cx="9071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직사각형 332"/>
            <p:cNvSpPr/>
            <p:nvPr/>
          </p:nvSpPr>
          <p:spPr>
            <a:xfrm>
              <a:off x="4428067" y="6021916"/>
              <a:ext cx="1161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Countries</a:t>
              </a:r>
            </a:p>
            <a:p>
              <a:pPr algn="ctr"/>
              <a:r>
                <a:rPr lang="en-US" altLang="ko-KR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Visa-free</a:t>
              </a:r>
              <a:endParaRPr lang="ko-KR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4763427" y="4930962"/>
              <a:ext cx="460238" cy="502596"/>
              <a:chOff x="-1263847" y="577057"/>
              <a:chExt cx="460238" cy="502596"/>
            </a:xfrm>
          </p:grpSpPr>
          <p:pic>
            <p:nvPicPr>
              <p:cNvPr id="336" name="그래픽 53">
                <a:extLst>
                  <a:ext uri="{FF2B5EF4-FFF2-40B4-BE49-F238E27FC236}">
                    <a16:creationId xmlns:a16="http://schemas.microsoft.com/office/drawing/2014/main" id="{03983046-D8F1-4B9F-A434-F64539033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213107" y="640624"/>
                <a:ext cx="364236" cy="275200"/>
              </a:xfrm>
              <a:prstGeom prst="rect">
                <a:avLst/>
              </a:prstGeom>
            </p:spPr>
          </p:pic>
          <p:sp>
            <p:nvSpPr>
              <p:cNvPr id="8" name="모서리가 둥근 직사각형 7"/>
              <p:cNvSpPr/>
              <p:nvPr/>
            </p:nvSpPr>
            <p:spPr>
              <a:xfrm>
                <a:off x="-1263847" y="577057"/>
                <a:ext cx="460238" cy="502596"/>
              </a:xfrm>
              <a:prstGeom prst="roundRect">
                <a:avLst>
                  <a:gd name="adj" fmla="val 11148"/>
                </a:avLst>
              </a:prstGeom>
              <a:noFill/>
              <a:ln w="12700">
                <a:solidFill>
                  <a:srgbClr val="00449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4456447" y="5403466"/>
            <a:ext cx="3577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solidFill>
                  <a:srgbClr val="004498"/>
                </a:solidFill>
              </a:rPr>
              <a:t>VISA</a:t>
            </a:r>
            <a:endParaRPr lang="ko-KR" altLang="en-US" sz="600" b="1" dirty="0">
              <a:solidFill>
                <a:srgbClr val="004498"/>
              </a:solidFill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KOREA, THE NEXT DESTINATION OF LINAC 2026</a:t>
            </a:r>
          </a:p>
        </p:txBody>
      </p:sp>
      <p:cxnSp>
        <p:nvCxnSpPr>
          <p:cNvPr id="347" name="직선 연결선 346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3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8892480" cy="6858000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8257A8E3-C1F7-4511-9806-9AC68ED8063D}"/>
              </a:ext>
            </a:extLst>
          </p:cNvPr>
          <p:cNvSpPr/>
          <p:nvPr/>
        </p:nvSpPr>
        <p:spPr>
          <a:xfrm>
            <a:off x="0" y="1621754"/>
            <a:ext cx="8892480" cy="12110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DAEJEON, THE HEART OF SOUTH KOREA</a:t>
            </a:r>
          </a:p>
        </p:txBody>
      </p:sp>
      <p:cxnSp>
        <p:nvCxnSpPr>
          <p:cNvPr id="4" name="직선 연결선 3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>
            <a:off x="231780" y="3934905"/>
            <a:ext cx="2067282" cy="2230110"/>
            <a:chOff x="2397400" y="3934905"/>
            <a:chExt cx="2067282" cy="2230110"/>
          </a:xfrm>
        </p:grpSpPr>
        <p:pic>
          <p:nvPicPr>
            <p:cNvPr id="31" name="그래픽 13">
              <a:extLst>
                <a:ext uri="{FF2B5EF4-FFF2-40B4-BE49-F238E27FC236}">
                  <a16:creationId xmlns:a16="http://schemas.microsoft.com/office/drawing/2014/main" id="{049F1EBF-2C8D-4C1F-F7D4-F8E2AFAD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397400" y="3934905"/>
              <a:ext cx="2067282" cy="22301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D64419-A8C3-2D37-39F5-8EC72BBAE980}"/>
                </a:ext>
              </a:extLst>
            </p:cNvPr>
            <p:cNvSpPr txBox="1"/>
            <p:nvPr/>
          </p:nvSpPr>
          <p:spPr>
            <a:xfrm>
              <a:off x="3099181" y="4653997"/>
              <a:ext cx="659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spc="-15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26</a:t>
              </a:r>
              <a:endParaRPr lang="en-US" altLang="ko-KR" sz="1600" spc="-150" dirty="0">
                <a:solidFill>
                  <a:srgbClr val="1C439A"/>
                </a:solidFill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659365" y="5271616"/>
              <a:ext cx="155523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Government-funded</a:t>
              </a:r>
            </a:p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Research Institutes</a:t>
              </a: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2704806" y="5272388"/>
              <a:ext cx="14837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래픽 45" descr="법원 단색으로 채워진">
            <a:extLst>
              <a:ext uri="{FF2B5EF4-FFF2-40B4-BE49-F238E27FC236}">
                <a16:creationId xmlns:a16="http://schemas.microsoft.com/office/drawing/2014/main" id="{529AB192-3D37-B1CF-A6F0-4313C66EC19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0469" y="4296521"/>
            <a:ext cx="380336" cy="380336"/>
          </a:xfrm>
          <a:prstGeom prst="rect">
            <a:avLst/>
          </a:prstGeom>
        </p:spPr>
      </p:pic>
      <p:grpSp>
        <p:nvGrpSpPr>
          <p:cNvPr id="36" name="그룹 35"/>
          <p:cNvGrpSpPr/>
          <p:nvPr/>
        </p:nvGrpSpPr>
        <p:grpSpPr>
          <a:xfrm>
            <a:off x="2260129" y="3934905"/>
            <a:ext cx="2067282" cy="2230110"/>
            <a:chOff x="2397400" y="3934905"/>
            <a:chExt cx="2067282" cy="2230110"/>
          </a:xfrm>
        </p:grpSpPr>
        <p:pic>
          <p:nvPicPr>
            <p:cNvPr id="37" name="그래픽 13">
              <a:extLst>
                <a:ext uri="{FF2B5EF4-FFF2-40B4-BE49-F238E27FC236}">
                  <a16:creationId xmlns:a16="http://schemas.microsoft.com/office/drawing/2014/main" id="{049F1EBF-2C8D-4C1F-F7D4-F8E2AFAD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397400" y="3934905"/>
              <a:ext cx="2067282" cy="223011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D64419-A8C3-2D37-39F5-8EC72BBAE980}"/>
                </a:ext>
              </a:extLst>
            </p:cNvPr>
            <p:cNvSpPr txBox="1"/>
            <p:nvPr/>
          </p:nvSpPr>
          <p:spPr>
            <a:xfrm>
              <a:off x="3099180" y="4653997"/>
              <a:ext cx="659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spc="-15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21</a:t>
              </a:r>
              <a:endParaRPr lang="en-US" altLang="ko-KR" sz="1600" spc="-150" dirty="0">
                <a:solidFill>
                  <a:srgbClr val="1C439A"/>
                </a:solidFill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945501" y="5271616"/>
              <a:ext cx="98296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2704806" y="5272388"/>
              <a:ext cx="14837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그래픽 40" descr="학교 단색으로 채워진">
            <a:extLst>
              <a:ext uri="{FF2B5EF4-FFF2-40B4-BE49-F238E27FC236}">
                <a16:creationId xmlns:a16="http://schemas.microsoft.com/office/drawing/2014/main" id="{206EBEE2-9C91-42D5-E8DE-70BAE020D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25357" y="4205501"/>
            <a:ext cx="547258" cy="547258"/>
          </a:xfrm>
          <a:prstGeom prst="rect">
            <a:avLst/>
          </a:prstGeom>
        </p:spPr>
      </p:pic>
      <p:grpSp>
        <p:nvGrpSpPr>
          <p:cNvPr id="43" name="그룹 42"/>
          <p:cNvGrpSpPr/>
          <p:nvPr/>
        </p:nvGrpSpPr>
        <p:grpSpPr>
          <a:xfrm>
            <a:off x="4417328" y="3934905"/>
            <a:ext cx="2067282" cy="2230110"/>
            <a:chOff x="2397400" y="3934905"/>
            <a:chExt cx="2067282" cy="2230110"/>
          </a:xfrm>
        </p:grpSpPr>
        <p:pic>
          <p:nvPicPr>
            <p:cNvPr id="44" name="그래픽 13">
              <a:extLst>
                <a:ext uri="{FF2B5EF4-FFF2-40B4-BE49-F238E27FC236}">
                  <a16:creationId xmlns:a16="http://schemas.microsoft.com/office/drawing/2014/main" id="{049F1EBF-2C8D-4C1F-F7D4-F8E2AFAD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397400" y="3934905"/>
              <a:ext cx="2067282" cy="223011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D64419-A8C3-2D37-39F5-8EC72BBAE980}"/>
                </a:ext>
              </a:extLst>
            </p:cNvPr>
            <p:cNvSpPr txBox="1"/>
            <p:nvPr/>
          </p:nvSpPr>
          <p:spPr>
            <a:xfrm>
              <a:off x="2724080" y="4653997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spc="-15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2,600</a:t>
              </a:r>
              <a:r>
                <a:rPr lang="en-US" altLang="ko-KR" sz="3600" spc="-150" baseline="3000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+</a:t>
              </a:r>
              <a:endParaRPr lang="en-US" altLang="ko-KR" sz="3600" spc="-150" baseline="30000" dirty="0">
                <a:solidFill>
                  <a:srgbClr val="1C439A"/>
                </a:solidFill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2963935" y="5271616"/>
              <a:ext cx="94609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Hi-tech</a:t>
              </a:r>
            </a:p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Companies</a:t>
              </a:r>
            </a:p>
          </p:txBody>
        </p:sp>
        <p:cxnSp>
          <p:nvCxnSpPr>
            <p:cNvPr id="47" name="직선 연결선 46"/>
            <p:cNvCxnSpPr/>
            <p:nvPr/>
          </p:nvCxnSpPr>
          <p:spPr>
            <a:xfrm>
              <a:off x="2704806" y="5272388"/>
              <a:ext cx="14837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그래픽 31" descr="도시 단색으로 채워진">
            <a:extLst>
              <a:ext uri="{FF2B5EF4-FFF2-40B4-BE49-F238E27FC236}">
                <a16:creationId xmlns:a16="http://schemas.microsoft.com/office/drawing/2014/main" id="{66407176-5D00-D2AC-7DC0-766AE004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88822" y="4251822"/>
            <a:ext cx="460534" cy="460534"/>
          </a:xfrm>
          <a:prstGeom prst="rect">
            <a:avLst/>
          </a:prstGeom>
        </p:spPr>
      </p:pic>
      <p:grpSp>
        <p:nvGrpSpPr>
          <p:cNvPr id="48" name="그룹 47"/>
          <p:cNvGrpSpPr/>
          <p:nvPr/>
        </p:nvGrpSpPr>
        <p:grpSpPr>
          <a:xfrm>
            <a:off x="6537166" y="3934905"/>
            <a:ext cx="2067282" cy="2230110"/>
            <a:chOff x="2397400" y="3934905"/>
            <a:chExt cx="2067282" cy="2230110"/>
          </a:xfrm>
        </p:grpSpPr>
        <p:pic>
          <p:nvPicPr>
            <p:cNvPr id="49" name="그래픽 13">
              <a:extLst>
                <a:ext uri="{FF2B5EF4-FFF2-40B4-BE49-F238E27FC236}">
                  <a16:creationId xmlns:a16="http://schemas.microsoft.com/office/drawing/2014/main" id="{049F1EBF-2C8D-4C1F-F7D4-F8E2AFAD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397400" y="3934905"/>
              <a:ext cx="2067282" cy="223011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D64419-A8C3-2D37-39F5-8EC72BBAE980}"/>
                </a:ext>
              </a:extLst>
            </p:cNvPr>
            <p:cNvSpPr txBox="1"/>
            <p:nvPr/>
          </p:nvSpPr>
          <p:spPr>
            <a:xfrm>
              <a:off x="2623929" y="4653997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spc="-15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30,000</a:t>
              </a:r>
              <a:r>
                <a:rPr lang="en-US" altLang="ko-KR" sz="3600" spc="-150" baseline="30000" dirty="0" smtClean="0">
                  <a:solidFill>
                    <a:srgbClr val="1C439A"/>
                  </a:solidFill>
                  <a:latin typeface="Arial" panose="020B0604020202020204" pitchFamily="34" charset="0"/>
                  <a:ea typeface="나눔스퀘어_ac Bold" panose="020B0600000101010101" pitchFamily="50" charset="-127"/>
                  <a:cs typeface="Arial" panose="020B0604020202020204" pitchFamily="34" charset="0"/>
                </a:rPr>
                <a:t>+</a:t>
              </a:r>
              <a:endParaRPr lang="en-US" altLang="ko-KR" sz="3600" spc="-150" baseline="30000" dirty="0">
                <a:solidFill>
                  <a:srgbClr val="1C439A"/>
                </a:solidFill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2747529" y="5271616"/>
              <a:ext cx="137890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R&amp;D </a:t>
              </a:r>
              <a:r>
                <a:rPr lang="en-US" altLang="ko-KR" sz="1100" b="1" dirty="0" smtClean="0">
                  <a:gradFill>
                    <a:gsLst>
                      <a:gs pos="64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Researchers</a:t>
              </a:r>
              <a:endParaRPr lang="en-US" altLang="ko-KR" sz="1100" b="1" dirty="0">
                <a:gradFill>
                  <a:gsLst>
                    <a:gs pos="64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2704806" y="5272388"/>
              <a:ext cx="14837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그래픽 35" descr="여성 집단 단색으로 채워진">
            <a:extLst>
              <a:ext uri="{FF2B5EF4-FFF2-40B4-BE49-F238E27FC236}">
                <a16:creationId xmlns:a16="http://schemas.microsoft.com/office/drawing/2014/main" id="{06AF3429-36A2-051E-A3A1-B0B3D466E9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0000"/>
          <a:stretch/>
        </p:blipFill>
        <p:spPr>
          <a:xfrm>
            <a:off x="7256104" y="4303409"/>
            <a:ext cx="645298" cy="322649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0C97B225-6234-3EF0-C12F-FC1B3B62F979}"/>
              </a:ext>
            </a:extLst>
          </p:cNvPr>
          <p:cNvGrpSpPr/>
          <p:nvPr/>
        </p:nvGrpSpPr>
        <p:grpSpPr>
          <a:xfrm>
            <a:off x="-18472" y="1769511"/>
            <a:ext cx="8892480" cy="1063328"/>
            <a:chOff x="9261176" y="1784944"/>
            <a:chExt cx="8892480" cy="1063328"/>
          </a:xfrm>
        </p:grpSpPr>
        <p:grpSp>
          <p:nvGrpSpPr>
            <p:cNvPr id="54" name="그룹 52">
              <a:extLst>
                <a:ext uri="{FF2B5EF4-FFF2-40B4-BE49-F238E27FC236}">
                  <a16:creationId xmlns:a16="http://schemas.microsoft.com/office/drawing/2014/main" id="{45ABF050-F426-09FD-4AFC-2278D3CBD3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61176" y="1784944"/>
              <a:ext cx="8892480" cy="1063328"/>
              <a:chOff x="-1498788" y="1267238"/>
              <a:chExt cx="7516910" cy="96354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9D0680-8C3D-B9B2-F983-3133E929E235}"/>
                  </a:ext>
                </a:extLst>
              </p:cNvPr>
              <p:cNvSpPr txBox="1"/>
              <p:nvPr/>
            </p:nvSpPr>
            <p:spPr>
              <a:xfrm>
                <a:off x="-601000" y="1267238"/>
                <a:ext cx="5689771" cy="864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457200" latinLnBrk="0">
                  <a:defRPr/>
                </a:pPr>
                <a:r>
                  <a:rPr lang="en-US" altLang="ko-KR" sz="2800" b="1" kern="0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나눔고딕" panose="020D0604000000000000" pitchFamily="50" charset="-127"/>
                  </a:rPr>
                  <a:t>A capital city for </a:t>
                </a:r>
              </a:p>
              <a:p>
                <a:pPr lvl="0" algn="ctr" defTabSz="457200" latinLnBrk="0">
                  <a:defRPr/>
                </a:pPr>
                <a:r>
                  <a:rPr lang="en-US" altLang="ko-KR" sz="2800" b="1" kern="0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나눔고딕" panose="020D0604000000000000" pitchFamily="50" charset="-127"/>
                  </a:rPr>
                  <a:t>Science and Technology in Korea</a:t>
                </a:r>
                <a:endParaRPr kumimoji="0" lang="ko-KR" altLang="en-US" sz="2800" b="1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rebuchet MS" panose="020B0603020202020204" pitchFamily="34" charset="0"/>
                  <a:ea typeface="나눔고딕" panose="020D0604000000000000" pitchFamily="50" charset="-127"/>
                </a:endParaRPr>
              </a:p>
            </p:txBody>
          </p:sp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id="{9AB6B77D-58AF-4F3A-2362-5BAE3B8F0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498788" y="2230786"/>
                <a:ext cx="751691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57AED3A2-59C7-14DA-7F21-CF6EEEF448FF}"/>
                </a:ext>
              </a:extLst>
            </p:cNvPr>
            <p:cNvGrpSpPr/>
            <p:nvPr/>
          </p:nvGrpSpPr>
          <p:grpSpPr>
            <a:xfrm>
              <a:off x="10340474" y="1792773"/>
              <a:ext cx="6807331" cy="339044"/>
              <a:chOff x="1436191" y="1317842"/>
              <a:chExt cx="5942523" cy="235145"/>
            </a:xfrm>
          </p:grpSpPr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4E851FFF-80F2-2B1D-33C6-7C15640E9301}"/>
                  </a:ext>
                </a:extLst>
              </p:cNvPr>
              <p:cNvGrpSpPr/>
              <p:nvPr/>
            </p:nvGrpSpPr>
            <p:grpSpPr>
              <a:xfrm>
                <a:off x="1436191" y="1325136"/>
                <a:ext cx="410906" cy="226972"/>
                <a:chOff x="68691" y="1183235"/>
                <a:chExt cx="494931" cy="273387"/>
              </a:xfrm>
            </p:grpSpPr>
            <p:sp>
              <p:nvSpPr>
                <p:cNvPr id="62" name="Freeform 5">
                  <a:extLst>
                    <a:ext uri="{FF2B5EF4-FFF2-40B4-BE49-F238E27FC236}">
                      <a16:creationId xmlns:a16="http://schemas.microsoft.com/office/drawing/2014/main" id="{8820A7E2-0B84-6792-FB9B-952632E8E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41972" y="1183235"/>
                  <a:ext cx="221650" cy="260480"/>
                </a:xfrm>
                <a:custGeom>
                  <a:avLst/>
                  <a:gdLst>
                    <a:gd name="T0" fmla="*/ 1451 w 1488"/>
                    <a:gd name="T1" fmla="*/ 716 h 2282"/>
                    <a:gd name="T2" fmla="*/ 1450 w 1488"/>
                    <a:gd name="T3" fmla="*/ 717 h 2282"/>
                    <a:gd name="T4" fmla="*/ 725 w 1488"/>
                    <a:gd name="T5" fmla="*/ 0 h 2282"/>
                    <a:gd name="T6" fmla="*/ 0 w 1488"/>
                    <a:gd name="T7" fmla="*/ 725 h 2282"/>
                    <a:gd name="T8" fmla="*/ 725 w 1488"/>
                    <a:gd name="T9" fmla="*/ 1451 h 2282"/>
                    <a:gd name="T10" fmla="*/ 330 w 1488"/>
                    <a:gd name="T11" fmla="*/ 2282 h 2282"/>
                    <a:gd name="T12" fmla="*/ 1451 w 1488"/>
                    <a:gd name="T13" fmla="*/ 716 h 2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8" h="2282">
                      <a:moveTo>
                        <a:pt x="1451" y="716"/>
                      </a:moveTo>
                      <a:cubicBezTo>
                        <a:pt x="1450" y="717"/>
                        <a:pt x="1450" y="717"/>
                        <a:pt x="1450" y="717"/>
                      </a:cubicBezTo>
                      <a:cubicBezTo>
                        <a:pt x="1446" y="320"/>
                        <a:pt x="1123" y="0"/>
                        <a:pt x="725" y="0"/>
                      </a:cubicBezTo>
                      <a:cubicBezTo>
                        <a:pt x="325" y="0"/>
                        <a:pt x="0" y="325"/>
                        <a:pt x="0" y="725"/>
                      </a:cubicBezTo>
                      <a:cubicBezTo>
                        <a:pt x="0" y="1126"/>
                        <a:pt x="324" y="1450"/>
                        <a:pt x="725" y="1451"/>
                      </a:cubicBezTo>
                      <a:cubicBezTo>
                        <a:pt x="730" y="1501"/>
                        <a:pt x="760" y="1943"/>
                        <a:pt x="330" y="2282"/>
                      </a:cubicBezTo>
                      <a:cubicBezTo>
                        <a:pt x="1488" y="1774"/>
                        <a:pt x="1451" y="716"/>
                        <a:pt x="1451" y="71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100796" tIns="50398" rIns="100796" bIns="5039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6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3" name="Freeform 6">
                  <a:extLst>
                    <a:ext uri="{FF2B5EF4-FFF2-40B4-BE49-F238E27FC236}">
                      <a16:creationId xmlns:a16="http://schemas.microsoft.com/office/drawing/2014/main" id="{DBAC0579-2A2B-4CB5-88B4-DC5A8A94A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8691" y="1196142"/>
                  <a:ext cx="221647" cy="260480"/>
                </a:xfrm>
                <a:custGeom>
                  <a:avLst/>
                  <a:gdLst>
                    <a:gd name="T0" fmla="*/ 1451 w 1488"/>
                    <a:gd name="T1" fmla="*/ 716 h 2282"/>
                    <a:gd name="T2" fmla="*/ 1450 w 1488"/>
                    <a:gd name="T3" fmla="*/ 717 h 2282"/>
                    <a:gd name="T4" fmla="*/ 725 w 1488"/>
                    <a:gd name="T5" fmla="*/ 0 h 2282"/>
                    <a:gd name="T6" fmla="*/ 0 w 1488"/>
                    <a:gd name="T7" fmla="*/ 725 h 2282"/>
                    <a:gd name="T8" fmla="*/ 725 w 1488"/>
                    <a:gd name="T9" fmla="*/ 1451 h 2282"/>
                    <a:gd name="T10" fmla="*/ 330 w 1488"/>
                    <a:gd name="T11" fmla="*/ 2282 h 2282"/>
                    <a:gd name="T12" fmla="*/ 1451 w 1488"/>
                    <a:gd name="T13" fmla="*/ 716 h 2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8" h="2282">
                      <a:moveTo>
                        <a:pt x="1451" y="716"/>
                      </a:moveTo>
                      <a:cubicBezTo>
                        <a:pt x="1450" y="717"/>
                        <a:pt x="1450" y="717"/>
                        <a:pt x="1450" y="717"/>
                      </a:cubicBezTo>
                      <a:cubicBezTo>
                        <a:pt x="1446" y="320"/>
                        <a:pt x="1123" y="0"/>
                        <a:pt x="725" y="0"/>
                      </a:cubicBezTo>
                      <a:cubicBezTo>
                        <a:pt x="325" y="0"/>
                        <a:pt x="0" y="325"/>
                        <a:pt x="0" y="725"/>
                      </a:cubicBezTo>
                      <a:cubicBezTo>
                        <a:pt x="0" y="1126"/>
                        <a:pt x="324" y="1450"/>
                        <a:pt x="725" y="1451"/>
                      </a:cubicBezTo>
                      <a:cubicBezTo>
                        <a:pt x="730" y="1501"/>
                        <a:pt x="760" y="1943"/>
                        <a:pt x="330" y="2282"/>
                      </a:cubicBezTo>
                      <a:cubicBezTo>
                        <a:pt x="1488" y="1774"/>
                        <a:pt x="1451" y="716"/>
                        <a:pt x="1451" y="71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100796" tIns="50398" rIns="100796" bIns="5039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6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90C3A0F4-1D96-AA54-939C-991169654BE0}"/>
                  </a:ext>
                </a:extLst>
              </p:cNvPr>
              <p:cNvGrpSpPr/>
              <p:nvPr/>
            </p:nvGrpSpPr>
            <p:grpSpPr>
              <a:xfrm>
                <a:off x="6982752" y="1317842"/>
                <a:ext cx="395962" cy="235145"/>
                <a:chOff x="11201831" y="1174450"/>
                <a:chExt cx="476931" cy="283228"/>
              </a:xfrm>
            </p:grpSpPr>
            <p:sp>
              <p:nvSpPr>
                <p:cNvPr id="59" name="Freeform 5">
                  <a:extLst>
                    <a:ext uri="{FF2B5EF4-FFF2-40B4-BE49-F238E27FC236}">
                      <a16:creationId xmlns:a16="http://schemas.microsoft.com/office/drawing/2014/main" id="{EAC3C7E6-26ED-335D-F019-09814ACF8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01831" y="1182953"/>
                  <a:ext cx="208556" cy="274725"/>
                </a:xfrm>
                <a:custGeom>
                  <a:avLst/>
                  <a:gdLst>
                    <a:gd name="T0" fmla="*/ 1451 w 1488"/>
                    <a:gd name="T1" fmla="*/ 716 h 2282"/>
                    <a:gd name="T2" fmla="*/ 1450 w 1488"/>
                    <a:gd name="T3" fmla="*/ 717 h 2282"/>
                    <a:gd name="T4" fmla="*/ 725 w 1488"/>
                    <a:gd name="T5" fmla="*/ 0 h 2282"/>
                    <a:gd name="T6" fmla="*/ 0 w 1488"/>
                    <a:gd name="T7" fmla="*/ 725 h 2282"/>
                    <a:gd name="T8" fmla="*/ 725 w 1488"/>
                    <a:gd name="T9" fmla="*/ 1451 h 2282"/>
                    <a:gd name="T10" fmla="*/ 330 w 1488"/>
                    <a:gd name="T11" fmla="*/ 2282 h 2282"/>
                    <a:gd name="T12" fmla="*/ 1451 w 1488"/>
                    <a:gd name="T13" fmla="*/ 716 h 2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8" h="2282">
                      <a:moveTo>
                        <a:pt x="1451" y="716"/>
                      </a:moveTo>
                      <a:cubicBezTo>
                        <a:pt x="1450" y="717"/>
                        <a:pt x="1450" y="717"/>
                        <a:pt x="1450" y="717"/>
                      </a:cubicBezTo>
                      <a:cubicBezTo>
                        <a:pt x="1446" y="320"/>
                        <a:pt x="1123" y="0"/>
                        <a:pt x="725" y="0"/>
                      </a:cubicBezTo>
                      <a:cubicBezTo>
                        <a:pt x="325" y="0"/>
                        <a:pt x="0" y="325"/>
                        <a:pt x="0" y="725"/>
                      </a:cubicBezTo>
                      <a:cubicBezTo>
                        <a:pt x="0" y="1126"/>
                        <a:pt x="324" y="1450"/>
                        <a:pt x="725" y="1451"/>
                      </a:cubicBezTo>
                      <a:cubicBezTo>
                        <a:pt x="730" y="1501"/>
                        <a:pt x="760" y="1943"/>
                        <a:pt x="330" y="2282"/>
                      </a:cubicBezTo>
                      <a:cubicBezTo>
                        <a:pt x="1488" y="1774"/>
                        <a:pt x="1451" y="716"/>
                        <a:pt x="1451" y="71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100796" tIns="50398" rIns="100796" bIns="5039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6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0" name="Freeform 6">
                  <a:extLst>
                    <a:ext uri="{FF2B5EF4-FFF2-40B4-BE49-F238E27FC236}">
                      <a16:creationId xmlns:a16="http://schemas.microsoft.com/office/drawing/2014/main" id="{0BB69FA6-4150-EA8B-EC10-302C9ABE4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0208" y="1174450"/>
                  <a:ext cx="208554" cy="274721"/>
                </a:xfrm>
                <a:custGeom>
                  <a:avLst/>
                  <a:gdLst>
                    <a:gd name="T0" fmla="*/ 1451 w 1488"/>
                    <a:gd name="T1" fmla="*/ 716 h 2282"/>
                    <a:gd name="T2" fmla="*/ 1450 w 1488"/>
                    <a:gd name="T3" fmla="*/ 717 h 2282"/>
                    <a:gd name="T4" fmla="*/ 725 w 1488"/>
                    <a:gd name="T5" fmla="*/ 0 h 2282"/>
                    <a:gd name="T6" fmla="*/ 0 w 1488"/>
                    <a:gd name="T7" fmla="*/ 725 h 2282"/>
                    <a:gd name="T8" fmla="*/ 725 w 1488"/>
                    <a:gd name="T9" fmla="*/ 1451 h 2282"/>
                    <a:gd name="T10" fmla="*/ 330 w 1488"/>
                    <a:gd name="T11" fmla="*/ 2282 h 2282"/>
                    <a:gd name="T12" fmla="*/ 1451 w 1488"/>
                    <a:gd name="T13" fmla="*/ 716 h 2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8" h="2282">
                      <a:moveTo>
                        <a:pt x="1451" y="716"/>
                      </a:moveTo>
                      <a:cubicBezTo>
                        <a:pt x="1450" y="717"/>
                        <a:pt x="1450" y="717"/>
                        <a:pt x="1450" y="717"/>
                      </a:cubicBezTo>
                      <a:cubicBezTo>
                        <a:pt x="1446" y="320"/>
                        <a:pt x="1123" y="0"/>
                        <a:pt x="725" y="0"/>
                      </a:cubicBezTo>
                      <a:cubicBezTo>
                        <a:pt x="325" y="0"/>
                        <a:pt x="0" y="325"/>
                        <a:pt x="0" y="725"/>
                      </a:cubicBezTo>
                      <a:cubicBezTo>
                        <a:pt x="0" y="1126"/>
                        <a:pt x="324" y="1450"/>
                        <a:pt x="725" y="1451"/>
                      </a:cubicBezTo>
                      <a:cubicBezTo>
                        <a:pt x="730" y="1501"/>
                        <a:pt x="760" y="1943"/>
                        <a:pt x="330" y="2282"/>
                      </a:cubicBezTo>
                      <a:cubicBezTo>
                        <a:pt x="1488" y="1774"/>
                        <a:pt x="1451" y="716"/>
                        <a:pt x="1451" y="71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100796" tIns="50398" rIns="100796" bIns="5039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89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그림 1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19" y="1397377"/>
            <a:ext cx="3975634" cy="3174874"/>
          </a:xfrm>
          <a:prstGeom prst="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6149F3EB-62F9-4483-897F-92658D712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16536" y="1348493"/>
            <a:ext cx="2014325" cy="1252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ATTRACTIVE </a:t>
            </a:r>
            <a:r>
              <a:rPr lang="en-US" altLang="ko-KR" sz="2800" b="1" spc="-150" dirty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CONVENTION DESTINATION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0A4106A1-4941-4A87-9905-C2C23EAD6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48495"/>
            <a:ext cx="2014598" cy="1425412"/>
          </a:xfrm>
          <a:prstGeom prst="rect">
            <a:avLst/>
          </a:prstGeom>
        </p:spPr>
      </p:pic>
      <p:pic>
        <p:nvPicPr>
          <p:cNvPr id="60" name="그림 59" descr="응노.jpg">
            <a:extLst>
              <a:ext uri="{FF2B5EF4-FFF2-40B4-BE49-F238E27FC236}">
                <a16:creationId xmlns:a16="http://schemas.microsoft.com/office/drawing/2014/main" id="{484A81CC-D2F2-4137-9263-45E995DC49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43" t="5090" r="2253" b="23719"/>
          <a:stretch/>
        </p:blipFill>
        <p:spPr bwMode="auto">
          <a:xfrm>
            <a:off x="5377140" y="4717281"/>
            <a:ext cx="1565677" cy="124160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63" name="그림 9">
            <a:extLst>
              <a:ext uri="{FF2B5EF4-FFF2-40B4-BE49-F238E27FC236}">
                <a16:creationId xmlns:a16="http://schemas.microsoft.com/office/drawing/2014/main" id="{1A646DA2-38C2-4D5F-986F-307588B35FFD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1"/>
          <a:stretch/>
        </p:blipFill>
        <p:spPr bwMode="auto">
          <a:xfrm>
            <a:off x="7065187" y="4717281"/>
            <a:ext cx="1565675" cy="124058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64" name="그림 63" descr="문화예술.jpg">
            <a:extLst>
              <a:ext uri="{FF2B5EF4-FFF2-40B4-BE49-F238E27FC236}">
                <a16:creationId xmlns:a16="http://schemas.microsoft.com/office/drawing/2014/main" id="{09D732F3-FF49-4F72-BB7F-A7B9C47C21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69" t="4332" r="7772" b="22517"/>
          <a:stretch/>
        </p:blipFill>
        <p:spPr bwMode="auto">
          <a:xfrm>
            <a:off x="2008066" y="4717281"/>
            <a:ext cx="1565676" cy="124058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65" name="Picture 46" descr="D:\대전CVB\마케팅팀\20_브로셔 및 가이드\홍보킷\대전 명소 7션\한밭수목원.jpg">
            <a:extLst>
              <a:ext uri="{FF2B5EF4-FFF2-40B4-BE49-F238E27FC236}">
                <a16:creationId xmlns:a16="http://schemas.microsoft.com/office/drawing/2014/main" id="{F4422BCA-EA8D-484D-8BEE-6CC10AC5D7F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 cstate="print"/>
          <a:srcRect l="636" t="748" r="14350"/>
          <a:stretch/>
        </p:blipFill>
        <p:spPr bwMode="auto">
          <a:xfrm>
            <a:off x="328934" y="4717281"/>
            <a:ext cx="1560270" cy="1232785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grpSp>
        <p:nvGrpSpPr>
          <p:cNvPr id="69" name="그룹 68">
            <a:extLst>
              <a:ext uri="{FF2B5EF4-FFF2-40B4-BE49-F238E27FC236}">
                <a16:creationId xmlns:a16="http://schemas.microsoft.com/office/drawing/2014/main" id="{B558EF2E-B94A-4BA2-97FD-DFEC09AED38E}"/>
              </a:ext>
            </a:extLst>
          </p:cNvPr>
          <p:cNvGrpSpPr/>
          <p:nvPr/>
        </p:nvGrpSpPr>
        <p:grpSpPr>
          <a:xfrm>
            <a:off x="323529" y="1424839"/>
            <a:ext cx="2079094" cy="1503297"/>
            <a:chOff x="431801" y="1424839"/>
            <a:chExt cx="2079094" cy="1503297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5BB505AD-A102-4B69-B55C-783E3FFB555B}"/>
                </a:ext>
              </a:extLst>
            </p:cNvPr>
            <p:cNvSpPr/>
            <p:nvPr/>
          </p:nvSpPr>
          <p:spPr>
            <a:xfrm>
              <a:off x="431801" y="2524834"/>
              <a:ext cx="2014597" cy="40330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20B0185-F004-4EF6-BFB9-24EB073C019B}"/>
                </a:ext>
              </a:extLst>
            </p:cNvPr>
            <p:cNvSpPr txBox="1"/>
            <p:nvPr/>
          </p:nvSpPr>
          <p:spPr>
            <a:xfrm>
              <a:off x="501168" y="2564904"/>
              <a:ext cx="2009727" cy="34374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ko-KR" sz="1300" dirty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Science Complex </a:t>
              </a:r>
              <a:r>
                <a:rPr lang="en-US" altLang="ko-KR" sz="1100" dirty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(Shopping mall, hotel</a:t>
              </a:r>
              <a:r>
                <a:rPr lang="en-US" altLang="ko-KR" sz="1300" dirty="0">
                  <a:solidFill>
                    <a:schemeClr val="bg1"/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4E8E1A12-B5CC-414B-A94D-3267665832AD}"/>
                </a:ext>
              </a:extLst>
            </p:cNvPr>
            <p:cNvSpPr/>
            <p:nvPr/>
          </p:nvSpPr>
          <p:spPr>
            <a:xfrm>
              <a:off x="501168" y="1424839"/>
              <a:ext cx="198920" cy="1989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DCC2D5-E980-4EB0-ACE3-FA2D0755488B}"/>
                </a:ext>
              </a:extLst>
            </p:cNvPr>
            <p:cNvSpPr txBox="1"/>
            <p:nvPr/>
          </p:nvSpPr>
          <p:spPr>
            <a:xfrm>
              <a:off x="433388" y="1437806"/>
              <a:ext cx="32226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1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46CD37A1-0FE9-4B60-A25D-4ACC8454EC6F}"/>
              </a:ext>
            </a:extLst>
          </p:cNvPr>
          <p:cNvSpPr/>
          <p:nvPr/>
        </p:nvSpPr>
        <p:spPr>
          <a:xfrm>
            <a:off x="323529" y="4261973"/>
            <a:ext cx="2014597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66F4159-9FA1-4074-AC68-7CC6C8900D42}"/>
              </a:ext>
            </a:extLst>
          </p:cNvPr>
          <p:cNvSpPr txBox="1"/>
          <p:nvPr/>
        </p:nvSpPr>
        <p:spPr>
          <a:xfrm>
            <a:off x="431280" y="4334619"/>
            <a:ext cx="1827311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dirty="0" err="1" smtClea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ibs</a:t>
            </a:r>
            <a:r>
              <a:rPr lang="ko-KR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 </a:t>
            </a:r>
            <a:endParaRPr lang="en-US" altLang="ko-KR" sz="1300" dirty="0">
              <a:solidFill>
                <a:schemeClr val="bg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F0EB4A72-1877-45B1-B995-EDF7CD13EF40}"/>
              </a:ext>
            </a:extLst>
          </p:cNvPr>
          <p:cNvSpPr/>
          <p:nvPr/>
        </p:nvSpPr>
        <p:spPr>
          <a:xfrm>
            <a:off x="6608919" y="4261973"/>
            <a:ext cx="2014597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3B7A80C-3519-42FA-A65A-AE8D8E6359D9}"/>
              </a:ext>
            </a:extLst>
          </p:cNvPr>
          <p:cNvSpPr txBox="1"/>
          <p:nvPr/>
        </p:nvSpPr>
        <p:spPr>
          <a:xfrm>
            <a:off x="6616266" y="4372195"/>
            <a:ext cx="2005185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spc="-120" dirty="0" smtClean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Convention Center</a:t>
            </a:r>
            <a:endParaRPr lang="ko-KR" altLang="en-US" sz="1300" spc="-120" dirty="0">
              <a:solidFill>
                <a:schemeClr val="bg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AF318E36-F385-4787-BD7D-AE27B201393B}"/>
              </a:ext>
            </a:extLst>
          </p:cNvPr>
          <p:cNvSpPr/>
          <p:nvPr/>
        </p:nvSpPr>
        <p:spPr>
          <a:xfrm>
            <a:off x="323529" y="5950076"/>
            <a:ext cx="1565675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4B7DBF1-B462-4906-B506-F6CF5D800EA8}"/>
              </a:ext>
            </a:extLst>
          </p:cNvPr>
          <p:cNvSpPr txBox="1"/>
          <p:nvPr/>
        </p:nvSpPr>
        <p:spPr>
          <a:xfrm>
            <a:off x="346714" y="6022722"/>
            <a:ext cx="1537381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dirty="0" err="1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Hanbat</a:t>
            </a:r>
            <a:r>
              <a:rPr lang="en-US" altLang="ko-KR" sz="130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 Arboretum</a:t>
            </a: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315E26CD-B87B-419B-89EE-ADE79CE5B37C}"/>
              </a:ext>
            </a:extLst>
          </p:cNvPr>
          <p:cNvSpPr/>
          <p:nvPr/>
        </p:nvSpPr>
        <p:spPr>
          <a:xfrm>
            <a:off x="392896" y="4799699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369991C-C10C-4176-AB42-6796123DCDFE}"/>
              </a:ext>
            </a:extLst>
          </p:cNvPr>
          <p:cNvSpPr txBox="1"/>
          <p:nvPr/>
        </p:nvSpPr>
        <p:spPr>
          <a:xfrm>
            <a:off x="325116" y="4812666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5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A430B31A-5F91-4CC1-994B-FCB843F2797A}"/>
              </a:ext>
            </a:extLst>
          </p:cNvPr>
          <p:cNvSpPr/>
          <p:nvPr/>
        </p:nvSpPr>
        <p:spPr>
          <a:xfrm>
            <a:off x="2008067" y="5950076"/>
            <a:ext cx="1565675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8E2B301-38AA-43B1-BED4-304E43440915}"/>
              </a:ext>
            </a:extLst>
          </p:cNvPr>
          <p:cNvSpPr txBox="1"/>
          <p:nvPr/>
        </p:nvSpPr>
        <p:spPr>
          <a:xfrm>
            <a:off x="2002958" y="6022722"/>
            <a:ext cx="1570784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spc="-8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Art Center</a:t>
            </a: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343D0EC0-AB58-4D20-A7FD-849FC27F051C}"/>
              </a:ext>
            </a:extLst>
          </p:cNvPr>
          <p:cNvSpPr/>
          <p:nvPr/>
        </p:nvSpPr>
        <p:spPr>
          <a:xfrm>
            <a:off x="2077434" y="4799699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C07819E-62AA-4A9F-A774-65F92E90B6EE}"/>
              </a:ext>
            </a:extLst>
          </p:cNvPr>
          <p:cNvSpPr txBox="1"/>
          <p:nvPr/>
        </p:nvSpPr>
        <p:spPr>
          <a:xfrm>
            <a:off x="2009654" y="4812666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6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A71DB102-313C-4A04-8E4F-5F2C7ACA88C5}"/>
              </a:ext>
            </a:extLst>
          </p:cNvPr>
          <p:cNvSpPr/>
          <p:nvPr/>
        </p:nvSpPr>
        <p:spPr>
          <a:xfrm>
            <a:off x="7065188" y="5958954"/>
            <a:ext cx="1565675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50D29F5-D865-46D6-8D9E-EC6729F69C93}"/>
              </a:ext>
            </a:extLst>
          </p:cNvPr>
          <p:cNvSpPr txBox="1"/>
          <p:nvPr/>
        </p:nvSpPr>
        <p:spPr>
          <a:xfrm>
            <a:off x="7212345" y="6031600"/>
            <a:ext cx="1271361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EXPO Square</a:t>
            </a: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3B502224-ED4D-4511-B7A5-7845B674D6C2}"/>
              </a:ext>
            </a:extLst>
          </p:cNvPr>
          <p:cNvSpPr/>
          <p:nvPr/>
        </p:nvSpPr>
        <p:spPr>
          <a:xfrm>
            <a:off x="7134555" y="4790821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1A270F3-9F0F-4D55-8698-BE6E9B755F06}"/>
              </a:ext>
            </a:extLst>
          </p:cNvPr>
          <p:cNvSpPr txBox="1"/>
          <p:nvPr/>
        </p:nvSpPr>
        <p:spPr>
          <a:xfrm>
            <a:off x="7066775" y="4803788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9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971CDD04-4BA3-4724-AAAD-2B6E199F9A5B}"/>
              </a:ext>
            </a:extLst>
          </p:cNvPr>
          <p:cNvSpPr/>
          <p:nvPr/>
        </p:nvSpPr>
        <p:spPr>
          <a:xfrm>
            <a:off x="5377143" y="5958954"/>
            <a:ext cx="1565675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FC7CD9-DF27-45A7-BFCA-12EB024DFECB}"/>
              </a:ext>
            </a:extLst>
          </p:cNvPr>
          <p:cNvSpPr txBox="1"/>
          <p:nvPr/>
        </p:nvSpPr>
        <p:spPr>
          <a:xfrm>
            <a:off x="5377140" y="6031600"/>
            <a:ext cx="1565677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spc="-80" dirty="0" err="1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Leeungno</a:t>
            </a:r>
            <a:r>
              <a:rPr lang="en-US" altLang="ko-KR" sz="1300" spc="-8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 Museum</a:t>
            </a: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4B14141A-2336-4DA7-A0D3-1048B0F60E6D}"/>
              </a:ext>
            </a:extLst>
          </p:cNvPr>
          <p:cNvSpPr/>
          <p:nvPr/>
        </p:nvSpPr>
        <p:spPr>
          <a:xfrm>
            <a:off x="5446510" y="4790821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2DB346B-DD31-4C33-A18C-F656BF1290A6}"/>
              </a:ext>
            </a:extLst>
          </p:cNvPr>
          <p:cNvSpPr txBox="1"/>
          <p:nvPr/>
        </p:nvSpPr>
        <p:spPr>
          <a:xfrm>
            <a:off x="5378730" y="4803788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8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46CD37A1-0FE9-4B60-A25D-4ACC8454EC6F}"/>
              </a:ext>
            </a:extLst>
          </p:cNvPr>
          <p:cNvSpPr/>
          <p:nvPr/>
        </p:nvSpPr>
        <p:spPr>
          <a:xfrm>
            <a:off x="6616267" y="2565555"/>
            <a:ext cx="2014597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66F4159-9FA1-4074-AC68-7CC6C8900D42}"/>
              </a:ext>
            </a:extLst>
          </p:cNvPr>
          <p:cNvSpPr txBox="1"/>
          <p:nvPr/>
        </p:nvSpPr>
        <p:spPr>
          <a:xfrm>
            <a:off x="6709909" y="2559458"/>
            <a:ext cx="1827311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dirty="0" err="1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Hanbit</a:t>
            </a:r>
            <a:r>
              <a:rPr lang="en-US" altLang="ko-KR" sz="130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 Tower &amp; Square</a:t>
            </a: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096B5479-5148-48C7-BDAA-D5B851665789}"/>
              </a:ext>
            </a:extLst>
          </p:cNvPr>
          <p:cNvSpPr/>
          <p:nvPr/>
        </p:nvSpPr>
        <p:spPr>
          <a:xfrm>
            <a:off x="6678286" y="1424839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A85B28-43F8-4105-8F08-E5618C2843FB}"/>
              </a:ext>
            </a:extLst>
          </p:cNvPr>
          <p:cNvSpPr txBox="1"/>
          <p:nvPr/>
        </p:nvSpPr>
        <p:spPr>
          <a:xfrm>
            <a:off x="6610506" y="1437806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3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934" y="2974577"/>
            <a:ext cx="2010735" cy="1300853"/>
          </a:xfrm>
          <a:prstGeom prst="rect">
            <a:avLst/>
          </a:prstGeom>
        </p:spPr>
      </p:pic>
      <p:sp>
        <p:nvSpPr>
          <p:cNvPr id="78" name="직사각형 77">
            <a:extLst>
              <a:ext uri="{FF2B5EF4-FFF2-40B4-BE49-F238E27FC236}">
                <a16:creationId xmlns:a16="http://schemas.microsoft.com/office/drawing/2014/main" id="{2093E015-0A1F-46AB-A209-C01707DC9E74}"/>
              </a:ext>
            </a:extLst>
          </p:cNvPr>
          <p:cNvSpPr/>
          <p:nvPr/>
        </p:nvSpPr>
        <p:spPr>
          <a:xfrm>
            <a:off x="392896" y="3111596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28A49D-43ED-44CE-A266-34C19CB2734A}"/>
              </a:ext>
            </a:extLst>
          </p:cNvPr>
          <p:cNvSpPr txBox="1"/>
          <p:nvPr/>
        </p:nvSpPr>
        <p:spPr>
          <a:xfrm>
            <a:off x="331466" y="3124563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2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32" name="Picture 2" descr="C:\Users\김이슬\Desktop\dicc 메인조감도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2634" b="13512"/>
          <a:stretch>
            <a:fillRect/>
          </a:stretch>
        </p:blipFill>
        <p:spPr bwMode="auto">
          <a:xfrm>
            <a:off x="6608918" y="2965970"/>
            <a:ext cx="201253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7782C6ED-D24F-497C-8645-FDF367F4BA2A}"/>
              </a:ext>
            </a:extLst>
          </p:cNvPr>
          <p:cNvSpPr/>
          <p:nvPr/>
        </p:nvSpPr>
        <p:spPr>
          <a:xfrm>
            <a:off x="6678286" y="3111596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5C299A-49D1-41DF-BEE5-CC7F7720AFF7}"/>
              </a:ext>
            </a:extLst>
          </p:cNvPr>
          <p:cNvSpPr txBox="1"/>
          <p:nvPr/>
        </p:nvSpPr>
        <p:spPr>
          <a:xfrm>
            <a:off x="6610506" y="3124563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4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34" name="그림 133" descr="평송.jpg">
            <a:extLst>
              <a:ext uri="{FF2B5EF4-FFF2-40B4-BE49-F238E27FC236}">
                <a16:creationId xmlns:a16="http://schemas.microsoft.com/office/drawing/2014/main" id="{D671100E-96CF-4B2D-8D78-9678B3AAC5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556" t="2258" r="8287" b="21908"/>
          <a:stretch/>
        </p:blipFill>
        <p:spPr bwMode="auto">
          <a:xfrm>
            <a:off x="3696586" y="4717281"/>
            <a:ext cx="1558184" cy="124726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C4B531E6-7561-4AF9-A05B-6004BC7EF48D}"/>
              </a:ext>
            </a:extLst>
          </p:cNvPr>
          <p:cNvSpPr/>
          <p:nvPr/>
        </p:nvSpPr>
        <p:spPr>
          <a:xfrm>
            <a:off x="3694999" y="5951091"/>
            <a:ext cx="1565675" cy="352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0CEB571-8A3F-4C7A-A2AD-EA05C9557472}"/>
              </a:ext>
            </a:extLst>
          </p:cNvPr>
          <p:cNvSpPr txBox="1"/>
          <p:nvPr/>
        </p:nvSpPr>
        <p:spPr>
          <a:xfrm>
            <a:off x="3581582" y="6023737"/>
            <a:ext cx="1794537" cy="200055"/>
          </a:xfrm>
          <a:prstGeom prst="rect">
            <a:avLst/>
          </a:prstGeom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300" spc="-150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Daejeon Museum of Art</a:t>
            </a:r>
          </a:p>
        </p:txBody>
      </p: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181F8CC2-C8CF-4A4C-8552-B45208B20B46}"/>
              </a:ext>
            </a:extLst>
          </p:cNvPr>
          <p:cNvSpPr/>
          <p:nvPr/>
        </p:nvSpPr>
        <p:spPr>
          <a:xfrm>
            <a:off x="3764366" y="4791836"/>
            <a:ext cx="198920" cy="198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2ADF32A-96AB-4A62-AF06-C7B27F09BACA}"/>
              </a:ext>
            </a:extLst>
          </p:cNvPr>
          <p:cNvSpPr txBox="1"/>
          <p:nvPr/>
        </p:nvSpPr>
        <p:spPr>
          <a:xfrm>
            <a:off x="3696586" y="4804803"/>
            <a:ext cx="3222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7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145" name="그룹 144"/>
          <p:cNvGrpSpPr/>
          <p:nvPr/>
        </p:nvGrpSpPr>
        <p:grpSpPr>
          <a:xfrm>
            <a:off x="2955612" y="1988840"/>
            <a:ext cx="176228" cy="242425"/>
            <a:chOff x="2502982" y="115732"/>
            <a:chExt cx="195436" cy="309457"/>
          </a:xfrm>
        </p:grpSpPr>
        <p:grpSp>
          <p:nvGrpSpPr>
            <p:cNvPr id="144" name="그룹 143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41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타원 142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34458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1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3754321" y="2049636"/>
            <a:ext cx="176228" cy="242425"/>
            <a:chOff x="2502982" y="115732"/>
            <a:chExt cx="195436" cy="309457"/>
          </a:xfrm>
        </p:grpSpPr>
        <p:grpSp>
          <p:nvGrpSpPr>
            <p:cNvPr id="152" name="그룹 151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54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타원 154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41500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2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4288317" y="1884550"/>
            <a:ext cx="176228" cy="242425"/>
            <a:chOff x="2502982" y="115732"/>
            <a:chExt cx="195436" cy="309457"/>
          </a:xfrm>
        </p:grpSpPr>
        <p:grpSp>
          <p:nvGrpSpPr>
            <p:cNvPr id="169" name="그룹 168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71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타원 171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41500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3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그룹 172"/>
          <p:cNvGrpSpPr/>
          <p:nvPr/>
        </p:nvGrpSpPr>
        <p:grpSpPr>
          <a:xfrm>
            <a:off x="4748229" y="2098473"/>
            <a:ext cx="176228" cy="242425"/>
            <a:chOff x="2502982" y="115732"/>
            <a:chExt cx="195436" cy="309457"/>
          </a:xfrm>
        </p:grpSpPr>
        <p:grpSp>
          <p:nvGrpSpPr>
            <p:cNvPr id="174" name="그룹 173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76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타원 176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37979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4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78" name="그룹 177"/>
          <p:cNvGrpSpPr/>
          <p:nvPr/>
        </p:nvGrpSpPr>
        <p:grpSpPr>
          <a:xfrm>
            <a:off x="2987824" y="2583170"/>
            <a:ext cx="176228" cy="242425"/>
            <a:chOff x="2502982" y="115732"/>
            <a:chExt cx="195436" cy="309457"/>
          </a:xfrm>
        </p:grpSpPr>
        <p:grpSp>
          <p:nvGrpSpPr>
            <p:cNvPr id="179" name="그룹 178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81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타원 181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42379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5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83" name="그룹 182"/>
          <p:cNvGrpSpPr/>
          <p:nvPr/>
        </p:nvGrpSpPr>
        <p:grpSpPr>
          <a:xfrm>
            <a:off x="5421457" y="2583170"/>
            <a:ext cx="176228" cy="242425"/>
            <a:chOff x="2502982" y="115732"/>
            <a:chExt cx="195436" cy="309457"/>
          </a:xfrm>
        </p:grpSpPr>
        <p:grpSp>
          <p:nvGrpSpPr>
            <p:cNvPr id="184" name="그룹 183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86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타원 186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39739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5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그룹 187"/>
          <p:cNvGrpSpPr/>
          <p:nvPr/>
        </p:nvGrpSpPr>
        <p:grpSpPr>
          <a:xfrm>
            <a:off x="2501435" y="3089843"/>
            <a:ext cx="176228" cy="242425"/>
            <a:chOff x="2502982" y="115732"/>
            <a:chExt cx="195436" cy="309457"/>
          </a:xfrm>
        </p:grpSpPr>
        <p:grpSp>
          <p:nvGrpSpPr>
            <p:cNvPr id="189" name="그룹 188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91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타원 191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19495" y="157368"/>
              <a:ext cx="15124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5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←</a:t>
              </a:r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6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그룹 192"/>
          <p:cNvGrpSpPr/>
          <p:nvPr/>
        </p:nvGrpSpPr>
        <p:grpSpPr>
          <a:xfrm>
            <a:off x="2530645" y="3540575"/>
            <a:ext cx="176228" cy="242425"/>
            <a:chOff x="2502982" y="115732"/>
            <a:chExt cx="195436" cy="309457"/>
          </a:xfrm>
        </p:grpSpPr>
        <p:grpSp>
          <p:nvGrpSpPr>
            <p:cNvPr id="194" name="그룹 193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196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타원 196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37979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7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그룹 197"/>
          <p:cNvGrpSpPr/>
          <p:nvPr/>
        </p:nvGrpSpPr>
        <p:grpSpPr>
          <a:xfrm>
            <a:off x="3316565" y="3161091"/>
            <a:ext cx="176228" cy="242425"/>
            <a:chOff x="2502982" y="115732"/>
            <a:chExt cx="195436" cy="309457"/>
          </a:xfrm>
        </p:grpSpPr>
        <p:grpSp>
          <p:nvGrpSpPr>
            <p:cNvPr id="199" name="그룹 198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201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타원 201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41500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8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그룹 202"/>
          <p:cNvGrpSpPr/>
          <p:nvPr/>
        </p:nvGrpSpPr>
        <p:grpSpPr>
          <a:xfrm>
            <a:off x="4300281" y="3627901"/>
            <a:ext cx="176228" cy="242425"/>
            <a:chOff x="2502982" y="115732"/>
            <a:chExt cx="195436" cy="309457"/>
          </a:xfrm>
        </p:grpSpPr>
        <p:grpSp>
          <p:nvGrpSpPr>
            <p:cNvPr id="204" name="그룹 203"/>
            <p:cNvGrpSpPr/>
            <p:nvPr/>
          </p:nvGrpSpPr>
          <p:grpSpPr>
            <a:xfrm>
              <a:off x="2502982" y="115732"/>
              <a:ext cx="195436" cy="309457"/>
              <a:chOff x="2060828" y="-373421"/>
              <a:chExt cx="465566" cy="737190"/>
            </a:xfrm>
          </p:grpSpPr>
          <p:sp>
            <p:nvSpPr>
              <p:cNvPr id="206" name="자유형: 도형 169">
                <a:extLst>
                  <a:ext uri="{FF2B5EF4-FFF2-40B4-BE49-F238E27FC236}">
                    <a16:creationId xmlns:a16="http://schemas.microsoft.com/office/drawing/2014/main" id="{30DF27C2-6464-43E6-8048-CCF825C98EB0}"/>
                  </a:ext>
                </a:extLst>
              </p:cNvPr>
              <p:cNvSpPr/>
              <p:nvPr/>
            </p:nvSpPr>
            <p:spPr>
              <a:xfrm>
                <a:off x="2060828" y="-373421"/>
                <a:ext cx="465566" cy="737190"/>
              </a:xfrm>
              <a:custGeom>
                <a:avLst/>
                <a:gdLst>
                  <a:gd name="connsiteX0" fmla="*/ 659226 w 772320"/>
                  <a:gd name="connsiteY0" fmla="*/ 113095 h 1222923"/>
                  <a:gd name="connsiteX1" fmla="*/ 386165 w 772320"/>
                  <a:gd name="connsiteY1" fmla="*/ 0 h 1222923"/>
                  <a:gd name="connsiteX2" fmla="*/ 113113 w 772320"/>
                  <a:gd name="connsiteY2" fmla="*/ 113095 h 1222923"/>
                  <a:gd name="connsiteX3" fmla="*/ 0 w 772320"/>
                  <a:gd name="connsiteY3" fmla="*/ 386165 h 1222923"/>
                  <a:gd name="connsiteX4" fmla="*/ 56781 w 772320"/>
                  <a:gd name="connsiteY4" fmla="*/ 600099 h 1222923"/>
                  <a:gd name="connsiteX5" fmla="*/ 176588 w 772320"/>
                  <a:gd name="connsiteY5" fmla="*/ 854342 h 1222923"/>
                  <a:gd name="connsiteX6" fmla="*/ 349735 w 772320"/>
                  <a:gd name="connsiteY6" fmla="*/ 1163002 h 1222923"/>
                  <a:gd name="connsiteX7" fmla="*/ 385212 w 772320"/>
                  <a:gd name="connsiteY7" fmla="*/ 1221363 h 1222923"/>
                  <a:gd name="connsiteX8" fmla="*/ 386165 w 772320"/>
                  <a:gd name="connsiteY8" fmla="*/ 1222924 h 1222923"/>
                  <a:gd name="connsiteX9" fmla="*/ 387119 w 772320"/>
                  <a:gd name="connsiteY9" fmla="*/ 1221363 h 1222923"/>
                  <a:gd name="connsiteX10" fmla="*/ 422614 w 772320"/>
                  <a:gd name="connsiteY10" fmla="*/ 1163002 h 1222923"/>
                  <a:gd name="connsiteX11" fmla="*/ 595761 w 772320"/>
                  <a:gd name="connsiteY11" fmla="*/ 854333 h 1222923"/>
                  <a:gd name="connsiteX12" fmla="*/ 715549 w 772320"/>
                  <a:gd name="connsiteY12" fmla="*/ 600099 h 1222923"/>
                  <a:gd name="connsiteX13" fmla="*/ 772321 w 772320"/>
                  <a:gd name="connsiteY13" fmla="*/ 386165 h 1222923"/>
                  <a:gd name="connsiteX14" fmla="*/ 659226 w 772320"/>
                  <a:gd name="connsiteY14" fmla="*/ 113095 h 1222923"/>
                  <a:gd name="connsiteX15" fmla="*/ 386165 w 772320"/>
                  <a:gd name="connsiteY15" fmla="*/ 147309 h 1222923"/>
                  <a:gd name="connsiteX16" fmla="*/ 625021 w 772320"/>
                  <a:gd name="connsiteY16" fmla="*/ 386165 h 1222923"/>
                  <a:gd name="connsiteX17" fmla="*/ 386165 w 772320"/>
                  <a:gd name="connsiteY17" fmla="*/ 625003 h 1222923"/>
                  <a:gd name="connsiteX18" fmla="*/ 147309 w 772320"/>
                  <a:gd name="connsiteY18" fmla="*/ 386165 h 1222923"/>
                  <a:gd name="connsiteX19" fmla="*/ 386165 w 772320"/>
                  <a:gd name="connsiteY19" fmla="*/ 147309 h 1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320" h="1222923">
                    <a:moveTo>
                      <a:pt x="659226" y="113095"/>
                    </a:moveTo>
                    <a:cubicBezTo>
                      <a:pt x="586282" y="40169"/>
                      <a:pt x="489304" y="0"/>
                      <a:pt x="386165" y="0"/>
                    </a:cubicBezTo>
                    <a:cubicBezTo>
                      <a:pt x="283017" y="0"/>
                      <a:pt x="186048" y="40169"/>
                      <a:pt x="113113" y="113095"/>
                    </a:cubicBezTo>
                    <a:cubicBezTo>
                      <a:pt x="40169" y="186039"/>
                      <a:pt x="0" y="283017"/>
                      <a:pt x="0" y="386165"/>
                    </a:cubicBezTo>
                    <a:cubicBezTo>
                      <a:pt x="0" y="435627"/>
                      <a:pt x="18575" y="505607"/>
                      <a:pt x="56781" y="600099"/>
                    </a:cubicBezTo>
                    <a:cubicBezTo>
                      <a:pt x="85789" y="671819"/>
                      <a:pt x="126089" y="757373"/>
                      <a:pt x="176588" y="854342"/>
                    </a:cubicBezTo>
                    <a:cubicBezTo>
                      <a:pt x="262124" y="1018647"/>
                      <a:pt x="348866" y="1161581"/>
                      <a:pt x="349735" y="1163002"/>
                    </a:cubicBezTo>
                    <a:lnTo>
                      <a:pt x="385212" y="1221363"/>
                    </a:lnTo>
                    <a:lnTo>
                      <a:pt x="386165" y="1222924"/>
                    </a:lnTo>
                    <a:lnTo>
                      <a:pt x="387119" y="1221363"/>
                    </a:lnTo>
                    <a:lnTo>
                      <a:pt x="422614" y="1163002"/>
                    </a:lnTo>
                    <a:cubicBezTo>
                      <a:pt x="423483" y="1161581"/>
                      <a:pt x="510207" y="1018647"/>
                      <a:pt x="595761" y="854333"/>
                    </a:cubicBezTo>
                    <a:cubicBezTo>
                      <a:pt x="646251" y="757355"/>
                      <a:pt x="686542" y="671819"/>
                      <a:pt x="715549" y="600099"/>
                    </a:cubicBezTo>
                    <a:cubicBezTo>
                      <a:pt x="753746" y="505607"/>
                      <a:pt x="772321" y="435627"/>
                      <a:pt x="772321" y="386165"/>
                    </a:cubicBezTo>
                    <a:cubicBezTo>
                      <a:pt x="772321" y="283017"/>
                      <a:pt x="732161" y="186039"/>
                      <a:pt x="659226" y="113095"/>
                    </a:cubicBezTo>
                    <a:close/>
                    <a:moveTo>
                      <a:pt x="386165" y="147309"/>
                    </a:moveTo>
                    <a:cubicBezTo>
                      <a:pt x="518078" y="147309"/>
                      <a:pt x="625021" y="254253"/>
                      <a:pt x="625021" y="386165"/>
                    </a:cubicBezTo>
                    <a:cubicBezTo>
                      <a:pt x="625021" y="518069"/>
                      <a:pt x="518078" y="625003"/>
                      <a:pt x="386165" y="625003"/>
                    </a:cubicBezTo>
                    <a:cubicBezTo>
                      <a:pt x="254253" y="625003"/>
                      <a:pt x="147309" y="518059"/>
                      <a:pt x="147309" y="386165"/>
                    </a:cubicBezTo>
                    <a:cubicBezTo>
                      <a:pt x="147309" y="254243"/>
                      <a:pt x="254253" y="147309"/>
                      <a:pt x="386165" y="147309"/>
                    </a:cubicBezTo>
                    <a:close/>
                  </a:path>
                </a:pathLst>
              </a:custGeom>
              <a:solidFill>
                <a:srgbClr val="1C439A">
                  <a:alpha val="80000"/>
                </a:srgbClr>
              </a:solidFill>
              <a:ln w="7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타원 206"/>
              <p:cNvSpPr/>
              <p:nvPr/>
            </p:nvSpPr>
            <p:spPr>
              <a:xfrm>
                <a:off x="2137997" y="-296636"/>
                <a:ext cx="311228" cy="31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EFA29584-7FEF-45A8-90BF-0AA56B6BEADE}"/>
                </a:ext>
              </a:extLst>
            </p:cNvPr>
            <p:cNvSpPr txBox="1"/>
            <p:nvPr/>
          </p:nvSpPr>
          <p:spPr>
            <a:xfrm>
              <a:off x="2541500" y="157368"/>
              <a:ext cx="120200" cy="11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스퀘어 ExtraBold" panose="020B0600000101010101" pitchFamily="50" charset="-127"/>
                  <a:cs typeface="Arial" panose="020B0604020202020204" pitchFamily="34" charset="0"/>
                </a:rPr>
                <a:t>9</a:t>
              </a:r>
              <a:endParaRPr lang="ko-KR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6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 descr="하늘, 실외이(가) 표시된 사진&#10;&#10;자동 생성된 설명">
            <a:extLst>
              <a:ext uri="{FF2B5EF4-FFF2-40B4-BE49-F238E27FC236}">
                <a16:creationId xmlns:a16="http://schemas.microsoft.com/office/drawing/2014/main" id="{47F76939-5903-42E2-A964-D4493DACE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9896" r="394" b="135"/>
          <a:stretch/>
        </p:blipFill>
        <p:spPr>
          <a:xfrm>
            <a:off x="-25996" y="-27384"/>
            <a:ext cx="8901543" cy="68853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Venue: Daejeon Convention Center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64" name="직선 연결선 63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그림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7C639E8-9C26-4394-BDD3-75F39DF4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24550"/>
            <a:ext cx="8647375" cy="326658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9F24CF5-A1A5-4096-92C4-7290D6023F4E}"/>
              </a:ext>
            </a:extLst>
          </p:cNvPr>
          <p:cNvSpPr txBox="1"/>
          <p:nvPr/>
        </p:nvSpPr>
        <p:spPr>
          <a:xfrm>
            <a:off x="7766051" y="2347082"/>
            <a:ext cx="76623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914400" latinLnBrk="1"/>
            <a:r>
              <a:rPr lang="en-US" altLang="ko-KR" sz="4800" dirty="0">
                <a:solidFill>
                  <a:prstClr val="white">
                    <a:alpha val="40000"/>
                  </a:prst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IBS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2598167" y="5199847"/>
            <a:ext cx="1573891" cy="1495275"/>
            <a:chOff x="2496567" y="5199847"/>
            <a:chExt cx="1573891" cy="1495275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2585041" y="5199847"/>
              <a:ext cx="1355694" cy="1495275"/>
            </a:xfrm>
            <a:prstGeom prst="roundRect">
              <a:avLst/>
            </a:prstGeom>
            <a:solidFill>
              <a:schemeClr val="bg1">
                <a:lumMod val="95000"/>
                <a:alpha val="70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2496567" y="5947237"/>
              <a:ext cx="1573891" cy="3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5,000</a:t>
              </a:r>
              <a:r>
                <a:rPr lang="en-US" altLang="ko-KR" sz="2400" b="1" baseline="300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+</a:t>
              </a:r>
              <a:endParaRPr lang="en-US" altLang="ko-KR" sz="2400" b="1" baseline="30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2512904" y="6218108"/>
              <a:ext cx="14348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International Conference</a:t>
              </a:r>
              <a:endPara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00" name="그래픽 264" descr="연구 단색으로 채워진">
              <a:extLst>
                <a:ext uri="{FF2B5EF4-FFF2-40B4-BE49-F238E27FC236}">
                  <a16:creationId xmlns:a16="http://schemas.microsoft.com/office/drawing/2014/main" id="{C3257BC1-9D77-4FF2-90E2-1A294ED04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09270" y="5290129"/>
              <a:ext cx="467924" cy="467924"/>
            </a:xfrm>
            <a:prstGeom prst="rect">
              <a:avLst/>
            </a:prstGeom>
          </p:spPr>
        </p:pic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2678354" y="5799356"/>
              <a:ext cx="12002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/>
          <p:nvPr/>
        </p:nvGrpSpPr>
        <p:grpSpPr>
          <a:xfrm>
            <a:off x="3913510" y="5199847"/>
            <a:ext cx="2034648" cy="1495275"/>
            <a:chOff x="3811910" y="5199847"/>
            <a:chExt cx="2034648" cy="1495275"/>
          </a:xfrm>
        </p:grpSpPr>
        <p:sp>
          <p:nvSpPr>
            <p:cNvPr id="81" name="모서리가 둥근 직사각형 80"/>
            <p:cNvSpPr/>
            <p:nvPr/>
          </p:nvSpPr>
          <p:spPr>
            <a:xfrm>
              <a:off x="4125128" y="5199847"/>
              <a:ext cx="1355694" cy="1495275"/>
            </a:xfrm>
            <a:prstGeom prst="roundRect">
              <a:avLst/>
            </a:prstGeom>
            <a:solidFill>
              <a:schemeClr val="bg1">
                <a:lumMod val="95000"/>
                <a:alpha val="70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3811910" y="5947237"/>
              <a:ext cx="2034648" cy="3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spc="-3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10,151m</a:t>
              </a:r>
              <a:r>
                <a:rPr lang="en-US" altLang="ko-KR" sz="2400" b="1" spc="-300" baseline="300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2</a:t>
              </a:r>
              <a:endParaRPr lang="en-US" altLang="ko-KR" sz="2400" b="1" spc="-300" baseline="30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4123964" y="6264112"/>
              <a:ext cx="1434883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2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Exhibition Hall</a:t>
              </a:r>
              <a:endPara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2836" y="5226601"/>
              <a:ext cx="1200277" cy="527848"/>
            </a:xfrm>
            <a:prstGeom prst="rect">
              <a:avLst/>
            </a:prstGeom>
          </p:spPr>
        </p:pic>
        <p:cxnSp>
          <p:nvCxnSpPr>
            <p:cNvPr id="83" name="직선 연결선 82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4218441" y="5799356"/>
              <a:ext cx="12002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/>
          <p:cNvGrpSpPr/>
          <p:nvPr/>
        </p:nvGrpSpPr>
        <p:grpSpPr>
          <a:xfrm>
            <a:off x="5756234" y="5199847"/>
            <a:ext cx="1434883" cy="1495275"/>
            <a:chOff x="5654634" y="5199847"/>
            <a:chExt cx="1434883" cy="1495275"/>
          </a:xfrm>
        </p:grpSpPr>
        <p:sp>
          <p:nvSpPr>
            <p:cNvPr id="87" name="모서리가 둥근 직사각형 86"/>
            <p:cNvSpPr/>
            <p:nvPr/>
          </p:nvSpPr>
          <p:spPr>
            <a:xfrm>
              <a:off x="5685249" y="5199847"/>
              <a:ext cx="1355694" cy="1495275"/>
            </a:xfrm>
            <a:prstGeom prst="roundRect">
              <a:avLst/>
            </a:prstGeom>
            <a:solidFill>
              <a:schemeClr val="bg1">
                <a:lumMod val="95000"/>
                <a:alpha val="70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5802688" y="5947237"/>
              <a:ext cx="114974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2400" b="1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8,000</a:t>
              </a:r>
              <a:r>
                <a:rPr lang="en-US" altLang="ko-KR" sz="2400" b="1" baseline="300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+</a:t>
              </a:r>
              <a:endParaRPr lang="en-US" altLang="ko-KR" sz="2400" b="1" baseline="30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5654634" y="6254997"/>
              <a:ext cx="1434883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200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Capacity</a:t>
              </a:r>
              <a:endPara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2554" y="5284685"/>
              <a:ext cx="1012217" cy="535962"/>
            </a:xfrm>
            <a:prstGeom prst="rect">
              <a:avLst/>
            </a:prstGeom>
          </p:spPr>
        </p:pic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5778562" y="5799356"/>
              <a:ext cx="12002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/>
          <p:cNvGrpSpPr/>
          <p:nvPr/>
        </p:nvGrpSpPr>
        <p:grpSpPr>
          <a:xfrm>
            <a:off x="7298860" y="5199847"/>
            <a:ext cx="1355694" cy="1495275"/>
            <a:chOff x="7298860" y="5199847"/>
            <a:chExt cx="1355694" cy="1495275"/>
          </a:xfrm>
        </p:grpSpPr>
        <p:sp>
          <p:nvSpPr>
            <p:cNvPr id="93" name="모서리가 둥근 직사각형 92"/>
            <p:cNvSpPr/>
            <p:nvPr/>
          </p:nvSpPr>
          <p:spPr>
            <a:xfrm>
              <a:off x="7298860" y="5199847"/>
              <a:ext cx="1355694" cy="1495275"/>
            </a:xfrm>
            <a:prstGeom prst="roundRect">
              <a:avLst/>
            </a:prstGeom>
            <a:solidFill>
              <a:schemeClr val="bg1">
                <a:lumMod val="95000"/>
                <a:alpha val="70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B72B6E-711D-4D3E-A0B1-7156599D7090}"/>
                </a:ext>
              </a:extLst>
            </p:cNvPr>
            <p:cNvSpPr txBox="1"/>
            <p:nvPr/>
          </p:nvSpPr>
          <p:spPr>
            <a:xfrm>
              <a:off x="7417835" y="5876825"/>
              <a:ext cx="115384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2400" b="1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Free 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sz="2400" b="1" dirty="0" smtClean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Wi-Fi</a:t>
              </a:r>
              <a:endParaRPr lang="en-US" altLang="ko-KR" sz="2400" b="1" baseline="30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02B22648-5F9F-44D1-80C6-E06C0D49797C}"/>
                </a:ext>
              </a:extLst>
            </p:cNvPr>
            <p:cNvCxnSpPr>
              <a:cxnSpLocks/>
            </p:cNvCxnSpPr>
            <p:nvPr/>
          </p:nvCxnSpPr>
          <p:spPr>
            <a:xfrm>
              <a:off x="7392173" y="5799356"/>
              <a:ext cx="12002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9F24CF5-A1A5-4096-92C4-7290D6023F4E}"/>
              </a:ext>
            </a:extLst>
          </p:cNvPr>
          <p:cNvSpPr txBox="1"/>
          <p:nvPr/>
        </p:nvSpPr>
        <p:spPr>
          <a:xfrm>
            <a:off x="335537" y="3107531"/>
            <a:ext cx="133369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lang="en-US" altLang="ko-KR" sz="4000" dirty="0">
                <a:solidFill>
                  <a:schemeClr val="bg1"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DCC </a:t>
            </a:r>
            <a:r>
              <a:rPr lang="en-US" altLang="ko-KR" sz="4000" dirty="0" smtClean="0">
                <a:solidFill>
                  <a:schemeClr val="bg1"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Ⅰ</a:t>
            </a:r>
            <a:endParaRPr lang="en-US" altLang="ko-KR" sz="4000" dirty="0">
              <a:solidFill>
                <a:schemeClr val="bg1">
                  <a:alpha val="70000"/>
                </a:schemeClr>
              </a:solidFill>
              <a:latin typeface="Tw Cen MT Condensed Extra Bold" panose="020B0803020202020204" pitchFamily="34" charset="0"/>
              <a:ea typeface="Noto Sans CJK KR Black" panose="020B0A00000000000000" pitchFamily="34" charset="-127"/>
              <a:cs typeface="Futura" panose="02020800000000000000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F24CF5-A1A5-4096-92C4-7290D6023F4E}"/>
              </a:ext>
            </a:extLst>
          </p:cNvPr>
          <p:cNvSpPr txBox="1"/>
          <p:nvPr/>
        </p:nvSpPr>
        <p:spPr>
          <a:xfrm>
            <a:off x="4808128" y="1861076"/>
            <a:ext cx="133369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lang="en-US" altLang="ko-KR" sz="4000" dirty="0">
                <a:solidFill>
                  <a:schemeClr val="bg1"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DCC </a:t>
            </a:r>
            <a:r>
              <a:rPr lang="en-US" altLang="ko-KR" sz="4000" dirty="0" smtClean="0">
                <a:solidFill>
                  <a:schemeClr val="bg1"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Ⅱ</a:t>
            </a:r>
            <a:endParaRPr lang="en-US" altLang="ko-KR" sz="4000" dirty="0">
              <a:solidFill>
                <a:schemeClr val="bg1">
                  <a:alpha val="70000"/>
                </a:schemeClr>
              </a:solidFill>
              <a:latin typeface="Tw Cen MT Condensed Extra Bold" panose="020B0803020202020204" pitchFamily="34" charset="0"/>
              <a:ea typeface="Noto Sans CJK KR Black" panose="020B0A00000000000000" pitchFamily="34" charset="-127"/>
              <a:cs typeface="Futura" panose="02020800000000000000" pitchFamily="18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2820" y="5240409"/>
            <a:ext cx="547773" cy="4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b="4169"/>
          <a:stretch/>
        </p:blipFill>
        <p:spPr>
          <a:xfrm>
            <a:off x="5578991" y="1488633"/>
            <a:ext cx="3274930" cy="207636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0EF9A84-2782-4B24-8D83-8CDC3C431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143" r="93929">
                        <a14:foregroundMark x1="8643" y1="44857" x2="8643" y2="44857"/>
                        <a14:foregroundMark x1="4143" y1="44667" x2="4143" y2="44667"/>
                        <a14:foregroundMark x1="16286" y1="87429" x2="16286" y2="87429"/>
                        <a14:foregroundMark x1="91500" y1="51333" x2="91500" y2="51333"/>
                        <a14:foregroundMark x1="93929" y1="41143" x2="93929" y2="41143"/>
                        <a14:foregroundMark x1="72286" y1="10095" x2="72286" y2="10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0913" y="3421460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E53FFE4-07F8-48D9-82BA-069802175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62" l="10000" r="90000">
                        <a14:foregroundMark x1="26500" y1="86095" x2="30571" y2="91048"/>
                        <a14:foregroundMark x1="30571" y1="91048" x2="35714" y2="92000"/>
                        <a14:foregroundMark x1="35714" y1="92000" x2="41571" y2="90762"/>
                        <a14:foregroundMark x1="41571" y1="90762" x2="48143" y2="84381"/>
                        <a14:foregroundMark x1="52000" y1="78190" x2="53357" y2="73905"/>
                        <a14:foregroundMark x1="53714" y1="72952" x2="53643" y2="70571"/>
                        <a14:foregroundMark x1="64357" y1="42190" x2="70786" y2="38190"/>
                        <a14:foregroundMark x1="71500" y1="27905" x2="86672" y2="20917"/>
                        <a14:backgroundMark x1="86786" y1="20857" x2="86786" y2="20857"/>
                        <a14:backgroundMark x1="86714" y1="20857" x2="88000" y2="21810"/>
                        <a14:backgroundMark x1="86429" y1="21048" x2="86429" y2="2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246" y="1017555"/>
            <a:ext cx="2723706" cy="204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92DE2C-F104-4436-9FA0-50A93D016AC9}"/>
              </a:ext>
            </a:extLst>
          </p:cNvPr>
          <p:cNvSpPr txBox="1"/>
          <p:nvPr/>
        </p:nvSpPr>
        <p:spPr>
          <a:xfrm>
            <a:off x="157584" y="4727693"/>
            <a:ext cx="144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1</a:t>
            </a:r>
            <a:r>
              <a:rPr lang="en-US" altLang="ko-KR" sz="32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F</a:t>
            </a:r>
            <a:endParaRPr lang="ko-KR" altLang="en-US" sz="6000" dirty="0">
              <a:solidFill>
                <a:schemeClr val="tx1">
                  <a:lumMod val="50000"/>
                  <a:lumOff val="50000"/>
                  <a:alpha val="45000"/>
                </a:schemeClr>
              </a:solidFill>
              <a:latin typeface="Tw Cen MT Condensed Extra Bold" panose="020B0803020202020204" pitchFamily="34" charset="0"/>
              <a:ea typeface="나눔스퀘어_ac 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C75F4-985F-432E-86CC-7DACE06E09F2}"/>
              </a:ext>
            </a:extLst>
          </p:cNvPr>
          <p:cNvSpPr txBox="1"/>
          <p:nvPr/>
        </p:nvSpPr>
        <p:spPr>
          <a:xfrm>
            <a:off x="157584" y="3006321"/>
            <a:ext cx="144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2</a:t>
            </a:r>
            <a:r>
              <a:rPr lang="en-US" altLang="ko-KR" sz="32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F</a:t>
            </a:r>
            <a:endParaRPr lang="ko-KR" altLang="en-US" sz="6000" dirty="0">
              <a:solidFill>
                <a:schemeClr val="tx1">
                  <a:lumMod val="50000"/>
                  <a:lumOff val="50000"/>
                  <a:alpha val="45000"/>
                </a:schemeClr>
              </a:solidFill>
              <a:latin typeface="Tw Cen MT Condensed Extra Bold" panose="020B0803020202020204" pitchFamily="34" charset="0"/>
              <a:ea typeface="나눔스퀘어_ac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DB048-72F8-4B3A-8CAE-2419BA9FED05}"/>
              </a:ext>
            </a:extLst>
          </p:cNvPr>
          <p:cNvSpPr txBox="1"/>
          <p:nvPr/>
        </p:nvSpPr>
        <p:spPr>
          <a:xfrm>
            <a:off x="157584" y="1536769"/>
            <a:ext cx="144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3</a:t>
            </a:r>
            <a:r>
              <a:rPr lang="en-US" altLang="ko-KR" sz="3200" dirty="0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  <a:latin typeface="Tw Cen MT Condensed Extra Bold" panose="020B0803020202020204" pitchFamily="34" charset="0"/>
                <a:ea typeface="나눔스퀘어_ac Bold" panose="020B0600000101010101" pitchFamily="50" charset="-127"/>
              </a:rPr>
              <a:t>F</a:t>
            </a:r>
            <a:endParaRPr lang="ko-KR" altLang="en-US" sz="6000" dirty="0">
              <a:solidFill>
                <a:schemeClr val="tx1">
                  <a:lumMod val="50000"/>
                  <a:lumOff val="50000"/>
                  <a:alpha val="45000"/>
                </a:schemeClr>
              </a:solidFill>
              <a:latin typeface="Tw Cen MT Condensed Extra Bold" panose="020B0803020202020204" pitchFamily="34" charset="0"/>
              <a:ea typeface="나눔스퀘어_ac 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C9089-E863-47B7-A649-D8AEBF0DAE51}"/>
              </a:ext>
            </a:extLst>
          </p:cNvPr>
          <p:cNvSpPr txBox="1"/>
          <p:nvPr/>
        </p:nvSpPr>
        <p:spPr>
          <a:xfrm>
            <a:off x="107504" y="2446869"/>
            <a:ext cx="1542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Conference Room</a:t>
            </a:r>
            <a:endParaRPr lang="en-US" altLang="ko-KR" sz="12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7D6E4-EC49-4060-B89E-39926D96E1C6}"/>
              </a:ext>
            </a:extLst>
          </p:cNvPr>
          <p:cNvSpPr txBox="1"/>
          <p:nvPr/>
        </p:nvSpPr>
        <p:spPr>
          <a:xfrm>
            <a:off x="107504" y="3909283"/>
            <a:ext cx="15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Grand-Ballroom</a:t>
            </a:r>
            <a:endParaRPr lang="en-US" altLang="ko-KR" sz="12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9 Meeting Rooms </a:t>
            </a:r>
            <a:endParaRPr lang="en-US" altLang="ko-KR" sz="12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EE997-C598-4C8D-B475-07724BEC4E8E}"/>
              </a:ext>
            </a:extLst>
          </p:cNvPr>
          <p:cNvSpPr txBox="1"/>
          <p:nvPr/>
        </p:nvSpPr>
        <p:spPr>
          <a:xfrm>
            <a:off x="107504" y="5631631"/>
            <a:ext cx="15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8 Meeting Rooms</a:t>
            </a:r>
            <a:endParaRPr lang="en-US" altLang="ko-KR" sz="12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Exhibition Hall</a:t>
            </a:r>
            <a:endParaRPr lang="en-US" altLang="ko-KR" sz="12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/>
        </p:nvSpPr>
        <p:spPr>
          <a:xfrm>
            <a:off x="1015210" y="573248"/>
            <a:ext cx="7949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2800" b="1" spc="-150" dirty="0" smtClean="0">
                <a:solidFill>
                  <a:srgbClr val="091D42"/>
                </a:solidFill>
                <a:latin typeface="Trebuchet MS" panose="020B0603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Venue: Daejeon Convention Center</a:t>
            </a:r>
            <a:endParaRPr lang="en-US" altLang="ko-KR" sz="2800" b="1" spc="-150" dirty="0">
              <a:solidFill>
                <a:srgbClr val="091D42"/>
              </a:solidFill>
              <a:latin typeface="Trebuchet MS" panose="020B0603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 flipH="1">
            <a:off x="1015211" y="425887"/>
            <a:ext cx="940111" cy="0"/>
          </a:xfrm>
          <a:prstGeom prst="line">
            <a:avLst/>
          </a:prstGeom>
          <a:ln w="9525">
            <a:solidFill>
              <a:srgbClr val="09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F24CF5-A1A5-4096-92C4-7290D6023F4E}"/>
              </a:ext>
            </a:extLst>
          </p:cNvPr>
          <p:cNvSpPr txBox="1"/>
          <p:nvPr/>
        </p:nvSpPr>
        <p:spPr>
          <a:xfrm>
            <a:off x="85111" y="6315451"/>
            <a:ext cx="12086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lang="en-US" altLang="ko-KR" sz="4000" dirty="0" err="1" smtClean="0">
                <a:solidFill>
                  <a:schemeClr val="bg1">
                    <a:lumMod val="75000"/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DCCⅠ</a:t>
            </a:r>
            <a:endParaRPr lang="en-US" altLang="ko-KR" sz="4000" dirty="0">
              <a:solidFill>
                <a:schemeClr val="bg1">
                  <a:lumMod val="75000"/>
                  <a:alpha val="70000"/>
                </a:schemeClr>
              </a:solidFill>
              <a:latin typeface="Tw Cen MT Condensed Extra Bold" panose="020B0803020202020204" pitchFamily="34" charset="0"/>
              <a:ea typeface="Noto Sans CJK KR Black" panose="020B0A00000000000000" pitchFamily="34" charset="-127"/>
              <a:cs typeface="Futura" panose="02020800000000000000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F24CF5-A1A5-4096-92C4-7290D6023F4E}"/>
              </a:ext>
            </a:extLst>
          </p:cNvPr>
          <p:cNvSpPr txBox="1"/>
          <p:nvPr/>
        </p:nvSpPr>
        <p:spPr>
          <a:xfrm>
            <a:off x="7308304" y="3714207"/>
            <a:ext cx="12086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lang="en-US" altLang="ko-KR" sz="4000" dirty="0" err="1" smtClean="0">
                <a:solidFill>
                  <a:schemeClr val="bg1">
                    <a:lumMod val="75000"/>
                    <a:alpha val="70000"/>
                  </a:schemeClr>
                </a:solidFill>
                <a:latin typeface="Tw Cen MT Condensed Extra Bold" panose="020B0803020202020204" pitchFamily="34" charset="0"/>
                <a:ea typeface="Noto Sans CJK KR Black" panose="020B0A00000000000000" pitchFamily="34" charset="-127"/>
                <a:cs typeface="Futura" panose="02020800000000000000" pitchFamily="18" charset="0"/>
              </a:rPr>
              <a:t>DCCⅡ</a:t>
            </a:r>
            <a:endParaRPr lang="en-US" altLang="ko-KR" sz="4000" dirty="0">
              <a:solidFill>
                <a:schemeClr val="bg1">
                  <a:lumMod val="75000"/>
                  <a:alpha val="70000"/>
                </a:schemeClr>
              </a:solidFill>
              <a:latin typeface="Tw Cen MT Condensed Extra Bold" panose="020B0803020202020204" pitchFamily="34" charset="0"/>
              <a:ea typeface="Noto Sans CJK KR Black" panose="020B0A00000000000000" pitchFamily="34" charset="-127"/>
              <a:cs typeface="Futura" panose="02020800000000000000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EE997-C598-4C8D-B475-07724BEC4E8E}"/>
              </a:ext>
            </a:extLst>
          </p:cNvPr>
          <p:cNvSpPr txBox="1"/>
          <p:nvPr/>
        </p:nvSpPr>
        <p:spPr>
          <a:xfrm>
            <a:off x="7348007" y="4329760"/>
            <a:ext cx="15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Exhibition Hall</a:t>
            </a:r>
          </a:p>
          <a:p>
            <a:pPr algn="ctr"/>
            <a:r>
              <a:rPr lang="en-US" altLang="ko-KR" sz="12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10,151m</a:t>
            </a:r>
            <a:r>
              <a:rPr lang="en-US" altLang="ko-KR" sz="1200" baseline="30000" dirty="0" smtClean="0">
                <a:latin typeface="Arial" panose="020B0604020202020204" pitchFamily="34" charset="0"/>
                <a:ea typeface="나눔스퀘어_ac Bold" panose="020B0600000101010101" pitchFamily="50" charset="-127"/>
                <a:cs typeface="Arial" panose="020B0604020202020204" pitchFamily="34" charset="0"/>
              </a:rPr>
              <a:t>2</a:t>
            </a:r>
            <a:endParaRPr lang="en-US" altLang="ko-KR" sz="1200" baseline="30000" dirty="0">
              <a:latin typeface="Arial" panose="020B0604020202020204" pitchFamily="34" charset="0"/>
              <a:ea typeface="나눔스퀘어_ac 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12AF8F3-2EFB-4466-9A94-6C04D29BB8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94000" l="8643" r="98000">
                        <a14:foregroundMark x1="91214" y1="43238" x2="91214" y2="43238"/>
                        <a14:foregroundMark x1="25786" y1="94190" x2="25786" y2="94190"/>
                        <a14:foregroundMark x1="8643" y1="48000" x2="14500" y2="49048"/>
                        <a14:foregroundMark x1="14500" y1="49048" x2="15571" y2="48667"/>
                        <a14:foregroundMark x1="48000" y1="18381" x2="51429" y2="17143"/>
                        <a14:foregroundMark x1="54357" y1="16476" x2="69500" y2="9524"/>
                        <a14:foregroundMark x1="71995" y1="12019" x2="76071" y2="16095"/>
                        <a14:foregroundMark x1="69834" y1="9858" x2="70142" y2="10166"/>
                        <a14:foregroundMark x1="54571" y1="66952" x2="68429" y2="59048"/>
                        <a14:foregroundMark x1="98000" y1="35333" x2="98000" y2="35333"/>
                        <a14:backgroundMark x1="70071" y1="10190" x2="70571" y2="12762"/>
                        <a14:backgroundMark x1="67929" y1="10857" x2="69357" y2="10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442" y="1452700"/>
            <a:ext cx="4968551" cy="372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2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tline_6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Arial"/>
        <a:ea typeface="HY견고딕"/>
        <a:cs typeface=""/>
      </a:majorFont>
      <a:minorFont>
        <a:latin typeface="Arial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tline_45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11485</TotalTime>
  <Words>1642</Words>
  <Application>Microsoft Office PowerPoint</Application>
  <PresentationFormat>화면 슬라이드 쇼(4:3)</PresentationFormat>
  <Paragraphs>505</Paragraphs>
  <Slides>33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31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33</vt:i4>
      </vt:variant>
    </vt:vector>
  </HeadingPairs>
  <TitlesOfParts>
    <vt:vector size="66" baseType="lpstr">
      <vt:lpstr>나눔스퀘어 Bold</vt:lpstr>
      <vt:lpstr>Calibri</vt:lpstr>
      <vt:lpstr>HY견고딕</vt:lpstr>
      <vt:lpstr>맑은 고딕</vt:lpstr>
      <vt:lpstr>Rix모던고딕 M</vt:lpstr>
      <vt:lpstr>Trebuchet MS</vt:lpstr>
      <vt:lpstr>Tw Cen MT</vt:lpstr>
      <vt:lpstr>Futura</vt:lpstr>
      <vt:lpstr>나눔스퀘어 ExtraBold</vt:lpstr>
      <vt:lpstr>Tahoma</vt:lpstr>
      <vt:lpstr>Leelawadee</vt:lpstr>
      <vt:lpstr>-윤고딕320</vt:lpstr>
      <vt:lpstr>Century Gothic</vt:lpstr>
      <vt:lpstr>Arial Unicode MS</vt:lpstr>
      <vt:lpstr>Symbol</vt:lpstr>
      <vt:lpstr>나눔스퀘어</vt:lpstr>
      <vt:lpstr>굴림</vt:lpstr>
      <vt:lpstr>Arial</vt:lpstr>
      <vt:lpstr>Noto Sans CJK KR Bold</vt:lpstr>
      <vt:lpstr>HY헤드라인M</vt:lpstr>
      <vt:lpstr>Arial Narrow</vt:lpstr>
      <vt:lpstr>Wingdings</vt:lpstr>
      <vt:lpstr>Helvetica Neue</vt:lpstr>
      <vt:lpstr>나눔스퀘어_ac Bold</vt:lpstr>
      <vt:lpstr>Times New Roman</vt:lpstr>
      <vt:lpstr>Candara</vt:lpstr>
      <vt:lpstr>Tw Cen MT Condensed Extra Bold</vt:lpstr>
      <vt:lpstr>나눔고딕</vt:lpstr>
      <vt:lpstr>Constantia</vt:lpstr>
      <vt:lpstr>Noto Sans CJK KR Black</vt:lpstr>
      <vt:lpstr>Dinmed</vt:lpstr>
      <vt:lpstr>디자인 사용자 지정</vt:lpstr>
      <vt:lpstr>ptline_617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RAON Layout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19</cp:revision>
  <cp:lastPrinted>2019-05-17T00:37:06Z</cp:lastPrinted>
  <dcterms:created xsi:type="dcterms:W3CDTF">2015-09-06T15:56:22Z</dcterms:created>
  <dcterms:modified xsi:type="dcterms:W3CDTF">2022-08-19T06:41:14Z</dcterms:modified>
</cp:coreProperties>
</file>