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8" r:id="rId3"/>
    <p:sldId id="280" r:id="rId4"/>
    <p:sldId id="286" r:id="rId5"/>
    <p:sldId id="279" r:id="rId6"/>
    <p:sldId id="275" r:id="rId7"/>
    <p:sldId id="277" r:id="rId8"/>
    <p:sldId id="281" r:id="rId9"/>
    <p:sldId id="287" r:id="rId10"/>
    <p:sldId id="257" r:id="rId11"/>
    <p:sldId id="282" r:id="rId12"/>
    <p:sldId id="283" r:id="rId13"/>
    <p:sldId id="284" r:id="rId14"/>
    <p:sldId id="256" r:id="rId15"/>
    <p:sldId id="28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E51"/>
    <a:srgbClr val="A5045C"/>
    <a:srgbClr val="C1155B"/>
    <a:srgbClr val="C0135B"/>
    <a:srgbClr val="92005A"/>
    <a:srgbClr val="A4242A"/>
    <a:srgbClr val="C10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1935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7319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1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0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D50BC-2D88-3867-6E8B-CD5BE2BBA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1158"/>
          <a:stretch/>
        </p:blipFill>
        <p:spPr>
          <a:xfrm>
            <a:off x="0" y="6501808"/>
            <a:ext cx="12192000" cy="367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126" y="365125"/>
            <a:ext cx="8279674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EAAA038-C56C-C3A7-87BE-E7F08634D5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887761" cy="12047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3CB54-D498-D3A8-A259-705F1FAE64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85" y="6137242"/>
            <a:ext cx="1368152" cy="351936"/>
          </a:xfrm>
          <a:prstGeom prst="rect">
            <a:avLst/>
          </a:prstGeom>
        </p:spPr>
      </p:pic>
      <p:pic>
        <p:nvPicPr>
          <p:cNvPr id="10" name="Picture 2" descr="The Cockcroft Institute">
            <a:extLst>
              <a:ext uri="{FF2B5EF4-FFF2-40B4-BE49-F238E27FC236}">
                <a16:creationId xmlns:a16="http://schemas.microsoft.com/office/drawing/2014/main" id="{E86C9B84-1B8C-D6BC-7DB3-FD92BD77F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12540"/>
            <a:ext cx="767791" cy="4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bout the John Adams Institute | John Adams Institute for Accelerator  Science">
            <a:extLst>
              <a:ext uri="{FF2B5EF4-FFF2-40B4-BE49-F238E27FC236}">
                <a16:creationId xmlns:a16="http://schemas.microsoft.com/office/drawing/2014/main" id="{CFDC564D-053F-7442-B2F5-F12F4AE62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61" y="6158825"/>
            <a:ext cx="1438003" cy="4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30C899-F1B6-B01C-4C11-E643D01DB59C}"/>
              </a:ext>
            </a:extLst>
          </p:cNvPr>
          <p:cNvSpPr txBox="1"/>
          <p:nvPr userDrawn="1"/>
        </p:nvSpPr>
        <p:spPr>
          <a:xfrm>
            <a:off x="43543" y="617642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										                                                                     Carsten P Welsch, University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Liverpool/Cockcroft Institute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D50BC-2D88-3867-6E8B-CD5BE2BBA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1158"/>
          <a:stretch/>
        </p:blipFill>
        <p:spPr>
          <a:xfrm>
            <a:off x="0" y="6501808"/>
            <a:ext cx="12192000" cy="367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126" y="365125"/>
            <a:ext cx="8279674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EAAA038-C56C-C3A7-87BE-E7F08634D5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887761" cy="120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30C899-F1B6-B01C-4C11-E643D01DB59C}"/>
              </a:ext>
            </a:extLst>
          </p:cNvPr>
          <p:cNvSpPr txBox="1"/>
          <p:nvPr userDrawn="1"/>
        </p:nvSpPr>
        <p:spPr>
          <a:xfrm>
            <a:off x="43543" y="617642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										                                                                     Peter McIntosh STFC Daresbury Laboratory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6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7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1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3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6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E87F5-B8E3-450C-8CFD-6182A3D09285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612B1-DE50-4EA5-88D5-89CD58909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8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Carsten P Welsch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6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005A"/>
              </a:gs>
              <a:gs pos="100000">
                <a:srgbClr val="C1155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D3A43-0A1C-7B6F-D26E-3F50606C6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22557"/>
            <a:ext cx="5919304" cy="2889114"/>
          </a:xfrm>
        </p:spPr>
        <p:txBody>
          <a:bodyPr anchor="b"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Linac2022 De-Brief</a:t>
            </a:r>
            <a:br>
              <a:rPr lang="de-DE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1F4A8-E8E3-98FC-ED91-B26DBA4CD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848" y="3944786"/>
            <a:ext cx="5627911" cy="1147863"/>
          </a:xfrm>
        </p:spPr>
        <p:txBody>
          <a:bodyPr anchor="t"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Carsten P Welsch, University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Liverpool</a:t>
            </a:r>
          </a:p>
          <a:p>
            <a:pPr algn="l"/>
            <a:r>
              <a:rPr lang="de-DE" dirty="0" err="1">
                <a:solidFill>
                  <a:schemeClr val="bg1"/>
                </a:solidFill>
              </a:rPr>
              <a:t>Local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Organising</a:t>
            </a:r>
            <a:r>
              <a:rPr lang="de-DE" dirty="0">
                <a:solidFill>
                  <a:schemeClr val="bg1"/>
                </a:solidFill>
              </a:rPr>
              <a:t> Committee Chair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CF4E8B9-B125-EE82-59DC-E1BC74A6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1687416"/>
            <a:ext cx="4047843" cy="21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7D766-BD21-4E6E-B903-73BD504AD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22" y="5686322"/>
            <a:ext cx="2600568" cy="668956"/>
          </a:xfrm>
          <a:prstGeom prst="rect">
            <a:avLst/>
          </a:prstGeom>
        </p:spPr>
      </p:pic>
      <p:pic>
        <p:nvPicPr>
          <p:cNvPr id="10" name="Picture 2" descr="About the John Adams Institute | John Adams Institute for Accelerator  Science">
            <a:extLst>
              <a:ext uri="{FF2B5EF4-FFF2-40B4-BE49-F238E27FC236}">
                <a16:creationId xmlns:a16="http://schemas.microsoft.com/office/drawing/2014/main" id="{B37B62B6-526D-458B-8F94-2450C15E6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1"/>
          <a:stretch/>
        </p:blipFill>
        <p:spPr bwMode="auto">
          <a:xfrm>
            <a:off x="10105552" y="5686322"/>
            <a:ext cx="1500680" cy="6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Cockcroft Institute | Accelerator Science and Technology">
            <a:extLst>
              <a:ext uri="{FF2B5EF4-FFF2-40B4-BE49-F238E27FC236}">
                <a16:creationId xmlns:a16="http://schemas.microsoft.com/office/drawing/2014/main" id="{5A2874D5-0300-4158-84A3-AAE9C870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56" y="5613845"/>
            <a:ext cx="1438003" cy="8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588C-F9B0-41DB-8F14-B32BB0B8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0CCAFC-A9A2-4246-BF67-2607E81DB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61074"/>
              </p:ext>
            </p:extLst>
          </p:nvPr>
        </p:nvGraphicFramePr>
        <p:xfrm>
          <a:off x="1011583" y="2058135"/>
          <a:ext cx="296970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808">
                  <a:extLst>
                    <a:ext uri="{9D8B030D-6E8A-4147-A177-3AD203B41FA5}">
                      <a16:colId xmlns:a16="http://schemas.microsoft.com/office/drawing/2014/main" val="2138997917"/>
                    </a:ext>
                  </a:extLst>
                </a:gridCol>
                <a:gridCol w="695897">
                  <a:extLst>
                    <a:ext uri="{9D8B030D-6E8A-4147-A177-3AD203B41FA5}">
                      <a16:colId xmlns:a16="http://schemas.microsoft.com/office/drawing/2014/main" val="38915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Delegates (Early)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7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Delegates (Late)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28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Students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4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Exhibitors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50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Jacow</a:t>
                      </a:r>
                      <a:r>
                        <a:rPr lang="en-GB" dirty="0"/>
                        <a:t>/IT/Admin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1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Total In-Person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9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02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Companions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1423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54CFDE-ED34-C1FE-1DA9-C9F8492E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29" y="2168738"/>
            <a:ext cx="6803126" cy="292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68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5094-D5D2-7D5D-37CD-BCCCB87F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JACOW - SPMS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7B1E-A9BA-E16C-9C99-502A9E635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346"/>
            <a:ext cx="10515600" cy="4138523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Editorial room was set up according to needs, despite usual teething problems on day 1, work has been problem-free</a:t>
            </a: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Excellent interaction between Rob </a:t>
            </a:r>
            <a:r>
              <a:rPr lang="en-US" b="0" i="0" dirty="0" err="1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Apsimon</a:t>
            </a:r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and editors prior to and during conference was key for well-</a:t>
            </a:r>
            <a:r>
              <a:rPr lang="en-US" b="0" i="0" dirty="0" err="1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organised</a:t>
            </a:r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editorial process. </a:t>
            </a:r>
            <a:r>
              <a:rPr lang="en-US" b="0" i="0" dirty="0">
                <a:solidFill>
                  <a:srgbClr val="CC0E51"/>
                </a:solidFill>
                <a:effectLst/>
                <a:latin typeface="Segoe UI" panose="020B0502040204020203" pitchFamily="34" charset="0"/>
              </a:rPr>
              <a:t>Fantastic team!</a:t>
            </a: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Registration process has largely run very smoothly. </a:t>
            </a:r>
          </a:p>
          <a:p>
            <a:pPr marL="0" indent="0">
              <a:buNone/>
            </a:pPr>
            <a:endParaRPr lang="en-US" sz="1600" u="sng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201F1E"/>
                </a:solidFill>
                <a:latin typeface="Segoe UI" panose="020B0502040204020203" pitchFamily="34" charset="0"/>
              </a:rPr>
              <a:t>Minor challenges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:</a:t>
            </a:r>
          </a:p>
          <a:p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Standard working hours at ACC (security, access)</a:t>
            </a:r>
          </a:p>
          <a:p>
            <a:r>
              <a:rPr lang="en-US" dirty="0" err="1">
                <a:solidFill>
                  <a:srgbClr val="201F1E"/>
                </a:solidFill>
                <a:latin typeface="Segoe UI" panose="020B0502040204020203" pitchFamily="34" charset="0"/>
              </a:rPr>
              <a:t>Worldspan</a:t>
            </a:r>
            <a:r>
              <a:rPr lang="en-US" dirty="0">
                <a:solidFill>
                  <a:srgbClr val="201F1E"/>
                </a:solidFill>
                <a:latin typeface="Segoe UI" panose="020B0502040204020203" pitchFamily="34" charset="0"/>
              </a:rPr>
              <a:t> – SPMS interface.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8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7996-7654-6CAA-0F68-DD7565F9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Exhibition / 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1C89F-5C6C-EBD6-31AB-922E1750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Crucial to make conferences financially viable – major challenge for LINAC2022 to engage businesses;</a:t>
            </a:r>
          </a:p>
          <a:p>
            <a:r>
              <a:rPr lang="en-GB" dirty="0"/>
              <a:t>Businesses struggle after pandemic; still considerable travel restrictions in place around the world;</a:t>
            </a:r>
          </a:p>
          <a:p>
            <a:r>
              <a:rPr lang="en-GB" dirty="0"/>
              <a:t>Aim: best exposure possible, highlighting our sponsors, organised special events for exhibitors (cheese and wine </a:t>
            </a:r>
            <a:r>
              <a:rPr lang="en-GB" dirty="0" err="1"/>
              <a:t>meet’n</a:t>
            </a:r>
            <a:r>
              <a:rPr lang="en-GB" dirty="0"/>
              <a:t> greet), quiz challenge, etc. – received very positive feedback.</a:t>
            </a:r>
          </a:p>
        </p:txBody>
      </p:sp>
    </p:spTree>
    <p:extLst>
      <p:ext uri="{BB962C8B-B14F-4D97-AF65-F5344CB8AC3E}">
        <p14:creationId xmlns:p14="http://schemas.microsoft.com/office/powerpoint/2010/main" val="421957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3F90-C444-2FBB-4402-8CD4899C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A20E-EFF8-DC0B-EBBC-1A5D6E23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81" y="1604755"/>
            <a:ext cx="11115261" cy="413852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Secured iconic locations across Liverpool for events throughout the week: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CC0E51"/>
                </a:solidFill>
              </a:rPr>
              <a:t>Reception </a:t>
            </a:r>
            <a:r>
              <a:rPr lang="en-GB" dirty="0"/>
              <a:t>with open bar and no limit on drinks and tapas;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CC0E51"/>
                </a:solidFill>
              </a:rPr>
              <a:t>Chairs’ Reception </a:t>
            </a:r>
            <a:r>
              <a:rPr lang="en-GB" dirty="0"/>
              <a:t>in Liverpool cathedral  - excellent feedback;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CC0E51"/>
                </a:solidFill>
              </a:rPr>
              <a:t>IOC Dinner </a:t>
            </a:r>
            <a:r>
              <a:rPr lang="en-GB" dirty="0"/>
              <a:t>in Liver building – one of our three graces;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CC0E51"/>
                </a:solidFill>
              </a:rPr>
              <a:t>Excursions </a:t>
            </a:r>
            <a:r>
              <a:rPr lang="en-GB" dirty="0"/>
              <a:t>to prime spots – weather should be good :) </a:t>
            </a:r>
            <a:endParaRPr lang="en-GB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CC0E51"/>
                </a:solidFill>
              </a:rPr>
              <a:t>Banquet </a:t>
            </a:r>
            <a:r>
              <a:rPr lang="en-GB" dirty="0"/>
              <a:t>in St George’s Hall, entertainment secured until 00:30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Huge interest in </a:t>
            </a:r>
            <a:r>
              <a:rPr lang="en-GB" dirty="0">
                <a:solidFill>
                  <a:srgbClr val="CC0E51"/>
                </a:solidFill>
              </a:rPr>
              <a:t>lab tour </a:t>
            </a:r>
            <a:r>
              <a:rPr lang="en-GB" dirty="0"/>
              <a:t>on Friday.</a:t>
            </a:r>
          </a:p>
        </p:txBody>
      </p:sp>
    </p:spTree>
    <p:extLst>
      <p:ext uri="{BB962C8B-B14F-4D97-AF65-F5344CB8AC3E}">
        <p14:creationId xmlns:p14="http://schemas.microsoft.com/office/powerpoint/2010/main" val="165315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88CB3-E838-4919-B8D8-7A4417D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Summary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A47264-5082-413B-85A4-A9309FBDE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80139"/>
              </p:ext>
            </p:extLst>
          </p:nvPr>
        </p:nvGraphicFramePr>
        <p:xfrm>
          <a:off x="594360" y="1843088"/>
          <a:ext cx="5339080" cy="4037220"/>
        </p:xfrm>
        <a:graphic>
          <a:graphicData uri="http://schemas.openxmlformats.org/drawingml/2006/table">
            <a:tbl>
              <a:tblPr/>
              <a:tblGrid>
                <a:gridCol w="3915222">
                  <a:extLst>
                    <a:ext uri="{9D8B030D-6E8A-4147-A177-3AD203B41FA5}">
                      <a16:colId xmlns:a16="http://schemas.microsoft.com/office/drawing/2014/main" val="2631048479"/>
                    </a:ext>
                  </a:extLst>
                </a:gridCol>
                <a:gridCol w="365851">
                  <a:extLst>
                    <a:ext uri="{9D8B030D-6E8A-4147-A177-3AD203B41FA5}">
                      <a16:colId xmlns:a16="http://schemas.microsoft.com/office/drawing/2014/main" val="461888063"/>
                    </a:ext>
                  </a:extLst>
                </a:gridCol>
                <a:gridCol w="365851">
                  <a:extLst>
                    <a:ext uri="{9D8B030D-6E8A-4147-A177-3AD203B41FA5}">
                      <a16:colId xmlns:a16="http://schemas.microsoft.com/office/drawing/2014/main" val="4118968804"/>
                    </a:ext>
                  </a:extLst>
                </a:gridCol>
                <a:gridCol w="692156">
                  <a:extLst>
                    <a:ext uri="{9D8B030D-6E8A-4147-A177-3AD203B41FA5}">
                      <a16:colId xmlns:a16="http://schemas.microsoft.com/office/drawing/2014/main" val="3827023720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(£k)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 (£k)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 (£k)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1031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 (Venue, IT services, decor, booths, posters, tables)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44997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 Catering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11315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hosting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105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WorldSpan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68483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Conference Bags(incl booklets and gifts)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20778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Jacow team support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23273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Grant Support (23 total at £1.3k/person + registration)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04028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Awards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92432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Reception (273)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40556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Chair's Reception (75)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3930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IOC Dinner (15)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19176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Banquet (311)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901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 Event (incl catering) (222)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61613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Daresbury Tour (incl Lunch)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3605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Excursions (247)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2861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2253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 (£k)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6897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1DF31B-0087-4E96-8873-831ACA1F6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83041"/>
              </p:ext>
            </p:extLst>
          </p:nvPr>
        </p:nvGraphicFramePr>
        <p:xfrm>
          <a:off x="6397487" y="2769857"/>
          <a:ext cx="5339080" cy="3180700"/>
        </p:xfrm>
        <a:graphic>
          <a:graphicData uri="http://schemas.openxmlformats.org/drawingml/2006/table">
            <a:tbl>
              <a:tblPr/>
              <a:tblGrid>
                <a:gridCol w="3915222">
                  <a:extLst>
                    <a:ext uri="{9D8B030D-6E8A-4147-A177-3AD203B41FA5}">
                      <a16:colId xmlns:a16="http://schemas.microsoft.com/office/drawing/2014/main" val="2631048479"/>
                    </a:ext>
                  </a:extLst>
                </a:gridCol>
                <a:gridCol w="365851">
                  <a:extLst>
                    <a:ext uri="{9D8B030D-6E8A-4147-A177-3AD203B41FA5}">
                      <a16:colId xmlns:a16="http://schemas.microsoft.com/office/drawing/2014/main" val="461888063"/>
                    </a:ext>
                  </a:extLst>
                </a:gridCol>
                <a:gridCol w="365851">
                  <a:extLst>
                    <a:ext uri="{9D8B030D-6E8A-4147-A177-3AD203B41FA5}">
                      <a16:colId xmlns:a16="http://schemas.microsoft.com/office/drawing/2014/main" val="4118968804"/>
                    </a:ext>
                  </a:extLst>
                </a:gridCol>
                <a:gridCol w="692156">
                  <a:extLst>
                    <a:ext uri="{9D8B030D-6E8A-4147-A177-3AD203B41FA5}">
                      <a16:colId xmlns:a16="http://schemas.microsoft.com/office/drawing/2014/main" val="3827023720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(£k)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 (£k)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 (£k)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77668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Delegate Registration Early (151)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9848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Delegate Registration Late (142)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593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Registration (Reduced Fee) (24)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2793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Registration (Free) (23)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8769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Registration (19)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25862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Exhibitors (Gold) (6)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92251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Exhibitors (Standard) (14)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11981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Sponsorship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32865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Linac18 Transfer ($100k)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8668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4665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 (£k)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0593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29571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Differential (£k)</a:t>
                      </a:r>
                    </a:p>
                  </a:txBody>
                  <a:tcPr marL="3811" marR="3811" marT="3811" marB="2743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-39.6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-51.9</a:t>
                      </a:r>
                    </a:p>
                  </a:txBody>
                  <a:tcPr marL="3811" marR="3811" marT="3811" marB="274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0677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E7E3B2-443F-8753-E367-FB2213967256}"/>
              </a:ext>
            </a:extLst>
          </p:cNvPr>
          <p:cNvSpPr txBox="1"/>
          <p:nvPr/>
        </p:nvSpPr>
        <p:spPr>
          <a:xfrm rot="1043914">
            <a:off x="6723270" y="1020419"/>
            <a:ext cx="5086072" cy="553998"/>
          </a:xfrm>
          <a:prstGeom prst="rect">
            <a:avLst/>
          </a:prstGeom>
          <a:noFill/>
          <a:ln w="38100">
            <a:solidFill>
              <a:srgbClr val="CC0E5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Preliminary –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4184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5274-7944-8CB3-1D6F-0BE660E6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648DC-4D00-B342-20A7-41ED9CD2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 far – extremely successful after challenging COVID period – great to see our community get back together and discuss again!!</a:t>
            </a:r>
          </a:p>
          <a:p>
            <a:r>
              <a:rPr lang="en-GB" dirty="0" err="1"/>
              <a:t>Whatsapp</a:t>
            </a:r>
            <a:r>
              <a:rPr lang="en-GB" dirty="0"/>
              <a:t> groups used as efficient tool for live communication</a:t>
            </a:r>
          </a:p>
          <a:p>
            <a:r>
              <a:rPr lang="en-GB" dirty="0"/>
              <a:t>Years in the planning – fantastic to finally have everyone here!</a:t>
            </a:r>
          </a:p>
          <a:p>
            <a:r>
              <a:rPr lang="en-GB" u="sng" dirty="0"/>
              <a:t>Some challenges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Visa problems (delegates, students, speakers)</a:t>
            </a:r>
          </a:p>
          <a:p>
            <a:pPr lvl="1"/>
            <a:r>
              <a:rPr lang="en-GB" dirty="0"/>
              <a:t>Partnership with industry and attracting sponsors</a:t>
            </a:r>
          </a:p>
          <a:p>
            <a:pPr lvl="1"/>
            <a:r>
              <a:rPr lang="en-GB" dirty="0"/>
              <a:t>Useful integration of remote delegates – community needs to embrace opportunities and cannot expect freebie</a:t>
            </a:r>
          </a:p>
          <a:p>
            <a:pPr lvl="1"/>
            <a:r>
              <a:rPr lang="en-GB" dirty="0"/>
              <a:t>(too) frequent program changes</a:t>
            </a:r>
          </a:p>
          <a:p>
            <a:pPr lvl="1"/>
            <a:r>
              <a:rPr lang="en-GB" dirty="0"/>
              <a:t>Lack of planning in satellite event (WISE)</a:t>
            </a:r>
          </a:p>
          <a:p>
            <a:pPr lvl="1"/>
            <a:r>
              <a:rPr lang="en-GB" dirty="0"/>
              <a:t>(more) centralised communication for all aspects of </a:t>
            </a:r>
            <a:r>
              <a:rPr lang="en-GB"/>
              <a:t>the conference.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14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005A"/>
              </a:gs>
              <a:gs pos="100000">
                <a:srgbClr val="C1155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D3A43-0A1C-7B6F-D26E-3F50606C6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5025990" cy="2889114"/>
          </a:xfrm>
        </p:spPr>
        <p:txBody>
          <a:bodyPr anchor="ctr">
            <a:normAutofit/>
          </a:bodyPr>
          <a:lstStyle/>
          <a:p>
            <a:r>
              <a:rPr lang="de-DE" sz="4800" b="1" dirty="0" err="1">
                <a:solidFill>
                  <a:schemeClr val="bg1"/>
                </a:solidFill>
              </a:rPr>
              <a:t>Thank</a:t>
            </a:r>
            <a:r>
              <a:rPr lang="de-DE" sz="4800" b="1" dirty="0">
                <a:solidFill>
                  <a:schemeClr val="bg1"/>
                </a:solidFill>
              </a:rPr>
              <a:t> </a:t>
            </a:r>
            <a:r>
              <a:rPr lang="de-DE" sz="4800" b="1" dirty="0" err="1">
                <a:solidFill>
                  <a:schemeClr val="bg1"/>
                </a:solidFill>
              </a:rPr>
              <a:t>you</a:t>
            </a:r>
            <a:r>
              <a:rPr lang="de-DE" sz="4800" b="1" dirty="0">
                <a:solidFill>
                  <a:schemeClr val="bg1"/>
                </a:solidFill>
              </a:rPr>
              <a:t>!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CF4E8B9-B125-EE82-59DC-E1BC74A6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1687416"/>
            <a:ext cx="4047843" cy="21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E5ACB-F310-4282-A5D4-83157CAF4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22" y="5686322"/>
            <a:ext cx="2600568" cy="668956"/>
          </a:xfrm>
          <a:prstGeom prst="rect">
            <a:avLst/>
          </a:prstGeom>
        </p:spPr>
      </p:pic>
      <p:pic>
        <p:nvPicPr>
          <p:cNvPr id="9" name="Picture 2" descr="About the John Adams Institute | John Adams Institute for Accelerator  Science">
            <a:extLst>
              <a:ext uri="{FF2B5EF4-FFF2-40B4-BE49-F238E27FC236}">
                <a16:creationId xmlns:a16="http://schemas.microsoft.com/office/drawing/2014/main" id="{36A16BAD-382D-4E37-9B06-33B8A0609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1"/>
          <a:stretch/>
        </p:blipFill>
        <p:spPr bwMode="auto">
          <a:xfrm>
            <a:off x="10105552" y="5686322"/>
            <a:ext cx="1500680" cy="6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e Cockcroft Institute | Accelerator Science and Technology">
            <a:extLst>
              <a:ext uri="{FF2B5EF4-FFF2-40B4-BE49-F238E27FC236}">
                <a16:creationId xmlns:a16="http://schemas.microsoft.com/office/drawing/2014/main" id="{526F5B5D-A9A1-4363-863F-78ACDB50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56" y="5613845"/>
            <a:ext cx="1438003" cy="8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9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81069-FB68-8C1C-30A9-D8A200E5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18" y="443090"/>
            <a:ext cx="3964611" cy="5634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7C3F41DF-AE6E-2BC3-A9D6-61A7B7E2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47" y="1363973"/>
            <a:ext cx="4337050" cy="3979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68720-9738-1367-ABCB-6B69C4F4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80" y="2230981"/>
            <a:ext cx="2434135" cy="23960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79930-434B-48FD-C00D-CF452B8D8D3A}"/>
              </a:ext>
            </a:extLst>
          </p:cNvPr>
          <p:cNvSpPr txBox="1"/>
          <p:nvPr/>
        </p:nvSpPr>
        <p:spPr>
          <a:xfrm>
            <a:off x="715617" y="5554659"/>
            <a:ext cx="458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C0E51"/>
                </a:solidFill>
              </a:rPr>
              <a:t>A whole event centre, exclusive for Linac2022.</a:t>
            </a:r>
          </a:p>
        </p:txBody>
      </p:sp>
    </p:spTree>
    <p:extLst>
      <p:ext uri="{BB962C8B-B14F-4D97-AF65-F5344CB8AC3E}">
        <p14:creationId xmlns:p14="http://schemas.microsoft.com/office/powerpoint/2010/main" val="269068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E8CC-83A9-21E5-AFA6-4E49EED8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138523"/>
          </a:xfrm>
        </p:spPr>
        <p:txBody>
          <a:bodyPr/>
          <a:lstStyle/>
          <a:p>
            <a:r>
              <a:rPr lang="en-GB" dirty="0"/>
              <a:t>Badge, posters, screen – all following the same approach.</a:t>
            </a:r>
          </a:p>
          <a:p>
            <a:endParaRPr lang="en-GB" dirty="0"/>
          </a:p>
          <a:p>
            <a:r>
              <a:rPr lang="en-GB" dirty="0"/>
              <a:t>#LINAC2022 for social media</a:t>
            </a:r>
          </a:p>
          <a:p>
            <a:endParaRPr lang="en-GB" dirty="0"/>
          </a:p>
          <a:p>
            <a:r>
              <a:rPr lang="en-GB" dirty="0"/>
              <a:t>Helps create a clear message from the event to our community and beyond.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7A9CF-10A1-8256-CB5F-A437EF61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02940"/>
            <a:ext cx="537983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5EC9F-5C59-2E37-038C-7C2D5A91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073" y="4680291"/>
            <a:ext cx="5112506" cy="1354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A0716-6FDB-ECB8-EE0C-C497084B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354" y="2228788"/>
            <a:ext cx="3962604" cy="2400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D5E72-2DF6-3DCC-E015-7A0B8C67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Identity</a:t>
            </a:r>
          </a:p>
        </p:txBody>
      </p:sp>
    </p:spTree>
    <p:extLst>
      <p:ext uri="{BB962C8B-B14F-4D97-AF65-F5344CB8AC3E}">
        <p14:creationId xmlns:p14="http://schemas.microsoft.com/office/powerpoint/2010/main" val="97603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12E9-FFE4-6671-6812-4F3D461E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40FE-F1E3-9794-DA3A-0E96909A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822"/>
            <a:ext cx="10515600" cy="413852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Backpack</a:t>
            </a:r>
          </a:p>
          <a:p>
            <a:pPr>
              <a:lnSpc>
                <a:spcPct val="200000"/>
              </a:lnSpc>
            </a:pPr>
            <a:r>
              <a:rPr lang="en-GB" dirty="0"/>
              <a:t>Stress ball and pen</a:t>
            </a:r>
          </a:p>
          <a:p>
            <a:pPr>
              <a:lnSpc>
                <a:spcPct val="200000"/>
              </a:lnSpc>
            </a:pPr>
            <a:r>
              <a:rPr lang="en-GB" dirty="0"/>
              <a:t>Printed scientific program</a:t>
            </a:r>
          </a:p>
          <a:p>
            <a:pPr>
              <a:lnSpc>
                <a:spcPct val="200000"/>
              </a:lnSpc>
            </a:pPr>
            <a:r>
              <a:rPr lang="en-GB" dirty="0"/>
              <a:t>Industry signature sheet</a:t>
            </a:r>
          </a:p>
          <a:p>
            <a:endParaRPr lang="en-GB" dirty="0"/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B5037B94-DAE4-4E6D-882A-BEAE0194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77" y="1630276"/>
            <a:ext cx="5356823" cy="401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4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34F1-3549-20D6-8278-EEFC77B1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9A4B-287B-2A4A-21DA-7C90B1E1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249"/>
            <a:ext cx="11397974" cy="41385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Developed comprehensive material – did our best to move away from paper.</a:t>
            </a:r>
            <a:endParaRPr lang="en-GB" i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1D152B-791A-89D8-D9F0-F319D5B2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8" y="2143652"/>
            <a:ext cx="2061371" cy="291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D2C2785-0E62-AF97-2171-D1C7CC32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14" y="2143652"/>
            <a:ext cx="2498318" cy="353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2003491-E432-579E-1E1D-2C51E8D4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72" y="2143646"/>
            <a:ext cx="2061371" cy="291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8D13FB6-B070-376D-4C34-515CF343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083" y="2143646"/>
            <a:ext cx="2061372" cy="291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3D11E-2D0E-FCD3-08CE-2FD7922A3297}"/>
              </a:ext>
            </a:extLst>
          </p:cNvPr>
          <p:cNvSpPr txBox="1"/>
          <p:nvPr/>
        </p:nvSpPr>
        <p:spPr>
          <a:xfrm>
            <a:off x="7779026" y="5678772"/>
            <a:ext cx="314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C0E51"/>
                </a:solidFill>
              </a:rPr>
              <a:t>Thanks to STFC media services!</a:t>
            </a:r>
          </a:p>
        </p:txBody>
      </p:sp>
    </p:spTree>
    <p:extLst>
      <p:ext uri="{BB962C8B-B14F-4D97-AF65-F5344CB8AC3E}">
        <p14:creationId xmlns:p14="http://schemas.microsoft.com/office/powerpoint/2010/main" val="154284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7827-2ED3-A380-8E9C-FD2045BD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LINAC2022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5797-159E-DD81-17A9-A22AA88E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385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Available for iOS and Android;</a:t>
            </a:r>
          </a:p>
          <a:p>
            <a:pPr>
              <a:lnSpc>
                <a:spcPct val="150000"/>
              </a:lnSpc>
            </a:pPr>
            <a:r>
              <a:rPr lang="en-GB" dirty="0"/>
              <a:t>Delegates can put together their personal program;</a:t>
            </a:r>
          </a:p>
          <a:p>
            <a:pPr>
              <a:lnSpc>
                <a:spcPct val="150000"/>
              </a:lnSpc>
            </a:pPr>
            <a:r>
              <a:rPr lang="en-GB" dirty="0"/>
              <a:t>Remote delegates can join live sessions;</a:t>
            </a:r>
          </a:p>
          <a:p>
            <a:pPr>
              <a:lnSpc>
                <a:spcPct val="150000"/>
              </a:lnSpc>
            </a:pPr>
            <a:r>
              <a:rPr lang="en-GB" dirty="0"/>
              <a:t>Opportunities to connect with other participants;</a:t>
            </a:r>
          </a:p>
          <a:p>
            <a:pPr>
              <a:lnSpc>
                <a:spcPct val="150000"/>
              </a:lnSpc>
            </a:pPr>
            <a:r>
              <a:rPr lang="en-GB" dirty="0"/>
              <a:t>Info about sponsors and exhibitors.</a:t>
            </a:r>
          </a:p>
          <a:p>
            <a:pPr>
              <a:lnSpc>
                <a:spcPct val="150000"/>
              </a:lnSpc>
            </a:pPr>
            <a:r>
              <a:rPr lang="en-GB" dirty="0"/>
              <a:t>Q&amp;As handled via the app – paradigm change.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067C2-B31D-7E34-B6D4-40E23506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81" y="1009751"/>
            <a:ext cx="2434857" cy="4838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1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2C82-9443-3C9C-5875-536398B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 @ LINAC2022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76F57-F282-8A6B-4341-664043C6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385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First accelerator conference with free childcare provision;</a:t>
            </a:r>
          </a:p>
          <a:p>
            <a:pPr>
              <a:lnSpc>
                <a:spcPct val="150000"/>
              </a:lnSpc>
            </a:pPr>
            <a:r>
              <a:rPr lang="en-GB" dirty="0"/>
              <a:t>EDI considerations were integral to all aspects of LINAC2022;</a:t>
            </a:r>
          </a:p>
          <a:p>
            <a:pPr>
              <a:lnSpc>
                <a:spcPct val="150000"/>
              </a:lnSpc>
            </a:pPr>
            <a:r>
              <a:rPr lang="en-GB" dirty="0"/>
              <a:t>Parents’ room was made available throughout the week – positive feedback from community.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A5045C"/>
                </a:solidFill>
              </a:rPr>
              <a:t>LINAC2022 is proud of its inclusive approach and has clear            conference conduct policies in place.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96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9495-E4C4-B389-95EA-F23E1410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60B7-2890-CBB0-87FF-B4346BAD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8922"/>
            <a:ext cx="10515600" cy="34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Thanks to Tessa Charles!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C0EB-1706-C2CC-4EBF-E992AEF2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75" y="1781085"/>
            <a:ext cx="7383655" cy="35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9A03-53D1-01E9-4436-899EC680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Travel Grants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D82E677-BC3A-142E-7402-3991BE8E2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8" y="1562531"/>
            <a:ext cx="6414170" cy="427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843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824</Words>
  <Application>Microsoft Office PowerPoint</Application>
  <PresentationFormat>Widescreen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Office Theme</vt:lpstr>
      <vt:lpstr>Linac2022 De-Brief </vt:lpstr>
      <vt:lpstr>ACC Overview</vt:lpstr>
      <vt:lpstr>Visual Identity</vt:lpstr>
      <vt:lpstr>Give Aways</vt:lpstr>
      <vt:lpstr>Information</vt:lpstr>
      <vt:lpstr>LINAC2022 App</vt:lpstr>
      <vt:lpstr>EDI @ LINAC2022</vt:lpstr>
      <vt:lpstr>EDI Information</vt:lpstr>
      <vt:lpstr>Student Travel Grants</vt:lpstr>
      <vt:lpstr>Registrations</vt:lpstr>
      <vt:lpstr>JACOW - SPMS</vt:lpstr>
      <vt:lpstr>Industry Exhibition / Sponsors</vt:lpstr>
      <vt:lpstr>Social Events</vt:lpstr>
      <vt:lpstr>Financial Summary</vt:lpstr>
      <vt:lpstr>Conclusion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Welsch, Carsten</dc:creator>
  <cp:lastModifiedBy>Welsch, Carsten</cp:lastModifiedBy>
  <cp:revision>48</cp:revision>
  <dcterms:created xsi:type="dcterms:W3CDTF">2022-08-23T07:47:26Z</dcterms:created>
  <dcterms:modified xsi:type="dcterms:W3CDTF">2022-08-30T15:50:18Z</dcterms:modified>
</cp:coreProperties>
</file>