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  <p:sldMasterId id="2147483740" r:id="rId5"/>
    <p:sldMasterId id="2147483728" r:id="rId6"/>
    <p:sldMasterId id="2147483715" r:id="rId7"/>
    <p:sldMasterId id="2147483700" r:id="rId8"/>
    <p:sldMasterId id="2147483727" r:id="rId9"/>
  </p:sldMasterIdLst>
  <p:notesMasterIdLst>
    <p:notesMasterId r:id="rId16"/>
  </p:notesMasterIdLst>
  <p:handoutMasterIdLst>
    <p:handoutMasterId r:id="rId17"/>
  </p:handoutMasterIdLst>
  <p:sldIdLst>
    <p:sldId id="257" r:id="rId10"/>
    <p:sldId id="258" r:id="rId11"/>
    <p:sldId id="330" r:id="rId12"/>
    <p:sldId id="331" r:id="rId13"/>
    <p:sldId id="269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4065" userDrawn="1">
          <p15:clr>
            <a:srgbClr val="A4A3A4"/>
          </p15:clr>
        </p15:guide>
        <p15:guide id="8" pos="1980" userDrawn="1">
          <p15:clr>
            <a:srgbClr val="A4A3A4"/>
          </p15:clr>
        </p15:guide>
        <p15:guide id="9" orient="horz" pos="967" userDrawn="1">
          <p15:clr>
            <a:srgbClr val="A4A3A4"/>
          </p15:clr>
        </p15:guide>
        <p15:guide id="10" orient="horz" pos="709" userDrawn="1">
          <p15:clr>
            <a:srgbClr val="A4A3A4"/>
          </p15:clr>
        </p15:guide>
        <p15:guide id="11" orient="horz" pos="210" userDrawn="1">
          <p15:clr>
            <a:srgbClr val="A4A3A4"/>
          </p15:clr>
        </p15:guide>
        <p15:guide id="12" pos="1186" userDrawn="1">
          <p15:clr>
            <a:srgbClr val="A4A3A4"/>
          </p15:clr>
        </p15:guide>
        <p15:guide id="13" pos="2275" userDrawn="1">
          <p15:clr>
            <a:srgbClr val="A4A3A4"/>
          </p15:clr>
        </p15:guide>
        <p15:guide id="14" pos="5790" userDrawn="1">
          <p15:clr>
            <a:srgbClr val="A4A3A4"/>
          </p15:clr>
        </p15:guide>
        <p15:guide id="15" pos="1209" userDrawn="1">
          <p15:clr>
            <a:srgbClr val="A4A3A4"/>
          </p15:clr>
        </p15:guide>
        <p15:guide id="16" orient="horz" pos="4156" userDrawn="1">
          <p15:clr>
            <a:srgbClr val="A4A3A4"/>
          </p15:clr>
        </p15:guide>
        <p15:guide id="17" orient="horz" pos="3657" userDrawn="1">
          <p15:clr>
            <a:srgbClr val="A4A3A4"/>
          </p15:clr>
        </p15:guide>
        <p15:guide id="18" pos="325" userDrawn="1">
          <p15:clr>
            <a:srgbClr val="A4A3A4"/>
          </p15:clr>
        </p15:guide>
        <p15:guide id="19" orient="horz" pos="310" userDrawn="1">
          <p15:clr>
            <a:srgbClr val="A4A3A4"/>
          </p15:clr>
        </p15:guide>
        <p15:guide id="20" pos="1549" userDrawn="1">
          <p15:clr>
            <a:srgbClr val="A4A3A4"/>
          </p15:clr>
        </p15:guide>
        <p15:guide id="21" orient="horz" pos="1071" userDrawn="1">
          <p15:clr>
            <a:srgbClr val="A4A3A4"/>
          </p15:clr>
        </p15:guide>
        <p15:guide id="22" pos="688" userDrawn="1">
          <p15:clr>
            <a:srgbClr val="A4A3A4"/>
          </p15:clr>
        </p15:guide>
        <p15:guide id="23" pos="234" userDrawn="1">
          <p15:clr>
            <a:srgbClr val="A4A3A4"/>
          </p15:clr>
        </p15:guide>
        <p15:guide id="24" pos="12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itsyn, Boris (STFC,DL,AST)" initials="MB(" lastIdx="3" clrIdx="0">
    <p:extLst>
      <p:ext uri="{19B8F6BF-5375-455C-9EA6-DF929625EA0E}">
        <p15:presenceInfo xmlns:p15="http://schemas.microsoft.com/office/powerpoint/2012/main" userId="S-1-5-21-2030781433-144010450-1310660803-10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E5DF8"/>
    <a:srgbClr val="626262"/>
    <a:srgbClr val="0563C1"/>
    <a:srgbClr val="BE2BBB"/>
    <a:srgbClr val="003088"/>
    <a:srgbClr val="F08900"/>
    <a:srgbClr val="FF6900"/>
    <a:srgbClr val="FFFFFF"/>
    <a:srgbClr val="00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7CD78-D2F1-4757-A1C5-A62AC981C9F8}" v="6373" dt="2021-06-13T18:18:23.846"/>
    <p1510:client id="{7D80B0CF-0E8F-A4A0-1D73-C455DBC1C4EB}" v="369" dt="2021-06-13T15:56:24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5" autoAdjust="0"/>
  </p:normalViewPr>
  <p:slideViewPr>
    <p:cSldViewPr snapToGrid="0">
      <p:cViewPr varScale="1">
        <p:scale>
          <a:sx n="79" d="100"/>
          <a:sy n="79" d="100"/>
        </p:scale>
        <p:origin x="328" y="68"/>
      </p:cViewPr>
      <p:guideLst>
        <p:guide orient="horz" pos="2954"/>
        <p:guide pos="1663"/>
        <p:guide orient="horz" pos="3997"/>
        <p:guide pos="7355"/>
        <p:guide pos="3840"/>
        <p:guide orient="horz" pos="867"/>
        <p:guide orient="horz" pos="4065"/>
        <p:guide pos="1980"/>
        <p:guide orient="horz" pos="967"/>
        <p:guide orient="horz" pos="709"/>
        <p:guide orient="horz" pos="210"/>
        <p:guide pos="1186"/>
        <p:guide pos="2275"/>
        <p:guide pos="5790"/>
        <p:guide pos="1209"/>
        <p:guide orient="horz" pos="4156"/>
        <p:guide orient="horz" pos="3657"/>
        <p:guide pos="325"/>
        <p:guide orient="horz" pos="310"/>
        <p:guide pos="1549"/>
        <p:guide orient="horz" pos="1071"/>
        <p:guide pos="688"/>
        <p:guide pos="234"/>
        <p:guide pos="12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891A3-B3BF-EE4A-B72F-9DC5677D8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A953-6AA9-784D-AA53-0836BF688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19C7E-7B24-274E-8CB7-52C4522250E3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7EFAB-CFCF-A74D-B725-295B520F7A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AB5E6-26B5-1D41-A451-AE363F4C6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1029-40F4-D847-893E-D265EE59D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8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9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39937" cy="365125"/>
          </a:xfrm>
        </p:spPr>
        <p:txBody>
          <a:bodyPr/>
          <a:lstStyle/>
          <a:p>
            <a:r>
              <a:rPr lang="en-GB" dirty="0" smtClean="0"/>
              <a:t>Deepa Angal-Kalinin,  Third CLARA User Meeting, 5</a:t>
            </a:r>
            <a:r>
              <a:rPr lang="en-GB" baseline="30000" dirty="0" smtClean="0"/>
              <a:t>th</a:t>
            </a:r>
            <a:r>
              <a:rPr lang="en-GB" dirty="0" smtClean="0"/>
              <a:t> July 2022</a:t>
            </a:r>
            <a:endParaRPr lang="en-GB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78536" y="6355443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54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2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84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3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5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8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30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73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93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452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05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34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09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46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2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24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60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51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59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16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70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6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A27-3A46-6548-A658-AF078FED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235BA-4644-F742-B68A-58857ABF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58F6-501F-DF4D-BC61-AD3F27C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1A04B-89FD-BB4A-BE38-11423AD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2FEF-A672-D74A-818C-FD7E25F8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7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E78-2DAE-784C-8BDD-1ACFE932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6CBD-752B-C54A-9472-47601230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B16F-2AF7-AF4F-BAC0-66A9F203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7A28-8E57-8849-B304-4BD747CD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4E1A-BF2D-3F43-B5E9-97AA6F77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472D-C6B8-F544-BCBA-6D34B6B8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3B32-686A-E649-86AB-3479FB66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A8D1-9377-1742-BBD6-21C94A27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E8E3-692C-EB47-AE32-1D59637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99E9-66F9-CC49-AF60-86ECA79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006E-3602-3240-801F-364000B4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57B7-EF2C-3044-B58B-175EDDFE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75FEF-E26D-7D4C-9207-D0510ACF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07D9-439C-464B-B83C-AD392B6C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BC8E8-C96E-A644-AFCF-9A484B2E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BDBDA-2F87-E140-8669-57B9B712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7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6AA6-F7E1-E941-BB92-88330D63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13033-E229-2848-A214-6BD8D631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6FF0D-44BC-1845-ADBF-A1BDA30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3DBC9-6028-9A46-8CF4-7F90F03B2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0AFFD-F8E0-FA48-8C05-C1EA3B817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EF13E-80AE-2F4B-99DD-2E1E85D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D6405-91B4-B742-BE0F-74FC8409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7248F-EB72-3A40-8C00-44A631D3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9E50-BA89-B14D-B9B0-2C2D4142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3D20A-A613-5C4C-A2D9-3F3716F2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34657-A7D5-C94F-8190-795F9A70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68932-BF18-6D41-AAA1-AA62712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3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4FA24-B38B-8E42-AD9A-46A8FE74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B9E2C-DF1C-3348-A7D0-868403EF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3B7E-3AE4-3248-816B-42AEABE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7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6E7B-2B21-4349-A5E8-F51BDA4F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0EC2-20B6-564C-B497-8BC94D18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D7AB7-03F9-CB44-8B65-1FA65158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3C11-7DE1-A040-A366-66CFE077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A39E-CEDC-5D45-B7A7-427E12A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EE87-F227-0641-991C-BC2504CB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0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6682-8C5D-5446-8420-6965F374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59B58-CA83-2541-BFBB-72A596B18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9452C-75B1-A440-9A3E-16096BEA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ABED3-0D2E-C24F-AB08-D6551BC9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2E6C-CD2C-CD47-A952-D2C835A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B704-2EF3-024E-A7B5-B19083B6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9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4499-2F4D-F54B-B034-112AA6F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2BD32-AEFC-9C43-9EC4-4770BA5A5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193B-4C5C-8349-A401-B84C817E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25579-668C-6E4A-9506-5AD2E00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3645-915D-A945-A086-86CD1350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9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6932E-B973-1440-8C8A-A20FC31CE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55602-66E9-6A44-8E3B-7944447C1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33EE-C4AC-3944-8F41-167DE075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DC9E0-7443-FC45-B98E-6EEECFAD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99EE-E38E-C842-82B0-22CAA11B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7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3136" y="6356350"/>
            <a:ext cx="4382589" cy="365125"/>
          </a:xfrm>
        </p:spPr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4983" y="6356350"/>
            <a:ext cx="4208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Deepa Angal-Kalinin,  Third CLARA User Meeting, 5th July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1704F-DD57-B249-A704-6024A1BC904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9" r:id="rId13"/>
    <p:sldLayoutId id="214748375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57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pos="166" userDrawn="1">
          <p15:clr>
            <a:srgbClr val="F26B43"/>
          </p15:clr>
        </p15:guide>
        <p15:guide id="7" pos="778" userDrawn="1">
          <p15:clr>
            <a:srgbClr val="F26B43"/>
          </p15:clr>
        </p15:guide>
        <p15:guide id="8" pos="1504" userDrawn="1">
          <p15:clr>
            <a:srgbClr val="F26B43"/>
          </p15:clr>
        </p15:guide>
        <p15:guide id="9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123E-F686-4ADA-8B98-F41F8DAD6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8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Deepa Angal-Kalinin,  Third CLARA User Meeting, 5th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144A-BF89-4751-A514-970B7D14B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700E1-8806-684B-92DD-38F427D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E7C5-4BAD-EE4F-97FA-4ABC35C1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891B-020E-3848-8F43-83411742E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35C3-6F52-0E4C-9B18-32A0FD1E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5824-A379-764C-93C6-08FD5AE0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8BD99-79EB-C04F-9AD6-4874A92EA02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1481" userDrawn="1">
          <p15:clr>
            <a:srgbClr val="F26B43"/>
          </p15:clr>
        </p15:guide>
        <p15:guide id="5" pos="756" userDrawn="1">
          <p15:clr>
            <a:srgbClr val="F26B43"/>
          </p15:clr>
        </p15:guide>
        <p15:guide id="6" orient="horz" pos="3657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orient="horz" pos="22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Deepa Angal-Kalinin,  Third CLARA User Meeting, 5th July 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1704F-DD57-B249-A704-6024A1BC9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57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166">
          <p15:clr>
            <a:srgbClr val="F26B43"/>
          </p15:clr>
        </p15:guide>
        <p15:guide id="7" pos="778">
          <p15:clr>
            <a:srgbClr val="F26B43"/>
          </p15:clr>
        </p15:guide>
        <p15:guide id="8" pos="1504">
          <p15:clr>
            <a:srgbClr val="F26B43"/>
          </p15:clr>
        </p15:guide>
        <p15:guide id="9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rojects.astec.ac.uk/VELACLARAManual/index.php/File:VELA-CLARA_phase1_April_1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nk.aps.org/doi/10.1103/PhysRevAccelBeams.23.04480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339365" y="2517502"/>
            <a:ext cx="559009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spc="-150" dirty="0" smtClean="0">
                <a:solidFill>
                  <a:srgbClr val="002060"/>
                </a:solidFill>
                <a:latin typeface="Arial"/>
                <a:cs typeface="Arial"/>
              </a:rPr>
              <a:t>Introduction &amp; Goals of the Day </a:t>
            </a:r>
            <a:endParaRPr lang="en-US" sz="40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F9B-2283-4347-A9D6-111591489E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859F6F-E047-894C-BA4C-F3215D885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365" y="3840941"/>
            <a:ext cx="4337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dirty="0">
                <a:solidFill>
                  <a:srgbClr val="626262"/>
                </a:solidFill>
              </a:rPr>
              <a:t>Deepa </a:t>
            </a:r>
            <a:r>
              <a:rPr lang="en-GB" sz="2400" dirty="0" smtClean="0">
                <a:solidFill>
                  <a:srgbClr val="626262"/>
                </a:solidFill>
              </a:rPr>
              <a:t>Angal-Kalinin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</a:t>
            </a:r>
            <a:r>
              <a:rPr lang="en-GB" baseline="30000" smtClean="0"/>
              <a:t>th</a:t>
            </a:r>
            <a:r>
              <a:rPr lang="en-GB" smtClean="0"/>
              <a:t> July 2022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472520" y="140400"/>
            <a:ext cx="6865880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Arial" pitchFamily="34" charset="0"/>
              </a:rPr>
              <a:t>Making a brighter future through advanced accelerators</a:t>
            </a:r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43222" y="152422"/>
            <a:ext cx="8229600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3400" kern="0">
                <a:solidFill>
                  <a:srgbClr val="003088"/>
                </a:solidFill>
                <a:latin typeface="+mj-lt"/>
                <a:cs typeface="Calibri" panose="020F0502020204030204" pitchFamily="34" charset="0"/>
              </a:rPr>
              <a:t>CLARA Schematic &amp; Project Phases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14036" y="3538602"/>
            <a:ext cx="4351121" cy="2045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 dirty="0">
                <a:solidFill>
                  <a:srgbClr val="7030A0"/>
                </a:solidFill>
                <a:cs typeface="Calibri" panose="020F0502020204030204" pitchFamily="34" charset="0"/>
              </a:rPr>
              <a:t>PHASE 2:</a:t>
            </a:r>
            <a:br>
              <a:rPr lang="en-GB" sz="1800" b="1" i="1" dirty="0">
                <a:solidFill>
                  <a:srgbClr val="7030A0"/>
                </a:solidFill>
                <a:cs typeface="Calibri" panose="020F0502020204030204" pitchFamily="34" charset="0"/>
              </a:rPr>
            </a:br>
            <a:r>
              <a:rPr lang="en-GB" sz="1800" b="1" i="1" dirty="0">
                <a:solidFill>
                  <a:srgbClr val="7030A0"/>
                </a:solidFill>
                <a:cs typeface="Calibri" panose="020F0502020204030204" pitchFamily="34" charset="0"/>
              </a:rPr>
              <a:t>250 MeV, ASSEMBLED OFFLINE,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 dirty="0">
                <a:solidFill>
                  <a:srgbClr val="7030A0"/>
                </a:solidFill>
                <a:cs typeface="Calibri" panose="020F0502020204030204" pitchFamily="34" charset="0"/>
              </a:rPr>
              <a:t>Partly installed in the accelerator hall.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800" b="1" i="1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 dirty="0">
                <a:solidFill>
                  <a:srgbClr val="7030A0"/>
                </a:solidFill>
                <a:cs typeface="Calibri" panose="020F0502020204030204" pitchFamily="34" charset="0"/>
              </a:rPr>
              <a:t>Includes dedicated 250 MeV beamline (FEBE) for novel experiments.</a:t>
            </a:r>
            <a:endParaRPr lang="en-GB" sz="1800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2" y="964377"/>
            <a:ext cx="181754" cy="9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1260000">
            <a:off x="5859403" y="1360909"/>
            <a:ext cx="55332" cy="13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616172" y="2672833"/>
            <a:ext cx="3600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 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4165" y="3934287"/>
            <a:ext cx="2148101" cy="1649913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800" b="1" i="1" kern="0">
                <a:solidFill>
                  <a:srgbClr val="1E5DF8"/>
                </a:solidFill>
                <a:cs typeface="Calibri" panose="020F0502020204030204" pitchFamily="34" charset="0"/>
              </a:rPr>
              <a:t>PHASE 1:</a:t>
            </a:r>
            <a:br>
              <a:rPr lang="en-GB" sz="1800" b="1" i="1" kern="0">
                <a:solidFill>
                  <a:srgbClr val="1E5DF8"/>
                </a:solidFill>
                <a:cs typeface="Calibri" panose="020F0502020204030204" pitchFamily="34" charset="0"/>
              </a:rPr>
            </a:br>
            <a:r>
              <a:rPr lang="en-GB" sz="1800" b="1" i="1" kern="0">
                <a:solidFill>
                  <a:srgbClr val="1E5DF8"/>
                </a:solidFill>
                <a:cs typeface="Calibri" panose="020F0502020204030204" pitchFamily="34" charset="0"/>
              </a:rPr>
              <a:t>50 MeV, 250 </a:t>
            </a:r>
            <a:r>
              <a:rPr lang="en-GB" sz="1800" b="1" i="1" kern="0" err="1">
                <a:solidFill>
                  <a:srgbClr val="1E5DF8"/>
                </a:solidFill>
                <a:cs typeface="Calibri" panose="020F0502020204030204" pitchFamily="34" charset="0"/>
              </a:rPr>
              <a:t>pC</a:t>
            </a:r>
            <a:r>
              <a:rPr lang="en-GB" sz="1800" b="1" i="1" kern="0">
                <a:solidFill>
                  <a:srgbClr val="1E5DF8"/>
                </a:solidFill>
                <a:cs typeface="Calibri" panose="020F0502020204030204" pitchFamily="34" charset="0"/>
              </a:rPr>
              <a:t> at 10 Hz ACHIEVED</a:t>
            </a:r>
          </a:p>
          <a:p>
            <a:pPr marL="0" indent="0">
              <a:buFontTx/>
              <a:buNone/>
            </a:pPr>
            <a:endParaRPr lang="en-GB" sz="1800" b="1" i="1" kern="0">
              <a:solidFill>
                <a:srgbClr val="1E5DF8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681" y="2028585"/>
            <a:ext cx="729983" cy="190570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4" y="1218795"/>
            <a:ext cx="11077056" cy="23904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5700525" y="2026164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>
                <a:latin typeface="Arial Narrow" panose="020B0606020202030204" pitchFamily="34" charset="0"/>
              </a:rPr>
              <a:t>FEBE Arc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3400" y="1095684"/>
            <a:ext cx="790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>
                <a:latin typeface="Arial Narrow" panose="020B0606020202030204" pitchFamily="34" charset="0"/>
              </a:rPr>
              <a:t>FEBE Hutch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</a:t>
            </a:r>
            <a:r>
              <a:rPr lang="en-GB" baseline="30000" smtClean="0"/>
              <a:t>th</a:t>
            </a:r>
            <a:r>
              <a:rPr lang="en-GB" smtClean="0"/>
              <a:t> July 2022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65" y="4866466"/>
            <a:ext cx="3519740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accent1"/>
                </a:solidFill>
              </a:rPr>
              <a:t>Phase 1 + VELA line used in exploitation experiments presented at today’s meeting.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43222" y="152422"/>
            <a:ext cx="8229600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3400" kern="0">
                <a:solidFill>
                  <a:srgbClr val="003088"/>
                </a:solidFill>
                <a:latin typeface="+mj-lt"/>
                <a:cs typeface="Calibri" panose="020F0502020204030204" pitchFamily="34" charset="0"/>
              </a:rPr>
              <a:t>CLARA Schematic &amp; Project Phases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11041" y="4362092"/>
            <a:ext cx="2980959" cy="1104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>
                <a:solidFill>
                  <a:srgbClr val="FF0000"/>
                </a:solidFill>
                <a:cs typeface="Calibri" panose="020F0502020204030204" pitchFamily="34" charset="0"/>
              </a:rPr>
              <a:t>PHASE 3:</a:t>
            </a:r>
            <a:br>
              <a:rPr lang="en-GB" sz="1800" b="1" i="1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en-GB" sz="1800" b="1" i="1">
                <a:solidFill>
                  <a:srgbClr val="FF0000"/>
                </a:solidFill>
                <a:cs typeface="Calibri" panose="020F0502020204030204" pitchFamily="34" charset="0"/>
              </a:rPr>
              <a:t>100 nm FEL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>
                <a:solidFill>
                  <a:srgbClr val="FF0000"/>
                </a:solidFill>
                <a:cs typeface="Calibri" panose="020F0502020204030204" pitchFamily="34" charset="0"/>
              </a:rPr>
              <a:t>NOT YET FUNDED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>
                <a:solidFill>
                  <a:srgbClr val="FF0000"/>
                </a:solidFill>
                <a:cs typeface="Calibri" panose="020F0502020204030204" pitchFamily="34" charset="0"/>
              </a:rPr>
              <a:t>Decision tied to UK XFEL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2" y="964377"/>
            <a:ext cx="181754" cy="9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1260000">
            <a:off x="5859403" y="1360909"/>
            <a:ext cx="55332" cy="13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16172" y="2672833"/>
            <a:ext cx="3600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165" y="4253517"/>
            <a:ext cx="2148101" cy="1649913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800" b="1" i="1" kern="0">
                <a:solidFill>
                  <a:srgbClr val="1E5DF8"/>
                </a:solidFill>
                <a:cs typeface="Calibri" panose="020F0502020204030204" pitchFamily="34" charset="0"/>
              </a:rPr>
              <a:t>PHASE 1:</a:t>
            </a:r>
            <a:br>
              <a:rPr lang="en-GB" sz="1800" b="1" i="1" kern="0">
                <a:solidFill>
                  <a:srgbClr val="1E5DF8"/>
                </a:solidFill>
                <a:cs typeface="Calibri" panose="020F0502020204030204" pitchFamily="34" charset="0"/>
              </a:rPr>
            </a:br>
            <a:r>
              <a:rPr lang="en-GB" sz="1800" b="1" i="1" kern="0">
                <a:solidFill>
                  <a:srgbClr val="1E5DF8"/>
                </a:solidFill>
                <a:cs typeface="Calibri" panose="020F0502020204030204" pitchFamily="34" charset="0"/>
              </a:rPr>
              <a:t>50 MeV, 250 </a:t>
            </a:r>
            <a:r>
              <a:rPr lang="en-GB" sz="1800" b="1" i="1" kern="0" err="1">
                <a:solidFill>
                  <a:srgbClr val="1E5DF8"/>
                </a:solidFill>
                <a:cs typeface="Calibri" panose="020F0502020204030204" pitchFamily="34" charset="0"/>
              </a:rPr>
              <a:t>pC</a:t>
            </a:r>
            <a:r>
              <a:rPr lang="en-GB" sz="1800" b="1" i="1" kern="0">
                <a:solidFill>
                  <a:srgbClr val="1E5DF8"/>
                </a:solidFill>
                <a:cs typeface="Calibri" panose="020F0502020204030204" pitchFamily="34" charset="0"/>
              </a:rPr>
              <a:t> at 10 Hz ACHIEVED</a:t>
            </a:r>
          </a:p>
          <a:p>
            <a:pPr marL="0" indent="0">
              <a:buFontTx/>
              <a:buNone/>
            </a:pPr>
            <a:endParaRPr lang="en-GB" sz="1800" b="1" i="1" kern="0">
              <a:solidFill>
                <a:srgbClr val="1E5DF8"/>
              </a:solidFill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4" y="1388741"/>
            <a:ext cx="11713503" cy="2911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681" y="2028585"/>
            <a:ext cx="729983" cy="190570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20439" y="4261139"/>
            <a:ext cx="4351121" cy="1690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>
                <a:solidFill>
                  <a:srgbClr val="7030A0"/>
                </a:solidFill>
                <a:cs typeface="Calibri" panose="020F0502020204030204" pitchFamily="34" charset="0"/>
              </a:rPr>
              <a:t>PHASE 2:</a:t>
            </a:r>
            <a:br>
              <a:rPr lang="en-GB" sz="1800" b="1" i="1">
                <a:solidFill>
                  <a:srgbClr val="7030A0"/>
                </a:solidFill>
                <a:cs typeface="Calibri" panose="020F0502020204030204" pitchFamily="34" charset="0"/>
              </a:rPr>
            </a:br>
            <a:r>
              <a:rPr lang="en-GB" sz="1800" b="1" i="1">
                <a:solidFill>
                  <a:srgbClr val="7030A0"/>
                </a:solidFill>
                <a:cs typeface="Calibri" panose="020F0502020204030204" pitchFamily="34" charset="0"/>
              </a:rPr>
              <a:t>250 MeV, ASSEMBLED OFFLINE,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>
                <a:solidFill>
                  <a:srgbClr val="7030A0"/>
                </a:solidFill>
                <a:cs typeface="Calibri" panose="020F0502020204030204" pitchFamily="34" charset="0"/>
              </a:rPr>
              <a:t>Partly installed in the accelerator hall.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800" b="1" i="1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800" b="1" i="1">
                <a:solidFill>
                  <a:srgbClr val="7030A0"/>
                </a:solidFill>
                <a:cs typeface="Calibri" panose="020F0502020204030204" pitchFamily="34" charset="0"/>
              </a:rPr>
              <a:t>Includes dedicated 250 MeV beamline (FEBE) for novel experiments.</a:t>
            </a:r>
            <a:endParaRPr lang="en-GB" sz="180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4084" y="2981436"/>
            <a:ext cx="6539113" cy="13189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333705" y="5951506"/>
            <a:ext cx="236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Total length = 90 m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446953" y="2126056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>
                <a:latin typeface="Arial Narrow" panose="020B0606020202030204" pitchFamily="34" charset="0"/>
              </a:rPr>
              <a:t>FEBE Arc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6148" y="1210944"/>
            <a:ext cx="790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>
                <a:latin typeface="Arial Narrow" panose="020B0606020202030204" pitchFamily="34" charset="0"/>
              </a:rPr>
              <a:t>FEBE Hutch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873136" y="6394058"/>
            <a:ext cx="4592134" cy="365125"/>
          </a:xfrm>
        </p:spPr>
        <p:txBody>
          <a:bodyPr/>
          <a:lstStyle/>
          <a:p>
            <a:r>
              <a:rPr lang="en-GB" dirty="0" smtClean="0"/>
              <a:t>Deepa Angal-Kalinin,  Third CLARA User Meeting, 5th July 2022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AAB195-B577-5546-8349-9DDA93B6129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5" descr="Schematic of Phase 1">
            <a:hlinkClick r:id="rId2" tooltip="Schematic of Phase 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7" y="2539639"/>
            <a:ext cx="10749515" cy="34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 rot="16200000">
            <a:off x="6705582" y="4516439"/>
            <a:ext cx="503238" cy="1152525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8769" y="4904564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wall</a:t>
            </a:r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876693" y="142125"/>
            <a:ext cx="10736825" cy="5941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j-ea"/>
                <a:cs typeface="Calibri" panose="020F0502020204030204" pitchFamily="34" charset="0"/>
              </a:rPr>
              <a:t>CLARA Phase 1 Exploitation Experiments (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j-ea"/>
                <a:cs typeface="Calibri" panose="020F0502020204030204" pitchFamily="34" charset="0"/>
              </a:rPr>
              <a:t>2021/22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j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404" y="956839"/>
            <a:ext cx="11342734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Calibri"/>
              </a:rPr>
              <a:t>Suspended </a:t>
            </a:r>
            <a:r>
              <a:rPr lang="en-GB" sz="2000" dirty="0">
                <a:cs typeface="Calibri"/>
              </a:rPr>
              <a:t>exploitation programme due to COVID-19 resumed in October 2021 and </a:t>
            </a:r>
            <a:r>
              <a:rPr lang="en-GB" sz="2000" dirty="0" smtClean="0">
                <a:cs typeface="Calibri"/>
              </a:rPr>
              <a:t>completed by </a:t>
            </a:r>
            <a:r>
              <a:rPr lang="en-GB" sz="2000" dirty="0">
                <a:cs typeface="Calibri"/>
              </a:rPr>
              <a:t>April 2022</a:t>
            </a:r>
            <a:r>
              <a:rPr lang="en-GB" sz="2000" dirty="0" smtClean="0">
                <a:cs typeface="Calibri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Calibri"/>
              </a:rPr>
              <a:t>Eight experiments were completed.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Calibri"/>
              </a:rPr>
              <a:t>5 out of 6 experiments in Beam Area 1 used TW laser.</a:t>
            </a:r>
            <a:endParaRPr lang="en-GB" sz="2000" b="1" dirty="0"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76838" y="2728023"/>
            <a:ext cx="92301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Beam Area 1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36709" y="6412912"/>
            <a:ext cx="4654968" cy="365125"/>
          </a:xfrm>
        </p:spPr>
        <p:txBody>
          <a:bodyPr/>
          <a:lstStyle/>
          <a:p>
            <a:r>
              <a:rPr lang="en-GB" dirty="0" smtClean="0"/>
              <a:t>Deepa Angal-Kalinin,  Third CLARA User Meeting, 5th July 2022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71954" y="5440865"/>
            <a:ext cx="92301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Beam Area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55" y="6001903"/>
            <a:ext cx="24288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                                   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411529"/>
            <a:ext cx="19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E5D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10Hz gun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7551" y="3698681"/>
            <a:ext cx="19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E5D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400Hz gun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7388" y="5928231"/>
            <a:ext cx="5200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1E5DF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Angal-Kalinin et al, Phys. Rev. </a:t>
            </a:r>
            <a:r>
              <a:rPr lang="en-GB" sz="1600" dirty="0" err="1">
                <a:solidFill>
                  <a:srgbClr val="1E5DF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Accel</a:t>
            </a:r>
            <a:r>
              <a:rPr lang="en-GB" sz="1600" dirty="0">
                <a:solidFill>
                  <a:srgbClr val="1E5DF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 Beams 23, 044801, 2020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1714" y="2771074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dirty="0" smtClean="0"/>
              <a:t>VHEE cell/plasmid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GB" dirty="0" smtClean="0"/>
              <a:t>Pixel detector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771298" y="4258233"/>
            <a:ext cx="2924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DWA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LWFA external injection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Plasma-after-glow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THz acceleration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CDR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Pulsed radiolysis 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96627" y="5636335"/>
            <a:ext cx="38908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Details of the beam line available at: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140643" y="3544478"/>
            <a:ext cx="1574277" cy="713755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5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1641014" y="183912"/>
            <a:ext cx="857132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 smtClean="0">
                <a:solidFill>
                  <a:srgbClr val="003088"/>
                </a:solidFill>
                <a:latin typeface="+mj-lt"/>
                <a:cs typeface="Calibri" panose="020F0502020204030204" pitchFamily="34" charset="0"/>
              </a:rPr>
              <a:t>Goals of the Day</a:t>
            </a:r>
            <a:endParaRPr lang="en-GB" sz="3600" b="1" kern="0" dirty="0">
              <a:solidFill>
                <a:srgbClr val="003088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22170" y="1026886"/>
            <a:ext cx="10982226" cy="458206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>
                <a:cs typeface="Calibri" panose="020F0502020204030204" pitchFamily="34" charset="0"/>
              </a:rPr>
              <a:t>After completion of the exploitation run, feedback was solicited from the PI’s and staff (different forms). 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Internal wash-up meeting was organised on 20</a:t>
            </a:r>
            <a:r>
              <a:rPr lang="en-GB" sz="2400" baseline="30000" dirty="0" smtClean="0">
                <a:cs typeface="Calibri" panose="020F0502020204030204" pitchFamily="34" charset="0"/>
              </a:rPr>
              <a:t>th</a:t>
            </a:r>
            <a:r>
              <a:rPr lang="en-GB" sz="2400" dirty="0" smtClean="0">
                <a:cs typeface="Calibri" panose="020F0502020204030204" pitchFamily="34" charset="0"/>
              </a:rPr>
              <a:t> of June to discuss both feedbacks to take on board where we need to change/address points raised for future exploitation.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Tim Noakes will summarise the feedback next. An action plan will be drawn to ensure where possible changes can be made for future exploitation runs. 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We will hear scientific results from all 8 experimental teams.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We will share information regarding status of CLARA Phase 2 including FEBE and our near future plans.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At the end of the meeting CLARA tour will be organised for those interested. </a:t>
            </a:r>
          </a:p>
          <a:p>
            <a:endParaRPr lang="en-GB" sz="2400" dirty="0">
              <a:cs typeface="Calibri" panose="020F0502020204030204" pitchFamily="34" charset="0"/>
            </a:endParaRPr>
          </a:p>
          <a:p>
            <a:endParaRPr lang="en-GB" sz="2400" dirty="0">
              <a:cs typeface="Calibri" panose="020F0502020204030204" pitchFamily="34" charset="0"/>
            </a:endParaRPr>
          </a:p>
          <a:p>
            <a:endParaRPr lang="en-GB" sz="2400" dirty="0">
              <a:cs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</a:t>
            </a:r>
            <a:r>
              <a:rPr lang="en-GB" baseline="30000" smtClean="0"/>
              <a:t>th</a:t>
            </a:r>
            <a:r>
              <a:rPr lang="en-GB" smtClean="0"/>
              <a:t> July 2022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1641014" y="99071"/>
            <a:ext cx="857132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 smtClean="0">
                <a:solidFill>
                  <a:srgbClr val="003088"/>
                </a:solidFill>
                <a:latin typeface="+mj-lt"/>
                <a:cs typeface="Calibri" panose="020F0502020204030204" pitchFamily="34" charset="0"/>
              </a:rPr>
              <a:t>Housekeeping</a:t>
            </a:r>
            <a:endParaRPr lang="en-GB" sz="3600" b="1" kern="0" dirty="0">
              <a:solidFill>
                <a:srgbClr val="003088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59877" y="989180"/>
            <a:ext cx="10784263" cy="4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>
                <a:cs typeface="Calibri" panose="020F0502020204030204" pitchFamily="34" charset="0"/>
              </a:rPr>
              <a:t>No fire alarm tests planned today, so if the fire alarm goes off, we will need to leave the room immediately.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Rest rooms are located on the right hand side when you exit this room.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We are expecting ~20 people to connect remotely, so please ask questions at the end of the presentation using a microphone. </a:t>
            </a:r>
            <a:endParaRPr lang="en-GB" sz="2400" dirty="0" smtClean="0">
              <a:cs typeface="Calibri" panose="020F0502020204030204" pitchFamily="34" charset="0"/>
            </a:endParaRPr>
          </a:p>
          <a:p>
            <a:r>
              <a:rPr lang="en-GB" sz="2400" dirty="0" smtClean="0">
                <a:cs typeface="Calibri" panose="020F0502020204030204" pitchFamily="34" charset="0"/>
              </a:rPr>
              <a:t>Those </a:t>
            </a:r>
            <a:r>
              <a:rPr lang="en-GB" sz="2400" dirty="0" smtClean="0">
                <a:cs typeface="Calibri" panose="020F0502020204030204" pitchFamily="34" charset="0"/>
              </a:rPr>
              <a:t>remotely connected, please </a:t>
            </a:r>
            <a:r>
              <a:rPr lang="en-GB" sz="2400" dirty="0" smtClean="0">
                <a:cs typeface="Calibri" panose="020F0502020204030204" pitchFamily="34" charset="0"/>
              </a:rPr>
              <a:t>“Mute your microphone” when you are not presenting or asking question and use </a:t>
            </a:r>
            <a:r>
              <a:rPr lang="en-GB" sz="2400" dirty="0" smtClean="0">
                <a:cs typeface="Calibri" panose="020F0502020204030204" pitchFamily="34" charset="0"/>
              </a:rPr>
              <a:t>“Raise </a:t>
            </a:r>
            <a:r>
              <a:rPr lang="en-GB" sz="2400" dirty="0" smtClean="0">
                <a:cs typeface="Calibri" panose="020F0502020204030204" pitchFamily="34" charset="0"/>
              </a:rPr>
              <a:t>your hand” feature on </a:t>
            </a:r>
            <a:r>
              <a:rPr lang="en-GB" sz="2400" dirty="0" smtClean="0">
                <a:cs typeface="Calibri" panose="020F0502020204030204" pitchFamily="34" charset="0"/>
              </a:rPr>
              <a:t>Zoom.</a:t>
            </a:r>
            <a:endParaRPr lang="en-GB" sz="2400" dirty="0" smtClean="0">
              <a:cs typeface="Calibri" panose="020F0502020204030204" pitchFamily="34" charset="0"/>
            </a:endParaRPr>
          </a:p>
          <a:p>
            <a:r>
              <a:rPr lang="en-GB" sz="2400" dirty="0" smtClean="0">
                <a:cs typeface="Calibri" panose="020F0502020204030204" pitchFamily="34" charset="0"/>
              </a:rPr>
              <a:t>Those interested in tour of CLARA </a:t>
            </a:r>
            <a:r>
              <a:rPr lang="en-GB" sz="2400" dirty="0" smtClean="0">
                <a:cs typeface="Calibri" panose="020F0502020204030204" pitchFamily="34" charset="0"/>
              </a:rPr>
              <a:t>Phase 2</a:t>
            </a:r>
            <a:r>
              <a:rPr lang="en-GB" sz="2400" dirty="0" smtClean="0">
                <a:cs typeface="Calibri" panose="020F0502020204030204" pitchFamily="34" charset="0"/>
              </a:rPr>
              <a:t>, please sign up for tours by end of lunch time.</a:t>
            </a:r>
            <a:endParaRPr lang="en-GB" sz="2400" dirty="0">
              <a:cs typeface="Calibri" panose="020F0502020204030204" pitchFamily="34" charset="0"/>
            </a:endParaRPr>
          </a:p>
          <a:p>
            <a:r>
              <a:rPr lang="en-GB" sz="2400" dirty="0" smtClean="0">
                <a:cs typeface="Calibri" panose="020F0502020204030204" pitchFamily="34" charset="0"/>
              </a:rPr>
              <a:t>Venue for lunch and group photo will be Electron </a:t>
            </a:r>
            <a:r>
              <a:rPr lang="en-GB" sz="2400" smtClean="0">
                <a:cs typeface="Calibri" panose="020F0502020204030204" pitchFamily="34" charset="0"/>
              </a:rPr>
              <a:t>Hall</a:t>
            </a:r>
            <a:r>
              <a:rPr lang="en-GB" sz="2400" smtClean="0">
                <a:cs typeface="Calibri" panose="020F0502020204030204" pitchFamily="34" charset="0"/>
              </a:rPr>
              <a:t>.</a:t>
            </a:r>
            <a:endParaRPr lang="en-GB" sz="2400" dirty="0">
              <a:cs typeface="Calibri" panose="020F0502020204030204" pitchFamily="34" charset="0"/>
            </a:endParaRPr>
          </a:p>
          <a:p>
            <a:endParaRPr lang="en-GB" sz="2400" dirty="0">
              <a:cs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Deepa Angal-Kalinin,  Third CLARA User Meeting, 5</a:t>
            </a:r>
            <a:r>
              <a:rPr lang="en-GB" baseline="30000" smtClean="0"/>
              <a:t>th</a:t>
            </a:r>
            <a:r>
              <a:rPr lang="en-GB" smtClean="0"/>
              <a:t> July 2022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89D99AE5C3244B06DA219CECCBBAB" ma:contentTypeVersion="12" ma:contentTypeDescription="Create a new document." ma:contentTypeScope="" ma:versionID="cff1aa6014cd413a0a67e28d0dee9377">
  <xsd:schema xmlns:xsd="http://www.w3.org/2001/XMLSchema" xmlns:xs="http://www.w3.org/2001/XMLSchema" xmlns:p="http://schemas.microsoft.com/office/2006/metadata/properties" xmlns:ns3="84730ed7-a781-4356-b830-974a94e07814" xmlns:ns4="3305b838-c34c-4bc5-a224-1b5d53e55c3e" targetNamespace="http://schemas.microsoft.com/office/2006/metadata/properties" ma:root="true" ma:fieldsID="13b8913ffe1a7c8cf09fb5227ef9d943" ns3:_="" ns4:_="">
    <xsd:import namespace="84730ed7-a781-4356-b830-974a94e07814"/>
    <xsd:import namespace="3305b838-c34c-4bc5-a224-1b5d53e55c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30ed7-a781-4356-b830-974a94e07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5b838-c34c-4bc5-a224-1b5d53e55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2453F3-E453-46CC-977E-8D3357584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730ed7-a781-4356-b830-974a94e07814"/>
    <ds:schemaRef ds:uri="3305b838-c34c-4bc5-a224-1b5d53e55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5D5B8-BF10-44EC-A741-7A15D8CEA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F1C4F4-B514-46B5-BA53-F3136A038A55}">
  <ds:schemaRefs>
    <ds:schemaRef ds:uri="3305b838-c34c-4bc5-a224-1b5d53e55c3e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4730ed7-a781-4356-b830-974a94e0781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3347</TotalTime>
  <Words>567</Words>
  <Application>Microsoft Office PowerPoint</Application>
  <PresentationFormat>Widescreen</PresentationFormat>
  <Paragraphs>77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 Narrow</vt:lpstr>
      <vt:lpstr>Arial Regular</vt:lpstr>
      <vt:lpstr>Calibri</vt:lpstr>
      <vt:lpstr>Calibri Light</vt:lpstr>
      <vt:lpstr>Wingdings</vt:lpstr>
      <vt:lpstr>ヒラギノ角ゴ Pro W3</vt:lpstr>
      <vt:lpstr>Font and logo master</vt:lpstr>
      <vt:lpstr>2_Custom Design</vt:lpstr>
      <vt:lpstr>1_Custom Design</vt:lpstr>
      <vt:lpstr>Custom Design</vt:lpstr>
      <vt:lpstr>Font WITHOUT logo master</vt:lpstr>
      <vt:lpstr>1_Font and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Snedden, Edward (STFC,DL,AST)</dc:creator>
  <cp:lastModifiedBy>Angal-Kalinin, Deepa (STFC,DL,AST)</cp:lastModifiedBy>
  <cp:revision>76</cp:revision>
  <cp:lastPrinted>2019-10-02T08:27:37Z</cp:lastPrinted>
  <dcterms:created xsi:type="dcterms:W3CDTF">2019-09-17T08:04:08Z</dcterms:created>
  <dcterms:modified xsi:type="dcterms:W3CDTF">2022-07-04T19:07:29Z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0x01010078A89D99AE5C3244B06DA219CECCBBAB</vt:lpwstr>
  </property>
  <property fmtid="{D5CDD505-2E9C-101B-9397-08002B2CF9AE}" pid="3" name="_dlc_DocIdItemGuid">
    <vt:lpwstr>7d6dd9f8-2757-4d2f-b6c5-c8fdb553a0d1</vt:lpwstr>
  </property>
</Properties>
</file>