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4"/>
    <p:sldMasterId id="2147483700" r:id="rId5"/>
    <p:sldMasterId id="2147483715" r:id="rId6"/>
  </p:sldMasterIdLst>
  <p:notesMasterIdLst>
    <p:notesMasterId r:id="rId17"/>
  </p:notesMasterIdLst>
  <p:sldIdLst>
    <p:sldId id="293" r:id="rId7"/>
    <p:sldId id="286" r:id="rId8"/>
    <p:sldId id="289" r:id="rId9"/>
    <p:sldId id="290" r:id="rId10"/>
    <p:sldId id="292" r:id="rId11"/>
    <p:sldId id="294" r:id="rId12"/>
    <p:sldId id="295" r:id="rId13"/>
    <p:sldId id="296" r:id="rId14"/>
    <p:sldId id="297" r:id="rId15"/>
    <p:sldId id="28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688" userDrawn="1">
          <p15:clr>
            <a:srgbClr val="A4A3A4"/>
          </p15:clr>
        </p15:guide>
        <p15:guide id="9" orient="horz" pos="3884" userDrawn="1">
          <p15:clr>
            <a:srgbClr val="A4A3A4"/>
          </p15:clr>
        </p15:guide>
        <p15:guide id="10" pos="1209" userDrawn="1">
          <p15:clr>
            <a:srgbClr val="A4A3A4"/>
          </p15:clr>
        </p15:guide>
        <p15:guide id="11" pos="1391" userDrawn="1">
          <p15:clr>
            <a:srgbClr val="A4A3A4"/>
          </p15:clr>
        </p15:guide>
        <p15:guide id="12" pos="1844" userDrawn="1">
          <p15:clr>
            <a:srgbClr val="A4A3A4"/>
          </p15:clr>
        </p15:guide>
        <p15:guide id="13" orient="horz" pos="1026" userDrawn="1">
          <p15:clr>
            <a:srgbClr val="A4A3A4"/>
          </p15:clr>
        </p15:guide>
        <p15:guide id="14" orient="horz" pos="41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6262"/>
    <a:srgbClr val="003088"/>
    <a:srgbClr val="F08900"/>
    <a:srgbClr val="FF6900"/>
    <a:srgbClr val="1E5DF8"/>
    <a:srgbClr val="FFFFFF"/>
    <a:srgbClr val="00BED5"/>
    <a:srgbClr val="C13D33"/>
    <a:srgbClr val="E94D36"/>
    <a:srgbClr val="BE2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8B0587-AAAE-FCBB-350B-B5F8E9799D16}" v="2" dt="2022-07-04T08:05:24.6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00"/>
    <p:restoredTop sz="94422"/>
  </p:normalViewPr>
  <p:slideViewPr>
    <p:cSldViewPr snapToGrid="0" snapToObjects="1">
      <p:cViewPr varScale="1">
        <p:scale>
          <a:sx n="124" d="100"/>
          <a:sy n="124" d="100"/>
        </p:scale>
        <p:origin x="480" y="96"/>
      </p:cViewPr>
      <p:guideLst>
        <p:guide orient="horz" pos="323"/>
        <p:guide pos="234"/>
        <p:guide orient="horz" pos="3974"/>
        <p:guide pos="7355"/>
        <p:guide pos="3840"/>
        <p:guide orient="horz" pos="867"/>
        <p:guide orient="horz" pos="3634"/>
        <p:guide pos="688"/>
        <p:guide orient="horz" pos="3884"/>
        <p:guide pos="1209"/>
        <p:guide pos="1391"/>
        <p:guide pos="1844"/>
        <p:guide orient="horz" pos="1026"/>
        <p:guide orient="horz" pos="41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nedden, Edward (STFC,DL,AST)" userId="S::edward.snedden@stfc.ac.uk::b4366d8c-ae20-464e-a811-9abf763ca743" providerId="AD" clId="Web-{C68B0587-AAAE-FCBB-350B-B5F8E9799D16}"/>
    <pc:docChg chg="addSld sldOrd addMainMaster">
      <pc:chgData name="Snedden, Edward (STFC,DL,AST)" userId="S::edward.snedden@stfc.ac.uk::b4366d8c-ae20-464e-a811-9abf763ca743" providerId="AD" clId="Web-{C68B0587-AAAE-FCBB-350B-B5F8E9799D16}" dt="2022-07-04T08:05:24.636" v="1"/>
      <pc:docMkLst>
        <pc:docMk/>
      </pc:docMkLst>
      <pc:sldChg chg="add ord">
        <pc:chgData name="Snedden, Edward (STFC,DL,AST)" userId="S::edward.snedden@stfc.ac.uk::b4366d8c-ae20-464e-a811-9abf763ca743" providerId="AD" clId="Web-{C68B0587-AAAE-FCBB-350B-B5F8E9799D16}" dt="2022-07-04T08:05:24.636" v="1"/>
        <pc:sldMkLst>
          <pc:docMk/>
          <pc:sldMk cId="1168075160" sldId="287"/>
        </pc:sldMkLst>
      </pc:sldChg>
      <pc:sldMasterChg chg="add addSldLayout">
        <pc:chgData name="Snedden, Edward (STFC,DL,AST)" userId="S::edward.snedden@stfc.ac.uk::b4366d8c-ae20-464e-a811-9abf763ca743" providerId="AD" clId="Web-{C68B0587-AAAE-FCBB-350B-B5F8E9799D16}" dt="2022-07-04T08:05:22.558" v="0"/>
        <pc:sldMasterMkLst>
          <pc:docMk/>
          <pc:sldMasterMk cId="3109174359" sldId="2147483715"/>
        </pc:sldMasterMkLst>
        <pc:sldLayoutChg chg="add">
          <pc:chgData name="Snedden, Edward (STFC,DL,AST)" userId="S::edward.snedden@stfc.ac.uk::b4366d8c-ae20-464e-a811-9abf763ca743" providerId="AD" clId="Web-{C68B0587-AAAE-FCBB-350B-B5F8E9799D16}" dt="2022-07-04T08:05:22.558" v="0"/>
          <pc:sldLayoutMkLst>
            <pc:docMk/>
            <pc:sldMasterMk cId="3109174359" sldId="2147483715"/>
            <pc:sldLayoutMk cId="2468673981" sldId="2147483716"/>
          </pc:sldLayoutMkLst>
        </pc:sldLayoutChg>
        <pc:sldLayoutChg chg="add">
          <pc:chgData name="Snedden, Edward (STFC,DL,AST)" userId="S::edward.snedden@stfc.ac.uk::b4366d8c-ae20-464e-a811-9abf763ca743" providerId="AD" clId="Web-{C68B0587-AAAE-FCBB-350B-B5F8E9799D16}" dt="2022-07-04T08:05:22.558" v="0"/>
          <pc:sldLayoutMkLst>
            <pc:docMk/>
            <pc:sldMasterMk cId="3109174359" sldId="2147483715"/>
            <pc:sldLayoutMk cId="2372755548" sldId="2147483717"/>
          </pc:sldLayoutMkLst>
        </pc:sldLayoutChg>
        <pc:sldLayoutChg chg="add">
          <pc:chgData name="Snedden, Edward (STFC,DL,AST)" userId="S::edward.snedden@stfc.ac.uk::b4366d8c-ae20-464e-a811-9abf763ca743" providerId="AD" clId="Web-{C68B0587-AAAE-FCBB-350B-B5F8E9799D16}" dt="2022-07-04T08:05:22.558" v="0"/>
          <pc:sldLayoutMkLst>
            <pc:docMk/>
            <pc:sldMasterMk cId="3109174359" sldId="2147483715"/>
            <pc:sldLayoutMk cId="4053547200" sldId="214748371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48FE9A4A-3203-D544-A0F2-9B4A7A1B021E}" type="datetimeFigureOut">
              <a:rPr lang="en-US" smtClean="0"/>
              <a:pPr/>
              <a:t>7/4/2022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C0F3BA1D-A00F-DB41-84DA-BE26C4853B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84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41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416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264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200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137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801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490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253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343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12DA-95CC-4C45-81CC-C6BC7E00FC2C}" type="datetime1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 Snedden - 3rd CLARA User Community Meeting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6E9B-32A4-48B0-A074-BCD8713EBF4A}" type="datetime1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 Snedden - 3rd CLARA User Community Meeting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4D02-2580-44E8-81C6-0A1BCDBDFA21}" type="datetime1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 Snedden - 3rd CLARA User Community Meeting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7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161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4678-D624-4FE5-B8F3-38106E3E9E22}" type="datetime1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 Snedden - 3rd CLARA User Community Meeting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70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340B-3A95-4180-AADB-606E35240C29}" type="datetime1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 Snedden - 3rd CLARA User Community Meeting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4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B50A-0E9E-4497-BB46-68ABAA5A0115}" type="datetime1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 Snedden - 3rd CLARA User Community Meeting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99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42BE-64A1-4E02-8185-512CE213B0E7}" type="datetime1">
              <a:rPr lang="en-US" smtClean="0"/>
              <a:t>7/4/2022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 Snedden - 3rd CLARA User Community Meeting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61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4451-F79B-4B7A-874A-92110AAAF509}" type="datetime1">
              <a:rPr lang="en-US" smtClean="0"/>
              <a:t>7/4/2022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 Snedden - 3rd CLARA User Community Meeting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9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E3F1-4C21-4E80-903E-025C3A3F2A8F}" type="datetime1">
              <a:rPr lang="en-US" smtClean="0"/>
              <a:t>7/4/2022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 Snedden - 3rd CLARA User Community Meeting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58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C175-FFEC-4F33-91CB-AEF798A78E93}" type="datetime1">
              <a:rPr lang="en-US" smtClean="0"/>
              <a:t>7/4/2022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 Snedden - 3rd CLARA User Community Meeting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8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27B0-45A2-44D4-9CE5-6857E125E9BC}" type="datetime1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 Snedden - 3rd CLARA User Community Meeting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9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1567-3CA9-4A47-BDD3-B8ADCAC520C2}" type="datetime1">
              <a:rPr lang="en-US" smtClean="0"/>
              <a:t>7/4/2022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 Snedden - 3rd CLARA User Community Meeting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3562-6633-4332-9241-94B0AD1EFDF3}" type="datetime1">
              <a:rPr lang="en-US" smtClean="0"/>
              <a:t>7/4/2022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 Snedden - 3rd CLARA User Community Meeting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14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4CF34-9591-465D-96A3-80F984515AEC}" type="datetime1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 Snedden - 3rd CLARA User Community Meeting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69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BA2B-9FE5-47BD-8AD3-3E1A6F789EA4}" type="datetime1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 Snedden - 3rd CLARA User Community Meeting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6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228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067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5486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6739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27555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3547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E059-324C-4A06-9A7A-F62960EB96BD}" type="datetime1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 Snedden - 3rd CLARA User Community Meeting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E916-F0B7-4415-913E-A37706E1DCCC}" type="datetime1">
              <a:rPr lang="en-US" smtClean="0"/>
              <a:t>7/4/2022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 Snedden - 3rd CLARA User Community Meeting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7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47CD7-24E9-43E5-9DEA-2870E402A791}" type="datetime1">
              <a:rPr lang="en-US" smtClean="0"/>
              <a:t>7/4/2022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 Snedden - 3rd CLARA User Community Meeting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184B-90B1-434C-A6E0-3759503E4C0E}" type="datetime1">
              <a:rPr lang="en-US" smtClean="0"/>
              <a:t>7/4/2022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 Snedden - 3rd CLARA User Community Meeting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1145-F1DA-4A28-94D5-927CD5524D4F}" type="datetime1">
              <a:rPr lang="en-US" smtClean="0"/>
              <a:t>7/4/2022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 Snedden - 3rd CLARA User Community Meeting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5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75EC-2A42-4088-96A8-802E0FBC3B44}" type="datetime1">
              <a:rPr lang="en-US" smtClean="0"/>
              <a:t>7/4/2022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 Snedden - 3rd CLARA User Community Meeting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2216-92D6-4706-B13C-E4D4319D382A}" type="datetime1">
              <a:rPr lang="en-US" smtClean="0"/>
              <a:t>7/4/2022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 Snedden - 3rd CLARA User Community Meeting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82FAE-E5C2-4A30-8C8D-2FB9D948F3B9}" type="datetime1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E Snedden - 3rd CLARA User Community Meeting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FFAE5C-641B-744D-A6DC-75A698267D3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7200" y="5760000"/>
            <a:ext cx="2352675" cy="101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9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66" userDrawn="1">
          <p15:clr>
            <a:srgbClr val="F26B43"/>
          </p15:clr>
        </p15:guide>
        <p15:guide id="4" orient="horz" pos="41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8EC25-CF51-4C34-806E-32E58267EA35}" type="datetime1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E Snedden - 3rd CLARA User Community Meeting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8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859F6F-E047-894C-BA4C-F3215D885E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6202" y="5687327"/>
            <a:ext cx="2366369" cy="101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74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edward.Snedden@stfc.ac.u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591388" y="2789852"/>
            <a:ext cx="453306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FEBE Laser Plans</a:t>
            </a:r>
            <a:endParaRPr kumimoji="0" lang="en-GB" sz="3600" b="1" i="0" u="none" strike="noStrike" kern="1200" cap="none" spc="-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2605" y="4398095"/>
            <a:ext cx="3529395" cy="223637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29340" y="282686"/>
            <a:ext cx="6865880" cy="1200321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ヒラギノ角ゴ Pro W3"/>
                <a:cs typeface="Arial" pitchFamily="34" charset="0"/>
              </a:rPr>
              <a:t>Making a brighter future through advanced accelerators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1388" y="3436183"/>
            <a:ext cx="5752557" cy="1200321"/>
          </a:xfrm>
          <a:prstGeom prst="rect">
            <a:avLst/>
          </a:prstGeom>
        </p:spPr>
        <p:txBody>
          <a:bodyPr wrap="square" lIns="91432" tIns="45716" rIns="91432" bIns="45716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Edward </a:t>
            </a:r>
            <a:r>
              <a:rPr kumimoji="0" lang="en-GB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Snedden, ASTeC-FLT</a:t>
            </a:r>
            <a:endParaRPr kumimoji="0" lang="en-GB" altLang="en-US" sz="2400" i="0" u="none" strike="noStrike" kern="1200" cap="none" spc="0" normalizeH="0" baseline="0" noProof="0" dirty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Arial"/>
              <a:ea typeface="ヒラギノ角ゴ Pro W3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3</a:t>
            </a:r>
            <a:r>
              <a:rPr kumimoji="0" lang="en-GB" altLang="en-US" sz="2400" i="0" u="none" strike="noStrike" kern="1200" cap="none" spc="0" normalizeH="0" baseline="30000" noProof="0" dirty="0" smtClean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rd</a:t>
            </a:r>
            <a:r>
              <a:rPr kumimoji="0" lang="en-GB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 CLARA User Meeting</a:t>
            </a:r>
            <a:endParaRPr kumimoji="0" lang="en-GB" altLang="en-US" sz="240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Arial"/>
              <a:ea typeface="ヒラギノ角ゴ Pro W3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05.07.22</a:t>
            </a:r>
            <a:endParaRPr kumimoji="0" lang="en-GB" altLang="en-US" sz="240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Arial"/>
              <a:ea typeface="ヒラギノ角ゴ Pro W3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605" y="2055470"/>
            <a:ext cx="3529394" cy="20801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859F6F-E047-894C-BA4C-F3215D885E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200" y="140400"/>
            <a:ext cx="361950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7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1012823" y="3096000"/>
            <a:ext cx="4564836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B1E82C-511C-F44B-8DEE-6C4FBE2011FA}"/>
              </a:ext>
            </a:extLst>
          </p:cNvPr>
          <p:cNvSpPr/>
          <p:nvPr/>
        </p:nvSpPr>
        <p:spPr>
          <a:xfrm>
            <a:off x="279243" y="5904254"/>
            <a:ext cx="162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astec.stfc.ac.uk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DB4F796-7A73-B444-9AB1-C5BEC4B95960}"/>
              </a:ext>
            </a:extLst>
          </p:cNvPr>
          <p:cNvGrpSpPr/>
          <p:nvPr/>
        </p:nvGrpSpPr>
        <p:grpSpPr>
          <a:xfrm>
            <a:off x="2491972" y="5904254"/>
            <a:ext cx="2038167" cy="338554"/>
            <a:chOff x="2358405" y="5904254"/>
            <a:chExt cx="2038167" cy="33855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D90C4E3-95AE-AE45-8782-2B4D4D090039}"/>
                </a:ext>
              </a:extLst>
            </p:cNvPr>
            <p:cNvSpPr/>
            <p:nvPr/>
          </p:nvSpPr>
          <p:spPr>
            <a:xfrm>
              <a:off x="2546065" y="5904254"/>
              <a:ext cx="185050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@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ASTeCSTFC</a:t>
              </a:r>
              <a:endParaRPr lang="en-GB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1736D92-0BEE-7247-BF06-3BCA7E269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2358405" y="5994000"/>
              <a:ext cx="236329" cy="194400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4159A88-49B6-5941-A081-2D5FC08F9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00" y="140400"/>
            <a:ext cx="361950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2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03341" y="1351508"/>
            <a:ext cx="107194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FEBE Laser: Introduction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 into FEBE beamline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 system</a:t>
            </a: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 room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Synchronization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 transport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plan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 planning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EF5F92E-23C3-927B-8ADE-95AA0344B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577" y="1497425"/>
            <a:ext cx="5754029" cy="38631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Footer Placeholder 6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</a:rPr>
              <a:t>E Snedden - 3rd CLARA User Community Meeting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Slide Number Placeholder 7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BAAB195-B577-5546-8349-9DDA93B6129E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2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7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A9346F-C81C-4FB7-A134-185924736859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290311-6D66-47D0-9844-3A60CD8BFBE4}"/>
              </a:ext>
            </a:extLst>
          </p:cNvPr>
          <p:cNvSpPr txBox="1"/>
          <p:nvPr/>
        </p:nvSpPr>
        <p:spPr>
          <a:xfrm>
            <a:off x="403340" y="1114623"/>
            <a:ext cx="1141470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FEBE will combine ‘FEL-ready’ electron beam with a 100 TW laser.</a:t>
            </a:r>
          </a:p>
          <a:p>
            <a:pPr algn="r" fontAlgn="base"/>
            <a:endParaRPr lang="en-GB" sz="2400" dirty="0" smtClean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fontAlgn="base"/>
            <a:r>
              <a:rPr lang="en-GB" sz="24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will be unique infrastructure for research in novel acceleration.</a:t>
            </a:r>
          </a:p>
          <a:p>
            <a:pPr fontAlgn="base"/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 can benefit from: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quality and configurable electron beam (e.g., suited for injection into plasma)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technology developed for the CLARA FEL (e.g., synchronization, beam diagnostics)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Flexibility in experiment design through the FEC1/2 chambers</a:t>
            </a: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GB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Update: </a:t>
            </a: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received £4.2 M funding (beginning 23/24) to provide the laser to the FEBE hutch. This will be delivered as part of CLARA: Phase 2.</a:t>
            </a:r>
          </a:p>
          <a:p>
            <a:pPr fontAlgn="base"/>
            <a:endParaRPr lang="en-GB" sz="2400" dirty="0" smtClean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fontAlgn="base"/>
            <a:r>
              <a:rPr lang="en-GB" sz="24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will make FEBE a valuable facility in support of long-term R&amp;D goals, including those outlined in the ESPP Accelerator R&amp;D Roadmap.</a:t>
            </a:r>
            <a:endParaRPr lang="en-GB" sz="2400" dirty="0" smtClean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 Snedden - 3rd CLARA User Community Meeting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5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A9346F-C81C-4FB7-A134-185924736859}"/>
              </a:ext>
            </a:extLst>
          </p:cNvPr>
          <p:cNvSpPr txBox="1"/>
          <p:nvPr/>
        </p:nvSpPr>
        <p:spPr>
          <a:xfrm>
            <a:off x="403340" y="345182"/>
            <a:ext cx="11684581" cy="12618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</a:t>
            </a:r>
          </a:p>
          <a:p>
            <a:r>
              <a:rPr lang="en-US" sz="3200" spc="-15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 system</a:t>
            </a:r>
            <a:endParaRPr lang="en-US" sz="4400" spc="-15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290311-6D66-47D0-9844-3A60CD8BFBE4}"/>
              </a:ext>
            </a:extLst>
          </p:cNvPr>
          <p:cNvSpPr txBox="1"/>
          <p:nvPr/>
        </p:nvSpPr>
        <p:spPr>
          <a:xfrm>
            <a:off x="403340" y="1607066"/>
            <a:ext cx="11414704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100 TW (~2.5 J at ~25 fs, fully compressed) Ti:Sapphire. </a:t>
            </a:r>
          </a:p>
          <a:p>
            <a:pPr fontAlgn="base"/>
            <a:endParaRPr lang="en-GB" sz="2400" b="1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laser will be provided ‘upgrade-ready’ to higher power (e.g. →250 TW), including the vacuum compressor. </a:t>
            </a:r>
          </a:p>
          <a:p>
            <a:pPr fontAlgn="base"/>
            <a:endParaRPr lang="en-GB" sz="2400" dirty="0" smtClean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ASTeC aims to appoint a dedicated ‘laser operations’ crew, responsible for operating and maintaining the laser during exploitation periods.</a:t>
            </a:r>
          </a:p>
          <a:p>
            <a:pPr fontAlgn="base"/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 alignment will be supported by a CW reference laser and low pulse energy modes (similar to </a:t>
            </a: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BA1).</a:t>
            </a:r>
            <a:endParaRPr lang="en-GB" sz="2400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GB" sz="28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GB" sz="28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GB" sz="2400" dirty="0" smtClean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GB" sz="2400" dirty="0" smtClean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 Snedden - 3rd CLARA User Community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2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5A9346F-C81C-4FB7-A134-185924736859}"/>
              </a:ext>
            </a:extLst>
          </p:cNvPr>
          <p:cNvSpPr txBox="1"/>
          <p:nvPr/>
        </p:nvSpPr>
        <p:spPr>
          <a:xfrm>
            <a:off x="403340" y="345182"/>
            <a:ext cx="11684581" cy="12618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</a:t>
            </a:r>
          </a:p>
          <a:p>
            <a:r>
              <a:rPr lang="en-US" sz="3200" spc="-15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 room</a:t>
            </a:r>
            <a:endParaRPr lang="en-US" sz="4400" spc="-15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A9346F-C81C-4FB7-A134-185924736859}"/>
              </a:ext>
            </a:extLst>
          </p:cNvPr>
          <p:cNvSpPr txBox="1"/>
          <p:nvPr/>
        </p:nvSpPr>
        <p:spPr>
          <a:xfrm>
            <a:off x="4362309" y="469419"/>
            <a:ext cx="3915964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 fontAlgn="base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Immediately on top of the FEBE hutch to minimise path length to target.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3547" b="215"/>
          <a:stretch/>
        </p:blipFill>
        <p:spPr>
          <a:xfrm>
            <a:off x="1692051" y="1607066"/>
            <a:ext cx="8278711" cy="42095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659365" y="1379315"/>
            <a:ext cx="2237679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10,000 (ISO 7) clean room with environment control.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57806" y="4429625"/>
            <a:ext cx="2409007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suppliers will be housed in nearby Rack Room 4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70762" y="3832297"/>
            <a:ext cx="1890911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Operated from immediately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adjacent laser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room.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89600" y="2700696"/>
            <a:ext cx="1007533" cy="142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8720667" y="21874"/>
            <a:ext cx="3435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i="1" dirty="0" smtClean="0"/>
              <a:t>Laser room shell complete, can be visited today by those interested in touring CLARA.</a:t>
            </a:r>
            <a:endParaRPr lang="en-GB" i="1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 Snedden - 3rd CLARA User Community Meeting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8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A9346F-C81C-4FB7-A134-185924736859}"/>
              </a:ext>
            </a:extLst>
          </p:cNvPr>
          <p:cNvSpPr txBox="1"/>
          <p:nvPr/>
        </p:nvSpPr>
        <p:spPr>
          <a:xfrm>
            <a:off x="403340" y="345182"/>
            <a:ext cx="11684581" cy="12618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</a:t>
            </a:r>
          </a:p>
          <a:p>
            <a:r>
              <a:rPr lang="en-US" sz="3200" spc="-15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Synchronization</a:t>
            </a:r>
            <a:endParaRPr lang="en-US" sz="4400" spc="-15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290311-6D66-47D0-9844-3A60CD8BFBE4}"/>
              </a:ext>
            </a:extLst>
          </p:cNvPr>
          <p:cNvSpPr txBox="1"/>
          <p:nvPr/>
        </p:nvSpPr>
        <p:spPr>
          <a:xfrm>
            <a:off x="403340" y="1607066"/>
            <a:ext cx="1141470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laser oscillator will be optically synchronized to the CLARA optical clock. ASTeC and CI are progressing ‘FEL-ready’ synchronization systems, including:</a:t>
            </a:r>
          </a:p>
          <a:p>
            <a:pPr fontAlgn="base"/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Ultralow noise optical clock </a:t>
            </a:r>
            <a:r>
              <a:rPr lang="en-GB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(complete)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Stabilized (&lt;10 fs over 24 hr), in-fibre optical clock distribution </a:t>
            </a:r>
            <a:r>
              <a:rPr lang="en-GB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(design and testing complete)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Two-colour laser-laser locking </a:t>
            </a:r>
            <a:r>
              <a:rPr lang="en-GB" sz="24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4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free-space </a:t>
            </a:r>
            <a:r>
              <a:rPr lang="en-GB" sz="24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complete, testing underway, all-fibre upgrade design in progress)</a:t>
            </a:r>
          </a:p>
          <a:p>
            <a:pPr fontAlgn="base"/>
            <a:endParaRPr lang="en-GB" sz="2400" b="1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fontAlgn="base"/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Goal: provide &lt;10 fs start-to-end locking of the FEBE laser </a:t>
            </a:r>
            <a:b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optical reference (on track!).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 Snedden - 3rd CLARA User Community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6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A9346F-C81C-4FB7-A134-185924736859}"/>
              </a:ext>
            </a:extLst>
          </p:cNvPr>
          <p:cNvSpPr txBox="1"/>
          <p:nvPr/>
        </p:nvSpPr>
        <p:spPr>
          <a:xfrm>
            <a:off x="403340" y="345182"/>
            <a:ext cx="11684581" cy="12618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</a:t>
            </a:r>
          </a:p>
          <a:p>
            <a:r>
              <a:rPr lang="en-US" sz="3200" spc="-15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endParaRPr lang="en-US" sz="4400" spc="-15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25829" y="1372332"/>
            <a:ext cx="11191605" cy="4635247"/>
            <a:chOff x="625829" y="1824730"/>
            <a:chExt cx="11191605" cy="4635247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0939" y="2415216"/>
              <a:ext cx="7183196" cy="298835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25829" y="2631168"/>
              <a:ext cx="1502648" cy="523220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400">
                  <a:latin typeface="Arial" panose="020B0604020202020204" pitchFamily="34" charset="0"/>
                  <a:cs typeface="Arial" panose="020B0604020202020204" pitchFamily="34" charset="0"/>
                </a:rPr>
                <a:t>Down-periscope from laser room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20999" y="1824730"/>
              <a:ext cx="1502648" cy="523220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GB" sz="1400">
                  <a:latin typeface="Arial"/>
                  <a:cs typeface="Arial"/>
                </a:rPr>
                <a:t>Deformable mirror</a:t>
              </a:r>
              <a:endParaRPr lang="en-US">
                <a:latin typeface="Arial"/>
                <a:cs typeface="Arial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128477" y="2892778"/>
              <a:ext cx="62246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27675" y="4887164"/>
              <a:ext cx="1868979" cy="738664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GB" sz="1400">
                  <a:latin typeface="Arial" panose="020B0604020202020204" pitchFamily="34" charset="0"/>
                  <a:cs typeface="Arial" panose="020B0604020202020204" pitchFamily="34" charset="0"/>
                </a:rPr>
                <a:t>OAP</a:t>
              </a:r>
            </a:p>
            <a:p>
              <a:pPr algn="ctr"/>
              <a:r>
                <a:rPr lang="en-GB" sz="1400">
                  <a:latin typeface="Arial"/>
                  <a:cs typeface="Arial"/>
                </a:rPr>
                <a:t>~7’’ Diameter</a:t>
              </a:r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400">
                  <a:latin typeface="Arial" panose="020B0604020202020204" pitchFamily="34" charset="0"/>
                  <a:cs typeface="Arial" panose="020B0604020202020204" pitchFamily="34" charset="0"/>
                </a:rPr>
                <a:t>~3.5m Focal Length 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3857385" y="2347950"/>
              <a:ext cx="422622" cy="47209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40819" y="3615121"/>
              <a:ext cx="1629014" cy="3077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CLARA Beam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2369833" y="4575745"/>
              <a:ext cx="538279" cy="27929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263773" y="3769010"/>
              <a:ext cx="437537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4958092" y="2565542"/>
              <a:ext cx="639939" cy="63288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469169" y="2257765"/>
              <a:ext cx="1502648" cy="523220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400">
                  <a:latin typeface="Arial" panose="020B0604020202020204" pitchFamily="34" charset="0"/>
                  <a:cs typeface="Arial" panose="020B0604020202020204" pitchFamily="34" charset="0"/>
                </a:rPr>
                <a:t>Pass through to chamber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188420" y="3664547"/>
              <a:ext cx="1629014" cy="3077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CLARA Beam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02614" y="5721313"/>
              <a:ext cx="1629014" cy="738664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Primary Laser IP (could move focus upstream)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9934135" y="3818437"/>
              <a:ext cx="437537" cy="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6317121" y="3909394"/>
              <a:ext cx="3984" cy="178959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40819" y="3615120"/>
              <a:ext cx="1629014" cy="3077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CLARA</a:t>
              </a:r>
              <a:r>
                <a:rPr lang="en-GB" sz="1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Beam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2263773" y="3769009"/>
              <a:ext cx="437537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9934135" y="3818436"/>
              <a:ext cx="437537" cy="1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 Snedden - 3rd CLARA User Community Meeting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6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A9346F-C81C-4FB7-A134-185924736859}"/>
              </a:ext>
            </a:extLst>
          </p:cNvPr>
          <p:cNvSpPr txBox="1"/>
          <p:nvPr/>
        </p:nvSpPr>
        <p:spPr>
          <a:xfrm>
            <a:off x="403340" y="345182"/>
            <a:ext cx="11684581" cy="12618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</a:t>
            </a:r>
          </a:p>
          <a:p>
            <a:r>
              <a:rPr lang="en-US" sz="3200" spc="-15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plan</a:t>
            </a:r>
            <a:endParaRPr lang="en-US" sz="4400" spc="-15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290311-6D66-47D0-9844-3A60CD8BFBE4}"/>
              </a:ext>
            </a:extLst>
          </p:cNvPr>
          <p:cNvSpPr txBox="1"/>
          <p:nvPr/>
        </p:nvSpPr>
        <p:spPr>
          <a:xfrm>
            <a:off x="403340" y="1607066"/>
            <a:ext cx="1147539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 funding begins 23/24, split over two </a:t>
            </a: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years. Laser supply and integration managed through CLARA Project work package.</a:t>
            </a:r>
          </a:p>
          <a:p>
            <a:pPr fontAlgn="base"/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GB" sz="2400" dirty="0" smtClean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GB" sz="2400" dirty="0" smtClean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GB" sz="2400" dirty="0" smtClean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GB" sz="2400" dirty="0" smtClean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Goals: laser contract begins April 2023, exploitation begins 2025.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B660E77-3F25-BEEB-70D4-D421B09451DA}"/>
              </a:ext>
            </a:extLst>
          </p:cNvPr>
          <p:cNvGrpSpPr/>
          <p:nvPr/>
        </p:nvGrpSpPr>
        <p:grpSpPr>
          <a:xfrm>
            <a:off x="37460" y="2589408"/>
            <a:ext cx="11925666" cy="2528941"/>
            <a:chOff x="-48" y="1545511"/>
            <a:chExt cx="11925666" cy="2528941"/>
          </a:xfrm>
        </p:grpSpPr>
        <p:grpSp>
          <p:nvGrpSpPr>
            <p:cNvPr id="82" name="Group 81"/>
            <p:cNvGrpSpPr/>
            <p:nvPr/>
          </p:nvGrpSpPr>
          <p:grpSpPr>
            <a:xfrm>
              <a:off x="-48" y="1545511"/>
              <a:ext cx="11925666" cy="2528941"/>
              <a:chOff x="145867" y="1545511"/>
              <a:chExt cx="11925666" cy="2528941"/>
            </a:xfrm>
          </p:grpSpPr>
          <p:grpSp>
            <p:nvGrpSpPr>
              <p:cNvPr id="86" name="Group 85"/>
              <p:cNvGrpSpPr/>
              <p:nvPr/>
            </p:nvGrpSpPr>
            <p:grpSpPr>
              <a:xfrm>
                <a:off x="1035908" y="1545511"/>
                <a:ext cx="11035625" cy="701796"/>
                <a:chOff x="933154" y="1655038"/>
                <a:chExt cx="11035625" cy="701796"/>
              </a:xfrm>
            </p:grpSpPr>
            <p:grpSp>
              <p:nvGrpSpPr>
                <p:cNvPr id="114" name="Group 113"/>
                <p:cNvGrpSpPr/>
                <p:nvPr/>
              </p:nvGrpSpPr>
              <p:grpSpPr>
                <a:xfrm>
                  <a:off x="1184856" y="2036131"/>
                  <a:ext cx="10532223" cy="320703"/>
                  <a:chOff x="579474" y="2036131"/>
                  <a:chExt cx="11137605" cy="255185"/>
                </a:xfrm>
              </p:grpSpPr>
              <p:cxnSp>
                <p:nvCxnSpPr>
                  <p:cNvPr id="125" name="Straight Connector 124"/>
                  <p:cNvCxnSpPr/>
                  <p:nvPr/>
                </p:nvCxnSpPr>
                <p:spPr>
                  <a:xfrm flipV="1">
                    <a:off x="701749" y="2137144"/>
                    <a:ext cx="10770781" cy="31898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6" name="Rectangle 125"/>
                  <p:cNvSpPr/>
                  <p:nvPr/>
                </p:nvSpPr>
                <p:spPr>
                  <a:xfrm>
                    <a:off x="579474" y="2046767"/>
                    <a:ext cx="244549" cy="244549"/>
                  </a:xfrm>
                  <a:prstGeom prst="rect">
                    <a:avLst/>
                  </a:prstGeom>
                  <a:pattFill prst="narVert">
                    <a:fgClr>
                      <a:schemeClr val="accent1"/>
                    </a:fgClr>
                    <a:bgClr>
                      <a:schemeClr val="bg1"/>
                    </a:bgClr>
                  </a:pattFill>
                  <a:ln w="285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7" name="Rectangle 126"/>
                  <p:cNvSpPr/>
                  <p:nvPr/>
                </p:nvSpPr>
                <p:spPr>
                  <a:xfrm>
                    <a:off x="1827028" y="2046764"/>
                    <a:ext cx="244549" cy="244549"/>
                  </a:xfrm>
                  <a:prstGeom prst="rect">
                    <a:avLst/>
                  </a:prstGeom>
                  <a:pattFill prst="narVert">
                    <a:fgClr>
                      <a:schemeClr val="accent1"/>
                    </a:fgClr>
                    <a:bgClr>
                      <a:schemeClr val="bg1"/>
                    </a:bgClr>
                  </a:pattFill>
                  <a:ln w="285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8" name="Rectangle 127"/>
                  <p:cNvSpPr/>
                  <p:nvPr/>
                </p:nvSpPr>
                <p:spPr>
                  <a:xfrm>
                    <a:off x="3074582" y="2046767"/>
                    <a:ext cx="244549" cy="244549"/>
                  </a:xfrm>
                  <a:prstGeom prst="rect">
                    <a:avLst/>
                  </a:prstGeom>
                  <a:pattFill prst="narVert">
                    <a:fgClr>
                      <a:schemeClr val="accent1"/>
                    </a:fgClr>
                    <a:bgClr>
                      <a:schemeClr val="bg1"/>
                    </a:bgClr>
                  </a:pattFill>
                  <a:ln w="285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9" name="Rectangle 128"/>
                  <p:cNvSpPr/>
                  <p:nvPr/>
                </p:nvSpPr>
                <p:spPr>
                  <a:xfrm>
                    <a:off x="4322136" y="2046766"/>
                    <a:ext cx="244549" cy="244549"/>
                  </a:xfrm>
                  <a:prstGeom prst="rect">
                    <a:avLst/>
                  </a:prstGeom>
                  <a:pattFill prst="narVert">
                    <a:fgClr>
                      <a:schemeClr val="accent1"/>
                    </a:fgClr>
                    <a:bgClr>
                      <a:schemeClr val="bg1"/>
                    </a:bgClr>
                  </a:pattFill>
                  <a:ln w="285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0" name="Rectangle 129"/>
                  <p:cNvSpPr/>
                  <p:nvPr/>
                </p:nvSpPr>
                <p:spPr>
                  <a:xfrm>
                    <a:off x="5569690" y="2046766"/>
                    <a:ext cx="244549" cy="244549"/>
                  </a:xfrm>
                  <a:prstGeom prst="rect">
                    <a:avLst/>
                  </a:prstGeom>
                  <a:pattFill prst="narVert">
                    <a:fgClr>
                      <a:schemeClr val="accent1"/>
                    </a:fgClr>
                    <a:bgClr>
                      <a:schemeClr val="bg1"/>
                    </a:bgClr>
                  </a:pattFill>
                  <a:ln w="285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1" name="Rectangle 130"/>
                  <p:cNvSpPr/>
                  <p:nvPr/>
                </p:nvSpPr>
                <p:spPr>
                  <a:xfrm>
                    <a:off x="6817244" y="2046766"/>
                    <a:ext cx="244549" cy="244549"/>
                  </a:xfrm>
                  <a:prstGeom prst="rect">
                    <a:avLst/>
                  </a:prstGeom>
                  <a:pattFill prst="narVert">
                    <a:fgClr>
                      <a:schemeClr val="accent1"/>
                    </a:fgClr>
                    <a:bgClr>
                      <a:schemeClr val="bg1"/>
                    </a:bgClr>
                  </a:pattFill>
                  <a:ln w="285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2" name="Rectangle 131"/>
                  <p:cNvSpPr/>
                  <p:nvPr/>
                </p:nvSpPr>
                <p:spPr>
                  <a:xfrm>
                    <a:off x="8064798" y="2046764"/>
                    <a:ext cx="244549" cy="244549"/>
                  </a:xfrm>
                  <a:prstGeom prst="rect">
                    <a:avLst/>
                  </a:prstGeom>
                  <a:pattFill prst="narVert">
                    <a:fgClr>
                      <a:schemeClr val="accent1"/>
                    </a:fgClr>
                    <a:bgClr>
                      <a:schemeClr val="bg1"/>
                    </a:bgClr>
                  </a:pattFill>
                  <a:ln w="285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3" name="Rectangle 132"/>
                  <p:cNvSpPr/>
                  <p:nvPr/>
                </p:nvSpPr>
                <p:spPr>
                  <a:xfrm>
                    <a:off x="9312352" y="2036131"/>
                    <a:ext cx="244549" cy="244549"/>
                  </a:xfrm>
                  <a:prstGeom prst="rect">
                    <a:avLst/>
                  </a:prstGeom>
                  <a:pattFill prst="narVert">
                    <a:fgClr>
                      <a:schemeClr val="accent1"/>
                    </a:fgClr>
                    <a:bgClr>
                      <a:schemeClr val="bg1"/>
                    </a:bgClr>
                  </a:pattFill>
                  <a:ln w="285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4" name="Rectangle 133"/>
                  <p:cNvSpPr/>
                  <p:nvPr/>
                </p:nvSpPr>
                <p:spPr>
                  <a:xfrm>
                    <a:off x="10392441" y="2046764"/>
                    <a:ext cx="244549" cy="244549"/>
                  </a:xfrm>
                  <a:prstGeom prst="rect">
                    <a:avLst/>
                  </a:prstGeom>
                  <a:pattFill prst="narVert">
                    <a:fgClr>
                      <a:schemeClr val="accent1"/>
                    </a:fgClr>
                    <a:bgClr>
                      <a:schemeClr val="bg1"/>
                    </a:bgClr>
                  </a:pattFill>
                  <a:ln w="285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5" name="Rectangle 134"/>
                  <p:cNvSpPr/>
                  <p:nvPr/>
                </p:nvSpPr>
                <p:spPr>
                  <a:xfrm>
                    <a:off x="11472530" y="2046764"/>
                    <a:ext cx="244549" cy="244549"/>
                  </a:xfrm>
                  <a:prstGeom prst="rect">
                    <a:avLst/>
                  </a:prstGeom>
                  <a:pattFill prst="narVert">
                    <a:fgClr>
                      <a:schemeClr val="accent1"/>
                    </a:fgClr>
                    <a:bgClr>
                      <a:schemeClr val="bg1"/>
                    </a:bgClr>
                  </a:pattFill>
                  <a:ln w="285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15" name="TextBox 114"/>
                <p:cNvSpPr txBox="1"/>
                <p:nvPr/>
              </p:nvSpPr>
              <p:spPr>
                <a:xfrm>
                  <a:off x="933154" y="1659092"/>
                  <a:ext cx="7346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E2C61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2022</a:t>
                  </a:r>
                </a:p>
              </p:txBody>
            </p:sp>
            <p:sp>
              <p:nvSpPr>
                <p:cNvPr id="116" name="TextBox 115"/>
                <p:cNvSpPr txBox="1"/>
                <p:nvPr/>
              </p:nvSpPr>
              <p:spPr>
                <a:xfrm>
                  <a:off x="2112897" y="1655038"/>
                  <a:ext cx="7346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E2C61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2023</a:t>
                  </a:r>
                </a:p>
              </p:txBody>
            </p:sp>
            <p:sp>
              <p:nvSpPr>
                <p:cNvPr id="117" name="TextBox 116"/>
                <p:cNvSpPr txBox="1"/>
                <p:nvPr/>
              </p:nvSpPr>
              <p:spPr>
                <a:xfrm>
                  <a:off x="3292641" y="1655038"/>
                  <a:ext cx="7346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E2C61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2024</a:t>
                  </a:r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4472385" y="1655038"/>
                  <a:ext cx="7346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E2C61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2025</a:t>
                  </a:r>
                </a:p>
              </p:txBody>
            </p:sp>
            <p:sp>
              <p:nvSpPr>
                <p:cNvPr id="119" name="TextBox 118"/>
                <p:cNvSpPr txBox="1"/>
                <p:nvPr/>
              </p:nvSpPr>
              <p:spPr>
                <a:xfrm>
                  <a:off x="5658495" y="1655038"/>
                  <a:ext cx="7346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E2C61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2026</a:t>
                  </a:r>
                </a:p>
              </p:txBody>
            </p:sp>
            <p:sp>
              <p:nvSpPr>
                <p:cNvPr id="120" name="TextBox 119"/>
                <p:cNvSpPr txBox="1"/>
                <p:nvPr/>
              </p:nvSpPr>
              <p:spPr>
                <a:xfrm>
                  <a:off x="6831871" y="1655038"/>
                  <a:ext cx="7346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E2C61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2027</a:t>
                  </a:r>
                </a:p>
              </p:txBody>
            </p:sp>
            <p:sp>
              <p:nvSpPr>
                <p:cNvPr id="121" name="TextBox 120"/>
                <p:cNvSpPr txBox="1"/>
                <p:nvPr/>
              </p:nvSpPr>
              <p:spPr>
                <a:xfrm>
                  <a:off x="8011615" y="1655038"/>
                  <a:ext cx="7346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E2C61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2028</a:t>
                  </a:r>
                </a:p>
              </p:txBody>
            </p:sp>
            <p:sp>
              <p:nvSpPr>
                <p:cNvPr id="122" name="TextBox 121"/>
                <p:cNvSpPr txBox="1"/>
                <p:nvPr/>
              </p:nvSpPr>
              <p:spPr>
                <a:xfrm>
                  <a:off x="9196993" y="1655038"/>
                  <a:ext cx="7346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E2C61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2029</a:t>
                  </a:r>
                </a:p>
              </p:txBody>
            </p:sp>
            <p:sp>
              <p:nvSpPr>
                <p:cNvPr id="123" name="TextBox 122"/>
                <p:cNvSpPr txBox="1"/>
                <p:nvPr/>
              </p:nvSpPr>
              <p:spPr>
                <a:xfrm>
                  <a:off x="10212739" y="1655038"/>
                  <a:ext cx="7346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E2C61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2030</a:t>
                  </a:r>
                </a:p>
              </p:txBody>
            </p:sp>
            <p:sp>
              <p:nvSpPr>
                <p:cNvPr id="124" name="TextBox 123"/>
                <p:cNvSpPr txBox="1"/>
                <p:nvPr/>
              </p:nvSpPr>
              <p:spPr>
                <a:xfrm>
                  <a:off x="11234120" y="1655038"/>
                  <a:ext cx="7346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E2C61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2031</a:t>
                  </a:r>
                </a:p>
              </p:txBody>
            </p:sp>
          </p:grpSp>
          <p:cxnSp>
            <p:nvCxnSpPr>
              <p:cNvPr id="87" name="Straight Connector 86"/>
              <p:cNvCxnSpPr>
                <a:stCxn id="126" idx="2"/>
              </p:cNvCxnSpPr>
              <p:nvPr/>
            </p:nvCxnSpPr>
            <p:spPr>
              <a:xfrm>
                <a:off x="1403239" y="2247307"/>
                <a:ext cx="12153" cy="1827144"/>
              </a:xfrm>
              <a:prstGeom prst="line">
                <a:avLst/>
              </a:prstGeom>
              <a:ln w="9525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2578032" y="2249388"/>
                <a:ext cx="4948" cy="1825063"/>
              </a:xfrm>
              <a:prstGeom prst="line">
                <a:avLst/>
              </a:prstGeom>
              <a:ln w="9525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3756994" y="2249388"/>
                <a:ext cx="781" cy="1825063"/>
              </a:xfrm>
              <a:prstGeom prst="line">
                <a:avLst/>
              </a:prstGeom>
              <a:ln w="9525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flipH="1">
                <a:off x="4936737" y="2247307"/>
                <a:ext cx="40" cy="1827144"/>
              </a:xfrm>
              <a:prstGeom prst="line">
                <a:avLst/>
              </a:prstGeom>
              <a:ln w="9525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H="1">
                <a:off x="6128207" y="2247303"/>
                <a:ext cx="373" cy="1827148"/>
              </a:xfrm>
              <a:prstGeom prst="line">
                <a:avLst/>
              </a:prstGeom>
              <a:ln w="9525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H="1">
                <a:off x="7299782" y="2247303"/>
                <a:ext cx="2121" cy="1827148"/>
              </a:xfrm>
              <a:prstGeom prst="line">
                <a:avLst/>
              </a:prstGeom>
              <a:ln w="9525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flipH="1">
                <a:off x="8480882" y="2247303"/>
                <a:ext cx="818" cy="1827148"/>
              </a:xfrm>
              <a:prstGeom prst="line">
                <a:avLst/>
              </a:prstGeom>
              <a:ln w="9525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flipH="1">
                <a:off x="9663947" y="2233940"/>
                <a:ext cx="2" cy="1840511"/>
              </a:xfrm>
              <a:prstGeom prst="line">
                <a:avLst/>
              </a:prstGeom>
              <a:ln w="9525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10682822" y="2240582"/>
                <a:ext cx="36435" cy="1833869"/>
              </a:xfrm>
              <a:prstGeom prst="line">
                <a:avLst/>
              </a:prstGeom>
              <a:ln w="9525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H="1">
                <a:off x="11707159" y="2245701"/>
                <a:ext cx="4117" cy="1828750"/>
              </a:xfrm>
              <a:prstGeom prst="line">
                <a:avLst/>
              </a:prstGeom>
              <a:ln w="9525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V="1">
                <a:off x="1407354" y="4074451"/>
                <a:ext cx="10316075" cy="1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98" name="Group 97"/>
              <p:cNvGrpSpPr/>
              <p:nvPr/>
            </p:nvGrpSpPr>
            <p:grpSpPr>
              <a:xfrm>
                <a:off x="2853241" y="2372614"/>
                <a:ext cx="898113" cy="198000"/>
                <a:chOff x="2579342" y="2394500"/>
                <a:chExt cx="898113" cy="198000"/>
              </a:xfrm>
            </p:grpSpPr>
            <p:sp>
              <p:nvSpPr>
                <p:cNvPr id="112" name="Rectangle 111"/>
                <p:cNvSpPr/>
                <p:nvPr/>
              </p:nvSpPr>
              <p:spPr>
                <a:xfrm>
                  <a:off x="2579342" y="2402257"/>
                  <a:ext cx="429882" cy="189625"/>
                </a:xfrm>
                <a:prstGeom prst="rect">
                  <a:avLst/>
                </a:prstGeom>
                <a:pattFill prst="dashHorz">
                  <a:fgClr>
                    <a:schemeClr val="accent6"/>
                  </a:fgClr>
                  <a:bgClr>
                    <a:schemeClr val="bg1"/>
                  </a:bgClr>
                </a:patt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Rectangle 112"/>
                <p:cNvSpPr/>
                <p:nvPr/>
              </p:nvSpPr>
              <p:spPr>
                <a:xfrm>
                  <a:off x="3009225" y="2394500"/>
                  <a:ext cx="468230" cy="19800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9" name="Group 98"/>
              <p:cNvGrpSpPr/>
              <p:nvPr/>
            </p:nvGrpSpPr>
            <p:grpSpPr>
              <a:xfrm>
                <a:off x="145867" y="2272453"/>
                <a:ext cx="2734697" cy="369332"/>
                <a:chOff x="43113" y="5340352"/>
                <a:chExt cx="2734697" cy="369332"/>
              </a:xfrm>
            </p:grpSpPr>
            <p:sp>
              <p:nvSpPr>
                <p:cNvPr id="110" name="TextBox 109"/>
                <p:cNvSpPr txBox="1"/>
                <p:nvPr/>
              </p:nvSpPr>
              <p:spPr>
                <a:xfrm>
                  <a:off x="43113" y="5340352"/>
                  <a:ext cx="12695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2E2C61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CLARA </a:t>
                  </a:r>
                  <a:endPara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2C61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1944866" y="5439895"/>
                  <a:ext cx="832944" cy="198000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0" name="Group 99"/>
              <p:cNvGrpSpPr/>
              <p:nvPr/>
            </p:nvGrpSpPr>
            <p:grpSpPr>
              <a:xfrm>
                <a:off x="195281" y="3173452"/>
                <a:ext cx="11511878" cy="672241"/>
                <a:chOff x="195281" y="2220141"/>
                <a:chExt cx="11511878" cy="672241"/>
              </a:xfrm>
            </p:grpSpPr>
            <p:grpSp>
              <p:nvGrpSpPr>
                <p:cNvPr id="101" name="Group 100"/>
                <p:cNvGrpSpPr/>
                <p:nvPr/>
              </p:nvGrpSpPr>
              <p:grpSpPr>
                <a:xfrm>
                  <a:off x="195281" y="2220141"/>
                  <a:ext cx="9025700" cy="672241"/>
                  <a:chOff x="92527" y="2761959"/>
                  <a:chExt cx="9025700" cy="672241"/>
                </a:xfrm>
              </p:grpSpPr>
              <p:grpSp>
                <p:nvGrpSpPr>
                  <p:cNvPr id="104" name="Group 103"/>
                  <p:cNvGrpSpPr/>
                  <p:nvPr/>
                </p:nvGrpSpPr>
                <p:grpSpPr>
                  <a:xfrm>
                    <a:off x="92527" y="2761959"/>
                    <a:ext cx="8906237" cy="369332"/>
                    <a:chOff x="99586" y="2162140"/>
                    <a:chExt cx="8906237" cy="369332"/>
                  </a:xfrm>
                </p:grpSpPr>
                <p:sp>
                  <p:nvSpPr>
                    <p:cNvPr id="107" name="TextBox 106"/>
                    <p:cNvSpPr txBox="1"/>
                    <p:nvPr/>
                  </p:nvSpPr>
                  <p:spPr>
                    <a:xfrm>
                      <a:off x="99586" y="2162140"/>
                      <a:ext cx="126952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2C6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UK XFEL</a:t>
                      </a:r>
                    </a:p>
                  </p:txBody>
                </p:sp>
                <p:sp>
                  <p:nvSpPr>
                    <p:cNvPr id="108" name="Rectangle 107"/>
                    <p:cNvSpPr/>
                    <p:nvPr/>
                  </p:nvSpPr>
                  <p:spPr>
                    <a:xfrm>
                      <a:off x="1845198" y="2287572"/>
                      <a:ext cx="3570284" cy="198000"/>
                    </a:xfrm>
                    <a:prstGeom prst="rect">
                      <a:avLst/>
                    </a:prstGeom>
                    <a:pattFill prst="dkVert">
                      <a:fgClr>
                        <a:srgbClr val="BE2BBB"/>
                      </a:fgClr>
                      <a:bgClr>
                        <a:schemeClr val="bg1"/>
                      </a:bgClr>
                    </a:pattFill>
                    <a:ln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" name="Rectangle 108"/>
                    <p:cNvSpPr/>
                    <p:nvPr/>
                  </p:nvSpPr>
                  <p:spPr>
                    <a:xfrm>
                      <a:off x="5435539" y="2287572"/>
                      <a:ext cx="3570284" cy="198000"/>
                    </a:xfrm>
                    <a:prstGeom prst="rect">
                      <a:avLst/>
                    </a:prstGeom>
                    <a:pattFill prst="narVert">
                      <a:fgClr>
                        <a:srgbClr val="BE2BBB"/>
                      </a:fgClr>
                      <a:bgClr>
                        <a:schemeClr val="bg1"/>
                      </a:bgClr>
                    </a:patt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2161833" y="3058600"/>
                    <a:ext cx="3606795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2E2C61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rPr>
                      <a:t>CDR: Options </a:t>
                    </a:r>
                    <a:r>
                      <a: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2C61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rPr>
                      <a:t>analysis</a:t>
                    </a:r>
                  </a:p>
                </p:txBody>
              </p:sp>
              <p:sp>
                <p:nvSpPr>
                  <p:cNvPr id="106" name="TextBox 105"/>
                  <p:cNvSpPr txBox="1"/>
                  <p:nvPr/>
                </p:nvSpPr>
                <p:spPr>
                  <a:xfrm>
                    <a:off x="5511432" y="3126423"/>
                    <a:ext cx="3606795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2C61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rPr>
                      <a:t>TDR</a:t>
                    </a:r>
                  </a:p>
                </p:txBody>
              </p:sp>
            </p:grpSp>
            <p:sp>
              <p:nvSpPr>
                <p:cNvPr id="102" name="Rectangle 101"/>
                <p:cNvSpPr/>
                <p:nvPr/>
              </p:nvSpPr>
              <p:spPr>
                <a:xfrm>
                  <a:off x="9075723" y="2345829"/>
                  <a:ext cx="2631436" cy="198000"/>
                </a:xfrm>
                <a:prstGeom prst="rect">
                  <a:avLst/>
                </a:prstGeom>
                <a:solidFill>
                  <a:srgbClr val="BE2BBB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9029021" y="2534846"/>
                  <a:ext cx="262090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E2C61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Construction</a:t>
                  </a:r>
                </a:p>
              </p:txBody>
            </p:sp>
          </p:grpSp>
        </p:grp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27E94CF9-9014-7D90-0FA5-F830537823CC}"/>
                </a:ext>
              </a:extLst>
            </p:cNvPr>
            <p:cNvSpPr/>
            <p:nvPr/>
          </p:nvSpPr>
          <p:spPr>
            <a:xfrm>
              <a:off x="1624651" y="2371997"/>
              <a:ext cx="267855" cy="198000"/>
            </a:xfrm>
            <a:prstGeom prst="rect">
              <a:avLst/>
            </a:prstGeom>
            <a:pattFill prst="dashHorz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BBED5EC-0C14-6A24-540F-D01CC8C9D7A5}"/>
                </a:ext>
              </a:extLst>
            </p:cNvPr>
            <p:cNvSpPr txBox="1"/>
            <p:nvPr/>
          </p:nvSpPr>
          <p:spPr>
            <a:xfrm>
              <a:off x="4911296" y="2593933"/>
              <a:ext cx="6785608" cy="307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E2C6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Machine Development 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E2C6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and CLARA Exploitation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89B8359-D56F-703E-7DFB-55106148B0BD}"/>
                </a:ext>
              </a:extLst>
            </p:cNvPr>
            <p:cNvSpPr/>
            <p:nvPr/>
          </p:nvSpPr>
          <p:spPr>
            <a:xfrm>
              <a:off x="4802794" y="2377154"/>
              <a:ext cx="6774720" cy="198000"/>
            </a:xfrm>
            <a:prstGeom prst="rect">
              <a:avLst/>
            </a:prstGeom>
            <a:pattFill prst="pct90">
              <a:fgClr>
                <a:srgbClr val="00B050"/>
              </a:fgClr>
              <a:bgClr>
                <a:schemeClr val="bg1"/>
              </a:bgClr>
            </a:patt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36" name="Rectangle 135"/>
          <p:cNvSpPr/>
          <p:nvPr/>
        </p:nvSpPr>
        <p:spPr>
          <a:xfrm>
            <a:off x="1295934" y="3413251"/>
            <a:ext cx="363460" cy="19948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137" name="Rectangle 136"/>
          <p:cNvSpPr/>
          <p:nvPr/>
        </p:nvSpPr>
        <p:spPr>
          <a:xfrm>
            <a:off x="3641476" y="3418018"/>
            <a:ext cx="597008" cy="198000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4228930" y="3416721"/>
            <a:ext cx="590074" cy="198447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2058627" y="3628354"/>
            <a:ext cx="623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 Narrow" panose="020B0606020202030204" pitchFamily="34" charset="0"/>
              </a:rPr>
              <a:t>HRRG</a:t>
            </a:r>
            <a:endParaRPr lang="en-GB" sz="1400" dirty="0">
              <a:latin typeface="Arial Narrow" panose="020B0606020202030204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1612501" y="3620180"/>
            <a:ext cx="470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 Narrow" panose="020B0606020202030204" pitchFamily="34" charset="0"/>
              </a:rPr>
              <a:t>SD1</a:t>
            </a:r>
            <a:endParaRPr lang="en-GB" sz="1400" dirty="0">
              <a:latin typeface="Arial Narrow" panose="020B0606020202030204" pitchFamily="34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2719519" y="3620556"/>
            <a:ext cx="470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 Narrow" panose="020B0606020202030204" pitchFamily="34" charset="0"/>
              </a:rPr>
              <a:t>SD2</a:t>
            </a:r>
            <a:endParaRPr lang="en-GB" sz="1400" dirty="0">
              <a:latin typeface="Arial Narrow" panose="020B0606020202030204" pitchFamily="34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3065353" y="3620833"/>
            <a:ext cx="186754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Arial Narrow" panose="020B0606020202030204" pitchFamily="34" charset="0"/>
              </a:rPr>
              <a:t>Technical   Beam    FEBE</a:t>
            </a:r>
          </a:p>
          <a:p>
            <a:pPr algn="ctr"/>
            <a:r>
              <a:rPr lang="en-GB" sz="1400" dirty="0">
                <a:latin typeface="Arial Narrow" panose="020B0606020202030204" pitchFamily="34" charset="0"/>
              </a:rPr>
              <a:t>C</a:t>
            </a:r>
            <a:r>
              <a:rPr lang="en-GB" sz="1400" dirty="0" smtClean="0">
                <a:latin typeface="Arial Narrow" panose="020B0606020202030204" pitchFamily="34" charset="0"/>
              </a:rPr>
              <a:t>ommissioning</a:t>
            </a:r>
            <a:endParaRPr lang="en-GB" sz="1400" dirty="0">
              <a:latin typeface="Arial Narrow" panose="020B0606020202030204" pitchFamily="34" charset="0"/>
            </a:endParaRPr>
          </a:p>
        </p:txBody>
      </p:sp>
      <p:sp>
        <p:nvSpPr>
          <p:cNvPr id="143" name="Diamond 142"/>
          <p:cNvSpPr/>
          <p:nvPr/>
        </p:nvSpPr>
        <p:spPr>
          <a:xfrm>
            <a:off x="2807921" y="3399710"/>
            <a:ext cx="140523" cy="191888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6-Point Star 143"/>
          <p:cNvSpPr/>
          <p:nvPr/>
        </p:nvSpPr>
        <p:spPr>
          <a:xfrm>
            <a:off x="4152592" y="3422247"/>
            <a:ext cx="158228" cy="199288"/>
          </a:xfrm>
          <a:prstGeom prst="star6">
            <a:avLst/>
          </a:prstGeom>
          <a:solidFill>
            <a:srgbClr val="533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Diamond 144"/>
          <p:cNvSpPr/>
          <p:nvPr/>
        </p:nvSpPr>
        <p:spPr>
          <a:xfrm>
            <a:off x="4672373" y="3437986"/>
            <a:ext cx="163604" cy="191712"/>
          </a:xfrm>
          <a:prstGeom prst="diamon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0BBED5EC-0C14-6A24-540F-D01CC8C9D7A5}"/>
              </a:ext>
            </a:extLst>
          </p:cNvPr>
          <p:cNvSpPr txBox="1"/>
          <p:nvPr/>
        </p:nvSpPr>
        <p:spPr>
          <a:xfrm>
            <a:off x="9554710" y="5795445"/>
            <a:ext cx="2113420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FEBE Laser contract begins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0BBED5EC-0C14-6A24-540F-D01CC8C9D7A5}"/>
              </a:ext>
            </a:extLst>
          </p:cNvPr>
          <p:cNvSpPr txBox="1"/>
          <p:nvPr/>
        </p:nvSpPr>
        <p:spPr>
          <a:xfrm>
            <a:off x="9578773" y="6099131"/>
            <a:ext cx="247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FEBE Exploitation kick off meeting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48" name="6-Point Star 147"/>
          <p:cNvSpPr/>
          <p:nvPr/>
        </p:nvSpPr>
        <p:spPr>
          <a:xfrm>
            <a:off x="9398645" y="6159147"/>
            <a:ext cx="158228" cy="199288"/>
          </a:xfrm>
          <a:prstGeom prst="star6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Diamond 148"/>
          <p:cNvSpPr/>
          <p:nvPr/>
        </p:nvSpPr>
        <p:spPr>
          <a:xfrm>
            <a:off x="9412602" y="6447434"/>
            <a:ext cx="144271" cy="182611"/>
          </a:xfrm>
          <a:prstGeom prst="diamon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BBED5EC-0C14-6A24-540F-D01CC8C9D7A5}"/>
              </a:ext>
            </a:extLst>
          </p:cNvPr>
          <p:cNvSpPr txBox="1"/>
          <p:nvPr/>
        </p:nvSpPr>
        <p:spPr>
          <a:xfrm>
            <a:off x="9555540" y="6401648"/>
            <a:ext cx="247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FEBE Laser ready for exploitation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51" name="Diamond 150"/>
          <p:cNvSpPr/>
          <p:nvPr/>
        </p:nvSpPr>
        <p:spPr>
          <a:xfrm>
            <a:off x="9410439" y="5858029"/>
            <a:ext cx="144271" cy="182611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 Snedden - 3rd CLARA User Community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4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A9346F-C81C-4FB7-A134-185924736859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 planning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290311-6D66-47D0-9844-3A60CD8BFBE4}"/>
              </a:ext>
            </a:extLst>
          </p:cNvPr>
          <p:cNvSpPr txBox="1"/>
          <p:nvPr/>
        </p:nvSpPr>
        <p:spPr>
          <a:xfrm>
            <a:off x="403340" y="1607066"/>
            <a:ext cx="1141470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sz="24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FEBE beam line and laser is an exciting opportunity but a big challenge!</a:t>
            </a:r>
          </a:p>
          <a:p>
            <a:pPr fontAlgn="base"/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Combining CLARA with 100 TW pulses is complex problem requiring specialist knowledge and systems. We need to think beyond </a:t>
            </a: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BA1 model.</a:t>
            </a:r>
            <a:endParaRPr lang="en-GB" sz="2400" dirty="0" smtClean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against the novel acceleration challenges requires laser/plasma physics, </a:t>
            </a: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accelerator </a:t>
            </a: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physics and diagnostics to come together </a:t>
            </a:r>
            <a:r>
              <a:rPr lang="en-GB" sz="2400" i="1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working experiment</a:t>
            </a: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base"/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n-GB" sz="24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of the above is possible through close cooperation and collaboration between ASTeC and the user community!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38601" y="5520591"/>
            <a:ext cx="795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/>
              <a:t>Please contact </a:t>
            </a:r>
            <a:r>
              <a:rPr lang="en-GB" sz="2000" dirty="0" smtClean="0">
                <a:hlinkClick r:id="rId3"/>
              </a:rPr>
              <a:t>edward.snedden@stfc.ac.uk</a:t>
            </a:r>
            <a:r>
              <a:rPr lang="en-GB" sz="2000" dirty="0" smtClean="0"/>
              <a:t> if you are interested and would like more details </a:t>
            </a:r>
            <a:r>
              <a:rPr lang="en-GB" sz="2000" dirty="0" smtClean="0"/>
              <a:t>concerning</a:t>
            </a:r>
            <a:r>
              <a:rPr lang="en-GB" sz="2000" dirty="0" smtClean="0"/>
              <a:t> FEBE </a:t>
            </a:r>
            <a:r>
              <a:rPr lang="en-GB" sz="2000" dirty="0" smtClean="0"/>
              <a:t>laser exploitation.</a:t>
            </a:r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 Snedden - 3rd CLARA User Community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4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nt WITHOUT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UKRI">
      <a:dk1>
        <a:srgbClr val="201D3E"/>
      </a:dk1>
      <a:lt1>
        <a:srgbClr val="FF6800"/>
      </a:lt1>
      <a:dk2>
        <a:srgbClr val="F19D1B"/>
      </a:dk2>
      <a:lt2>
        <a:srgbClr val="F9BB0E"/>
      </a:lt2>
      <a:accent1>
        <a:srgbClr val="69BF49"/>
      </a:accent1>
      <a:accent2>
        <a:srgbClr val="07B089"/>
      </a:accent2>
      <a:accent3>
        <a:srgbClr val="36D2AF"/>
      </a:accent3>
      <a:accent4>
        <a:srgbClr val="10BED6"/>
      </a:accent4>
      <a:accent5>
        <a:srgbClr val="247BE1"/>
      </a:accent5>
      <a:accent6>
        <a:srgbClr val="BF28BC"/>
      </a:accent6>
      <a:hlink>
        <a:srgbClr val="FF595B"/>
      </a:hlink>
      <a:folHlink>
        <a:srgbClr val="F0243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38DED1542C1943A1290884108DB0E9" ma:contentTypeVersion="0" ma:contentTypeDescription="Create a new document." ma:contentTypeScope="" ma:versionID="4b4d3bdf2e0f4d94f9e87ead2809947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e97a6f37767e4c84f18c2cfb95bf7a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4E1E4C-B4E0-4252-BC84-2C85D5160FC2}">
  <ds:schemaRefs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00B2B7F-19FB-4BF0-9B46-72937B3E3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DF806B6-10F9-49CD-A92F-39D6AAC914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4070</TotalTime>
  <Words>707</Words>
  <Application>Microsoft Office PowerPoint</Application>
  <PresentationFormat>Widescreen</PresentationFormat>
  <Paragraphs>142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Narrow</vt:lpstr>
      <vt:lpstr>Arial Regular</vt:lpstr>
      <vt:lpstr>Calibri</vt:lpstr>
      <vt:lpstr>Wingdings</vt:lpstr>
      <vt:lpstr>ヒラギノ角ゴ Pro W3</vt:lpstr>
      <vt:lpstr>Font and logo master</vt:lpstr>
      <vt:lpstr>Font WITHOUT logo master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Snedden, Edward (STFC,DL,AST)</dc:creator>
  <cp:lastModifiedBy>Snedden, Edward (STFC,DL,AST)</cp:lastModifiedBy>
  <cp:revision>261</cp:revision>
  <cp:lastPrinted>2019-10-02T08:27:37Z</cp:lastPrinted>
  <dcterms:created xsi:type="dcterms:W3CDTF">2019-09-17T08:04:08Z</dcterms:created>
  <dcterms:modified xsi:type="dcterms:W3CDTF">2022-07-04T13:09:18Z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0x0101005038DED1542C1943A1290884108DB0E9</vt:lpwstr>
  </property>
  <property fmtid="{D5CDD505-2E9C-101B-9397-08002B2CF9AE}" pid="3" name="_dlc_DocIdItemGuid">
    <vt:lpwstr>135feeb0-1e46-4549-be51-f2caa8a23389</vt:lpwstr>
  </property>
</Properties>
</file>