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40" r:id="rId5"/>
    <p:sldMasterId id="2147483728" r:id="rId6"/>
    <p:sldMasterId id="2147483715" r:id="rId7"/>
    <p:sldMasterId id="2147483700" r:id="rId8"/>
    <p:sldMasterId id="2147483727" r:id="rId9"/>
  </p:sldMasterIdLst>
  <p:notesMasterIdLst>
    <p:notesMasterId r:id="rId24"/>
  </p:notesMasterIdLst>
  <p:handoutMasterIdLst>
    <p:handoutMasterId r:id="rId25"/>
  </p:handoutMasterIdLst>
  <p:sldIdLst>
    <p:sldId id="257" r:id="rId10"/>
    <p:sldId id="366" r:id="rId11"/>
    <p:sldId id="347" r:id="rId12"/>
    <p:sldId id="351" r:id="rId13"/>
    <p:sldId id="352" r:id="rId14"/>
    <p:sldId id="348" r:id="rId15"/>
    <p:sldId id="349" r:id="rId16"/>
    <p:sldId id="363" r:id="rId17"/>
    <p:sldId id="364" r:id="rId18"/>
    <p:sldId id="334" r:id="rId19"/>
    <p:sldId id="365" r:id="rId20"/>
    <p:sldId id="358" r:id="rId21"/>
    <p:sldId id="338" r:id="rId22"/>
    <p:sldId id="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1663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4065" userDrawn="1">
          <p15:clr>
            <a:srgbClr val="A4A3A4"/>
          </p15:clr>
        </p15:guide>
        <p15:guide id="8" pos="1980" userDrawn="1">
          <p15:clr>
            <a:srgbClr val="A4A3A4"/>
          </p15:clr>
        </p15:guide>
        <p15:guide id="9" orient="horz" pos="967" userDrawn="1">
          <p15:clr>
            <a:srgbClr val="A4A3A4"/>
          </p15:clr>
        </p15:guide>
        <p15:guide id="10" orient="horz" pos="709" userDrawn="1">
          <p15:clr>
            <a:srgbClr val="A4A3A4"/>
          </p15:clr>
        </p15:guide>
        <p15:guide id="11" orient="horz" pos="210" userDrawn="1">
          <p15:clr>
            <a:srgbClr val="A4A3A4"/>
          </p15:clr>
        </p15:guide>
        <p15:guide id="12" pos="1186" userDrawn="1">
          <p15:clr>
            <a:srgbClr val="A4A3A4"/>
          </p15:clr>
        </p15:guide>
        <p15:guide id="13" pos="2275" userDrawn="1">
          <p15:clr>
            <a:srgbClr val="A4A3A4"/>
          </p15:clr>
        </p15:guide>
        <p15:guide id="14" pos="5790" userDrawn="1">
          <p15:clr>
            <a:srgbClr val="A4A3A4"/>
          </p15:clr>
        </p15:guide>
        <p15:guide id="15" pos="1209" userDrawn="1">
          <p15:clr>
            <a:srgbClr val="A4A3A4"/>
          </p15:clr>
        </p15:guide>
        <p15:guide id="16" orient="horz" pos="4156" userDrawn="1">
          <p15:clr>
            <a:srgbClr val="A4A3A4"/>
          </p15:clr>
        </p15:guide>
        <p15:guide id="17" orient="horz" pos="3657" userDrawn="1">
          <p15:clr>
            <a:srgbClr val="A4A3A4"/>
          </p15:clr>
        </p15:guide>
        <p15:guide id="18" pos="325" userDrawn="1">
          <p15:clr>
            <a:srgbClr val="A4A3A4"/>
          </p15:clr>
        </p15:guide>
        <p15:guide id="19" orient="horz" pos="310" userDrawn="1">
          <p15:clr>
            <a:srgbClr val="A4A3A4"/>
          </p15:clr>
        </p15:guide>
        <p15:guide id="20" pos="1549" userDrawn="1">
          <p15:clr>
            <a:srgbClr val="A4A3A4"/>
          </p15:clr>
        </p15:guide>
        <p15:guide id="21" orient="horz" pos="1071" userDrawn="1">
          <p15:clr>
            <a:srgbClr val="A4A3A4"/>
          </p15:clr>
        </p15:guide>
        <p15:guide id="22" pos="688" userDrawn="1">
          <p15:clr>
            <a:srgbClr val="A4A3A4"/>
          </p15:clr>
        </p15:guide>
        <p15:guide id="23" pos="234" userDrawn="1">
          <p15:clr>
            <a:srgbClr val="A4A3A4"/>
          </p15:clr>
        </p15:guide>
        <p15:guide id="24" pos="12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itsyn, Boris (STFC,DL,AST)" initials="MB(" lastIdx="3" clrIdx="0">
    <p:extLst>
      <p:ext uri="{19B8F6BF-5375-455C-9EA6-DF929625EA0E}">
        <p15:presenceInfo xmlns:p15="http://schemas.microsoft.com/office/powerpoint/2012/main" userId="S-1-5-21-2030781433-144010450-1310660803-108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80808"/>
    <a:srgbClr val="1E5DF8"/>
    <a:srgbClr val="D09E00"/>
    <a:srgbClr val="E6AF00"/>
    <a:srgbClr val="006600"/>
    <a:srgbClr val="626262"/>
    <a:srgbClr val="0563C1"/>
    <a:srgbClr val="BE2BBB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7CD78-D2F1-4757-A1C5-A62AC981C9F8}" v="6373" dt="2021-06-13T18:18:23.846"/>
    <p1510:client id="{7D80B0CF-0E8F-A4A0-1D73-C455DBC1C4EB}" v="369" dt="2021-06-13T15:56:24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055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954"/>
        <p:guide pos="1663"/>
        <p:guide orient="horz" pos="3997"/>
        <p:guide pos="7355"/>
        <p:guide pos="3840"/>
        <p:guide orient="horz" pos="867"/>
        <p:guide orient="horz" pos="4065"/>
        <p:guide pos="1980"/>
        <p:guide orient="horz" pos="967"/>
        <p:guide orient="horz" pos="709"/>
        <p:guide orient="horz" pos="210"/>
        <p:guide pos="1186"/>
        <p:guide pos="2275"/>
        <p:guide pos="5790"/>
        <p:guide pos="1209"/>
        <p:guide orient="horz" pos="4156"/>
        <p:guide orient="horz" pos="3657"/>
        <p:guide pos="325"/>
        <p:guide orient="horz" pos="310"/>
        <p:guide pos="1549"/>
        <p:guide orient="horz" pos="1071"/>
        <p:guide pos="688"/>
        <p:guide pos="234"/>
        <p:guide pos="12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0891A3-B3BF-EE4A-B72F-9DC5677D83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CA953-6AA9-784D-AA53-0836BF688D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19C7E-7B24-274E-8CB7-52C4522250E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7EFAB-CFCF-A74D-B725-295B520F7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AB5E6-26B5-1D41-A451-AE363F4C6B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41029-40F4-D847-893E-D265EE59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45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5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998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39937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78536" y="6355443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354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26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84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30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15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93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73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793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452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05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134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409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946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22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324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60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6512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59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916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470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86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1A27-3A46-6548-A658-AF078FEDC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235BA-4644-F742-B68A-58857ABF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58F6-501F-DF4D-BC61-AD3F27C1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1A04B-89FD-BB4A-BE38-11423AD0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82FEF-A672-D74A-818C-FD7E25F8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97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BE78-2DAE-784C-8BDD-1ACFE932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6CBD-752B-C54A-9472-476012303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EB16F-2AF7-AF4F-BAC0-66A9F203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97A28-8E57-8849-B304-4BD747CD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34E1A-BF2D-3F43-B5E9-97AA6F77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3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472D-C6B8-F544-BCBA-6D34B6B8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3B32-686A-E649-86AB-3479FB66E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A8D1-9377-1742-BBD6-21C94A27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9E8E3-692C-EB47-AE32-1D59637AE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299E9-66F9-CC49-AF60-86ECA79F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006E-3602-3240-801F-364000B4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A57B7-EF2C-3044-B58B-175EDDFEA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75FEF-E26D-7D4C-9207-D0510ACF4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407D9-439C-464B-B83C-AD392B6C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C8E8-C96E-A644-AFCF-9A484B2E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BDBDA-2F87-E140-8669-57B9B712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97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6AA6-F7E1-E941-BB92-88330D63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13033-E229-2848-A214-6BD8D631D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6FF0D-44BC-1845-ADBF-A1BDA30F4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3DBC9-6028-9A46-8CF4-7F90F03B2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0AFFD-F8E0-FA48-8C05-C1EA3B817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EF13E-80AE-2F4B-99DD-2E1E85D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D6405-91B4-B742-BE0F-74FC8409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7248F-EB72-3A40-8C00-44A631D3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7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9E50-BA89-B14D-B9B0-2C2D4142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3D20A-A613-5C4C-A2D9-3F3716F2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34657-A7D5-C94F-8190-795F9A70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8932-BF18-6D41-AAA1-AA62712F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3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4FA24-B38B-8E42-AD9A-46A8FE74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B9E2C-DF1C-3348-A7D0-868403EF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C3B7E-3AE4-3248-816B-42AEABE3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97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6E7B-2B21-4349-A5E8-F51BDA4F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00EC2-20B6-564C-B497-8BC94D18A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D7AB7-03F9-CB44-8B65-1FA651581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43C11-7DE1-A040-A366-66CFE077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8A39E-CEDC-5D45-B7A7-427E12AD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3EE87-F227-0641-991C-BC2504CB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0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36682-8C5D-5446-8420-6965F374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59B58-CA83-2541-BFBB-72A596B18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9452C-75B1-A440-9A3E-16096BEAA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ABED3-0D2E-C24F-AB08-D6551BC9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B2E6C-CD2C-CD47-A952-D2C835A6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FB704-2EF3-024E-A7B5-B19083B6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9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4499-2F4D-F54B-B034-112AA6F6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2BD32-AEFC-9C43-9EC4-4770BA5A5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B193B-4C5C-8349-A401-B84C817E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25579-668C-6E4A-9506-5AD2E00C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3645-915D-A945-A086-86CD1350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99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6932E-B973-1440-8C8A-A20FC31CE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55602-66E9-6A44-8E3B-7944447C1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33EE-C4AC-3944-8F41-167DE075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DC9E0-7443-FC45-B98E-6EEECFAD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199EE-E38E-C842-82B0-22CAA11B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07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3136" y="6356350"/>
            <a:ext cx="4382589" cy="365125"/>
          </a:xfrm>
        </p:spPr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4983" y="6356350"/>
            <a:ext cx="4208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Deepa Angal-Kalinin,  Third CLARA User Meeting, 5th July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71704F-DD57-B249-A704-6024A1BC904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200" y="5760000"/>
            <a:ext cx="2352675" cy="1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7" r:id="rId12"/>
    <p:sldLayoutId id="2147483699" r:id="rId13"/>
    <p:sldLayoutId id="214748375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657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4156" userDrawn="1">
          <p15:clr>
            <a:srgbClr val="F26B43"/>
          </p15:clr>
        </p15:guide>
        <p15:guide id="6" pos="166" userDrawn="1">
          <p15:clr>
            <a:srgbClr val="F26B43"/>
          </p15:clr>
        </p15:guide>
        <p15:guide id="7" pos="778" userDrawn="1">
          <p15:clr>
            <a:srgbClr val="F26B43"/>
          </p15:clr>
        </p15:guide>
        <p15:guide id="8" pos="1504" userDrawn="1">
          <p15:clr>
            <a:srgbClr val="F26B43"/>
          </p15:clr>
        </p15:guide>
        <p15:guide id="9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D123E-F686-4ADA-8B98-F41F8DAD6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08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Deepa Angal-Kalinin,  Third CLARA User Meeting, 5th July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3144A-BF89-4751-A514-970B7D14B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5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700E1-8806-684B-92DD-38F427D7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4E7C5-4BAD-EE4F-97FA-4ABC35C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891B-020E-3848-8F43-83411742E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B35C3-6F52-0E4C-9B18-32A0FD1E7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25824-A379-764C-93C6-08FD5AE0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A8BD99-79EB-C04F-9AD6-4874A92EA02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00" y="5760000"/>
            <a:ext cx="2352675" cy="1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6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1481" userDrawn="1">
          <p15:clr>
            <a:srgbClr val="F26B43"/>
          </p15:clr>
        </p15:guide>
        <p15:guide id="5" pos="756" userDrawn="1">
          <p15:clr>
            <a:srgbClr val="F26B43"/>
          </p15:clr>
        </p15:guide>
        <p15:guide id="6" orient="horz" pos="3657" userDrawn="1">
          <p15:clr>
            <a:srgbClr val="F26B43"/>
          </p15:clr>
        </p15:guide>
        <p15:guide id="7" orient="horz" pos="4156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  <p15:guide id="9" orient="horz" pos="22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Deepa Angal-Kalinin,  Third CLARA User Meeting, 5th July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71704F-DD57-B249-A704-6024A1BC90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00" y="5760000"/>
            <a:ext cx="2352675" cy="1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57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4156">
          <p15:clr>
            <a:srgbClr val="F26B43"/>
          </p15:clr>
        </p15:guide>
        <p15:guide id="6" pos="166">
          <p15:clr>
            <a:srgbClr val="F26B43"/>
          </p15:clr>
        </p15:guide>
        <p15:guide id="7" pos="778">
          <p15:clr>
            <a:srgbClr val="F26B43"/>
          </p15:clr>
        </p15:guide>
        <p15:guide id="8" pos="1504">
          <p15:clr>
            <a:srgbClr val="F26B43"/>
          </p15:clr>
        </p15:guide>
        <p15:guide id="9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217984" y="2513680"/>
            <a:ext cx="594814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spc="-150" dirty="0" smtClean="0">
                <a:solidFill>
                  <a:srgbClr val="002060"/>
                </a:solidFill>
                <a:latin typeface="Arial"/>
                <a:cs typeface="Arial"/>
              </a:rPr>
              <a:t>Status of CLARA Phase 2 and Near Future Plans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F9B-2283-4347-A9D6-111591489E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9365" y="3840941"/>
            <a:ext cx="4337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solidFill>
                  <a:srgbClr val="626262"/>
                </a:solidFill>
              </a:rPr>
              <a:t>Deepa </a:t>
            </a:r>
            <a:r>
              <a:rPr lang="en-GB" sz="2400" dirty="0" smtClean="0">
                <a:solidFill>
                  <a:srgbClr val="626262"/>
                </a:solidFill>
              </a:rPr>
              <a:t>Angal-Kalinin</a:t>
            </a:r>
          </a:p>
          <a:p>
            <a:pPr fontAlgn="base"/>
            <a:r>
              <a:rPr lang="en-GB" sz="2400" dirty="0" smtClean="0">
                <a:solidFill>
                  <a:srgbClr val="626262"/>
                </a:solidFill>
              </a:rPr>
              <a:t>On behalf of CLARA Team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429340" y="282686"/>
            <a:ext cx="6865880" cy="120032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ヒラギノ角ゴ Pro W3"/>
                <a:cs typeface="Arial" pitchFamily="34" charset="0"/>
              </a:rPr>
              <a:t>Making a brighter future through advanced accelerators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 Placeholder 1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819D-685C-4C80-8C94-A0E78FDB50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673" y="1005319"/>
            <a:ext cx="3466415" cy="2594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912AAB-5581-4ABA-886C-B4464205FAA3}"/>
              </a:ext>
            </a:extLst>
          </p:cNvPr>
          <p:cNvSpPr txBox="1"/>
          <p:nvPr/>
        </p:nvSpPr>
        <p:spPr>
          <a:xfrm>
            <a:off x="295788" y="1345221"/>
            <a:ext cx="4001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Accelerator module construction &amp; </a:t>
            </a:r>
            <a:r>
              <a:rPr lang="en-GB" sz="2400" dirty="0" smtClean="0">
                <a:solidFill>
                  <a:prstClr val="black"/>
                </a:solidFill>
              </a:rPr>
              <a:t>installation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Completion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100TW Laser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room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complex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</a:rPr>
              <a:t>Electrical/mechanical services </a:t>
            </a:r>
            <a:r>
              <a:rPr lang="en-GB" sz="2400" dirty="0" smtClean="0">
                <a:solidFill>
                  <a:prstClr val="black"/>
                </a:solidFill>
              </a:rPr>
              <a:t>installation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Painting floors and bunker surfaces to allow clean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installation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 descr="A large indoor swimming pool&#10;&#10;Description automatically generated with medium confidence">
            <a:extLst>
              <a:ext uri="{FF2B5EF4-FFF2-40B4-BE49-F238E27FC236}">
                <a16:creationId xmlns:a16="http://schemas.microsoft.com/office/drawing/2014/main" id="{1F0634CE-DA9A-4946-B42D-A2A39A5F5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65" y="3672426"/>
            <a:ext cx="3466413" cy="2594996"/>
          </a:xfrm>
          <a:prstGeom prst="rect">
            <a:avLst/>
          </a:prstGeom>
        </p:spPr>
      </p:pic>
      <p:pic>
        <p:nvPicPr>
          <p:cNvPr id="8" name="Picture 7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16675D66-4CF9-4082-AFCC-8A016553E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65" y="1005319"/>
            <a:ext cx="3466413" cy="25949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6216" y="3129511"/>
            <a:ext cx="303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cs typeface="Calibri" panose="020F0502020204030204" pitchFamily="34" charset="0"/>
              </a:rPr>
              <a:t>FEBE Laser Room on Roof</a:t>
            </a: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33071" y="5457057"/>
            <a:ext cx="267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cs typeface="Calibri" panose="020F0502020204030204" pitchFamily="34" charset="0"/>
              </a:rPr>
              <a:t>FEBE Laser Room and Rack Room 4 on Roof</a:t>
            </a: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85282" y="3129704"/>
            <a:ext cx="350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cs typeface="Calibri" panose="020F0502020204030204" pitchFamily="34" charset="0"/>
              </a:rPr>
              <a:t>Phase 2 Installation</a:t>
            </a: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E08BC5E-3539-4E2D-8272-442E66B62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674" y="3672426"/>
            <a:ext cx="3466414" cy="259499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436721" y="5696419"/>
            <a:ext cx="26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cs typeface="Calibri" panose="020F0502020204030204" pitchFamily="34" charset="0"/>
              </a:rPr>
              <a:t>Rack Room 4 on Roof</a:t>
            </a: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507419" y="163887"/>
            <a:ext cx="116845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 spc="-150" dirty="0" smtClean="0">
                <a:solidFill>
                  <a:schemeClr val="accent2"/>
                </a:solidFill>
                <a:latin typeface="Arial"/>
                <a:cs typeface="Arial"/>
              </a:rPr>
              <a:t>Phase 2 Preparation Progress (1)</a:t>
            </a:r>
            <a:endParaRPr lang="en-US" sz="3400" b="1" spc="-15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39937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1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873136" y="6356350"/>
            <a:ext cx="4563854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5th July 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507419" y="163887"/>
            <a:ext cx="116845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 spc="-150" dirty="0" smtClean="0">
                <a:solidFill>
                  <a:schemeClr val="accent2"/>
                </a:solidFill>
                <a:latin typeface="Arial"/>
                <a:cs typeface="Arial"/>
              </a:rPr>
              <a:t>Phase 2 Preparation Progress (2)</a:t>
            </a:r>
            <a:endParaRPr lang="en-US" sz="3400" b="1" spc="-15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12AAB-5581-4ABA-886C-B4464205FAA3}"/>
              </a:ext>
            </a:extLst>
          </p:cNvPr>
          <p:cNvSpPr txBox="1"/>
          <p:nvPr/>
        </p:nvSpPr>
        <p:spPr>
          <a:xfrm>
            <a:off x="169682" y="779440"/>
            <a:ext cx="38932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prstClr val="black"/>
                </a:solidFill>
              </a:rPr>
              <a:t>Gun Modulator replacement progressing well. HRRG c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ommissioning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begin in August 2022.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 err="1" smtClean="0">
                <a:solidFill>
                  <a:prstClr val="black"/>
                </a:solidFill>
              </a:rPr>
              <a:t>Linac</a:t>
            </a:r>
            <a:r>
              <a:rPr lang="en-GB" sz="2200" dirty="0" smtClean="0">
                <a:solidFill>
                  <a:prstClr val="black"/>
                </a:solidFill>
              </a:rPr>
              <a:t> 2 &amp; 3 modulators tested to low RF power, testing to continue once </a:t>
            </a:r>
            <a:r>
              <a:rPr lang="en-GB" sz="2200" dirty="0" err="1" smtClean="0">
                <a:solidFill>
                  <a:prstClr val="black"/>
                </a:solidFill>
              </a:rPr>
              <a:t>Linac</a:t>
            </a:r>
            <a:r>
              <a:rPr lang="en-GB" sz="2200" dirty="0" smtClean="0">
                <a:solidFill>
                  <a:prstClr val="black"/>
                </a:solidFill>
              </a:rPr>
              <a:t> 4 is complete.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prstClr val="black"/>
                </a:solidFill>
              </a:rPr>
              <a:t>Deflecting cavity modulator currently undergoing RF test.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prstClr val="black"/>
                </a:solidFill>
              </a:rPr>
              <a:t>FEBE hutch ready for equipment and service installation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6863" y="992413"/>
            <a:ext cx="3904206" cy="2922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E720B-B331-4187-A5D3-DC77D50D4680}"/>
              </a:ext>
            </a:extLst>
          </p:cNvPr>
          <p:cNvSpPr txBox="1"/>
          <p:nvPr/>
        </p:nvSpPr>
        <p:spPr>
          <a:xfrm>
            <a:off x="4295878" y="3197930"/>
            <a:ext cx="324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RF Room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Gun modulator replaced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450" y="992413"/>
            <a:ext cx="3934550" cy="2945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1CE91B-CC00-453E-8FA1-17B5A63502B5}"/>
              </a:ext>
            </a:extLst>
          </p:cNvPr>
          <p:cNvSpPr txBox="1"/>
          <p:nvPr/>
        </p:nvSpPr>
        <p:spPr>
          <a:xfrm>
            <a:off x="8806341" y="3197930"/>
            <a:ext cx="283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RF Room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Linac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 &amp; 3 modulators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878" y="3934528"/>
            <a:ext cx="3905192" cy="2923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969C77-1D43-4624-8192-55BCBB78FEFD}"/>
              </a:ext>
            </a:extLst>
          </p:cNvPr>
          <p:cNvSpPr txBox="1"/>
          <p:nvPr/>
        </p:nvSpPr>
        <p:spPr>
          <a:xfrm>
            <a:off x="4233392" y="6150114"/>
            <a:ext cx="396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RF Room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TDC and 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Linac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modulator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4314" y="3955748"/>
            <a:ext cx="3918259" cy="293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969C77-1D43-4624-8192-55BCBB78FEFD}"/>
              </a:ext>
            </a:extLst>
          </p:cNvPr>
          <p:cNvSpPr txBox="1"/>
          <p:nvPr/>
        </p:nvSpPr>
        <p:spPr>
          <a:xfrm>
            <a:off x="8359588" y="6405127"/>
            <a:ext cx="396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FEBE Hutch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345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Deepa Angal-Kalinin,  AAB,  11</a:t>
            </a:r>
            <a:r>
              <a:rPr lang="en-GB" baseline="30000"/>
              <a:t>th</a:t>
            </a:r>
            <a:r>
              <a:rPr lang="en-GB"/>
              <a:t> March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98" y="0"/>
            <a:ext cx="97111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4806" y="733444"/>
            <a:ext cx="3253535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800" b="1" dirty="0" smtClean="0">
              <a:solidFill>
                <a:srgbClr val="003088"/>
              </a:solidFill>
              <a:cs typeface="Arial"/>
            </a:endParaRPr>
          </a:p>
          <a:p>
            <a:pPr algn="ctr"/>
            <a:endParaRPr lang="en-GB" sz="2800" b="1" dirty="0">
              <a:solidFill>
                <a:srgbClr val="003088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2164" y="5064439"/>
            <a:ext cx="325353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0000"/>
                </a:solidFill>
              </a:rPr>
              <a:t>Status 2023</a:t>
            </a:r>
            <a:endParaRPr lang="en-GB" sz="2800" b="1" dirty="0">
              <a:solidFill>
                <a:srgbClr val="000000"/>
              </a:solidFill>
            </a:endParaRPr>
          </a:p>
          <a:p>
            <a:pPr algn="ctr"/>
            <a:endParaRPr lang="en-GB" sz="2800" b="1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6645" y="260648"/>
            <a:ext cx="11818374" cy="56207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GB" sz="3400" b="1" dirty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CLARA </a:t>
            </a:r>
            <a:r>
              <a:rPr lang="en-GB" sz="3400" b="1" dirty="0" smtClean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250 MeV - Accelerator Hall</a:t>
            </a:r>
            <a:endParaRPr lang="en-GB" sz="3400" b="1" dirty="0">
              <a:solidFill>
                <a:srgbClr val="003088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4038599" y="6356350"/>
            <a:ext cx="4939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Deepa Angal-Kalinin,  Third CLARA User Meeting, 5</a:t>
            </a:r>
            <a:r>
              <a:rPr lang="en-GB" baseline="30000" smtClean="0"/>
              <a:t>th</a:t>
            </a:r>
            <a:r>
              <a:rPr lang="en-GB" smtClean="0"/>
              <a:t> July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8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873136" y="6356350"/>
            <a:ext cx="4599225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5th July 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660E77-3F25-BEEB-70D4-D421B09451DA}"/>
              </a:ext>
            </a:extLst>
          </p:cNvPr>
          <p:cNvGrpSpPr/>
          <p:nvPr/>
        </p:nvGrpSpPr>
        <p:grpSpPr>
          <a:xfrm>
            <a:off x="37460" y="1540986"/>
            <a:ext cx="11925666" cy="2528941"/>
            <a:chOff x="-48" y="1545511"/>
            <a:chExt cx="11925666" cy="2528941"/>
          </a:xfrm>
        </p:grpSpPr>
        <p:grpSp>
          <p:nvGrpSpPr>
            <p:cNvPr id="5" name="Group 4"/>
            <p:cNvGrpSpPr/>
            <p:nvPr/>
          </p:nvGrpSpPr>
          <p:grpSpPr>
            <a:xfrm>
              <a:off x="-48" y="1545511"/>
              <a:ext cx="11925666" cy="2528941"/>
              <a:chOff x="145867" y="1545511"/>
              <a:chExt cx="11925666" cy="252894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035908" y="1545511"/>
                <a:ext cx="11035625" cy="701796"/>
                <a:chOff x="933154" y="1655038"/>
                <a:chExt cx="11035625" cy="701796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1184856" y="2036131"/>
                  <a:ext cx="10532223" cy="320703"/>
                  <a:chOff x="579474" y="2036131"/>
                  <a:chExt cx="11137605" cy="255185"/>
                </a:xfrm>
              </p:grpSpPr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701749" y="2137144"/>
                    <a:ext cx="10770781" cy="3189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ED7D31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49" name="Rectangle 48"/>
                  <p:cNvSpPr/>
                  <p:nvPr/>
                </p:nvSpPr>
                <p:spPr>
                  <a:xfrm>
                    <a:off x="579474" y="2046767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1827028" y="2046764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3074582" y="2046767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4322136" y="2046766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5569690" y="2046766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6817244" y="2046766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8064798" y="2046764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9312352" y="2036131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10392441" y="2046764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11472530" y="2046764"/>
                    <a:ext cx="244549" cy="244549"/>
                  </a:xfrm>
                  <a:prstGeom prst="rect">
                    <a:avLst/>
                  </a:prstGeom>
                  <a:pattFill prst="narVert">
                    <a:fgClr>
                      <a:srgbClr val="5B9BD5"/>
                    </a:fgClr>
                    <a:bgClr>
                      <a:sysClr val="window" lastClr="FFFFFF"/>
                    </a:bgClr>
                  </a:pattFill>
                  <a:ln w="28575" cap="flat" cmpd="sng" algn="ctr">
                    <a:solidFill>
                      <a:srgbClr val="ED7D3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933154" y="1659092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2022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112897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2023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292641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2024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472385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2025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658495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2026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831871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2027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8011615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2028</a:t>
                  </a: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9196993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2029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0212739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2030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11234120" y="1655038"/>
                  <a:ext cx="7346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</a:rPr>
                    <a:t>2031</a:t>
                  </a:r>
                </a:p>
              </p:txBody>
            </p:sp>
          </p:grpSp>
          <p:cxnSp>
            <p:nvCxnSpPr>
              <p:cNvPr id="10" name="Straight Connector 9"/>
              <p:cNvCxnSpPr>
                <a:stCxn id="49" idx="2"/>
              </p:cNvCxnSpPr>
              <p:nvPr/>
            </p:nvCxnSpPr>
            <p:spPr>
              <a:xfrm>
                <a:off x="1403239" y="2247307"/>
                <a:ext cx="12153" cy="1827144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578032" y="2249388"/>
                <a:ext cx="4948" cy="1825063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756994" y="2249388"/>
                <a:ext cx="781" cy="1825063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4936737" y="2247307"/>
                <a:ext cx="40" cy="1827144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128207" y="2247303"/>
                <a:ext cx="373" cy="1827148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7299782" y="2247303"/>
                <a:ext cx="2121" cy="1827148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8480882" y="2247303"/>
                <a:ext cx="818" cy="1827148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9663947" y="2233940"/>
                <a:ext cx="2" cy="1840511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0682822" y="2240582"/>
                <a:ext cx="36435" cy="1833869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11707159" y="2245701"/>
                <a:ext cx="4117" cy="1828750"/>
              </a:xfrm>
              <a:prstGeom prst="line">
                <a:avLst/>
              </a:prstGeom>
              <a:noFill/>
              <a:ln w="9525" cap="flat" cmpd="sng" algn="ctr">
                <a:solidFill>
                  <a:srgbClr val="5B9BD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407354" y="4074451"/>
                <a:ext cx="10316075" cy="1"/>
              </a:xfrm>
              <a:prstGeom prst="line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21" name="Group 20"/>
              <p:cNvGrpSpPr/>
              <p:nvPr/>
            </p:nvGrpSpPr>
            <p:grpSpPr>
              <a:xfrm>
                <a:off x="2853241" y="2380372"/>
                <a:ext cx="898113" cy="199084"/>
                <a:chOff x="2579342" y="2402258"/>
                <a:chExt cx="898113" cy="199084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2579342" y="2402258"/>
                  <a:ext cx="429882" cy="198000"/>
                </a:xfrm>
                <a:prstGeom prst="rect">
                  <a:avLst/>
                </a:prstGeom>
                <a:pattFill prst="dashHorz">
                  <a:fgClr>
                    <a:srgbClr val="70AD47"/>
                  </a:fgClr>
                  <a:bgClr>
                    <a:sysClr val="window" lastClr="FFFFFF"/>
                  </a:bgClr>
                </a:pattFill>
                <a:ln w="12700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009225" y="2403342"/>
                  <a:ext cx="468230" cy="198000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70AD47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145867" y="2272453"/>
                <a:ext cx="2734697" cy="369332"/>
                <a:chOff x="43113" y="5340352"/>
                <a:chExt cx="2734697" cy="369332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43113" y="5340352"/>
                  <a:ext cx="12695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rPr>
                    <a:t>CLARA </a:t>
                  </a:r>
                  <a:endPara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E2C61"/>
                    </a:solidFill>
                    <a:effectLst/>
                    <a:uLnTx/>
                    <a:uFillTx/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944866" y="5439895"/>
                  <a:ext cx="832944" cy="198000"/>
                </a:xfrm>
                <a:prstGeom prst="rect">
                  <a:avLst/>
                </a:prstGeom>
                <a:solidFill>
                  <a:srgbClr val="00B050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95281" y="3173452"/>
                <a:ext cx="11511878" cy="672241"/>
                <a:chOff x="195281" y="2220141"/>
                <a:chExt cx="11511878" cy="672241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195281" y="2220141"/>
                  <a:ext cx="9025700" cy="672241"/>
                  <a:chOff x="92527" y="2761959"/>
                  <a:chExt cx="9025700" cy="672241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92527" y="2761959"/>
                    <a:ext cx="8906237" cy="369332"/>
                    <a:chOff x="99586" y="2162140"/>
                    <a:chExt cx="8906237" cy="369332"/>
                  </a:xfrm>
                </p:grpSpPr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99586" y="2162140"/>
                      <a:ext cx="126952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E2C6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UK XFEL</a:t>
                      </a:r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1845198" y="2287572"/>
                      <a:ext cx="3570284" cy="198000"/>
                    </a:xfrm>
                    <a:prstGeom prst="rect">
                      <a:avLst/>
                    </a:prstGeom>
                    <a:pattFill prst="dkVert">
                      <a:fgClr>
                        <a:srgbClr val="BE2BBB"/>
                      </a:fgClr>
                      <a:bgClr>
                        <a:sysClr val="window" lastClr="FFFFFF"/>
                      </a:bgClr>
                    </a:pattFill>
                    <a:ln w="12700" cap="flat" cmpd="sng" algn="ctr">
                      <a:solidFill>
                        <a:srgbClr val="7030A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5435539" y="2287572"/>
                      <a:ext cx="3570284" cy="198000"/>
                    </a:xfrm>
                    <a:prstGeom prst="rect">
                      <a:avLst/>
                    </a:prstGeom>
                    <a:pattFill prst="narVert">
                      <a:fgClr>
                        <a:srgbClr val="BE2BBB"/>
                      </a:fgClr>
                      <a:bgClr>
                        <a:sysClr val="window" lastClr="FFFFFF"/>
                      </a:bgClr>
                    </a:pattFill>
                    <a:ln w="12700" cap="flat" cmpd="sng" algn="ctr">
                      <a:solidFill>
                        <a:srgbClr val="5B9BD5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2161833" y="3058600"/>
                    <a:ext cx="360679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2E2C6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</a:rPr>
                      <a:t>CDR: Options </a:t>
                    </a:r>
                    <a:r>
                      <a: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E2C6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</a:rPr>
                      <a:t>analysis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5511432" y="3126423"/>
                    <a:ext cx="360679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E2C6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</a:rPr>
                      <a:t>TDR</a:t>
                    </a:r>
                  </a:p>
                </p:txBody>
              </p:sp>
            </p:grpSp>
            <p:sp>
              <p:nvSpPr>
                <p:cNvPr id="25" name="Rectangle 24"/>
                <p:cNvSpPr/>
                <p:nvPr/>
              </p:nvSpPr>
              <p:spPr>
                <a:xfrm>
                  <a:off x="9075723" y="2345829"/>
                  <a:ext cx="2631436" cy="198000"/>
                </a:xfrm>
                <a:prstGeom prst="rect">
                  <a:avLst/>
                </a:prstGeom>
                <a:solidFill>
                  <a:srgbClr val="BE2BBB"/>
                </a:solidFill>
                <a:ln w="127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9029021" y="2534846"/>
                  <a:ext cx="26209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E2C61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</a:rPr>
                    <a:t>Construction</a:t>
                  </a: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E94CF9-9014-7D90-0FA5-F830537823CC}"/>
                </a:ext>
              </a:extLst>
            </p:cNvPr>
            <p:cNvSpPr/>
            <p:nvPr/>
          </p:nvSpPr>
          <p:spPr>
            <a:xfrm>
              <a:off x="1624651" y="2371997"/>
              <a:ext cx="267855" cy="198000"/>
            </a:xfrm>
            <a:prstGeom prst="rect">
              <a:avLst/>
            </a:prstGeom>
            <a:pattFill prst="dashHorz">
              <a:fgClr>
                <a:sysClr val="windowText" lastClr="000000"/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A5A5A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BED5EC-0C14-6A24-540F-D01CC8C9D7A5}"/>
                </a:ext>
              </a:extLst>
            </p:cNvPr>
            <p:cNvSpPr txBox="1"/>
            <p:nvPr/>
          </p:nvSpPr>
          <p:spPr>
            <a:xfrm>
              <a:off x="4911296" y="2593933"/>
              <a:ext cx="6785608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Machine Development 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and CLARA Exploitation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9B8359-D56F-703E-7DFB-55106148B0BD}"/>
                </a:ext>
              </a:extLst>
            </p:cNvPr>
            <p:cNvSpPr/>
            <p:nvPr/>
          </p:nvSpPr>
          <p:spPr>
            <a:xfrm>
              <a:off x="4802794" y="2385996"/>
              <a:ext cx="6774720" cy="198000"/>
            </a:xfrm>
            <a:prstGeom prst="rect">
              <a:avLst/>
            </a:prstGeom>
            <a:pattFill prst="pct90">
              <a:fgClr>
                <a:srgbClr val="00B050"/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A5A5A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1295934" y="2364454"/>
            <a:ext cx="363460" cy="19948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641476" y="2378063"/>
            <a:ext cx="597008" cy="198000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228930" y="2376766"/>
            <a:ext cx="590074" cy="198447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58627" y="2579932"/>
            <a:ext cx="623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HRRG</a:t>
            </a:r>
            <a:endParaRPr lang="en-GB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12501" y="2571758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SD1</a:t>
            </a:r>
            <a:endParaRPr lang="en-GB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719519" y="2572134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SD2</a:t>
            </a:r>
            <a:endParaRPr lang="en-GB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065353" y="2572411"/>
            <a:ext cx="18675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Technical   Beam    FEBE</a:t>
            </a:r>
          </a:p>
          <a:p>
            <a:pPr algn="ctr"/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C</a:t>
            </a:r>
            <a:r>
              <a:rPr lang="en-GB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ommissioning</a:t>
            </a:r>
            <a:endParaRPr lang="en-GB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Diamond 65"/>
          <p:cNvSpPr/>
          <p:nvPr/>
        </p:nvSpPr>
        <p:spPr>
          <a:xfrm>
            <a:off x="2807921" y="2370142"/>
            <a:ext cx="140523" cy="191888"/>
          </a:xfrm>
          <a:prstGeom prst="diamond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6-Point Star 69"/>
          <p:cNvSpPr/>
          <p:nvPr/>
        </p:nvSpPr>
        <p:spPr>
          <a:xfrm>
            <a:off x="4152592" y="2373825"/>
            <a:ext cx="158228" cy="199288"/>
          </a:xfrm>
          <a:prstGeom prst="star6">
            <a:avLst/>
          </a:prstGeom>
          <a:solidFill>
            <a:srgbClr val="5338F8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Diamond 70"/>
          <p:cNvSpPr/>
          <p:nvPr/>
        </p:nvSpPr>
        <p:spPr>
          <a:xfrm>
            <a:off x="4672373" y="2389564"/>
            <a:ext cx="163604" cy="191712"/>
          </a:xfrm>
          <a:prstGeom prst="diamond">
            <a:avLst/>
          </a:prstGeom>
          <a:solidFill>
            <a:srgbClr val="00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7459833" y="4442801"/>
            <a:ext cx="3504400" cy="1540672"/>
            <a:chOff x="2525296" y="4593505"/>
            <a:chExt cx="3504400" cy="154067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BBED5EC-0C14-6A24-540F-D01CC8C9D7A5}"/>
                </a:ext>
              </a:extLst>
            </p:cNvPr>
            <p:cNvSpPr txBox="1"/>
            <p:nvPr/>
          </p:nvSpPr>
          <p:spPr>
            <a:xfrm>
              <a:off x="2904567" y="4593505"/>
              <a:ext cx="2113420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dirty="0" smtClean="0">
                  <a:solidFill>
                    <a:srgbClr val="2E2C61"/>
                  </a:solidFill>
                  <a:latin typeface="Arial Narrow" panose="020B0606020202030204" pitchFamily="34" charset="0"/>
                </a:rPr>
                <a:t>FEBE Laser contract begins</a:t>
              </a:r>
              <a:endParaRPr lang="en-GB" sz="1400" dirty="0">
                <a:solidFill>
                  <a:srgbClr val="2E2C6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BBED5EC-0C14-6A24-540F-D01CC8C9D7A5}"/>
                </a:ext>
              </a:extLst>
            </p:cNvPr>
            <p:cNvSpPr txBox="1"/>
            <p:nvPr/>
          </p:nvSpPr>
          <p:spPr>
            <a:xfrm>
              <a:off x="2928630" y="4897191"/>
              <a:ext cx="2477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dirty="0" smtClean="0">
                  <a:solidFill>
                    <a:srgbClr val="2E2C61"/>
                  </a:solidFill>
                  <a:latin typeface="Arial Narrow" panose="020B0606020202030204" pitchFamily="34" charset="0"/>
                </a:rPr>
                <a:t>FEBE Exploitation kick off meeting</a:t>
              </a:r>
              <a:endParaRPr lang="en-GB" sz="1400" dirty="0">
                <a:solidFill>
                  <a:srgbClr val="2E2C6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9" name="6-Point Star 68"/>
            <p:cNvSpPr/>
            <p:nvPr/>
          </p:nvSpPr>
          <p:spPr>
            <a:xfrm>
              <a:off x="2748502" y="4957207"/>
              <a:ext cx="158228" cy="199288"/>
            </a:xfrm>
            <a:prstGeom prst="star6">
              <a:avLst/>
            </a:prstGeom>
            <a:solidFill>
              <a:srgbClr val="0000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Diamond 71"/>
            <p:cNvSpPr/>
            <p:nvPr/>
          </p:nvSpPr>
          <p:spPr>
            <a:xfrm>
              <a:off x="2762459" y="5245494"/>
              <a:ext cx="144271" cy="182611"/>
            </a:xfrm>
            <a:prstGeom prst="diamond">
              <a:avLst/>
            </a:prstGeom>
            <a:solidFill>
              <a:srgbClr val="00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BBED5EC-0C14-6A24-540F-D01CC8C9D7A5}"/>
                </a:ext>
              </a:extLst>
            </p:cNvPr>
            <p:cNvSpPr txBox="1"/>
            <p:nvPr/>
          </p:nvSpPr>
          <p:spPr>
            <a:xfrm>
              <a:off x="2905397" y="5199708"/>
              <a:ext cx="2477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dirty="0" smtClean="0">
                  <a:solidFill>
                    <a:srgbClr val="2E2C61"/>
                  </a:solidFill>
                  <a:latin typeface="Arial Narrow" panose="020B0606020202030204" pitchFamily="34" charset="0"/>
                </a:rPr>
                <a:t>FEBE Laser ready for exploitation</a:t>
              </a:r>
              <a:endParaRPr lang="en-GB" sz="1400" dirty="0">
                <a:solidFill>
                  <a:srgbClr val="2E2C6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BBED5EC-0C14-6A24-540F-D01CC8C9D7A5}"/>
                </a:ext>
              </a:extLst>
            </p:cNvPr>
            <p:cNvSpPr txBox="1"/>
            <p:nvPr/>
          </p:nvSpPr>
          <p:spPr>
            <a:xfrm>
              <a:off x="2929941" y="5532045"/>
              <a:ext cx="30902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400" dirty="0" smtClean="0">
                  <a:solidFill>
                    <a:srgbClr val="2E2C61"/>
                  </a:solidFill>
                  <a:latin typeface="Arial Narrow" panose="020B0606020202030204" pitchFamily="34" charset="0"/>
                </a:rPr>
                <a:t>Shutdown - Gun Modulator/klystron  change</a:t>
              </a:r>
              <a:endParaRPr lang="en-GB" sz="1400" dirty="0">
                <a:solidFill>
                  <a:srgbClr val="2E2C6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5" name="Diamond 74"/>
            <p:cNvSpPr/>
            <p:nvPr/>
          </p:nvSpPr>
          <p:spPr>
            <a:xfrm>
              <a:off x="2760296" y="4656089"/>
              <a:ext cx="144271" cy="182611"/>
            </a:xfrm>
            <a:prstGeom prst="diamond">
              <a:avLst/>
            </a:prstGeom>
            <a:solidFill>
              <a:srgbClr val="FF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525296" y="5512075"/>
              <a:ext cx="4700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SD1</a:t>
              </a:r>
              <a:endParaRPr lang="en-GB" sz="14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534821" y="5826400"/>
              <a:ext cx="4700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SD2</a:t>
              </a:r>
              <a:endParaRPr lang="en-GB" sz="140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BBED5EC-0C14-6A24-540F-D01CC8C9D7A5}"/>
                </a:ext>
              </a:extLst>
            </p:cNvPr>
            <p:cNvSpPr txBox="1"/>
            <p:nvPr/>
          </p:nvSpPr>
          <p:spPr>
            <a:xfrm>
              <a:off x="2939466" y="5817795"/>
              <a:ext cx="30902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400" dirty="0" smtClean="0">
                  <a:solidFill>
                    <a:srgbClr val="2E2C61"/>
                  </a:solidFill>
                  <a:latin typeface="Arial Narrow" panose="020B0606020202030204" pitchFamily="34" charset="0"/>
                </a:rPr>
                <a:t>Shutdown - Phase 2 installation </a:t>
              </a:r>
              <a:endParaRPr lang="en-GB" sz="1400" dirty="0">
                <a:solidFill>
                  <a:srgbClr val="2E2C6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81" name="Title 1"/>
          <p:cNvSpPr txBox="1">
            <a:spLocks/>
          </p:cNvSpPr>
          <p:nvPr/>
        </p:nvSpPr>
        <p:spPr>
          <a:xfrm>
            <a:off x="263561" y="182977"/>
            <a:ext cx="11818374" cy="56207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GB" sz="3400" b="1" dirty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CLARA </a:t>
            </a:r>
            <a:r>
              <a:rPr lang="en-GB" sz="3400" b="1" dirty="0" smtClean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&amp; UK XFEL Planning</a:t>
            </a:r>
            <a:endParaRPr lang="en-GB" sz="3400" b="1" dirty="0">
              <a:solidFill>
                <a:srgbClr val="003088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1641014" y="99071"/>
            <a:ext cx="857132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 smtClean="0">
                <a:solidFill>
                  <a:srgbClr val="003088"/>
                </a:solidFill>
                <a:latin typeface="+mj-lt"/>
                <a:cs typeface="Calibri" panose="020F0502020204030204" pitchFamily="34" charset="0"/>
              </a:rPr>
              <a:t>Summary</a:t>
            </a:r>
            <a:endParaRPr lang="en-GB" sz="3600" b="1" kern="0" dirty="0">
              <a:solidFill>
                <a:srgbClr val="003088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69304" y="894912"/>
            <a:ext cx="10576873" cy="4808304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dirty="0" smtClean="0">
                <a:solidFill>
                  <a:srgbClr val="222048"/>
                </a:solidFill>
                <a:ea typeface="Calibri" panose="020F0502020204030204" pitchFamily="34" charset="0"/>
                <a:cs typeface="Times New Roman"/>
              </a:rPr>
              <a:t>CLARA is providing unique platform for developing </a:t>
            </a:r>
            <a:r>
              <a:rPr lang="en-GB" sz="2000" dirty="0">
                <a:solidFill>
                  <a:srgbClr val="222048"/>
                </a:solidFill>
                <a:ea typeface="Calibri" panose="020F0502020204030204" pitchFamily="34" charset="0"/>
                <a:cs typeface="Times New Roman"/>
              </a:rPr>
              <a:t>skills &amp; expertise in addressing several technical and scientific challenges for future </a:t>
            </a:r>
            <a:r>
              <a:rPr lang="en-GB" sz="2000" dirty="0" smtClean="0">
                <a:solidFill>
                  <a:srgbClr val="222048"/>
                </a:solidFill>
                <a:ea typeface="Calibri" panose="020F0502020204030204" pitchFamily="34" charset="0"/>
                <a:cs typeface="Times New Roman"/>
              </a:rPr>
              <a:t>UK XFEL &amp; for novel user experiments.</a:t>
            </a:r>
          </a:p>
          <a:p>
            <a:r>
              <a:rPr lang="en-GB" sz="2000" dirty="0">
                <a:solidFill>
                  <a:srgbClr val="222048"/>
                </a:solidFill>
              </a:rPr>
              <a:t>Straight-on space is retained for </a:t>
            </a:r>
            <a:r>
              <a:rPr lang="en-GB" sz="2000" dirty="0" smtClean="0">
                <a:solidFill>
                  <a:srgbClr val="222048"/>
                </a:solidFill>
              </a:rPr>
              <a:t>accelerator technology R&amp;D in support of UK XFEL.</a:t>
            </a:r>
          </a:p>
          <a:p>
            <a:r>
              <a:rPr lang="en-GB" sz="2000" dirty="0" smtClean="0">
                <a:solidFill>
                  <a:srgbClr val="1E5DF8"/>
                </a:solidFill>
                <a:cs typeface="Calibri" panose="020F0502020204030204" pitchFamily="34" charset="0"/>
              </a:rPr>
              <a:t>Phase 2 will provide 250 MeV FEL ready beam – To reach design parameters sufficient time needs to be allocated for commissioning and machine development in first few years.</a:t>
            </a:r>
          </a:p>
          <a:p>
            <a:r>
              <a:rPr lang="en-GB" sz="2000" dirty="0" smtClean="0">
                <a:solidFill>
                  <a:srgbClr val="222048"/>
                </a:solidFill>
                <a:ea typeface="Calibri" panose="020F0502020204030204" pitchFamily="34" charset="0"/>
                <a:cs typeface="Times New Roman"/>
              </a:rPr>
              <a:t>Provisions for spare components are being made to ensure increased beam availability. Plans are also underway to recruit dedicated operators. </a:t>
            </a:r>
          </a:p>
          <a:p>
            <a:r>
              <a:rPr lang="en-GB" sz="2000" dirty="0">
                <a:solidFill>
                  <a:schemeClr val="accent1"/>
                </a:solidFill>
                <a:cs typeface="Calibri" panose="020F0502020204030204" pitchFamily="34" charset="0"/>
              </a:rPr>
              <a:t>FEBE user kick-off meeting will be arranged in 2024 before exploitation call will be issued but early engagement with CLARA team is </a:t>
            </a:r>
            <a:r>
              <a:rPr lang="en-GB" sz="2000" dirty="0" smtClean="0">
                <a:solidFill>
                  <a:schemeClr val="accent1"/>
                </a:solidFill>
                <a:cs typeface="Calibri" panose="020F0502020204030204" pitchFamily="34" charset="0"/>
              </a:rPr>
              <a:t>encouraged.</a:t>
            </a:r>
          </a:p>
          <a:p>
            <a:r>
              <a:rPr lang="en-GB" sz="2000" dirty="0" smtClean="0">
                <a:cs typeface="Calibri" panose="020F0502020204030204" pitchFamily="34" charset="0"/>
              </a:rPr>
              <a:t>FEBE experimental capabilities will be covered in Tom Pacey’s talk and FEBE laser plans will be covered in Ed </a:t>
            </a:r>
            <a:r>
              <a:rPr lang="en-GB" sz="2000" dirty="0" err="1" smtClean="0">
                <a:cs typeface="Calibri" panose="020F0502020204030204" pitchFamily="34" charset="0"/>
              </a:rPr>
              <a:t>Snedden’s</a:t>
            </a:r>
            <a:r>
              <a:rPr lang="en-GB" sz="2000" dirty="0" smtClean="0">
                <a:cs typeface="Calibri" panose="020F0502020204030204" pitchFamily="34" charset="0"/>
              </a:rPr>
              <a:t> talk.</a:t>
            </a:r>
          </a:p>
          <a:p>
            <a:endParaRPr lang="en-GB" sz="20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endParaRPr lang="en-GB" sz="2000" dirty="0" smtClean="0">
              <a:solidFill>
                <a:srgbClr val="222048"/>
              </a:solidFill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en-GB" sz="2000" dirty="0">
              <a:solidFill>
                <a:srgbClr val="222048"/>
              </a:solidFill>
            </a:endParaRPr>
          </a:p>
          <a:p>
            <a:endParaRPr lang="en-GB" sz="2000" dirty="0">
              <a:solidFill>
                <a:srgbClr val="222048"/>
              </a:solidFill>
            </a:endParaRPr>
          </a:p>
          <a:p>
            <a:endParaRPr lang="en-GB" sz="2400" dirty="0" smtClean="0">
              <a:cs typeface="Calibri" panose="020F0502020204030204" pitchFamily="34" charset="0"/>
            </a:endParaRPr>
          </a:p>
          <a:p>
            <a:endParaRPr lang="en-GB" sz="2400" dirty="0">
              <a:cs typeface="Calibri" panose="020F0502020204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Deepa Angal-Kalinin,  Third CLARA User Meeting, 5</a:t>
            </a:r>
            <a:r>
              <a:rPr lang="en-GB" baseline="30000" smtClean="0"/>
              <a:t>th</a:t>
            </a:r>
            <a:r>
              <a:rPr lang="en-GB" smtClean="0"/>
              <a:t> July 2022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03341" y="1351508"/>
            <a:ext cx="107194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 Phase 2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Hall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FEBE Overview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and Infrastructure progress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 and UK XFEL timeline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18" y="3566830"/>
            <a:ext cx="3972963" cy="27877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0028" y="231594"/>
            <a:ext cx="4297016" cy="32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196645" y="260648"/>
            <a:ext cx="11818374" cy="56207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GB" sz="3400" b="1" dirty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CLARA Phase </a:t>
            </a:r>
            <a:r>
              <a:rPr lang="en-GB" sz="3400" b="1" dirty="0" smtClean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2 - Schematic</a:t>
            </a:r>
            <a:endParaRPr lang="en-GB" sz="3400" b="1" dirty="0">
              <a:solidFill>
                <a:srgbClr val="003088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4091" y="3884318"/>
            <a:ext cx="11810630" cy="193899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cs typeface="Calibri"/>
              </a:rPr>
              <a:t>Three 4 m long S-band </a:t>
            </a:r>
            <a:r>
              <a:rPr lang="en-GB" sz="2000" dirty="0" err="1">
                <a:cs typeface="Calibri"/>
              </a:rPr>
              <a:t>Linacs</a:t>
            </a:r>
            <a:r>
              <a:rPr lang="en-GB" sz="2000" dirty="0">
                <a:cs typeface="Calibri"/>
              </a:rPr>
              <a:t>, Variable Bunch Compressor, X-band lineariser, diagnostics sections. </a:t>
            </a:r>
            <a:endParaRPr lang="en-GB" sz="20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cs typeface="Calibri"/>
              </a:rPr>
              <a:t>FEBE design is conceived and developed in collaboration with stakeholders and is building upon the existing community interest and demonstrations on CLARA FE.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cs typeface="Calibri"/>
              </a:rPr>
              <a:t>The design incorporates the means to combine electron bunches with high energy laser light and facilitate user research in novel acceleration. </a:t>
            </a:r>
            <a:endParaRPr lang="en-GB" sz="20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cs typeface="Calibri"/>
              </a:rPr>
              <a:t>Dedicated diagnostics pre- and post interaction point to fully characterise beams.</a:t>
            </a:r>
            <a:endParaRPr lang="en-GB" sz="2000" b="1" dirty="0"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2" y="1300356"/>
            <a:ext cx="11077056" cy="2390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008028" y="2189220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>
                <a:latin typeface="Arial Narrow" panose="020B0606020202030204" pitchFamily="34" charset="0"/>
              </a:rPr>
              <a:t>FEBE Arc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52970" y="1161519"/>
            <a:ext cx="790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>
                <a:latin typeface="Arial Narrow" panose="020B0606020202030204" pitchFamily="34" charset="0"/>
              </a:rPr>
              <a:t>FEBE Hutch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645" y="983053"/>
            <a:ext cx="8240424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2200" b="1" dirty="0">
                <a:cs typeface="Calibri"/>
              </a:rPr>
              <a:t>250 MeV, 250 </a:t>
            </a:r>
            <a:r>
              <a:rPr lang="en-GB" sz="2200" b="1" dirty="0" err="1">
                <a:cs typeface="Calibri"/>
              </a:rPr>
              <a:t>pC</a:t>
            </a:r>
            <a:r>
              <a:rPr lang="en-GB" sz="2200" b="1" dirty="0">
                <a:cs typeface="Calibri"/>
              </a:rPr>
              <a:t> FEL ready bunches at 100 Hz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39937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0" y="0"/>
            <a:ext cx="1151181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04234" y="5076153"/>
            <a:ext cx="21822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/>
              <a:t>Status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39937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6645" y="260648"/>
            <a:ext cx="11818374" cy="56207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GB" sz="3400" b="1" dirty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CLARA </a:t>
            </a:r>
            <a:r>
              <a:rPr lang="en-GB" sz="3400" b="1" dirty="0" smtClean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250 MeV - Accelerator Hall</a:t>
            </a:r>
            <a:endParaRPr lang="en-GB" sz="3400" b="1" dirty="0">
              <a:solidFill>
                <a:srgbClr val="003088"/>
              </a:solidFill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7266" y="754144"/>
            <a:ext cx="9696937" cy="2305755"/>
            <a:chOff x="867266" y="754144"/>
            <a:chExt cx="9696937" cy="2305755"/>
          </a:xfrm>
        </p:grpSpPr>
        <p:sp>
          <p:nvSpPr>
            <p:cNvPr id="10" name="Left Arrow 9"/>
            <p:cNvSpPr/>
            <p:nvPr/>
          </p:nvSpPr>
          <p:spPr>
            <a:xfrm rot="20776618">
              <a:off x="6948024" y="1373122"/>
              <a:ext cx="514092" cy="515566"/>
            </a:xfrm>
            <a:prstGeom prst="leftArrow">
              <a:avLst>
                <a:gd name="adj1" fmla="val 50000"/>
                <a:gd name="adj2" fmla="val 59144"/>
              </a:avLst>
            </a:prstGeom>
            <a:solidFill>
              <a:srgbClr val="D09E0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Left-Right Arrow 16"/>
            <p:cNvSpPr/>
            <p:nvPr/>
          </p:nvSpPr>
          <p:spPr>
            <a:xfrm rot="20932211">
              <a:off x="2067081" y="1955996"/>
              <a:ext cx="4958305" cy="518473"/>
            </a:xfrm>
            <a:prstGeom prst="leftRightArrow">
              <a:avLst>
                <a:gd name="adj1" fmla="val 51208"/>
                <a:gd name="adj2" fmla="val 53568"/>
              </a:avLst>
            </a:prstGeom>
            <a:solidFill>
              <a:schemeClr val="accent1">
                <a:lumMod val="60000"/>
                <a:lumOff val="40000"/>
              </a:schemeClr>
            </a:solidFill>
            <a:scene3d>
              <a:camera prst="orthographicFront">
                <a:rot lat="0" lon="0" rev="72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bg1"/>
                  </a:solidFill>
                </a:rPr>
                <a:t>Tested &amp; installed 2021-22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67266" y="754144"/>
              <a:ext cx="2997724" cy="11406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13" name="Left Arrow 12"/>
            <p:cNvSpPr/>
            <p:nvPr/>
          </p:nvSpPr>
          <p:spPr>
            <a:xfrm rot="9822835">
              <a:off x="9268988" y="869378"/>
              <a:ext cx="496180" cy="514800"/>
            </a:xfrm>
            <a:prstGeom prst="leftArrow">
              <a:avLst>
                <a:gd name="adj1" fmla="val 50000"/>
                <a:gd name="adj2" fmla="val 55820"/>
              </a:avLst>
            </a:prstGeom>
            <a:solidFill>
              <a:srgbClr val="D09E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 rot="20880205">
              <a:off x="7226016" y="1254409"/>
              <a:ext cx="2304000" cy="252000"/>
            </a:xfrm>
            <a:prstGeom prst="rect">
              <a:avLst/>
            </a:prstGeom>
            <a:solidFill>
              <a:srgbClr val="D09E00">
                <a:alpha val="84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</a:rPr>
                <a:t>Tested &amp; ready for install 2023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7" name="Left Arrow 6"/>
            <p:cNvSpPr/>
            <p:nvPr/>
          </p:nvSpPr>
          <p:spPr>
            <a:xfrm rot="20783106">
              <a:off x="8042684" y="2419777"/>
              <a:ext cx="2521519" cy="241201"/>
            </a:xfrm>
            <a:prstGeom prst="leftArrow">
              <a:avLst>
                <a:gd name="adj1" fmla="val 33072"/>
                <a:gd name="adj2" fmla="val 2932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 rot="20623892">
              <a:off x="8119606" y="2782900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BA1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27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7" y="796030"/>
            <a:ext cx="11843045" cy="5592285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39937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6645" y="260648"/>
            <a:ext cx="11818374" cy="56207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GB" sz="3400" b="1" dirty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CLARA </a:t>
            </a:r>
            <a:r>
              <a:rPr lang="en-GB" sz="3400" b="1" dirty="0" smtClean="0">
                <a:solidFill>
                  <a:srgbClr val="003088"/>
                </a:solidFill>
                <a:latin typeface="+mn-lt"/>
                <a:cs typeface="Calibri" panose="020F0502020204030204" pitchFamily="34" charset="0"/>
              </a:rPr>
              <a:t>250 MeV - Accelerator Hall Roof</a:t>
            </a:r>
            <a:endParaRPr lang="en-GB" sz="3400" b="1" dirty="0">
              <a:solidFill>
                <a:srgbClr val="003088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Deepa Angal-Kalinin,  AAB,  11</a:t>
            </a:r>
            <a:r>
              <a:rPr lang="en-GB" baseline="30000"/>
              <a:t>th</a:t>
            </a:r>
            <a:r>
              <a:rPr lang="en-GB"/>
              <a:t> March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3" y="1352054"/>
            <a:ext cx="12097995" cy="4172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365040" y="190683"/>
            <a:ext cx="11684581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400" b="1" spc="-15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FEBE Design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03" y="3707947"/>
            <a:ext cx="1365899" cy="40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i="1">
                <a:solidFill>
                  <a:schemeClr val="accent1"/>
                </a:solidFill>
                <a:latin typeface="Arial" charset="0"/>
              </a:rPr>
              <a:t>~250 MeV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04552" y="4071185"/>
            <a:ext cx="1282674" cy="7124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i="1">
                <a:solidFill>
                  <a:schemeClr val="accent1"/>
                </a:solidFill>
                <a:latin typeface="Arial" charset="0"/>
              </a:rPr>
              <a:t>Up to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i="1">
                <a:solidFill>
                  <a:schemeClr val="accent1"/>
                </a:solidFill>
                <a:latin typeface="Arial" charset="0"/>
              </a:rPr>
              <a:t>600 MeV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4226" y="5693551"/>
            <a:ext cx="875961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Hutch footprint: 10×5.4×3 m</a:t>
            </a:r>
            <a:r>
              <a:rPr lang="en-GB" sz="2200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Shielding</a:t>
            </a:r>
            <a:r>
              <a:rPr lang="en-GB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beam power 6 W</a:t>
            </a:r>
            <a:br>
              <a:rPr lang="en-GB" sz="22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 with bunch charge (maximum 250 </a:t>
            </a:r>
            <a:r>
              <a:rPr lang="en-GB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GB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bunch repetition rate (maximum 100 Hz), beam energy (250 MeV – 2 GeV)</a:t>
            </a:r>
          </a:p>
        </p:txBody>
      </p:sp>
      <p:sp>
        <p:nvSpPr>
          <p:cNvPr id="9" name="Line Callout 2 8">
            <a:extLst>
              <a:ext uri="{FF2B5EF4-FFF2-40B4-BE49-F238E27FC236}">
                <a16:creationId xmlns:a16="http://schemas.microsoft.com/office/drawing/2014/main" id="{003551A3-D8A4-C748-8638-92206C68E1D9}"/>
              </a:ext>
            </a:extLst>
          </p:cNvPr>
          <p:cNvSpPr/>
          <p:nvPr/>
        </p:nvSpPr>
        <p:spPr>
          <a:xfrm>
            <a:off x="886460" y="1858097"/>
            <a:ext cx="1736035" cy="723367"/>
          </a:xfrm>
          <a:prstGeom prst="borderCallout2">
            <a:avLst>
              <a:gd name="adj1" fmla="val 51467"/>
              <a:gd name="adj2" fmla="val 88255"/>
              <a:gd name="adj3" fmla="val 65741"/>
              <a:gd name="adj4" fmla="val 106853"/>
              <a:gd name="adj5" fmla="val 235020"/>
              <a:gd name="adj6" fmla="val 129432"/>
            </a:avLst>
          </a:prstGeom>
          <a:solidFill>
            <a:srgbClr val="F08900"/>
          </a:solidFill>
          <a:ln w="12700">
            <a:solidFill>
              <a:srgbClr val="F089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compression arc + mask</a:t>
            </a:r>
          </a:p>
        </p:txBody>
      </p:sp>
      <p:sp>
        <p:nvSpPr>
          <p:cNvPr id="10" name="Line Callout 2 9">
            <a:extLst>
              <a:ext uri="{FF2B5EF4-FFF2-40B4-BE49-F238E27FC236}">
                <a16:creationId xmlns:a16="http://schemas.microsoft.com/office/drawing/2014/main" id="{003551A3-D8A4-C748-8638-92206C68E1D9}"/>
              </a:ext>
            </a:extLst>
          </p:cNvPr>
          <p:cNvSpPr/>
          <p:nvPr/>
        </p:nvSpPr>
        <p:spPr>
          <a:xfrm>
            <a:off x="3070657" y="1134730"/>
            <a:ext cx="1736035" cy="723367"/>
          </a:xfrm>
          <a:prstGeom prst="borderCallout2">
            <a:avLst>
              <a:gd name="adj1" fmla="val 56734"/>
              <a:gd name="adj2" fmla="val 90998"/>
              <a:gd name="adj3" fmla="val 123679"/>
              <a:gd name="adj4" fmla="val 101367"/>
              <a:gd name="adj5" fmla="val 294274"/>
              <a:gd name="adj6" fmla="val 100901"/>
            </a:avLst>
          </a:prstGeom>
          <a:solidFill>
            <a:srgbClr val="F08900"/>
          </a:solidFill>
          <a:ln w="12700">
            <a:solidFill>
              <a:srgbClr val="F089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section</a:t>
            </a:r>
          </a:p>
        </p:txBody>
      </p:sp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003551A3-D8A4-C748-8638-92206C68E1D9}"/>
              </a:ext>
            </a:extLst>
          </p:cNvPr>
          <p:cNvSpPr/>
          <p:nvPr/>
        </p:nvSpPr>
        <p:spPr>
          <a:xfrm>
            <a:off x="4961050" y="978298"/>
            <a:ext cx="1736035" cy="723367"/>
          </a:xfrm>
          <a:prstGeom prst="borderCallout2">
            <a:avLst>
              <a:gd name="adj1" fmla="val 99579"/>
              <a:gd name="adj2" fmla="val 69438"/>
              <a:gd name="adj3" fmla="val 126311"/>
              <a:gd name="adj4" fmla="val 78322"/>
              <a:gd name="adj5" fmla="val 269061"/>
              <a:gd name="adj6" fmla="val 78423"/>
            </a:avLst>
          </a:prstGeom>
          <a:ln>
            <a:tailEnd type="oval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insertion</a:t>
            </a:r>
          </a:p>
        </p:txBody>
      </p:sp>
      <p:sp>
        <p:nvSpPr>
          <p:cNvPr id="12" name="Line Callout 2 11">
            <a:extLst>
              <a:ext uri="{FF2B5EF4-FFF2-40B4-BE49-F238E27FC236}">
                <a16:creationId xmlns:a16="http://schemas.microsoft.com/office/drawing/2014/main" id="{003551A3-D8A4-C748-8638-92206C68E1D9}"/>
              </a:ext>
            </a:extLst>
          </p:cNvPr>
          <p:cNvSpPr/>
          <p:nvPr/>
        </p:nvSpPr>
        <p:spPr>
          <a:xfrm>
            <a:off x="6968892" y="968668"/>
            <a:ext cx="1736035" cy="723367"/>
          </a:xfrm>
          <a:prstGeom prst="borderCallout2">
            <a:avLst>
              <a:gd name="adj1" fmla="val 95427"/>
              <a:gd name="adj2" fmla="val 40527"/>
              <a:gd name="adj3" fmla="val 123679"/>
              <a:gd name="adj4" fmla="val 25103"/>
              <a:gd name="adj5" fmla="val 271723"/>
              <a:gd name="adj6" fmla="val 14265"/>
            </a:avLst>
          </a:prstGeom>
          <a:ln>
            <a:tailEnd type="oval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Callout 2 12">
            <a:extLst>
              <a:ext uri="{FF2B5EF4-FFF2-40B4-BE49-F238E27FC236}">
                <a16:creationId xmlns:a16="http://schemas.microsoft.com/office/drawing/2014/main" id="{003551A3-D8A4-C748-8638-92206C68E1D9}"/>
              </a:ext>
            </a:extLst>
          </p:cNvPr>
          <p:cNvSpPr/>
          <p:nvPr/>
        </p:nvSpPr>
        <p:spPr>
          <a:xfrm>
            <a:off x="6968892" y="959050"/>
            <a:ext cx="1736035" cy="723367"/>
          </a:xfrm>
          <a:prstGeom prst="borderCallout2">
            <a:avLst>
              <a:gd name="adj1" fmla="val 95427"/>
              <a:gd name="adj2" fmla="val 58470"/>
              <a:gd name="adj3" fmla="val 124995"/>
              <a:gd name="adj4" fmla="val 75031"/>
              <a:gd name="adj5" fmla="val 273067"/>
              <a:gd name="adj6" fmla="val 89316"/>
            </a:avLst>
          </a:prstGeom>
          <a:ln>
            <a:tailEnd type="oval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interaction points</a:t>
            </a:r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003551A3-D8A4-C748-8638-92206C68E1D9}"/>
              </a:ext>
            </a:extLst>
          </p:cNvPr>
          <p:cNvSpPr/>
          <p:nvPr/>
        </p:nvSpPr>
        <p:spPr>
          <a:xfrm>
            <a:off x="10251191" y="1141799"/>
            <a:ext cx="1736035" cy="723367"/>
          </a:xfrm>
          <a:prstGeom prst="borderCallout2">
            <a:avLst>
              <a:gd name="adj1" fmla="val 100245"/>
              <a:gd name="adj2" fmla="val 35621"/>
              <a:gd name="adj3" fmla="val 134211"/>
              <a:gd name="adj4" fmla="val 22907"/>
              <a:gd name="adj5" fmla="val 294273"/>
              <a:gd name="adj6" fmla="val 15309"/>
            </a:avLst>
          </a:prstGeom>
          <a:ln>
            <a:tailEnd type="oval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Post-interaction spectrometer line</a:t>
            </a:r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003551A3-D8A4-C748-8638-92206C68E1D9}"/>
              </a:ext>
            </a:extLst>
          </p:cNvPr>
          <p:cNvSpPr/>
          <p:nvPr/>
        </p:nvSpPr>
        <p:spPr>
          <a:xfrm>
            <a:off x="6968892" y="4202771"/>
            <a:ext cx="1736035" cy="723367"/>
          </a:xfrm>
          <a:prstGeom prst="borderCallout2">
            <a:avLst>
              <a:gd name="adj1" fmla="val 16796"/>
              <a:gd name="adj2" fmla="val 97788"/>
              <a:gd name="adj3" fmla="val 9120"/>
              <a:gd name="adj4" fmla="val 118374"/>
              <a:gd name="adj5" fmla="val -129723"/>
              <a:gd name="adj6" fmla="val 159608"/>
            </a:avLst>
          </a:prstGeom>
          <a:ln>
            <a:tailEnd type="oval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Callout 2 16">
            <a:extLst>
              <a:ext uri="{FF2B5EF4-FFF2-40B4-BE49-F238E27FC236}">
                <a16:creationId xmlns:a16="http://schemas.microsoft.com/office/drawing/2014/main" id="{003551A3-D8A4-C748-8638-92206C68E1D9}"/>
              </a:ext>
            </a:extLst>
          </p:cNvPr>
          <p:cNvSpPr/>
          <p:nvPr/>
        </p:nvSpPr>
        <p:spPr>
          <a:xfrm>
            <a:off x="6968892" y="4205197"/>
            <a:ext cx="1736035" cy="723367"/>
          </a:xfrm>
          <a:prstGeom prst="borderCallout2">
            <a:avLst>
              <a:gd name="adj1" fmla="val 19502"/>
              <a:gd name="adj2" fmla="val -531"/>
              <a:gd name="adj3" fmla="val 11753"/>
              <a:gd name="adj4" fmla="val -18243"/>
              <a:gd name="adj5" fmla="val -127089"/>
              <a:gd name="adj6" fmla="val -75220"/>
            </a:avLst>
          </a:prstGeom>
          <a:ln>
            <a:tailEnd type="oval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shutters</a:t>
            </a:r>
          </a:p>
        </p:txBody>
      </p:sp>
    </p:spTree>
    <p:extLst>
      <p:ext uri="{BB962C8B-B14F-4D97-AF65-F5344CB8AC3E}">
        <p14:creationId xmlns:p14="http://schemas.microsoft.com/office/powerpoint/2010/main" val="33220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Deepa Angal-Kalinin,  AAB,  11</a:t>
            </a:r>
            <a:r>
              <a:rPr lang="en-GB" baseline="30000"/>
              <a:t>th</a:t>
            </a:r>
            <a:r>
              <a:rPr lang="en-GB"/>
              <a:t> March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14" y="0"/>
            <a:ext cx="97111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E7CC7-A14C-410F-8AFE-CC7057645E8F}"/>
              </a:ext>
            </a:extLst>
          </p:cNvPr>
          <p:cNvSpPr txBox="1"/>
          <p:nvPr/>
        </p:nvSpPr>
        <p:spPr>
          <a:xfrm>
            <a:off x="3324226" y="5989386"/>
            <a:ext cx="8759616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1E5DF8"/>
                </a:solidFill>
                <a:latin typeface="Arial"/>
                <a:cs typeface="Arial"/>
              </a:rPr>
              <a:t>Two identical chambers: 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more</a:t>
            </a:r>
            <a:r>
              <a:rPr lang="en-GB" sz="2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flexible, provides diagnostic support, and a route towards ambitious interaction/transport/application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365040" y="180100"/>
            <a:ext cx="116845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 spc="-150">
                <a:solidFill>
                  <a:schemeClr val="accent2"/>
                </a:solidFill>
                <a:latin typeface="Arial"/>
                <a:cs typeface="Arial"/>
              </a:rPr>
              <a:t>FEBE Hutch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7452" y="806236"/>
            <a:ext cx="3304135" cy="1399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4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23" y="997256"/>
            <a:ext cx="10243608" cy="5403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4618" y="5147553"/>
            <a:ext cx="56650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80808"/>
                </a:solidFill>
              </a:rPr>
              <a:t>Services in FEBE hutch are being finalised.</a:t>
            </a:r>
          </a:p>
          <a:p>
            <a:endParaRPr lang="en-GB" sz="2200" dirty="0" smtClean="0">
              <a:solidFill>
                <a:srgbClr val="080808"/>
              </a:solidFill>
            </a:endParaRPr>
          </a:p>
          <a:p>
            <a:r>
              <a:rPr lang="en-GB" sz="2200" dirty="0" smtClean="0">
                <a:solidFill>
                  <a:srgbClr val="080808"/>
                </a:solidFill>
              </a:rPr>
              <a:t>North Shield Wall Blocks Removed</a:t>
            </a:r>
            <a:endParaRPr lang="en-GB" sz="2200" dirty="0">
              <a:solidFill>
                <a:srgbClr val="08080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365040" y="180100"/>
            <a:ext cx="116845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 spc="-150" dirty="0">
                <a:solidFill>
                  <a:schemeClr val="accent2"/>
                </a:solidFill>
                <a:latin typeface="Arial"/>
                <a:cs typeface="Arial"/>
              </a:rPr>
              <a:t>FEBE </a:t>
            </a:r>
            <a:r>
              <a:rPr lang="en-US" sz="3400" b="1" spc="-150" dirty="0" smtClean="0">
                <a:solidFill>
                  <a:schemeClr val="accent2"/>
                </a:solidFill>
                <a:latin typeface="Arial"/>
                <a:cs typeface="Arial"/>
              </a:rPr>
              <a:t>Hutch – Services Planning </a:t>
            </a:r>
            <a:endParaRPr lang="en-US" sz="3400" b="1" spc="-15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39937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  <p:sp>
        <p:nvSpPr>
          <p:cNvPr id="6" name="Slide Number Placeholder 12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819D-685C-4C80-8C94-A0E78FDB50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4" y="1281990"/>
            <a:ext cx="11545676" cy="2931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9671" y="4993683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00"/>
                </a:solidFill>
              </a:rPr>
              <a:t>View from South</a:t>
            </a:r>
            <a:endParaRPr lang="en-GB" sz="22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241544" y="138921"/>
            <a:ext cx="116845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 spc="-150" dirty="0">
                <a:solidFill>
                  <a:schemeClr val="accent2"/>
                </a:solidFill>
                <a:latin typeface="Arial"/>
                <a:cs typeface="Arial"/>
              </a:rPr>
              <a:t>FEBE Hutch </a:t>
            </a:r>
            <a:r>
              <a:rPr lang="en-US" sz="3400" b="1" spc="-150" dirty="0" smtClean="0">
                <a:solidFill>
                  <a:schemeClr val="accent2"/>
                </a:solidFill>
                <a:latin typeface="Arial"/>
                <a:cs typeface="Arial"/>
              </a:rPr>
              <a:t>– Services Planning</a:t>
            </a:r>
            <a:endParaRPr lang="en-US" sz="3400" b="1" spc="-15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939937" cy="365125"/>
          </a:xfrm>
        </p:spPr>
        <p:txBody>
          <a:bodyPr/>
          <a:lstStyle/>
          <a:p>
            <a:r>
              <a:rPr lang="en-GB" dirty="0" smtClean="0"/>
              <a:t>Deepa Angal-Kalinin,  Third CLARA User Meeting, 5</a:t>
            </a:r>
            <a:r>
              <a:rPr lang="en-GB" baseline="30000" dirty="0" smtClean="0"/>
              <a:t>th</a:t>
            </a:r>
            <a:r>
              <a:rPr lang="en-GB" dirty="0" smtClean="0"/>
              <a:t> July 2022</a:t>
            </a:r>
            <a:endParaRPr lang="en-GB" dirty="0"/>
          </a:p>
        </p:txBody>
      </p:sp>
      <p:sp>
        <p:nvSpPr>
          <p:cNvPr id="6" name="Slide Number Placeholder 12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819D-685C-4C80-8C94-A0E78FDB50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91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A89D99AE5C3244B06DA219CECCBBAB" ma:contentTypeVersion="12" ma:contentTypeDescription="Create a new document." ma:contentTypeScope="" ma:versionID="cff1aa6014cd413a0a67e28d0dee9377">
  <xsd:schema xmlns:xsd="http://www.w3.org/2001/XMLSchema" xmlns:xs="http://www.w3.org/2001/XMLSchema" xmlns:p="http://schemas.microsoft.com/office/2006/metadata/properties" xmlns:ns3="84730ed7-a781-4356-b830-974a94e07814" xmlns:ns4="3305b838-c34c-4bc5-a224-1b5d53e55c3e" targetNamespace="http://schemas.microsoft.com/office/2006/metadata/properties" ma:root="true" ma:fieldsID="13b8913ffe1a7c8cf09fb5227ef9d943" ns3:_="" ns4:_="">
    <xsd:import namespace="84730ed7-a781-4356-b830-974a94e07814"/>
    <xsd:import namespace="3305b838-c34c-4bc5-a224-1b5d53e55c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30ed7-a781-4356-b830-974a94e07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5b838-c34c-4bc5-a224-1b5d53e55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F1C4F4-B514-46B5-BA53-F3136A038A55}">
  <ds:schemaRefs>
    <ds:schemaRef ds:uri="http://schemas.microsoft.com/office/2006/documentManagement/types"/>
    <ds:schemaRef ds:uri="http://purl.org/dc/elements/1.1/"/>
    <ds:schemaRef ds:uri="84730ed7-a781-4356-b830-974a94e07814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305b838-c34c-4bc5-a224-1b5d53e55c3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2453F3-E453-46CC-977E-8D3357584C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730ed7-a781-4356-b830-974a94e07814"/>
    <ds:schemaRef ds:uri="3305b838-c34c-4bc5-a224-1b5d53e55c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D5D5B8-BF10-44EC-A741-7A15D8CEAE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3786</TotalTime>
  <Words>792</Words>
  <Application>Microsoft Office PowerPoint</Application>
  <PresentationFormat>Widescreen</PresentationFormat>
  <Paragraphs>138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Arial Narrow</vt:lpstr>
      <vt:lpstr>Arial Regular</vt:lpstr>
      <vt:lpstr>Calibri</vt:lpstr>
      <vt:lpstr>Calibri Light</vt:lpstr>
      <vt:lpstr>Times New Roman</vt:lpstr>
      <vt:lpstr>Wingdings</vt:lpstr>
      <vt:lpstr>ヒラギノ角ゴ Pro W3</vt:lpstr>
      <vt:lpstr>Font and logo master</vt:lpstr>
      <vt:lpstr>2_Custom Design</vt:lpstr>
      <vt:lpstr>1_Custom Design</vt:lpstr>
      <vt:lpstr>Custom Design</vt:lpstr>
      <vt:lpstr>Font WITHOUT logo master</vt:lpstr>
      <vt:lpstr>1_Font and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Snedden, Edward (STFC,DL,AST)</dc:creator>
  <cp:lastModifiedBy>Angal-Kalinin, Deepa (STFC,DL,AST)</cp:lastModifiedBy>
  <cp:revision>116</cp:revision>
  <cp:lastPrinted>2019-10-02T08:27:37Z</cp:lastPrinted>
  <dcterms:created xsi:type="dcterms:W3CDTF">2019-09-17T08:04:08Z</dcterms:created>
  <dcterms:modified xsi:type="dcterms:W3CDTF">2022-07-05T07:41:28Z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0x01010078A89D99AE5C3244B06DA219CECCBBAB</vt:lpwstr>
  </property>
  <property fmtid="{D5CDD505-2E9C-101B-9397-08002B2CF9AE}" pid="3" name="_dlc_DocIdItemGuid">
    <vt:lpwstr>7d6dd9f8-2757-4d2f-b6c5-c8fdb553a0d1</vt:lpwstr>
  </property>
</Properties>
</file>