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86" r:id="rId4"/>
    <p:sldId id="293" r:id="rId5"/>
    <p:sldId id="259" r:id="rId6"/>
    <p:sldId id="260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314" r:id="rId22"/>
    <p:sldId id="298" r:id="rId23"/>
    <p:sldId id="312" r:id="rId24"/>
    <p:sldId id="280" r:id="rId25"/>
    <p:sldId id="281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1447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CF8D6A-F017-4A7F-BBC2-D16391885302}" type="slidenum">
              <a:rPr lang="en-US" altLang="en-US" sz="1300"/>
              <a:pPr/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35649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3E91B2-93CA-40F5-8080-0710701971B0}" type="slidenum">
              <a:rPr lang="en-US" altLang="en-US" sz="1300"/>
              <a:pPr/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7606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5D44CD-32C5-4B0A-97BC-118A8743E426}" type="slidenum">
              <a:rPr lang="en-US" altLang="en-US" sz="1300"/>
              <a:pPr/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0656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7F36B1-45C0-445C-8F51-09C927B88774}" type="slidenum">
              <a:rPr lang="en-US" altLang="en-US" sz="1300"/>
              <a:pPr/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41214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0EF478-8F32-4B19-A9CF-6C580ACF2827}" type="slidenum">
              <a:rPr lang="en-US" altLang="en-US" sz="1300"/>
              <a:pPr/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186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XPS X-ray photoelectron spectroscopy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60F391-12F3-4356-9927-4DB76A88B819}" type="slidenum">
              <a:rPr lang="en-US" altLang="en-US" sz="1300"/>
              <a:pPr/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5136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XPS X-ray photoelectron spectroscopy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3660D8-A1C2-4763-B8DA-E8C103670ED6}" type="slidenum">
              <a:rPr lang="en-US" altLang="en-US" sz="1300"/>
              <a:pPr/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1252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XPS X-ray photoelectron spectroscopy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A8D45F-2C17-4682-8584-F3AC245B3A37}" type="slidenum">
              <a:rPr lang="en-US" altLang="en-US" sz="1300"/>
              <a:pPr/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8536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XPS X-ray photoelectron spectroscopy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D68A1F-DCEF-4014-A565-55B88369E72D}" type="slidenum">
              <a:rPr lang="en-US" altLang="en-US" sz="130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2574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0146F8-9D87-4FCA-A92E-1CDB4C7CBEEE}" type="slidenum">
              <a:rPr lang="en-US" altLang="en-US" sz="130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5768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1D81CF-239D-4320-9688-D24E603B3DF3}" type="slidenum">
              <a:rPr lang="en-US" altLang="en-US" sz="1300"/>
              <a:pPr/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7462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283BAE-4ECB-4C00-911E-D4C2CBA705C6}" type="slidenum">
              <a:rPr lang="en-US" altLang="en-US" sz="1300"/>
              <a:pPr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2946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634FAF-55C1-4D83-A294-F8FB6EC43127}" type="slidenum">
              <a:rPr lang="en-US" altLang="en-US" sz="130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8121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477" y="397739"/>
            <a:ext cx="1945209" cy="108704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67543" y="2130426"/>
            <a:ext cx="7772401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543" y="3886200"/>
            <a:ext cx="6400801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875" y="509590"/>
            <a:ext cx="1663700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11759" y="476672"/>
            <a:ext cx="5698978" cy="936105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2132857"/>
            <a:ext cx="8229601" cy="3993309"/>
          </a:xfrm>
          <a:prstGeom prst="rect">
            <a:avLst/>
          </a:prstGeom>
        </p:spPr>
        <p:txBody>
          <a:bodyPr>
            <a:normAutofit/>
          </a:bodyPr>
          <a:lstStyle>
            <a:lvl2pPr marL="790575" indent="-333375"/>
            <a:lvl3pPr marL="1181100" indent="-266700"/>
            <a:lvl4pPr marL="1638300" indent="-266700"/>
            <a:lvl5pPr marL="2095500" indent="-2667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875" y="509590"/>
            <a:ext cx="1663700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5879" y="1268759"/>
            <a:ext cx="5842994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2492897"/>
            <a:ext cx="4038601" cy="3633268"/>
          </a:xfrm>
          <a:prstGeom prst="rect">
            <a:avLst/>
          </a:prstGeom>
        </p:spPr>
        <p:txBody>
          <a:bodyPr>
            <a:normAutofit/>
          </a:bodyPr>
          <a:lstStyle>
            <a:lvl2pPr marL="790575" indent="-333375"/>
            <a:lvl3pPr marL="1181100" indent="-266700"/>
            <a:lvl4pPr marL="1638300" indent="-266700"/>
            <a:lvl5pPr marL="2095500" indent="-2667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405879" y="1268759"/>
            <a:ext cx="5842994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5882" y="2348880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82347" y="2348880"/>
            <a:ext cx="4041776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267743" y="404664"/>
            <a:ext cx="5842994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95537" y="1186829"/>
            <a:ext cx="3008315" cy="116205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1196753"/>
            <a:ext cx="5111752" cy="4929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1" y="2420890"/>
            <a:ext cx="3008315" cy="3705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1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9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958A-C17D-4E55-8C6F-F80FC79ADD12}" type="datetime1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Alex Baidak, aliaksandr.baidak@manchester.ac.uk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7156-8FEC-498D-A7A8-1BD25863E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F7FA264-F771-4264-8DF0-4BB7F0DA3C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5100998-FD55-B84B-A44C-42E455BCAD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61856" y="258734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7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9477" y="397739"/>
            <a:ext cx="1945209" cy="10870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4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UKNIBC User Day </a:t>
            </a:r>
            <a:r>
              <a:rPr lang="mr-IN" dirty="0" smtClean="0"/>
              <a:t>–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September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80808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600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tiff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dy.smith@manchester.ac.uk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3328" r="5793"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Rectangle 6"/>
          <p:cNvSpPr txBox="1"/>
          <p:nvPr/>
        </p:nvSpPr>
        <p:spPr>
          <a:xfrm>
            <a:off x="978593" y="1338287"/>
            <a:ext cx="7163436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Towards Pulsed </a:t>
            </a:r>
            <a:r>
              <a:rPr lang="en-GB" dirty="0"/>
              <a:t>Radiolysis Capabilities for the UK Science Community</a:t>
            </a:r>
            <a:endParaRPr dirty="0"/>
          </a:p>
        </p:txBody>
      </p:sp>
      <p:sp>
        <p:nvSpPr>
          <p:cNvPr id="101" name="Straight Connector 9"/>
          <p:cNvSpPr/>
          <p:nvPr/>
        </p:nvSpPr>
        <p:spPr>
          <a:xfrm>
            <a:off x="519115" y="2809875"/>
            <a:ext cx="7013576" cy="0"/>
          </a:xfrm>
          <a:prstGeom prst="line">
            <a:avLst/>
          </a:prstGeom>
          <a:ln w="25400">
            <a:solidFill>
              <a:srgbClr val="660066"/>
            </a:solidFill>
            <a:prstDash val="dot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477" y="397739"/>
            <a:ext cx="1945209" cy="1087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3671" y="5157192"/>
            <a:ext cx="1529785" cy="12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35895" y="5157192"/>
            <a:ext cx="1259633" cy="1259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8064" y="5157192"/>
            <a:ext cx="3684212" cy="12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Andy Smith"/>
          <p:cNvSpPr txBox="1"/>
          <p:nvPr/>
        </p:nvSpPr>
        <p:spPr>
          <a:xfrm>
            <a:off x="1477654" y="2942904"/>
            <a:ext cx="452623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/>
              <a:t>Alex Baidak, Research Fellow</a:t>
            </a:r>
            <a:endParaRPr dirty="0"/>
          </a:p>
        </p:txBody>
      </p:sp>
      <p:sp>
        <p:nvSpPr>
          <p:cNvPr id="10" name="Andy Smith"/>
          <p:cNvSpPr txBox="1"/>
          <p:nvPr/>
        </p:nvSpPr>
        <p:spPr>
          <a:xfrm>
            <a:off x="3635895" y="4488293"/>
            <a:ext cx="536300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CLARA User Meeting, 05 July 2022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217613" y="285750"/>
            <a:ext cx="6097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>
                <a:cs typeface="Arial" panose="020B0604020202020204" pitchFamily="34" charset="0"/>
              </a:rPr>
              <a:t>Pulse Radiolysis and Radiation Science</a:t>
            </a:r>
            <a:endParaRPr lang="it-IT" altLang="en-US" b="1" u="sng">
              <a:cs typeface="Arial" panose="020B0604020202020204" pitchFamily="34" charset="0"/>
            </a:endParaRPr>
          </a:p>
        </p:txBody>
      </p:sp>
      <p:sp>
        <p:nvSpPr>
          <p:cNvPr id="7172" name="Slide Number Placeholder 110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8F6195-0B00-4461-BAE6-4162A0EBF4F9}" type="slidenum">
              <a:rPr lang="en-US" altLang="en-US" sz="1200">
                <a:solidFill>
                  <a:srgbClr val="045C75"/>
                </a:solidFill>
              </a:rPr>
              <a:pPr/>
              <a:t>10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81800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1150938"/>
            <a:ext cx="77724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Kinetics and mechanisms of reactions</a:t>
            </a:r>
            <a:endParaRPr lang="en-GB" b="1" dirty="0">
              <a:solidFill>
                <a:srgbClr val="FF0000"/>
              </a:solidFill>
              <a:latin typeface="Arial" charset="0"/>
            </a:endParaRPr>
          </a:p>
          <a:p>
            <a:pPr algn="just"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99200"/>
            <a:ext cx="4876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>
                <a:cs typeface="Arial" panose="020B0604020202020204" pitchFamily="34" charset="0"/>
              </a:rPr>
              <a:t>Diffusion-controlled reactions (or slower) – ns time resolution is sufficient.</a:t>
            </a:r>
          </a:p>
        </p:txBody>
      </p:sp>
    </p:spTree>
    <p:extLst>
      <p:ext uri="{BB962C8B-B14F-4D97-AF65-F5344CB8AC3E}">
        <p14:creationId xmlns:p14="http://schemas.microsoft.com/office/powerpoint/2010/main" val="3872315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293813" y="228600"/>
            <a:ext cx="6097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>
                <a:cs typeface="Arial" panose="020B0604020202020204" pitchFamily="34" charset="0"/>
              </a:rPr>
              <a:t>Pulse Radiolysis and Radiation Science</a:t>
            </a:r>
            <a:endParaRPr lang="it-IT" altLang="en-US" b="1" u="sng">
              <a:cs typeface="Arial" panose="020B0604020202020204" pitchFamily="34" charset="0"/>
            </a:endParaRPr>
          </a:p>
        </p:txBody>
      </p:sp>
      <p:sp>
        <p:nvSpPr>
          <p:cNvPr id="9220" name="Slide Number Placeholder 110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93E103-BF8E-44AC-A420-61206585165B}" type="slidenum">
              <a:rPr lang="en-US" altLang="en-US" sz="1200">
                <a:solidFill>
                  <a:srgbClr val="045C75"/>
                </a:solidFill>
              </a:rPr>
              <a:pPr/>
              <a:t>11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6673" y="1150938"/>
            <a:ext cx="77724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Secondary intermediates &amp; reaction mechanisms</a:t>
            </a:r>
            <a:endParaRPr lang="en-GB" b="1" dirty="0">
              <a:solidFill>
                <a:srgbClr val="FF0000"/>
              </a:solidFill>
              <a:latin typeface="Arial" charset="0"/>
            </a:endParaRPr>
          </a:p>
          <a:p>
            <a:pPr algn="just"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99200"/>
            <a:ext cx="4876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25146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Scavenging to produce secondary radicals: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GB" sz="2400" b="1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400" b="1" baseline="-25000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GB" sz="2400" b="1" baseline="30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+ N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 → N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·-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                      (a1)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·-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 →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·OH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+ OH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                   (a2)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GB" sz="2400" b="1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400" b="1" baseline="-25000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GB" sz="2400" b="1" baseline="30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+ S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GB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·-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+ SO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            (b)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GB" sz="24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·H/·OH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+ HCO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→ H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/ H</a:t>
            </a:r>
            <a:r>
              <a:rPr lang="en-GB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 + 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GB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·-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  (c)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1"/>
          <p:cNvSpPr>
            <a:spLocks noChangeArrowheads="1"/>
          </p:cNvSpPr>
          <p:nvPr/>
        </p:nvSpPr>
        <p:spPr bwMode="auto">
          <a:xfrm>
            <a:off x="711200" y="1676400"/>
            <a:ext cx="759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l-PL" altLang="en-US" b="1">
                <a:cs typeface="Arial" panose="020B0604020202020204" pitchFamily="34" charset="0"/>
              </a:rPr>
              <a:t>H</a:t>
            </a:r>
            <a:r>
              <a:rPr lang="pl-PL" altLang="en-US" b="1" baseline="-25000">
                <a:cs typeface="Arial" panose="020B0604020202020204" pitchFamily="34" charset="0"/>
              </a:rPr>
              <a:t>2</a:t>
            </a:r>
            <a:r>
              <a:rPr lang="pl-PL" altLang="en-US" b="1">
                <a:cs typeface="Arial" panose="020B0604020202020204" pitchFamily="34" charset="0"/>
              </a:rPr>
              <a:t>O </a:t>
            </a: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pl-PL" altLang="en-US" b="1">
                <a:cs typeface="Arial" panose="020B0604020202020204" pitchFamily="34" charset="0"/>
              </a:rPr>
              <a:t> (e-)</a:t>
            </a:r>
            <a:r>
              <a:rPr lang="pl-PL" altLang="en-US" b="1" baseline="-25000">
                <a:cs typeface="Arial" panose="020B0604020202020204" pitchFamily="34" charset="0"/>
              </a:rPr>
              <a:t>aq</a:t>
            </a:r>
            <a:r>
              <a:rPr lang="pl-PL" altLang="en-US" b="1">
                <a:cs typeface="Arial" panose="020B0604020202020204" pitchFamily="34" charset="0"/>
              </a:rPr>
              <a:t> + (H+)</a:t>
            </a:r>
            <a:r>
              <a:rPr lang="pl-PL" altLang="en-US" b="1" baseline="-25000">
                <a:cs typeface="Arial" panose="020B0604020202020204" pitchFamily="34" charset="0"/>
              </a:rPr>
              <a:t>aq</a:t>
            </a:r>
            <a:r>
              <a:rPr lang="pl-PL" altLang="en-US" b="1">
                <a:cs typeface="Arial" panose="020B0604020202020204" pitchFamily="34" charset="0"/>
              </a:rPr>
              <a:t> +</a:t>
            </a:r>
            <a:r>
              <a:rPr lang="en-US" altLang="en-US" b="1">
                <a:cs typeface="Arial" panose="020B0604020202020204" pitchFamily="34" charset="0"/>
              </a:rPr>
              <a:t> </a:t>
            </a:r>
            <a:r>
              <a:rPr lang="pl-PL" altLang="en-US" b="1" baseline="30000">
                <a:cs typeface="Arial" panose="020B0604020202020204" pitchFamily="34" charset="0"/>
              </a:rPr>
              <a:t>.</a:t>
            </a:r>
            <a:r>
              <a:rPr lang="pl-PL" altLang="en-US" b="1">
                <a:cs typeface="Arial" panose="020B0604020202020204" pitchFamily="34" charset="0"/>
              </a:rPr>
              <a:t>OH + H</a:t>
            </a:r>
            <a:r>
              <a:rPr lang="pl-PL" altLang="en-US" b="1" baseline="30000">
                <a:cs typeface="Arial" panose="020B0604020202020204" pitchFamily="34" charset="0"/>
              </a:rPr>
              <a:t>.</a:t>
            </a:r>
            <a:r>
              <a:rPr lang="pl-PL" altLang="en-US" b="1">
                <a:cs typeface="Arial" panose="020B0604020202020204" pitchFamily="34" charset="0"/>
              </a:rPr>
              <a:t> + H</a:t>
            </a:r>
            <a:r>
              <a:rPr lang="pl-PL" altLang="en-US" b="1" baseline="-25000">
                <a:cs typeface="Arial" panose="020B0604020202020204" pitchFamily="34" charset="0"/>
              </a:rPr>
              <a:t>2</a:t>
            </a:r>
            <a:r>
              <a:rPr lang="pl-PL" altLang="en-US" b="1">
                <a:cs typeface="Arial" panose="020B0604020202020204" pitchFamily="34" charset="0"/>
              </a:rPr>
              <a:t> + H</a:t>
            </a:r>
            <a:r>
              <a:rPr lang="pl-PL" altLang="en-US" b="1" baseline="-25000">
                <a:cs typeface="Arial" panose="020B0604020202020204" pitchFamily="34" charset="0"/>
              </a:rPr>
              <a:t>2</a:t>
            </a:r>
            <a:r>
              <a:rPr lang="pl-PL" altLang="en-US" b="1">
                <a:cs typeface="Arial" panose="020B0604020202020204" pitchFamily="34" charset="0"/>
              </a:rPr>
              <a:t>O</a:t>
            </a:r>
            <a:r>
              <a:rPr lang="pl-PL" altLang="en-US" b="1" baseline="-25000">
                <a:cs typeface="Arial" panose="020B0604020202020204" pitchFamily="34" charset="0"/>
              </a:rPr>
              <a:t>2</a:t>
            </a:r>
            <a:endParaRPr lang="en-US" altLang="en-US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35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792163" y="285750"/>
            <a:ext cx="6097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>
                <a:cs typeface="Arial" panose="020B0604020202020204" pitchFamily="34" charset="0"/>
              </a:rPr>
              <a:t>Pulse Radiolysis and Radiation Science:</a:t>
            </a:r>
            <a:endParaRPr lang="it-IT" altLang="en-US" b="1" u="sng">
              <a:cs typeface="Arial" panose="020B0604020202020204" pitchFamily="34" charset="0"/>
            </a:endParaRPr>
          </a:p>
        </p:txBody>
      </p:sp>
      <p:sp>
        <p:nvSpPr>
          <p:cNvPr id="10244" name="Slide Number Placeholder 110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DD159A-4BBC-4219-B2BC-CF04E4F53EDD}" type="slidenum">
              <a:rPr lang="en-US" altLang="en-US" sz="1200">
                <a:solidFill>
                  <a:srgbClr val="045C75"/>
                </a:solidFill>
              </a:rPr>
              <a:pPr/>
              <a:t>12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84400" y="1179658"/>
            <a:ext cx="77724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Secondary intermediates &amp; reaction mechanisms</a:t>
            </a:r>
            <a:endParaRPr lang="en-GB" b="1" dirty="0">
              <a:solidFill>
                <a:srgbClr val="FF0000"/>
              </a:solidFill>
              <a:latin typeface="Arial" charset="0"/>
            </a:endParaRPr>
          </a:p>
          <a:p>
            <a:pPr algn="just"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99200"/>
            <a:ext cx="4876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600200"/>
            <a:ext cx="4445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93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9200" y="3048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/>
              <a:t>CREDIT: J. Wishart’s ICARST 2017 talk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182091"/>
            <a:ext cx="89423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86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19200" y="3048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/>
              <a:t>CREDIT: J. Wishart’s ICARST 2017 talk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52600"/>
            <a:ext cx="84724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569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9200" y="3048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/>
              <a:t>CREDIT: J. Wishart’s ICARST 2017 talk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448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19200" y="3048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/>
              <a:t>CREDIT: J. Wishart’s ICARST 2017 talk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08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219200" y="3048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u="sng"/>
              <a:t>CREDIT: J. Wishart’s ICARST 2017 talk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7938"/>
            <a:ext cx="7138988" cy="535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57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080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457950"/>
            <a:ext cx="4600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47800"/>
            <a:ext cx="44291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524000"/>
            <a:ext cx="3930650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21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080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457950"/>
            <a:ext cx="4600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47800"/>
            <a:ext cx="43195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70438" y="1828800"/>
            <a:ext cx="441499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0000"/>
                </a:solidFill>
                <a:latin typeface="Arial" charset="0"/>
              </a:rPr>
              <a:t>Conclusion</a:t>
            </a:r>
            <a:r>
              <a:rPr lang="en-GB" sz="2000" dirty="0">
                <a:latin typeface="Arial" charset="0"/>
              </a:rPr>
              <a:t>: Direct oxidation by H</a:t>
            </a:r>
            <a:r>
              <a:rPr lang="en-GB" sz="2000" baseline="-25000" dirty="0">
                <a:latin typeface="Arial" charset="0"/>
              </a:rPr>
              <a:t>2</a:t>
            </a:r>
            <a:r>
              <a:rPr lang="en-GB" sz="2000" dirty="0">
                <a:latin typeface="Arial" charset="0"/>
              </a:rPr>
              <a:t>O</a:t>
            </a:r>
            <a:r>
              <a:rPr lang="en-GB" sz="2000" baseline="30000" dirty="0">
                <a:latin typeface="Arial" charset="0"/>
              </a:rPr>
              <a:t>•+</a:t>
            </a:r>
            <a:endParaRPr lang="en-GB" sz="2000" dirty="0">
              <a:latin typeface="Arial" charset="0"/>
            </a:endParaRPr>
          </a:p>
          <a:p>
            <a:pPr>
              <a:defRPr/>
            </a:pPr>
            <a:r>
              <a:rPr lang="en-GB" sz="2000" dirty="0">
                <a:latin typeface="Arial" charset="0"/>
              </a:rPr>
              <a:t>might of importance to: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Radiotherapy and radiobiology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PUREX process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Interfaces in waste forms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Radiation-induced corrosion </a:t>
            </a:r>
          </a:p>
        </p:txBody>
      </p:sp>
    </p:spTree>
    <p:extLst>
      <p:ext uri="{BB962C8B-B14F-4D97-AF65-F5344CB8AC3E}">
        <p14:creationId xmlns:p14="http://schemas.microsoft.com/office/powerpoint/2010/main" val="3033779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9512" y="1412776"/>
            <a:ext cx="3858006" cy="4371674"/>
            <a:chOff x="0" y="990600"/>
            <a:chExt cx="4648200" cy="526708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0"/>
              <a:ext cx="4648200" cy="5267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921327" y="2452254"/>
              <a:ext cx="6096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161310" y="3241963"/>
              <a:ext cx="16764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86346" y="2479963"/>
              <a:ext cx="533399" cy="775855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98730"/>
            <a:ext cx="3456384" cy="2592288"/>
          </a:xfrm>
          <a:prstGeom prst="rect">
            <a:avLst/>
          </a:prstGeom>
        </p:spPr>
      </p:pic>
      <p:pic>
        <p:nvPicPr>
          <p:cNvPr id="4098" name="Picture 2" descr="Información sobre INTO Manchester (The University of Manchester) en Reino  Uni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70649"/>
            <a:ext cx="3456383" cy="24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727773" y="-143750"/>
            <a:ext cx="6336704" cy="10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b="0" dirty="0" smtClean="0"/>
              <a:t>Dalton Cumbrian Facility (DCF)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77774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Ultra-fast electron-driven radiation chemistry in aqueous environments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5" y="1880857"/>
            <a:ext cx="9053465" cy="103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17" y="4051769"/>
            <a:ext cx="8427543" cy="11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83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Ultra-fast electron-driven radiation chemistry in aqueous environments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pump-probe experiment aiming at observing the time-dependence of creation of electrons (ionisation) and their subsequent solvation in a range of water-based samples. Calculations suggested the signal should be clearly visible with the available beam parameters. However, despite trying a wide range of samples, alignments and technique variations, no such signal was observed.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8355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iller&#10;&#10;Description automatically generated">
            <a:extLst>
              <a:ext uri="{FF2B5EF4-FFF2-40B4-BE49-F238E27FC236}">
                <a16:creationId xmlns:a16="http://schemas.microsoft.com/office/drawing/2014/main" id="{BEF1CC4C-7A31-9647-9EC4-1B34F9197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3863" y="2073882"/>
            <a:ext cx="2202344" cy="1468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80FA4-12A1-C145-9AE6-5BA6448A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051" y="-56229"/>
            <a:ext cx="5842992" cy="1143000"/>
          </a:xfrm>
        </p:spPr>
        <p:txBody>
          <a:bodyPr/>
          <a:lstStyle/>
          <a:p>
            <a:r>
              <a:rPr lang="en-US" dirty="0"/>
              <a:t>Beamline upgrades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8A2FD-E61C-7C4A-ABE9-F924EEA96A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E4B42-64D1-234C-A60F-2704262A0AEE}"/>
              </a:ext>
            </a:extLst>
          </p:cNvPr>
          <p:cNvSpPr txBox="1"/>
          <p:nvPr/>
        </p:nvSpPr>
        <p:spPr>
          <a:xfrm>
            <a:off x="2634045" y="1331516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 ns pulses –  light ions + neutrons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4C72C-9163-A04A-9B91-FC0C15D41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143"/>
          <a:stretch/>
        </p:blipFill>
        <p:spPr>
          <a:xfrm>
            <a:off x="3497051" y="4770977"/>
            <a:ext cx="2713077" cy="1568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AB2D09-6F06-A843-BBCF-6656EC64E21E}"/>
              </a:ext>
            </a:extLst>
          </p:cNvPr>
          <p:cNvSpPr txBox="1"/>
          <p:nvPr/>
        </p:nvSpPr>
        <p:spPr>
          <a:xfrm>
            <a:off x="2665153" y="4427369"/>
            <a:ext cx="381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Transient absorbance spectrometer</a:t>
            </a:r>
          </a:p>
        </p:txBody>
      </p:sp>
      <p:pic>
        <p:nvPicPr>
          <p:cNvPr id="16" name="under-construction-2408059_1280.png" descr="under-construction-2408059_1280.png">
            <a:extLst>
              <a:ext uri="{FF2B5EF4-FFF2-40B4-BE49-F238E27FC236}">
                <a16:creationId xmlns:a16="http://schemas.microsoft.com/office/drawing/2014/main" id="{FD264B1F-8622-4E4B-87A8-4A06E44CF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703" y="209956"/>
            <a:ext cx="1226066" cy="122606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F85378-35A7-0641-A522-49B12C827145}"/>
              </a:ext>
            </a:extLst>
          </p:cNvPr>
          <p:cNvSpPr/>
          <p:nvPr/>
        </p:nvSpPr>
        <p:spPr>
          <a:xfrm>
            <a:off x="2963614" y="4069345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Donation, beam kicker Daresbury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5901BF-4D1A-254B-9A8D-57CF4CC6C6B6}"/>
              </a:ext>
            </a:extLst>
          </p:cNvPr>
          <p:cNvSpPr/>
          <p:nvPr/>
        </p:nvSpPr>
        <p:spPr>
          <a:xfrm>
            <a:off x="3108999" y="6155136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Henry Royce Institute funded</a:t>
            </a:r>
          </a:p>
        </p:txBody>
      </p:sp>
      <p:pic>
        <p:nvPicPr>
          <p:cNvPr id="12" name="Picture 11" descr="A diagram of a house&#10;&#10;Description automatically generated with low confidence">
            <a:extLst>
              <a:ext uri="{FF2B5EF4-FFF2-40B4-BE49-F238E27FC236}">
                <a16:creationId xmlns:a16="http://schemas.microsoft.com/office/drawing/2014/main" id="{83050E77-5430-A94B-A1DF-B3555C4D1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00" y="1631669"/>
            <a:ext cx="2763233" cy="24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5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1295400"/>
            <a:ext cx="83820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dirty="0">
                <a:latin typeface="Arial" charset="0"/>
              </a:rPr>
              <a:t>Radiation scientists in the UK need domestic ultra-fast (and even ns!) pulse radiolysis capability;</a:t>
            </a:r>
          </a:p>
          <a:p>
            <a:pPr>
              <a:defRPr/>
            </a:pPr>
            <a:endParaRPr lang="en-GB" sz="18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dirty="0">
                <a:latin typeface="Arial" charset="0"/>
              </a:rPr>
              <a:t>Scientific quality of existing research </a:t>
            </a:r>
            <a:r>
              <a:rPr lang="en-GB" sz="1800" dirty="0" smtClean="0">
                <a:latin typeface="Arial" charset="0"/>
              </a:rPr>
              <a:t>projects in radiation chemistry </a:t>
            </a:r>
            <a:r>
              <a:rPr lang="en-GB" sz="1800" dirty="0">
                <a:latin typeface="Arial" charset="0"/>
              </a:rPr>
              <a:t>would benefit from direct studies of non-homogenous and ultra-fast chemistry:</a:t>
            </a:r>
          </a:p>
          <a:p>
            <a:pPr>
              <a:defRPr/>
            </a:pPr>
            <a:endParaRPr lang="en-GB" sz="18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GB" sz="1800" dirty="0">
                <a:latin typeface="Arial" charset="0"/>
              </a:rPr>
              <a:t>Radiation synthesis of metal nanoparticles (NP) in solutions;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GB" sz="18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GB" sz="1800" dirty="0">
                <a:latin typeface="Arial" charset="0"/>
              </a:rPr>
              <a:t>Metal NP in radiotherapy;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GB" sz="18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GB" sz="1800" dirty="0">
                <a:latin typeface="Arial" charset="0"/>
              </a:rPr>
              <a:t>Radiation chemistry of nuclear fuel recycle (high concentrations of solvents);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GB" sz="18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GB" sz="1800" dirty="0">
                <a:latin typeface="Arial" charset="0"/>
              </a:rPr>
              <a:t>Radiation chemistry of nuclear waste (extensive interfaces);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GB" sz="18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GB" sz="1800" dirty="0">
                <a:latin typeface="Arial" charset="0"/>
              </a:rPr>
              <a:t>Biological systems (damage to DNA).</a:t>
            </a:r>
          </a:p>
          <a:p>
            <a:pPr>
              <a:defRPr/>
            </a:pPr>
            <a:endParaRPr lang="en-GB" sz="1800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FF0000"/>
                </a:solidFill>
                <a:latin typeface="Arial" charset="0"/>
              </a:rPr>
              <a:t>Pulsed proton </a:t>
            </a:r>
            <a:r>
              <a:rPr lang="en-GB" sz="1800" dirty="0" smtClean="0">
                <a:solidFill>
                  <a:srgbClr val="FF0000"/>
                </a:solidFill>
                <a:latin typeface="Arial" charset="0"/>
              </a:rPr>
              <a:t>source at DCF: to be developed.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800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FF0000"/>
                </a:solidFill>
                <a:latin typeface="Arial" charset="0"/>
              </a:rPr>
              <a:t>Ultra-fast experiments with electron beams at CLARA.</a:t>
            </a:r>
            <a:endParaRPr lang="en-GB" sz="1800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GB" sz="180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en-GB" sz="1800" dirty="0">
              <a:latin typeface="Arial" charset="0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3505200" y="2286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/>
              <a:t>Conclusion</a:t>
            </a:r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021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Acknowledgements </a:t>
            </a:r>
          </a:p>
        </p:txBody>
      </p:sp>
      <p:sp>
        <p:nvSpPr>
          <p:cNvPr id="20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3527" y="1844824"/>
            <a:ext cx="8229601" cy="399330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Staff at CLARA:</a:t>
            </a:r>
          </a:p>
          <a:p>
            <a:pPr marL="0" indent="0">
              <a:buNone/>
            </a:pPr>
            <a:r>
              <a:rPr lang="en-GB" dirty="0" smtClean="0"/>
              <a:t>David Dunning and other members of the team.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Team DCF:</a:t>
            </a:r>
            <a:endParaRPr dirty="0" smtClean="0"/>
          </a:p>
          <a:p>
            <a:pPr marL="457200" lvl="1" indent="0">
              <a:spcBef>
                <a:spcPts val="500"/>
              </a:spcBef>
              <a:buNone/>
              <a:defRPr sz="2400"/>
            </a:pPr>
            <a:r>
              <a:rPr lang="en-GB" dirty="0" smtClean="0"/>
              <a:t>Fred </a:t>
            </a:r>
            <a:r>
              <a:rPr lang="en-GB" dirty="0" err="1" smtClean="0"/>
              <a:t>Currell</a:t>
            </a:r>
            <a:r>
              <a:rPr lang="en-GB" dirty="0" smtClean="0"/>
              <a:t>, Andrew Smith, Ruth Edge, Mel O’Leary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r="15833"/>
          <a:stretch>
            <a:fillRect/>
          </a:stretch>
        </p:blipFill>
        <p:spPr>
          <a:xfrm>
            <a:off x="899592" y="1340767"/>
            <a:ext cx="7152797" cy="536459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Box 8"/>
          <p:cNvSpPr txBox="1"/>
          <p:nvPr/>
        </p:nvSpPr>
        <p:spPr>
          <a:xfrm>
            <a:off x="1017319" y="3789040"/>
            <a:ext cx="7018354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Thank You!</a:t>
            </a:r>
          </a:p>
          <a:p>
            <a:pPr algn="ctr">
              <a:defRPr sz="40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u="sng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Aliaksandr.baidak</a:t>
            </a: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@manchester.ac.uk</a:t>
            </a:r>
            <a:endParaRPr u="sng" dirty="0">
              <a:solidFill>
                <a:srgbClr val="F2F2F2"/>
              </a:solidFill>
            </a:endParaRPr>
          </a:p>
          <a:p>
            <a:pPr algn="ctr">
              <a:defRPr b="1" u="sng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F2F2F2"/>
              </a:solidFill>
            </a:endParaRPr>
          </a:p>
          <a:p>
            <a:pPr algn="ctr">
              <a:defRPr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F2F2F2"/>
              </a:solidFill>
            </a:endParaRPr>
          </a:p>
          <a:p>
            <a:pPr algn="ctr">
              <a:defRPr sz="28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www.dalton.manchester.ac.uk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d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1672"/>
          <a:stretch/>
        </p:blipFill>
        <p:spPr>
          <a:xfrm>
            <a:off x="-4" y="5589240"/>
            <a:ext cx="9144004" cy="2286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554ED-F5C7-E644-BC80-8752DDFE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392549"/>
            <a:ext cx="5838093" cy="59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Dalton Cumbrian Facility (DCF)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0F8B-376E-574A-B486-CE65CDC6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82488"/>
            <a:ext cx="8010182" cy="38467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Delivers &gt;10,000 hours radiation access per year</a:t>
            </a:r>
          </a:p>
          <a:p>
            <a:pPr lvl="1"/>
            <a:r>
              <a:rPr lang="en-GB" dirty="0"/>
              <a:t>inc. national programs for UK academics</a:t>
            </a:r>
          </a:p>
          <a:p>
            <a:pPr lvl="1"/>
            <a:r>
              <a:rPr lang="en-GB" dirty="0"/>
              <a:t>multiple access routes, many free at point of delivery</a:t>
            </a:r>
          </a:p>
          <a:p>
            <a:r>
              <a:rPr lang="en-GB" dirty="0"/>
              <a:t>4 distinct sources of ionising radiation</a:t>
            </a:r>
          </a:p>
          <a:p>
            <a:pPr lvl="1"/>
            <a:r>
              <a:rPr lang="en-GB" dirty="0"/>
              <a:t>gammas, X-rays, ion </a:t>
            </a:r>
            <a:r>
              <a:rPr lang="en-GB" dirty="0" smtClean="0"/>
              <a:t>sources</a:t>
            </a:r>
            <a:endParaRPr lang="en-GB" dirty="0"/>
          </a:p>
          <a:p>
            <a:r>
              <a:rPr lang="en-GB" dirty="0"/>
              <a:t>In-situ preparation, characterisation and analytical equipment</a:t>
            </a:r>
          </a:p>
          <a:p>
            <a:r>
              <a:rPr lang="en-GB" dirty="0"/>
              <a:t>Highly competent professional support team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73305-F288-8045-B8E5-5E449CE8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893" y="1628800"/>
            <a:ext cx="1782578" cy="22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24ED1E-81F6-2B49-A2BD-375422572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4" y="3645024"/>
            <a:ext cx="4608512" cy="3633267"/>
          </a:xfrm>
        </p:spPr>
        <p:txBody>
          <a:bodyPr/>
          <a:lstStyle/>
          <a:p>
            <a:r>
              <a:rPr lang="en-GB" sz="2400" dirty="0"/>
              <a:t>30 – 350 </a:t>
            </a:r>
            <a:r>
              <a:rPr lang="en-GB" sz="2400" dirty="0" err="1"/>
              <a:t>kVp</a:t>
            </a:r>
            <a:endParaRPr lang="en-GB" sz="2400" dirty="0"/>
          </a:p>
          <a:p>
            <a:r>
              <a:rPr lang="en-GB" sz="2400" dirty="0"/>
              <a:t>up to 140 </a:t>
            </a:r>
            <a:r>
              <a:rPr lang="en-GB" sz="2400" dirty="0" err="1"/>
              <a:t>Gy</a:t>
            </a:r>
            <a:r>
              <a:rPr lang="en-GB" sz="2400" dirty="0"/>
              <a:t>/min </a:t>
            </a:r>
            <a:endParaRPr lang="en-US" sz="2400" dirty="0"/>
          </a:p>
          <a:p>
            <a:r>
              <a:rPr lang="en-US" sz="2400" dirty="0"/>
              <a:t>turntable, </a:t>
            </a:r>
          </a:p>
          <a:p>
            <a:r>
              <a:rPr lang="en-US" sz="2400" dirty="0"/>
              <a:t>hypoxic chamber,</a:t>
            </a:r>
          </a:p>
          <a:p>
            <a:r>
              <a:rPr lang="en-US" sz="2400" dirty="0"/>
              <a:t>collimators,… </a:t>
            </a:r>
          </a:p>
          <a:p>
            <a:r>
              <a:rPr lang="en-US" sz="2400" dirty="0"/>
              <a:t>like sources in many labs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1278E-8A74-F24E-8D74-FF7C10BC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51200"/>
            <a:ext cx="6390664" cy="1143000"/>
          </a:xfrm>
        </p:spPr>
        <p:txBody>
          <a:bodyPr/>
          <a:lstStyle/>
          <a:p>
            <a:pPr algn="ctr"/>
            <a:r>
              <a:rPr lang="en-GB" dirty="0"/>
              <a:t>X-ray cabinet source</a:t>
            </a:r>
            <a:br>
              <a:rPr lang="en-GB" dirty="0"/>
            </a:br>
            <a:r>
              <a:rPr lang="en-GB" sz="2400" dirty="0"/>
              <a:t>Precision MultiRad350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07B968-258A-1A41-B5C8-7B345B7D13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4828"/>
            <a:ext cx="3268752" cy="43315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84BA0-908F-1F44-993B-FD299B19FA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07008"/>
            <a:ext cx="4608512" cy="2321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F2B49F-317C-E040-9B62-F7EFC013547D}"/>
              </a:ext>
            </a:extLst>
          </p:cNvPr>
          <p:cNvSpPr/>
          <p:nvPr/>
        </p:nvSpPr>
        <p:spPr>
          <a:xfrm>
            <a:off x="568578" y="1470751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Henry Royce Institute funded</a:t>
            </a:r>
          </a:p>
        </p:txBody>
      </p:sp>
    </p:spTree>
    <p:extLst>
      <p:ext uri="{BB962C8B-B14F-4D97-AF65-F5344CB8AC3E}">
        <p14:creationId xmlns:p14="http://schemas.microsoft.com/office/powerpoint/2010/main" val="1888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DCF Facilities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5535" y="1916832"/>
            <a:ext cx="5832650" cy="4608513"/>
          </a:xfrm>
          <a:prstGeom prst="rect">
            <a:avLst/>
          </a:prstGeom>
        </p:spPr>
        <p:txBody>
          <a:bodyPr/>
          <a:lstStyle/>
          <a:p>
            <a:r>
              <a:t>2 NEC Pelletrons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5MV Tandem (15SDH-4)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2.5MV Single (7.5SH-2)</a:t>
            </a:r>
          </a:p>
          <a:p>
            <a:r>
              <a:t>3 Ion sources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TORVIS – high current proton &amp; alpha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SNICS – heavy ion source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RF – gas plasma source (p, He, Ar, Kr, Xe)</a:t>
            </a:r>
          </a:p>
          <a:p>
            <a:r>
              <a:t>6 Beamlines</a:t>
            </a:r>
          </a:p>
        </p:txBody>
      </p:sp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3151" y="1772816"/>
            <a:ext cx="3530849" cy="3530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6" y="2060848"/>
            <a:ext cx="9144001" cy="592455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1"/>
          <p:cNvSpPr txBox="1">
            <a:spLocks noGrp="1"/>
          </p:cNvSpPr>
          <p:nvPr>
            <p:ph type="title"/>
          </p:nvPr>
        </p:nvSpPr>
        <p:spPr>
          <a:xfrm>
            <a:off x="2339751" y="476672"/>
            <a:ext cx="5698978" cy="936105"/>
          </a:xfrm>
          <a:prstGeom prst="rect">
            <a:avLst/>
          </a:prstGeom>
        </p:spPr>
        <p:txBody>
          <a:bodyPr/>
          <a:lstStyle/>
          <a:p>
            <a:r>
              <a:t>‘6’ Beamlines</a:t>
            </a:r>
          </a:p>
        </p:txBody>
      </p:sp>
      <p:sp>
        <p:nvSpPr>
          <p:cNvPr id="12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5536" y="1484783"/>
            <a:ext cx="8229601" cy="399331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Line 1 – Hotcell for high proton dose radiation damage</a:t>
            </a:r>
          </a:p>
          <a:p>
            <a:pPr>
              <a:spcBef>
                <a:spcPts val="400"/>
              </a:spcBef>
              <a:defRPr sz="2000"/>
            </a:pPr>
            <a:r>
              <a:t>Line 2 – Radiation chemistry with autoclaves</a:t>
            </a:r>
          </a:p>
          <a:p>
            <a:pPr>
              <a:spcBef>
                <a:spcPts val="400"/>
              </a:spcBef>
              <a:defRPr sz="2000"/>
            </a:pPr>
            <a:r>
              <a:t>Line 3 – Flexible Radiation chemistry </a:t>
            </a:r>
          </a:p>
          <a:p>
            <a:pPr>
              <a:spcBef>
                <a:spcPts val="400"/>
              </a:spcBef>
              <a:defRPr sz="2000"/>
            </a:pPr>
            <a:r>
              <a:t>Line 5 – Radiation Damage</a:t>
            </a:r>
          </a:p>
          <a:p>
            <a:pPr>
              <a:spcBef>
                <a:spcPts val="400"/>
              </a:spcBef>
              <a:defRPr sz="2000"/>
            </a:pPr>
            <a:r>
              <a:t>Line 6 – Radiation Damage</a:t>
            </a:r>
          </a:p>
          <a:p>
            <a:pPr>
              <a:spcBef>
                <a:spcPts val="400"/>
              </a:spcBef>
              <a:defRPr sz="2000"/>
            </a:pPr>
            <a:r>
              <a:t>Line 7 – IBA (PIXE, RBS, ERD, NRA)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Need for Time-Resolved Technique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Problem</a:t>
            </a:r>
            <a:r>
              <a:rPr lang="en-GB" dirty="0" smtClean="0"/>
              <a:t>: Characterisation of all irradiated systems at DCF is done “post-mortem” =&gt; early stage events remain obscure =&gt; a lot of mechanistic information is lost.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 to do pulse radiolysis!</a:t>
            </a:r>
          </a:p>
        </p:txBody>
      </p:sp>
    </p:spTree>
    <p:extLst>
      <p:ext uri="{BB962C8B-B14F-4D97-AF65-F5344CB8AC3E}">
        <p14:creationId xmlns:p14="http://schemas.microsoft.com/office/powerpoint/2010/main" val="33028029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219200" y="304800"/>
            <a:ext cx="952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000" b="1" u="sng"/>
              <a:t>Existing Challenges in Radiation Chemistry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8113"/>
            <a:ext cx="65389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3788"/>
            <a:ext cx="51149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6477000" y="5100638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Well studied.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7543800" y="3657600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010400" y="3124200"/>
            <a:ext cx="381000" cy="15240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2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92163" y="285750"/>
            <a:ext cx="697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 u="sng">
                <a:cs typeface="Arial" panose="020B0604020202020204" pitchFamily="34" charset="0"/>
              </a:rPr>
              <a:t>Pulse Radiolysis and Radiation Science</a:t>
            </a:r>
            <a:endParaRPr lang="it-IT" altLang="en-US" sz="2800" b="1" u="sng">
              <a:cs typeface="Arial" panose="020B0604020202020204" pitchFamily="34" charset="0"/>
            </a:endParaRPr>
          </a:p>
        </p:txBody>
      </p:sp>
      <p:sp>
        <p:nvSpPr>
          <p:cNvPr id="6148" name="Slide Number Placeholder 110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A25341-A058-48B5-BF11-E141811C650D}" type="slidenum">
              <a:rPr lang="en-US" altLang="en-US" sz="1200" smtClean="0">
                <a:solidFill>
                  <a:srgbClr val="045C75"/>
                </a:solidFill>
              </a:rPr>
              <a:pPr/>
              <a:t>9</a:t>
            </a:fld>
            <a:endParaRPr lang="en-US" altLang="en-US" sz="1200" dirty="0">
              <a:solidFill>
                <a:srgbClr val="045C75"/>
              </a:solidFill>
            </a:endParaRP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762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4382" y="1122218"/>
            <a:ext cx="7772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Primary species: identification and reactivity</a:t>
            </a:r>
            <a:endParaRPr lang="en-GB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en-GB" dirty="0">
              <a:latin typeface="Arial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en-GB" dirty="0">
              <a:latin typeface="Arial" charset="0"/>
            </a:endParaRPr>
          </a:p>
          <a:p>
            <a:pPr algn="just"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49288" y="1504950"/>
            <a:ext cx="653573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2"/>
          <p:cNvSpPr txBox="1">
            <a:spLocks noChangeArrowheads="1"/>
          </p:cNvSpPr>
          <p:nvPr/>
        </p:nvSpPr>
        <p:spPr bwMode="auto">
          <a:xfrm>
            <a:off x="609600" y="6324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>
                <a:cs typeface="Arial" panose="020B0604020202020204" pitchFamily="34" charset="0"/>
              </a:rPr>
              <a:t>(e-)</a:t>
            </a:r>
            <a:r>
              <a:rPr lang="en-US" altLang="en-US" baseline="-25000">
                <a:cs typeface="Arial" panose="020B0604020202020204" pitchFamily="34" charset="0"/>
              </a:rPr>
              <a:t>aq</a:t>
            </a:r>
            <a:r>
              <a:rPr lang="en-US" altLang="en-US">
                <a:cs typeface="Arial" panose="020B0604020202020204" pitchFamily="34" charset="0"/>
              </a:rPr>
              <a:t>: strong absorption band with l</a:t>
            </a:r>
            <a:r>
              <a:rPr lang="en-US" altLang="en-US" baseline="-25000">
                <a:cs typeface="Arial" panose="020B0604020202020204" pitchFamily="34" charset="0"/>
              </a:rPr>
              <a:t>max</a:t>
            </a:r>
            <a:r>
              <a:rPr lang="en-US" altLang="en-US">
                <a:cs typeface="Arial" panose="020B0604020202020204" pitchFamily="34" charset="0"/>
              </a:rPr>
              <a:t> ~ 720 nm</a:t>
            </a:r>
          </a:p>
        </p:txBody>
      </p:sp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1143000" y="5943600"/>
            <a:ext cx="641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 b="1"/>
              <a:t>Figure 1: Short-lived species in pulse radiolysis of water.</a:t>
            </a:r>
          </a:p>
        </p:txBody>
      </p:sp>
    </p:spTree>
    <p:extLst>
      <p:ext uri="{BB962C8B-B14F-4D97-AF65-F5344CB8AC3E}">
        <p14:creationId xmlns:p14="http://schemas.microsoft.com/office/powerpoint/2010/main" val="2788096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F-Presentation">
  <a:themeElements>
    <a:clrScheme name="DCF-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CF-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CF-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CF-Presentation">
  <a:themeElements>
    <a:clrScheme name="DCF-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CF-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CF-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744</Words>
  <Application>Microsoft Office PowerPoint</Application>
  <PresentationFormat>On-screen Show (4:3)</PresentationFormat>
  <Paragraphs>139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PGothic</vt:lpstr>
      <vt:lpstr>Arial</vt:lpstr>
      <vt:lpstr>Calibri</vt:lpstr>
      <vt:lpstr>Helvetica</vt:lpstr>
      <vt:lpstr>Wingdings</vt:lpstr>
      <vt:lpstr>Wingdings 2</vt:lpstr>
      <vt:lpstr>DCF-Presentation</vt:lpstr>
      <vt:lpstr>PowerPoint Presentation</vt:lpstr>
      <vt:lpstr>PowerPoint Presentation</vt:lpstr>
      <vt:lpstr>Dalton Cumbrian Facility (DCF)</vt:lpstr>
      <vt:lpstr>X-ray cabinet source Precision MultiRad350</vt:lpstr>
      <vt:lpstr>DCF Facilities</vt:lpstr>
      <vt:lpstr>‘6’ Beamlines</vt:lpstr>
      <vt:lpstr>Need for Time-Resolved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Ultra-fast electron-driven radiation chemistry in aqueous environments</vt:lpstr>
      <vt:lpstr>Ultra-fast electron-driven radiation chemistry in aqueous environments</vt:lpstr>
      <vt:lpstr>Beamline upgrades</vt:lpstr>
      <vt:lpstr>PowerPoint Presentation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Aliaksandr Baidak</dc:creator>
  <cp:lastModifiedBy>Aliaksandr Baidak</cp:lastModifiedBy>
  <cp:revision>20</cp:revision>
  <dcterms:modified xsi:type="dcterms:W3CDTF">2022-07-05T12:26:02Z</dcterms:modified>
</cp:coreProperties>
</file>