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4078" r:id="rId5"/>
    <p:sldMasterId id="2147484058" r:id="rId6"/>
  </p:sldMasterIdLst>
  <p:notesMasterIdLst>
    <p:notesMasterId r:id="rId36"/>
  </p:notesMasterIdLst>
  <p:sldIdLst>
    <p:sldId id="257" r:id="rId7"/>
    <p:sldId id="562" r:id="rId8"/>
    <p:sldId id="609" r:id="rId9"/>
    <p:sldId id="610" r:id="rId10"/>
    <p:sldId id="262" r:id="rId11"/>
    <p:sldId id="263" r:id="rId12"/>
    <p:sldId id="265" r:id="rId13"/>
    <p:sldId id="267" r:id="rId14"/>
    <p:sldId id="611" r:id="rId15"/>
    <p:sldId id="612" r:id="rId16"/>
    <p:sldId id="617" r:id="rId17"/>
    <p:sldId id="620" r:id="rId18"/>
    <p:sldId id="621" r:id="rId19"/>
    <p:sldId id="622" r:id="rId20"/>
    <p:sldId id="618" r:id="rId21"/>
    <p:sldId id="623" r:id="rId22"/>
    <p:sldId id="311" r:id="rId23"/>
    <p:sldId id="312" r:id="rId24"/>
    <p:sldId id="624" r:id="rId25"/>
    <p:sldId id="619" r:id="rId26"/>
    <p:sldId id="625" r:id="rId27"/>
    <p:sldId id="626" r:id="rId28"/>
    <p:sldId id="627" r:id="rId29"/>
    <p:sldId id="628" r:id="rId30"/>
    <p:sldId id="614" r:id="rId31"/>
    <p:sldId id="615" r:id="rId32"/>
    <p:sldId id="616" r:id="rId33"/>
    <p:sldId id="281" r:id="rId34"/>
    <p:sldId id="613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ele Warren" initials="MCW" lastIdx="37" clrIdx="0"/>
  <p:cmAuthor id="1" name="Andrei Seryi" initials="AS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2147"/>
    <a:srgbClr val="1B3665"/>
    <a:srgbClr val="33AAE1"/>
    <a:srgbClr val="C8FF01"/>
    <a:srgbClr val="FF66FF"/>
    <a:srgbClr val="008000"/>
    <a:srgbClr val="FFCCFF"/>
    <a:srgbClr val="CADB2A"/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27" autoAdjust="0"/>
    <p:restoredTop sz="94700" autoAdjust="0"/>
  </p:normalViewPr>
  <p:slideViewPr>
    <p:cSldViewPr>
      <p:cViewPr>
        <p:scale>
          <a:sx n="94" d="100"/>
          <a:sy n="94" d="100"/>
        </p:scale>
        <p:origin x="1160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23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F41DC28-1398-423E-92A5-48F3835C63AC}" type="datetime1">
              <a:rPr lang="en-US"/>
              <a:pPr>
                <a:defRPr/>
              </a:pPr>
              <a:t>7/5/22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329F151-7AF5-4E0D-AF08-2F1024B49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398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3014C-F9EC-44C5-B4CB-CDD06D4CCF2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2800" b="1">
                <a:solidFill>
                  <a:schemeClr val="accent6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434" name="Picture 17" descr="RHUL-Logo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15349" y="124886"/>
            <a:ext cx="1400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" name="Picture 2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06011" y="124886"/>
            <a:ext cx="1649458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 t="5604" b="10342"/>
          <a:stretch>
            <a:fillRect/>
          </a:stretch>
        </p:blipFill>
        <p:spPr bwMode="auto">
          <a:xfrm>
            <a:off x="-1" y="116632"/>
            <a:ext cx="3713572" cy="89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126059"/>
            <a:ext cx="1402194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0"/>
            <a:ext cx="1943100" cy="659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0"/>
            <a:ext cx="5676900" cy="659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908050"/>
            <a:ext cx="3810000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29050"/>
            <a:ext cx="3810000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7772400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3" y="3829050"/>
            <a:ext cx="7772400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172641" indent="-172641">
              <a:spcBef>
                <a:spcPts val="2250"/>
              </a:spcBef>
              <a:defRPr sz="1500"/>
            </a:lvl1pPr>
            <a:lvl2pPr marL="448866" indent="-172641">
              <a:spcBef>
                <a:spcPts val="2250"/>
              </a:spcBef>
              <a:defRPr sz="1500"/>
            </a:lvl2pPr>
            <a:lvl3pPr marL="725091" indent="-172641">
              <a:spcBef>
                <a:spcPts val="2250"/>
              </a:spcBef>
              <a:defRPr sz="1500"/>
            </a:lvl3pPr>
            <a:lvl4pPr marL="1001316" indent="-172641">
              <a:spcBef>
                <a:spcPts val="2250"/>
              </a:spcBef>
              <a:defRPr sz="1500"/>
            </a:lvl4pPr>
            <a:lvl5pPr marL="1277541" indent="-172641">
              <a:spcBef>
                <a:spcPts val="2250"/>
              </a:spcBef>
              <a:defRPr sz="1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32115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78478-59AF-41D6-998B-E671F2A622DE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61DD7-0EFB-4DAF-A407-2B7B1B795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585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2800" b="1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434" name="Picture 17" descr="RHUL-Logo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15349" y="124886"/>
            <a:ext cx="1400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" name="Picture 2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06011" y="124886"/>
            <a:ext cx="1649458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126059"/>
            <a:ext cx="1402194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8" y="37708"/>
            <a:ext cx="3774958" cy="107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0"/>
            <a:ext cx="1943100" cy="659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0"/>
            <a:ext cx="5676900" cy="659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908050"/>
            <a:ext cx="3810000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29050"/>
            <a:ext cx="3810000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7772400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3" y="3829050"/>
            <a:ext cx="7772400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2800" b="1">
                <a:solidFill>
                  <a:schemeClr val="accent6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434" name="Picture 17" descr="RHUL-Logo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15349" y="124886"/>
            <a:ext cx="1400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" name="Picture 2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06011" y="124886"/>
            <a:ext cx="1649458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 t="5604" b="10342"/>
          <a:stretch>
            <a:fillRect/>
          </a:stretch>
        </p:blipFill>
        <p:spPr bwMode="auto">
          <a:xfrm>
            <a:off x="-1" y="116632"/>
            <a:ext cx="3713572" cy="89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126059"/>
            <a:ext cx="1402194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0"/>
            <a:ext cx="1943100" cy="659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0"/>
            <a:ext cx="5676900" cy="659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908050"/>
            <a:ext cx="3810000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29050"/>
            <a:ext cx="3810000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7772400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3" y="3829050"/>
            <a:ext cx="7772400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7"/>
            </a:gs>
            <a:gs pos="100000">
              <a:srgbClr val="F3FD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23" cstate="print"/>
          <a:srcRect l="7271" t="11251" b="8266"/>
          <a:stretch>
            <a:fillRect/>
          </a:stretch>
        </p:blipFill>
        <p:spPr bwMode="auto">
          <a:xfrm>
            <a:off x="35496" y="116631"/>
            <a:ext cx="3598103" cy="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052736"/>
            <a:ext cx="7772400" cy="554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 flipV="1">
            <a:off x="3203848" y="836712"/>
            <a:ext cx="5940152" cy="0"/>
          </a:xfrm>
          <a:prstGeom prst="line">
            <a:avLst/>
          </a:prstGeom>
          <a:noFill/>
          <a:ln w="34925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400" b="1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0" y="6643366"/>
            <a:ext cx="9144000" cy="23083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228600" indent="-228600" eaLnBrk="0" hangingPunct="0">
              <a:spcBef>
                <a:spcPct val="50000"/>
              </a:spcBef>
              <a:buFont typeface="Arial" pitchFamily="34" charset="0"/>
              <a:buNone/>
              <a:defRPr/>
            </a:pPr>
            <a:r>
              <a:rPr lang="en-GB" sz="900" baseline="0" dirty="0">
                <a:solidFill>
                  <a:srgbClr val="FFFFFF"/>
                </a:solidFill>
                <a:latin typeface="Arial" pitchFamily="34" charset="0"/>
              </a:rPr>
              <a:t>Experiment at CLARA , March </a:t>
            </a:r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 2022	</a:t>
            </a:r>
            <a:r>
              <a:rPr lang="en-GB" sz="900" baseline="0" dirty="0">
                <a:solidFill>
                  <a:srgbClr val="FFFFFF"/>
                </a:solidFill>
                <a:latin typeface="Arial" pitchFamily="34" charset="0"/>
              </a:rPr>
              <a:t>                       </a:t>
            </a:r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 </a:t>
            </a:r>
            <a:fld id="{8271069F-2A6D-4553-9E5B-4AD62DD3B5D5}" type="slidenum">
              <a:rPr lang="en-GB" sz="900" smtClean="0">
                <a:solidFill>
                  <a:srgbClr val="FFFFFF"/>
                </a:solidFill>
                <a:latin typeface="Arial" pitchFamily="34" charset="0"/>
              </a:rPr>
              <a:pPr marL="228600" indent="-228600" eaLnBrk="0" hangingPunct="0">
                <a:spcBef>
                  <a:spcPct val="50000"/>
                </a:spcBef>
                <a:buFont typeface="Arial" pitchFamily="34" charset="0"/>
                <a:buNone/>
                <a:defRPr/>
              </a:pPr>
              <a:t>‹#›</a:t>
            </a:fld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 		</a:t>
            </a:r>
            <a:r>
              <a:rPr lang="en-GB" sz="900" baseline="0" dirty="0">
                <a:solidFill>
                  <a:srgbClr val="FFFFFF"/>
                </a:solidFill>
                <a:latin typeface="Arial" pitchFamily="34" charset="0"/>
              </a:rPr>
              <a:t>                     		             Pavel </a:t>
            </a:r>
            <a:r>
              <a:rPr lang="en-GB" sz="900" baseline="0" dirty="0" err="1">
                <a:solidFill>
                  <a:srgbClr val="FFFFFF"/>
                </a:solidFill>
                <a:latin typeface="Arial" pitchFamily="34" charset="0"/>
              </a:rPr>
              <a:t>Karataev</a:t>
            </a:r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, JAI </a:t>
            </a:r>
          </a:p>
        </p:txBody>
      </p:sp>
      <p:pic>
        <p:nvPicPr>
          <p:cNvPr id="13" name="Picture 17" descr="RHUL-Logo"/>
          <p:cNvPicPr>
            <a:picLocks noChangeAspect="1" noChangeArrowheads="1"/>
          </p:cNvPicPr>
          <p:nvPr userDrawn="1"/>
        </p:nvPicPr>
        <p:blipFill>
          <a:blip r:embed="rId24" cstate="screen"/>
          <a:srcRect/>
          <a:stretch>
            <a:fillRect/>
          </a:stretch>
        </p:blipFill>
        <p:spPr bwMode="auto">
          <a:xfrm>
            <a:off x="6732240" y="6916"/>
            <a:ext cx="1166666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5" cstate="screen"/>
          <a:srcRect/>
          <a:stretch>
            <a:fillRect/>
          </a:stretch>
        </p:blipFill>
        <p:spPr bwMode="auto">
          <a:xfrm>
            <a:off x="5324099" y="16343"/>
            <a:ext cx="1374548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664" y="354918"/>
            <a:ext cx="665948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pic>
        <p:nvPicPr>
          <p:cNvPr id="435" name="Picture 2"/>
          <p:cNvPicPr>
            <a:picLocks noChangeAspect="1" noChangeArrowheads="1"/>
          </p:cNvPicPr>
          <p:nvPr userDrawn="1"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7930582" y="10324"/>
            <a:ext cx="1168495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3973" r:id="rId2"/>
    <p:sldLayoutId id="2147484037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  <p:sldLayoutId id="2147483988" r:id="rId18"/>
    <p:sldLayoutId id="2147484032" r:id="rId19"/>
    <p:sldLayoutId id="2147484098" r:id="rId20"/>
    <p:sldLayoutId id="2147484099" r:id="rId2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6">
              <a:lumMod val="75000"/>
            </a:schemeClr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000099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FF33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80008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B36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618" y="37708"/>
            <a:ext cx="3774958" cy="107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052736"/>
            <a:ext cx="7772400" cy="554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 flipV="1">
            <a:off x="3851920" y="836712"/>
            <a:ext cx="5292080" cy="0"/>
          </a:xfrm>
          <a:prstGeom prst="line">
            <a:avLst/>
          </a:prstGeom>
          <a:noFill/>
          <a:ln w="73025">
            <a:solidFill>
              <a:srgbClr val="33AAE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400" b="1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0" y="6643366"/>
            <a:ext cx="9144000" cy="230832"/>
          </a:xfrm>
          <a:prstGeom prst="rect">
            <a:avLst/>
          </a:prstGeom>
          <a:solidFill>
            <a:srgbClr val="002147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228600" indent="-228600" eaLnBrk="0" hangingPunct="0">
              <a:spcBef>
                <a:spcPct val="50000"/>
              </a:spcBef>
              <a:buFont typeface="Arial" pitchFamily="34" charset="0"/>
              <a:buNone/>
              <a:defRPr/>
            </a:pPr>
            <a:r>
              <a:rPr lang="en-GB" sz="900" baseline="0" dirty="0">
                <a:solidFill>
                  <a:srgbClr val="FFFFFF"/>
                </a:solidFill>
                <a:latin typeface="Arial" pitchFamily="34" charset="0"/>
              </a:rPr>
              <a:t>NVEC, </a:t>
            </a:r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25</a:t>
            </a:r>
            <a:r>
              <a:rPr lang="en-GB" sz="900" baseline="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June  2012			</a:t>
            </a:r>
            <a:r>
              <a:rPr lang="en-GB" sz="900" baseline="0" dirty="0">
                <a:solidFill>
                  <a:srgbClr val="FFFFFF"/>
                </a:solidFill>
                <a:latin typeface="Arial" pitchFamily="34" charset="0"/>
              </a:rPr>
              <a:t>                       </a:t>
            </a:r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 </a:t>
            </a:r>
            <a:fld id="{8271069F-2A6D-4553-9E5B-4AD62DD3B5D5}" type="slidenum">
              <a:rPr lang="en-GB" sz="900" smtClean="0">
                <a:solidFill>
                  <a:srgbClr val="FFFFFF"/>
                </a:solidFill>
                <a:latin typeface="Arial" pitchFamily="34" charset="0"/>
              </a:rPr>
              <a:pPr marL="228600" indent="-228600" eaLnBrk="0" hangingPunct="0">
                <a:spcBef>
                  <a:spcPct val="50000"/>
                </a:spcBef>
                <a:buFont typeface="Arial" pitchFamily="34" charset="0"/>
                <a:buNone/>
                <a:defRPr/>
              </a:pPr>
              <a:t>‹#›</a:t>
            </a:fld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 			</a:t>
            </a:r>
            <a:r>
              <a:rPr lang="en-GB" sz="900" baseline="0" dirty="0">
                <a:solidFill>
                  <a:srgbClr val="FFFFFF"/>
                </a:solidFill>
                <a:latin typeface="Arial" pitchFamily="34" charset="0"/>
              </a:rPr>
              <a:t>                   </a:t>
            </a:r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Name Surname, JAI </a:t>
            </a:r>
          </a:p>
        </p:txBody>
      </p:sp>
      <p:pic>
        <p:nvPicPr>
          <p:cNvPr id="13" name="Picture 17" descr="RHUL-Logo"/>
          <p:cNvPicPr>
            <a:picLocks noChangeAspect="1" noChangeArrowheads="1"/>
          </p:cNvPicPr>
          <p:nvPr userDrawn="1"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6732240" y="6916"/>
            <a:ext cx="1166666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3" cstate="screen"/>
          <a:srcRect/>
          <a:stretch>
            <a:fillRect/>
          </a:stretch>
        </p:blipFill>
        <p:spPr bwMode="auto">
          <a:xfrm>
            <a:off x="5324099" y="6916"/>
            <a:ext cx="1374548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664" y="354918"/>
            <a:ext cx="665948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pic>
        <p:nvPicPr>
          <p:cNvPr id="435" name="Picture 2"/>
          <p:cNvPicPr>
            <a:picLocks noChangeAspect="1" noChangeArrowheads="1"/>
          </p:cNvPicPr>
          <p:nvPr userDrawn="1"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930582" y="10324"/>
            <a:ext cx="1168495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  <p:sldLayoutId id="2147484091" r:id="rId13"/>
    <p:sldLayoutId id="2147484092" r:id="rId14"/>
    <p:sldLayoutId id="2147484093" r:id="rId15"/>
    <p:sldLayoutId id="2147484094" r:id="rId16"/>
    <p:sldLayoutId id="2147484095" r:id="rId17"/>
    <p:sldLayoutId id="2147484096" r:id="rId18"/>
    <p:sldLayoutId id="2147484097" r:id="rId19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FF33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FF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FF66FF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C8FF0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FF7"/>
            </a:gs>
            <a:gs pos="100000">
              <a:srgbClr val="F3FD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1" cstate="print"/>
          <a:srcRect t="5604" b="10342"/>
          <a:stretch>
            <a:fillRect/>
          </a:stretch>
        </p:blipFill>
        <p:spPr bwMode="auto">
          <a:xfrm>
            <a:off x="-1" y="116632"/>
            <a:ext cx="3713572" cy="89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052736"/>
            <a:ext cx="7772400" cy="554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3707904" y="836613"/>
            <a:ext cx="5436096" cy="0"/>
          </a:xfrm>
          <a:prstGeom prst="line">
            <a:avLst/>
          </a:prstGeom>
          <a:noFill/>
          <a:ln w="34925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400" b="1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0" y="6643366"/>
            <a:ext cx="9144000" cy="23083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228600" indent="-228600" eaLnBrk="0" hangingPunct="0">
              <a:spcBef>
                <a:spcPct val="50000"/>
              </a:spcBef>
              <a:buFont typeface="Arial" pitchFamily="34" charset="0"/>
              <a:buNone/>
              <a:defRPr/>
            </a:pPr>
            <a:r>
              <a:rPr lang="en-GB" sz="900" baseline="0" dirty="0">
                <a:solidFill>
                  <a:srgbClr val="FFFFFF"/>
                </a:solidFill>
                <a:latin typeface="Arial" pitchFamily="34" charset="0"/>
              </a:rPr>
              <a:t>NVEC, </a:t>
            </a:r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25</a:t>
            </a:r>
            <a:r>
              <a:rPr lang="en-GB" sz="900" baseline="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June  2012			</a:t>
            </a:r>
            <a:r>
              <a:rPr lang="en-GB" sz="900" baseline="0" dirty="0">
                <a:solidFill>
                  <a:srgbClr val="FFFFFF"/>
                </a:solidFill>
                <a:latin typeface="Arial" pitchFamily="34" charset="0"/>
              </a:rPr>
              <a:t>                       </a:t>
            </a:r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 </a:t>
            </a:r>
            <a:fld id="{8271069F-2A6D-4553-9E5B-4AD62DD3B5D5}" type="slidenum">
              <a:rPr lang="en-GB" sz="900" smtClean="0">
                <a:solidFill>
                  <a:srgbClr val="FFFFFF"/>
                </a:solidFill>
                <a:latin typeface="Arial" pitchFamily="34" charset="0"/>
              </a:rPr>
              <a:pPr marL="228600" indent="-228600" eaLnBrk="0" hangingPunct="0">
                <a:spcBef>
                  <a:spcPct val="50000"/>
                </a:spcBef>
                <a:buFont typeface="Arial" pitchFamily="34" charset="0"/>
                <a:buNone/>
                <a:defRPr/>
              </a:pPr>
              <a:t>‹#›</a:t>
            </a:fld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 			</a:t>
            </a:r>
            <a:r>
              <a:rPr lang="en-GB" sz="900" baseline="0" dirty="0">
                <a:solidFill>
                  <a:srgbClr val="FFFFFF"/>
                </a:solidFill>
                <a:latin typeface="Arial" pitchFamily="34" charset="0"/>
              </a:rPr>
              <a:t>                   </a:t>
            </a:r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Name Surname, JAI </a:t>
            </a:r>
          </a:p>
        </p:txBody>
      </p:sp>
      <p:pic>
        <p:nvPicPr>
          <p:cNvPr id="13" name="Picture 17" descr="RHUL-Logo"/>
          <p:cNvPicPr>
            <a:picLocks noChangeAspect="1" noChangeArrowheads="1"/>
          </p:cNvPicPr>
          <p:nvPr userDrawn="1"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6732240" y="6916"/>
            <a:ext cx="1166666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3" cstate="screen"/>
          <a:srcRect/>
          <a:stretch>
            <a:fillRect/>
          </a:stretch>
        </p:blipFill>
        <p:spPr bwMode="auto">
          <a:xfrm>
            <a:off x="5324099" y="16343"/>
            <a:ext cx="1374548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664" y="354918"/>
            <a:ext cx="665948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pic>
        <p:nvPicPr>
          <p:cNvPr id="435" name="Picture 2"/>
          <p:cNvPicPr>
            <a:picLocks noChangeAspect="1" noChangeArrowheads="1"/>
          </p:cNvPicPr>
          <p:nvPr userDrawn="1"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930582" y="10324"/>
            <a:ext cx="1168495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  <p:sldLayoutId id="2147484073" r:id="rId15"/>
    <p:sldLayoutId id="2147484074" r:id="rId16"/>
    <p:sldLayoutId id="2147484075" r:id="rId17"/>
    <p:sldLayoutId id="2147484076" r:id="rId18"/>
    <p:sldLayoutId id="2147484077" r:id="rId19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6">
              <a:lumMod val="75000"/>
            </a:schemeClr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000099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FF33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80008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2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39.tiff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emf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9632" y="3933056"/>
            <a:ext cx="6400800" cy="223224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GB" sz="2400" dirty="0">
              <a:solidFill>
                <a:schemeClr val="accent2"/>
              </a:solidFill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GB" sz="2400" dirty="0">
                <a:solidFill>
                  <a:schemeClr val="accent2"/>
                </a:solidFill>
                <a:ea typeface="ＭＳ Ｐゴシック" pitchFamily="34" charset="-128"/>
              </a:rPr>
              <a:t>Can </a:t>
            </a:r>
            <a:r>
              <a:rPr lang="en-GB" sz="2400" dirty="0" err="1">
                <a:solidFill>
                  <a:schemeClr val="accent2"/>
                </a:solidFill>
                <a:ea typeface="ＭＳ Ｐゴシック" pitchFamily="34" charset="-128"/>
              </a:rPr>
              <a:t>Davut</a:t>
            </a:r>
            <a:r>
              <a:rPr lang="en-GB" sz="2400" dirty="0">
                <a:solidFill>
                  <a:schemeClr val="accent2"/>
                </a:solidFill>
                <a:ea typeface="ＭＳ Ｐゴシック" pitchFamily="34" charset="-128"/>
              </a:rPr>
              <a:t>, Kirill Fedorov, Pavel </a:t>
            </a:r>
            <a:r>
              <a:rPr lang="en-GB" sz="2400" dirty="0" err="1">
                <a:solidFill>
                  <a:schemeClr val="accent2"/>
                </a:solidFill>
                <a:ea typeface="ＭＳ Ｐゴシック" pitchFamily="34" charset="-128"/>
              </a:rPr>
              <a:t>Karataev</a:t>
            </a:r>
            <a:r>
              <a:rPr lang="en-GB" sz="2400" dirty="0">
                <a:solidFill>
                  <a:schemeClr val="accent2"/>
                </a:solidFill>
                <a:ea typeface="ＭＳ Ｐゴシック" pitchFamily="34" charset="-128"/>
              </a:rPr>
              <a:t>, Thomas Pacey, David Walsh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51520" y="2286000"/>
            <a:ext cx="8640960" cy="1143000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Investigation of fundamental properties of Cherenkov Diffraction Radiation at CLARA facility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plan for CLARA 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BC2D7CD-E9C7-4646-B7EA-825BC08BD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35398"/>
            <a:ext cx="8856984" cy="566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8573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shot 2020-11-23 at 14.41.01.png" descr="Screenshot 2020-11-23 at 14.41.01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078363" y="980728"/>
            <a:ext cx="3324144" cy="2695129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174" name="1 — Horizontal positioning stage…"/>
          <p:cNvSpPr txBox="1"/>
          <p:nvPr/>
        </p:nvSpPr>
        <p:spPr>
          <a:xfrm>
            <a:off x="200102" y="4054857"/>
            <a:ext cx="4659930" cy="2254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just" defTabSz="171450">
              <a:defRPr sz="22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600" dirty="0"/>
              <a:t>1 — Horizontal </a:t>
            </a:r>
            <a:r>
              <a:rPr lang="en-GB" sz="1600" dirty="0"/>
              <a:t>target </a:t>
            </a:r>
            <a:r>
              <a:rPr sz="1600" dirty="0"/>
              <a:t>positioning stage</a:t>
            </a:r>
          </a:p>
          <a:p>
            <a:pPr algn="just" defTabSz="171450">
              <a:defRPr sz="22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600" dirty="0"/>
              <a:t>2 — Teflon C</a:t>
            </a:r>
            <a:r>
              <a:rPr lang="en-GB" sz="1600" dirty="0" err="1"/>
              <a:t>hD</a:t>
            </a:r>
            <a:r>
              <a:rPr sz="1600" dirty="0"/>
              <a:t>R target</a:t>
            </a:r>
          </a:p>
          <a:p>
            <a:pPr algn="just" defTabSz="171450">
              <a:defRPr sz="22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600" dirty="0"/>
              <a:t>3 — </a:t>
            </a:r>
            <a:r>
              <a:rPr lang="en-GB" sz="1600" dirty="0"/>
              <a:t>Target platform</a:t>
            </a:r>
            <a:endParaRPr sz="1600" dirty="0"/>
          </a:p>
          <a:p>
            <a:pPr algn="just" defTabSz="171450">
              <a:defRPr sz="22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600" dirty="0"/>
              <a:t>4 — Vertical </a:t>
            </a:r>
            <a:r>
              <a:rPr lang="en-GB" sz="1600" dirty="0"/>
              <a:t>vertical </a:t>
            </a:r>
            <a:r>
              <a:rPr sz="1600" dirty="0"/>
              <a:t>positioning stage</a:t>
            </a:r>
          </a:p>
          <a:p>
            <a:pPr algn="just" defTabSz="171450">
              <a:defRPr sz="22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600" dirty="0"/>
              <a:t>5 — </a:t>
            </a:r>
            <a:r>
              <a:rPr lang="en-GB" sz="1600" dirty="0"/>
              <a:t>Off axis (45</a:t>
            </a:r>
            <a:r>
              <a:rPr lang="en-GB" sz="1600" baseline="30000" dirty="0"/>
              <a:t>0</a:t>
            </a:r>
            <a:r>
              <a:rPr lang="en-GB" sz="1600" dirty="0"/>
              <a:t>) parabolic mirror</a:t>
            </a:r>
            <a:endParaRPr sz="1600" dirty="0"/>
          </a:p>
          <a:p>
            <a:pPr algn="just" defTabSz="171450">
              <a:defRPr sz="22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600" dirty="0"/>
              <a:t>6 — Rotational stage</a:t>
            </a:r>
            <a:r>
              <a:rPr lang="en-GB" sz="1600" dirty="0"/>
              <a:t> (𝛉-angle)</a:t>
            </a:r>
            <a:endParaRPr sz="1600" dirty="0"/>
          </a:p>
          <a:p>
            <a:pPr algn="just" defTabSz="171450">
              <a:defRPr sz="22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600" dirty="0"/>
              <a:t>7 — Rotational stage </a:t>
            </a:r>
            <a:r>
              <a:rPr lang="en-GB" sz="1600" dirty="0"/>
              <a:t>(𝛗-angle)</a:t>
            </a:r>
            <a:endParaRPr sz="1600" dirty="0"/>
          </a:p>
          <a:p>
            <a:pPr algn="just" defTabSz="171450">
              <a:defRPr sz="22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600" dirty="0"/>
              <a:t>8 — </a:t>
            </a:r>
            <a:r>
              <a:rPr lang="en-GB" sz="1600" dirty="0"/>
              <a:t>steering mirror</a:t>
            </a:r>
          </a:p>
          <a:p>
            <a:pPr algn="just" defTabSz="171450">
              <a:defRPr sz="22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lang="en-GB" sz="1600" dirty="0"/>
              <a:t>9</a:t>
            </a:r>
            <a:r>
              <a:rPr sz="1600" dirty="0"/>
              <a:t> — </a:t>
            </a:r>
            <a:r>
              <a:rPr lang="en-GB" sz="1600" dirty="0"/>
              <a:t>scintillator screen for beam measurement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5D0DFC4-23DC-2945-A31C-C5AD3442C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354918"/>
            <a:ext cx="6659485" cy="432048"/>
          </a:xfrm>
        </p:spPr>
        <p:txBody>
          <a:bodyPr/>
          <a:lstStyle/>
          <a:p>
            <a:r>
              <a:rPr lang="en-US" dirty="0"/>
              <a:t>Modified experimental setup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A4070-6135-0B42-846F-3A33502BB7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4273" r="47342" b="6100"/>
          <a:stretch/>
        </p:blipFill>
        <p:spPr>
          <a:xfrm>
            <a:off x="6516216" y="3912951"/>
            <a:ext cx="2520280" cy="2572498"/>
          </a:xfrm>
          <a:prstGeom prst="rect">
            <a:avLst/>
          </a:prstGeom>
        </p:spPr>
      </p:pic>
      <p:sp>
        <p:nvSpPr>
          <p:cNvPr id="5" name="Left Arrow 4">
            <a:extLst>
              <a:ext uri="{FF2B5EF4-FFF2-40B4-BE49-F238E27FC236}">
                <a16:creationId xmlns:a16="http://schemas.microsoft.com/office/drawing/2014/main" id="{D20D93F5-229C-5149-8464-699CED308C08}"/>
              </a:ext>
            </a:extLst>
          </p:cNvPr>
          <p:cNvSpPr/>
          <p:nvPr/>
        </p:nvSpPr>
        <p:spPr bwMode="auto">
          <a:xfrm>
            <a:off x="6073683" y="5805264"/>
            <a:ext cx="586549" cy="288032"/>
          </a:xfrm>
          <a:prstGeom prst="lef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B75C1D-71E4-774A-B34A-D0BBBC44B2C5}"/>
              </a:ext>
            </a:extLst>
          </p:cNvPr>
          <p:cNvSpPr txBox="1"/>
          <p:nvPr/>
        </p:nvSpPr>
        <p:spPr>
          <a:xfrm>
            <a:off x="5270490" y="5622339"/>
            <a:ext cx="11737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To 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detector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48E416-89C3-F142-8B54-95896B276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908720"/>
            <a:ext cx="3660912" cy="288032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"/>
          <p:cNvSpPr txBox="1"/>
          <p:nvPr/>
        </p:nvSpPr>
        <p:spPr>
          <a:xfrm>
            <a:off x="201001" y="1570947"/>
            <a:ext cx="67326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450"/>
              <a:t>  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0BC46F1-F668-B44A-8D39-AAA15215D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354918"/>
            <a:ext cx="6659485" cy="432048"/>
          </a:xfrm>
        </p:spPr>
        <p:txBody>
          <a:bodyPr/>
          <a:lstStyle/>
          <a:p>
            <a:r>
              <a:rPr lang="en-US" dirty="0"/>
              <a:t>Charge dependence</a:t>
            </a: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77C22B9C-0AA4-D246-9942-1C351798FC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1680" y="980728"/>
          <a:ext cx="6084168" cy="561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SPW 10.0 Graph" r:id="rId3" imgW="52108100" imgH="48069500" progId="SigmaPlotGraphicObject.9">
                  <p:embed/>
                </p:oleObj>
              </mc:Choice>
              <mc:Fallback>
                <p:oleObj name="SPW 10.0 Graph" r:id="rId3" imgW="52108100" imgH="48069500" progId="SigmaPlotGraphicObject.9">
                  <p:embed/>
                  <p:pic>
                    <p:nvPicPr>
                      <p:cNvPr id="5" name="Object 5">
                        <a:extLst>
                          <a:ext uri="{FF2B5EF4-FFF2-40B4-BE49-F238E27FC236}">
                            <a16:creationId xmlns:a16="http://schemas.microsoft.com/office/drawing/2014/main" id="{77C22B9C-0AA4-D246-9942-1C351798FC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980728"/>
                        <a:ext cx="6084168" cy="56115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6021AB9-3437-474E-AE1C-5F52BC198847}"/>
              </a:ext>
            </a:extLst>
          </p:cNvPr>
          <p:cNvSpPr txBox="1"/>
          <p:nvPr/>
        </p:nvSpPr>
        <p:spPr>
          <a:xfrm>
            <a:off x="2843808" y="1988840"/>
            <a:ext cx="2263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 = 2.38 ± 0.54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009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"/>
          <p:cNvSpPr txBox="1"/>
          <p:nvPr/>
        </p:nvSpPr>
        <p:spPr>
          <a:xfrm>
            <a:off x="201001" y="1570947"/>
            <a:ext cx="67326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450"/>
              <a:t>  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0BC46F1-F668-B44A-8D39-AAA15215D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354918"/>
            <a:ext cx="6659485" cy="432048"/>
          </a:xfrm>
        </p:spPr>
        <p:txBody>
          <a:bodyPr/>
          <a:lstStyle/>
          <a:p>
            <a:r>
              <a:rPr lang="en-US" dirty="0"/>
              <a:t>Impact parameter dependence</a:t>
            </a: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FEDF03B2-E004-9441-BB4A-825910B7CC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752646"/>
              </p:ext>
            </p:extLst>
          </p:nvPr>
        </p:nvGraphicFramePr>
        <p:xfrm>
          <a:off x="971600" y="1289667"/>
          <a:ext cx="4891439" cy="468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SPW 10.0 Graph" r:id="rId3" imgW="36245800" imgH="34709100" progId="SigmaPlotGraphicObject.9">
                  <p:embed/>
                </p:oleObj>
              </mc:Choice>
              <mc:Fallback>
                <p:oleObj name="SPW 10.0 Graph" r:id="rId3" imgW="36245800" imgH="34709100" progId="SigmaPlotGraphicObject.9">
                  <p:embed/>
                  <p:pic>
                    <p:nvPicPr>
                      <p:cNvPr id="2053" name="Object 5">
                        <a:extLst>
                          <a:ext uri="{FF2B5EF4-FFF2-40B4-BE49-F238E27FC236}">
                            <a16:creationId xmlns:a16="http://schemas.microsoft.com/office/drawing/2014/main" id="{84B47B50-3575-6C40-A16B-EA4648A080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289667"/>
                        <a:ext cx="4891439" cy="4680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7AB9879-476E-F64E-92BF-45F308C4DABE}"/>
              </a:ext>
            </a:extLst>
          </p:cNvPr>
          <p:cNvCxnSpPr/>
          <p:nvPr/>
        </p:nvCxnSpPr>
        <p:spPr bwMode="auto">
          <a:xfrm flipH="1">
            <a:off x="4067944" y="2708920"/>
            <a:ext cx="2232248" cy="14401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571387-E91E-3146-8599-28291573C4F0}"/>
                  </a:ext>
                </a:extLst>
              </p:cNvPr>
              <p:cNvSpPr txBox="1"/>
              <p:nvPr/>
            </p:nvSpPr>
            <p:spPr>
              <a:xfrm>
                <a:off x="6566312" y="2487176"/>
                <a:ext cx="1617109" cy="5850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dirty="0"/>
                  <a:t>~exp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𝛾𝜆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571387-E91E-3146-8599-28291573C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312" y="2487176"/>
                <a:ext cx="1617109" cy="585097"/>
              </a:xfrm>
              <a:prstGeom prst="rect">
                <a:avLst/>
              </a:prstGeom>
              <a:blipFill>
                <a:blip r:embed="rId5"/>
                <a:stretch>
                  <a:fillRect l="-10853" b="-17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98E165C9-031A-B449-82DC-2E5F7BCA2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354918"/>
            <a:ext cx="7056784" cy="432048"/>
          </a:xfrm>
        </p:spPr>
        <p:txBody>
          <a:bodyPr/>
          <a:lstStyle/>
          <a:p>
            <a:r>
              <a:rPr lang="en-US" sz="2000" dirty="0"/>
              <a:t>2D Angular distribution measurement</a:t>
            </a:r>
          </a:p>
        </p:txBody>
      </p:sp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4B390F30-47EB-6441-8D9B-CB242C5144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504" y="908720"/>
          <a:ext cx="5085572" cy="3330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9" name="SPW 10.0 Graph" r:id="rId3" imgW="48133000" imgH="31521400" progId="SigmaPlotGraphicObject.9">
                  <p:embed/>
                </p:oleObj>
              </mc:Choice>
              <mc:Fallback>
                <p:oleObj name="SPW 10.0 Graph" r:id="rId3" imgW="48133000" imgH="31521400" progId="SigmaPlotGraphicObject.9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4B390F30-47EB-6441-8D9B-CB242C5144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908720"/>
                        <a:ext cx="5085572" cy="33300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F5FAD15F-968F-6642-8ECD-E98F367FEC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55976" y="3045244"/>
          <a:ext cx="4788024" cy="3620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0" name="SPW 10.0 Graph" r:id="rId5" imgW="52717700" imgH="39878000" progId="SigmaPlotGraphicObject.9">
                  <p:embed/>
                </p:oleObj>
              </mc:Choice>
              <mc:Fallback>
                <p:oleObj name="SPW 10.0 Graph" r:id="rId5" imgW="52717700" imgH="39878000" progId="SigmaPlotGraphicObject.9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F5FAD15F-968F-6642-8ECD-E98F367FEC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3045244"/>
                        <a:ext cx="4788024" cy="36209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"/>
          <p:cNvSpPr txBox="1"/>
          <p:nvPr/>
        </p:nvSpPr>
        <p:spPr>
          <a:xfrm>
            <a:off x="201001" y="1786971"/>
            <a:ext cx="67326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450"/>
              <a:t>  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0BC46F1-F668-B44A-8D39-AAA15215D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0"/>
            <a:ext cx="6659485" cy="786966"/>
          </a:xfrm>
        </p:spPr>
        <p:txBody>
          <a:bodyPr/>
          <a:lstStyle/>
          <a:p>
            <a:pPr algn="l"/>
            <a:r>
              <a:rPr lang="en-US" dirty="0"/>
              <a:t>Comparison of target </a:t>
            </a:r>
            <a:br>
              <a:rPr lang="en-US" dirty="0"/>
            </a:br>
            <a:r>
              <a:rPr lang="en-US" dirty="0"/>
              <a:t>parameters for different facilities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18206C-EEA8-0D4E-B76D-7A2E946DBCC7}"/>
              </a:ext>
            </a:extLst>
          </p:cNvPr>
          <p:cNvSpPr txBox="1"/>
          <p:nvPr/>
        </p:nvSpPr>
        <p:spPr>
          <a:xfrm>
            <a:off x="323528" y="1052736"/>
            <a:ext cx="84754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We have observed a fast reduction of intensity at:</a:t>
            </a:r>
          </a:p>
          <a:p>
            <a:endParaRPr lang="en-US" b="1" dirty="0">
              <a:solidFill>
                <a:srgbClr val="006600"/>
              </a:solidFill>
            </a:endParaRPr>
          </a:p>
          <a:p>
            <a:r>
              <a:rPr lang="en-US" b="1" dirty="0">
                <a:solidFill>
                  <a:srgbClr val="006600"/>
                </a:solidFill>
              </a:rPr>
              <a:t>CLARA: W = 40 mm (±20 mm)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>
                <a:solidFill>
                  <a:srgbClr val="006600"/>
                </a:solidFill>
              </a:rPr>
              <a:t>CLEAR: W = 100 mm (±50 mm) diameter?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>
                <a:solidFill>
                  <a:srgbClr val="006600"/>
                </a:solidFill>
              </a:rPr>
              <a:t>Diamond LS: W = 2 mm (±1 mm)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39087B-EEEC-644C-B1C4-47FB8F6AF0F2}"/>
              </a:ext>
            </a:extLst>
          </p:cNvPr>
          <p:cNvSpPr txBox="1"/>
          <p:nvPr/>
        </p:nvSpPr>
        <p:spPr>
          <a:xfrm>
            <a:off x="323528" y="5343599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But, we have not observed it at Cornell: W = 10 mm (±5 mm)</a:t>
            </a:r>
          </a:p>
          <a:p>
            <a:r>
              <a:rPr lang="en-US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29ABF4-8850-0740-B5BD-7F277220FA50}"/>
              </a:ext>
            </a:extLst>
          </p:cNvPr>
          <p:cNvSpPr txBox="1"/>
          <p:nvPr/>
        </p:nvSpPr>
        <p:spPr>
          <a:xfrm>
            <a:off x="1187624" y="2324705"/>
            <a:ext cx="3034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𝝀 = 1 mm, 𝜸 = 70;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575960-F191-C845-9011-40B31A3AF1EF}"/>
                  </a:ext>
                </a:extLst>
              </p:cNvPr>
              <p:cNvSpPr txBox="1"/>
              <p:nvPr/>
            </p:nvSpPr>
            <p:spPr>
              <a:xfrm>
                <a:off x="4745736" y="2204864"/>
                <a:ext cx="176497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𝛾𝜆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=11 </m:t>
                      </m:r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575960-F191-C845-9011-40B31A3AF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736" y="2204864"/>
                <a:ext cx="1764970" cy="701346"/>
              </a:xfrm>
              <a:prstGeom prst="rect">
                <a:avLst/>
              </a:prstGeom>
              <a:blipFill>
                <a:blip r:embed="rId2"/>
                <a:stretch>
                  <a:fillRect l="-4286" t="-5357" r="-1429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C9819EB-8605-6B48-8924-1A2D07338C97}"/>
              </a:ext>
            </a:extLst>
          </p:cNvPr>
          <p:cNvSpPr txBox="1"/>
          <p:nvPr/>
        </p:nvSpPr>
        <p:spPr>
          <a:xfrm>
            <a:off x="1187624" y="3494730"/>
            <a:ext cx="3188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𝝀 = 1 mm, 𝜸 = 400;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74FC2A-6452-6041-843A-1E21F42E2ACE}"/>
                  </a:ext>
                </a:extLst>
              </p:cNvPr>
              <p:cNvSpPr txBox="1"/>
              <p:nvPr/>
            </p:nvSpPr>
            <p:spPr>
              <a:xfrm>
                <a:off x="4745736" y="3374889"/>
                <a:ext cx="1756506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𝛾𝜆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=64 </m:t>
                      </m:r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74FC2A-6452-6041-843A-1E21F42E2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736" y="3374889"/>
                <a:ext cx="1756506" cy="701346"/>
              </a:xfrm>
              <a:prstGeom prst="rect">
                <a:avLst/>
              </a:prstGeom>
              <a:blipFill>
                <a:blip r:embed="rId3"/>
                <a:stretch>
                  <a:fillRect l="-4286" t="-3509" r="-1429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A4767EB-DD0D-9442-914D-40B3C59A219B}"/>
              </a:ext>
            </a:extLst>
          </p:cNvPr>
          <p:cNvSpPr txBox="1"/>
          <p:nvPr/>
        </p:nvSpPr>
        <p:spPr>
          <a:xfrm>
            <a:off x="1187624" y="4556953"/>
            <a:ext cx="3530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𝝀 = 0.5 𝝁m, 𝜸 = 6000;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4AE028-5B4F-E544-B807-C4F938E6B1C3}"/>
                  </a:ext>
                </a:extLst>
              </p:cNvPr>
              <p:cNvSpPr txBox="1"/>
              <p:nvPr/>
            </p:nvSpPr>
            <p:spPr>
              <a:xfrm>
                <a:off x="4745736" y="4437112"/>
                <a:ext cx="1819024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𝛾𝜆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=0.5 </m:t>
                      </m:r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4AE028-5B4F-E544-B807-C4F938E6B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736" y="4437112"/>
                <a:ext cx="1819024" cy="701346"/>
              </a:xfrm>
              <a:prstGeom prst="rect">
                <a:avLst/>
              </a:prstGeom>
              <a:blipFill>
                <a:blip r:embed="rId4"/>
                <a:stretch>
                  <a:fillRect l="-4167" t="-5357" r="-1389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2D2D292-6BBE-0A44-935A-B53779EA5744}"/>
              </a:ext>
            </a:extLst>
          </p:cNvPr>
          <p:cNvSpPr txBox="1"/>
          <p:nvPr/>
        </p:nvSpPr>
        <p:spPr>
          <a:xfrm>
            <a:off x="1169753" y="5898184"/>
            <a:ext cx="3530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𝝀 = 0.5 𝝁m, 𝜸 = 4200;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F02608-0275-4646-A1FA-809710F12EB7}"/>
                  </a:ext>
                </a:extLst>
              </p:cNvPr>
              <p:cNvSpPr txBox="1"/>
              <p:nvPr/>
            </p:nvSpPr>
            <p:spPr>
              <a:xfrm>
                <a:off x="4727865" y="5778343"/>
                <a:ext cx="1988942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𝛾𝜆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=0.33 </m:t>
                      </m:r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F02608-0275-4646-A1FA-809710F12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865" y="5778343"/>
                <a:ext cx="1988942" cy="701346"/>
              </a:xfrm>
              <a:prstGeom prst="rect">
                <a:avLst/>
              </a:prstGeom>
              <a:blipFill>
                <a:blip r:embed="rId5"/>
                <a:stretch>
                  <a:fillRect l="-3822" t="-5357" r="-127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32102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8AB4D-92DB-CB4E-87B2-9AC3B1811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suppression hypothesis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01111-BB2F-D647-AC28-27B99C79C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150796"/>
            <a:ext cx="4956324" cy="2736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6AF2CB-4E60-234F-BA0E-C7A950F9C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268760"/>
            <a:ext cx="7890737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588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A38371B-FD1F-5DC8-0C05-322E76110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119566"/>
            <a:ext cx="4409290" cy="332565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1AA9408-CEBE-6B34-FC26-521F0C553D8A}"/>
              </a:ext>
            </a:extLst>
          </p:cNvPr>
          <p:cNvSpPr txBox="1">
            <a:spLocks/>
          </p:cNvSpPr>
          <p:nvPr/>
        </p:nvSpPr>
        <p:spPr>
          <a:xfrm>
            <a:off x="305990" y="1032520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/>
              <a:t>CST (PIC) Simulations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8063E0-A713-892F-9AE5-142EF2367D79}"/>
              </a:ext>
            </a:extLst>
          </p:cNvPr>
          <p:cNvSpPr txBox="1"/>
          <p:nvPr/>
        </p:nvSpPr>
        <p:spPr>
          <a:xfrm>
            <a:off x="305990" y="1595367"/>
            <a:ext cx="8532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dirty="0"/>
              <a:t>Aim : Simulations performed to double check energy dependence of </a:t>
            </a:r>
            <a:r>
              <a:rPr lang="en-GB" sz="1800" dirty="0" err="1"/>
              <a:t>ChDR</a:t>
            </a:r>
            <a:r>
              <a:rPr lang="en-GB" sz="1800" dirty="0"/>
              <a:t> intensity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88F35B-5C92-DB4B-AE57-2200BBBC0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325575"/>
            <a:ext cx="4407644" cy="289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3193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61BCB5-E214-B4E4-F2F0-A73FA1C5D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21" y="3509530"/>
            <a:ext cx="2648988" cy="20486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3AB8DC-E6E3-FD0B-DB62-570283E19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306" y="3556455"/>
            <a:ext cx="2653949" cy="20017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16C14D-9DFA-FD77-D095-9AF67FC9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253" y="3556455"/>
            <a:ext cx="2653949" cy="20017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96C71D2-F4F3-6312-84A8-85EB7F865779}"/>
              </a:ext>
            </a:extLst>
          </p:cNvPr>
          <p:cNvSpPr txBox="1">
            <a:spLocks/>
          </p:cNvSpPr>
          <p:nvPr/>
        </p:nvSpPr>
        <p:spPr>
          <a:xfrm>
            <a:off x="305990" y="1032520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/>
              <a:t>CST (PIC) Simulations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631C1-1D13-394A-0A05-ED2A75A74CA2}"/>
              </a:ext>
            </a:extLst>
          </p:cNvPr>
          <p:cNvSpPr txBox="1"/>
          <p:nvPr/>
        </p:nvSpPr>
        <p:spPr>
          <a:xfrm>
            <a:off x="411206" y="5672281"/>
            <a:ext cx="244647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dirty="0"/>
              <a:t>Impact parameter scan for different radiator widths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1658D5-094D-74F4-4050-CCF1559CEC8B}"/>
              </a:ext>
            </a:extLst>
          </p:cNvPr>
          <p:cNvSpPr txBox="1"/>
          <p:nvPr/>
        </p:nvSpPr>
        <p:spPr>
          <a:xfrm>
            <a:off x="3239306" y="5672281"/>
            <a:ext cx="244647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dirty="0"/>
              <a:t>Impact parameter scan for different radiator widths - Normalized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42E15A-A66B-E17D-D45F-27966C626406}"/>
              </a:ext>
            </a:extLst>
          </p:cNvPr>
          <p:cNvSpPr txBox="1"/>
          <p:nvPr/>
        </p:nvSpPr>
        <p:spPr>
          <a:xfrm>
            <a:off x="6332989" y="5667647"/>
            <a:ext cx="244647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dirty="0"/>
              <a:t>Fit for 40 mm radiator width – the one used in experiment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1BA644-127D-EE6E-2377-DDC17F149A5C}"/>
              </a:ext>
            </a:extLst>
          </p:cNvPr>
          <p:cNvSpPr txBox="1"/>
          <p:nvPr/>
        </p:nvSpPr>
        <p:spPr>
          <a:xfrm>
            <a:off x="305991" y="1616800"/>
            <a:ext cx="8435611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800" dirty="0"/>
              <a:t>Aim : Simulations performed to double check experimental results (Experimental data shows a decay in the </a:t>
            </a:r>
            <a:r>
              <a:rPr lang="en-GB" sz="1800" dirty="0" err="1"/>
              <a:t>ChDR</a:t>
            </a:r>
            <a:r>
              <a:rPr lang="en-GB" sz="1800" dirty="0"/>
              <a:t> intensity faster than an exponential decay)</a:t>
            </a:r>
          </a:p>
          <a:p>
            <a:pPr algn="l"/>
            <a:endParaRPr lang="en-GB" sz="1800" dirty="0"/>
          </a:p>
          <a:p>
            <a:pPr algn="l"/>
            <a:r>
              <a:rPr lang="en-GB" sz="1800" dirty="0"/>
              <a:t>E-field signal through the face defined measured and Fourier transform of each signal calculated and integrated up to 500 GHz </a:t>
            </a:r>
          </a:p>
        </p:txBody>
      </p:sp>
    </p:spTree>
    <p:extLst>
      <p:ext uri="{BB962C8B-B14F-4D97-AF65-F5344CB8AC3E}">
        <p14:creationId xmlns:p14="http://schemas.microsoft.com/office/powerpoint/2010/main" val="378777076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3477-DF0C-3A45-9276-6DA27C6CA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354918"/>
            <a:ext cx="7272808" cy="432048"/>
          </a:xfrm>
        </p:spPr>
        <p:txBody>
          <a:bodyPr/>
          <a:lstStyle/>
          <a:p>
            <a:r>
              <a:rPr lang="en-US" dirty="0"/>
              <a:t>Particle deflection due to </a:t>
            </a:r>
            <a:r>
              <a:rPr lang="en-US" dirty="0" err="1"/>
              <a:t>ChDR</a:t>
            </a:r>
            <a:r>
              <a:rPr lang="en-US" dirty="0"/>
              <a:t> target</a:t>
            </a:r>
          </a:p>
        </p:txBody>
      </p:sp>
      <p:graphicFrame>
        <p:nvGraphicFramePr>
          <p:cNvPr id="16" name="Object 3">
            <a:extLst>
              <a:ext uri="{FF2B5EF4-FFF2-40B4-BE49-F238E27FC236}">
                <a16:creationId xmlns:a16="http://schemas.microsoft.com/office/drawing/2014/main" id="{D7D99D3C-37EC-8445-8176-46241A4AAB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79773" y="3588453"/>
          <a:ext cx="6532587" cy="3008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SPW 10.0 Graph" r:id="rId3" imgW="75323700" imgH="34709100" progId="SigmaPlotGraphicObject.9">
                  <p:embed/>
                </p:oleObj>
              </mc:Choice>
              <mc:Fallback>
                <p:oleObj name="SPW 10.0 Graph" r:id="rId3" imgW="75323700" imgH="34709100" progId="SigmaPlotGraphicObject.9">
                  <p:embed/>
                  <p:pic>
                    <p:nvPicPr>
                      <p:cNvPr id="16" name="Object 3">
                        <a:extLst>
                          <a:ext uri="{FF2B5EF4-FFF2-40B4-BE49-F238E27FC236}">
                            <a16:creationId xmlns:a16="http://schemas.microsoft.com/office/drawing/2014/main" id="{D7D99D3C-37EC-8445-8176-46241A4AAB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9773" y="3588453"/>
                        <a:ext cx="6532587" cy="30088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702EB5F-A486-AA4D-9561-43EA5C25A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1" y="980728"/>
            <a:ext cx="2977994" cy="1966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C5461A-74C0-3D45-83D0-F111D379E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7144" y="1425491"/>
            <a:ext cx="2947024" cy="19544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07922F-5D72-D645-8520-DB549DF01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135" y="1978584"/>
            <a:ext cx="2922632" cy="1954472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2EF9B4-EB0F-2A43-8EB1-5549B09AD39B}"/>
              </a:ext>
            </a:extLst>
          </p:cNvPr>
          <p:cNvCxnSpPr/>
          <p:nvPr/>
        </p:nvCxnSpPr>
        <p:spPr bwMode="auto">
          <a:xfrm>
            <a:off x="1907704" y="2947327"/>
            <a:ext cx="1368152" cy="127376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B4DCAAB-0393-DE49-ADC2-B9DE98477E10}"/>
              </a:ext>
            </a:extLst>
          </p:cNvPr>
          <p:cNvCxnSpPr>
            <a:cxnSpLocks/>
          </p:cNvCxnSpPr>
          <p:nvPr/>
        </p:nvCxnSpPr>
        <p:spPr bwMode="auto">
          <a:xfrm flipH="1">
            <a:off x="3419872" y="3379962"/>
            <a:ext cx="936104" cy="105715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0449242-18D7-CB41-BF2F-30A29D7CA111}"/>
              </a:ext>
            </a:extLst>
          </p:cNvPr>
          <p:cNvCxnSpPr/>
          <p:nvPr/>
        </p:nvCxnSpPr>
        <p:spPr bwMode="auto">
          <a:xfrm flipH="1">
            <a:off x="3779912" y="3789040"/>
            <a:ext cx="2390223" cy="108012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77138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Content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685800" y="1448780"/>
            <a:ext cx="7772400" cy="4500500"/>
          </a:xfrm>
        </p:spPr>
        <p:txBody>
          <a:bodyPr/>
          <a:lstStyle/>
          <a:p>
            <a:r>
              <a:rPr lang="en-GB" dirty="0"/>
              <a:t>Cherenkov Diffraction Radiation</a:t>
            </a:r>
          </a:p>
          <a:p>
            <a:r>
              <a:rPr lang="en-GB" dirty="0"/>
              <a:t>Previous experiment at CLARA</a:t>
            </a:r>
          </a:p>
          <a:p>
            <a:r>
              <a:rPr lang="en-GB" dirty="0"/>
              <a:t>Plan for experiment in March 2022 </a:t>
            </a:r>
          </a:p>
          <a:p>
            <a:r>
              <a:rPr lang="en-GB" dirty="0"/>
              <a:t>Results and discussion</a:t>
            </a:r>
          </a:p>
          <a:p>
            <a:pPr lvl="1"/>
            <a:r>
              <a:rPr lang="en-GB" dirty="0"/>
              <a:t>Impact parameter dependence</a:t>
            </a:r>
          </a:p>
          <a:p>
            <a:pPr lvl="1"/>
            <a:r>
              <a:rPr lang="en-GB" dirty="0"/>
              <a:t>Emittance measurements</a:t>
            </a:r>
          </a:p>
          <a:p>
            <a:r>
              <a:rPr lang="en-GB" dirty="0"/>
              <a:t>Further analysis, simulations, and publications</a:t>
            </a:r>
          </a:p>
          <a:p>
            <a:endParaRPr lang="en-GB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3477-DF0C-3A45-9276-6DA27C6CA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354918"/>
            <a:ext cx="7272808" cy="432048"/>
          </a:xfrm>
        </p:spPr>
        <p:txBody>
          <a:bodyPr/>
          <a:lstStyle/>
          <a:p>
            <a:r>
              <a:rPr lang="en-US" dirty="0"/>
              <a:t>Particle deflection due to </a:t>
            </a:r>
            <a:r>
              <a:rPr lang="en-US" dirty="0" err="1"/>
              <a:t>ChDR</a:t>
            </a:r>
            <a:r>
              <a:rPr lang="en-US" dirty="0"/>
              <a:t> target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A23DAE-AD5C-2749-98FD-206875FD2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77" t="22806" r="34115" b="21809"/>
          <a:stretch/>
        </p:blipFill>
        <p:spPr>
          <a:xfrm>
            <a:off x="968721" y="1340768"/>
            <a:ext cx="720367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2866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0947" y="332656"/>
            <a:ext cx="6659485" cy="432048"/>
          </a:xfrm>
        </p:spPr>
        <p:txBody>
          <a:bodyPr/>
          <a:lstStyle/>
          <a:p>
            <a:pPr algn="l"/>
            <a:r>
              <a:rPr lang="en-US" dirty="0"/>
              <a:t>Emittance and angular deflection</a:t>
            </a:r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91214548-E509-3946-931C-A4FAABD6CA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701969"/>
              </p:ext>
            </p:extLst>
          </p:nvPr>
        </p:nvGraphicFramePr>
        <p:xfrm>
          <a:off x="370733" y="1052736"/>
          <a:ext cx="4273275" cy="3869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9" name="SPW 10.0 Graph" r:id="rId3" imgW="49085500" imgH="44450000" progId="SigmaPlotGraphicObject.9">
                  <p:embed/>
                </p:oleObj>
              </mc:Choice>
              <mc:Fallback>
                <p:oleObj name="SPW 10.0 Graph" r:id="rId3" imgW="49085500" imgH="44450000" progId="SigmaPlotGraphicObject.9">
                  <p:embed/>
                  <p:pic>
                    <p:nvPicPr>
                      <p:cNvPr id="2050" name="Object 2">
                        <a:extLst>
                          <a:ext uri="{FF2B5EF4-FFF2-40B4-BE49-F238E27FC236}">
                            <a16:creationId xmlns:a16="http://schemas.microsoft.com/office/drawing/2014/main" id="{98773238-B9ED-C94C-A965-E9573778ED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33" y="1052736"/>
                        <a:ext cx="4273275" cy="38694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5259178D-876E-D445-B07E-605D40A686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158239"/>
              </p:ext>
            </p:extLst>
          </p:nvPr>
        </p:nvGraphicFramePr>
        <p:xfrm>
          <a:off x="4732096" y="2276872"/>
          <a:ext cx="4348173" cy="4008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0" name="SPW 10.0 Graph" r:id="rId5" imgW="48209200" imgH="44450000" progId="SigmaPlotGraphicObject.9">
                  <p:embed/>
                </p:oleObj>
              </mc:Choice>
              <mc:Fallback>
                <p:oleObj name="SPW 10.0 Graph" r:id="rId5" imgW="48209200" imgH="44450000" progId="SigmaPlotGraphicObject.9">
                  <p:embed/>
                  <p:pic>
                    <p:nvPicPr>
                      <p:cNvPr id="2051" name="Object 3">
                        <a:extLst>
                          <a:ext uri="{FF2B5EF4-FFF2-40B4-BE49-F238E27FC236}">
                            <a16:creationId xmlns:a16="http://schemas.microsoft.com/office/drawing/2014/main" id="{B1907EA9-68BE-144B-852A-F954E802C9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2096" y="2276872"/>
                        <a:ext cx="4348173" cy="40084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86F36E9-8E9C-254A-A13D-A9BB1B062F89}"/>
              </a:ext>
            </a:extLst>
          </p:cNvPr>
          <p:cNvSpPr txBox="1"/>
          <p:nvPr/>
        </p:nvSpPr>
        <p:spPr>
          <a:xfrm>
            <a:off x="71716" y="908720"/>
            <a:ext cx="520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Emittance measured using slit method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146305-3BC4-DD4D-9060-BD25C2D61AB5}"/>
              </a:ext>
            </a:extLst>
          </p:cNvPr>
          <p:cNvSpPr txBox="1"/>
          <p:nvPr/>
        </p:nvSpPr>
        <p:spPr>
          <a:xfrm>
            <a:off x="5825846" y="2204384"/>
            <a:ext cx="2631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Angular deflection</a:t>
            </a:r>
          </a:p>
        </p:txBody>
      </p:sp>
    </p:spTree>
    <p:extLst>
      <p:ext uri="{BB962C8B-B14F-4D97-AF65-F5344CB8AC3E}">
        <p14:creationId xmlns:p14="http://schemas.microsoft.com/office/powerpoint/2010/main" val="361246267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219014"/>
            <a:ext cx="8424935" cy="473026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The height of the target</a:t>
            </a:r>
          </a:p>
          <a:p>
            <a:pPr lvl="1" indent="-342900"/>
            <a:r>
              <a:rPr lang="en-US" sz="2400" dirty="0"/>
              <a:t>Has to be taken into account for radiator optimization;</a:t>
            </a:r>
          </a:p>
          <a:p>
            <a:pPr lvl="1" indent="-342900"/>
            <a:r>
              <a:rPr lang="en-US" sz="2400" dirty="0"/>
              <a:t>For BPMs this might be an advantage due to better sensitivity to the beam position;</a:t>
            </a:r>
          </a:p>
          <a:p>
            <a:pPr lvl="1" indent="-342900"/>
            <a:r>
              <a:rPr lang="en-US" sz="2400" dirty="0"/>
              <a:t>Intensity can be increased by increasing the length of the radiator.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Wakefield attraction</a:t>
            </a:r>
            <a:endParaRPr lang="en-US" sz="2400" dirty="0"/>
          </a:p>
          <a:p>
            <a:pPr lvl="1">
              <a:buFont typeface="Wingdings" pitchFamily="2" charset="2"/>
              <a:buChar char="§"/>
            </a:pPr>
            <a:r>
              <a:rPr lang="en-US" sz="2400" dirty="0"/>
              <a:t>Has to be investigated in details;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/>
              <a:t>A possible solution is a thin radiator to minimize coherent effects.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73815757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9532" y="836712"/>
            <a:ext cx="8424935" cy="566637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Emittance dilution </a:t>
            </a:r>
          </a:p>
          <a:p>
            <a:pPr lvl="1" indent="-342900"/>
            <a:r>
              <a:rPr lang="en-US" sz="2000" dirty="0"/>
              <a:t>Simulations have begun;</a:t>
            </a:r>
          </a:p>
          <a:p>
            <a:pPr lvl="1" indent="-342900"/>
            <a:r>
              <a:rPr lang="en-US" sz="2000" dirty="0"/>
              <a:t>Wakefield attraction needs to be understood for practical applications;</a:t>
            </a:r>
          </a:p>
          <a:p>
            <a:pPr lvl="1" indent="-342900"/>
            <a:r>
              <a:rPr lang="en-US" sz="2000" dirty="0"/>
              <a:t>A publication is planned.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Impact parameter dependence</a:t>
            </a:r>
          </a:p>
          <a:p>
            <a:pPr lvl="1" indent="-342900"/>
            <a:r>
              <a:rPr lang="en-US" sz="2000" dirty="0"/>
              <a:t>Experiment, simulations, and theory return different result;</a:t>
            </a:r>
          </a:p>
          <a:p>
            <a:pPr lvl="1" indent="-342900"/>
            <a:r>
              <a:rPr lang="en-US" sz="2000" dirty="0"/>
              <a:t>Fast decay might be useful for beam position measurement;</a:t>
            </a:r>
          </a:p>
          <a:p>
            <a:pPr lvl="1" indent="-342900"/>
            <a:r>
              <a:rPr lang="en-US" sz="2000" dirty="0"/>
              <a:t>EO data analysis will provide additional details for understanding;</a:t>
            </a:r>
          </a:p>
          <a:p>
            <a:pPr lvl="1" indent="-342900"/>
            <a:r>
              <a:rPr lang="en-US" sz="2000" dirty="0"/>
              <a:t>High impact publication is planned.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Synergy with other experiments</a:t>
            </a:r>
          </a:p>
          <a:p>
            <a:pPr lvl="1" indent="-342900"/>
            <a:r>
              <a:rPr lang="en-US" sz="2000" dirty="0"/>
              <a:t>AWAKE bunch length monitor and BPM;</a:t>
            </a:r>
          </a:p>
          <a:p>
            <a:pPr lvl="1" indent="-342900"/>
            <a:r>
              <a:rPr lang="en-US" sz="2000" dirty="0"/>
              <a:t>Diamond LS </a:t>
            </a:r>
            <a:r>
              <a:rPr lang="en-US" sz="2000" dirty="0" err="1"/>
              <a:t>ChDR</a:t>
            </a:r>
            <a:r>
              <a:rPr lang="en-US" sz="2000" dirty="0"/>
              <a:t> in-dipole BPM;</a:t>
            </a:r>
          </a:p>
          <a:p>
            <a:pPr lvl="1" indent="-342900"/>
            <a:r>
              <a:rPr lang="en-US" sz="2000" dirty="0"/>
              <a:t>Generation of intense THz radiation beams using stimulated coherent </a:t>
            </a:r>
            <a:r>
              <a:rPr lang="en-US" sz="2000" dirty="0" err="1"/>
              <a:t>ChDR</a:t>
            </a:r>
            <a:r>
              <a:rPr lang="en-US" sz="2000" dirty="0"/>
              <a:t> mechanism at Candle, DAFNE, LUCX, etc.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11102313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0947" y="188640"/>
            <a:ext cx="6659485" cy="432048"/>
          </a:xfrm>
        </p:spPr>
        <p:txBody>
          <a:bodyPr/>
          <a:lstStyle/>
          <a:p>
            <a:pPr algn="l"/>
            <a:r>
              <a:rPr lang="en-US" dirty="0"/>
              <a:t>Phase-space </a:t>
            </a:r>
            <a:br>
              <a:rPr lang="en-US" dirty="0"/>
            </a:br>
            <a:r>
              <a:rPr lang="en-US" dirty="0"/>
              <a:t>measurements using slit method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CD3D32B-3545-744C-B3FC-BE818F943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2269314"/>
            <a:ext cx="3362148" cy="245583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0086D4F-30D0-0349-8073-68C0BED82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3808"/>
            <a:ext cx="3129007" cy="2346755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C74E0CC6-1C04-B644-A7EA-38F0B5758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4047138"/>
            <a:ext cx="3275856" cy="24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8560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016F6D-B4CB-484F-9487-5E267D228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work at CLARA facility</a:t>
            </a:r>
          </a:p>
        </p:txBody>
      </p:sp>
      <p:pic>
        <p:nvPicPr>
          <p:cNvPr id="4" name="Screenshot 2018-11-19 at 13.34.52.png" descr="Screenshot 2018-11-19 at 13.34.52.png">
            <a:extLst>
              <a:ext uri="{FF2B5EF4-FFF2-40B4-BE49-F238E27FC236}">
                <a16:creationId xmlns:a16="http://schemas.microsoft.com/office/drawing/2014/main" id="{4E7CFEF6-E2EA-E847-B040-8F098654A2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090"/>
          <a:stretch>
            <a:fillRect/>
          </a:stretch>
        </p:blipFill>
        <p:spPr>
          <a:xfrm>
            <a:off x="179512" y="1194861"/>
            <a:ext cx="8301654" cy="2260926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5" name="IMG_20170920_153710.jpg" descr="IMG_20170920_153710.jpg">
            <a:extLst>
              <a:ext uri="{FF2B5EF4-FFF2-40B4-BE49-F238E27FC236}">
                <a16:creationId xmlns:a16="http://schemas.microsoft.com/office/drawing/2014/main" id="{8DE4F116-D138-A945-B52B-4E50A0E6C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863683"/>
            <a:ext cx="3358739" cy="251905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6" name="IMG_20170920_153641.jpg" descr="IMG_20170920_153641.jpg">
            <a:extLst>
              <a:ext uri="{FF2B5EF4-FFF2-40B4-BE49-F238E27FC236}">
                <a16:creationId xmlns:a16="http://schemas.microsoft.com/office/drawing/2014/main" id="{D04EA714-84E6-6B41-A558-F389B27E1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3863682"/>
            <a:ext cx="1889291" cy="2519055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7" name="Parameters:…">
            <a:extLst>
              <a:ext uri="{FF2B5EF4-FFF2-40B4-BE49-F238E27FC236}">
                <a16:creationId xmlns:a16="http://schemas.microsoft.com/office/drawing/2014/main" id="{3CAD9DE6-6EE3-A14F-A750-7D2E36CC7039}"/>
              </a:ext>
            </a:extLst>
          </p:cNvPr>
          <p:cNvSpPr txBox="1"/>
          <p:nvPr/>
        </p:nvSpPr>
        <p:spPr>
          <a:xfrm>
            <a:off x="5868144" y="3645024"/>
            <a:ext cx="3275856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dirty="0"/>
              <a:t>Parameters:</a:t>
            </a:r>
          </a:p>
          <a:p>
            <a:pPr algn="l"/>
            <a:endParaRPr dirty="0"/>
          </a:p>
          <a:p>
            <a:pPr algn="l"/>
            <a:r>
              <a:rPr dirty="0"/>
              <a:t>Rep</a:t>
            </a:r>
            <a:r>
              <a:rPr lang="en-GB" dirty="0"/>
              <a:t>. rate</a:t>
            </a:r>
            <a:r>
              <a:rPr dirty="0"/>
              <a:t> ≈ 10 Hz</a:t>
            </a:r>
          </a:p>
          <a:p>
            <a:pPr algn="l"/>
            <a:r>
              <a:rPr dirty="0"/>
              <a:t>Bunch lengths ≈ 500 fs</a:t>
            </a:r>
          </a:p>
          <a:p>
            <a:pPr algn="l"/>
            <a:r>
              <a:rPr dirty="0"/>
              <a:t>Energy ≈ 35 MeV</a:t>
            </a:r>
          </a:p>
          <a:p>
            <a:pPr algn="l"/>
            <a:r>
              <a:rPr dirty="0"/>
              <a:t>Charge ≈ 50 </a:t>
            </a:r>
            <a:r>
              <a:rPr dirty="0" err="1"/>
              <a:t>pC</a:t>
            </a:r>
            <a:endParaRPr dirty="0"/>
          </a:p>
          <a:p>
            <a:pPr algn="l"/>
            <a:r>
              <a:rPr dirty="0"/>
              <a:t>Transverse size ≈ 200 um</a:t>
            </a:r>
          </a:p>
        </p:txBody>
      </p:sp>
    </p:spTree>
    <p:extLst>
      <p:ext uri="{BB962C8B-B14F-4D97-AF65-F5344CB8AC3E}">
        <p14:creationId xmlns:p14="http://schemas.microsoft.com/office/powerpoint/2010/main" val="44584635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8AB4D-92DB-CB4E-87B2-9AC3B1811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Synergy with AWAKE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933220-022B-204B-A29C-758BE8B31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99" r="1988" b="12616"/>
          <a:stretch/>
        </p:blipFill>
        <p:spPr>
          <a:xfrm>
            <a:off x="-7849" y="1268760"/>
            <a:ext cx="9093386" cy="477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64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3477-DF0C-3A45-9276-6DA27C6CA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354918"/>
            <a:ext cx="7272808" cy="432048"/>
          </a:xfrm>
        </p:spPr>
        <p:txBody>
          <a:bodyPr/>
          <a:lstStyle/>
          <a:p>
            <a:r>
              <a:rPr lang="en-US" dirty="0"/>
              <a:t>Bunch length monitor for AWAKE Run 2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8A0F434-A5DB-D64D-AEC9-B5A24FB6C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23" y="1486774"/>
            <a:ext cx="3650657" cy="339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AB535A0-F9BF-174F-ABDD-6DFD4F635F03}"/>
              </a:ext>
            </a:extLst>
          </p:cNvPr>
          <p:cNvGrpSpPr/>
          <p:nvPr/>
        </p:nvGrpSpPr>
        <p:grpSpPr>
          <a:xfrm>
            <a:off x="226563" y="1480410"/>
            <a:ext cx="4432304" cy="1864402"/>
            <a:chOff x="139696" y="1797399"/>
            <a:chExt cx="5274763" cy="1987877"/>
          </a:xfrm>
        </p:grpSpPr>
        <p:pic>
          <p:nvPicPr>
            <p:cNvPr id="6" name="Picture 5" descr="A picture containing antenna&#10;&#10;Description automatically generated">
              <a:extLst>
                <a:ext uri="{FF2B5EF4-FFF2-40B4-BE49-F238E27FC236}">
                  <a16:creationId xmlns:a16="http://schemas.microsoft.com/office/drawing/2014/main" id="{D93252FC-4DC4-A846-93A8-114CA8DCB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05" y="1797399"/>
              <a:ext cx="5246354" cy="19878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E053A3-E213-6C46-A840-56C1FF00E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6" t="17949" r="27714" b="21481"/>
            <a:stretch/>
          </p:blipFill>
          <p:spPr>
            <a:xfrm>
              <a:off x="139696" y="1804184"/>
              <a:ext cx="536584" cy="55399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CFD1BAA-2D8C-D84E-92AF-2776DD55BB96}"/>
              </a:ext>
            </a:extLst>
          </p:cNvPr>
          <p:cNvGrpSpPr>
            <a:grpSpLocks/>
          </p:cNvGrpSpPr>
          <p:nvPr/>
        </p:nvGrpSpPr>
        <p:grpSpPr>
          <a:xfrm>
            <a:off x="139476" y="3895106"/>
            <a:ext cx="4519391" cy="1864402"/>
            <a:chOff x="7033730" y="4276863"/>
            <a:chExt cx="4427374" cy="2395733"/>
          </a:xfrm>
        </p:grpSpPr>
        <p:pic>
          <p:nvPicPr>
            <p:cNvPr id="9" name="Picture 8" descr="Graphical user interface, chart, line chart&#10;&#10;Description automatically generated">
              <a:extLst>
                <a:ext uri="{FF2B5EF4-FFF2-40B4-BE49-F238E27FC236}">
                  <a16:creationId xmlns:a16="http://schemas.microsoft.com/office/drawing/2014/main" id="{0635CB30-1195-234E-8772-8F7AAABD2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7" t="5468" r="8073" b="1436"/>
            <a:stretch/>
          </p:blipFill>
          <p:spPr>
            <a:xfrm>
              <a:off x="7033730" y="4276863"/>
              <a:ext cx="4427374" cy="2395733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F81E8DB-54EC-8F41-B567-20F727DA4989}"/>
                </a:ext>
              </a:extLst>
            </p:cNvPr>
            <p:cNvGrpSpPr/>
            <p:nvPr/>
          </p:nvGrpSpPr>
          <p:grpSpPr>
            <a:xfrm>
              <a:off x="7282901" y="4333205"/>
              <a:ext cx="527649" cy="748444"/>
              <a:chOff x="7221429" y="3779742"/>
              <a:chExt cx="527649" cy="74844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896C625-A069-5442-94DC-3CA0506526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6181" t="20364" r="12591" b="21594"/>
              <a:stretch/>
            </p:blipFill>
            <p:spPr>
              <a:xfrm>
                <a:off x="7221429" y="3779742"/>
                <a:ext cx="527649" cy="748444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95EC81C-F09F-B742-8715-87C59A5537AF}"/>
                  </a:ext>
                </a:extLst>
              </p:cNvPr>
              <p:cNvSpPr txBox="1"/>
              <p:nvPr/>
            </p:nvSpPr>
            <p:spPr>
              <a:xfrm>
                <a:off x="7251118" y="3974391"/>
                <a:ext cx="352678" cy="2559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b="1" dirty="0"/>
                  <a:t>1</a:t>
                </a:r>
                <a:r>
                  <a:rPr lang="en-GB" sz="1000" b="1" baseline="30000" dirty="0"/>
                  <a:t>st</a:t>
                </a:r>
                <a:endParaRPr lang="en-US" sz="1000" b="1" dirty="0"/>
              </a:p>
            </p:txBody>
          </p:sp>
        </p:grpSp>
      </p:grpSp>
      <p:sp>
        <p:nvSpPr>
          <p:cNvPr id="13" name="Arrow: Right 17">
            <a:extLst>
              <a:ext uri="{FF2B5EF4-FFF2-40B4-BE49-F238E27FC236}">
                <a16:creationId xmlns:a16="http://schemas.microsoft.com/office/drawing/2014/main" id="{22451A67-ED19-444C-B644-0D7B60EA77EF}"/>
              </a:ext>
            </a:extLst>
          </p:cNvPr>
          <p:cNvSpPr/>
          <p:nvPr/>
        </p:nvSpPr>
        <p:spPr>
          <a:xfrm>
            <a:off x="4210573" y="3513189"/>
            <a:ext cx="896587" cy="306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4800F0-5FA9-6543-B7DD-E33F7F59FAFE}"/>
              </a:ext>
            </a:extLst>
          </p:cNvPr>
          <p:cNvSpPr txBox="1"/>
          <p:nvPr/>
        </p:nvSpPr>
        <p:spPr>
          <a:xfrm>
            <a:off x="4856121" y="5278268"/>
            <a:ext cx="4287879" cy="9307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Demonstration of vacuum chamber installed at CLEAR.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Plan is to conduct the experiment at the end of April. </a:t>
            </a:r>
          </a:p>
        </p:txBody>
      </p:sp>
    </p:spTree>
    <p:extLst>
      <p:ext uri="{BB962C8B-B14F-4D97-AF65-F5344CB8AC3E}">
        <p14:creationId xmlns:p14="http://schemas.microsoft.com/office/powerpoint/2010/main" val="143533396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CA578A7-7773-48F2-BCF4-F49DD074C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72" y="2966800"/>
            <a:ext cx="576518" cy="45499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84E7A8-816F-4C57-803F-D3083E1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Experiment Layout</a:t>
            </a:r>
            <a:r>
              <a:rPr lang="en-US" dirty="0"/>
              <a:t> (Plan)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43E62A-F4F3-46D4-9BFE-7815F78F76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472"/>
          <a:stretch/>
        </p:blipFill>
        <p:spPr>
          <a:xfrm>
            <a:off x="3086251" y="3985191"/>
            <a:ext cx="6057749" cy="150205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0630C0-009A-4709-BCB0-E4F380C83305}"/>
              </a:ext>
            </a:extLst>
          </p:cNvPr>
          <p:cNvCxnSpPr>
            <a:cxnSpLocks/>
          </p:cNvCxnSpPr>
          <p:nvPr/>
        </p:nvCxnSpPr>
        <p:spPr>
          <a:xfrm flipH="1">
            <a:off x="3086251" y="4722029"/>
            <a:ext cx="5982304" cy="0"/>
          </a:xfrm>
          <a:prstGeom prst="line">
            <a:avLst/>
          </a:prstGeom>
          <a:ln w="38100">
            <a:solidFill>
              <a:srgbClr val="C00000"/>
            </a:solidFill>
            <a:tailEnd type="stealth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0B2FCA4-F361-4B20-8DAE-3DB04FABF846}"/>
              </a:ext>
            </a:extLst>
          </p:cNvPr>
          <p:cNvSpPr txBox="1"/>
          <p:nvPr/>
        </p:nvSpPr>
        <p:spPr bwMode="auto">
          <a:xfrm>
            <a:off x="2913970" y="5331910"/>
            <a:ext cx="947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Tunnel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C215D4-73AD-454B-8C94-911EBF61A643}"/>
              </a:ext>
            </a:extLst>
          </p:cNvPr>
          <p:cNvSpPr txBox="1"/>
          <p:nvPr/>
        </p:nvSpPr>
        <p:spPr bwMode="auto">
          <a:xfrm>
            <a:off x="1809021" y="5326969"/>
            <a:ext cx="1303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Laboratory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477A24-3CAF-40C2-907F-15423665164C}"/>
              </a:ext>
            </a:extLst>
          </p:cNvPr>
          <p:cNvSpPr txBox="1"/>
          <p:nvPr/>
        </p:nvSpPr>
        <p:spPr bwMode="auto">
          <a:xfrm>
            <a:off x="6490227" y="4675478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C00000"/>
                </a:solidFill>
              </a:rPr>
              <a:t>e</a:t>
            </a:r>
            <a:r>
              <a:rPr lang="en-US" sz="1050" baseline="30000" dirty="0">
                <a:solidFill>
                  <a:srgbClr val="C00000"/>
                </a:solidFill>
              </a:rPr>
              <a:t>-</a:t>
            </a:r>
            <a:r>
              <a:rPr lang="en-US" sz="1050" dirty="0">
                <a:solidFill>
                  <a:srgbClr val="C00000"/>
                </a:solidFill>
              </a:rPr>
              <a:t> beam</a:t>
            </a:r>
            <a:endParaRPr lang="en-GB" sz="1050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52BEDD-A641-43D1-A7E5-783A577885CB}"/>
              </a:ext>
            </a:extLst>
          </p:cNvPr>
          <p:cNvCxnSpPr>
            <a:cxnSpLocks/>
          </p:cNvCxnSpPr>
          <p:nvPr/>
        </p:nvCxnSpPr>
        <p:spPr>
          <a:xfrm>
            <a:off x="2869766" y="1575934"/>
            <a:ext cx="0" cy="4000061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DDA2DDB-8C28-47CB-A997-E6ED19628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9637">
            <a:off x="5883003" y="2431838"/>
            <a:ext cx="1214450" cy="1544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07A710-DC4D-49C3-97D3-0A950A429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997" y="2472967"/>
            <a:ext cx="1505718" cy="116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7BCBB8-6368-40B0-8290-9558A231B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7236" y="1686181"/>
            <a:ext cx="547157" cy="54715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652EFA-AB66-4290-B1A4-09601EA8EC9C}"/>
              </a:ext>
            </a:extLst>
          </p:cNvPr>
          <p:cNvCxnSpPr>
            <a:cxnSpLocks/>
          </p:cNvCxnSpPr>
          <p:nvPr/>
        </p:nvCxnSpPr>
        <p:spPr>
          <a:xfrm flipH="1">
            <a:off x="2511530" y="2110602"/>
            <a:ext cx="1349823" cy="0"/>
          </a:xfrm>
          <a:prstGeom prst="line">
            <a:avLst/>
          </a:prstGeom>
          <a:ln w="28575" cap="rnd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D350B3-EE53-48E2-9EF9-1BEECBCD6C76}"/>
              </a:ext>
            </a:extLst>
          </p:cNvPr>
          <p:cNvCxnSpPr>
            <a:cxnSpLocks/>
          </p:cNvCxnSpPr>
          <p:nvPr/>
        </p:nvCxnSpPr>
        <p:spPr>
          <a:xfrm>
            <a:off x="2512169" y="2110602"/>
            <a:ext cx="0" cy="540000"/>
          </a:xfrm>
          <a:prstGeom prst="line">
            <a:avLst/>
          </a:prstGeom>
          <a:ln w="28575" cap="rnd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703280-7D6B-4C91-A33C-58D6804A6597}"/>
              </a:ext>
            </a:extLst>
          </p:cNvPr>
          <p:cNvCxnSpPr>
            <a:cxnSpLocks/>
          </p:cNvCxnSpPr>
          <p:nvPr/>
        </p:nvCxnSpPr>
        <p:spPr>
          <a:xfrm>
            <a:off x="2511530" y="2650602"/>
            <a:ext cx="0" cy="540000"/>
          </a:xfrm>
          <a:prstGeom prst="line">
            <a:avLst/>
          </a:prstGeom>
          <a:ln w="28575" cap="rnd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5BA048B2-1835-425B-960A-09EB2C17EC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4484" y="2170359"/>
            <a:ext cx="450317" cy="29138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43F76C9-BB2C-41E7-B3F4-90655B8086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8951" y="3460476"/>
            <a:ext cx="1278422" cy="26846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0FAD4E5-1E0C-4A14-ACB0-5F401F32B0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0023" y="1999133"/>
            <a:ext cx="879240" cy="181710"/>
          </a:xfrm>
          <a:prstGeom prst="rect">
            <a:avLst/>
          </a:pr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5739DED-4629-4E26-8C65-2C28354D9CBB}"/>
              </a:ext>
            </a:extLst>
          </p:cNvPr>
          <p:cNvCxnSpPr>
            <a:cxnSpLocks/>
          </p:cNvCxnSpPr>
          <p:nvPr/>
        </p:nvCxnSpPr>
        <p:spPr>
          <a:xfrm>
            <a:off x="1197620" y="3319493"/>
            <a:ext cx="745452" cy="0"/>
          </a:xfrm>
          <a:prstGeom prst="line">
            <a:avLst/>
          </a:prstGeom>
          <a:ln w="28575" cap="rnd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0D5455F3-DABF-4A14-9AC7-D9BE16432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288" y="3444547"/>
            <a:ext cx="547157" cy="547157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FBAD5C3-91B9-48EC-9839-00306406E606}"/>
              </a:ext>
            </a:extLst>
          </p:cNvPr>
          <p:cNvCxnSpPr>
            <a:cxnSpLocks/>
          </p:cNvCxnSpPr>
          <p:nvPr/>
        </p:nvCxnSpPr>
        <p:spPr>
          <a:xfrm>
            <a:off x="1197620" y="3319493"/>
            <a:ext cx="0" cy="540000"/>
          </a:xfrm>
          <a:prstGeom prst="line">
            <a:avLst/>
          </a:prstGeom>
          <a:ln w="28575" cap="rnd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97889BF-A2A8-498B-A8D8-9DEE012FB0F0}"/>
              </a:ext>
            </a:extLst>
          </p:cNvPr>
          <p:cNvCxnSpPr>
            <a:cxnSpLocks/>
          </p:cNvCxnSpPr>
          <p:nvPr/>
        </p:nvCxnSpPr>
        <p:spPr>
          <a:xfrm>
            <a:off x="797811" y="3859493"/>
            <a:ext cx="399809" cy="0"/>
          </a:xfrm>
          <a:prstGeom prst="line">
            <a:avLst/>
          </a:prstGeom>
          <a:ln w="28575" cap="rnd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9FFC1194-DB2C-4BC4-A520-79D02E29654B}"/>
              </a:ext>
            </a:extLst>
          </p:cNvPr>
          <p:cNvSpPr txBox="1"/>
          <p:nvPr/>
        </p:nvSpPr>
        <p:spPr bwMode="auto">
          <a:xfrm>
            <a:off x="301490" y="3853997"/>
            <a:ext cx="13701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50" dirty="0">
                <a:solidFill>
                  <a:srgbClr val="000000"/>
                </a:solidFill>
              </a:rPr>
              <a:t>Data Acquasition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615CCB5-6D3C-4BC4-91DA-21C4E9F9F669}"/>
              </a:ext>
            </a:extLst>
          </p:cNvPr>
          <p:cNvSpPr txBox="1"/>
          <p:nvPr/>
        </p:nvSpPr>
        <p:spPr bwMode="auto">
          <a:xfrm>
            <a:off x="954943" y="1627481"/>
            <a:ext cx="13701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50" dirty="0">
                <a:solidFill>
                  <a:srgbClr val="000000"/>
                </a:solidFill>
              </a:rPr>
              <a:t>Pre-amplifier </a:t>
            </a:r>
          </a:p>
          <a:p>
            <a:pPr algn="ctr"/>
            <a:r>
              <a:rPr lang="tr-TR" sz="1050" dirty="0">
                <a:solidFill>
                  <a:srgbClr val="000000"/>
                </a:solidFill>
              </a:rPr>
              <a:t>control</a:t>
            </a:r>
            <a:endParaRPr lang="en-US" sz="1050" dirty="0">
              <a:solidFill>
                <a:srgbClr val="00000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BCF2EA5-F484-41EA-9C05-BCA65D6A2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9637">
            <a:off x="5023006" y="2601049"/>
            <a:ext cx="1214450" cy="15443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9AF491-71DD-4A0F-A776-47A092F5CD72}"/>
              </a:ext>
            </a:extLst>
          </p:cNvPr>
          <p:cNvCxnSpPr/>
          <p:nvPr/>
        </p:nvCxnSpPr>
        <p:spPr>
          <a:xfrm flipH="1" flipV="1">
            <a:off x="6021857" y="2295113"/>
            <a:ext cx="137270" cy="29268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3E550A0-55E7-480B-A19E-6FDD0F6D670B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5087009" y="2301404"/>
            <a:ext cx="215961" cy="460467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F3DA33DC-A562-4785-9170-EE8B24035939}"/>
              </a:ext>
            </a:extLst>
          </p:cNvPr>
          <p:cNvSpPr/>
          <p:nvPr/>
        </p:nvSpPr>
        <p:spPr>
          <a:xfrm>
            <a:off x="4286251" y="3574954"/>
            <a:ext cx="886400" cy="43011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800" dirty="0">
                <a:solidFill>
                  <a:schemeClr val="tx2"/>
                </a:solidFill>
              </a:rPr>
              <a:t>M-P</a:t>
            </a:r>
          </a:p>
          <a:p>
            <a:pPr algn="ctr"/>
            <a:r>
              <a:rPr lang="tr-TR" sz="900" dirty="0">
                <a:solidFill>
                  <a:schemeClr val="tx2"/>
                </a:solidFill>
              </a:rPr>
              <a:t>Interferometer</a:t>
            </a:r>
            <a:endParaRPr lang="en-GB" sz="900" dirty="0">
              <a:solidFill>
                <a:schemeClr val="tx2"/>
              </a:solidFill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59F040D-FE45-4C98-A443-7FECFA000F07}"/>
              </a:ext>
            </a:extLst>
          </p:cNvPr>
          <p:cNvCxnSpPr>
            <a:cxnSpLocks/>
            <a:stCxn id="34" idx="0"/>
            <a:endCxn id="43" idx="2"/>
          </p:cNvCxnSpPr>
          <p:nvPr/>
        </p:nvCxnSpPr>
        <p:spPr>
          <a:xfrm flipH="1" flipV="1">
            <a:off x="4419643" y="2461740"/>
            <a:ext cx="309808" cy="111321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5F72F25-3632-45D8-B29D-B488EF624A45}"/>
              </a:ext>
            </a:extLst>
          </p:cNvPr>
          <p:cNvCxnSpPr>
            <a:cxnSpLocks/>
          </p:cNvCxnSpPr>
          <p:nvPr/>
        </p:nvCxnSpPr>
        <p:spPr>
          <a:xfrm flipH="1">
            <a:off x="4641152" y="2296435"/>
            <a:ext cx="1385675" cy="467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F22FD71-69A5-4B1D-BFE5-396D84A13FDC}"/>
              </a:ext>
            </a:extLst>
          </p:cNvPr>
          <p:cNvCxnSpPr>
            <a:cxnSpLocks/>
          </p:cNvCxnSpPr>
          <p:nvPr/>
        </p:nvCxnSpPr>
        <p:spPr>
          <a:xfrm flipV="1">
            <a:off x="3861353" y="2106625"/>
            <a:ext cx="0" cy="21439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54714FA-307B-44FA-B241-362398B54003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3861353" y="2316050"/>
            <a:ext cx="333132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957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291630-1DAB-3C4D-98BB-6888DA76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Resonant </a:t>
            </a:r>
            <a:r>
              <a:rPr lang="en-US" dirty="0" err="1"/>
              <a:t>CChDR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D0515-588F-AA41-9536-01DC451C7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24"/>
          <a:stretch/>
        </p:blipFill>
        <p:spPr>
          <a:xfrm>
            <a:off x="1619672" y="908720"/>
            <a:ext cx="6528806" cy="1995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B6B4B0-0000-1F4D-B24C-A74A4C18F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510299"/>
            <a:ext cx="2472275" cy="2129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F0EB71-01DE-3F41-930D-CBD075206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090" y="3510300"/>
            <a:ext cx="2711527" cy="2448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748955-0391-9346-A1E9-6D83F8D49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369" y="3510299"/>
            <a:ext cx="2771120" cy="24482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6D2725-C50A-6E4A-BF94-637BB9819E52}"/>
              </a:ext>
            </a:extLst>
          </p:cNvPr>
          <p:cNvSpPr txBox="1"/>
          <p:nvPr/>
        </p:nvSpPr>
        <p:spPr>
          <a:xfrm>
            <a:off x="840579" y="3140968"/>
            <a:ext cx="7603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Geometry                                  Simulations                                      Experiment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7A7EAD-9EC3-BB4B-A6D8-D282136B86DB}"/>
              </a:ext>
            </a:extLst>
          </p:cNvPr>
          <p:cNvSpPr txBox="1"/>
          <p:nvPr/>
        </p:nvSpPr>
        <p:spPr>
          <a:xfrm>
            <a:off x="20457" y="6154271"/>
            <a:ext cx="7278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6600"/>
                </a:solidFill>
              </a:rPr>
              <a:t>Wavelength range = 20 – 30 mm; Beam energy - 6.2 MeV; grating with 5 elements</a:t>
            </a:r>
          </a:p>
        </p:txBody>
      </p:sp>
    </p:spTree>
    <p:extLst>
      <p:ext uri="{BB962C8B-B14F-4D97-AF65-F5344CB8AC3E}">
        <p14:creationId xmlns:p14="http://schemas.microsoft.com/office/powerpoint/2010/main" val="207164809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Cherenkov Radiation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6E84D8-1E66-874E-ABDB-8EB4B5B0E9FA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1677988"/>
            <a:ext cx="4238625" cy="3695700"/>
            <a:chOff x="295" y="1601"/>
            <a:chExt cx="2670" cy="23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04B54A-9537-5743-BAD9-DE4EE8B9F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601"/>
              <a:ext cx="2670" cy="2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EDE7CC71-0F0D-5446-962C-B3A81352A0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2203"/>
              <a:ext cx="37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 b="1" i="1"/>
                <a:t>R</a:t>
              </a:r>
              <a:r>
                <a:rPr lang="ru-RU" altLang="en-US" sz="1800" b="1"/>
                <a:t>(</a:t>
              </a:r>
              <a:r>
                <a:rPr lang="en-US" altLang="en-US" sz="1800" b="1" i="1"/>
                <a:t>t</a:t>
              </a:r>
              <a:r>
                <a:rPr lang="ru-RU" altLang="en-US" sz="1800" b="1"/>
                <a:t>)</a:t>
              </a:r>
              <a:endParaRPr lang="en-US" altLang="en-US" sz="1800" b="1"/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1D023F8D-8E5C-5E4A-8C89-869633C0C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" y="2735"/>
              <a:ext cx="2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 b="1" i="1"/>
                <a:t>O</a:t>
              </a:r>
            </a:p>
          </p:txBody>
        </p: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BED62221-0860-7448-B5C4-03629041C9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5" y="2745"/>
              <a:ext cx="37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 b="1" i="1"/>
                <a:t>z</a:t>
              </a:r>
              <a:r>
                <a:rPr lang="ru-RU" altLang="en-US" sz="1800" b="1"/>
                <a:t>(</a:t>
              </a:r>
              <a:r>
                <a:rPr lang="en-US" altLang="en-US" sz="1800" b="1" i="1"/>
                <a:t>t</a:t>
              </a:r>
              <a:r>
                <a:rPr lang="ru-RU" altLang="en-US" sz="1800" b="1"/>
                <a:t>)</a:t>
              </a:r>
              <a:endParaRPr lang="en-US" altLang="en-US" sz="1800" b="1"/>
            </a:p>
          </p:txBody>
        </p:sp>
      </p:grpSp>
      <p:graphicFrame>
        <p:nvGraphicFramePr>
          <p:cNvPr id="11" name="Object 15">
            <a:extLst>
              <a:ext uri="{FF2B5EF4-FFF2-40B4-BE49-F238E27FC236}">
                <a16:creationId xmlns:a16="http://schemas.microsoft.com/office/drawing/2014/main" id="{ADBE3234-7B2E-4E44-84D2-E92BE65542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328985"/>
              </p:ext>
            </p:extLst>
          </p:nvPr>
        </p:nvGraphicFramePr>
        <p:xfrm>
          <a:off x="5348288" y="4124176"/>
          <a:ext cx="3327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Equation" r:id="rId4" imgW="38328600" imgH="10236200" progId="Equation.3">
                  <p:embed/>
                </p:oleObj>
              </mc:Choice>
              <mc:Fallback>
                <p:oleObj name="Equation" r:id="rId4" imgW="38328600" imgH="10236200" progId="Equation.3">
                  <p:embed/>
                  <p:pic>
                    <p:nvPicPr>
                      <p:cNvPr id="19459" name="Object 15">
                        <a:extLst>
                          <a:ext uri="{FF2B5EF4-FFF2-40B4-BE49-F238E27FC236}">
                            <a16:creationId xmlns:a16="http://schemas.microsoft.com/office/drawing/2014/main" id="{18A9C923-C4E9-C041-8CD6-C487C77968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8288" y="4124176"/>
                        <a:ext cx="3327400" cy="889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0">
            <a:extLst>
              <a:ext uri="{FF2B5EF4-FFF2-40B4-BE49-F238E27FC236}">
                <a16:creationId xmlns:a16="http://schemas.microsoft.com/office/drawing/2014/main" id="{92EE37F7-C090-7243-822E-61A86D3BA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1484313"/>
            <a:ext cx="417671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3392" rIns="81639" bIns="40820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95000"/>
              </a:lnSpc>
            </a:pPr>
            <a:r>
              <a:rPr lang="en-GB" altLang="en-US" sz="2000">
                <a:solidFill>
                  <a:srgbClr val="000000"/>
                </a:solidFill>
              </a:rPr>
              <a:t>Cherenkov Radiation is generated whenever the charged particle velocity is larger than the phase velocity of light</a:t>
            </a:r>
            <a:endParaRPr lang="ru-RU" altLang="en-US" sz="2000">
              <a:solidFill>
                <a:srgbClr val="000000"/>
              </a:solidFill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292342CB-5D1B-CD47-80E8-A39F294C5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844675"/>
            <a:ext cx="2520950" cy="369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5D98F6D0-FD43-384D-8E87-189C7214A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2205038"/>
            <a:ext cx="165576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327ADB4F-41A0-D247-998D-3DEA682EB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2492375"/>
            <a:ext cx="165735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44E5D5F5-AE5E-C045-A87D-096200415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708275"/>
            <a:ext cx="122396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29055915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Cherenkov Diffraction </a:t>
            </a:r>
            <a:r>
              <a:rPr lang="en-US" dirty="0" err="1"/>
              <a:t>Radiaiton</a:t>
            </a:r>
            <a:endParaRPr lang="en-US" dirty="0"/>
          </a:p>
        </p:txBody>
      </p:sp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4B59F611-F46D-354B-8F37-1F13898AC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/>
          <a:stretch>
            <a:fillRect/>
          </a:stretch>
        </p:blipFill>
        <p:spPr bwMode="auto">
          <a:xfrm>
            <a:off x="107950" y="981075"/>
            <a:ext cx="38512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3FE113A7-448A-9544-872D-BB0342631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1927" y="3462040"/>
            <a:ext cx="2881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u="sng"/>
              <a:t>Vertical polarization</a:t>
            </a:r>
          </a:p>
        </p:txBody>
      </p:sp>
      <p:pic>
        <p:nvPicPr>
          <p:cNvPr id="8" name="Picture 1" descr="page7image1407824">
            <a:extLst>
              <a:ext uri="{FF2B5EF4-FFF2-40B4-BE49-F238E27FC236}">
                <a16:creationId xmlns:a16="http://schemas.microsoft.com/office/drawing/2014/main" id="{464CAA58-75F3-E844-9455-04398C17B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702" y="3914477"/>
            <a:ext cx="2525712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page7image1408032">
            <a:extLst>
              <a:ext uri="{FF2B5EF4-FFF2-40B4-BE49-F238E27FC236}">
                <a16:creationId xmlns:a16="http://schemas.microsoft.com/office/drawing/2014/main" id="{EC3E23FA-2744-6C41-91CE-3A49A2354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739" y="3947815"/>
            <a:ext cx="2460625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13FD777A-4E65-4E46-B11E-437115E70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439" y="3452515"/>
            <a:ext cx="3059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u="sng"/>
              <a:t>Horizontal polarization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41FB9B-B99F-DA46-A771-05D435166FC1}"/>
              </a:ext>
            </a:extLst>
          </p:cNvPr>
          <p:cNvSpPr txBox="1"/>
          <p:nvPr/>
        </p:nvSpPr>
        <p:spPr>
          <a:xfrm>
            <a:off x="5376809" y="1889056"/>
            <a:ext cx="2209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ChDR</a:t>
            </a:r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geometry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3D1D3D1-279F-3E4F-ABB9-481CFA370AA4}"/>
              </a:ext>
            </a:extLst>
          </p:cNvPr>
          <p:cNvCxnSpPr/>
          <p:nvPr/>
        </p:nvCxnSpPr>
        <p:spPr bwMode="auto">
          <a:xfrm flipH="1">
            <a:off x="4031927" y="2119888"/>
            <a:ext cx="111363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7407618-00E5-3144-A730-4AB72CF8E411}"/>
              </a:ext>
            </a:extLst>
          </p:cNvPr>
          <p:cNvSpPr txBox="1"/>
          <p:nvPr/>
        </p:nvSpPr>
        <p:spPr>
          <a:xfrm>
            <a:off x="35496" y="5157192"/>
            <a:ext cx="2686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Angular distribution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1751AB-B526-1B4F-906B-9F1A5AD4B0B1}"/>
              </a:ext>
            </a:extLst>
          </p:cNvPr>
          <p:cNvCxnSpPr>
            <a:cxnSpLocks/>
          </p:cNvCxnSpPr>
          <p:nvPr/>
        </p:nvCxnSpPr>
        <p:spPr bwMode="auto">
          <a:xfrm>
            <a:off x="2771800" y="5445224"/>
            <a:ext cx="90259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3726022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creenshot 2020-11-23 at 14.36.07.png" descr="Screenshot 2020-11-23 at 14.36.07.png"/>
          <p:cNvPicPr>
            <a:picLocks/>
          </p:cNvPicPr>
          <p:nvPr/>
        </p:nvPicPr>
        <p:blipFill>
          <a:blip r:embed="rId2"/>
          <a:srcRect b="23341"/>
          <a:stretch>
            <a:fillRect/>
          </a:stretch>
        </p:blipFill>
        <p:spPr>
          <a:xfrm>
            <a:off x="775904" y="980728"/>
            <a:ext cx="3324024" cy="269506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173" name="Screenshot 2020-11-23 at 14.41.01.png" descr="Screenshot 2020-11-23 at 14.41.01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78363" y="980728"/>
            <a:ext cx="3324144" cy="2695129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174" name="1 — Horizontal positioning stage…"/>
          <p:cNvSpPr txBox="1"/>
          <p:nvPr/>
        </p:nvSpPr>
        <p:spPr>
          <a:xfrm>
            <a:off x="2555776" y="4077072"/>
            <a:ext cx="3337452" cy="2254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just" defTabSz="171450">
              <a:defRPr sz="22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600" dirty="0"/>
              <a:t>1 — Horizontal positioning stage</a:t>
            </a:r>
          </a:p>
          <a:p>
            <a:pPr algn="just" defTabSz="171450">
              <a:defRPr sz="22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600" dirty="0"/>
              <a:t>2 — Teflon (VCR) target</a:t>
            </a:r>
          </a:p>
          <a:p>
            <a:pPr algn="just" defTabSz="171450">
              <a:defRPr sz="22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600" dirty="0"/>
              <a:t>3 — Tip-Tilt stage</a:t>
            </a:r>
          </a:p>
          <a:p>
            <a:pPr algn="just" defTabSz="171450">
              <a:defRPr sz="22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600" dirty="0"/>
              <a:t>4 — Vertical positioning stage</a:t>
            </a:r>
          </a:p>
          <a:p>
            <a:pPr algn="just" defTabSz="171450">
              <a:defRPr sz="22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600" dirty="0"/>
              <a:t>5 — Concave mirror</a:t>
            </a:r>
          </a:p>
          <a:p>
            <a:pPr algn="just" defTabSz="171450">
              <a:defRPr sz="22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600" dirty="0"/>
              <a:t>6 — Rotational stage</a:t>
            </a:r>
          </a:p>
          <a:p>
            <a:pPr algn="just" defTabSz="171450">
              <a:defRPr sz="22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600" dirty="0"/>
              <a:t>7 — Rotational stage 2</a:t>
            </a:r>
          </a:p>
          <a:p>
            <a:pPr algn="just" defTabSz="171450">
              <a:defRPr sz="22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600" dirty="0"/>
              <a:t>8 — TR mirror</a:t>
            </a:r>
          </a:p>
          <a:p>
            <a:pPr algn="just" defTabSz="171450">
              <a:defRPr sz="22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sz="1600" dirty="0"/>
              <a:t>7 — TR target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5D0DFC4-23DC-2945-A31C-C5AD3442C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354918"/>
            <a:ext cx="6659485" cy="432048"/>
          </a:xfrm>
        </p:spPr>
        <p:txBody>
          <a:bodyPr/>
          <a:lstStyle/>
          <a:p>
            <a:r>
              <a:rPr lang="en-US" dirty="0"/>
              <a:t>Experimental setup – in-vacuum part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MPI_PHOTO.png" descr="MPI_PHOT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464" y="1691064"/>
            <a:ext cx="3589886" cy="2767317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179" name="Screenshot 2020-11-25 at 14.22.46.png" descr="Screenshot 2020-11-25 at 14.22.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47" y="1707937"/>
            <a:ext cx="3589886" cy="275044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180" name="Martin-pupplet interferometer"/>
          <p:cNvSpPr txBox="1"/>
          <p:nvPr/>
        </p:nvSpPr>
        <p:spPr>
          <a:xfrm>
            <a:off x="1263062" y="1022206"/>
            <a:ext cx="6617876" cy="779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normAutofit/>
          </a:bodyPr>
          <a:lstStyle>
            <a:lvl1pPr>
              <a:defRPr sz="2500" cap="all"/>
            </a:lvl1pPr>
          </a:lstStyle>
          <a:p>
            <a:r>
              <a:rPr sz="1800" dirty="0"/>
              <a:t>Martin-</a:t>
            </a:r>
            <a:r>
              <a:rPr sz="1800" dirty="0" err="1"/>
              <a:t>pupplet</a:t>
            </a:r>
            <a:r>
              <a:rPr sz="1800" dirty="0"/>
              <a:t> interferometer</a:t>
            </a:r>
          </a:p>
        </p:txBody>
      </p:sp>
      <p:pic>
        <p:nvPicPr>
          <p:cNvPr id="182" name="Screenshot 2018-12-03 at 22.28.55.png" descr="Screenshot 2018-12-03 at 22.28.5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836" y="5175706"/>
            <a:ext cx="2039139" cy="721757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F1A93191-36E5-D24F-8AEA-918BFEAA9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354918"/>
            <a:ext cx="6659485" cy="432048"/>
          </a:xfrm>
        </p:spPr>
        <p:txBody>
          <a:bodyPr/>
          <a:lstStyle/>
          <a:p>
            <a:r>
              <a:rPr lang="en-US" dirty="0"/>
              <a:t>Experimental setup – Spectrometer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"/>
          <p:cNvSpPr txBox="1"/>
          <p:nvPr/>
        </p:nvSpPr>
        <p:spPr>
          <a:xfrm>
            <a:off x="201001" y="1570947"/>
            <a:ext cx="67326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450"/>
              <a:t>  </a:t>
            </a:r>
          </a:p>
        </p:txBody>
      </p:sp>
      <p:pic>
        <p:nvPicPr>
          <p:cNvPr id="192" name="Screenshot 2020-11-20 at 15.27.22.png" descr="Screenshot 2020-11-20 at 15.27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01" y="1417749"/>
            <a:ext cx="4515015" cy="4446217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193" name="Screenshot 2021-07-21 at 18.36.56.png" descr="Screenshot 2021-07-21 at 18.36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911" y="2276872"/>
            <a:ext cx="4015193" cy="2594352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0BC46F1-F668-B44A-8D39-AAA15215D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354918"/>
            <a:ext cx="6659485" cy="432048"/>
          </a:xfrm>
        </p:spPr>
        <p:txBody>
          <a:bodyPr/>
          <a:lstStyle/>
          <a:p>
            <a:r>
              <a:rPr lang="en-US" dirty="0"/>
              <a:t>Experimental results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creenshot 2020-11-20 at 15.26.41.png" descr="Screenshot 2020-11-20 at 15.26.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866" y="1847677"/>
            <a:ext cx="2720315" cy="258047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214" name="Screenshot 2020-11-20 at 15.27.22.png" descr="Screenshot 2020-11-20 at 15.27.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34275"/>
            <a:ext cx="4105559" cy="4042997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215" name="Non-invasive beam instrumentation exploiting Coherent Cherenkov Diffraction Radiation…"/>
          <p:cNvSpPr txBox="1"/>
          <p:nvPr/>
        </p:nvSpPr>
        <p:spPr>
          <a:xfrm>
            <a:off x="1287871" y="892583"/>
            <a:ext cx="6656322" cy="118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defTabSz="171450">
              <a:spcBef>
                <a:spcPts val="450"/>
              </a:spcBef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sz="450"/>
          </a:p>
          <a:p>
            <a:pPr defTabSz="171450">
              <a:spcBef>
                <a:spcPts val="450"/>
              </a:spcBef>
              <a:defRPr sz="3600"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350"/>
              <a:t>Non-invasive beam instrumentation exploiting Coherent Cherenkov Diffraction Radiation </a:t>
            </a:r>
          </a:p>
          <a:p>
            <a:pPr marL="171450" indent="-119063" defTabSz="171450">
              <a:spcBef>
                <a:spcPts val="450"/>
              </a:spcBef>
              <a:buClr>
                <a:srgbClr val="000000"/>
              </a:buClr>
              <a:buSzPct val="123000"/>
              <a:buFont typeface="Times Roman"/>
              <a:buChar char="•"/>
              <a:defRPr sz="2600" i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975"/>
              <a:t>A. Curcio, M. Bergamaschi, R. Corsini, W. Farabolini, D. Gamba, L. Garolfi, R. Kieffer, T. Lefevre, S. Mazzoni, K. Fedorov, J. Gardelle, A. Gilardi, P. Karataev, K. Lekomtsev, T. Pacey, Y. Saveliev, A. Potylitsyn, and E. Senes,   Noninvasive bunch length measurements exploiting Cherenkov diffraction radiation, </a:t>
            </a:r>
            <a:r>
              <a:rPr sz="975">
                <a:solidFill>
                  <a:srgbClr val="0000FF"/>
                </a:solidFill>
              </a:rPr>
              <a:t>Phys. Rev. Accel. Beams </a:t>
            </a:r>
            <a:r>
              <a:rPr sz="975" b="1">
                <a:solidFill>
                  <a:srgbClr val="0000FF"/>
                </a:solidFill>
              </a:rPr>
              <a:t>23 </a:t>
            </a:r>
            <a:r>
              <a:rPr sz="975">
                <a:solidFill>
                  <a:srgbClr val="0000FF"/>
                </a:solidFill>
              </a:rPr>
              <a:t>(2020) 022802</a:t>
            </a:r>
            <a:r>
              <a:rPr sz="975"/>
              <a:t>. </a:t>
            </a:r>
            <a:br>
              <a:rPr sz="975"/>
            </a:br>
            <a:endParaRPr sz="975"/>
          </a:p>
          <a:p>
            <a:pPr marL="171450" indent="-171450" defTabSz="171450">
              <a:spcBef>
                <a:spcPts val="450"/>
              </a:spcBef>
              <a:tabLst>
                <a:tab pos="52388" algn="l"/>
                <a:tab pos="171450" algn="l"/>
              </a:tabLst>
              <a:defRPr sz="1333" i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sz="500"/>
          </a:p>
        </p:txBody>
      </p:sp>
      <p:pic>
        <p:nvPicPr>
          <p:cNvPr id="216" name="Screenshot 2020-11-20 at 15.40.49.png" descr="Screenshot 2020-11-20 at 15.40.4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889" y="4518182"/>
            <a:ext cx="4045721" cy="1351229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D46A0F-F6E7-A145-9DCA-B247DA388451}"/>
              </a:ext>
            </a:extLst>
          </p:cNvPr>
          <p:cNvSpPr txBox="1"/>
          <p:nvPr/>
        </p:nvSpPr>
        <p:spPr>
          <a:xfrm>
            <a:off x="75815" y="6021288"/>
            <a:ext cx="9068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K. Fedorov, </a:t>
            </a:r>
            <a:r>
              <a:rPr lang="en-GB" sz="1200" dirty="0"/>
              <a:t>P. </a:t>
            </a:r>
            <a:r>
              <a:rPr lang="en-GB" sz="1200" dirty="0" err="1"/>
              <a:t>Karataev</a:t>
            </a:r>
            <a:r>
              <a:rPr lang="ru-RU" sz="1200" dirty="0"/>
              <a:t>, </a:t>
            </a:r>
            <a:r>
              <a:rPr lang="en-US" sz="1200" dirty="0"/>
              <a:t>Y. </a:t>
            </a:r>
            <a:r>
              <a:rPr lang="en-US" sz="1200" dirty="0" err="1"/>
              <a:t>Saveliev</a:t>
            </a:r>
            <a:r>
              <a:rPr lang="en-US" sz="1200" dirty="0"/>
              <a:t>, T. Pacey, A. </a:t>
            </a:r>
            <a:r>
              <a:rPr lang="en-US" sz="1200" dirty="0" err="1"/>
              <a:t>Oleinik</a:t>
            </a:r>
            <a:r>
              <a:rPr lang="en-US" sz="1200" dirty="0"/>
              <a:t>, M. </a:t>
            </a:r>
            <a:r>
              <a:rPr lang="en-US" sz="1200" dirty="0" err="1"/>
              <a:t>Kuimova</a:t>
            </a:r>
            <a:r>
              <a:rPr lang="en-US" sz="1200" dirty="0"/>
              <a:t>, and </a:t>
            </a:r>
            <a:r>
              <a:rPr lang="en-US" sz="1200" dirty="0" err="1"/>
              <a:t>A.Potylitsyn</a:t>
            </a:r>
            <a:r>
              <a:rPr lang="en-US" sz="1200" dirty="0"/>
              <a:t>, Development of longitudinal beam profile monitor based on Coherent Transition Radiation effect for CLARA accelerator, Journal of instrumentation, JINST 15 C06008 (2020)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8E165C9-031A-B449-82DC-2E5F7BCA2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354918"/>
            <a:ext cx="7056784" cy="432048"/>
          </a:xfrm>
        </p:spPr>
        <p:txBody>
          <a:bodyPr/>
          <a:lstStyle/>
          <a:p>
            <a:r>
              <a:rPr lang="en-US" sz="2000" dirty="0"/>
              <a:t>Publications and comparison with CLEAR experiment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5" y="980728"/>
            <a:ext cx="8424935" cy="480227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Measurement of fundamental properties</a:t>
            </a:r>
          </a:p>
          <a:p>
            <a:pPr lvl="1" indent="-342900"/>
            <a:r>
              <a:rPr lang="en-US" sz="2400" dirty="0"/>
              <a:t>Dependence on impact parameter</a:t>
            </a:r>
          </a:p>
          <a:p>
            <a:pPr lvl="1" indent="-342900"/>
            <a:r>
              <a:rPr lang="en-US" sz="2400" dirty="0"/>
              <a:t>2D angular distribution </a:t>
            </a:r>
          </a:p>
          <a:p>
            <a:pPr lvl="2" indent="-342900"/>
            <a:r>
              <a:rPr lang="en-US" sz="2000" dirty="0"/>
              <a:t>Essential for alignment of the target and mirror </a:t>
            </a:r>
            <a:r>
              <a:rPr lang="en-US" sz="2000" dirty="0" err="1"/>
              <a:t>wrt</a:t>
            </a:r>
            <a:r>
              <a:rPr lang="en-US" sz="2000" dirty="0"/>
              <a:t> to the particle beam</a:t>
            </a:r>
          </a:p>
          <a:p>
            <a:pPr lvl="2" indent="-342900"/>
            <a:r>
              <a:rPr lang="en-US" sz="2000" dirty="0"/>
              <a:t>Direct the radiation precisely out of the vacuum chamber to deliver on the EO crystal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EO spectral measurements of </a:t>
            </a:r>
            <a:r>
              <a:rPr lang="en-US" sz="2800" dirty="0" err="1"/>
              <a:t>CChDR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Investigation of the beam emittance dilution in the presence of </a:t>
            </a:r>
            <a:r>
              <a:rPr lang="en-US" sz="2800" dirty="0" err="1"/>
              <a:t>ChDR</a:t>
            </a:r>
            <a:r>
              <a:rPr lang="en-US" sz="2800" dirty="0"/>
              <a:t> target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FFC000"/>
                </a:solidFill>
              </a:rPr>
              <a:t>Resonant </a:t>
            </a:r>
            <a:r>
              <a:rPr lang="en-US" sz="2800" dirty="0" err="1">
                <a:solidFill>
                  <a:srgbClr val="FFC000"/>
                </a:solidFill>
              </a:rPr>
              <a:t>CChDR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Experimental plan for this run</a:t>
            </a:r>
          </a:p>
        </p:txBody>
      </p:sp>
    </p:spTree>
    <p:extLst>
      <p:ext uri="{BB962C8B-B14F-4D97-AF65-F5344CB8AC3E}">
        <p14:creationId xmlns:p14="http://schemas.microsoft.com/office/powerpoint/2010/main" val="98558623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JAI">
  <a:themeElements>
    <a:clrScheme name="JA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JA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JAI">
  <a:themeElements>
    <a:clrScheme name="JA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JA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JAI">
  <a:themeElements>
    <a:clrScheme name="JA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JA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2C74A243-D308-427B-ABDF-40C64F7C22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7B5F9C-6501-436E-A3F8-DA0088B7B5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D51CF613-68D3-4C45-9605-8719B12652F8}">
  <ds:schemaRefs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15824</TotalTime>
  <Words>987</Words>
  <Application>Microsoft Macintosh PowerPoint</Application>
  <PresentationFormat>On-screen Show (4:3)</PresentationFormat>
  <Paragraphs>154</Paragraphs>
  <Slides>29</Slides>
  <Notes>1</Notes>
  <HiddenSlides>6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Calibri</vt:lpstr>
      <vt:lpstr>Cambria Math</vt:lpstr>
      <vt:lpstr>Lucida Sans Unicode</vt:lpstr>
      <vt:lpstr>Times New Roman</vt:lpstr>
      <vt:lpstr>Times Roman</vt:lpstr>
      <vt:lpstr>Wingdings</vt:lpstr>
      <vt:lpstr>JAI</vt:lpstr>
      <vt:lpstr>3_JAI</vt:lpstr>
      <vt:lpstr>2_JAI</vt:lpstr>
      <vt:lpstr>Equation</vt:lpstr>
      <vt:lpstr>SPW 10.0 Graph</vt:lpstr>
      <vt:lpstr>Investigation of fundamental properties of Cherenkov Diffraction Radiation at CLARA facility</vt:lpstr>
      <vt:lpstr>Content</vt:lpstr>
      <vt:lpstr>Cherenkov Radiation</vt:lpstr>
      <vt:lpstr>Cherenkov Diffraction Radiaiton</vt:lpstr>
      <vt:lpstr>Experimental setup – in-vacuum part</vt:lpstr>
      <vt:lpstr>Experimental setup – Spectrometer</vt:lpstr>
      <vt:lpstr>Experimental results</vt:lpstr>
      <vt:lpstr>Publications and comparison with CLEAR experiment</vt:lpstr>
      <vt:lpstr>Experimental plan for this run</vt:lpstr>
      <vt:lpstr>Experimental plan for CLARA </vt:lpstr>
      <vt:lpstr>Modified experimental setup</vt:lpstr>
      <vt:lpstr>Charge dependence</vt:lpstr>
      <vt:lpstr>Impact parameter dependence</vt:lpstr>
      <vt:lpstr>2D Angular distribution measurement</vt:lpstr>
      <vt:lpstr>Comparison of target  parameters for different facilities</vt:lpstr>
      <vt:lpstr>Radiation suppression hypothesis</vt:lpstr>
      <vt:lpstr>PowerPoint Presentation</vt:lpstr>
      <vt:lpstr>PowerPoint Presentation</vt:lpstr>
      <vt:lpstr>Particle deflection due to ChDR target</vt:lpstr>
      <vt:lpstr>Particle deflection due to ChDR target</vt:lpstr>
      <vt:lpstr>Emittance and angular deflection</vt:lpstr>
      <vt:lpstr>Summary</vt:lpstr>
      <vt:lpstr>Future Work</vt:lpstr>
      <vt:lpstr>Phase-space  measurements using slit method</vt:lpstr>
      <vt:lpstr>Experimental work at CLARA facility</vt:lpstr>
      <vt:lpstr>Synergy with AWAKE</vt:lpstr>
      <vt:lpstr>Bunch length monitor for AWAKE Run 2</vt:lpstr>
      <vt:lpstr>Experiment Layout (Plan)</vt:lpstr>
      <vt:lpstr>Resonant CChDR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JAI AB Introduction</dc:title>
  <dc:subject>Introduction</dc:subject>
  <dc:creator>JAI</dc:creator>
  <cp:lastModifiedBy>Karataev, Pavel</cp:lastModifiedBy>
  <cp:revision>914</cp:revision>
  <dcterms:created xsi:type="dcterms:W3CDTF">2011-12-05T06:49:56Z</dcterms:created>
  <dcterms:modified xsi:type="dcterms:W3CDTF">2022-07-05T12:00:53Z</dcterms:modified>
</cp:coreProperties>
</file>