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0" r:id="rId2"/>
    <p:sldId id="268" r:id="rId3"/>
    <p:sldId id="276" r:id="rId4"/>
    <p:sldId id="258" r:id="rId5"/>
    <p:sldId id="272" r:id="rId6"/>
    <p:sldId id="278" r:id="rId7"/>
    <p:sldId id="267" r:id="rId8"/>
    <p:sldId id="269" r:id="rId9"/>
    <p:sldId id="273" r:id="rId10"/>
    <p:sldId id="274" r:id="rId11"/>
    <p:sldId id="259" r:id="rId12"/>
    <p:sldId id="260" r:id="rId13"/>
    <p:sldId id="261" r:id="rId14"/>
    <p:sldId id="275" r:id="rId15"/>
    <p:sldId id="262" r:id="rId16"/>
    <p:sldId id="263" r:id="rId17"/>
    <p:sldId id="279" r:id="rId18"/>
    <p:sldId id="264" r:id="rId19"/>
    <p:sldId id="280" r:id="rId20"/>
    <p:sldId id="265"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482" autoAdjust="0"/>
  </p:normalViewPr>
  <p:slideViewPr>
    <p:cSldViewPr snapToGrid="0">
      <p:cViewPr varScale="1">
        <p:scale>
          <a:sx n="76" d="100"/>
          <a:sy n="76" d="100"/>
        </p:scale>
        <p:origin x="4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Sheet1!$P$1</c:f>
              <c:strCache>
                <c:ptCount val="1"/>
                <c:pt idx="0">
                  <c:v>Dose (Gy)</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25400" cap="rnd">
                <a:solidFill>
                  <a:schemeClr val="accent1">
                    <a:lumMod val="75000"/>
                  </a:schemeClr>
                </a:solidFill>
                <a:prstDash val="solid"/>
              </a:ln>
              <a:effectLst/>
            </c:spPr>
            <c:trendlineType val="linear"/>
            <c:dispRSqr val="1"/>
            <c:dispEq val="1"/>
            <c:trendlineLbl>
              <c:layout>
                <c:manualLayout>
                  <c:x val="-6.2720587494480423E-2"/>
                  <c:y val="-2.0303382819201753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1" baseline="0" dirty="0">
                        <a:latin typeface="Arial" panose="020B0604020202020204" pitchFamily="34" charset="0"/>
                        <a:cs typeface="Arial" panose="020B0604020202020204" pitchFamily="34" charset="0"/>
                      </a:rPr>
                      <a:t>y = 0.0062x + 0.1105</a:t>
                    </a:r>
                    <a:br>
                      <a:rPr lang="en-US" sz="1400" b="1" baseline="0" dirty="0">
                        <a:latin typeface="Arial" panose="020B0604020202020204" pitchFamily="34" charset="0"/>
                        <a:cs typeface="Arial" panose="020B0604020202020204" pitchFamily="34" charset="0"/>
                      </a:rPr>
                    </a:br>
                    <a:r>
                      <a:rPr lang="en-US" sz="1400" b="1" baseline="0" dirty="0">
                        <a:latin typeface="Arial" panose="020B0604020202020204" pitchFamily="34" charset="0"/>
                        <a:cs typeface="Arial" panose="020B0604020202020204" pitchFamily="34" charset="0"/>
                      </a:rPr>
                      <a:t>R² = 0.9958</a:t>
                    </a:r>
                    <a:endParaRPr lang="en-US" sz="1400" b="1" dirty="0">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Sheet1!$O$2:$O$6</c:f>
              <c:numCache>
                <c:formatCode>General</c:formatCode>
                <c:ptCount val="5"/>
                <c:pt idx="0">
                  <c:v>300</c:v>
                </c:pt>
                <c:pt idx="1">
                  <c:v>240</c:v>
                </c:pt>
                <c:pt idx="2">
                  <c:v>180</c:v>
                </c:pt>
                <c:pt idx="3">
                  <c:v>120</c:v>
                </c:pt>
                <c:pt idx="4">
                  <c:v>60</c:v>
                </c:pt>
              </c:numCache>
            </c:numRef>
          </c:xVal>
          <c:yVal>
            <c:numRef>
              <c:f>Sheet1!$P$2:$P$6</c:f>
              <c:numCache>
                <c:formatCode>General</c:formatCode>
                <c:ptCount val="5"/>
                <c:pt idx="0">
                  <c:v>1.94735603518843</c:v>
                </c:pt>
                <c:pt idx="1">
                  <c:v>1.63677613059041</c:v>
                </c:pt>
                <c:pt idx="2">
                  <c:v>1.2449764944414601</c:v>
                </c:pt>
                <c:pt idx="3">
                  <c:v>0.80021510989413902</c:v>
                </c:pt>
                <c:pt idx="4">
                  <c:v>0.50507280631472995</c:v>
                </c:pt>
              </c:numCache>
            </c:numRef>
          </c:yVal>
          <c:smooth val="0"/>
          <c:extLst>
            <c:ext xmlns:c16="http://schemas.microsoft.com/office/drawing/2014/chart" uri="{C3380CC4-5D6E-409C-BE32-E72D297353CC}">
              <c16:uniqueId val="{00000000-3E4B-41B8-81DA-5045D6FBCFDD}"/>
            </c:ext>
          </c:extLst>
        </c:ser>
        <c:dLbls>
          <c:showLegendKey val="0"/>
          <c:showVal val="0"/>
          <c:showCatName val="0"/>
          <c:showSerName val="0"/>
          <c:showPercent val="0"/>
          <c:showBubbleSize val="0"/>
        </c:dLbls>
        <c:axId val="695321336"/>
        <c:axId val="695321992"/>
      </c:scatterChart>
      <c:valAx>
        <c:axId val="6953213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1" dirty="0">
                    <a:latin typeface="Arial" panose="020B0604020202020204" pitchFamily="34" charset="0"/>
                    <a:cs typeface="Arial" panose="020B0604020202020204" pitchFamily="34" charset="0"/>
                  </a:rPr>
                  <a:t>Time (s)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5321992"/>
        <c:crosses val="autoZero"/>
        <c:crossBetween val="midCat"/>
      </c:valAx>
      <c:valAx>
        <c:axId val="695321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1" dirty="0">
                    <a:latin typeface="Arial" panose="020B0604020202020204" pitchFamily="34" charset="0"/>
                    <a:cs typeface="Arial" panose="020B0604020202020204" pitchFamily="34" charset="0"/>
                  </a:rPr>
                  <a:t>Dose (</a:t>
                </a:r>
                <a:r>
                  <a:rPr lang="en-GB" sz="1800" b="1" dirty="0" err="1">
                    <a:latin typeface="Arial" panose="020B0604020202020204" pitchFamily="34" charset="0"/>
                    <a:cs typeface="Arial" panose="020B0604020202020204" pitchFamily="34" charset="0"/>
                  </a:rPr>
                  <a:t>Gy</a:t>
                </a:r>
                <a:r>
                  <a:rPr lang="en-GB" sz="1800" b="1" dirty="0">
                    <a:latin typeface="Arial" panose="020B0604020202020204" pitchFamily="34" charset="0"/>
                    <a:cs typeface="Arial" panose="020B0604020202020204" pitchFamily="34" charset="0"/>
                  </a:rPr>
                  <a:t>)</a:t>
                </a:r>
              </a:p>
            </c:rich>
          </c:tx>
          <c:layout>
            <c:manualLayout>
              <c:xMode val="edge"/>
              <c:yMode val="edge"/>
              <c:x val="2.0147313347833054E-2"/>
              <c:y val="0.301501661500050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53213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780B7-D92B-4ADD-9EBD-83F50EA2673F}" type="datetimeFigureOut">
              <a:rPr lang="en-GB" smtClean="0"/>
              <a:t>04/07/2022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9B80C-B532-462B-BD31-CBA581249032}" type="slidenum">
              <a:rPr lang="en-GB" smtClean="0"/>
              <a:t>‹#›</a:t>
            </a:fld>
            <a:endParaRPr lang="en-GB"/>
          </a:p>
        </p:txBody>
      </p:sp>
    </p:spTree>
    <p:extLst>
      <p:ext uri="{BB962C8B-B14F-4D97-AF65-F5344CB8AC3E}">
        <p14:creationId xmlns:p14="http://schemas.microsoft.com/office/powerpoint/2010/main" val="275770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PDD graph is on axis dose distribution</a:t>
            </a:r>
            <a:r>
              <a:rPr lang="en-GB" baseline="0" dirty="0" smtClean="0"/>
              <a:t>. 5mm beam sigma. Simulated with 10^5 – 10^7 particles depending on modality.</a:t>
            </a:r>
            <a:endParaRPr lang="en-GB" dirty="0"/>
          </a:p>
        </p:txBody>
      </p:sp>
      <p:sp>
        <p:nvSpPr>
          <p:cNvPr id="4" name="Slide Number Placeholder 3"/>
          <p:cNvSpPr>
            <a:spLocks noGrp="1"/>
          </p:cNvSpPr>
          <p:nvPr>
            <p:ph type="sldNum" sz="quarter" idx="10"/>
          </p:nvPr>
        </p:nvSpPr>
        <p:spPr/>
        <p:txBody>
          <a:bodyPr/>
          <a:lstStyle/>
          <a:p>
            <a:fld id="{2829B80C-B532-462B-BD31-CBA581249032}" type="slidenum">
              <a:rPr lang="en-GB" smtClean="0"/>
              <a:t>3</a:t>
            </a:fld>
            <a:endParaRPr lang="en-GB"/>
          </a:p>
        </p:txBody>
      </p:sp>
    </p:spTree>
    <p:extLst>
      <p:ext uri="{BB962C8B-B14F-4D97-AF65-F5344CB8AC3E}">
        <p14:creationId xmlns:p14="http://schemas.microsoft.com/office/powerpoint/2010/main" val="54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AXIS SLIDE</a:t>
            </a:r>
            <a:endParaRPr lang="en-GB" dirty="0"/>
          </a:p>
        </p:txBody>
      </p:sp>
      <p:sp>
        <p:nvSpPr>
          <p:cNvPr id="4" name="Slide Number Placeholder 3"/>
          <p:cNvSpPr>
            <a:spLocks noGrp="1"/>
          </p:cNvSpPr>
          <p:nvPr>
            <p:ph type="sldNum" sz="quarter" idx="10"/>
          </p:nvPr>
        </p:nvSpPr>
        <p:spPr/>
        <p:txBody>
          <a:bodyPr/>
          <a:lstStyle/>
          <a:p>
            <a:fld id="{2829B80C-B532-462B-BD31-CBA581249032}" type="slidenum">
              <a:rPr lang="en-GB" smtClean="0"/>
              <a:t>4</a:t>
            </a:fld>
            <a:endParaRPr lang="en-GB"/>
          </a:p>
        </p:txBody>
      </p:sp>
    </p:spTree>
    <p:extLst>
      <p:ext uri="{BB962C8B-B14F-4D97-AF65-F5344CB8AC3E}">
        <p14:creationId xmlns:p14="http://schemas.microsoft.com/office/powerpoint/2010/main" val="130330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PDD graph is on axis dose distribution</a:t>
            </a:r>
            <a:r>
              <a:rPr lang="en-GB" baseline="0" dirty="0" smtClean="0"/>
              <a:t>. 5mm beam sigma. Simulated with 10^5 – 10^7 particles depending on modality.</a:t>
            </a:r>
            <a:endParaRPr lang="en-GB" dirty="0"/>
          </a:p>
        </p:txBody>
      </p:sp>
      <p:sp>
        <p:nvSpPr>
          <p:cNvPr id="4" name="Slide Number Placeholder 3"/>
          <p:cNvSpPr>
            <a:spLocks noGrp="1"/>
          </p:cNvSpPr>
          <p:nvPr>
            <p:ph type="sldNum" sz="quarter" idx="10"/>
          </p:nvPr>
        </p:nvSpPr>
        <p:spPr/>
        <p:txBody>
          <a:bodyPr/>
          <a:lstStyle/>
          <a:p>
            <a:fld id="{2829B80C-B532-462B-BD31-CBA581249032}" type="slidenum">
              <a:rPr lang="en-GB" smtClean="0"/>
              <a:t>5</a:t>
            </a:fld>
            <a:endParaRPr lang="en-GB"/>
          </a:p>
        </p:txBody>
      </p:sp>
    </p:spTree>
    <p:extLst>
      <p:ext uri="{BB962C8B-B14F-4D97-AF65-F5344CB8AC3E}">
        <p14:creationId xmlns:p14="http://schemas.microsoft.com/office/powerpoint/2010/main" val="419444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PDD graph is on axis dose distribution</a:t>
            </a:r>
            <a:r>
              <a:rPr lang="en-GB" baseline="0" dirty="0" smtClean="0"/>
              <a:t>. 5mm beam sigma. Simulated with 10^5 – 10^7 particles depending on modality.</a:t>
            </a:r>
            <a:endParaRPr lang="en-GB" dirty="0"/>
          </a:p>
        </p:txBody>
      </p:sp>
      <p:sp>
        <p:nvSpPr>
          <p:cNvPr id="4" name="Slide Number Placeholder 3"/>
          <p:cNvSpPr>
            <a:spLocks noGrp="1"/>
          </p:cNvSpPr>
          <p:nvPr>
            <p:ph type="sldNum" sz="quarter" idx="10"/>
          </p:nvPr>
        </p:nvSpPr>
        <p:spPr/>
        <p:txBody>
          <a:bodyPr/>
          <a:lstStyle/>
          <a:p>
            <a:fld id="{2829B80C-B532-462B-BD31-CBA581249032}" type="slidenum">
              <a:rPr lang="en-GB" smtClean="0"/>
              <a:t>6</a:t>
            </a:fld>
            <a:endParaRPr lang="en-GB"/>
          </a:p>
        </p:txBody>
      </p:sp>
    </p:spTree>
    <p:extLst>
      <p:ext uri="{BB962C8B-B14F-4D97-AF65-F5344CB8AC3E}">
        <p14:creationId xmlns:p14="http://schemas.microsoft.com/office/powerpoint/2010/main" val="34138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9B80C-B532-462B-BD31-CBA581249032}" type="slidenum">
              <a:rPr lang="en-GB" smtClean="0"/>
              <a:t>8</a:t>
            </a:fld>
            <a:endParaRPr lang="en-GB"/>
          </a:p>
        </p:txBody>
      </p:sp>
    </p:spTree>
    <p:extLst>
      <p:ext uri="{BB962C8B-B14F-4D97-AF65-F5344CB8AC3E}">
        <p14:creationId xmlns:p14="http://schemas.microsoft.com/office/powerpoint/2010/main" val="107093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9487B5-416E-4E89-A3F6-77E00BB2F2CA}" type="slidenum">
              <a:rPr lang="en-GB" smtClean="0"/>
              <a:t>9</a:t>
            </a:fld>
            <a:endParaRPr lang="en-GB"/>
          </a:p>
        </p:txBody>
      </p:sp>
    </p:spTree>
    <p:extLst>
      <p:ext uri="{BB962C8B-B14F-4D97-AF65-F5344CB8AC3E}">
        <p14:creationId xmlns:p14="http://schemas.microsoft.com/office/powerpoint/2010/main" val="14099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9B80C-B532-462B-BD31-CBA581249032}" type="slidenum">
              <a:rPr lang="en-GB" smtClean="0"/>
              <a:t>13</a:t>
            </a:fld>
            <a:endParaRPr lang="en-GB"/>
          </a:p>
        </p:txBody>
      </p:sp>
    </p:spTree>
    <p:extLst>
      <p:ext uri="{BB962C8B-B14F-4D97-AF65-F5344CB8AC3E}">
        <p14:creationId xmlns:p14="http://schemas.microsoft.com/office/powerpoint/2010/main" val="151787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9B80C-B532-462B-BD31-CBA581249032}" type="slidenum">
              <a:rPr lang="en-GB" smtClean="0"/>
              <a:t>15</a:t>
            </a:fld>
            <a:endParaRPr lang="en-GB"/>
          </a:p>
        </p:txBody>
      </p:sp>
    </p:spTree>
    <p:extLst>
      <p:ext uri="{BB962C8B-B14F-4D97-AF65-F5344CB8AC3E}">
        <p14:creationId xmlns:p14="http://schemas.microsoft.com/office/powerpoint/2010/main" val="366786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471BD4-59BC-41C6-ACC9-60B030A71F23}"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F2CCA-1590-4DB9-925D-FA3A9FC0676F}" type="slidenum">
              <a:rPr lang="en-GB" smtClean="0"/>
              <a:t>‹#›</a:t>
            </a:fld>
            <a:endParaRPr lang="en-GB"/>
          </a:p>
        </p:txBody>
      </p:sp>
    </p:spTree>
    <p:extLst>
      <p:ext uri="{BB962C8B-B14F-4D97-AF65-F5344CB8AC3E}">
        <p14:creationId xmlns:p14="http://schemas.microsoft.com/office/powerpoint/2010/main" val="173776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71BD4-59BC-41C6-ACC9-60B030A71F23}"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F2CCA-1590-4DB9-925D-FA3A9FC0676F}" type="slidenum">
              <a:rPr lang="en-GB" smtClean="0"/>
              <a:t>‹#›</a:t>
            </a:fld>
            <a:endParaRPr lang="en-GB"/>
          </a:p>
        </p:txBody>
      </p:sp>
    </p:spTree>
    <p:extLst>
      <p:ext uri="{BB962C8B-B14F-4D97-AF65-F5344CB8AC3E}">
        <p14:creationId xmlns:p14="http://schemas.microsoft.com/office/powerpoint/2010/main" val="99603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71BD4-59BC-41C6-ACC9-60B030A71F23}"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F2CCA-1590-4DB9-925D-FA3A9FC0676F}" type="slidenum">
              <a:rPr lang="en-GB" smtClean="0"/>
              <a:t>‹#›</a:t>
            </a:fld>
            <a:endParaRPr lang="en-GB"/>
          </a:p>
        </p:txBody>
      </p:sp>
    </p:spTree>
    <p:extLst>
      <p:ext uri="{BB962C8B-B14F-4D97-AF65-F5344CB8AC3E}">
        <p14:creationId xmlns:p14="http://schemas.microsoft.com/office/powerpoint/2010/main" val="424571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71BD4-59BC-41C6-ACC9-60B030A71F23}"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F2CCA-1590-4DB9-925D-FA3A9FC0676F}" type="slidenum">
              <a:rPr lang="en-GB" smtClean="0"/>
              <a:t>‹#›</a:t>
            </a:fld>
            <a:endParaRPr lang="en-GB"/>
          </a:p>
        </p:txBody>
      </p:sp>
    </p:spTree>
    <p:extLst>
      <p:ext uri="{BB962C8B-B14F-4D97-AF65-F5344CB8AC3E}">
        <p14:creationId xmlns:p14="http://schemas.microsoft.com/office/powerpoint/2010/main" val="9136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471BD4-59BC-41C6-ACC9-60B030A71F23}"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F2CCA-1590-4DB9-925D-FA3A9FC0676F}" type="slidenum">
              <a:rPr lang="en-GB" smtClean="0"/>
              <a:t>‹#›</a:t>
            </a:fld>
            <a:endParaRPr lang="en-GB"/>
          </a:p>
        </p:txBody>
      </p:sp>
    </p:spTree>
    <p:extLst>
      <p:ext uri="{BB962C8B-B14F-4D97-AF65-F5344CB8AC3E}">
        <p14:creationId xmlns:p14="http://schemas.microsoft.com/office/powerpoint/2010/main" val="53100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471BD4-59BC-41C6-ACC9-60B030A71F23}" type="datetimeFigureOut">
              <a:rPr lang="en-GB" smtClean="0"/>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CF2CCA-1590-4DB9-925D-FA3A9FC0676F}" type="slidenum">
              <a:rPr lang="en-GB" smtClean="0"/>
              <a:t>‹#›</a:t>
            </a:fld>
            <a:endParaRPr lang="en-GB"/>
          </a:p>
        </p:txBody>
      </p:sp>
    </p:spTree>
    <p:extLst>
      <p:ext uri="{BB962C8B-B14F-4D97-AF65-F5344CB8AC3E}">
        <p14:creationId xmlns:p14="http://schemas.microsoft.com/office/powerpoint/2010/main" val="211592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471BD4-59BC-41C6-ACC9-60B030A71F23}" type="datetimeFigureOut">
              <a:rPr lang="en-GB" smtClean="0"/>
              <a:t>04/07/2022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CF2CCA-1590-4DB9-925D-FA3A9FC0676F}" type="slidenum">
              <a:rPr lang="en-GB" smtClean="0"/>
              <a:t>‹#›</a:t>
            </a:fld>
            <a:endParaRPr lang="en-GB"/>
          </a:p>
        </p:txBody>
      </p:sp>
    </p:spTree>
    <p:extLst>
      <p:ext uri="{BB962C8B-B14F-4D97-AF65-F5344CB8AC3E}">
        <p14:creationId xmlns:p14="http://schemas.microsoft.com/office/powerpoint/2010/main" val="92097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471BD4-59BC-41C6-ACC9-60B030A71F23}" type="datetimeFigureOut">
              <a:rPr lang="en-GB" smtClean="0"/>
              <a:t>04/07/2022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CF2CCA-1590-4DB9-925D-FA3A9FC0676F}" type="slidenum">
              <a:rPr lang="en-GB" smtClean="0"/>
              <a:t>‹#›</a:t>
            </a:fld>
            <a:endParaRPr lang="en-GB"/>
          </a:p>
        </p:txBody>
      </p:sp>
    </p:spTree>
    <p:extLst>
      <p:ext uri="{BB962C8B-B14F-4D97-AF65-F5344CB8AC3E}">
        <p14:creationId xmlns:p14="http://schemas.microsoft.com/office/powerpoint/2010/main" val="329959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71BD4-59BC-41C6-ACC9-60B030A71F23}" type="datetimeFigureOut">
              <a:rPr lang="en-GB" smtClean="0"/>
              <a:t>04/07/2022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CF2CCA-1590-4DB9-925D-FA3A9FC0676F}" type="slidenum">
              <a:rPr lang="en-GB" smtClean="0"/>
              <a:t>‹#›</a:t>
            </a:fld>
            <a:endParaRPr lang="en-GB"/>
          </a:p>
        </p:txBody>
      </p:sp>
    </p:spTree>
    <p:extLst>
      <p:ext uri="{BB962C8B-B14F-4D97-AF65-F5344CB8AC3E}">
        <p14:creationId xmlns:p14="http://schemas.microsoft.com/office/powerpoint/2010/main" val="82569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471BD4-59BC-41C6-ACC9-60B030A71F23}" type="datetimeFigureOut">
              <a:rPr lang="en-GB" smtClean="0"/>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CF2CCA-1590-4DB9-925D-FA3A9FC0676F}" type="slidenum">
              <a:rPr lang="en-GB" smtClean="0"/>
              <a:t>‹#›</a:t>
            </a:fld>
            <a:endParaRPr lang="en-GB"/>
          </a:p>
        </p:txBody>
      </p:sp>
    </p:spTree>
    <p:extLst>
      <p:ext uri="{BB962C8B-B14F-4D97-AF65-F5344CB8AC3E}">
        <p14:creationId xmlns:p14="http://schemas.microsoft.com/office/powerpoint/2010/main" val="125465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471BD4-59BC-41C6-ACC9-60B030A71F23}" type="datetimeFigureOut">
              <a:rPr lang="en-GB" smtClean="0"/>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CF2CCA-1590-4DB9-925D-FA3A9FC0676F}" type="slidenum">
              <a:rPr lang="en-GB" smtClean="0"/>
              <a:t>‹#›</a:t>
            </a:fld>
            <a:endParaRPr lang="en-GB"/>
          </a:p>
        </p:txBody>
      </p:sp>
    </p:spTree>
    <p:extLst>
      <p:ext uri="{BB962C8B-B14F-4D97-AF65-F5344CB8AC3E}">
        <p14:creationId xmlns:p14="http://schemas.microsoft.com/office/powerpoint/2010/main" val="403061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71BD4-59BC-41C6-ACC9-60B030A71F23}" type="datetimeFigureOut">
              <a:rPr lang="en-GB" smtClean="0"/>
              <a:t>04/07/2022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F2CCA-1590-4DB9-925D-FA3A9FC0676F}" type="slidenum">
              <a:rPr lang="en-GB" smtClean="0"/>
              <a:t>‹#›</a:t>
            </a:fld>
            <a:endParaRPr lang="en-GB"/>
          </a:p>
        </p:txBody>
      </p:sp>
    </p:spTree>
    <p:extLst>
      <p:ext uri="{BB962C8B-B14F-4D97-AF65-F5344CB8AC3E}">
        <p14:creationId xmlns:p14="http://schemas.microsoft.com/office/powerpoint/2010/main" val="218595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8.tiff"/><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2.bin"/><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7.xml"/><Relationship Id="rId7" Type="http://schemas.openxmlformats.org/officeDocument/2006/relationships/image" Target="../media/image22.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1.emf"/><Relationship Id="rId10" Type="http://schemas.openxmlformats.org/officeDocument/2006/relationships/image" Target="../media/image25.emf"/><Relationship Id="rId4" Type="http://schemas.openxmlformats.org/officeDocument/2006/relationships/oleObject" Target="../embeddings/oleObject3.bin"/><Relationship Id="rId9" Type="http://schemas.openxmlformats.org/officeDocument/2006/relationships/image" Target="../media/image2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63631"/>
            <a:ext cx="10668000" cy="2387600"/>
          </a:xfrm>
        </p:spPr>
        <p:txBody>
          <a:bodyPr>
            <a:noAutofit/>
          </a:bodyPr>
          <a:lstStyle/>
          <a:p>
            <a:r>
              <a:rPr lang="en-GB" sz="4800" b="1" dirty="0" smtClean="0">
                <a:latin typeface="Arial" panose="020B0604020202020204" pitchFamily="34" charset="0"/>
                <a:cs typeface="Arial" panose="020B0604020202020204" pitchFamily="34" charset="0"/>
              </a:rPr>
              <a:t>The Effect of High </a:t>
            </a:r>
            <a:r>
              <a:rPr lang="en-GB" sz="4800" b="1" dirty="0">
                <a:latin typeface="Arial" panose="020B0604020202020204" pitchFamily="34" charset="0"/>
                <a:cs typeface="Arial" panose="020B0604020202020204" pitchFamily="34" charset="0"/>
              </a:rPr>
              <a:t>Energy Electrons </a:t>
            </a:r>
            <a:r>
              <a:rPr lang="en-GB" sz="4800" b="1" dirty="0" smtClean="0">
                <a:latin typeface="Arial" panose="020B0604020202020204" pitchFamily="34" charset="0"/>
                <a:cs typeface="Arial" panose="020B0604020202020204" pitchFamily="34" charset="0"/>
              </a:rPr>
              <a:t>on </a:t>
            </a:r>
            <a:r>
              <a:rPr lang="en-GB" sz="4800" b="1" dirty="0">
                <a:latin typeface="Arial" panose="020B0604020202020204" pitchFamily="34" charset="0"/>
                <a:cs typeface="Arial" panose="020B0604020202020204" pitchFamily="34" charset="0"/>
              </a:rPr>
              <a:t>DNA Damage</a:t>
            </a:r>
            <a:endParaRPr lang="en-GB" sz="4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782446"/>
            <a:ext cx="9144000" cy="1655762"/>
          </a:xfrm>
        </p:spPr>
        <p:txBody>
          <a:bodyPr/>
          <a:lstStyle/>
          <a:p>
            <a:r>
              <a:rPr lang="en-GB" sz="2000" dirty="0" smtClean="0">
                <a:latin typeface="Arial" panose="020B0604020202020204" pitchFamily="34" charset="0"/>
                <a:cs typeface="Arial" panose="020B0604020202020204" pitchFamily="34" charset="0"/>
              </a:rPr>
              <a:t>Hannah Wanstall, </a:t>
            </a:r>
            <a:r>
              <a:rPr lang="en-GB" sz="2000" dirty="0" err="1" smtClean="0">
                <a:latin typeface="Arial" panose="020B0604020202020204" pitchFamily="34" charset="0"/>
                <a:cs typeface="Arial" panose="020B0604020202020204" pitchFamily="34" charset="0"/>
              </a:rPr>
              <a:t>Dr.</a:t>
            </a:r>
            <a:r>
              <a:rPr lang="en-GB" sz="2000" dirty="0" smtClean="0">
                <a:latin typeface="Arial" panose="020B0604020202020204" pitchFamily="34" charset="0"/>
                <a:cs typeface="Arial" panose="020B0604020202020204" pitchFamily="34" charset="0"/>
              </a:rPr>
              <a:t> Nicholas Henthorn, </a:t>
            </a:r>
            <a:r>
              <a:rPr lang="en-GB" sz="2000" dirty="0" err="1" smtClean="0">
                <a:latin typeface="Arial" panose="020B0604020202020204" pitchFamily="34" charset="0"/>
                <a:cs typeface="Arial" panose="020B0604020202020204" pitchFamily="34" charset="0"/>
              </a:rPr>
              <a:t>Dr.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Elham</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Santina</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Dr.</a:t>
            </a:r>
            <a:r>
              <a:rPr lang="en-GB" sz="2000" dirty="0" smtClean="0">
                <a:latin typeface="Arial" panose="020B0604020202020204" pitchFamily="34" charset="0"/>
                <a:cs typeface="Arial" panose="020B0604020202020204" pitchFamily="34" charset="0"/>
              </a:rPr>
              <a:t> Michael Merchant, </a:t>
            </a:r>
            <a:r>
              <a:rPr lang="en-GB" sz="2000" dirty="0" err="1" smtClean="0">
                <a:latin typeface="Arial" panose="020B0604020202020204" pitchFamily="34" charset="0"/>
                <a:cs typeface="Arial" panose="020B0604020202020204" pitchFamily="34" charset="0"/>
              </a:rPr>
              <a:t>Dr.</a:t>
            </a:r>
            <a:r>
              <a:rPr lang="en-GB" sz="2000" dirty="0" smtClean="0">
                <a:latin typeface="Arial" panose="020B0604020202020204" pitchFamily="34" charset="0"/>
                <a:cs typeface="Arial" panose="020B0604020202020204" pitchFamily="34" charset="0"/>
              </a:rPr>
              <a:t> Amy Chadwick, </a:t>
            </a:r>
            <a:r>
              <a:rPr lang="en-GB" sz="2000" dirty="0" err="1" smtClean="0">
                <a:latin typeface="Arial" panose="020B0604020202020204" pitchFamily="34" charset="0"/>
                <a:cs typeface="Arial" panose="020B0604020202020204" pitchFamily="34" charset="0"/>
              </a:rPr>
              <a:t>Dr.</a:t>
            </a:r>
            <a:r>
              <a:rPr lang="en-GB" sz="2000" dirty="0" smtClean="0">
                <a:latin typeface="Arial" panose="020B0604020202020204" pitchFamily="34" charset="0"/>
                <a:cs typeface="Arial" panose="020B0604020202020204" pitchFamily="34" charset="0"/>
              </a:rPr>
              <a:t> James Jones, </a:t>
            </a:r>
            <a:r>
              <a:rPr lang="en-GB" sz="2000" dirty="0" err="1" smtClean="0">
                <a:latin typeface="Arial" panose="020B0604020202020204" pitchFamily="34" charset="0"/>
                <a:cs typeface="Arial" panose="020B0604020202020204" pitchFamily="34" charset="0"/>
              </a:rPr>
              <a:t>Dr.</a:t>
            </a:r>
            <a:r>
              <a:rPr lang="en-GB" sz="2000" dirty="0" smtClean="0">
                <a:latin typeface="Arial" panose="020B0604020202020204" pitchFamily="34" charset="0"/>
                <a:cs typeface="Arial" panose="020B0604020202020204" pitchFamily="34" charset="0"/>
              </a:rPr>
              <a:t> Deepa Angal-Kalinin, </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Prof</a:t>
            </a:r>
            <a:r>
              <a:rPr lang="en-GB" sz="2000" dirty="0" err="1" smtClean="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 Roger Jones </a:t>
            </a: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16255" t="16518" r="17224" b="15689"/>
          <a:stretch/>
        </p:blipFill>
        <p:spPr>
          <a:xfrm>
            <a:off x="101601" y="0"/>
            <a:ext cx="2743200" cy="1263631"/>
          </a:xfrm>
          <a:prstGeom prst="rect">
            <a:avLst/>
          </a:prstGeom>
        </p:spPr>
      </p:pic>
      <p:pic>
        <p:nvPicPr>
          <p:cNvPr id="5" name="Picture 4"/>
          <p:cNvPicPr>
            <a:picLocks noChangeAspect="1"/>
          </p:cNvPicPr>
          <p:nvPr/>
        </p:nvPicPr>
        <p:blipFill>
          <a:blip r:embed="rId3"/>
          <a:stretch>
            <a:fillRect/>
          </a:stretch>
        </p:blipFill>
        <p:spPr>
          <a:xfrm>
            <a:off x="3018703" y="94240"/>
            <a:ext cx="1664133" cy="1038176"/>
          </a:xfrm>
          <a:prstGeom prst="rect">
            <a:avLst/>
          </a:prstGeom>
        </p:spPr>
      </p:pic>
      <p:pic>
        <p:nvPicPr>
          <p:cNvPr id="6" name="Picture 5"/>
          <p:cNvPicPr>
            <a:picLocks noChangeAspect="1"/>
          </p:cNvPicPr>
          <p:nvPr/>
        </p:nvPicPr>
        <p:blipFill rotWithShape="1">
          <a:blip r:embed="rId4"/>
          <a:srcRect t="8188" b="14236"/>
          <a:stretch/>
        </p:blipFill>
        <p:spPr>
          <a:xfrm>
            <a:off x="4856739" y="1"/>
            <a:ext cx="1756498" cy="1196074"/>
          </a:xfrm>
          <a:prstGeom prst="rect">
            <a:avLst/>
          </a:prstGeom>
        </p:spPr>
      </p:pic>
      <p:sp>
        <p:nvSpPr>
          <p:cNvPr id="7" name="TextBox 6"/>
          <p:cNvSpPr txBox="1"/>
          <p:nvPr/>
        </p:nvSpPr>
        <p:spPr>
          <a:xfrm>
            <a:off x="11841480" y="73892"/>
            <a:ext cx="20574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824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74609" y="2190385"/>
            <a:ext cx="5412040" cy="1325563"/>
          </a:xfrm>
        </p:spPr>
        <p:txBody>
          <a:bodyPr>
            <a:normAutofit/>
          </a:bodyPr>
          <a:lstStyle/>
          <a:p>
            <a:r>
              <a:rPr lang="en-GB" sz="4000" b="1" dirty="0" smtClean="0">
                <a:latin typeface="Arial" panose="020B0604020202020204" pitchFamily="34" charset="0"/>
                <a:cs typeface="Arial" panose="020B0604020202020204" pitchFamily="34" charset="0"/>
              </a:rPr>
              <a:t>Plasmid Experiments</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353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183" y="40585"/>
            <a:ext cx="11710099" cy="1077218"/>
          </a:xfrm>
          <a:prstGeom prst="rect">
            <a:avLst/>
          </a:prstGeom>
          <a:noFill/>
        </p:spPr>
        <p:txBody>
          <a:bodyPr wrap="square" rtlCol="0">
            <a:spAutoFit/>
          </a:bodyPr>
          <a:lstStyle/>
          <a:p>
            <a:r>
              <a:rPr lang="en-GB" sz="3200" b="1" dirty="0" smtClean="0">
                <a:latin typeface="Arial" panose="020B0604020202020204" pitchFamily="34" charset="0"/>
                <a:cs typeface="Arial" panose="020B0604020202020204" pitchFamily="34" charset="0"/>
              </a:rPr>
              <a:t>Methods for Quantifying DNA Damage to pBR322 Plasmid DNA</a:t>
            </a:r>
            <a:endParaRPr lang="en-GB" sz="32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2934" t="47811" r="12645" b="30640"/>
          <a:stretch/>
        </p:blipFill>
        <p:spPr>
          <a:xfrm>
            <a:off x="86440" y="2846709"/>
            <a:ext cx="3513523" cy="1388192"/>
          </a:xfrm>
          <a:prstGeom prst="rect">
            <a:avLst/>
          </a:prstGeom>
        </p:spPr>
      </p:pic>
      <p:grpSp>
        <p:nvGrpSpPr>
          <p:cNvPr id="34" name="Group 33"/>
          <p:cNvGrpSpPr/>
          <p:nvPr/>
        </p:nvGrpSpPr>
        <p:grpSpPr>
          <a:xfrm>
            <a:off x="32431" y="616735"/>
            <a:ext cx="10958242" cy="5632784"/>
            <a:chOff x="40362" y="688028"/>
            <a:chExt cx="10647048" cy="5632784"/>
          </a:xfrm>
        </p:grpSpPr>
        <p:grpSp>
          <p:nvGrpSpPr>
            <p:cNvPr id="19" name="Group 18"/>
            <p:cNvGrpSpPr/>
            <p:nvPr/>
          </p:nvGrpSpPr>
          <p:grpSpPr>
            <a:xfrm>
              <a:off x="309136" y="710024"/>
              <a:ext cx="10378274" cy="5610788"/>
              <a:chOff x="507511" y="638577"/>
              <a:chExt cx="10378274" cy="5610788"/>
            </a:xfrm>
          </p:grpSpPr>
          <p:grpSp>
            <p:nvGrpSpPr>
              <p:cNvPr id="29" name="Group 28"/>
              <p:cNvGrpSpPr/>
              <p:nvPr/>
            </p:nvGrpSpPr>
            <p:grpSpPr>
              <a:xfrm>
                <a:off x="507511" y="653586"/>
                <a:ext cx="6716209" cy="5595779"/>
                <a:chOff x="392708" y="2373787"/>
                <a:chExt cx="6716209" cy="5595779"/>
              </a:xfrm>
            </p:grpSpPr>
            <p:sp>
              <p:nvSpPr>
                <p:cNvPr id="3" name="TextBox 2"/>
                <p:cNvSpPr txBox="1"/>
                <p:nvPr/>
              </p:nvSpPr>
              <p:spPr>
                <a:xfrm>
                  <a:off x="392708" y="2893697"/>
                  <a:ext cx="2826327" cy="1569660"/>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Samples of 100 ng/</a:t>
                  </a:r>
                  <a:r>
                    <a:rPr lang="el-GR" sz="1600" dirty="0" smtClean="0">
                      <a:latin typeface="Arial" panose="020B0604020202020204" pitchFamily="34" charset="0"/>
                      <a:cs typeface="Arial" panose="020B0604020202020204" pitchFamily="34" charset="0"/>
                    </a:rPr>
                    <a:t>μ</a:t>
                  </a:r>
                  <a:r>
                    <a:rPr lang="en-GB" sz="1600" dirty="0" smtClean="0">
                      <a:latin typeface="Arial" panose="020B0604020202020204" pitchFamily="34" charset="0"/>
                      <a:cs typeface="Arial" panose="020B0604020202020204" pitchFamily="34" charset="0"/>
                    </a:rPr>
                    <a:t>l pBR322 DNA were prepared in environments with varying concentrations of hydroxyl scavenging chemicals (</a:t>
                  </a:r>
                  <a:r>
                    <a:rPr lang="en-GB" sz="1600" dirty="0" err="1" smtClean="0">
                      <a:latin typeface="Arial" panose="020B0604020202020204" pitchFamily="34" charset="0"/>
                      <a:cs typeface="Arial" panose="020B0604020202020204" pitchFamily="34" charset="0"/>
                    </a:rPr>
                    <a:t>Tris</a:t>
                  </a:r>
                  <a:r>
                    <a:rPr lang="en-GB" sz="1600" dirty="0" smtClean="0">
                      <a:latin typeface="Arial" panose="020B0604020202020204" pitchFamily="34" charset="0"/>
                      <a:cs typeface="Arial" panose="020B0604020202020204" pitchFamily="34" charset="0"/>
                    </a:rPr>
                    <a:t> &amp; DMSO)</a:t>
                  </a:r>
                  <a:endParaRPr lang="en-GB" sz="1600" dirty="0">
                    <a:latin typeface="Arial" panose="020B0604020202020204" pitchFamily="34" charset="0"/>
                    <a:cs typeface="Arial" panose="020B0604020202020204" pitchFamily="34" charset="0"/>
                  </a:endParaRPr>
                </a:p>
              </p:txBody>
            </p:sp>
            <p:sp>
              <p:nvSpPr>
                <p:cNvPr id="9" name="TextBox 8"/>
                <p:cNvSpPr txBox="1"/>
                <p:nvPr/>
              </p:nvSpPr>
              <p:spPr>
                <a:xfrm>
                  <a:off x="393776" y="6646127"/>
                  <a:ext cx="3046411" cy="1323439"/>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Samples were irradiated at 5 dose points – 15, 30, 45, 60 and 75 </a:t>
                  </a:r>
                  <a:r>
                    <a:rPr lang="en-GB" sz="1600" dirty="0" err="1" smtClean="0">
                      <a:latin typeface="Arial" panose="020B0604020202020204" pitchFamily="34" charset="0"/>
                      <a:cs typeface="Arial" panose="020B0604020202020204" pitchFamily="34" charset="0"/>
                    </a:rPr>
                    <a:t>Gy</a:t>
                  </a:r>
                  <a:r>
                    <a:rPr lang="en-GB" sz="1600" dirty="0" smtClean="0">
                      <a:latin typeface="Arial" panose="020B0604020202020204" pitchFamily="34" charset="0"/>
                      <a:cs typeface="Arial" panose="020B0604020202020204" pitchFamily="34" charset="0"/>
                    </a:rPr>
                    <a:t>. This was completed with both 35 MeV electrons and 300 kV x-rays</a:t>
                  </a:r>
                  <a:endParaRPr lang="en-GB" sz="1600" dirty="0">
                    <a:latin typeface="Arial" panose="020B0604020202020204" pitchFamily="34" charset="0"/>
                    <a:cs typeface="Arial" panose="020B0604020202020204" pitchFamily="34" charset="0"/>
                  </a:endParaRPr>
                </a:p>
              </p:txBody>
            </p:sp>
            <p:cxnSp>
              <p:nvCxnSpPr>
                <p:cNvPr id="20" name="Straight Arrow Connector 19"/>
                <p:cNvCxnSpPr/>
                <p:nvPr/>
              </p:nvCxnSpPr>
              <p:spPr>
                <a:xfrm flipH="1">
                  <a:off x="1825415" y="6058348"/>
                  <a:ext cx="33664" cy="712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432560" y="3338857"/>
                  <a:ext cx="759905" cy="3707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88789" y="2373787"/>
                  <a:ext cx="2820128" cy="1569660"/>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Samples were then separated via gel electrophoresis and proportions of supercoiled (SC), open circular (OC) and linear (L) DNA were measured </a:t>
                  </a:r>
                  <a:endParaRPr lang="en-GB" sz="1600" dirty="0">
                    <a:latin typeface="Arial" panose="020B0604020202020204" pitchFamily="34" charset="0"/>
                    <a:cs typeface="Arial" panose="020B0604020202020204" pitchFamily="34" charset="0"/>
                  </a:endParaRPr>
                </a:p>
              </p:txBody>
            </p:sp>
          </p:grpSp>
          <p:sp>
            <p:nvSpPr>
              <p:cNvPr id="33" name="TextBox 32"/>
              <p:cNvSpPr txBox="1"/>
              <p:nvPr/>
            </p:nvSpPr>
            <p:spPr>
              <a:xfrm>
                <a:off x="8363607" y="638577"/>
                <a:ext cx="2522178" cy="1323439"/>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McMahon model was applied to determine values for SSB and DSB frequency for both 35 MeV electrons and x-rays</a:t>
                </a:r>
                <a:endParaRPr lang="en-GB" sz="1600" dirty="0">
                  <a:latin typeface="Arial" panose="020B0604020202020204" pitchFamily="34" charset="0"/>
                  <a:cs typeface="Arial" panose="020B0604020202020204" pitchFamily="34" charset="0"/>
                </a:endParaRPr>
              </a:p>
            </p:txBody>
          </p:sp>
        </p:grpSp>
        <p:sp>
          <p:nvSpPr>
            <p:cNvPr id="31" name="TextBox 30"/>
            <p:cNvSpPr txBox="1"/>
            <p:nvPr/>
          </p:nvSpPr>
          <p:spPr>
            <a:xfrm>
              <a:off x="40362" y="1190777"/>
              <a:ext cx="540327"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1.</a:t>
              </a:r>
              <a:endParaRPr lang="en-GB" b="1" dirty="0">
                <a:latin typeface="Arial" panose="020B0604020202020204" pitchFamily="34" charset="0"/>
                <a:cs typeface="Arial" panose="020B0604020202020204" pitchFamily="34" charset="0"/>
              </a:endParaRPr>
            </a:p>
          </p:txBody>
        </p:sp>
        <p:sp>
          <p:nvSpPr>
            <p:cNvPr id="49" name="TextBox 48"/>
            <p:cNvSpPr txBox="1"/>
            <p:nvPr/>
          </p:nvSpPr>
          <p:spPr>
            <a:xfrm>
              <a:off x="47659" y="4969453"/>
              <a:ext cx="540327"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2.</a:t>
              </a:r>
              <a:endParaRPr lang="en-GB" b="1" dirty="0">
                <a:latin typeface="Arial" panose="020B0604020202020204" pitchFamily="34" charset="0"/>
                <a:cs typeface="Arial" panose="020B0604020202020204" pitchFamily="34" charset="0"/>
              </a:endParaRPr>
            </a:p>
          </p:txBody>
        </p:sp>
        <p:sp>
          <p:nvSpPr>
            <p:cNvPr id="50" name="TextBox 49"/>
            <p:cNvSpPr txBox="1"/>
            <p:nvPr/>
          </p:nvSpPr>
          <p:spPr>
            <a:xfrm>
              <a:off x="3810947" y="732992"/>
              <a:ext cx="540327"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3.</a:t>
              </a:r>
              <a:endParaRPr lang="en-GB" b="1" dirty="0">
                <a:latin typeface="Arial" panose="020B0604020202020204" pitchFamily="34" charset="0"/>
                <a:cs typeface="Arial" panose="020B0604020202020204" pitchFamily="34" charset="0"/>
              </a:endParaRPr>
            </a:p>
          </p:txBody>
        </p:sp>
        <p:sp>
          <p:nvSpPr>
            <p:cNvPr id="51" name="TextBox 50"/>
            <p:cNvSpPr txBox="1"/>
            <p:nvPr/>
          </p:nvSpPr>
          <p:spPr>
            <a:xfrm>
              <a:off x="7877859" y="688028"/>
              <a:ext cx="540327"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4.</a:t>
              </a:r>
              <a:endParaRPr lang="en-GB" b="1" dirty="0">
                <a:latin typeface="Arial" panose="020B0604020202020204" pitchFamily="34" charset="0"/>
                <a:cs typeface="Arial" panose="020B0604020202020204" pitchFamily="34" charset="0"/>
              </a:endParaRPr>
            </a:p>
          </p:txBody>
        </p:sp>
      </p:grpSp>
      <p:grpSp>
        <p:nvGrpSpPr>
          <p:cNvPr id="14" name="Group 13"/>
          <p:cNvGrpSpPr/>
          <p:nvPr/>
        </p:nvGrpSpPr>
        <p:grpSpPr>
          <a:xfrm>
            <a:off x="4112251" y="2197974"/>
            <a:ext cx="7950970" cy="4650111"/>
            <a:chOff x="649563" y="2327769"/>
            <a:chExt cx="7950970" cy="4650111"/>
          </a:xfrm>
        </p:grpSpPr>
        <p:pic>
          <p:nvPicPr>
            <p:cNvPr id="16" name="Picture 15"/>
            <p:cNvPicPr>
              <a:picLocks noChangeAspect="1"/>
            </p:cNvPicPr>
            <p:nvPr/>
          </p:nvPicPr>
          <p:blipFill rotWithShape="1">
            <a:blip r:embed="rId3"/>
            <a:srcRect r="9689"/>
            <a:stretch/>
          </p:blipFill>
          <p:spPr>
            <a:xfrm>
              <a:off x="649563" y="4691918"/>
              <a:ext cx="3150397" cy="2271857"/>
            </a:xfrm>
            <a:prstGeom prst="rect">
              <a:avLst/>
            </a:prstGeom>
          </p:spPr>
        </p:pic>
        <p:pic>
          <p:nvPicPr>
            <p:cNvPr id="17" name="Picture 16"/>
            <p:cNvPicPr>
              <a:picLocks noChangeAspect="1"/>
            </p:cNvPicPr>
            <p:nvPr/>
          </p:nvPicPr>
          <p:blipFill rotWithShape="1">
            <a:blip r:embed="rId4"/>
            <a:srcRect r="15585"/>
            <a:stretch/>
          </p:blipFill>
          <p:spPr>
            <a:xfrm>
              <a:off x="5421002" y="4661535"/>
              <a:ext cx="2845855" cy="2316345"/>
            </a:xfrm>
            <a:prstGeom prst="rect">
              <a:avLst/>
            </a:prstGeom>
          </p:spPr>
        </p:pic>
        <p:grpSp>
          <p:nvGrpSpPr>
            <p:cNvPr id="8" name="Group 7"/>
            <p:cNvGrpSpPr/>
            <p:nvPr/>
          </p:nvGrpSpPr>
          <p:grpSpPr>
            <a:xfrm>
              <a:off x="963328" y="2327769"/>
              <a:ext cx="7637205" cy="2405256"/>
              <a:chOff x="242481" y="4287983"/>
              <a:chExt cx="7637205" cy="2405256"/>
            </a:xfrm>
          </p:grpSpPr>
          <p:grpSp>
            <p:nvGrpSpPr>
              <p:cNvPr id="7" name="Group 6"/>
              <p:cNvGrpSpPr/>
              <p:nvPr/>
            </p:nvGrpSpPr>
            <p:grpSpPr>
              <a:xfrm>
                <a:off x="242481" y="4287983"/>
                <a:ext cx="7637205" cy="2405256"/>
                <a:chOff x="330482" y="4319514"/>
                <a:chExt cx="7637205" cy="2405256"/>
              </a:xfrm>
            </p:grpSpPr>
            <p:grpSp>
              <p:nvGrpSpPr>
                <p:cNvPr id="12" name="Group 11"/>
                <p:cNvGrpSpPr/>
                <p:nvPr/>
              </p:nvGrpSpPr>
              <p:grpSpPr>
                <a:xfrm>
                  <a:off x="330482" y="4319514"/>
                  <a:ext cx="7637205" cy="2405256"/>
                  <a:chOff x="6797869" y="3069226"/>
                  <a:chExt cx="7637205" cy="2405256"/>
                </a:xfrm>
              </p:grpSpPr>
              <p:grpSp>
                <p:nvGrpSpPr>
                  <p:cNvPr id="11" name="Group 10"/>
                  <p:cNvGrpSpPr/>
                  <p:nvPr/>
                </p:nvGrpSpPr>
                <p:grpSpPr>
                  <a:xfrm>
                    <a:off x="6797869" y="3069226"/>
                    <a:ext cx="7637205" cy="2405256"/>
                    <a:chOff x="6797869" y="3069226"/>
                    <a:chExt cx="7637205" cy="2405256"/>
                  </a:xfrm>
                </p:grpSpPr>
                <p:grpSp>
                  <p:nvGrpSpPr>
                    <p:cNvPr id="27" name="Group 26"/>
                    <p:cNvGrpSpPr/>
                    <p:nvPr/>
                  </p:nvGrpSpPr>
                  <p:grpSpPr>
                    <a:xfrm>
                      <a:off x="6797869" y="3069226"/>
                      <a:ext cx="7637205" cy="2405256"/>
                      <a:chOff x="5391846" y="3997387"/>
                      <a:chExt cx="7104827" cy="2187810"/>
                    </a:xfrm>
                  </p:grpSpPr>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74429" t="29775" r="10610" b="57584"/>
                      <a:stretch/>
                    </p:blipFill>
                    <p:spPr>
                      <a:xfrm>
                        <a:off x="5391846" y="4675258"/>
                        <a:ext cx="2257659" cy="1509939"/>
                      </a:xfrm>
                      <a:prstGeom prst="rect">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59561" t="30220" r="25494" b="57584"/>
                      <a:stretch/>
                    </p:blipFill>
                    <p:spPr>
                      <a:xfrm>
                        <a:off x="9923568" y="4672744"/>
                        <a:ext cx="2310063" cy="1509832"/>
                      </a:xfrm>
                      <a:prstGeom prst="rect">
                        <a:avLst/>
                      </a:prstGeom>
                    </p:spPr>
                  </p:pic>
                  <p:sp>
                    <p:nvSpPr>
                      <p:cNvPr id="25" name="TextBox 24"/>
                      <p:cNvSpPr txBox="1"/>
                      <p:nvPr/>
                    </p:nvSpPr>
                    <p:spPr>
                      <a:xfrm>
                        <a:off x="5711799" y="4020966"/>
                        <a:ext cx="2306066" cy="279953"/>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e.g. 0.1 </a:t>
                        </a:r>
                        <a:r>
                          <a:rPr lang="en-GB" sz="1400" b="1" dirty="0" err="1" smtClean="0">
                            <a:latin typeface="Arial" panose="020B0604020202020204" pitchFamily="34" charset="0"/>
                            <a:cs typeface="Arial" panose="020B0604020202020204" pitchFamily="34" charset="0"/>
                          </a:rPr>
                          <a:t>mM</a:t>
                        </a:r>
                        <a:r>
                          <a:rPr lang="en-GB" sz="1400" b="1" dirty="0" smtClean="0">
                            <a:latin typeface="Arial" panose="020B0604020202020204" pitchFamily="34" charset="0"/>
                            <a:cs typeface="Arial" panose="020B0604020202020204" pitchFamily="34" charset="0"/>
                          </a:rPr>
                          <a:t> DMSO</a:t>
                        </a:r>
                        <a:endParaRPr lang="en-GB" sz="1400" b="1" dirty="0">
                          <a:latin typeface="Arial" panose="020B0604020202020204" pitchFamily="34" charset="0"/>
                          <a:cs typeface="Arial" panose="020B0604020202020204" pitchFamily="34" charset="0"/>
                        </a:endParaRPr>
                      </a:p>
                    </p:txBody>
                  </p:sp>
                  <p:sp>
                    <p:nvSpPr>
                      <p:cNvPr id="26" name="TextBox 25"/>
                      <p:cNvSpPr txBox="1"/>
                      <p:nvPr/>
                    </p:nvSpPr>
                    <p:spPr>
                      <a:xfrm>
                        <a:off x="10190607" y="3997387"/>
                        <a:ext cx="2306066" cy="279953"/>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e.g. 100 </a:t>
                        </a:r>
                        <a:r>
                          <a:rPr lang="en-GB" sz="1400" b="1" dirty="0" err="1" smtClean="0">
                            <a:latin typeface="Arial" panose="020B0604020202020204" pitchFamily="34" charset="0"/>
                            <a:cs typeface="Arial" panose="020B0604020202020204" pitchFamily="34" charset="0"/>
                          </a:rPr>
                          <a:t>mM</a:t>
                        </a:r>
                        <a:r>
                          <a:rPr lang="en-GB" sz="1400" b="1" dirty="0" smtClean="0">
                            <a:latin typeface="Arial" panose="020B0604020202020204" pitchFamily="34" charset="0"/>
                            <a:cs typeface="Arial" panose="020B0604020202020204" pitchFamily="34" charset="0"/>
                          </a:rPr>
                          <a:t> DMSO</a:t>
                        </a:r>
                        <a:endParaRPr lang="en-GB" sz="1400" b="1" dirty="0">
                          <a:latin typeface="Arial" panose="020B0604020202020204" pitchFamily="34" charset="0"/>
                          <a:cs typeface="Arial" panose="020B0604020202020204" pitchFamily="34" charset="0"/>
                        </a:endParaRPr>
                      </a:p>
                    </p:txBody>
                  </p:sp>
                </p:grpSp>
                <p:grpSp>
                  <p:nvGrpSpPr>
                    <p:cNvPr id="41" name="Group 40"/>
                    <p:cNvGrpSpPr/>
                    <p:nvPr/>
                  </p:nvGrpSpPr>
                  <p:grpSpPr>
                    <a:xfrm>
                      <a:off x="6797869" y="3383730"/>
                      <a:ext cx="2251045" cy="461665"/>
                      <a:chOff x="6797869" y="3383730"/>
                      <a:chExt cx="2251045" cy="461665"/>
                    </a:xfrm>
                  </p:grpSpPr>
                  <p:sp>
                    <p:nvSpPr>
                      <p:cNvPr id="35" name="TextBox 34"/>
                      <p:cNvSpPr txBox="1"/>
                      <p:nvPr/>
                    </p:nvSpPr>
                    <p:spPr>
                      <a:xfrm>
                        <a:off x="6797869" y="3383730"/>
                        <a:ext cx="415637" cy="461665"/>
                      </a:xfrm>
                      <a:prstGeom prst="rect">
                        <a:avLst/>
                      </a:prstGeom>
                      <a:noFill/>
                    </p:spPr>
                    <p:txBody>
                      <a:bodyPr wrap="square" rtlCol="0">
                        <a:spAutoFit/>
                      </a:bodyPr>
                      <a:lstStyle/>
                      <a:p>
                        <a:pPr algn="ctr"/>
                        <a:r>
                          <a:rPr lang="en-GB" sz="1200" b="1" i="1" dirty="0" smtClean="0">
                            <a:latin typeface="Arial" panose="020B0604020202020204" pitchFamily="34" charset="0"/>
                            <a:cs typeface="Arial" panose="020B0604020202020204" pitchFamily="34" charset="0"/>
                          </a:rPr>
                          <a:t>0 </a:t>
                        </a:r>
                        <a:r>
                          <a:rPr lang="en-GB" sz="1200" b="1" i="1" dirty="0" err="1" smtClean="0">
                            <a:latin typeface="Arial" panose="020B0604020202020204" pitchFamily="34" charset="0"/>
                            <a:cs typeface="Arial" panose="020B0604020202020204" pitchFamily="34" charset="0"/>
                          </a:rPr>
                          <a:t>Gy</a:t>
                        </a:r>
                        <a:endParaRPr lang="en-GB" sz="1200" b="1" i="1" dirty="0">
                          <a:latin typeface="Arial" panose="020B0604020202020204" pitchFamily="34" charset="0"/>
                          <a:cs typeface="Arial" panose="020B0604020202020204" pitchFamily="34" charset="0"/>
                        </a:endParaRPr>
                      </a:p>
                    </p:txBody>
                  </p:sp>
                  <p:sp>
                    <p:nvSpPr>
                      <p:cNvPr id="36" name="TextBox 35"/>
                      <p:cNvSpPr txBox="1"/>
                      <p:nvPr/>
                    </p:nvSpPr>
                    <p:spPr>
                      <a:xfrm>
                        <a:off x="7155111" y="3383730"/>
                        <a:ext cx="415637" cy="461665"/>
                      </a:xfrm>
                      <a:prstGeom prst="rect">
                        <a:avLst/>
                      </a:prstGeom>
                      <a:noFill/>
                    </p:spPr>
                    <p:txBody>
                      <a:bodyPr wrap="square" rtlCol="0">
                        <a:spAutoFit/>
                      </a:bodyPr>
                      <a:lstStyle/>
                      <a:p>
                        <a:pPr algn="ctr"/>
                        <a:r>
                          <a:rPr lang="en-GB" sz="1200" b="1" i="1" dirty="0" smtClean="0">
                            <a:latin typeface="Arial" panose="020B0604020202020204" pitchFamily="34" charset="0"/>
                            <a:cs typeface="Arial" panose="020B0604020202020204" pitchFamily="34" charset="0"/>
                          </a:rPr>
                          <a:t>15 </a:t>
                        </a:r>
                        <a:r>
                          <a:rPr lang="en-GB" sz="1200" b="1" i="1" dirty="0" err="1" smtClean="0">
                            <a:latin typeface="Arial" panose="020B0604020202020204" pitchFamily="34" charset="0"/>
                            <a:cs typeface="Arial" panose="020B0604020202020204" pitchFamily="34" charset="0"/>
                          </a:rPr>
                          <a:t>Gy</a:t>
                        </a:r>
                        <a:endParaRPr lang="en-GB" sz="1200" b="1" i="1" dirty="0">
                          <a:latin typeface="Arial" panose="020B0604020202020204" pitchFamily="34" charset="0"/>
                          <a:cs typeface="Arial" panose="020B0604020202020204" pitchFamily="34" charset="0"/>
                        </a:endParaRPr>
                      </a:p>
                    </p:txBody>
                  </p:sp>
                  <p:sp>
                    <p:nvSpPr>
                      <p:cNvPr id="37" name="TextBox 36"/>
                      <p:cNvSpPr txBox="1"/>
                      <p:nvPr/>
                    </p:nvSpPr>
                    <p:spPr>
                      <a:xfrm>
                        <a:off x="7514506" y="3383730"/>
                        <a:ext cx="415637" cy="461665"/>
                      </a:xfrm>
                      <a:prstGeom prst="rect">
                        <a:avLst/>
                      </a:prstGeom>
                      <a:noFill/>
                    </p:spPr>
                    <p:txBody>
                      <a:bodyPr wrap="square" rtlCol="0">
                        <a:spAutoFit/>
                      </a:bodyPr>
                      <a:lstStyle/>
                      <a:p>
                        <a:pPr algn="ctr"/>
                        <a:r>
                          <a:rPr lang="en-GB" sz="1200" b="1" i="1" dirty="0" smtClean="0">
                            <a:latin typeface="Arial" panose="020B0604020202020204" pitchFamily="34" charset="0"/>
                            <a:cs typeface="Arial" panose="020B0604020202020204" pitchFamily="34" charset="0"/>
                          </a:rPr>
                          <a:t>30 </a:t>
                        </a:r>
                        <a:r>
                          <a:rPr lang="en-GB" sz="1200" b="1" i="1" dirty="0" err="1" smtClean="0">
                            <a:latin typeface="Arial" panose="020B0604020202020204" pitchFamily="34" charset="0"/>
                            <a:cs typeface="Arial" panose="020B0604020202020204" pitchFamily="34" charset="0"/>
                          </a:rPr>
                          <a:t>Gy</a:t>
                        </a:r>
                        <a:endParaRPr lang="en-GB" sz="1200" b="1" i="1" dirty="0">
                          <a:latin typeface="Arial" panose="020B0604020202020204" pitchFamily="34" charset="0"/>
                          <a:cs typeface="Arial" panose="020B0604020202020204" pitchFamily="34" charset="0"/>
                        </a:endParaRPr>
                      </a:p>
                    </p:txBody>
                  </p:sp>
                  <p:sp>
                    <p:nvSpPr>
                      <p:cNvPr id="38" name="TextBox 37"/>
                      <p:cNvSpPr txBox="1"/>
                      <p:nvPr/>
                    </p:nvSpPr>
                    <p:spPr>
                      <a:xfrm>
                        <a:off x="7882824" y="3383730"/>
                        <a:ext cx="415637" cy="461665"/>
                      </a:xfrm>
                      <a:prstGeom prst="rect">
                        <a:avLst/>
                      </a:prstGeom>
                      <a:noFill/>
                    </p:spPr>
                    <p:txBody>
                      <a:bodyPr wrap="square" rtlCol="0">
                        <a:spAutoFit/>
                      </a:bodyPr>
                      <a:lstStyle/>
                      <a:p>
                        <a:pPr algn="ctr"/>
                        <a:r>
                          <a:rPr lang="en-GB" sz="1200" b="1" i="1" dirty="0" smtClean="0">
                            <a:latin typeface="Arial" panose="020B0604020202020204" pitchFamily="34" charset="0"/>
                            <a:cs typeface="Arial" panose="020B0604020202020204" pitchFamily="34" charset="0"/>
                          </a:rPr>
                          <a:t>45 </a:t>
                        </a:r>
                        <a:r>
                          <a:rPr lang="en-GB" sz="1200" b="1" i="1" dirty="0" err="1" smtClean="0">
                            <a:latin typeface="Arial" panose="020B0604020202020204" pitchFamily="34" charset="0"/>
                            <a:cs typeface="Arial" panose="020B0604020202020204" pitchFamily="34" charset="0"/>
                          </a:rPr>
                          <a:t>Gy</a:t>
                        </a:r>
                        <a:endParaRPr lang="en-GB" sz="1200" b="1" i="1" dirty="0">
                          <a:latin typeface="Arial" panose="020B0604020202020204" pitchFamily="34" charset="0"/>
                          <a:cs typeface="Arial" panose="020B0604020202020204" pitchFamily="34" charset="0"/>
                        </a:endParaRPr>
                      </a:p>
                    </p:txBody>
                  </p:sp>
                  <p:sp>
                    <p:nvSpPr>
                      <p:cNvPr id="39" name="TextBox 38"/>
                      <p:cNvSpPr txBox="1"/>
                      <p:nvPr/>
                    </p:nvSpPr>
                    <p:spPr>
                      <a:xfrm>
                        <a:off x="8268913" y="3383730"/>
                        <a:ext cx="415637" cy="461665"/>
                      </a:xfrm>
                      <a:prstGeom prst="rect">
                        <a:avLst/>
                      </a:prstGeom>
                      <a:noFill/>
                    </p:spPr>
                    <p:txBody>
                      <a:bodyPr wrap="square" rtlCol="0">
                        <a:spAutoFit/>
                      </a:bodyPr>
                      <a:lstStyle/>
                      <a:p>
                        <a:pPr algn="ctr"/>
                        <a:r>
                          <a:rPr lang="en-GB" sz="1200" b="1" i="1" dirty="0" smtClean="0">
                            <a:latin typeface="Arial" panose="020B0604020202020204" pitchFamily="34" charset="0"/>
                            <a:cs typeface="Arial" panose="020B0604020202020204" pitchFamily="34" charset="0"/>
                          </a:rPr>
                          <a:t>60 </a:t>
                        </a:r>
                        <a:r>
                          <a:rPr lang="en-GB" sz="1200" b="1" i="1" dirty="0" err="1" smtClean="0">
                            <a:latin typeface="Arial" panose="020B0604020202020204" pitchFamily="34" charset="0"/>
                            <a:cs typeface="Arial" panose="020B0604020202020204" pitchFamily="34" charset="0"/>
                          </a:rPr>
                          <a:t>Gy</a:t>
                        </a:r>
                        <a:endParaRPr lang="en-GB" sz="1200" b="1" i="1" dirty="0">
                          <a:latin typeface="Arial" panose="020B0604020202020204" pitchFamily="34" charset="0"/>
                          <a:cs typeface="Arial" panose="020B0604020202020204" pitchFamily="34" charset="0"/>
                        </a:endParaRPr>
                      </a:p>
                    </p:txBody>
                  </p:sp>
                  <p:sp>
                    <p:nvSpPr>
                      <p:cNvPr id="40" name="TextBox 39"/>
                      <p:cNvSpPr txBox="1"/>
                      <p:nvPr/>
                    </p:nvSpPr>
                    <p:spPr>
                      <a:xfrm>
                        <a:off x="8633277" y="3383730"/>
                        <a:ext cx="415637" cy="461665"/>
                      </a:xfrm>
                      <a:prstGeom prst="rect">
                        <a:avLst/>
                      </a:prstGeom>
                      <a:noFill/>
                    </p:spPr>
                    <p:txBody>
                      <a:bodyPr wrap="square" rtlCol="0">
                        <a:spAutoFit/>
                      </a:bodyPr>
                      <a:lstStyle/>
                      <a:p>
                        <a:pPr algn="ctr"/>
                        <a:r>
                          <a:rPr lang="en-GB" sz="1200" b="1" i="1" dirty="0" smtClean="0">
                            <a:latin typeface="Arial" panose="020B0604020202020204" pitchFamily="34" charset="0"/>
                            <a:cs typeface="Arial" panose="020B0604020202020204" pitchFamily="34" charset="0"/>
                          </a:rPr>
                          <a:t>75 </a:t>
                        </a:r>
                        <a:r>
                          <a:rPr lang="en-GB" sz="1200" b="1" i="1" dirty="0" err="1" smtClean="0">
                            <a:latin typeface="Arial" panose="020B0604020202020204" pitchFamily="34" charset="0"/>
                            <a:cs typeface="Arial" panose="020B0604020202020204" pitchFamily="34" charset="0"/>
                          </a:rPr>
                          <a:t>Gy</a:t>
                        </a:r>
                        <a:endParaRPr lang="en-GB" sz="1200" b="1" i="1" dirty="0">
                          <a:latin typeface="Arial" panose="020B0604020202020204" pitchFamily="34" charset="0"/>
                          <a:cs typeface="Arial" panose="020B0604020202020204" pitchFamily="34" charset="0"/>
                        </a:endParaRPr>
                      </a:p>
                    </p:txBody>
                  </p:sp>
                </p:grpSp>
              </p:grpSp>
              <p:grpSp>
                <p:nvGrpSpPr>
                  <p:cNvPr id="42" name="Group 41"/>
                  <p:cNvGrpSpPr/>
                  <p:nvPr/>
                </p:nvGrpSpPr>
                <p:grpSpPr>
                  <a:xfrm>
                    <a:off x="11695028" y="3386951"/>
                    <a:ext cx="2445013" cy="461944"/>
                    <a:chOff x="9146111" y="3383730"/>
                    <a:chExt cx="2445013" cy="461944"/>
                  </a:xfrm>
                </p:grpSpPr>
                <p:sp>
                  <p:nvSpPr>
                    <p:cNvPr id="43" name="TextBox 42"/>
                    <p:cNvSpPr txBox="1"/>
                    <p:nvPr/>
                  </p:nvSpPr>
                  <p:spPr>
                    <a:xfrm>
                      <a:off x="9146111" y="3383730"/>
                      <a:ext cx="415637" cy="461665"/>
                    </a:xfrm>
                    <a:prstGeom prst="rect">
                      <a:avLst/>
                    </a:prstGeom>
                    <a:noFill/>
                  </p:spPr>
                  <p:txBody>
                    <a:bodyPr wrap="square" rtlCol="0">
                      <a:spAutoFit/>
                    </a:bodyPr>
                    <a:lstStyle/>
                    <a:p>
                      <a:pPr algn="ctr"/>
                      <a:r>
                        <a:rPr lang="en-GB" sz="1200" b="1" i="1" dirty="0" smtClean="0">
                          <a:latin typeface="Arial" panose="020B0604020202020204" pitchFamily="34" charset="0"/>
                          <a:cs typeface="Arial" panose="020B0604020202020204" pitchFamily="34" charset="0"/>
                        </a:rPr>
                        <a:t>0 </a:t>
                      </a:r>
                      <a:r>
                        <a:rPr lang="en-GB" sz="1200" b="1" i="1" dirty="0" err="1" smtClean="0">
                          <a:latin typeface="Arial" panose="020B0604020202020204" pitchFamily="34" charset="0"/>
                          <a:cs typeface="Arial" panose="020B0604020202020204" pitchFamily="34" charset="0"/>
                        </a:rPr>
                        <a:t>Gy</a:t>
                      </a:r>
                      <a:endParaRPr lang="en-GB" sz="1200" b="1" i="1" dirty="0">
                        <a:latin typeface="Arial" panose="020B0604020202020204" pitchFamily="34" charset="0"/>
                        <a:cs typeface="Arial" panose="020B0604020202020204" pitchFamily="34" charset="0"/>
                      </a:endParaRPr>
                    </a:p>
                  </p:txBody>
                </p:sp>
                <p:sp>
                  <p:nvSpPr>
                    <p:cNvPr id="44" name="TextBox 43"/>
                    <p:cNvSpPr txBox="1"/>
                    <p:nvPr/>
                  </p:nvSpPr>
                  <p:spPr>
                    <a:xfrm>
                      <a:off x="9586479" y="3383730"/>
                      <a:ext cx="415637" cy="461665"/>
                    </a:xfrm>
                    <a:prstGeom prst="rect">
                      <a:avLst/>
                    </a:prstGeom>
                    <a:noFill/>
                  </p:spPr>
                  <p:txBody>
                    <a:bodyPr wrap="square" rtlCol="0">
                      <a:spAutoFit/>
                    </a:bodyPr>
                    <a:lstStyle/>
                    <a:p>
                      <a:pPr algn="ctr"/>
                      <a:r>
                        <a:rPr lang="en-GB" sz="1200" b="1" i="1" dirty="0" smtClean="0">
                          <a:latin typeface="Arial" panose="020B0604020202020204" pitchFamily="34" charset="0"/>
                          <a:cs typeface="Arial" panose="020B0604020202020204" pitchFamily="34" charset="0"/>
                        </a:rPr>
                        <a:t>15 </a:t>
                      </a:r>
                      <a:r>
                        <a:rPr lang="en-GB" sz="1200" b="1" i="1" dirty="0" err="1" smtClean="0">
                          <a:latin typeface="Arial" panose="020B0604020202020204" pitchFamily="34" charset="0"/>
                          <a:cs typeface="Arial" panose="020B0604020202020204" pitchFamily="34" charset="0"/>
                        </a:rPr>
                        <a:t>Gy</a:t>
                      </a:r>
                      <a:endParaRPr lang="en-GB" sz="1200" b="1" i="1" dirty="0">
                        <a:latin typeface="Arial" panose="020B0604020202020204" pitchFamily="34" charset="0"/>
                        <a:cs typeface="Arial" panose="020B0604020202020204" pitchFamily="34" charset="0"/>
                      </a:endParaRPr>
                    </a:p>
                  </p:txBody>
                </p:sp>
                <p:sp>
                  <p:nvSpPr>
                    <p:cNvPr id="45" name="TextBox 44"/>
                    <p:cNvSpPr txBox="1"/>
                    <p:nvPr/>
                  </p:nvSpPr>
                  <p:spPr>
                    <a:xfrm>
                      <a:off x="9972311" y="3384009"/>
                      <a:ext cx="415637" cy="461665"/>
                    </a:xfrm>
                    <a:prstGeom prst="rect">
                      <a:avLst/>
                    </a:prstGeom>
                    <a:noFill/>
                  </p:spPr>
                  <p:txBody>
                    <a:bodyPr wrap="square" rtlCol="0">
                      <a:spAutoFit/>
                    </a:bodyPr>
                    <a:lstStyle/>
                    <a:p>
                      <a:pPr algn="ctr"/>
                      <a:r>
                        <a:rPr lang="en-GB" sz="1200" b="1" i="1" dirty="0" smtClean="0">
                          <a:latin typeface="Arial" panose="020B0604020202020204" pitchFamily="34" charset="0"/>
                          <a:cs typeface="Arial" panose="020B0604020202020204" pitchFamily="34" charset="0"/>
                        </a:rPr>
                        <a:t>30 </a:t>
                      </a:r>
                      <a:r>
                        <a:rPr lang="en-GB" sz="1200" b="1" i="1" dirty="0" err="1" smtClean="0">
                          <a:latin typeface="Arial" panose="020B0604020202020204" pitchFamily="34" charset="0"/>
                          <a:cs typeface="Arial" panose="020B0604020202020204" pitchFamily="34" charset="0"/>
                        </a:rPr>
                        <a:t>Gy</a:t>
                      </a:r>
                      <a:endParaRPr lang="en-GB" sz="1200" b="1" i="1" dirty="0">
                        <a:latin typeface="Arial" panose="020B0604020202020204" pitchFamily="34" charset="0"/>
                        <a:cs typeface="Arial" panose="020B0604020202020204" pitchFamily="34" charset="0"/>
                      </a:endParaRPr>
                    </a:p>
                  </p:txBody>
                </p:sp>
                <p:sp>
                  <p:nvSpPr>
                    <p:cNvPr id="46" name="TextBox 45"/>
                    <p:cNvSpPr txBox="1"/>
                    <p:nvPr/>
                  </p:nvSpPr>
                  <p:spPr>
                    <a:xfrm>
                      <a:off x="10378842" y="3383730"/>
                      <a:ext cx="415637" cy="461665"/>
                    </a:xfrm>
                    <a:prstGeom prst="rect">
                      <a:avLst/>
                    </a:prstGeom>
                    <a:noFill/>
                  </p:spPr>
                  <p:txBody>
                    <a:bodyPr wrap="square" rtlCol="0">
                      <a:spAutoFit/>
                    </a:bodyPr>
                    <a:lstStyle/>
                    <a:p>
                      <a:pPr algn="ctr"/>
                      <a:r>
                        <a:rPr lang="en-GB" sz="1200" b="1" i="1" dirty="0" smtClean="0">
                          <a:latin typeface="Arial" panose="020B0604020202020204" pitchFamily="34" charset="0"/>
                          <a:cs typeface="Arial" panose="020B0604020202020204" pitchFamily="34" charset="0"/>
                        </a:rPr>
                        <a:t>45 </a:t>
                      </a:r>
                      <a:r>
                        <a:rPr lang="en-GB" sz="1200" b="1" i="1" dirty="0" err="1" smtClean="0">
                          <a:latin typeface="Arial" panose="020B0604020202020204" pitchFamily="34" charset="0"/>
                          <a:cs typeface="Arial" panose="020B0604020202020204" pitchFamily="34" charset="0"/>
                        </a:rPr>
                        <a:t>Gy</a:t>
                      </a:r>
                      <a:endParaRPr lang="en-GB" sz="1200" b="1" i="1" dirty="0">
                        <a:latin typeface="Arial" panose="020B0604020202020204" pitchFamily="34" charset="0"/>
                        <a:cs typeface="Arial" panose="020B0604020202020204" pitchFamily="34" charset="0"/>
                      </a:endParaRPr>
                    </a:p>
                  </p:txBody>
                </p:sp>
                <p:sp>
                  <p:nvSpPr>
                    <p:cNvPr id="47" name="TextBox 46"/>
                    <p:cNvSpPr txBox="1"/>
                    <p:nvPr/>
                  </p:nvSpPr>
                  <p:spPr>
                    <a:xfrm>
                      <a:off x="10783405" y="3383730"/>
                      <a:ext cx="415637" cy="461665"/>
                    </a:xfrm>
                    <a:prstGeom prst="rect">
                      <a:avLst/>
                    </a:prstGeom>
                    <a:noFill/>
                  </p:spPr>
                  <p:txBody>
                    <a:bodyPr wrap="square" rtlCol="0">
                      <a:spAutoFit/>
                    </a:bodyPr>
                    <a:lstStyle/>
                    <a:p>
                      <a:pPr algn="ctr"/>
                      <a:r>
                        <a:rPr lang="en-GB" sz="1200" b="1" i="1" dirty="0" smtClean="0">
                          <a:latin typeface="Arial" panose="020B0604020202020204" pitchFamily="34" charset="0"/>
                          <a:cs typeface="Arial" panose="020B0604020202020204" pitchFamily="34" charset="0"/>
                        </a:rPr>
                        <a:t>60 </a:t>
                      </a:r>
                      <a:r>
                        <a:rPr lang="en-GB" sz="1200" b="1" i="1" dirty="0" err="1" smtClean="0">
                          <a:latin typeface="Arial" panose="020B0604020202020204" pitchFamily="34" charset="0"/>
                          <a:cs typeface="Arial" panose="020B0604020202020204" pitchFamily="34" charset="0"/>
                        </a:rPr>
                        <a:t>Gy</a:t>
                      </a:r>
                      <a:endParaRPr lang="en-GB" sz="1200" b="1" i="1" dirty="0">
                        <a:latin typeface="Arial" panose="020B0604020202020204" pitchFamily="34" charset="0"/>
                        <a:cs typeface="Arial" panose="020B0604020202020204" pitchFamily="34" charset="0"/>
                      </a:endParaRPr>
                    </a:p>
                  </p:txBody>
                </p:sp>
                <p:sp>
                  <p:nvSpPr>
                    <p:cNvPr id="48" name="TextBox 47"/>
                    <p:cNvSpPr txBox="1"/>
                    <p:nvPr/>
                  </p:nvSpPr>
                  <p:spPr>
                    <a:xfrm>
                      <a:off x="11175487" y="3383730"/>
                      <a:ext cx="415637" cy="461665"/>
                    </a:xfrm>
                    <a:prstGeom prst="rect">
                      <a:avLst/>
                    </a:prstGeom>
                    <a:noFill/>
                  </p:spPr>
                  <p:txBody>
                    <a:bodyPr wrap="square" rtlCol="0">
                      <a:spAutoFit/>
                    </a:bodyPr>
                    <a:lstStyle/>
                    <a:p>
                      <a:pPr algn="ctr"/>
                      <a:r>
                        <a:rPr lang="en-GB" sz="1200" b="1" i="1" dirty="0" smtClean="0">
                          <a:latin typeface="Arial" panose="020B0604020202020204" pitchFamily="34" charset="0"/>
                          <a:cs typeface="Arial" panose="020B0604020202020204" pitchFamily="34" charset="0"/>
                        </a:rPr>
                        <a:t>75 </a:t>
                      </a:r>
                      <a:r>
                        <a:rPr lang="en-GB" sz="1200" b="1" i="1" dirty="0" err="1" smtClean="0">
                          <a:latin typeface="Arial" panose="020B0604020202020204" pitchFamily="34" charset="0"/>
                          <a:cs typeface="Arial" panose="020B0604020202020204" pitchFamily="34" charset="0"/>
                        </a:rPr>
                        <a:t>Gy</a:t>
                      </a:r>
                      <a:endParaRPr lang="en-GB" sz="1200" b="1" i="1" dirty="0">
                        <a:latin typeface="Arial" panose="020B0604020202020204" pitchFamily="34" charset="0"/>
                        <a:cs typeface="Arial" panose="020B0604020202020204" pitchFamily="34" charset="0"/>
                      </a:endParaRPr>
                    </a:p>
                  </p:txBody>
                </p:sp>
              </p:grpSp>
            </p:grpSp>
            <p:cxnSp>
              <p:nvCxnSpPr>
                <p:cNvPr id="13" name="Straight Arrow Connector 12"/>
                <p:cNvCxnSpPr/>
                <p:nvPr/>
              </p:nvCxnSpPr>
              <p:spPr>
                <a:xfrm>
                  <a:off x="541613" y="6018588"/>
                  <a:ext cx="1954530" cy="11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316796" y="6028121"/>
                  <a:ext cx="2090495" cy="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02241" y="6021525"/>
                  <a:ext cx="1982732" cy="276999"/>
                </a:xfrm>
                <a:prstGeom prst="rect">
                  <a:avLst/>
                </a:prstGeom>
                <a:noFill/>
              </p:spPr>
              <p:txBody>
                <a:bodyPr wrap="square" rtlCol="0">
                  <a:spAutoFit/>
                </a:bodyPr>
                <a:lstStyle/>
                <a:p>
                  <a:r>
                    <a:rPr lang="en-GB" sz="1200" dirty="0" smtClean="0">
                      <a:solidFill>
                        <a:schemeClr val="bg1"/>
                      </a:solidFill>
                      <a:latin typeface="Arial" panose="020B0604020202020204" pitchFamily="34" charset="0"/>
                      <a:cs typeface="Arial" panose="020B0604020202020204" pitchFamily="34" charset="0"/>
                    </a:rPr>
                    <a:t>Increasing Dose</a:t>
                  </a:r>
                  <a:endParaRPr lang="en-GB" sz="1200" dirty="0">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a:off x="5711350" y="6015110"/>
                  <a:ext cx="1982732" cy="276999"/>
                </a:xfrm>
                <a:prstGeom prst="rect">
                  <a:avLst/>
                </a:prstGeom>
                <a:noFill/>
              </p:spPr>
              <p:txBody>
                <a:bodyPr wrap="square" rtlCol="0">
                  <a:spAutoFit/>
                </a:bodyPr>
                <a:lstStyle/>
                <a:p>
                  <a:r>
                    <a:rPr lang="en-GB" sz="1200" dirty="0" smtClean="0">
                      <a:solidFill>
                        <a:schemeClr val="bg1"/>
                      </a:solidFill>
                      <a:latin typeface="Arial" panose="020B0604020202020204" pitchFamily="34" charset="0"/>
                      <a:cs typeface="Arial" panose="020B0604020202020204" pitchFamily="34" charset="0"/>
                    </a:rPr>
                    <a:t>Increasing Dose</a:t>
                  </a:r>
                  <a:endParaRPr lang="en-GB" sz="1200" dirty="0">
                    <a:solidFill>
                      <a:schemeClr val="bg1"/>
                    </a:solidFill>
                    <a:latin typeface="Arial" panose="020B0604020202020204" pitchFamily="34" charset="0"/>
                    <a:cs typeface="Arial" panose="020B0604020202020204" pitchFamily="34" charset="0"/>
                  </a:endParaRPr>
                </a:p>
              </p:txBody>
            </p:sp>
            <p:grpSp>
              <p:nvGrpSpPr>
                <p:cNvPr id="61" name="Group 60"/>
                <p:cNvGrpSpPr/>
                <p:nvPr/>
              </p:nvGrpSpPr>
              <p:grpSpPr>
                <a:xfrm>
                  <a:off x="2752010" y="5186858"/>
                  <a:ext cx="239638" cy="1417422"/>
                  <a:chOff x="5713362" y="4392439"/>
                  <a:chExt cx="239638" cy="1417422"/>
                </a:xfrm>
              </p:grpSpPr>
              <p:sp>
                <p:nvSpPr>
                  <p:cNvPr id="55" name="Right Brace 54"/>
                  <p:cNvSpPr/>
                  <p:nvPr/>
                </p:nvSpPr>
                <p:spPr>
                  <a:xfrm>
                    <a:off x="5738923" y="4392439"/>
                    <a:ext cx="156783" cy="522462"/>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6" name="Right Brace 55"/>
                  <p:cNvSpPr/>
                  <p:nvPr/>
                </p:nvSpPr>
                <p:spPr>
                  <a:xfrm>
                    <a:off x="5713362" y="4945751"/>
                    <a:ext cx="239638" cy="203405"/>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7" name="Right Brace 56"/>
                  <p:cNvSpPr/>
                  <p:nvPr/>
                </p:nvSpPr>
                <p:spPr>
                  <a:xfrm>
                    <a:off x="5747115" y="5287399"/>
                    <a:ext cx="148591" cy="522462"/>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sp>
              <p:nvSpPr>
                <p:cNvPr id="58" name="TextBox 57"/>
                <p:cNvSpPr txBox="1"/>
                <p:nvPr/>
              </p:nvSpPr>
              <p:spPr>
                <a:xfrm>
                  <a:off x="2990914" y="5270351"/>
                  <a:ext cx="1862368" cy="523220"/>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OC (Single DNA Break)</a:t>
                  </a:r>
                </a:p>
              </p:txBody>
            </p:sp>
            <p:sp>
              <p:nvSpPr>
                <p:cNvPr id="59" name="TextBox 58"/>
                <p:cNvSpPr txBox="1"/>
                <p:nvPr/>
              </p:nvSpPr>
              <p:spPr>
                <a:xfrm>
                  <a:off x="2986951" y="5690289"/>
                  <a:ext cx="1656021" cy="523220"/>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L (Double DNA Break)</a:t>
                  </a:r>
                </a:p>
              </p:txBody>
            </p:sp>
            <p:sp>
              <p:nvSpPr>
                <p:cNvPr id="60" name="TextBox 59"/>
                <p:cNvSpPr txBox="1"/>
                <p:nvPr/>
              </p:nvSpPr>
              <p:spPr>
                <a:xfrm>
                  <a:off x="3020783" y="6139995"/>
                  <a:ext cx="1606680" cy="523220"/>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SC (Undamaged DNA)</a:t>
                  </a:r>
                </a:p>
              </p:txBody>
            </p:sp>
          </p:grpSp>
          <p:grpSp>
            <p:nvGrpSpPr>
              <p:cNvPr id="62" name="Group 61"/>
              <p:cNvGrpSpPr/>
              <p:nvPr/>
            </p:nvGrpSpPr>
            <p:grpSpPr>
              <a:xfrm rot="10800000">
                <a:off x="4859758" y="5133161"/>
                <a:ext cx="239638" cy="1417422"/>
                <a:chOff x="5713362" y="4392439"/>
                <a:chExt cx="239638" cy="1417422"/>
              </a:xfrm>
            </p:grpSpPr>
            <p:sp>
              <p:nvSpPr>
                <p:cNvPr id="63" name="Right Brace 62"/>
                <p:cNvSpPr/>
                <p:nvPr/>
              </p:nvSpPr>
              <p:spPr>
                <a:xfrm>
                  <a:off x="5738923" y="4392439"/>
                  <a:ext cx="156783" cy="522462"/>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4" name="Right Brace 63"/>
                <p:cNvSpPr/>
                <p:nvPr/>
              </p:nvSpPr>
              <p:spPr>
                <a:xfrm>
                  <a:off x="5713362" y="4945751"/>
                  <a:ext cx="239638" cy="203405"/>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5" name="Right Brace 64"/>
                <p:cNvSpPr/>
                <p:nvPr/>
              </p:nvSpPr>
              <p:spPr>
                <a:xfrm>
                  <a:off x="5747115" y="5287399"/>
                  <a:ext cx="148591" cy="522462"/>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grpSp>
      </p:grpSp>
      <p:sp>
        <p:nvSpPr>
          <p:cNvPr id="66" name="TextBox 65"/>
          <p:cNvSpPr txBox="1"/>
          <p:nvPr/>
        </p:nvSpPr>
        <p:spPr>
          <a:xfrm>
            <a:off x="11841480" y="73892"/>
            <a:ext cx="20574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p:txBody>
      </p:sp>
      <p:sp>
        <p:nvSpPr>
          <p:cNvPr id="15" name="TextBox 14"/>
          <p:cNvSpPr txBox="1"/>
          <p:nvPr/>
        </p:nvSpPr>
        <p:spPr>
          <a:xfrm>
            <a:off x="7168462" y="5326190"/>
            <a:ext cx="1634882" cy="261610"/>
          </a:xfrm>
          <a:prstGeom prst="rect">
            <a:avLst/>
          </a:prstGeom>
          <a:noFill/>
        </p:spPr>
        <p:txBody>
          <a:bodyPr wrap="square" rtlCol="0">
            <a:spAutoFit/>
          </a:bodyPr>
          <a:lstStyle/>
          <a:p>
            <a:r>
              <a:rPr lang="en-GB" sz="1100" dirty="0" smtClean="0">
                <a:latin typeface="Arial" panose="020B0604020202020204" pitchFamily="34" charset="0"/>
                <a:cs typeface="Arial" panose="020B0604020202020204" pitchFamily="34" charset="0"/>
              </a:rPr>
              <a:t>SC (Undamaged DNA)</a:t>
            </a:r>
            <a:endParaRPr lang="en-GB" sz="1100" dirty="0">
              <a:latin typeface="Arial" panose="020B0604020202020204" pitchFamily="34" charset="0"/>
              <a:cs typeface="Arial" panose="020B0604020202020204" pitchFamily="34" charset="0"/>
            </a:endParaRPr>
          </a:p>
        </p:txBody>
      </p:sp>
      <p:sp>
        <p:nvSpPr>
          <p:cNvPr id="67" name="TextBox 66"/>
          <p:cNvSpPr txBox="1"/>
          <p:nvPr/>
        </p:nvSpPr>
        <p:spPr>
          <a:xfrm>
            <a:off x="7168461" y="5504848"/>
            <a:ext cx="1874831" cy="261610"/>
          </a:xfrm>
          <a:prstGeom prst="rect">
            <a:avLst/>
          </a:prstGeom>
          <a:noFill/>
        </p:spPr>
        <p:txBody>
          <a:bodyPr wrap="square" rtlCol="0">
            <a:spAutoFit/>
          </a:bodyPr>
          <a:lstStyle/>
          <a:p>
            <a:r>
              <a:rPr lang="en-GB" sz="1100" dirty="0" smtClean="0">
                <a:latin typeface="Arial" panose="020B0604020202020204" pitchFamily="34" charset="0"/>
                <a:cs typeface="Arial" panose="020B0604020202020204" pitchFamily="34" charset="0"/>
              </a:rPr>
              <a:t>OC (Single DNA Break)</a:t>
            </a:r>
            <a:endParaRPr lang="en-GB" sz="1100" dirty="0">
              <a:latin typeface="Arial" panose="020B0604020202020204" pitchFamily="34" charset="0"/>
              <a:cs typeface="Arial" panose="020B0604020202020204" pitchFamily="34" charset="0"/>
            </a:endParaRPr>
          </a:p>
        </p:txBody>
      </p:sp>
      <p:sp>
        <p:nvSpPr>
          <p:cNvPr id="68" name="TextBox 67"/>
          <p:cNvSpPr txBox="1"/>
          <p:nvPr/>
        </p:nvSpPr>
        <p:spPr>
          <a:xfrm>
            <a:off x="7168462" y="5694310"/>
            <a:ext cx="1634882" cy="261610"/>
          </a:xfrm>
          <a:prstGeom prst="rect">
            <a:avLst/>
          </a:prstGeom>
          <a:noFill/>
        </p:spPr>
        <p:txBody>
          <a:bodyPr wrap="square" rtlCol="0">
            <a:spAutoFit/>
          </a:bodyPr>
          <a:lstStyle/>
          <a:p>
            <a:r>
              <a:rPr lang="en-GB" sz="1100" dirty="0" smtClean="0">
                <a:latin typeface="Arial" panose="020B0604020202020204" pitchFamily="34" charset="0"/>
                <a:cs typeface="Arial" panose="020B0604020202020204" pitchFamily="34" charset="0"/>
              </a:rPr>
              <a:t>L (Double DNA Break)</a:t>
            </a:r>
            <a:endParaRPr lang="en-GB" sz="1100" dirty="0">
              <a:latin typeface="Arial" panose="020B0604020202020204" pitchFamily="34" charset="0"/>
              <a:cs typeface="Arial" panose="020B0604020202020204" pitchFamily="34" charset="0"/>
            </a:endParaRPr>
          </a:p>
        </p:txBody>
      </p:sp>
      <p:cxnSp>
        <p:nvCxnSpPr>
          <p:cNvPr id="69" name="Straight Arrow Connector 68"/>
          <p:cNvCxnSpPr/>
          <p:nvPr/>
        </p:nvCxnSpPr>
        <p:spPr>
          <a:xfrm>
            <a:off x="7086448" y="1321806"/>
            <a:ext cx="805261" cy="20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593088" y="3140615"/>
            <a:ext cx="1862368" cy="659747"/>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OC</a:t>
            </a:r>
          </a:p>
        </p:txBody>
      </p:sp>
      <p:sp>
        <p:nvSpPr>
          <p:cNvPr id="71" name="TextBox 70"/>
          <p:cNvSpPr txBox="1"/>
          <p:nvPr/>
        </p:nvSpPr>
        <p:spPr>
          <a:xfrm>
            <a:off x="8589125" y="3560553"/>
            <a:ext cx="2033038" cy="659747"/>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L</a:t>
            </a:r>
          </a:p>
        </p:txBody>
      </p:sp>
      <p:sp>
        <p:nvSpPr>
          <p:cNvPr id="72" name="TextBox 71"/>
          <p:cNvSpPr txBox="1"/>
          <p:nvPr/>
        </p:nvSpPr>
        <p:spPr>
          <a:xfrm>
            <a:off x="8622957" y="4010259"/>
            <a:ext cx="1606680" cy="659747"/>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SC</a:t>
            </a:r>
          </a:p>
        </p:txBody>
      </p:sp>
    </p:spTree>
    <p:extLst>
      <p:ext uri="{BB962C8B-B14F-4D97-AF65-F5344CB8AC3E}">
        <p14:creationId xmlns:p14="http://schemas.microsoft.com/office/powerpoint/2010/main" val="2516594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6759" y="5261"/>
            <a:ext cx="11843082" cy="1077218"/>
          </a:xfrm>
          <a:prstGeom prst="rect">
            <a:avLst/>
          </a:prstGeom>
          <a:noFill/>
        </p:spPr>
        <p:txBody>
          <a:bodyPr wrap="square" rtlCol="0">
            <a:spAutoFit/>
          </a:bodyPr>
          <a:lstStyle/>
          <a:p>
            <a:r>
              <a:rPr lang="en-GB" sz="3200" b="1" dirty="0" smtClean="0">
                <a:latin typeface="Arial" panose="020B0604020202020204" pitchFamily="34" charset="0"/>
                <a:cs typeface="Arial" panose="020B0604020202020204" pitchFamily="34" charset="0"/>
              </a:rPr>
              <a:t>The Effect of Increasing Hydroxyl Scavenger Concentration on DNA Damage  </a:t>
            </a:r>
            <a:endParaRPr lang="en-GB" sz="3200" b="1" dirty="0">
              <a:latin typeface="Arial" panose="020B0604020202020204" pitchFamily="34" charset="0"/>
              <a:cs typeface="Arial" panose="020B0604020202020204" pitchFamily="34" charset="0"/>
            </a:endParaRPr>
          </a:p>
        </p:txBody>
      </p:sp>
      <p:sp>
        <p:nvSpPr>
          <p:cNvPr id="13" name="TextBox 12"/>
          <p:cNvSpPr txBox="1"/>
          <p:nvPr/>
        </p:nvSpPr>
        <p:spPr>
          <a:xfrm>
            <a:off x="11841480" y="73892"/>
            <a:ext cx="20574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10654145"/>
              </p:ext>
            </p:extLst>
          </p:nvPr>
        </p:nvGraphicFramePr>
        <p:xfrm>
          <a:off x="5324637" y="696795"/>
          <a:ext cx="6516843" cy="2739699"/>
        </p:xfrm>
        <a:graphic>
          <a:graphicData uri="http://schemas.openxmlformats.org/presentationml/2006/ole">
            <mc:AlternateContent xmlns:mc="http://schemas.openxmlformats.org/markup-compatibility/2006">
              <mc:Choice xmlns:v="urn:schemas-microsoft-com:vml" Requires="v">
                <p:oleObj spid="_x0000_s2098" name="Prism 8" r:id="rId3" imgW="6394210" imgH="2908101" progId="Prism8.Document">
                  <p:embed/>
                </p:oleObj>
              </mc:Choice>
              <mc:Fallback>
                <p:oleObj name="Prism 8" r:id="rId3" imgW="6394210" imgH="2908101" progId="Prism8.Document">
                  <p:embed/>
                  <p:pic>
                    <p:nvPicPr>
                      <p:cNvPr id="0" name=""/>
                      <p:cNvPicPr/>
                      <p:nvPr/>
                    </p:nvPicPr>
                    <p:blipFill>
                      <a:blip r:embed="rId4"/>
                      <a:stretch>
                        <a:fillRect/>
                      </a:stretch>
                    </p:blipFill>
                    <p:spPr>
                      <a:xfrm>
                        <a:off x="5324637" y="696795"/>
                        <a:ext cx="6516843" cy="273969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24010193"/>
              </p:ext>
            </p:extLst>
          </p:nvPr>
        </p:nvGraphicFramePr>
        <p:xfrm>
          <a:off x="5420882" y="3522707"/>
          <a:ext cx="6420598" cy="2989959"/>
        </p:xfrm>
        <a:graphic>
          <a:graphicData uri="http://schemas.openxmlformats.org/presentationml/2006/ole">
            <mc:AlternateContent xmlns:mc="http://schemas.openxmlformats.org/markup-compatibility/2006">
              <mc:Choice xmlns:v="urn:schemas-microsoft-com:vml" Requires="v">
                <p:oleObj spid="_x0000_s2099" name="Prism 8" r:id="rId5" imgW="5848244" imgH="2914222" progId="Prism8.Document">
                  <p:embed/>
                </p:oleObj>
              </mc:Choice>
              <mc:Fallback>
                <p:oleObj name="Prism 8" r:id="rId5" imgW="5848244" imgH="2914222" progId="Prism8.Document">
                  <p:embed/>
                  <p:pic>
                    <p:nvPicPr>
                      <p:cNvPr id="0" name=""/>
                      <p:cNvPicPr/>
                      <p:nvPr/>
                    </p:nvPicPr>
                    <p:blipFill>
                      <a:blip r:embed="rId6"/>
                      <a:stretch>
                        <a:fillRect/>
                      </a:stretch>
                    </p:blipFill>
                    <p:spPr>
                      <a:xfrm>
                        <a:off x="5420882" y="3522707"/>
                        <a:ext cx="6420598" cy="2989959"/>
                      </a:xfrm>
                      <a:prstGeom prst="rect">
                        <a:avLst/>
                      </a:prstGeom>
                    </p:spPr>
                  </p:pic>
                </p:oleObj>
              </mc:Fallback>
            </mc:AlternateContent>
          </a:graphicData>
        </a:graphic>
      </p:graphicFrame>
      <p:cxnSp>
        <p:nvCxnSpPr>
          <p:cNvPr id="14" name="Straight Arrow Connector 13"/>
          <p:cNvCxnSpPr/>
          <p:nvPr/>
        </p:nvCxnSpPr>
        <p:spPr>
          <a:xfrm>
            <a:off x="6092131" y="6435349"/>
            <a:ext cx="3510455"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967941" y="3414967"/>
            <a:ext cx="3510455"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19448" y="3382288"/>
            <a:ext cx="7672552"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[Increasing Scavenging Capacity]</a:t>
            </a:r>
            <a:endParaRPr lang="en-GB" sz="1400" dirty="0">
              <a:latin typeface="Arial" panose="020B0604020202020204" pitchFamily="34" charset="0"/>
              <a:cs typeface="Arial" panose="020B0604020202020204" pitchFamily="34" charset="0"/>
            </a:endParaRPr>
          </a:p>
        </p:txBody>
      </p:sp>
      <p:sp>
        <p:nvSpPr>
          <p:cNvPr id="19" name="TextBox 18"/>
          <p:cNvSpPr txBox="1"/>
          <p:nvPr/>
        </p:nvSpPr>
        <p:spPr>
          <a:xfrm>
            <a:off x="4374668" y="6512666"/>
            <a:ext cx="7672552"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[Increasing Scavenging Capacity]</a:t>
            </a:r>
            <a:endParaRPr lang="en-GB" sz="1400" dirty="0">
              <a:latin typeface="Arial" panose="020B0604020202020204" pitchFamily="34" charset="0"/>
              <a:cs typeface="Arial" panose="020B0604020202020204" pitchFamily="34" charset="0"/>
            </a:endParaRPr>
          </a:p>
        </p:txBody>
      </p:sp>
      <p:sp>
        <p:nvSpPr>
          <p:cNvPr id="2" name="TextBox 1"/>
          <p:cNvSpPr txBox="1"/>
          <p:nvPr/>
        </p:nvSpPr>
        <p:spPr>
          <a:xfrm>
            <a:off x="144689" y="1845306"/>
            <a:ext cx="5276193"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As we reduce direct DNA damage via increasing scavenger concentration, we see a decrease in SSB and DSB number</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There are small changes between DNA damage induced by x-ray and 35 MeV electrons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Error increases in both SSB and DSB number as scavenger concentration increases and DNA damage becomes a rare event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400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798228" y="315239"/>
            <a:ext cx="4518243" cy="3725454"/>
            <a:chOff x="4100756" y="-1303835"/>
            <a:chExt cx="4797693" cy="4319066"/>
          </a:xfrm>
        </p:grpSpPr>
        <p:sp>
          <p:nvSpPr>
            <p:cNvPr id="10" name="TextBox 9"/>
            <p:cNvSpPr txBox="1"/>
            <p:nvPr/>
          </p:nvSpPr>
          <p:spPr>
            <a:xfrm>
              <a:off x="6764723" y="-515456"/>
              <a:ext cx="2133726" cy="380651"/>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Mean = 1.155</a:t>
              </a:r>
              <a:endParaRPr lang="en-GB" sz="1400" b="1" dirty="0">
                <a:latin typeface="Arial" panose="020B0604020202020204" pitchFamily="34" charset="0"/>
                <a:cs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237501870"/>
                </p:ext>
              </p:extLst>
            </p:nvPr>
          </p:nvGraphicFramePr>
          <p:xfrm>
            <a:off x="4100756" y="-1303835"/>
            <a:ext cx="3703230" cy="4319066"/>
          </p:xfrm>
          <a:graphic>
            <a:graphicData uri="http://schemas.openxmlformats.org/presentationml/2006/ole">
              <mc:AlternateContent xmlns:mc="http://schemas.openxmlformats.org/markup-compatibility/2006">
                <mc:Choice xmlns:v="urn:schemas-microsoft-com:vml" Requires="v">
                  <p:oleObj spid="_x0000_s1100" name="Prism 8" r:id="rId4" imgW="2864519" imgH="3339437" progId="Prism8.Document">
                    <p:embed/>
                  </p:oleObj>
                </mc:Choice>
                <mc:Fallback>
                  <p:oleObj name="Prism 8" r:id="rId4" imgW="2864519" imgH="3339437" progId="Prism8.Document">
                    <p:embed/>
                    <p:pic>
                      <p:nvPicPr>
                        <p:cNvPr id="11" name="Object 10"/>
                        <p:cNvPicPr/>
                        <p:nvPr/>
                      </p:nvPicPr>
                      <p:blipFill>
                        <a:blip r:embed="rId5"/>
                        <a:stretch>
                          <a:fillRect/>
                        </a:stretch>
                      </p:blipFill>
                      <p:spPr>
                        <a:xfrm>
                          <a:off x="4100756" y="-1303835"/>
                          <a:ext cx="3703230" cy="4319066"/>
                        </a:xfrm>
                        <a:prstGeom prst="rect">
                          <a:avLst/>
                        </a:prstGeom>
                      </p:spPr>
                    </p:pic>
                  </p:oleObj>
                </mc:Fallback>
              </mc:AlternateContent>
            </a:graphicData>
          </a:graphic>
        </p:graphicFrame>
      </p:grpSp>
      <p:grpSp>
        <p:nvGrpSpPr>
          <p:cNvPr id="13" name="Group 12"/>
          <p:cNvGrpSpPr/>
          <p:nvPr/>
        </p:nvGrpSpPr>
        <p:grpSpPr>
          <a:xfrm>
            <a:off x="5949767" y="3685236"/>
            <a:ext cx="4154211" cy="3584276"/>
            <a:chOff x="6295611" y="1658026"/>
            <a:chExt cx="4489605" cy="4370425"/>
          </a:xfrm>
        </p:grpSpPr>
        <p:sp>
          <p:nvSpPr>
            <p:cNvPr id="14" name="TextBox 13"/>
            <p:cNvSpPr txBox="1"/>
            <p:nvPr/>
          </p:nvSpPr>
          <p:spPr>
            <a:xfrm>
              <a:off x="8706972" y="2179992"/>
              <a:ext cx="2078244" cy="375283"/>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Mean = 1.161</a:t>
              </a:r>
              <a:endParaRPr lang="en-GB" sz="1400" b="1" dirty="0">
                <a:latin typeface="Arial" panose="020B0604020202020204" pitchFamily="34" charset="0"/>
                <a:cs typeface="Arial" panose="020B0604020202020204"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328138463"/>
                </p:ext>
              </p:extLst>
            </p:nvPr>
          </p:nvGraphicFramePr>
          <p:xfrm>
            <a:off x="6295611" y="1658026"/>
            <a:ext cx="3637175" cy="4370425"/>
          </p:xfrm>
          <a:graphic>
            <a:graphicData uri="http://schemas.openxmlformats.org/presentationml/2006/ole">
              <mc:AlternateContent xmlns:mc="http://schemas.openxmlformats.org/markup-compatibility/2006">
                <mc:Choice xmlns:v="urn:schemas-microsoft-com:vml" Requires="v">
                  <p:oleObj spid="_x0000_s1101" name="Prism 8" r:id="rId6" imgW="2779167" imgH="3339437" progId="Prism8.Document">
                    <p:embed/>
                  </p:oleObj>
                </mc:Choice>
                <mc:Fallback>
                  <p:oleObj name="Prism 8" r:id="rId6" imgW="2779167" imgH="3339437" progId="Prism8.Document">
                    <p:embed/>
                    <p:pic>
                      <p:nvPicPr>
                        <p:cNvPr id="15" name="Object 14"/>
                        <p:cNvPicPr/>
                        <p:nvPr/>
                      </p:nvPicPr>
                      <p:blipFill>
                        <a:blip r:embed="rId7"/>
                        <a:stretch>
                          <a:fillRect/>
                        </a:stretch>
                      </p:blipFill>
                      <p:spPr>
                        <a:xfrm>
                          <a:off x="6295611" y="1658026"/>
                          <a:ext cx="3637175" cy="4370425"/>
                        </a:xfrm>
                        <a:prstGeom prst="rect">
                          <a:avLst/>
                        </a:prstGeom>
                      </p:spPr>
                    </p:pic>
                  </p:oleObj>
                </mc:Fallback>
              </mc:AlternateContent>
            </a:graphicData>
          </a:graphic>
        </p:graphicFrame>
      </p:grpSp>
      <p:sp>
        <p:nvSpPr>
          <p:cNvPr id="2" name="Right Arrow 1"/>
          <p:cNvSpPr/>
          <p:nvPr/>
        </p:nvSpPr>
        <p:spPr>
          <a:xfrm>
            <a:off x="4689573" y="1921086"/>
            <a:ext cx="679736" cy="461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4769665" y="5142155"/>
            <a:ext cx="679736" cy="461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pic>
        <p:nvPicPr>
          <p:cNvPr id="17" name="Picture 16"/>
          <p:cNvPicPr>
            <a:picLocks noChangeAspect="1"/>
          </p:cNvPicPr>
          <p:nvPr/>
        </p:nvPicPr>
        <p:blipFill rotWithShape="1">
          <a:blip r:embed="rId8"/>
          <a:srcRect l="67316" t="20133" b="43108"/>
          <a:stretch/>
        </p:blipFill>
        <p:spPr>
          <a:xfrm>
            <a:off x="3837663" y="570971"/>
            <a:ext cx="2487525" cy="1273963"/>
          </a:xfrm>
          <a:prstGeom prst="rect">
            <a:avLst/>
          </a:prstGeom>
        </p:spPr>
      </p:pic>
      <p:sp>
        <p:nvSpPr>
          <p:cNvPr id="20" name="TextBox 19"/>
          <p:cNvSpPr txBox="1"/>
          <p:nvPr/>
        </p:nvSpPr>
        <p:spPr>
          <a:xfrm>
            <a:off x="156759" y="-21752"/>
            <a:ext cx="11843082" cy="584775"/>
          </a:xfrm>
          <a:prstGeom prst="rect">
            <a:avLst/>
          </a:prstGeom>
          <a:noFill/>
        </p:spPr>
        <p:txBody>
          <a:bodyPr wrap="square" rtlCol="0">
            <a:spAutoFit/>
          </a:bodyPr>
          <a:lstStyle/>
          <a:p>
            <a:r>
              <a:rPr lang="en-GB" sz="3200" b="1" dirty="0" smtClean="0">
                <a:latin typeface="Arial" panose="020B0604020202020204" pitchFamily="34" charset="0"/>
                <a:cs typeface="Arial" panose="020B0604020202020204" pitchFamily="34" charset="0"/>
              </a:rPr>
              <a:t>Calculating a Value for High Energy Electron RBE</a:t>
            </a:r>
            <a:endParaRPr lang="en-GB" sz="3200" b="1" dirty="0">
              <a:latin typeface="Arial" panose="020B0604020202020204" pitchFamily="34" charset="0"/>
              <a:cs typeface="Arial" panose="020B0604020202020204" pitchFamily="34" charset="0"/>
            </a:endParaRPr>
          </a:p>
        </p:txBody>
      </p:sp>
      <p:sp>
        <p:nvSpPr>
          <p:cNvPr id="21" name="TextBox 20"/>
          <p:cNvSpPr txBox="1"/>
          <p:nvPr/>
        </p:nvSpPr>
        <p:spPr>
          <a:xfrm>
            <a:off x="11841480" y="73892"/>
            <a:ext cx="20574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8</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9"/>
          <a:srcRect r="34695"/>
          <a:stretch/>
        </p:blipFill>
        <p:spPr>
          <a:xfrm>
            <a:off x="156759" y="943560"/>
            <a:ext cx="4256672" cy="2741676"/>
          </a:xfrm>
          <a:prstGeom prst="rect">
            <a:avLst/>
          </a:prstGeom>
        </p:spPr>
      </p:pic>
      <p:pic>
        <p:nvPicPr>
          <p:cNvPr id="22" name="Picture 21"/>
          <p:cNvPicPr>
            <a:picLocks noChangeAspect="1"/>
          </p:cNvPicPr>
          <p:nvPr/>
        </p:nvPicPr>
        <p:blipFill rotWithShape="1">
          <a:blip r:embed="rId10"/>
          <a:srcRect r="32363"/>
          <a:stretch/>
        </p:blipFill>
        <p:spPr>
          <a:xfrm>
            <a:off x="291362" y="3596433"/>
            <a:ext cx="4343700" cy="2991612"/>
          </a:xfrm>
          <a:prstGeom prst="rect">
            <a:avLst/>
          </a:prstGeom>
        </p:spPr>
      </p:pic>
      <p:sp>
        <p:nvSpPr>
          <p:cNvPr id="23" name="Flowchart: Process 22"/>
          <p:cNvSpPr/>
          <p:nvPr/>
        </p:nvSpPr>
        <p:spPr>
          <a:xfrm>
            <a:off x="4204138" y="4267200"/>
            <a:ext cx="588321" cy="124524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8"/>
          <a:srcRect l="67316" t="20133" b="43108"/>
          <a:stretch/>
        </p:blipFill>
        <p:spPr>
          <a:xfrm>
            <a:off x="3991135" y="3997675"/>
            <a:ext cx="2413070" cy="1235832"/>
          </a:xfrm>
          <a:prstGeom prst="rect">
            <a:avLst/>
          </a:prstGeom>
        </p:spPr>
      </p:pic>
      <p:sp>
        <p:nvSpPr>
          <p:cNvPr id="4" name="TextBox 3"/>
          <p:cNvSpPr txBox="1"/>
          <p:nvPr/>
        </p:nvSpPr>
        <p:spPr>
          <a:xfrm>
            <a:off x="9524323" y="1095723"/>
            <a:ext cx="2667677" cy="5355312"/>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RBE value for 35 MeV electrons is calculated to be ~1.16</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Therefore, 35 MeV electrons result in ~16% more DNA damage then conventional x-rays</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This effect is fairly consistent with increasing scavenger concentration, indicating that amount of direct damage does not effect outcome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841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1849" y="2190385"/>
            <a:ext cx="6809915" cy="1325563"/>
          </a:xfrm>
        </p:spPr>
        <p:txBody>
          <a:bodyPr>
            <a:normAutofit/>
          </a:bodyPr>
          <a:lstStyle/>
          <a:p>
            <a:r>
              <a:rPr lang="en-GB" sz="4000" b="1" dirty="0" smtClean="0">
                <a:latin typeface="Arial" panose="020B0604020202020204" pitchFamily="34" charset="0"/>
                <a:cs typeface="Arial" panose="020B0604020202020204" pitchFamily="34" charset="0"/>
              </a:rPr>
              <a:t>Human Cell Experiments</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109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203" t="13962" r="10268"/>
          <a:stretch/>
        </p:blipFill>
        <p:spPr>
          <a:xfrm>
            <a:off x="483680" y="3709335"/>
            <a:ext cx="3268514" cy="2652033"/>
          </a:xfrm>
          <a:prstGeom prst="rect">
            <a:avLst/>
          </a:prstGeom>
        </p:spPr>
      </p:pic>
      <p:sp>
        <p:nvSpPr>
          <p:cNvPr id="8" name="TextBox 7"/>
          <p:cNvSpPr txBox="1"/>
          <p:nvPr/>
        </p:nvSpPr>
        <p:spPr>
          <a:xfrm>
            <a:off x="168166" y="59882"/>
            <a:ext cx="11728805" cy="954107"/>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Methods for Quantifying the Induction of DNA Damage and Repair Foci in Human Cancer Cells</a:t>
            </a:r>
            <a:endParaRPr lang="en-GB" sz="2800" b="1" dirty="0">
              <a:latin typeface="Arial" panose="020B0604020202020204" pitchFamily="34" charset="0"/>
              <a:cs typeface="Arial" panose="020B0604020202020204" pitchFamily="34" charset="0"/>
            </a:endParaRPr>
          </a:p>
        </p:txBody>
      </p:sp>
      <p:grpSp>
        <p:nvGrpSpPr>
          <p:cNvPr id="19" name="Group 18"/>
          <p:cNvGrpSpPr/>
          <p:nvPr/>
        </p:nvGrpSpPr>
        <p:grpSpPr>
          <a:xfrm>
            <a:off x="0" y="962326"/>
            <a:ext cx="11553103" cy="2954655"/>
            <a:chOff x="0" y="962326"/>
            <a:chExt cx="11553103" cy="2954655"/>
          </a:xfrm>
        </p:grpSpPr>
        <p:grpSp>
          <p:nvGrpSpPr>
            <p:cNvPr id="20" name="Group 19"/>
            <p:cNvGrpSpPr/>
            <p:nvPr/>
          </p:nvGrpSpPr>
          <p:grpSpPr>
            <a:xfrm>
              <a:off x="0" y="1294463"/>
              <a:ext cx="11553103" cy="2622518"/>
              <a:chOff x="198375" y="1223016"/>
              <a:chExt cx="11553103" cy="2622518"/>
            </a:xfrm>
          </p:grpSpPr>
          <p:grpSp>
            <p:nvGrpSpPr>
              <p:cNvPr id="25" name="Group 24"/>
              <p:cNvGrpSpPr/>
              <p:nvPr/>
            </p:nvGrpSpPr>
            <p:grpSpPr>
              <a:xfrm>
                <a:off x="198375" y="1223016"/>
                <a:ext cx="9341586" cy="2308324"/>
                <a:chOff x="198375" y="1223016"/>
                <a:chExt cx="9341586" cy="2308324"/>
              </a:xfrm>
            </p:grpSpPr>
            <p:grpSp>
              <p:nvGrpSpPr>
                <p:cNvPr id="27" name="Group 26"/>
                <p:cNvGrpSpPr/>
                <p:nvPr/>
              </p:nvGrpSpPr>
              <p:grpSpPr>
                <a:xfrm>
                  <a:off x="198375" y="1223016"/>
                  <a:ext cx="9341586" cy="2308324"/>
                  <a:chOff x="83572" y="2943217"/>
                  <a:chExt cx="9341586" cy="2308324"/>
                </a:xfrm>
              </p:grpSpPr>
              <p:sp>
                <p:nvSpPr>
                  <p:cNvPr id="29" name="TextBox 28"/>
                  <p:cNvSpPr txBox="1"/>
                  <p:nvPr/>
                </p:nvSpPr>
                <p:spPr>
                  <a:xfrm>
                    <a:off x="83572" y="2974252"/>
                    <a:ext cx="2826327" cy="1200329"/>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Human lung and prostate cancer cell lines (A549, DU145 and PC3) were seeded into 96 well plates </a:t>
                    </a:r>
                    <a:endParaRPr lang="en-GB" dirty="0">
                      <a:latin typeface="Arial" panose="020B0604020202020204" pitchFamily="34" charset="0"/>
                      <a:cs typeface="Arial" panose="020B0604020202020204" pitchFamily="34" charset="0"/>
                    </a:endParaRPr>
                  </a:p>
                </p:txBody>
              </p:sp>
              <p:sp>
                <p:nvSpPr>
                  <p:cNvPr id="30" name="TextBox 29"/>
                  <p:cNvSpPr txBox="1"/>
                  <p:nvPr/>
                </p:nvSpPr>
                <p:spPr>
                  <a:xfrm>
                    <a:off x="2977147" y="2943217"/>
                    <a:ext cx="3393905" cy="2308324"/>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Samples were irradiated at 2 dose points: 2.17 and 5.37 </a:t>
                    </a:r>
                    <a:r>
                      <a:rPr lang="en-GB" dirty="0" err="1" smtClean="0">
                        <a:latin typeface="Arial" panose="020B0604020202020204" pitchFamily="34" charset="0"/>
                        <a:cs typeface="Arial" panose="020B0604020202020204" pitchFamily="34" charset="0"/>
                      </a:rPr>
                      <a:t>Gy</a:t>
                    </a:r>
                    <a:r>
                      <a:rPr lang="en-GB" dirty="0" smtClean="0">
                        <a:latin typeface="Arial" panose="020B0604020202020204" pitchFamily="34" charset="0"/>
                        <a:cs typeface="Arial" panose="020B0604020202020204" pitchFamily="34" charset="0"/>
                      </a:rPr>
                      <a:t>. This was performed at three beam energies (25, 30 and 35 MeV electrons)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Cells were fixed 1hr after irradiation.</a:t>
                    </a:r>
                  </a:p>
                </p:txBody>
              </p:sp>
              <p:cxnSp>
                <p:nvCxnSpPr>
                  <p:cNvPr id="31" name="Straight Arrow Connector 30"/>
                  <p:cNvCxnSpPr/>
                  <p:nvPr/>
                </p:nvCxnSpPr>
                <p:spPr>
                  <a:xfrm>
                    <a:off x="2589222" y="3574417"/>
                    <a:ext cx="3786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232346" y="3574416"/>
                    <a:ext cx="3786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05030" y="3246246"/>
                    <a:ext cx="2820128"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Cells were fixed 24 hr after irradiation</a:t>
                    </a:r>
                    <a:endParaRPr lang="en-GB" dirty="0">
                      <a:latin typeface="Arial" panose="020B0604020202020204" pitchFamily="34" charset="0"/>
                      <a:cs typeface="Arial" panose="020B0604020202020204" pitchFamily="34" charset="0"/>
                    </a:endParaRPr>
                  </a:p>
                </p:txBody>
              </p:sp>
            </p:grpSp>
            <p:cxnSp>
              <p:nvCxnSpPr>
                <p:cNvPr id="28" name="Straight Arrow Connector 27"/>
                <p:cNvCxnSpPr/>
                <p:nvPr/>
              </p:nvCxnSpPr>
              <p:spPr>
                <a:xfrm>
                  <a:off x="8859198" y="1863452"/>
                  <a:ext cx="3786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9229300" y="1260211"/>
                <a:ext cx="2522178" cy="2585323"/>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Cells were stained via immunofluorescence for DNA damage and repair foci. Foci were visualised using x63 high throughput microscopy and quantified using a foci counting software.</a:t>
                </a:r>
                <a:endParaRPr lang="en-GB" dirty="0">
                  <a:latin typeface="Arial" panose="020B0604020202020204" pitchFamily="34" charset="0"/>
                  <a:cs typeface="Arial" panose="020B0604020202020204" pitchFamily="34" charset="0"/>
                </a:endParaRPr>
              </a:p>
            </p:txBody>
          </p:sp>
        </p:grpSp>
        <p:sp>
          <p:nvSpPr>
            <p:cNvPr id="21" name="TextBox 20"/>
            <p:cNvSpPr txBox="1"/>
            <p:nvPr/>
          </p:nvSpPr>
          <p:spPr>
            <a:xfrm>
              <a:off x="2587" y="1044142"/>
              <a:ext cx="1073665"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Day 1.</a:t>
              </a:r>
              <a:endParaRPr lang="en-GB" b="1" dirty="0">
                <a:latin typeface="Arial" panose="020B0604020202020204" pitchFamily="34" charset="0"/>
                <a:cs typeface="Arial" panose="020B0604020202020204" pitchFamily="34" charset="0"/>
              </a:endParaRPr>
            </a:p>
          </p:txBody>
        </p:sp>
        <p:sp>
          <p:nvSpPr>
            <p:cNvPr id="22" name="TextBox 21"/>
            <p:cNvSpPr txBox="1"/>
            <p:nvPr/>
          </p:nvSpPr>
          <p:spPr>
            <a:xfrm>
              <a:off x="2903987" y="1018224"/>
              <a:ext cx="1098156"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Day 2.</a:t>
              </a:r>
              <a:endParaRPr lang="en-GB" b="1" dirty="0">
                <a:latin typeface="Arial" panose="020B0604020202020204" pitchFamily="34" charset="0"/>
                <a:cs typeface="Arial" panose="020B0604020202020204" pitchFamily="34" charset="0"/>
              </a:endParaRPr>
            </a:p>
          </p:txBody>
        </p:sp>
        <p:sp>
          <p:nvSpPr>
            <p:cNvPr id="23" name="TextBox 22"/>
            <p:cNvSpPr txBox="1"/>
            <p:nvPr/>
          </p:nvSpPr>
          <p:spPr>
            <a:xfrm>
              <a:off x="6521432" y="972047"/>
              <a:ext cx="1502071"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Day 3.</a:t>
              </a:r>
              <a:endParaRPr lang="en-GB" b="1" dirty="0">
                <a:latin typeface="Arial" panose="020B0604020202020204" pitchFamily="34" charset="0"/>
                <a:cs typeface="Arial" panose="020B0604020202020204" pitchFamily="34" charset="0"/>
              </a:endParaRPr>
            </a:p>
          </p:txBody>
        </p:sp>
        <p:sp>
          <p:nvSpPr>
            <p:cNvPr id="24" name="TextBox 23"/>
            <p:cNvSpPr txBox="1"/>
            <p:nvPr/>
          </p:nvSpPr>
          <p:spPr>
            <a:xfrm>
              <a:off x="9030925" y="962326"/>
              <a:ext cx="2076869"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Following weeks.</a:t>
              </a:r>
              <a:endParaRPr lang="en-GB" b="1" dirty="0">
                <a:latin typeface="Arial" panose="020B0604020202020204" pitchFamily="34" charset="0"/>
                <a:cs typeface="Arial" panose="020B0604020202020204" pitchFamily="34" charset="0"/>
              </a:endParaRPr>
            </a:p>
          </p:txBody>
        </p:sp>
      </p:grpSp>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l="7442" t="6465" r="6902"/>
          <a:stretch/>
        </p:blipFill>
        <p:spPr>
          <a:xfrm>
            <a:off x="6108463" y="2875022"/>
            <a:ext cx="2584917" cy="3763574"/>
          </a:xfrm>
          <a:prstGeom prst="rect">
            <a:avLst/>
          </a:prstGeom>
        </p:spPr>
      </p:pic>
      <p:sp>
        <p:nvSpPr>
          <p:cNvPr id="2" name="TextBox 1"/>
          <p:cNvSpPr txBox="1"/>
          <p:nvPr/>
        </p:nvSpPr>
        <p:spPr>
          <a:xfrm>
            <a:off x="338659" y="6334780"/>
            <a:ext cx="4019981" cy="523220"/>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Irradiation of 96 well plates at CLARA beamline, Daresbury, UK</a:t>
            </a:r>
            <a:endParaRPr lang="en-GB" sz="1400" dirty="0">
              <a:latin typeface="Arial" panose="020B0604020202020204" pitchFamily="34" charset="0"/>
              <a:cs typeface="Arial" panose="020B0604020202020204" pitchFamily="34" charset="0"/>
            </a:endParaRPr>
          </a:p>
        </p:txBody>
      </p:sp>
      <p:sp>
        <p:nvSpPr>
          <p:cNvPr id="36" name="TextBox 35"/>
          <p:cNvSpPr txBox="1"/>
          <p:nvPr/>
        </p:nvSpPr>
        <p:spPr>
          <a:xfrm>
            <a:off x="11841480" y="73892"/>
            <a:ext cx="20574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9</a:t>
            </a:r>
            <a:endParaRPr lang="en-GB" dirty="0">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7020911" y="4740166"/>
            <a:ext cx="1229710" cy="1051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V="1">
            <a:off x="8313681" y="3824382"/>
            <a:ext cx="5255" cy="86710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7272467" y="4740166"/>
            <a:ext cx="849700"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128 mm</a:t>
            </a:r>
            <a:endParaRPr lang="en-GB" sz="1400" b="1" dirty="0">
              <a:latin typeface="Arial" panose="020B0604020202020204" pitchFamily="34" charset="0"/>
              <a:cs typeface="Arial" panose="020B0604020202020204" pitchFamily="34" charset="0"/>
            </a:endParaRPr>
          </a:p>
        </p:txBody>
      </p:sp>
      <p:sp>
        <p:nvSpPr>
          <p:cNvPr id="38" name="TextBox 37"/>
          <p:cNvSpPr txBox="1"/>
          <p:nvPr/>
        </p:nvSpPr>
        <p:spPr>
          <a:xfrm>
            <a:off x="8268530" y="4100499"/>
            <a:ext cx="849700"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85 mm</a:t>
            </a:r>
            <a:endParaRPr lang="en-GB" sz="14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5"/>
          <a:srcRect l="10383" t="17777" r="72562" b="50160"/>
          <a:stretch/>
        </p:blipFill>
        <p:spPr>
          <a:xfrm>
            <a:off x="9206225" y="4061996"/>
            <a:ext cx="1398714" cy="1479190"/>
          </a:xfrm>
          <a:prstGeom prst="rect">
            <a:avLst/>
          </a:prstGeom>
        </p:spPr>
      </p:pic>
      <p:sp>
        <p:nvSpPr>
          <p:cNvPr id="14" name="Oval 13"/>
          <p:cNvSpPr/>
          <p:nvPr/>
        </p:nvSpPr>
        <p:spPr>
          <a:xfrm>
            <a:off x="8019393" y="5559974"/>
            <a:ext cx="115614" cy="115614"/>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cxnSp>
        <p:nvCxnSpPr>
          <p:cNvPr id="18" name="Straight Connector 17"/>
          <p:cNvCxnSpPr>
            <a:stCxn id="14" idx="0"/>
          </p:cNvCxnSpPr>
          <p:nvPr/>
        </p:nvCxnSpPr>
        <p:spPr>
          <a:xfrm flipV="1">
            <a:off x="8077200" y="4561491"/>
            <a:ext cx="1264386" cy="998483"/>
          </a:xfrm>
          <a:prstGeom prst="line">
            <a:avLst/>
          </a:prstGeom>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flipV="1">
            <a:off x="8075562" y="5335996"/>
            <a:ext cx="1266024" cy="355044"/>
          </a:xfrm>
          <a:prstGeom prst="line">
            <a:avLst/>
          </a:prstGeom>
        </p:spPr>
        <p:style>
          <a:lnRef idx="3">
            <a:schemeClr val="accent4"/>
          </a:lnRef>
          <a:fillRef idx="0">
            <a:schemeClr val="accent4"/>
          </a:fillRef>
          <a:effectRef idx="2">
            <a:schemeClr val="accent4"/>
          </a:effectRef>
          <a:fontRef idx="minor">
            <a:schemeClr val="tx1"/>
          </a:fontRef>
        </p:style>
      </p:cxnSp>
      <p:sp>
        <p:nvSpPr>
          <p:cNvPr id="42" name="TextBox 41"/>
          <p:cNvSpPr txBox="1"/>
          <p:nvPr/>
        </p:nvSpPr>
        <p:spPr>
          <a:xfrm>
            <a:off x="10662117" y="4171692"/>
            <a:ext cx="1324304" cy="830997"/>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Well filled with cell media</a:t>
            </a:r>
            <a:endParaRPr lang="en-GB" sz="1600" b="1" dirty="0">
              <a:latin typeface="Arial" panose="020B0604020202020204" pitchFamily="34" charset="0"/>
              <a:cs typeface="Arial" panose="020B0604020202020204" pitchFamily="34" charset="0"/>
            </a:endParaRPr>
          </a:p>
        </p:txBody>
      </p:sp>
      <p:sp>
        <p:nvSpPr>
          <p:cNvPr id="43" name="TextBox 42"/>
          <p:cNvSpPr txBox="1"/>
          <p:nvPr/>
        </p:nvSpPr>
        <p:spPr>
          <a:xfrm>
            <a:off x="10639257" y="5257400"/>
            <a:ext cx="1370024" cy="1077218"/>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Cells adhered to bottom of well</a:t>
            </a:r>
            <a:endParaRPr lang="en-GB" sz="1600" b="1" dirty="0">
              <a:latin typeface="Arial" panose="020B0604020202020204" pitchFamily="34" charset="0"/>
              <a:cs typeface="Arial" panose="020B0604020202020204" pitchFamily="34" charset="0"/>
            </a:endParaRPr>
          </a:p>
        </p:txBody>
      </p:sp>
      <p:cxnSp>
        <p:nvCxnSpPr>
          <p:cNvPr id="44" name="Straight Arrow Connector 43"/>
          <p:cNvCxnSpPr/>
          <p:nvPr/>
        </p:nvCxnSpPr>
        <p:spPr>
          <a:xfrm flipH="1">
            <a:off x="9322048" y="5554719"/>
            <a:ext cx="1229710" cy="1051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5" name="TextBox 44"/>
          <p:cNvSpPr txBox="1"/>
          <p:nvPr/>
        </p:nvSpPr>
        <p:spPr>
          <a:xfrm>
            <a:off x="9593503" y="5554719"/>
            <a:ext cx="849700"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6.3 mm</a:t>
            </a:r>
            <a:endParaRPr lang="en-GB" sz="1400" b="1" dirty="0">
              <a:latin typeface="Arial" panose="020B0604020202020204" pitchFamily="34" charset="0"/>
              <a:cs typeface="Arial" panose="020B0604020202020204" pitchFamily="34" charset="0"/>
            </a:endParaRPr>
          </a:p>
        </p:txBody>
      </p:sp>
      <p:cxnSp>
        <p:nvCxnSpPr>
          <p:cNvPr id="46" name="Straight Arrow Connector 45"/>
          <p:cNvCxnSpPr/>
          <p:nvPr/>
        </p:nvCxnSpPr>
        <p:spPr>
          <a:xfrm flipV="1">
            <a:off x="9593503" y="4171692"/>
            <a:ext cx="0" cy="114877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4" name="TextBox 53"/>
          <p:cNvSpPr txBox="1"/>
          <p:nvPr/>
        </p:nvSpPr>
        <p:spPr>
          <a:xfrm>
            <a:off x="9548175" y="4234650"/>
            <a:ext cx="849700" cy="523220"/>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12.1 mm</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469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445615"/>
            <a:ext cx="12268199" cy="3638550"/>
            <a:chOff x="23532" y="1885950"/>
            <a:chExt cx="12268199" cy="3638550"/>
          </a:xfrm>
        </p:grpSpPr>
        <p:pic>
          <p:nvPicPr>
            <p:cNvPr id="3" name="Picture 2"/>
            <p:cNvPicPr>
              <a:picLocks noChangeAspect="1"/>
            </p:cNvPicPr>
            <p:nvPr/>
          </p:nvPicPr>
          <p:blipFill rotWithShape="1">
            <a:blip r:embed="rId2"/>
            <a:srcRect r="26357"/>
            <a:stretch/>
          </p:blipFill>
          <p:spPr>
            <a:xfrm>
              <a:off x="23532" y="2090015"/>
              <a:ext cx="3646034" cy="3434485"/>
            </a:xfrm>
            <a:prstGeom prst="rect">
              <a:avLst/>
            </a:prstGeom>
          </p:spPr>
        </p:pic>
        <p:pic>
          <p:nvPicPr>
            <p:cNvPr id="7" name="Picture 6"/>
            <p:cNvPicPr>
              <a:picLocks noChangeAspect="1"/>
            </p:cNvPicPr>
            <p:nvPr/>
          </p:nvPicPr>
          <p:blipFill rotWithShape="1">
            <a:blip r:embed="rId3"/>
            <a:srcRect r="27083"/>
            <a:stretch/>
          </p:blipFill>
          <p:spPr>
            <a:xfrm>
              <a:off x="3579531" y="2090015"/>
              <a:ext cx="3610071" cy="3434485"/>
            </a:xfrm>
            <a:prstGeom prst="rect">
              <a:avLst/>
            </a:prstGeom>
          </p:spPr>
        </p:pic>
        <p:pic>
          <p:nvPicPr>
            <p:cNvPr id="8" name="Picture 7"/>
            <p:cNvPicPr>
              <a:picLocks noChangeAspect="1"/>
            </p:cNvPicPr>
            <p:nvPr/>
          </p:nvPicPr>
          <p:blipFill>
            <a:blip r:embed="rId4"/>
            <a:stretch>
              <a:fillRect/>
            </a:stretch>
          </p:blipFill>
          <p:spPr>
            <a:xfrm>
              <a:off x="7046631" y="1885950"/>
              <a:ext cx="5245100" cy="3638550"/>
            </a:xfrm>
            <a:prstGeom prst="rect">
              <a:avLst/>
            </a:prstGeom>
          </p:spPr>
        </p:pic>
      </p:grpSp>
      <p:pic>
        <p:nvPicPr>
          <p:cNvPr id="4" name="Picture 3"/>
          <p:cNvPicPr>
            <a:picLocks noChangeAspect="1"/>
          </p:cNvPicPr>
          <p:nvPr/>
        </p:nvPicPr>
        <p:blipFill>
          <a:blip r:embed="rId5"/>
          <a:stretch>
            <a:fillRect/>
          </a:stretch>
        </p:blipFill>
        <p:spPr>
          <a:xfrm rot="10800000">
            <a:off x="8427508" y="4006561"/>
            <a:ext cx="2642756" cy="2642756"/>
          </a:xfrm>
          <a:prstGeom prst="rect">
            <a:avLst/>
          </a:prstGeom>
        </p:spPr>
      </p:pic>
      <p:pic>
        <p:nvPicPr>
          <p:cNvPr id="6" name="Picture 5"/>
          <p:cNvPicPr>
            <a:picLocks noChangeAspect="1"/>
          </p:cNvPicPr>
          <p:nvPr/>
        </p:nvPicPr>
        <p:blipFill>
          <a:blip r:embed="rId6"/>
          <a:stretch>
            <a:fillRect/>
          </a:stretch>
        </p:blipFill>
        <p:spPr>
          <a:xfrm>
            <a:off x="4587966" y="4006561"/>
            <a:ext cx="2642756" cy="2642756"/>
          </a:xfrm>
          <a:prstGeom prst="rect">
            <a:avLst/>
          </a:prstGeom>
        </p:spPr>
      </p:pic>
      <p:pic>
        <p:nvPicPr>
          <p:cNvPr id="9" name="Picture 8"/>
          <p:cNvPicPr>
            <a:picLocks noChangeAspect="1"/>
          </p:cNvPicPr>
          <p:nvPr/>
        </p:nvPicPr>
        <p:blipFill rotWithShape="1">
          <a:blip r:embed="rId6"/>
          <a:srcRect l="29933" t="68048" r="53232" b="14430"/>
          <a:stretch/>
        </p:blipFill>
        <p:spPr>
          <a:xfrm>
            <a:off x="7251844" y="4973119"/>
            <a:ext cx="1034473" cy="1076699"/>
          </a:xfrm>
          <a:prstGeom prst="rect">
            <a:avLst/>
          </a:prstGeom>
        </p:spPr>
      </p:pic>
      <p:pic>
        <p:nvPicPr>
          <p:cNvPr id="10" name="Picture 9"/>
          <p:cNvPicPr>
            <a:picLocks noChangeAspect="1"/>
          </p:cNvPicPr>
          <p:nvPr/>
        </p:nvPicPr>
        <p:blipFill rotWithShape="1">
          <a:blip r:embed="rId7"/>
          <a:srcRect l="81490" t="19711" r="6614" b="68420"/>
          <a:stretch/>
        </p:blipFill>
        <p:spPr>
          <a:xfrm>
            <a:off x="11095517" y="4973119"/>
            <a:ext cx="1022595" cy="1022595"/>
          </a:xfrm>
          <a:prstGeom prst="rect">
            <a:avLst/>
          </a:prstGeom>
        </p:spPr>
      </p:pic>
      <p:grpSp>
        <p:nvGrpSpPr>
          <p:cNvPr id="11" name="Group 10"/>
          <p:cNvGrpSpPr/>
          <p:nvPr/>
        </p:nvGrpSpPr>
        <p:grpSpPr>
          <a:xfrm rot="1798967">
            <a:off x="5415145" y="4579764"/>
            <a:ext cx="2768580" cy="1622367"/>
            <a:chOff x="5926121" y="4545057"/>
            <a:chExt cx="1993129" cy="2154916"/>
          </a:xfrm>
        </p:grpSpPr>
        <p:sp>
          <p:nvSpPr>
            <p:cNvPr id="12" name="Oval 11"/>
            <p:cNvSpPr/>
            <p:nvPr/>
          </p:nvSpPr>
          <p:spPr>
            <a:xfrm rot="21269089">
              <a:off x="7230961" y="4545057"/>
              <a:ext cx="688289" cy="1252716"/>
            </a:xfrm>
            <a:prstGeom prst="ellipse">
              <a:avLst/>
            </a:prstGeom>
            <a:noFill/>
            <a:ln w="28575" cap="flat" cmpd="sng" algn="ctr">
              <a:solidFill>
                <a:schemeClr val="accent3">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cxnSp>
          <p:nvCxnSpPr>
            <p:cNvPr id="13" name="Straight Connector 12"/>
            <p:cNvCxnSpPr>
              <a:endCxn id="15" idx="0"/>
            </p:cNvCxnSpPr>
            <p:nvPr/>
          </p:nvCxnSpPr>
          <p:spPr>
            <a:xfrm rot="19801033" flipH="1">
              <a:off x="5926121" y="5381085"/>
              <a:ext cx="1584916" cy="17596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4"/>
              <a:endCxn id="15" idx="5"/>
            </p:cNvCxnSpPr>
            <p:nvPr/>
          </p:nvCxnSpPr>
          <p:spPr>
            <a:xfrm rot="19801033" flipH="1" flipV="1">
              <a:off x="6135485" y="5896219"/>
              <a:ext cx="1486957" cy="62605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rot="21269089">
              <a:off x="5960092" y="6274967"/>
              <a:ext cx="213959" cy="425006"/>
            </a:xfrm>
            <a:prstGeom prst="ellipse">
              <a:avLst/>
            </a:prstGeom>
            <a:noFill/>
            <a:ln w="28575" cap="flat" cmpd="sng" algn="ctr">
              <a:solidFill>
                <a:schemeClr val="accent3">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grpSp>
      <p:grpSp>
        <p:nvGrpSpPr>
          <p:cNvPr id="20" name="Group 19"/>
          <p:cNvGrpSpPr/>
          <p:nvPr/>
        </p:nvGrpSpPr>
        <p:grpSpPr>
          <a:xfrm rot="4798506">
            <a:off x="10551934" y="4555579"/>
            <a:ext cx="1584429" cy="1362684"/>
            <a:chOff x="6778604" y="4545057"/>
            <a:chExt cx="1140646" cy="1809992"/>
          </a:xfrm>
        </p:grpSpPr>
        <p:sp>
          <p:nvSpPr>
            <p:cNvPr id="21" name="Oval 20"/>
            <p:cNvSpPr/>
            <p:nvPr/>
          </p:nvSpPr>
          <p:spPr>
            <a:xfrm rot="21269089">
              <a:off x="7230961" y="4545057"/>
              <a:ext cx="688289" cy="1252716"/>
            </a:xfrm>
            <a:prstGeom prst="ellipse">
              <a:avLst/>
            </a:prstGeom>
            <a:noFill/>
            <a:ln w="28575" cap="flat" cmpd="sng" algn="ctr">
              <a:solidFill>
                <a:schemeClr val="accent3">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cxnSp>
          <p:nvCxnSpPr>
            <p:cNvPr id="22" name="Straight Connector 21"/>
            <p:cNvCxnSpPr>
              <a:stCxn id="21" idx="1"/>
              <a:endCxn id="24" idx="1"/>
            </p:cNvCxnSpPr>
            <p:nvPr/>
          </p:nvCxnSpPr>
          <p:spPr>
            <a:xfrm rot="16801494" flipH="1" flipV="1">
              <a:off x="6378935" y="5185953"/>
              <a:ext cx="1354404" cy="38545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4"/>
              <a:endCxn id="24" idx="5"/>
            </p:cNvCxnSpPr>
            <p:nvPr/>
          </p:nvCxnSpPr>
          <p:spPr>
            <a:xfrm rot="16801494" flipH="1" flipV="1">
              <a:off x="6958583" y="5732527"/>
              <a:ext cx="659274" cy="58576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rot="21269089">
              <a:off x="6778604" y="5907293"/>
              <a:ext cx="213959" cy="425006"/>
            </a:xfrm>
            <a:prstGeom prst="ellipse">
              <a:avLst/>
            </a:prstGeom>
            <a:noFill/>
            <a:ln w="28575" cap="flat" cmpd="sng" algn="ctr">
              <a:solidFill>
                <a:schemeClr val="accent3">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grpSp>
      <p:sp>
        <p:nvSpPr>
          <p:cNvPr id="29" name="TextBox 28"/>
          <p:cNvSpPr txBox="1"/>
          <p:nvPr/>
        </p:nvSpPr>
        <p:spPr>
          <a:xfrm>
            <a:off x="8357976" y="6354623"/>
            <a:ext cx="3228965" cy="338554"/>
          </a:xfrm>
          <a:prstGeom prst="rect">
            <a:avLst/>
          </a:prstGeom>
          <a:noFill/>
        </p:spPr>
        <p:txBody>
          <a:bodyPr wrap="square" rtlCol="0">
            <a:spAutoFit/>
          </a:bodyPr>
          <a:lstStyle/>
          <a:p>
            <a:r>
              <a:rPr lang="en-GB" sz="1600" dirty="0" smtClean="0">
                <a:solidFill>
                  <a:schemeClr val="bg1"/>
                </a:solidFill>
                <a:latin typeface="Arial" panose="020B0604020202020204" pitchFamily="34" charset="0"/>
                <a:cs typeface="Arial" panose="020B0604020202020204" pitchFamily="34" charset="0"/>
              </a:rPr>
              <a:t>2.17 </a:t>
            </a:r>
            <a:r>
              <a:rPr lang="en-GB" sz="1600" dirty="0" err="1" smtClean="0">
                <a:solidFill>
                  <a:schemeClr val="bg1"/>
                </a:solidFill>
                <a:latin typeface="Arial" panose="020B0604020202020204" pitchFamily="34" charset="0"/>
                <a:cs typeface="Arial" panose="020B0604020202020204" pitchFamily="34" charset="0"/>
              </a:rPr>
              <a:t>Gy</a:t>
            </a:r>
            <a:r>
              <a:rPr lang="en-GB" sz="1600" dirty="0" smtClean="0">
                <a:solidFill>
                  <a:schemeClr val="bg1"/>
                </a:solidFill>
                <a:latin typeface="Arial" panose="020B0604020202020204" pitchFamily="34" charset="0"/>
                <a:cs typeface="Arial" panose="020B0604020202020204" pitchFamily="34" charset="0"/>
              </a:rPr>
              <a:t>, 1 hr post-irradiation </a:t>
            </a:r>
            <a:endParaRPr lang="en-GB" sz="1600"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4587966" y="6323733"/>
            <a:ext cx="1244600" cy="353943"/>
          </a:xfrm>
          <a:prstGeom prst="rect">
            <a:avLst/>
          </a:prstGeom>
          <a:noFill/>
        </p:spPr>
        <p:txBody>
          <a:bodyPr wrap="square" rtlCol="0">
            <a:spAutoFit/>
          </a:bodyPr>
          <a:lstStyle/>
          <a:p>
            <a:r>
              <a:rPr lang="en-GB" sz="1650" dirty="0" smtClean="0">
                <a:solidFill>
                  <a:schemeClr val="bg1"/>
                </a:solidFill>
                <a:latin typeface="Arial" panose="020B0604020202020204" pitchFamily="34" charset="0"/>
                <a:cs typeface="Arial" panose="020B0604020202020204" pitchFamily="34" charset="0"/>
              </a:rPr>
              <a:t>0 </a:t>
            </a:r>
            <a:r>
              <a:rPr lang="en-GB" sz="1650" dirty="0" err="1" smtClean="0">
                <a:solidFill>
                  <a:schemeClr val="bg1"/>
                </a:solidFill>
                <a:latin typeface="Arial" panose="020B0604020202020204" pitchFamily="34" charset="0"/>
                <a:cs typeface="Arial" panose="020B0604020202020204" pitchFamily="34" charset="0"/>
              </a:rPr>
              <a:t>Gy</a:t>
            </a:r>
            <a:r>
              <a:rPr lang="en-GB" sz="1650" dirty="0" smtClean="0">
                <a:solidFill>
                  <a:schemeClr val="bg1"/>
                </a:solidFill>
                <a:latin typeface="Arial" panose="020B0604020202020204" pitchFamily="34" charset="0"/>
                <a:cs typeface="Arial" panose="020B0604020202020204" pitchFamily="34" charset="0"/>
              </a:rPr>
              <a:t> </a:t>
            </a:r>
            <a:endParaRPr lang="en-GB" sz="1650"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220900" y="5448988"/>
            <a:ext cx="4215691" cy="923330"/>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e.g. DNA damage foci displayed in DU145 prostate cancer cells pre- and post- irradiation with 35 MeV electrons</a:t>
            </a:r>
            <a:endParaRPr lang="en-GB" dirty="0">
              <a:latin typeface="Arial" panose="020B0604020202020204" pitchFamily="34" charset="0"/>
              <a:cs typeface="Arial" panose="020B0604020202020204" pitchFamily="34" charset="0"/>
            </a:endParaRPr>
          </a:p>
        </p:txBody>
      </p:sp>
      <p:grpSp>
        <p:nvGrpSpPr>
          <p:cNvPr id="16" name="Group 15"/>
          <p:cNvGrpSpPr/>
          <p:nvPr/>
        </p:nvGrpSpPr>
        <p:grpSpPr>
          <a:xfrm>
            <a:off x="2289356" y="487110"/>
            <a:ext cx="9110520" cy="765448"/>
            <a:chOff x="2289356" y="487110"/>
            <a:chExt cx="9110520" cy="765448"/>
          </a:xfrm>
        </p:grpSpPr>
        <p:sp>
          <p:nvSpPr>
            <p:cNvPr id="5" name="TextBox 4"/>
            <p:cNvSpPr txBox="1"/>
            <p:nvPr/>
          </p:nvSpPr>
          <p:spPr>
            <a:xfrm>
              <a:off x="2289356" y="658297"/>
              <a:ext cx="1970496" cy="584775"/>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(lung cancer cell line)</a:t>
              </a:r>
              <a:endParaRPr lang="en-GB" sz="1600" b="1" dirty="0">
                <a:latin typeface="Arial" panose="020B0604020202020204" pitchFamily="34" charset="0"/>
                <a:cs typeface="Arial" panose="020B0604020202020204" pitchFamily="34" charset="0"/>
              </a:endParaRPr>
            </a:p>
          </p:txBody>
        </p:sp>
        <p:sp>
          <p:nvSpPr>
            <p:cNvPr id="26" name="TextBox 25"/>
            <p:cNvSpPr txBox="1"/>
            <p:nvPr/>
          </p:nvSpPr>
          <p:spPr>
            <a:xfrm>
              <a:off x="5909344" y="667783"/>
              <a:ext cx="1970496" cy="584775"/>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(prostate cancer cell line)</a:t>
              </a:r>
              <a:endParaRPr lang="en-GB" sz="1600" b="1" dirty="0">
                <a:latin typeface="Arial" panose="020B0604020202020204" pitchFamily="34" charset="0"/>
                <a:cs typeface="Arial" panose="020B0604020202020204" pitchFamily="34" charset="0"/>
              </a:endParaRPr>
            </a:p>
          </p:txBody>
        </p:sp>
        <p:sp>
          <p:nvSpPr>
            <p:cNvPr id="27" name="TextBox 26"/>
            <p:cNvSpPr txBox="1"/>
            <p:nvPr/>
          </p:nvSpPr>
          <p:spPr>
            <a:xfrm>
              <a:off x="9429380" y="487110"/>
              <a:ext cx="1970496" cy="584775"/>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(prostate cancer cell line)</a:t>
              </a:r>
              <a:endParaRPr lang="en-GB" sz="1600" b="1" dirty="0">
                <a:latin typeface="Arial" panose="020B0604020202020204" pitchFamily="34" charset="0"/>
                <a:cs typeface="Arial" panose="020B0604020202020204" pitchFamily="34" charset="0"/>
              </a:endParaRPr>
            </a:p>
          </p:txBody>
        </p:sp>
      </p:grpSp>
      <p:sp>
        <p:nvSpPr>
          <p:cNvPr id="28" name="Title 1"/>
          <p:cNvSpPr txBox="1">
            <a:spLocks/>
          </p:cNvSpPr>
          <p:nvPr/>
        </p:nvSpPr>
        <p:spPr>
          <a:xfrm>
            <a:off x="-251059" y="-713857"/>
            <a:ext cx="1236917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100" b="1" dirty="0" smtClean="0">
                <a:latin typeface="Arial" panose="020B0604020202020204" pitchFamily="34" charset="0"/>
                <a:cs typeface="Arial" panose="020B0604020202020204" pitchFamily="34" charset="0"/>
              </a:rPr>
              <a:t>Measuring DNA Damage in Response to 25 – 35 MeV Electrons</a:t>
            </a:r>
            <a:endParaRPr lang="en-GB" sz="3100" b="1" dirty="0">
              <a:latin typeface="Arial" panose="020B0604020202020204" pitchFamily="34" charset="0"/>
              <a:cs typeface="Arial" panose="020B0604020202020204" pitchFamily="34" charset="0"/>
            </a:endParaRPr>
          </a:p>
        </p:txBody>
      </p:sp>
      <p:sp>
        <p:nvSpPr>
          <p:cNvPr id="32" name="TextBox 31"/>
          <p:cNvSpPr txBox="1"/>
          <p:nvPr/>
        </p:nvSpPr>
        <p:spPr>
          <a:xfrm>
            <a:off x="11779517" y="-51076"/>
            <a:ext cx="515007"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10</a:t>
            </a:r>
            <a:endParaRPr lang="en-GB" dirty="0">
              <a:latin typeface="Arial" panose="020B0604020202020204" pitchFamily="34" charset="0"/>
              <a:cs typeface="Arial" panose="020B0604020202020204" pitchFamily="34" charset="0"/>
            </a:endParaRPr>
          </a:p>
        </p:txBody>
      </p:sp>
      <p:sp>
        <p:nvSpPr>
          <p:cNvPr id="17" name="TextBox 16"/>
          <p:cNvSpPr txBox="1"/>
          <p:nvPr/>
        </p:nvSpPr>
        <p:spPr>
          <a:xfrm>
            <a:off x="126583" y="4006561"/>
            <a:ext cx="3826360"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Graphs indicate increase in number of DNA damage foci (</a:t>
            </a:r>
            <a:r>
              <a:rPr lang="el-GR" dirty="0" smtClean="0">
                <a:latin typeface="Arial" panose="020B0604020202020204" pitchFamily="34" charset="0"/>
                <a:cs typeface="Arial" panose="020B0604020202020204" pitchFamily="34" charset="0"/>
              </a:rPr>
              <a:t>γ</a:t>
            </a:r>
            <a:r>
              <a:rPr lang="en-GB" dirty="0" smtClean="0">
                <a:latin typeface="Arial" panose="020B0604020202020204" pitchFamily="34" charset="0"/>
                <a:cs typeface="Arial" panose="020B0604020202020204" pitchFamily="34" charset="0"/>
              </a:rPr>
              <a:t>H2AX) vs unirradiated contro</a:t>
            </a:r>
            <a:r>
              <a:rPr lang="en-GB" dirty="0">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2572958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000" dirty="0" smtClean="0">
                <a:latin typeface="Arial" panose="020B0604020202020204" pitchFamily="34" charset="0"/>
                <a:cs typeface="Arial" panose="020B0604020202020204" pitchFamily="34" charset="0"/>
              </a:rPr>
              <a:t>There are no significant differences between the number of DNA damage foci induced between 25, 30 and 35 MeV electrons</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Number of DNA damage foci changes back to baseline levels 24 hrs post-irradiation with both high and low doses</a:t>
            </a:r>
          </a:p>
        </p:txBody>
      </p:sp>
      <p:sp>
        <p:nvSpPr>
          <p:cNvPr id="4" name="Title 1"/>
          <p:cNvSpPr txBox="1">
            <a:spLocks/>
          </p:cNvSpPr>
          <p:nvPr/>
        </p:nvSpPr>
        <p:spPr>
          <a:xfrm>
            <a:off x="-324632" y="0"/>
            <a:ext cx="1236917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100" b="1" dirty="0" smtClean="0">
                <a:latin typeface="Arial" panose="020B0604020202020204" pitchFamily="34" charset="0"/>
                <a:cs typeface="Arial" panose="020B0604020202020204" pitchFamily="34" charset="0"/>
              </a:rPr>
              <a:t>DNA Repair Foci - Conclusions </a:t>
            </a:r>
            <a:endParaRPr lang="en-GB" sz="3100" b="1" dirty="0">
              <a:latin typeface="Arial" panose="020B0604020202020204" pitchFamily="34" charset="0"/>
              <a:cs typeface="Arial" panose="020B0604020202020204" pitchFamily="34" charset="0"/>
            </a:endParaRPr>
          </a:p>
        </p:txBody>
      </p:sp>
      <p:sp>
        <p:nvSpPr>
          <p:cNvPr id="5" name="TextBox 4"/>
          <p:cNvSpPr txBox="1"/>
          <p:nvPr/>
        </p:nvSpPr>
        <p:spPr>
          <a:xfrm>
            <a:off x="11841480" y="-20699"/>
            <a:ext cx="47752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11</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795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474326"/>
            <a:ext cx="12319000" cy="3450616"/>
            <a:chOff x="-38100" y="2847718"/>
            <a:chExt cx="12319000" cy="3450616"/>
          </a:xfrm>
        </p:grpSpPr>
        <p:pic>
          <p:nvPicPr>
            <p:cNvPr id="5" name="Picture 4"/>
            <p:cNvPicPr>
              <a:picLocks noChangeAspect="1"/>
            </p:cNvPicPr>
            <p:nvPr/>
          </p:nvPicPr>
          <p:blipFill rotWithShape="1">
            <a:blip r:embed="rId2"/>
            <a:srcRect r="30193"/>
            <a:stretch/>
          </p:blipFill>
          <p:spPr>
            <a:xfrm>
              <a:off x="-38100" y="2857500"/>
              <a:ext cx="3732122" cy="3440834"/>
            </a:xfrm>
            <a:prstGeom prst="rect">
              <a:avLst/>
            </a:prstGeom>
          </p:spPr>
        </p:pic>
        <p:pic>
          <p:nvPicPr>
            <p:cNvPr id="6" name="Picture 5"/>
            <p:cNvPicPr>
              <a:picLocks noChangeAspect="1"/>
            </p:cNvPicPr>
            <p:nvPr/>
          </p:nvPicPr>
          <p:blipFill rotWithShape="1">
            <a:blip r:embed="rId3"/>
            <a:srcRect r="31045"/>
            <a:stretch/>
          </p:blipFill>
          <p:spPr>
            <a:xfrm>
              <a:off x="3638550" y="2857500"/>
              <a:ext cx="3740948" cy="3440834"/>
            </a:xfrm>
            <a:prstGeom prst="rect">
              <a:avLst/>
            </a:prstGeom>
          </p:spPr>
        </p:pic>
        <p:pic>
          <p:nvPicPr>
            <p:cNvPr id="7" name="Picture 6"/>
            <p:cNvPicPr>
              <a:picLocks noChangeAspect="1"/>
            </p:cNvPicPr>
            <p:nvPr/>
          </p:nvPicPr>
          <p:blipFill>
            <a:blip r:embed="rId4"/>
            <a:stretch>
              <a:fillRect/>
            </a:stretch>
          </p:blipFill>
          <p:spPr>
            <a:xfrm>
              <a:off x="7308850" y="2847718"/>
              <a:ext cx="4972050" cy="3450615"/>
            </a:xfrm>
            <a:prstGeom prst="rect">
              <a:avLst/>
            </a:prstGeom>
          </p:spPr>
        </p:pic>
      </p:grpSp>
      <p:sp>
        <p:nvSpPr>
          <p:cNvPr id="10" name="TextBox 9"/>
          <p:cNvSpPr txBox="1"/>
          <p:nvPr/>
        </p:nvSpPr>
        <p:spPr>
          <a:xfrm>
            <a:off x="136873" y="5091832"/>
            <a:ext cx="3727416" cy="1200329"/>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e.g. DNA repair foci displayed in DU145 prostate cancer cells pre- and post- irradiation with 35 MeV electrons</a:t>
            </a:r>
            <a:endParaRPr lang="en-GB"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5"/>
          <a:srcRect l="61171" t="68563" r="28478" b="18102"/>
          <a:stretch/>
        </p:blipFill>
        <p:spPr>
          <a:xfrm>
            <a:off x="6950474" y="4570752"/>
            <a:ext cx="1081874" cy="1396823"/>
          </a:xfrm>
          <a:prstGeom prst="rect">
            <a:avLst/>
          </a:prstGeom>
        </p:spPr>
      </p:pic>
      <p:grpSp>
        <p:nvGrpSpPr>
          <p:cNvPr id="4" name="Group 3"/>
          <p:cNvGrpSpPr/>
          <p:nvPr/>
        </p:nvGrpSpPr>
        <p:grpSpPr>
          <a:xfrm>
            <a:off x="4169174" y="3843406"/>
            <a:ext cx="7989895" cy="2806744"/>
            <a:chOff x="4169174" y="3843406"/>
            <a:chExt cx="7989895" cy="2806744"/>
          </a:xfrm>
        </p:grpSpPr>
        <p:grpSp>
          <p:nvGrpSpPr>
            <p:cNvPr id="16" name="Group 15"/>
            <p:cNvGrpSpPr/>
            <p:nvPr/>
          </p:nvGrpSpPr>
          <p:grpSpPr>
            <a:xfrm>
              <a:off x="4169174" y="3843406"/>
              <a:ext cx="7111035" cy="2806744"/>
              <a:chOff x="4169174" y="3843406"/>
              <a:chExt cx="7111035" cy="2806744"/>
            </a:xfrm>
          </p:grpSpPr>
          <p:grpSp>
            <p:nvGrpSpPr>
              <p:cNvPr id="15" name="Group 14"/>
              <p:cNvGrpSpPr/>
              <p:nvPr/>
            </p:nvGrpSpPr>
            <p:grpSpPr>
              <a:xfrm>
                <a:off x="4169174" y="3843406"/>
                <a:ext cx="6644811" cy="2806744"/>
                <a:chOff x="4169174" y="3843406"/>
                <a:chExt cx="6644811" cy="2806744"/>
              </a:xfrm>
            </p:grpSpPr>
            <p:grpSp>
              <p:nvGrpSpPr>
                <p:cNvPr id="9" name="Group 8"/>
                <p:cNvGrpSpPr/>
                <p:nvPr/>
              </p:nvGrpSpPr>
              <p:grpSpPr>
                <a:xfrm>
                  <a:off x="4169174" y="3843406"/>
                  <a:ext cx="6644811" cy="2806744"/>
                  <a:chOff x="2012951" y="3881506"/>
                  <a:chExt cx="6644811" cy="2806744"/>
                </a:xfrm>
              </p:grpSpPr>
              <p:pic>
                <p:nvPicPr>
                  <p:cNvPr id="3" name="Picture 2"/>
                  <p:cNvPicPr>
                    <a:picLocks noChangeAspect="1"/>
                  </p:cNvPicPr>
                  <p:nvPr/>
                </p:nvPicPr>
                <p:blipFill>
                  <a:blip r:embed="rId5"/>
                  <a:stretch>
                    <a:fillRect/>
                  </a:stretch>
                </p:blipFill>
                <p:spPr>
                  <a:xfrm>
                    <a:off x="2012951" y="3926280"/>
                    <a:ext cx="2755900" cy="2761970"/>
                  </a:xfrm>
                  <a:prstGeom prst="rect">
                    <a:avLst/>
                  </a:prstGeom>
                </p:spPr>
              </p:pic>
              <p:pic>
                <p:nvPicPr>
                  <p:cNvPr id="8" name="Picture 7"/>
                  <p:cNvPicPr>
                    <a:picLocks noChangeAspect="1"/>
                  </p:cNvPicPr>
                  <p:nvPr/>
                </p:nvPicPr>
                <p:blipFill>
                  <a:blip r:embed="rId6"/>
                  <a:stretch>
                    <a:fillRect/>
                  </a:stretch>
                </p:blipFill>
                <p:spPr>
                  <a:xfrm>
                    <a:off x="5920421" y="3881506"/>
                    <a:ext cx="2737341" cy="2773920"/>
                  </a:xfrm>
                  <a:prstGeom prst="rect">
                    <a:avLst/>
                  </a:prstGeom>
                </p:spPr>
              </p:pic>
            </p:grpSp>
            <p:sp>
              <p:nvSpPr>
                <p:cNvPr id="11" name="TextBox 10"/>
                <p:cNvSpPr txBox="1"/>
                <p:nvPr/>
              </p:nvSpPr>
              <p:spPr>
                <a:xfrm>
                  <a:off x="4169174" y="6263383"/>
                  <a:ext cx="1244600" cy="353943"/>
                </a:xfrm>
                <a:prstGeom prst="rect">
                  <a:avLst/>
                </a:prstGeom>
                <a:noFill/>
              </p:spPr>
              <p:txBody>
                <a:bodyPr wrap="square" rtlCol="0">
                  <a:spAutoFit/>
                </a:bodyPr>
                <a:lstStyle/>
                <a:p>
                  <a:r>
                    <a:rPr lang="en-GB" sz="1650" dirty="0" smtClean="0">
                      <a:solidFill>
                        <a:schemeClr val="bg1"/>
                      </a:solidFill>
                      <a:latin typeface="Arial" panose="020B0604020202020204" pitchFamily="34" charset="0"/>
                      <a:cs typeface="Arial" panose="020B0604020202020204" pitchFamily="34" charset="0"/>
                    </a:rPr>
                    <a:t>0 </a:t>
                  </a:r>
                  <a:r>
                    <a:rPr lang="en-GB" sz="1650" dirty="0" err="1" smtClean="0">
                      <a:solidFill>
                        <a:schemeClr val="bg1"/>
                      </a:solidFill>
                      <a:latin typeface="Arial" panose="020B0604020202020204" pitchFamily="34" charset="0"/>
                      <a:cs typeface="Arial" panose="020B0604020202020204" pitchFamily="34" charset="0"/>
                    </a:rPr>
                    <a:t>Gy</a:t>
                  </a:r>
                  <a:r>
                    <a:rPr lang="en-GB" sz="1650" dirty="0" smtClean="0">
                      <a:solidFill>
                        <a:schemeClr val="bg1"/>
                      </a:solidFill>
                      <a:latin typeface="Arial" panose="020B0604020202020204" pitchFamily="34" charset="0"/>
                      <a:cs typeface="Arial" panose="020B0604020202020204" pitchFamily="34" charset="0"/>
                    </a:rPr>
                    <a:t> </a:t>
                  </a:r>
                  <a:endParaRPr lang="en-GB" sz="1650" dirty="0">
                    <a:solidFill>
                      <a:schemeClr val="bg1"/>
                    </a:solidFill>
                    <a:latin typeface="Arial" panose="020B0604020202020204" pitchFamily="34" charset="0"/>
                    <a:cs typeface="Arial" panose="020B0604020202020204" pitchFamily="34" charset="0"/>
                  </a:endParaRPr>
                </a:p>
              </p:txBody>
            </p:sp>
          </p:grpSp>
          <p:sp>
            <p:nvSpPr>
              <p:cNvPr id="12" name="TextBox 11"/>
              <p:cNvSpPr txBox="1"/>
              <p:nvPr/>
            </p:nvSpPr>
            <p:spPr>
              <a:xfrm>
                <a:off x="8051244" y="6282536"/>
                <a:ext cx="3228965" cy="353943"/>
              </a:xfrm>
              <a:prstGeom prst="rect">
                <a:avLst/>
              </a:prstGeom>
              <a:noFill/>
            </p:spPr>
            <p:txBody>
              <a:bodyPr wrap="square" rtlCol="0">
                <a:spAutoFit/>
              </a:bodyPr>
              <a:lstStyle/>
              <a:p>
                <a:r>
                  <a:rPr lang="en-GB" sz="1650" dirty="0" smtClean="0">
                    <a:solidFill>
                      <a:schemeClr val="bg1"/>
                    </a:solidFill>
                    <a:latin typeface="Arial" panose="020B0604020202020204" pitchFamily="34" charset="0"/>
                    <a:cs typeface="Arial" panose="020B0604020202020204" pitchFamily="34" charset="0"/>
                  </a:rPr>
                  <a:t>2.17 </a:t>
                </a:r>
                <a:r>
                  <a:rPr lang="en-GB" sz="1650" dirty="0" err="1" smtClean="0">
                    <a:solidFill>
                      <a:schemeClr val="bg1"/>
                    </a:solidFill>
                    <a:latin typeface="Arial" panose="020B0604020202020204" pitchFamily="34" charset="0"/>
                    <a:cs typeface="Arial" panose="020B0604020202020204" pitchFamily="34" charset="0"/>
                  </a:rPr>
                  <a:t>Gy</a:t>
                </a:r>
                <a:r>
                  <a:rPr lang="en-GB" sz="1650" dirty="0" smtClean="0">
                    <a:solidFill>
                      <a:schemeClr val="bg1"/>
                    </a:solidFill>
                    <a:latin typeface="Arial" panose="020B0604020202020204" pitchFamily="34" charset="0"/>
                    <a:cs typeface="Arial" panose="020B0604020202020204" pitchFamily="34" charset="0"/>
                  </a:rPr>
                  <a:t>, 1 hr post-irradiation </a:t>
                </a:r>
                <a:endParaRPr lang="en-GB" sz="1650" dirty="0">
                  <a:solidFill>
                    <a:schemeClr val="bg1"/>
                  </a:solidFill>
                  <a:latin typeface="Arial" panose="020B0604020202020204" pitchFamily="34" charset="0"/>
                  <a:cs typeface="Arial" panose="020B0604020202020204" pitchFamily="34" charset="0"/>
                </a:endParaRPr>
              </a:p>
            </p:txBody>
          </p:sp>
        </p:grpSp>
        <p:pic>
          <p:nvPicPr>
            <p:cNvPr id="34" name="Picture 33"/>
            <p:cNvPicPr>
              <a:picLocks noChangeAspect="1"/>
            </p:cNvPicPr>
            <p:nvPr/>
          </p:nvPicPr>
          <p:blipFill rotWithShape="1">
            <a:blip r:embed="rId6"/>
            <a:srcRect l="86221" t="71048" r="2014" b="18774"/>
            <a:stretch/>
          </p:blipFill>
          <p:spPr>
            <a:xfrm>
              <a:off x="10858280" y="4570752"/>
              <a:ext cx="1300789" cy="1140418"/>
            </a:xfrm>
            <a:prstGeom prst="rect">
              <a:avLst/>
            </a:prstGeom>
          </p:spPr>
        </p:pic>
      </p:grpSp>
      <p:grpSp>
        <p:nvGrpSpPr>
          <p:cNvPr id="35" name="Group 34"/>
          <p:cNvGrpSpPr/>
          <p:nvPr/>
        </p:nvGrpSpPr>
        <p:grpSpPr>
          <a:xfrm>
            <a:off x="10446417" y="4546830"/>
            <a:ext cx="1560107" cy="1574753"/>
            <a:chOff x="6419390" y="4642965"/>
            <a:chExt cx="1560107" cy="1574753"/>
          </a:xfrm>
        </p:grpSpPr>
        <p:sp>
          <p:nvSpPr>
            <p:cNvPr id="36" name="Oval 35"/>
            <p:cNvSpPr/>
            <p:nvPr/>
          </p:nvSpPr>
          <p:spPr>
            <a:xfrm rot="21269089">
              <a:off x="6982438" y="4642965"/>
              <a:ext cx="997059" cy="1147824"/>
            </a:xfrm>
            <a:prstGeom prst="ellipse">
              <a:avLst/>
            </a:prstGeom>
            <a:noFill/>
            <a:ln w="28575" cap="flat" cmpd="sng" algn="ctr">
              <a:solidFill>
                <a:schemeClr val="accent3">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cxnSp>
          <p:nvCxnSpPr>
            <p:cNvPr id="37" name="Straight Connector 36"/>
            <p:cNvCxnSpPr>
              <a:stCxn id="36" idx="1"/>
              <a:endCxn id="39" idx="0"/>
            </p:cNvCxnSpPr>
            <p:nvPr/>
          </p:nvCxnSpPr>
          <p:spPr>
            <a:xfrm flipH="1">
              <a:off x="6550652" y="4846819"/>
              <a:ext cx="540431" cy="10035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6" idx="4"/>
              <a:endCxn id="39" idx="5"/>
            </p:cNvCxnSpPr>
            <p:nvPr/>
          </p:nvCxnSpPr>
          <p:spPr>
            <a:xfrm flipH="1">
              <a:off x="6685698" y="5788132"/>
              <a:ext cx="850428" cy="36493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rot="21269089">
              <a:off x="6419390" y="5849509"/>
              <a:ext cx="297912" cy="368209"/>
            </a:xfrm>
            <a:prstGeom prst="ellipse">
              <a:avLst/>
            </a:prstGeom>
            <a:noFill/>
            <a:ln w="28575" cap="flat" cmpd="sng" algn="ctr">
              <a:solidFill>
                <a:schemeClr val="accent3">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grpSp>
      <p:sp>
        <p:nvSpPr>
          <p:cNvPr id="46" name="TextBox 45"/>
          <p:cNvSpPr txBox="1"/>
          <p:nvPr/>
        </p:nvSpPr>
        <p:spPr>
          <a:xfrm>
            <a:off x="10445025" y="3360214"/>
            <a:ext cx="1746975" cy="276999"/>
          </a:xfrm>
          <a:prstGeom prst="rect">
            <a:avLst/>
          </a:prstGeom>
          <a:noFill/>
        </p:spPr>
        <p:txBody>
          <a:bodyPr wrap="square" rtlCol="0">
            <a:spAutoFit/>
          </a:bodyPr>
          <a:lstStyle/>
          <a:p>
            <a:r>
              <a:rPr lang="en-GB" sz="1200" b="1" dirty="0" smtClean="0">
                <a:latin typeface="Arial" panose="020B0604020202020204" pitchFamily="34" charset="0"/>
                <a:cs typeface="Arial" panose="020B0604020202020204" pitchFamily="34" charset="0"/>
              </a:rPr>
              <a:t>*Error bars are SEM</a:t>
            </a:r>
            <a:endParaRPr lang="en-GB" sz="1200" b="1" dirty="0">
              <a:latin typeface="Arial" panose="020B0604020202020204" pitchFamily="34" charset="0"/>
              <a:cs typeface="Arial" panose="020B0604020202020204" pitchFamily="34" charset="0"/>
            </a:endParaRPr>
          </a:p>
        </p:txBody>
      </p:sp>
      <p:grpSp>
        <p:nvGrpSpPr>
          <p:cNvPr id="32" name="Group 31"/>
          <p:cNvGrpSpPr/>
          <p:nvPr/>
        </p:nvGrpSpPr>
        <p:grpSpPr>
          <a:xfrm>
            <a:off x="5884582" y="4604663"/>
            <a:ext cx="2090012" cy="1521269"/>
            <a:chOff x="5884582" y="4604663"/>
            <a:chExt cx="2090012" cy="1521269"/>
          </a:xfrm>
        </p:grpSpPr>
        <p:sp>
          <p:nvSpPr>
            <p:cNvPr id="17" name="Oval 16"/>
            <p:cNvSpPr/>
            <p:nvPr/>
          </p:nvSpPr>
          <p:spPr>
            <a:xfrm rot="21269089">
              <a:off x="6918267" y="4604663"/>
              <a:ext cx="1056327" cy="1252717"/>
            </a:xfrm>
            <a:prstGeom prst="ellipse">
              <a:avLst/>
            </a:prstGeom>
            <a:noFill/>
            <a:ln w="28575" cap="flat" cmpd="sng" algn="ctr">
              <a:solidFill>
                <a:schemeClr val="accent3">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cxnSp>
          <p:nvCxnSpPr>
            <p:cNvPr id="19" name="Straight Connector 18"/>
            <p:cNvCxnSpPr>
              <a:endCxn id="29" idx="0"/>
            </p:cNvCxnSpPr>
            <p:nvPr/>
          </p:nvCxnSpPr>
          <p:spPr>
            <a:xfrm flipH="1">
              <a:off x="5971731" y="4660900"/>
              <a:ext cx="1229170" cy="114523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7" idx="4"/>
              <a:endCxn id="29" idx="5"/>
            </p:cNvCxnSpPr>
            <p:nvPr/>
          </p:nvCxnSpPr>
          <p:spPr>
            <a:xfrm flipH="1">
              <a:off x="6070204" y="5854480"/>
              <a:ext cx="1436426" cy="21701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rot="21269089">
              <a:off x="5884582" y="5805393"/>
              <a:ext cx="205103" cy="320539"/>
            </a:xfrm>
            <a:prstGeom prst="ellipse">
              <a:avLst/>
            </a:prstGeom>
            <a:noFill/>
            <a:ln w="28575" cap="flat" cmpd="sng" algn="ctr">
              <a:solidFill>
                <a:schemeClr val="accent3">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grpSp>
      <p:grpSp>
        <p:nvGrpSpPr>
          <p:cNvPr id="30" name="Group 29"/>
          <p:cNvGrpSpPr/>
          <p:nvPr/>
        </p:nvGrpSpPr>
        <p:grpSpPr>
          <a:xfrm>
            <a:off x="2355863" y="481372"/>
            <a:ext cx="9319068" cy="614132"/>
            <a:chOff x="2289482" y="593898"/>
            <a:chExt cx="9319068" cy="614132"/>
          </a:xfrm>
        </p:grpSpPr>
        <p:sp>
          <p:nvSpPr>
            <p:cNvPr id="31" name="TextBox 30"/>
            <p:cNvSpPr txBox="1"/>
            <p:nvPr/>
          </p:nvSpPr>
          <p:spPr>
            <a:xfrm>
              <a:off x="2289482" y="623255"/>
              <a:ext cx="1970496" cy="584775"/>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(lung cancer cell line)</a:t>
              </a:r>
              <a:endParaRPr lang="en-GB" sz="1600" b="1" dirty="0">
                <a:latin typeface="Arial" panose="020B0604020202020204" pitchFamily="34" charset="0"/>
                <a:cs typeface="Arial" panose="020B0604020202020204" pitchFamily="34" charset="0"/>
              </a:endParaRPr>
            </a:p>
          </p:txBody>
        </p:sp>
        <p:sp>
          <p:nvSpPr>
            <p:cNvPr id="33" name="TextBox 32"/>
            <p:cNvSpPr txBox="1"/>
            <p:nvPr/>
          </p:nvSpPr>
          <p:spPr>
            <a:xfrm>
              <a:off x="6084383" y="611233"/>
              <a:ext cx="1970496" cy="584775"/>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(prostate cancer cell line)</a:t>
              </a:r>
              <a:endParaRPr lang="en-GB" sz="1600" b="1" dirty="0">
                <a:latin typeface="Arial" panose="020B0604020202020204" pitchFamily="34" charset="0"/>
                <a:cs typeface="Arial" panose="020B0604020202020204" pitchFamily="34" charset="0"/>
              </a:endParaRPr>
            </a:p>
          </p:txBody>
        </p:sp>
        <p:sp>
          <p:nvSpPr>
            <p:cNvPr id="40" name="TextBox 39"/>
            <p:cNvSpPr txBox="1"/>
            <p:nvPr/>
          </p:nvSpPr>
          <p:spPr>
            <a:xfrm>
              <a:off x="9638054" y="593898"/>
              <a:ext cx="1970496" cy="584775"/>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(prostate cancer cell line)</a:t>
              </a:r>
              <a:endParaRPr lang="en-GB" sz="1600" b="1" dirty="0">
                <a:latin typeface="Arial" panose="020B0604020202020204" pitchFamily="34" charset="0"/>
                <a:cs typeface="Arial" panose="020B0604020202020204" pitchFamily="34" charset="0"/>
              </a:endParaRPr>
            </a:p>
          </p:txBody>
        </p:sp>
      </p:grpSp>
      <p:sp>
        <p:nvSpPr>
          <p:cNvPr id="41" name="Title 1"/>
          <p:cNvSpPr txBox="1">
            <a:spLocks/>
          </p:cNvSpPr>
          <p:nvPr/>
        </p:nvSpPr>
        <p:spPr>
          <a:xfrm>
            <a:off x="-83483" y="-767165"/>
            <a:ext cx="1236917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100" b="1" dirty="0" smtClean="0">
                <a:latin typeface="Arial" panose="020B0604020202020204" pitchFamily="34" charset="0"/>
                <a:cs typeface="Arial" panose="020B0604020202020204" pitchFamily="34" charset="0"/>
              </a:rPr>
              <a:t>Measuring DNA Repair in Response to 25 – 35 MeV Electrons</a:t>
            </a:r>
            <a:endParaRPr lang="en-GB" sz="3100" b="1" dirty="0">
              <a:latin typeface="Arial" panose="020B0604020202020204" pitchFamily="34" charset="0"/>
              <a:cs typeface="Arial" panose="020B0604020202020204" pitchFamily="34" charset="0"/>
            </a:endParaRPr>
          </a:p>
        </p:txBody>
      </p:sp>
      <p:sp>
        <p:nvSpPr>
          <p:cNvPr id="42" name="TextBox 41"/>
          <p:cNvSpPr txBox="1"/>
          <p:nvPr/>
        </p:nvSpPr>
        <p:spPr>
          <a:xfrm>
            <a:off x="11841480" y="-20699"/>
            <a:ext cx="47752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12</a:t>
            </a:r>
            <a:endParaRPr lang="en-GB" dirty="0">
              <a:latin typeface="Arial" panose="020B0604020202020204" pitchFamily="34" charset="0"/>
              <a:cs typeface="Arial" panose="020B0604020202020204" pitchFamily="34" charset="0"/>
            </a:endParaRPr>
          </a:p>
        </p:txBody>
      </p:sp>
      <p:sp>
        <p:nvSpPr>
          <p:cNvPr id="43" name="TextBox 42"/>
          <p:cNvSpPr txBox="1"/>
          <p:nvPr/>
        </p:nvSpPr>
        <p:spPr>
          <a:xfrm>
            <a:off x="126583" y="4006561"/>
            <a:ext cx="3826360"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Graphs indicate increase in number of DNA repair foci (53BP1) vs unirradiated contro</a:t>
            </a:r>
            <a:r>
              <a:rPr lang="en-GB" dirty="0">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345032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000" dirty="0" smtClean="0">
                <a:latin typeface="Arial" panose="020B0604020202020204" pitchFamily="34" charset="0"/>
                <a:cs typeface="Arial" panose="020B0604020202020204" pitchFamily="34" charset="0"/>
              </a:rPr>
              <a:t>There are no significant differences between the number of DNA repair foci induced between 25, 30 and 35 MeV electrons</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Number of DNA damage foci changes back to baseline levels 24 hrs post-irradiation with both high and low doses</a:t>
            </a:r>
          </a:p>
        </p:txBody>
      </p:sp>
      <p:sp>
        <p:nvSpPr>
          <p:cNvPr id="4" name="Title 1"/>
          <p:cNvSpPr txBox="1">
            <a:spLocks/>
          </p:cNvSpPr>
          <p:nvPr/>
        </p:nvSpPr>
        <p:spPr>
          <a:xfrm>
            <a:off x="-324632" y="0"/>
            <a:ext cx="1236917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100" b="1" dirty="0" smtClean="0">
                <a:latin typeface="Arial" panose="020B0604020202020204" pitchFamily="34" charset="0"/>
                <a:cs typeface="Arial" panose="020B0604020202020204" pitchFamily="34" charset="0"/>
              </a:rPr>
              <a:t>DNA Damage Foci - Conclusions </a:t>
            </a:r>
            <a:endParaRPr lang="en-GB" sz="3100" b="1" dirty="0">
              <a:latin typeface="Arial" panose="020B0604020202020204" pitchFamily="34" charset="0"/>
              <a:cs typeface="Arial" panose="020B0604020202020204" pitchFamily="34" charset="0"/>
            </a:endParaRPr>
          </a:p>
        </p:txBody>
      </p:sp>
      <p:sp>
        <p:nvSpPr>
          <p:cNvPr id="5" name="TextBox 4"/>
          <p:cNvSpPr txBox="1"/>
          <p:nvPr/>
        </p:nvSpPr>
        <p:spPr>
          <a:xfrm>
            <a:off x="11805779" y="0"/>
            <a:ext cx="47752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13</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35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Arial" panose="020B0604020202020204" pitchFamily="34" charset="0"/>
                <a:cs typeface="Arial" panose="020B0604020202020204" pitchFamily="34" charset="0"/>
              </a:rPr>
              <a:t>Overview</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2000" dirty="0" smtClean="0">
                <a:latin typeface="Arial" panose="020B0604020202020204" pitchFamily="34" charset="0"/>
                <a:cs typeface="Arial" panose="020B0604020202020204" pitchFamily="34" charset="0"/>
              </a:rPr>
              <a:t>Introduction to VHEE Radiotherapy</a:t>
            </a:r>
          </a:p>
          <a:p>
            <a:r>
              <a:rPr lang="en-GB" sz="2000" dirty="0" smtClean="0">
                <a:latin typeface="Arial" panose="020B0604020202020204" pitchFamily="34" charset="0"/>
                <a:cs typeface="Arial" panose="020B0604020202020204" pitchFamily="34" charset="0"/>
              </a:rPr>
              <a:t>Motivation for the Experiment at CLARA</a:t>
            </a:r>
          </a:p>
          <a:p>
            <a:r>
              <a:rPr lang="en-GB" sz="2000" dirty="0" smtClean="0">
                <a:latin typeface="Arial" panose="020B0604020202020204" pitchFamily="34" charset="0"/>
                <a:cs typeface="Arial" panose="020B0604020202020204" pitchFamily="34" charset="0"/>
              </a:rPr>
              <a:t>Overview of our Experimental Setup </a:t>
            </a:r>
          </a:p>
          <a:p>
            <a:r>
              <a:rPr lang="en-GB" sz="2000" dirty="0" smtClean="0">
                <a:latin typeface="Arial" panose="020B0604020202020204" pitchFamily="34" charset="0"/>
                <a:cs typeface="Arial" panose="020B0604020202020204" pitchFamily="34" charset="0"/>
              </a:rPr>
              <a:t>DNA Damage Experiments</a:t>
            </a:r>
          </a:p>
          <a:p>
            <a:pPr lvl="1"/>
            <a:r>
              <a:rPr lang="en-GB" sz="1800" dirty="0" smtClean="0">
                <a:latin typeface="Arial" panose="020B0604020202020204" pitchFamily="34" charset="0"/>
                <a:cs typeface="Arial" panose="020B0604020202020204" pitchFamily="34" charset="0"/>
              </a:rPr>
              <a:t>Plasmid Irradiations (35 MeV)</a:t>
            </a:r>
          </a:p>
          <a:p>
            <a:pPr lvl="1"/>
            <a:r>
              <a:rPr lang="en-GB" sz="1800" dirty="0" smtClean="0">
                <a:latin typeface="Arial" panose="020B0604020202020204" pitchFamily="34" charset="0"/>
                <a:cs typeface="Arial" panose="020B0604020202020204" pitchFamily="34" charset="0"/>
              </a:rPr>
              <a:t>Human Cancer Cell Irradiations (25 – 35 MeV)</a:t>
            </a:r>
          </a:p>
          <a:p>
            <a:r>
              <a:rPr lang="en-GB" sz="2000" dirty="0" smtClean="0">
                <a:latin typeface="Arial" panose="020B0604020202020204" pitchFamily="34" charset="0"/>
                <a:cs typeface="Arial" panose="020B0604020202020204" pitchFamily="34" charset="0"/>
              </a:rPr>
              <a:t>Summary and Conclusions</a:t>
            </a:r>
            <a:endParaRPr lang="en-GB" sz="2000" dirty="0">
              <a:latin typeface="Arial" panose="020B0604020202020204" pitchFamily="34" charset="0"/>
              <a:cs typeface="Arial" panose="020B0604020202020204" pitchFamily="34" charset="0"/>
            </a:endParaRPr>
          </a:p>
        </p:txBody>
      </p:sp>
      <p:sp>
        <p:nvSpPr>
          <p:cNvPr id="4" name="TextBox 3"/>
          <p:cNvSpPr txBox="1"/>
          <p:nvPr/>
        </p:nvSpPr>
        <p:spPr>
          <a:xfrm>
            <a:off x="11841480" y="73892"/>
            <a:ext cx="20574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2</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795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255" t="16518" r="17224" b="15689"/>
          <a:stretch/>
        </p:blipFill>
        <p:spPr>
          <a:xfrm>
            <a:off x="101601" y="0"/>
            <a:ext cx="1579417" cy="798158"/>
          </a:xfrm>
          <a:prstGeom prst="rect">
            <a:avLst/>
          </a:prstGeom>
        </p:spPr>
      </p:pic>
      <p:pic>
        <p:nvPicPr>
          <p:cNvPr id="5" name="Picture 4"/>
          <p:cNvPicPr>
            <a:picLocks noChangeAspect="1"/>
          </p:cNvPicPr>
          <p:nvPr/>
        </p:nvPicPr>
        <p:blipFill>
          <a:blip r:embed="rId3"/>
          <a:stretch>
            <a:fillRect/>
          </a:stretch>
        </p:blipFill>
        <p:spPr>
          <a:xfrm>
            <a:off x="1762557" y="73892"/>
            <a:ext cx="1047767" cy="653653"/>
          </a:xfrm>
          <a:prstGeom prst="rect">
            <a:avLst/>
          </a:prstGeom>
        </p:spPr>
      </p:pic>
      <p:pic>
        <p:nvPicPr>
          <p:cNvPr id="6" name="Picture 5"/>
          <p:cNvPicPr>
            <a:picLocks noChangeAspect="1"/>
          </p:cNvPicPr>
          <p:nvPr/>
        </p:nvPicPr>
        <p:blipFill rotWithShape="1">
          <a:blip r:embed="rId4"/>
          <a:srcRect t="8188" b="14236"/>
          <a:stretch/>
        </p:blipFill>
        <p:spPr>
          <a:xfrm>
            <a:off x="2891863" y="0"/>
            <a:ext cx="1172137" cy="798158"/>
          </a:xfrm>
          <a:prstGeom prst="rect">
            <a:avLst/>
          </a:prstGeom>
        </p:spPr>
      </p:pic>
      <p:sp>
        <p:nvSpPr>
          <p:cNvPr id="3" name="TextBox 2"/>
          <p:cNvSpPr txBox="1"/>
          <p:nvPr/>
        </p:nvSpPr>
        <p:spPr>
          <a:xfrm>
            <a:off x="431374" y="2049829"/>
            <a:ext cx="11054773"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Plasmid irradiation studies indicate an RBE value of 1.16 for 35 MeV electrons</a:t>
            </a:r>
          </a:p>
          <a:p>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There are no significant differences between 25, 30 and 35 MeV electrons in the induction of DNA damage or repair foci, suggesting that quantity of DNA damage is insensitive to electron energy in this range</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We will repeat these measurements with conventional radiotherapy to determine an RBE for induction of DNA damage and repair foci</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We are planning on two further experimental runs:</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CONV and FLASH rate 22 MeV electrons at DESY, Hamburg. </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CONV and FLASH rate 100 – 250 MeV electrons at CLEAR, CERN.</a:t>
            </a:r>
            <a:endParaRPr lang="en-GB"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1429752" y="39907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smtClean="0">
                <a:latin typeface="Arial" panose="020B0604020202020204" pitchFamily="34" charset="0"/>
                <a:cs typeface="Arial" panose="020B0604020202020204" pitchFamily="34" charset="0"/>
              </a:rPr>
              <a:t>Summary and Conclusions</a:t>
            </a:r>
            <a:endParaRPr lang="en-GB" sz="4000" b="1" dirty="0">
              <a:latin typeface="Arial" panose="020B0604020202020204" pitchFamily="34" charset="0"/>
              <a:cs typeface="Arial" panose="020B0604020202020204" pitchFamily="34" charset="0"/>
            </a:endParaRPr>
          </a:p>
        </p:txBody>
      </p:sp>
      <p:sp>
        <p:nvSpPr>
          <p:cNvPr id="9" name="TextBox 8"/>
          <p:cNvSpPr txBox="1"/>
          <p:nvPr/>
        </p:nvSpPr>
        <p:spPr>
          <a:xfrm>
            <a:off x="11630927" y="73892"/>
            <a:ext cx="561073"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14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081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10951" y="3142593"/>
            <a:ext cx="2361003" cy="1472920"/>
          </a:xfrm>
          <a:prstGeom prst="rect">
            <a:avLst/>
          </a:prstGeom>
        </p:spPr>
      </p:pic>
      <p:sp>
        <p:nvSpPr>
          <p:cNvPr id="8" name="Title 1"/>
          <p:cNvSpPr txBox="1">
            <a:spLocks/>
          </p:cNvSpPr>
          <p:nvPr/>
        </p:nvSpPr>
        <p:spPr>
          <a:xfrm>
            <a:off x="891309" y="134501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smtClean="0">
                <a:latin typeface="Arial" panose="020B0604020202020204" pitchFamily="34" charset="0"/>
                <a:cs typeface="Arial" panose="020B0604020202020204" pitchFamily="34" charset="0"/>
              </a:rPr>
              <a:t>Thank you for listening!</a:t>
            </a:r>
            <a:endParaRPr lang="en-GB" sz="4000" b="1" dirty="0">
              <a:latin typeface="Arial" panose="020B0604020202020204" pitchFamily="34" charset="0"/>
              <a:cs typeface="Arial" panose="020B0604020202020204" pitchFamily="34" charset="0"/>
            </a:endParaRPr>
          </a:p>
        </p:txBody>
      </p:sp>
      <p:sp>
        <p:nvSpPr>
          <p:cNvPr id="9" name="TextBox 8"/>
          <p:cNvSpPr txBox="1"/>
          <p:nvPr/>
        </p:nvSpPr>
        <p:spPr>
          <a:xfrm>
            <a:off x="11630927" y="73892"/>
            <a:ext cx="561073"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12</a:t>
            </a:r>
            <a:endParaRPr lang="en-GB"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7978465" y="2720038"/>
            <a:ext cx="2419350" cy="1895475"/>
          </a:xfrm>
          <a:prstGeom prst="rect">
            <a:avLst/>
          </a:prstGeom>
        </p:spPr>
      </p:pic>
      <p:pic>
        <p:nvPicPr>
          <p:cNvPr id="2" name="Picture 1"/>
          <p:cNvPicPr>
            <a:picLocks noChangeAspect="1"/>
          </p:cNvPicPr>
          <p:nvPr/>
        </p:nvPicPr>
        <p:blipFill>
          <a:blip r:embed="rId4"/>
          <a:stretch>
            <a:fillRect/>
          </a:stretch>
        </p:blipFill>
        <p:spPr>
          <a:xfrm>
            <a:off x="1088106" y="3139138"/>
            <a:ext cx="3438525" cy="1476375"/>
          </a:xfrm>
          <a:prstGeom prst="rect">
            <a:avLst/>
          </a:prstGeom>
        </p:spPr>
      </p:pic>
      <p:sp>
        <p:nvSpPr>
          <p:cNvPr id="3" name="TextBox 2"/>
          <p:cNvSpPr txBox="1"/>
          <p:nvPr/>
        </p:nvSpPr>
        <p:spPr>
          <a:xfrm>
            <a:off x="1088106" y="5084078"/>
            <a:ext cx="9474791" cy="92333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Many thanks </a:t>
            </a:r>
            <a:r>
              <a:rPr lang="en-GB" dirty="0">
                <a:latin typeface="Arial" panose="020B0604020202020204" pitchFamily="34" charset="0"/>
                <a:cs typeface="Arial" panose="020B0604020202020204" pitchFamily="34" charset="0"/>
              </a:rPr>
              <a:t>to all in the </a:t>
            </a:r>
            <a:r>
              <a:rPr lang="en-GB" dirty="0" smtClean="0">
                <a:latin typeface="Arial" panose="020B0604020202020204" pitchFamily="34" charset="0"/>
                <a:cs typeface="Arial" panose="020B0604020202020204" pitchFamily="34" charset="0"/>
              </a:rPr>
              <a:t>CLARA </a:t>
            </a:r>
            <a:r>
              <a:rPr lang="en-GB" dirty="0" smtClean="0">
                <a:latin typeface="Arial" panose="020B0604020202020204" pitchFamily="34" charset="0"/>
                <a:cs typeface="Arial" panose="020B0604020202020204" pitchFamily="34" charset="0"/>
              </a:rPr>
              <a:t>team, especially James Jones, </a:t>
            </a:r>
            <a:r>
              <a:rPr lang="en-GB" dirty="0" smtClean="0">
                <a:latin typeface="Arial" panose="020B0604020202020204" pitchFamily="34" charset="0"/>
                <a:cs typeface="Arial" panose="020B0604020202020204" pitchFamily="34" charset="0"/>
              </a:rPr>
              <a:t>Rob Smith, Storm Mathisen, Frank </a:t>
            </a:r>
            <a:r>
              <a:rPr lang="en-GB" dirty="0" smtClean="0">
                <a:latin typeface="Arial" panose="020B0604020202020204" pitchFamily="34" charset="0"/>
                <a:cs typeface="Arial" panose="020B0604020202020204" pitchFamily="34" charset="0"/>
              </a:rPr>
              <a:t>Jackson </a:t>
            </a:r>
            <a:r>
              <a:rPr lang="en-GB" dirty="0" smtClean="0">
                <a:latin typeface="Arial" panose="020B0604020202020204" pitchFamily="34" charset="0"/>
                <a:cs typeface="Arial" panose="020B0604020202020204" pitchFamily="34" charset="0"/>
              </a:rPr>
              <a:t>&amp; </a:t>
            </a:r>
            <a:r>
              <a:rPr lang="en-GB" dirty="0" smtClean="0">
                <a:latin typeface="Arial" panose="020B0604020202020204" pitchFamily="34" charset="0"/>
                <a:cs typeface="Arial" panose="020B0604020202020204" pitchFamily="34" charset="0"/>
              </a:rPr>
              <a:t>Deepa Angal-Kalinin for </a:t>
            </a:r>
            <a:r>
              <a:rPr lang="en-GB" dirty="0">
                <a:latin typeface="Arial" panose="020B0604020202020204" pitchFamily="34" charset="0"/>
                <a:cs typeface="Arial" panose="020B0604020202020204" pitchFamily="34" charset="0"/>
              </a:rPr>
              <a:t>arranging beam time and providing a </a:t>
            </a:r>
            <a:r>
              <a:rPr lang="en-GB" dirty="0" smtClean="0">
                <a:latin typeface="Arial" panose="020B0604020202020204" pitchFamily="34" charset="0"/>
                <a:cs typeface="Arial" panose="020B0604020202020204" pitchFamily="34" charset="0"/>
              </a:rPr>
              <a:t>very successful series </a:t>
            </a:r>
            <a:r>
              <a:rPr lang="en-GB" dirty="0">
                <a:latin typeface="Arial" panose="020B0604020202020204" pitchFamily="34" charset="0"/>
                <a:cs typeface="Arial" panose="020B0604020202020204" pitchFamily="34" charset="0"/>
              </a:rPr>
              <a:t>of </a:t>
            </a:r>
            <a:r>
              <a:rPr lang="en-GB" dirty="0" smtClean="0">
                <a:latin typeface="Arial" panose="020B0604020202020204" pitchFamily="34" charset="0"/>
                <a:cs typeface="Arial" panose="020B0604020202020204" pitchFamily="34" charset="0"/>
              </a:rPr>
              <a:t>experiments!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868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52825" y="5805719"/>
            <a:ext cx="12161383" cy="1200329"/>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¹DesRosiers </a:t>
            </a:r>
            <a:r>
              <a:rPr lang="en-GB" sz="900" dirty="0">
                <a:latin typeface="Arial" panose="020B0604020202020204" pitchFamily="34" charset="0"/>
                <a:cs typeface="Arial" panose="020B0604020202020204" pitchFamily="34" charset="0"/>
              </a:rPr>
              <a:t>C, </a:t>
            </a:r>
            <a:r>
              <a:rPr lang="en-GB" sz="900" dirty="0" err="1">
                <a:latin typeface="Arial" panose="020B0604020202020204" pitchFamily="34" charset="0"/>
                <a:cs typeface="Arial" panose="020B0604020202020204" pitchFamily="34" charset="0"/>
              </a:rPr>
              <a:t>Moskvin</a:t>
            </a:r>
            <a:r>
              <a:rPr lang="en-GB" sz="900" dirty="0">
                <a:latin typeface="Arial" panose="020B0604020202020204" pitchFamily="34" charset="0"/>
                <a:cs typeface="Arial" panose="020B0604020202020204" pitchFamily="34" charset="0"/>
              </a:rPr>
              <a:t> V, </a:t>
            </a:r>
            <a:r>
              <a:rPr lang="en-GB" sz="900" dirty="0" err="1">
                <a:latin typeface="Arial" panose="020B0604020202020204" pitchFamily="34" charset="0"/>
                <a:cs typeface="Arial" panose="020B0604020202020204" pitchFamily="34" charset="0"/>
              </a:rPr>
              <a:t>Bielajew</a:t>
            </a:r>
            <a:r>
              <a:rPr lang="en-GB" sz="900" dirty="0">
                <a:latin typeface="Arial" panose="020B0604020202020204" pitchFamily="34" charset="0"/>
                <a:cs typeface="Arial" panose="020B0604020202020204" pitchFamily="34" charset="0"/>
              </a:rPr>
              <a:t> AF, </a:t>
            </a:r>
            <a:r>
              <a:rPr lang="en-GB" sz="900" dirty="0" err="1">
                <a:latin typeface="Arial" panose="020B0604020202020204" pitchFamily="34" charset="0"/>
                <a:cs typeface="Arial" panose="020B0604020202020204" pitchFamily="34" charset="0"/>
              </a:rPr>
              <a:t>Papiez</a:t>
            </a:r>
            <a:r>
              <a:rPr lang="en-GB" sz="900" dirty="0">
                <a:latin typeface="Arial" panose="020B0604020202020204" pitchFamily="34" charset="0"/>
                <a:cs typeface="Arial" panose="020B0604020202020204" pitchFamily="34" charset="0"/>
              </a:rPr>
              <a:t> L. 150-250 </a:t>
            </a:r>
            <a:r>
              <a:rPr lang="en-GB" sz="900" dirty="0" err="1">
                <a:latin typeface="Arial" panose="020B0604020202020204" pitchFamily="34" charset="0"/>
                <a:cs typeface="Arial" panose="020B0604020202020204" pitchFamily="34" charset="0"/>
              </a:rPr>
              <a:t>meV</a:t>
            </a:r>
            <a:r>
              <a:rPr lang="en-GB" sz="900" dirty="0">
                <a:latin typeface="Arial" panose="020B0604020202020204" pitchFamily="34" charset="0"/>
                <a:cs typeface="Arial" panose="020B0604020202020204" pitchFamily="34" charset="0"/>
              </a:rPr>
              <a:t> electron beams in radiation therapy. </a:t>
            </a:r>
            <a:r>
              <a:rPr lang="en-GB" sz="900" dirty="0" err="1">
                <a:latin typeface="Arial" panose="020B0604020202020204" pitchFamily="34" charset="0"/>
                <a:cs typeface="Arial" panose="020B0604020202020204" pitchFamily="34" charset="0"/>
              </a:rPr>
              <a:t>Phys</a:t>
            </a:r>
            <a:r>
              <a:rPr lang="en-GB" sz="900" dirty="0">
                <a:latin typeface="Arial" panose="020B0604020202020204" pitchFamily="34" charset="0"/>
                <a:cs typeface="Arial" panose="020B0604020202020204" pitchFamily="34" charset="0"/>
              </a:rPr>
              <a:t> Med Biol. 2000 Jul;45(7):1781-805</a:t>
            </a:r>
            <a:r>
              <a:rPr lang="en-GB" sz="900" dirty="0" smtClean="0">
                <a:latin typeface="Arial" panose="020B0604020202020204" pitchFamily="34" charset="0"/>
                <a:cs typeface="Arial" panose="020B0604020202020204" pitchFamily="34" charset="0"/>
              </a:rPr>
              <a:t>.</a:t>
            </a:r>
          </a:p>
          <a:p>
            <a:r>
              <a:rPr lang="en-GB" sz="900" dirty="0" smtClean="0">
                <a:latin typeface="Arial" panose="020B0604020202020204" pitchFamily="34" charset="0"/>
                <a:cs typeface="Arial" panose="020B0604020202020204" pitchFamily="34" charset="0"/>
              </a:rPr>
              <a:t> </a:t>
            </a:r>
          </a:p>
          <a:p>
            <a:r>
              <a:rPr lang="en-GB" sz="900" dirty="0" smtClean="0">
                <a:latin typeface="Arial" panose="020B0604020202020204" pitchFamily="34" charset="0"/>
                <a:cs typeface="Arial" panose="020B0604020202020204" pitchFamily="34" charset="0"/>
              </a:rPr>
              <a:t>²Whitmore L, Mackay RI, van </a:t>
            </a:r>
            <a:r>
              <a:rPr lang="en-GB" sz="900" dirty="0" err="1" smtClean="0">
                <a:latin typeface="Arial" panose="020B0604020202020204" pitchFamily="34" charset="0"/>
                <a:cs typeface="Arial" panose="020B0604020202020204" pitchFamily="34" charset="0"/>
              </a:rPr>
              <a:t>Herk</a:t>
            </a:r>
            <a:r>
              <a:rPr lang="en-GB" sz="900" dirty="0" smtClean="0">
                <a:latin typeface="Arial" panose="020B0604020202020204" pitchFamily="34" charset="0"/>
                <a:cs typeface="Arial" panose="020B0604020202020204" pitchFamily="34" charset="0"/>
              </a:rPr>
              <a:t> M, Jones JK, Jones RM. Focused VHEE (very high energy electron) beams and dose delivery for radiotherapy applications. </a:t>
            </a:r>
            <a:r>
              <a:rPr lang="en-GB" sz="900" dirty="0" err="1" smtClean="0">
                <a:latin typeface="Arial" panose="020B0604020202020204" pitchFamily="34" charset="0"/>
                <a:cs typeface="Arial" panose="020B0604020202020204" pitchFamily="34" charset="0"/>
              </a:rPr>
              <a:t>Sci</a:t>
            </a:r>
            <a:r>
              <a:rPr lang="en-GB" sz="900" dirty="0" smtClean="0">
                <a:latin typeface="Arial" panose="020B0604020202020204" pitchFamily="34" charset="0"/>
                <a:cs typeface="Arial" panose="020B0604020202020204" pitchFamily="34" charset="0"/>
              </a:rPr>
              <a:t> Rep. 2021 Jul 7;11(1):14013. </a:t>
            </a:r>
            <a:r>
              <a:rPr lang="en-GB" sz="900" dirty="0" err="1" smtClean="0">
                <a:latin typeface="Arial" panose="020B0604020202020204" pitchFamily="34" charset="0"/>
                <a:cs typeface="Arial" panose="020B0604020202020204" pitchFamily="34" charset="0"/>
              </a:rPr>
              <a:t>doi</a:t>
            </a:r>
            <a:r>
              <a:rPr lang="en-GB" sz="900" dirty="0" smtClean="0">
                <a:latin typeface="Arial" panose="020B0604020202020204" pitchFamily="34" charset="0"/>
                <a:cs typeface="Arial" panose="020B0604020202020204" pitchFamily="34" charset="0"/>
              </a:rPr>
              <a:t>: 10.1038/s41598-021-93276-8. PMID: 34234203; PMCID: PMC8263594.</a:t>
            </a:r>
          </a:p>
          <a:p>
            <a:endParaRPr lang="en-GB" sz="900" dirty="0">
              <a:latin typeface="Arial" panose="020B0604020202020204" pitchFamily="34" charset="0"/>
              <a:cs typeface="Arial" panose="020B0604020202020204" pitchFamily="34" charset="0"/>
            </a:endParaRPr>
          </a:p>
          <a:p>
            <a:r>
              <a:rPr lang="en-GB" sz="900" dirty="0" smtClean="0">
                <a:latin typeface="Arial" panose="020B0604020202020204" pitchFamily="34" charset="0"/>
                <a:cs typeface="Arial" panose="020B0604020202020204" pitchFamily="34" charset="0"/>
              </a:rPr>
              <a:t>³Lagzda </a:t>
            </a:r>
            <a:r>
              <a:rPr lang="en-GB" sz="900" dirty="0">
                <a:latin typeface="Arial" panose="020B0604020202020204" pitchFamily="34" charset="0"/>
                <a:cs typeface="Arial" panose="020B0604020202020204" pitchFamily="34" charset="0"/>
              </a:rPr>
              <a:t>A, </a:t>
            </a:r>
            <a:r>
              <a:rPr lang="en-GB" sz="900" dirty="0" err="1">
                <a:latin typeface="Arial" panose="020B0604020202020204" pitchFamily="34" charset="0"/>
                <a:cs typeface="Arial" panose="020B0604020202020204" pitchFamily="34" charset="0"/>
              </a:rPr>
              <a:t>Angal</a:t>
            </a:r>
            <a:r>
              <a:rPr lang="en-GB" sz="900" dirty="0">
                <a:latin typeface="Arial" panose="020B0604020202020204" pitchFamily="34" charset="0"/>
                <a:cs typeface="Arial" panose="020B0604020202020204" pitchFamily="34" charset="0"/>
              </a:rPr>
              <a:t>-Kalinin D, Jones J, </a:t>
            </a:r>
            <a:r>
              <a:rPr lang="en-GB" sz="900" dirty="0" err="1">
                <a:latin typeface="Arial" panose="020B0604020202020204" pitchFamily="34" charset="0"/>
                <a:cs typeface="Arial" panose="020B0604020202020204" pitchFamily="34" charset="0"/>
              </a:rPr>
              <a:t>Aitkenhead</a:t>
            </a:r>
            <a:r>
              <a:rPr lang="en-GB" sz="900" dirty="0">
                <a:latin typeface="Arial" panose="020B0604020202020204" pitchFamily="34" charset="0"/>
                <a:cs typeface="Arial" panose="020B0604020202020204" pitchFamily="34" charset="0"/>
              </a:rPr>
              <a:t> A, Kirkby K.J., MacKay R,  Van </a:t>
            </a:r>
            <a:r>
              <a:rPr lang="en-GB" sz="900" dirty="0" err="1">
                <a:latin typeface="Arial" panose="020B0604020202020204" pitchFamily="34" charset="0"/>
                <a:cs typeface="Arial" panose="020B0604020202020204" pitchFamily="34" charset="0"/>
              </a:rPr>
              <a:t>Herk</a:t>
            </a:r>
            <a:r>
              <a:rPr lang="en-GB" sz="900" dirty="0">
                <a:latin typeface="Arial" panose="020B0604020202020204" pitchFamily="34" charset="0"/>
                <a:cs typeface="Arial" panose="020B0604020202020204" pitchFamily="34" charset="0"/>
              </a:rPr>
              <a:t> M, </a:t>
            </a:r>
            <a:r>
              <a:rPr lang="en-GB" sz="900" dirty="0" err="1">
                <a:latin typeface="Arial" panose="020B0604020202020204" pitchFamily="34" charset="0"/>
                <a:cs typeface="Arial" panose="020B0604020202020204" pitchFamily="34" charset="0"/>
              </a:rPr>
              <a:t>Farabolini</a:t>
            </a:r>
            <a:r>
              <a:rPr lang="en-GB" sz="900" dirty="0">
                <a:latin typeface="Arial" panose="020B0604020202020204" pitchFamily="34" charset="0"/>
                <a:cs typeface="Arial" panose="020B0604020202020204" pitchFamily="34" charset="0"/>
              </a:rPr>
              <a:t> W, </a:t>
            </a:r>
            <a:r>
              <a:rPr lang="en-GB" sz="900" dirty="0" err="1">
                <a:latin typeface="Arial" panose="020B0604020202020204" pitchFamily="34" charset="0"/>
                <a:cs typeface="Arial" panose="020B0604020202020204" pitchFamily="34" charset="0"/>
              </a:rPr>
              <a:t>Zeeshan</a:t>
            </a:r>
            <a:r>
              <a:rPr lang="en-GB" sz="900" dirty="0">
                <a:latin typeface="Arial" panose="020B0604020202020204" pitchFamily="34" charset="0"/>
                <a:cs typeface="Arial" panose="020B0604020202020204" pitchFamily="34" charset="0"/>
              </a:rPr>
              <a:t> S, Jones R.M. Influence of heterogeneous media on Very High Energy Electron (VHEE) dose penetration and a Monte Carlo-based comparison with existing radiotherapy modalities. Nuclear Instruments and Methods in Physics Research Section B: Beam Interactions with Materials and Atoms. 2020 Nov.: 482, </a:t>
            </a:r>
            <a:r>
              <a:rPr lang="en-GB" sz="900" dirty="0" err="1">
                <a:latin typeface="Arial" panose="020B0604020202020204" pitchFamily="34" charset="0"/>
                <a:cs typeface="Arial" panose="020B0604020202020204" pitchFamily="34" charset="0"/>
              </a:rPr>
              <a:t>pg’s</a:t>
            </a:r>
            <a:r>
              <a:rPr lang="en-GB" sz="900" dirty="0">
                <a:latin typeface="Arial" panose="020B0604020202020204" pitchFamily="34" charset="0"/>
                <a:cs typeface="Arial" panose="020B0604020202020204" pitchFamily="34" charset="0"/>
              </a:rPr>
              <a:t> 70-81</a:t>
            </a:r>
          </a:p>
          <a:p>
            <a:endParaRPr lang="en-GB" sz="900" dirty="0" smtClean="0">
              <a:latin typeface="Arial" panose="020B0604020202020204" pitchFamily="34" charset="0"/>
              <a:cs typeface="Arial" panose="020B0604020202020204" pitchFamily="34" charset="0"/>
            </a:endParaRPr>
          </a:p>
        </p:txBody>
      </p:sp>
      <p:sp>
        <p:nvSpPr>
          <p:cNvPr id="36" name="TextBox 35"/>
          <p:cNvSpPr txBox="1"/>
          <p:nvPr/>
        </p:nvSpPr>
        <p:spPr>
          <a:xfrm>
            <a:off x="11841480" y="73892"/>
            <a:ext cx="20574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p:txBody>
      </p:sp>
      <p:sp>
        <p:nvSpPr>
          <p:cNvPr id="24" name="Title 1"/>
          <p:cNvSpPr txBox="1">
            <a:spLocks/>
          </p:cNvSpPr>
          <p:nvPr/>
        </p:nvSpPr>
        <p:spPr>
          <a:xfrm>
            <a:off x="-598837" y="289188"/>
            <a:ext cx="9678509" cy="5886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smtClean="0">
                <a:latin typeface="Arial" panose="020B0604020202020204" pitchFamily="34" charset="0"/>
                <a:cs typeface="Arial" panose="020B0604020202020204" pitchFamily="34" charset="0"/>
              </a:rPr>
              <a:t>Essentials of VHEE Radiotherapy</a:t>
            </a:r>
            <a:endParaRPr lang="en-GB" sz="3600" b="1" dirty="0">
              <a:latin typeface="Arial" panose="020B0604020202020204" pitchFamily="34" charset="0"/>
              <a:cs typeface="Arial" panose="020B0604020202020204" pitchFamily="34" charset="0"/>
            </a:endParaRPr>
          </a:p>
        </p:txBody>
      </p:sp>
      <p:sp>
        <p:nvSpPr>
          <p:cNvPr id="8" name="TextBox 7"/>
          <p:cNvSpPr txBox="1"/>
          <p:nvPr/>
        </p:nvSpPr>
        <p:spPr>
          <a:xfrm>
            <a:off x="1026721" y="1228539"/>
            <a:ext cx="9751904" cy="1938992"/>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VHEE Radiotherapy = 50 – 250 MeV Electrons</a:t>
            </a:r>
          </a:p>
          <a:p>
            <a:pPr marL="285750" indent="-285750">
              <a:buFont typeface="Arial" panose="020B0604020202020204" pitchFamily="34" charset="0"/>
              <a:buChar char="•"/>
            </a:pPr>
            <a:endParaRPr lang="en-GB" sz="20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Simulation work has shown that VHEE is capable of </a:t>
            </a:r>
            <a:r>
              <a:rPr lang="en-GB" sz="2000" dirty="0" smtClean="0">
                <a:latin typeface="Arial" panose="020B0604020202020204" pitchFamily="34" charset="0"/>
                <a:cs typeface="Arial" panose="020B0604020202020204" pitchFamily="34" charset="0"/>
              </a:rPr>
              <a:t>reaching </a:t>
            </a:r>
            <a:r>
              <a:rPr lang="en-GB" sz="2000" b="1" dirty="0">
                <a:latin typeface="Arial" panose="020B0604020202020204" pitchFamily="34" charset="0"/>
                <a:cs typeface="Arial" panose="020B0604020202020204" pitchFamily="34" charset="0"/>
              </a:rPr>
              <a:t>deep-seated tumour sites </a:t>
            </a:r>
            <a:r>
              <a:rPr lang="en-GB" sz="2000" dirty="0">
                <a:latin typeface="Arial" panose="020B0604020202020204" pitchFamily="34" charset="0"/>
                <a:cs typeface="Arial" panose="020B0604020202020204" pitchFamily="34" charset="0"/>
              </a:rPr>
              <a:t>in patients (</a:t>
            </a:r>
            <a:r>
              <a:rPr lang="en-GB" sz="2000" dirty="0" err="1">
                <a:latin typeface="Arial" panose="020B0604020202020204" pitchFamily="34" charset="0"/>
                <a:cs typeface="Arial" panose="020B0604020202020204" pitchFamily="34" charset="0"/>
              </a:rPr>
              <a:t>DesRosiers</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2000¹; </a:t>
            </a:r>
            <a:r>
              <a:rPr lang="en-GB" sz="2000" dirty="0">
                <a:latin typeface="Arial" panose="020B0604020202020204" pitchFamily="34" charset="0"/>
                <a:cs typeface="Arial" panose="020B0604020202020204" pitchFamily="34" charset="0"/>
              </a:rPr>
              <a:t>Whitmore, </a:t>
            </a:r>
            <a:r>
              <a:rPr lang="en-GB" sz="2000" dirty="0" smtClean="0">
                <a:latin typeface="Arial" panose="020B0604020202020204" pitchFamily="34" charset="0"/>
                <a:cs typeface="Arial" panose="020B0604020202020204" pitchFamily="34" charset="0"/>
              </a:rPr>
              <a:t>2021²; </a:t>
            </a:r>
            <a:r>
              <a:rPr lang="en-GB" sz="2000" dirty="0" err="1">
                <a:latin typeface="Arial" panose="020B0604020202020204" pitchFamily="34" charset="0"/>
                <a:cs typeface="Arial" panose="020B0604020202020204" pitchFamily="34" charset="0"/>
              </a:rPr>
              <a:t>Lagzda</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2020³)</a:t>
            </a: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913566" y="2831291"/>
            <a:ext cx="4389231" cy="2974428"/>
          </a:xfrm>
          <a:prstGeom prst="rect">
            <a:avLst/>
          </a:prstGeom>
        </p:spPr>
      </p:pic>
      <p:sp>
        <p:nvSpPr>
          <p:cNvPr id="21" name="TextBox 20"/>
          <p:cNvSpPr txBox="1"/>
          <p:nvPr/>
        </p:nvSpPr>
        <p:spPr>
          <a:xfrm>
            <a:off x="3990327" y="4031249"/>
            <a:ext cx="1312470" cy="303584"/>
          </a:xfrm>
          <a:prstGeom prst="rect">
            <a:avLst/>
          </a:prstGeom>
          <a:noFill/>
        </p:spPr>
        <p:txBody>
          <a:bodyPr wrap="square" rtlCol="0">
            <a:spAutoFit/>
          </a:bodyPr>
          <a:lstStyle/>
          <a:p>
            <a:r>
              <a:rPr lang="en-GB" sz="1200" dirty="0" smtClean="0">
                <a:solidFill>
                  <a:schemeClr val="accent1"/>
                </a:solidFill>
                <a:latin typeface="Arial" panose="020B0604020202020204" pitchFamily="34" charset="0"/>
                <a:cs typeface="Arial" panose="020B0604020202020204" pitchFamily="34" charset="0"/>
              </a:rPr>
              <a:t>6 MV Photon</a:t>
            </a:r>
            <a:endParaRPr lang="en-GB" sz="1200" dirty="0">
              <a:solidFill>
                <a:schemeClr val="accent1"/>
              </a:solidFill>
              <a:latin typeface="Arial" panose="020B0604020202020204" pitchFamily="34" charset="0"/>
              <a:cs typeface="Arial" panose="020B0604020202020204" pitchFamily="34" charset="0"/>
            </a:endParaRPr>
          </a:p>
        </p:txBody>
      </p:sp>
      <p:sp>
        <p:nvSpPr>
          <p:cNvPr id="22" name="TextBox 21"/>
          <p:cNvSpPr txBox="1"/>
          <p:nvPr/>
        </p:nvSpPr>
        <p:spPr>
          <a:xfrm>
            <a:off x="4083821" y="3038190"/>
            <a:ext cx="1332131" cy="303584"/>
          </a:xfrm>
          <a:prstGeom prst="rect">
            <a:avLst/>
          </a:prstGeom>
          <a:noFill/>
        </p:spPr>
        <p:txBody>
          <a:bodyPr wrap="square" rtlCol="0">
            <a:spAutoFit/>
          </a:bodyPr>
          <a:lstStyle/>
          <a:p>
            <a:r>
              <a:rPr lang="en-GB" sz="1200" dirty="0" smtClean="0">
                <a:solidFill>
                  <a:srgbClr val="7030A0"/>
                </a:solidFill>
                <a:latin typeface="Arial" panose="020B0604020202020204" pitchFamily="34" charset="0"/>
                <a:cs typeface="Arial" panose="020B0604020202020204" pitchFamily="34" charset="0"/>
              </a:rPr>
              <a:t>200 MeV e-</a:t>
            </a:r>
            <a:endParaRPr lang="en-GB" sz="1200" dirty="0">
              <a:solidFill>
                <a:srgbClr val="7030A0"/>
              </a:solidFill>
              <a:latin typeface="Arial" panose="020B0604020202020204" pitchFamily="34" charset="0"/>
              <a:cs typeface="Arial" panose="020B0604020202020204" pitchFamily="34" charset="0"/>
            </a:endParaRPr>
          </a:p>
        </p:txBody>
      </p:sp>
      <p:sp>
        <p:nvSpPr>
          <p:cNvPr id="23" name="TextBox 22"/>
          <p:cNvSpPr txBox="1"/>
          <p:nvPr/>
        </p:nvSpPr>
        <p:spPr>
          <a:xfrm>
            <a:off x="3112372" y="4528244"/>
            <a:ext cx="873605" cy="505974"/>
          </a:xfrm>
          <a:prstGeom prst="rect">
            <a:avLst/>
          </a:prstGeom>
          <a:noFill/>
        </p:spPr>
        <p:txBody>
          <a:bodyPr wrap="square" rtlCol="0">
            <a:spAutoFit/>
          </a:bodyPr>
          <a:lstStyle/>
          <a:p>
            <a:pPr algn="ctr"/>
            <a:r>
              <a:rPr lang="en-GB" sz="1200" dirty="0" smtClean="0">
                <a:solidFill>
                  <a:srgbClr val="C00000"/>
                </a:solidFill>
                <a:latin typeface="Arial" panose="020B0604020202020204" pitchFamily="34" charset="0"/>
                <a:cs typeface="Arial" panose="020B0604020202020204" pitchFamily="34" charset="0"/>
              </a:rPr>
              <a:t>30 MeV e-</a:t>
            </a:r>
            <a:endParaRPr lang="en-GB" sz="1200" dirty="0">
              <a:solidFill>
                <a:srgbClr val="C00000"/>
              </a:solidFill>
              <a:latin typeface="Arial" panose="020B0604020202020204" pitchFamily="34" charset="0"/>
              <a:cs typeface="Arial" panose="020B0604020202020204" pitchFamily="34" charset="0"/>
            </a:endParaRPr>
          </a:p>
        </p:txBody>
      </p:sp>
      <p:sp>
        <p:nvSpPr>
          <p:cNvPr id="25" name="TextBox 24"/>
          <p:cNvSpPr txBox="1"/>
          <p:nvPr/>
        </p:nvSpPr>
        <p:spPr>
          <a:xfrm>
            <a:off x="2452533" y="4525065"/>
            <a:ext cx="772703" cy="708364"/>
          </a:xfrm>
          <a:prstGeom prst="rect">
            <a:avLst/>
          </a:prstGeom>
          <a:noFill/>
        </p:spPr>
        <p:txBody>
          <a:bodyPr wrap="square" rtlCol="0">
            <a:spAutoFit/>
          </a:bodyPr>
          <a:lstStyle/>
          <a:p>
            <a:r>
              <a:rPr lang="en-GB" sz="1200" dirty="0" smtClean="0">
                <a:solidFill>
                  <a:schemeClr val="accent2"/>
                </a:solidFill>
                <a:latin typeface="Arial" panose="020B0604020202020204" pitchFamily="34" charset="0"/>
                <a:cs typeface="Arial" panose="020B0604020202020204" pitchFamily="34" charset="0"/>
              </a:rPr>
              <a:t>150 MeV Proton</a:t>
            </a:r>
            <a:endParaRPr lang="en-GB" sz="1200" dirty="0">
              <a:solidFill>
                <a:schemeClr val="accent2"/>
              </a:solidFill>
              <a:latin typeface="Arial" panose="020B0604020202020204" pitchFamily="34" charset="0"/>
              <a:cs typeface="Arial" panose="020B0604020202020204" pitchFamily="34" charset="0"/>
            </a:endParaRPr>
          </a:p>
        </p:txBody>
      </p:sp>
      <p:sp>
        <p:nvSpPr>
          <p:cNvPr id="26" name="TextBox 25"/>
          <p:cNvSpPr txBox="1"/>
          <p:nvPr/>
        </p:nvSpPr>
        <p:spPr>
          <a:xfrm>
            <a:off x="1949204" y="3881249"/>
            <a:ext cx="751955" cy="461665"/>
          </a:xfrm>
          <a:prstGeom prst="rect">
            <a:avLst/>
          </a:prstGeom>
          <a:noFill/>
        </p:spPr>
        <p:txBody>
          <a:bodyPr wrap="square" rtlCol="0">
            <a:spAutoFit/>
          </a:bodyPr>
          <a:lstStyle/>
          <a:p>
            <a:pPr algn="ctr"/>
            <a:r>
              <a:rPr lang="en-GB" sz="1200" dirty="0" smtClean="0">
                <a:solidFill>
                  <a:schemeClr val="accent6"/>
                </a:solidFill>
                <a:latin typeface="Arial" panose="020B0604020202020204" pitchFamily="34" charset="0"/>
                <a:cs typeface="Arial" panose="020B0604020202020204" pitchFamily="34" charset="0"/>
              </a:rPr>
              <a:t>10 MeV e-</a:t>
            </a:r>
            <a:endParaRPr lang="en-GB" sz="1200" dirty="0">
              <a:solidFill>
                <a:schemeClr val="accent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5415951" y="2810271"/>
            <a:ext cx="4420249" cy="2995448"/>
          </a:xfrm>
          <a:prstGeom prst="rect">
            <a:avLst/>
          </a:prstGeom>
        </p:spPr>
      </p:pic>
      <p:sp>
        <p:nvSpPr>
          <p:cNvPr id="31" name="TextBox 30"/>
          <p:cNvSpPr txBox="1"/>
          <p:nvPr/>
        </p:nvSpPr>
        <p:spPr>
          <a:xfrm>
            <a:off x="6621046" y="4471100"/>
            <a:ext cx="772702" cy="461665"/>
          </a:xfrm>
          <a:prstGeom prst="rect">
            <a:avLst/>
          </a:prstGeom>
          <a:noFill/>
        </p:spPr>
        <p:txBody>
          <a:bodyPr wrap="square" rtlCol="0">
            <a:spAutoFit/>
          </a:bodyPr>
          <a:lstStyle/>
          <a:p>
            <a:pPr algn="ctr"/>
            <a:r>
              <a:rPr lang="en-GB" sz="1200" dirty="0" smtClean="0">
                <a:solidFill>
                  <a:schemeClr val="accent1"/>
                </a:solidFill>
                <a:latin typeface="Arial" panose="020B0604020202020204" pitchFamily="34" charset="0"/>
                <a:cs typeface="Arial" panose="020B0604020202020204" pitchFamily="34" charset="0"/>
              </a:rPr>
              <a:t>10 MeV e-</a:t>
            </a:r>
            <a:endParaRPr lang="en-GB" sz="1200" dirty="0">
              <a:solidFill>
                <a:schemeClr val="accent1"/>
              </a:solidFill>
              <a:latin typeface="Arial" panose="020B0604020202020204" pitchFamily="34" charset="0"/>
              <a:cs typeface="Arial" panose="020B0604020202020204" pitchFamily="34" charset="0"/>
            </a:endParaRPr>
          </a:p>
        </p:txBody>
      </p:sp>
      <p:sp>
        <p:nvSpPr>
          <p:cNvPr id="35" name="TextBox 34"/>
          <p:cNvSpPr txBox="1"/>
          <p:nvPr/>
        </p:nvSpPr>
        <p:spPr>
          <a:xfrm>
            <a:off x="7657605" y="4471100"/>
            <a:ext cx="772703" cy="461665"/>
          </a:xfrm>
          <a:prstGeom prst="rect">
            <a:avLst/>
          </a:prstGeom>
          <a:noFill/>
        </p:spPr>
        <p:txBody>
          <a:bodyPr wrap="square" rtlCol="0">
            <a:spAutoFit/>
          </a:bodyPr>
          <a:lstStyle/>
          <a:p>
            <a:pPr algn="ctr"/>
            <a:r>
              <a:rPr lang="en-GB" sz="1200" dirty="0" smtClean="0">
                <a:solidFill>
                  <a:schemeClr val="accent2"/>
                </a:solidFill>
                <a:latin typeface="Arial" panose="020B0604020202020204" pitchFamily="34" charset="0"/>
                <a:cs typeface="Arial" panose="020B0604020202020204" pitchFamily="34" charset="0"/>
              </a:rPr>
              <a:t>30 MeV e-</a:t>
            </a:r>
            <a:endParaRPr lang="en-GB" sz="1200" dirty="0">
              <a:solidFill>
                <a:schemeClr val="accent2"/>
              </a:solidFill>
              <a:latin typeface="Arial" panose="020B0604020202020204" pitchFamily="34" charset="0"/>
              <a:cs typeface="Arial" panose="020B0604020202020204" pitchFamily="34" charset="0"/>
            </a:endParaRPr>
          </a:p>
        </p:txBody>
      </p:sp>
      <p:sp>
        <p:nvSpPr>
          <p:cNvPr id="42" name="TextBox 41"/>
          <p:cNvSpPr txBox="1"/>
          <p:nvPr/>
        </p:nvSpPr>
        <p:spPr>
          <a:xfrm>
            <a:off x="8596014" y="4374557"/>
            <a:ext cx="751955" cy="461665"/>
          </a:xfrm>
          <a:prstGeom prst="rect">
            <a:avLst/>
          </a:prstGeom>
          <a:noFill/>
        </p:spPr>
        <p:txBody>
          <a:bodyPr wrap="square" rtlCol="0">
            <a:spAutoFit/>
          </a:bodyPr>
          <a:lstStyle/>
          <a:p>
            <a:pPr algn="ctr"/>
            <a:r>
              <a:rPr lang="en-GB" sz="1200" dirty="0" smtClean="0">
                <a:solidFill>
                  <a:schemeClr val="accent6"/>
                </a:solidFill>
                <a:latin typeface="Arial" panose="020B0604020202020204" pitchFamily="34" charset="0"/>
                <a:cs typeface="Arial" panose="020B0604020202020204" pitchFamily="34" charset="0"/>
              </a:rPr>
              <a:t>50 MeV e-</a:t>
            </a:r>
            <a:endParaRPr lang="en-GB" sz="1200" dirty="0">
              <a:solidFill>
                <a:schemeClr val="accent6"/>
              </a:solidFill>
              <a:latin typeface="Arial" panose="020B0604020202020204" pitchFamily="34" charset="0"/>
              <a:cs typeface="Arial" panose="020B0604020202020204" pitchFamily="34" charset="0"/>
            </a:endParaRPr>
          </a:p>
        </p:txBody>
      </p:sp>
      <p:sp>
        <p:nvSpPr>
          <p:cNvPr id="43" name="TextBox 42"/>
          <p:cNvSpPr txBox="1"/>
          <p:nvPr/>
        </p:nvSpPr>
        <p:spPr>
          <a:xfrm>
            <a:off x="8642869" y="3559544"/>
            <a:ext cx="873605" cy="461665"/>
          </a:xfrm>
          <a:prstGeom prst="rect">
            <a:avLst/>
          </a:prstGeom>
          <a:noFill/>
        </p:spPr>
        <p:txBody>
          <a:bodyPr wrap="square" rtlCol="0">
            <a:spAutoFit/>
          </a:bodyPr>
          <a:lstStyle/>
          <a:p>
            <a:pPr algn="ctr"/>
            <a:r>
              <a:rPr lang="en-GB" sz="1200" dirty="0" smtClean="0">
                <a:solidFill>
                  <a:srgbClr val="C00000"/>
                </a:solidFill>
                <a:latin typeface="Arial" panose="020B0604020202020204" pitchFamily="34" charset="0"/>
                <a:cs typeface="Arial" panose="020B0604020202020204" pitchFamily="34" charset="0"/>
              </a:rPr>
              <a:t>100 MeV e-</a:t>
            </a:r>
            <a:endParaRPr lang="en-GB" sz="1200" dirty="0">
              <a:solidFill>
                <a:srgbClr val="C00000"/>
              </a:solidFill>
              <a:latin typeface="Arial" panose="020B0604020202020204" pitchFamily="34" charset="0"/>
              <a:cs typeface="Arial" panose="020B0604020202020204" pitchFamily="34" charset="0"/>
            </a:endParaRPr>
          </a:p>
        </p:txBody>
      </p:sp>
      <p:sp>
        <p:nvSpPr>
          <p:cNvPr id="44" name="TextBox 43"/>
          <p:cNvSpPr txBox="1"/>
          <p:nvPr/>
        </p:nvSpPr>
        <p:spPr>
          <a:xfrm>
            <a:off x="8850408" y="3021486"/>
            <a:ext cx="1332131" cy="303584"/>
          </a:xfrm>
          <a:prstGeom prst="rect">
            <a:avLst/>
          </a:prstGeom>
          <a:noFill/>
        </p:spPr>
        <p:txBody>
          <a:bodyPr wrap="square" rtlCol="0">
            <a:spAutoFit/>
          </a:bodyPr>
          <a:lstStyle/>
          <a:p>
            <a:r>
              <a:rPr lang="en-GB" sz="1200" dirty="0" smtClean="0">
                <a:solidFill>
                  <a:srgbClr val="7030A0"/>
                </a:solidFill>
                <a:latin typeface="Arial" panose="020B0604020202020204" pitchFamily="34" charset="0"/>
                <a:cs typeface="Arial" panose="020B0604020202020204" pitchFamily="34" charset="0"/>
              </a:rPr>
              <a:t>200 MeV e-</a:t>
            </a:r>
            <a:endParaRPr lang="en-GB" sz="12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790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TextBox 28"/>
          <p:cNvSpPr txBox="1"/>
          <p:nvPr/>
        </p:nvSpPr>
        <p:spPr>
          <a:xfrm>
            <a:off x="152825" y="5805719"/>
            <a:ext cx="12161383" cy="1200329"/>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¹DesRosiers </a:t>
            </a:r>
            <a:r>
              <a:rPr lang="en-GB" sz="900" dirty="0">
                <a:latin typeface="Arial" panose="020B0604020202020204" pitchFamily="34" charset="0"/>
                <a:cs typeface="Arial" panose="020B0604020202020204" pitchFamily="34" charset="0"/>
              </a:rPr>
              <a:t>C, </a:t>
            </a:r>
            <a:r>
              <a:rPr lang="en-GB" sz="900" dirty="0" err="1">
                <a:latin typeface="Arial" panose="020B0604020202020204" pitchFamily="34" charset="0"/>
                <a:cs typeface="Arial" panose="020B0604020202020204" pitchFamily="34" charset="0"/>
              </a:rPr>
              <a:t>Moskvin</a:t>
            </a:r>
            <a:r>
              <a:rPr lang="en-GB" sz="900" dirty="0">
                <a:latin typeface="Arial" panose="020B0604020202020204" pitchFamily="34" charset="0"/>
                <a:cs typeface="Arial" panose="020B0604020202020204" pitchFamily="34" charset="0"/>
              </a:rPr>
              <a:t> V, </a:t>
            </a:r>
            <a:r>
              <a:rPr lang="en-GB" sz="900" dirty="0" err="1">
                <a:latin typeface="Arial" panose="020B0604020202020204" pitchFamily="34" charset="0"/>
                <a:cs typeface="Arial" panose="020B0604020202020204" pitchFamily="34" charset="0"/>
              </a:rPr>
              <a:t>Bielajew</a:t>
            </a:r>
            <a:r>
              <a:rPr lang="en-GB" sz="900" dirty="0">
                <a:latin typeface="Arial" panose="020B0604020202020204" pitchFamily="34" charset="0"/>
                <a:cs typeface="Arial" panose="020B0604020202020204" pitchFamily="34" charset="0"/>
              </a:rPr>
              <a:t> AF, </a:t>
            </a:r>
            <a:r>
              <a:rPr lang="en-GB" sz="900" dirty="0" err="1">
                <a:latin typeface="Arial" panose="020B0604020202020204" pitchFamily="34" charset="0"/>
                <a:cs typeface="Arial" panose="020B0604020202020204" pitchFamily="34" charset="0"/>
              </a:rPr>
              <a:t>Papiez</a:t>
            </a:r>
            <a:r>
              <a:rPr lang="en-GB" sz="900" dirty="0">
                <a:latin typeface="Arial" panose="020B0604020202020204" pitchFamily="34" charset="0"/>
                <a:cs typeface="Arial" panose="020B0604020202020204" pitchFamily="34" charset="0"/>
              </a:rPr>
              <a:t> L. 150-250 </a:t>
            </a:r>
            <a:r>
              <a:rPr lang="en-GB" sz="900" dirty="0" err="1">
                <a:latin typeface="Arial" panose="020B0604020202020204" pitchFamily="34" charset="0"/>
                <a:cs typeface="Arial" panose="020B0604020202020204" pitchFamily="34" charset="0"/>
              </a:rPr>
              <a:t>meV</a:t>
            </a:r>
            <a:r>
              <a:rPr lang="en-GB" sz="900" dirty="0">
                <a:latin typeface="Arial" panose="020B0604020202020204" pitchFamily="34" charset="0"/>
                <a:cs typeface="Arial" panose="020B0604020202020204" pitchFamily="34" charset="0"/>
              </a:rPr>
              <a:t> electron beams in radiation therapy. </a:t>
            </a:r>
            <a:r>
              <a:rPr lang="en-GB" sz="900" dirty="0" err="1">
                <a:latin typeface="Arial" panose="020B0604020202020204" pitchFamily="34" charset="0"/>
                <a:cs typeface="Arial" panose="020B0604020202020204" pitchFamily="34" charset="0"/>
              </a:rPr>
              <a:t>Phys</a:t>
            </a:r>
            <a:r>
              <a:rPr lang="en-GB" sz="900" dirty="0">
                <a:latin typeface="Arial" panose="020B0604020202020204" pitchFamily="34" charset="0"/>
                <a:cs typeface="Arial" panose="020B0604020202020204" pitchFamily="34" charset="0"/>
              </a:rPr>
              <a:t> Med Biol. 2000 Jul;45(7):1781-805</a:t>
            </a:r>
            <a:r>
              <a:rPr lang="en-GB" sz="900" dirty="0" smtClean="0">
                <a:latin typeface="Arial" panose="020B0604020202020204" pitchFamily="34" charset="0"/>
                <a:cs typeface="Arial" panose="020B0604020202020204" pitchFamily="34" charset="0"/>
              </a:rPr>
              <a:t>.</a:t>
            </a:r>
          </a:p>
          <a:p>
            <a:r>
              <a:rPr lang="en-GB" sz="900" dirty="0" smtClean="0">
                <a:latin typeface="Arial" panose="020B0604020202020204" pitchFamily="34" charset="0"/>
                <a:cs typeface="Arial" panose="020B0604020202020204" pitchFamily="34" charset="0"/>
              </a:rPr>
              <a:t> </a:t>
            </a:r>
          </a:p>
          <a:p>
            <a:r>
              <a:rPr lang="en-GB" sz="900" dirty="0" smtClean="0">
                <a:latin typeface="Arial" panose="020B0604020202020204" pitchFamily="34" charset="0"/>
                <a:cs typeface="Arial" panose="020B0604020202020204" pitchFamily="34" charset="0"/>
              </a:rPr>
              <a:t>²Whitmore L, Mackay RI, van </a:t>
            </a:r>
            <a:r>
              <a:rPr lang="en-GB" sz="900" dirty="0" err="1" smtClean="0">
                <a:latin typeface="Arial" panose="020B0604020202020204" pitchFamily="34" charset="0"/>
                <a:cs typeface="Arial" panose="020B0604020202020204" pitchFamily="34" charset="0"/>
              </a:rPr>
              <a:t>Herk</a:t>
            </a:r>
            <a:r>
              <a:rPr lang="en-GB" sz="900" dirty="0" smtClean="0">
                <a:latin typeface="Arial" panose="020B0604020202020204" pitchFamily="34" charset="0"/>
                <a:cs typeface="Arial" panose="020B0604020202020204" pitchFamily="34" charset="0"/>
              </a:rPr>
              <a:t> M, Jones JK, Jones RM. Focused VHEE (very high energy electron) beams and dose delivery for radiotherapy applications. </a:t>
            </a:r>
            <a:r>
              <a:rPr lang="en-GB" sz="900" dirty="0" err="1" smtClean="0">
                <a:latin typeface="Arial" panose="020B0604020202020204" pitchFamily="34" charset="0"/>
                <a:cs typeface="Arial" panose="020B0604020202020204" pitchFamily="34" charset="0"/>
              </a:rPr>
              <a:t>Sci</a:t>
            </a:r>
            <a:r>
              <a:rPr lang="en-GB" sz="900" dirty="0" smtClean="0">
                <a:latin typeface="Arial" panose="020B0604020202020204" pitchFamily="34" charset="0"/>
                <a:cs typeface="Arial" panose="020B0604020202020204" pitchFamily="34" charset="0"/>
              </a:rPr>
              <a:t> Rep. 2021 Jul 7;11(1):14013. </a:t>
            </a:r>
            <a:r>
              <a:rPr lang="en-GB" sz="900" dirty="0" err="1" smtClean="0">
                <a:latin typeface="Arial" panose="020B0604020202020204" pitchFamily="34" charset="0"/>
                <a:cs typeface="Arial" panose="020B0604020202020204" pitchFamily="34" charset="0"/>
              </a:rPr>
              <a:t>doi</a:t>
            </a:r>
            <a:r>
              <a:rPr lang="en-GB" sz="900" dirty="0" smtClean="0">
                <a:latin typeface="Arial" panose="020B0604020202020204" pitchFamily="34" charset="0"/>
                <a:cs typeface="Arial" panose="020B0604020202020204" pitchFamily="34" charset="0"/>
              </a:rPr>
              <a:t>: 10.1038/s41598-021-93276-8. PMID: 34234203; PMCID: PMC8263594.</a:t>
            </a:r>
          </a:p>
          <a:p>
            <a:endParaRPr lang="en-GB" sz="900" dirty="0">
              <a:latin typeface="Arial" panose="020B0604020202020204" pitchFamily="34" charset="0"/>
              <a:cs typeface="Arial" panose="020B0604020202020204" pitchFamily="34" charset="0"/>
            </a:endParaRPr>
          </a:p>
          <a:p>
            <a:r>
              <a:rPr lang="en-GB" sz="900" dirty="0" smtClean="0">
                <a:latin typeface="Arial" panose="020B0604020202020204" pitchFamily="34" charset="0"/>
                <a:cs typeface="Arial" panose="020B0604020202020204" pitchFamily="34" charset="0"/>
              </a:rPr>
              <a:t>³Lagzda </a:t>
            </a:r>
            <a:r>
              <a:rPr lang="en-GB" sz="900" dirty="0">
                <a:latin typeface="Arial" panose="020B0604020202020204" pitchFamily="34" charset="0"/>
                <a:cs typeface="Arial" panose="020B0604020202020204" pitchFamily="34" charset="0"/>
              </a:rPr>
              <a:t>A, </a:t>
            </a:r>
            <a:r>
              <a:rPr lang="en-GB" sz="900" dirty="0" err="1">
                <a:latin typeface="Arial" panose="020B0604020202020204" pitchFamily="34" charset="0"/>
                <a:cs typeface="Arial" panose="020B0604020202020204" pitchFamily="34" charset="0"/>
              </a:rPr>
              <a:t>Angal</a:t>
            </a:r>
            <a:r>
              <a:rPr lang="en-GB" sz="900" dirty="0">
                <a:latin typeface="Arial" panose="020B0604020202020204" pitchFamily="34" charset="0"/>
                <a:cs typeface="Arial" panose="020B0604020202020204" pitchFamily="34" charset="0"/>
              </a:rPr>
              <a:t>-Kalinin D, Jones J, </a:t>
            </a:r>
            <a:r>
              <a:rPr lang="en-GB" sz="900" dirty="0" err="1">
                <a:latin typeface="Arial" panose="020B0604020202020204" pitchFamily="34" charset="0"/>
                <a:cs typeface="Arial" panose="020B0604020202020204" pitchFamily="34" charset="0"/>
              </a:rPr>
              <a:t>Aitkenhead</a:t>
            </a:r>
            <a:r>
              <a:rPr lang="en-GB" sz="900" dirty="0">
                <a:latin typeface="Arial" panose="020B0604020202020204" pitchFamily="34" charset="0"/>
                <a:cs typeface="Arial" panose="020B0604020202020204" pitchFamily="34" charset="0"/>
              </a:rPr>
              <a:t> A, Kirkby K.J., MacKay R,  Van </a:t>
            </a:r>
            <a:r>
              <a:rPr lang="en-GB" sz="900" dirty="0" err="1">
                <a:latin typeface="Arial" panose="020B0604020202020204" pitchFamily="34" charset="0"/>
                <a:cs typeface="Arial" panose="020B0604020202020204" pitchFamily="34" charset="0"/>
              </a:rPr>
              <a:t>Herk</a:t>
            </a:r>
            <a:r>
              <a:rPr lang="en-GB" sz="900" dirty="0">
                <a:latin typeface="Arial" panose="020B0604020202020204" pitchFamily="34" charset="0"/>
                <a:cs typeface="Arial" panose="020B0604020202020204" pitchFamily="34" charset="0"/>
              </a:rPr>
              <a:t> M, </a:t>
            </a:r>
            <a:r>
              <a:rPr lang="en-GB" sz="900" dirty="0" err="1">
                <a:latin typeface="Arial" panose="020B0604020202020204" pitchFamily="34" charset="0"/>
                <a:cs typeface="Arial" panose="020B0604020202020204" pitchFamily="34" charset="0"/>
              </a:rPr>
              <a:t>Farabolini</a:t>
            </a:r>
            <a:r>
              <a:rPr lang="en-GB" sz="900" dirty="0">
                <a:latin typeface="Arial" panose="020B0604020202020204" pitchFamily="34" charset="0"/>
                <a:cs typeface="Arial" panose="020B0604020202020204" pitchFamily="34" charset="0"/>
              </a:rPr>
              <a:t> W, </a:t>
            </a:r>
            <a:r>
              <a:rPr lang="en-GB" sz="900" dirty="0" err="1">
                <a:latin typeface="Arial" panose="020B0604020202020204" pitchFamily="34" charset="0"/>
                <a:cs typeface="Arial" panose="020B0604020202020204" pitchFamily="34" charset="0"/>
              </a:rPr>
              <a:t>Zeeshan</a:t>
            </a:r>
            <a:r>
              <a:rPr lang="en-GB" sz="900" dirty="0">
                <a:latin typeface="Arial" panose="020B0604020202020204" pitchFamily="34" charset="0"/>
                <a:cs typeface="Arial" panose="020B0604020202020204" pitchFamily="34" charset="0"/>
              </a:rPr>
              <a:t> S, Jones R.M. Influence of heterogeneous media on Very High Energy Electron (VHEE) dose penetration and a Monte Carlo-based comparison with existing radiotherapy modalities. Nuclear Instruments and Methods in Physics Research Section B: Beam Interactions with Materials and Atoms. 2020 Nov.: 482, </a:t>
            </a:r>
            <a:r>
              <a:rPr lang="en-GB" sz="900" dirty="0" err="1">
                <a:latin typeface="Arial" panose="020B0604020202020204" pitchFamily="34" charset="0"/>
                <a:cs typeface="Arial" panose="020B0604020202020204" pitchFamily="34" charset="0"/>
              </a:rPr>
              <a:t>pg’s</a:t>
            </a:r>
            <a:r>
              <a:rPr lang="en-GB" sz="900" dirty="0">
                <a:latin typeface="Arial" panose="020B0604020202020204" pitchFamily="34" charset="0"/>
                <a:cs typeface="Arial" panose="020B0604020202020204" pitchFamily="34" charset="0"/>
              </a:rPr>
              <a:t> 70-81</a:t>
            </a:r>
          </a:p>
          <a:p>
            <a:endParaRPr lang="en-GB" sz="900" dirty="0" smtClean="0">
              <a:latin typeface="Arial" panose="020B0604020202020204" pitchFamily="34" charset="0"/>
              <a:cs typeface="Arial" panose="020B0604020202020204" pitchFamily="34" charset="0"/>
            </a:endParaRPr>
          </a:p>
        </p:txBody>
      </p:sp>
      <p:sp>
        <p:nvSpPr>
          <p:cNvPr id="36" name="TextBox 35"/>
          <p:cNvSpPr txBox="1"/>
          <p:nvPr/>
        </p:nvSpPr>
        <p:spPr>
          <a:xfrm>
            <a:off x="11841480" y="73892"/>
            <a:ext cx="20574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p:txBody>
      </p:sp>
      <p:sp>
        <p:nvSpPr>
          <p:cNvPr id="24" name="Title 1"/>
          <p:cNvSpPr txBox="1">
            <a:spLocks/>
          </p:cNvSpPr>
          <p:nvPr/>
        </p:nvSpPr>
        <p:spPr>
          <a:xfrm>
            <a:off x="-598837" y="289188"/>
            <a:ext cx="9678509" cy="5886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smtClean="0">
                <a:latin typeface="Arial" panose="020B0604020202020204" pitchFamily="34" charset="0"/>
                <a:cs typeface="Arial" panose="020B0604020202020204" pitchFamily="34" charset="0"/>
              </a:rPr>
              <a:t>Essentials of VHEE Radiotherapy</a:t>
            </a:r>
            <a:endParaRPr lang="en-GB" sz="3600" b="1" dirty="0">
              <a:latin typeface="Arial" panose="020B0604020202020204" pitchFamily="34" charset="0"/>
              <a:cs typeface="Arial" panose="020B0604020202020204" pitchFamily="34" charset="0"/>
            </a:endParaRPr>
          </a:p>
        </p:txBody>
      </p:sp>
      <p:sp>
        <p:nvSpPr>
          <p:cNvPr id="8" name="TextBox 7"/>
          <p:cNvSpPr txBox="1"/>
          <p:nvPr/>
        </p:nvSpPr>
        <p:spPr>
          <a:xfrm>
            <a:off x="1026721" y="1228539"/>
            <a:ext cx="9751904" cy="1938992"/>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VHEE Radiotherapy = 50 – 250 MeV Electrons</a:t>
            </a:r>
          </a:p>
          <a:p>
            <a:pPr marL="285750" indent="-285750">
              <a:buFont typeface="Arial" panose="020B0604020202020204" pitchFamily="34" charset="0"/>
              <a:buChar char="•"/>
            </a:pPr>
            <a:endParaRPr lang="en-GB" sz="20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Simulation work has shown that VHEE is capable of </a:t>
            </a:r>
            <a:r>
              <a:rPr lang="en-GB" sz="2000" dirty="0" smtClean="0">
                <a:latin typeface="Arial" panose="020B0604020202020204" pitchFamily="34" charset="0"/>
                <a:cs typeface="Arial" panose="020B0604020202020204" pitchFamily="34" charset="0"/>
              </a:rPr>
              <a:t>reaching </a:t>
            </a:r>
            <a:r>
              <a:rPr lang="en-GB" sz="2000" b="1" dirty="0">
                <a:latin typeface="Arial" panose="020B0604020202020204" pitchFamily="34" charset="0"/>
                <a:cs typeface="Arial" panose="020B0604020202020204" pitchFamily="34" charset="0"/>
              </a:rPr>
              <a:t>deep-seated tumour sites </a:t>
            </a:r>
            <a:r>
              <a:rPr lang="en-GB" sz="2000" dirty="0">
                <a:latin typeface="Arial" panose="020B0604020202020204" pitchFamily="34" charset="0"/>
                <a:cs typeface="Arial" panose="020B0604020202020204" pitchFamily="34" charset="0"/>
              </a:rPr>
              <a:t>in patients (</a:t>
            </a:r>
            <a:r>
              <a:rPr lang="en-GB" sz="2000" dirty="0" err="1">
                <a:latin typeface="Arial" panose="020B0604020202020204" pitchFamily="34" charset="0"/>
                <a:cs typeface="Arial" panose="020B0604020202020204" pitchFamily="34" charset="0"/>
              </a:rPr>
              <a:t>DesRosiers</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2000¹; </a:t>
            </a:r>
            <a:r>
              <a:rPr lang="en-GB" sz="2000" dirty="0">
                <a:latin typeface="Arial" panose="020B0604020202020204" pitchFamily="34" charset="0"/>
                <a:cs typeface="Arial" panose="020B0604020202020204" pitchFamily="34" charset="0"/>
              </a:rPr>
              <a:t>Whitmore, </a:t>
            </a:r>
            <a:r>
              <a:rPr lang="en-GB" sz="2000" dirty="0" smtClean="0">
                <a:latin typeface="Arial" panose="020B0604020202020204" pitchFamily="34" charset="0"/>
                <a:cs typeface="Arial" panose="020B0604020202020204" pitchFamily="34" charset="0"/>
              </a:rPr>
              <a:t>2021²; </a:t>
            </a:r>
            <a:r>
              <a:rPr lang="en-GB" sz="2000" dirty="0" err="1">
                <a:latin typeface="Arial" panose="020B0604020202020204" pitchFamily="34" charset="0"/>
                <a:cs typeface="Arial" panose="020B0604020202020204" pitchFamily="34" charset="0"/>
              </a:rPr>
              <a:t>Lagzda</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2020³)</a:t>
            </a: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grpSp>
        <p:nvGrpSpPr>
          <p:cNvPr id="17" name="Group 16"/>
          <p:cNvGrpSpPr/>
          <p:nvPr/>
        </p:nvGrpSpPr>
        <p:grpSpPr>
          <a:xfrm>
            <a:off x="6578760" y="2730647"/>
            <a:ext cx="4462350" cy="3075072"/>
            <a:chOff x="7882758" y="3319015"/>
            <a:chExt cx="4064184" cy="275415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758" y="3319015"/>
              <a:ext cx="4064184" cy="2754155"/>
            </a:xfrm>
            <a:prstGeom prst="rect">
              <a:avLst/>
            </a:prstGeom>
          </p:spPr>
        </p:pic>
        <p:sp>
          <p:nvSpPr>
            <p:cNvPr id="10" name="TextBox 9"/>
            <p:cNvSpPr txBox="1"/>
            <p:nvPr/>
          </p:nvSpPr>
          <p:spPr>
            <a:xfrm>
              <a:off x="8841127" y="5056760"/>
              <a:ext cx="495252" cy="276999"/>
            </a:xfrm>
            <a:prstGeom prst="rect">
              <a:avLst/>
            </a:prstGeom>
            <a:noFill/>
          </p:spPr>
          <p:txBody>
            <a:bodyPr wrap="square" rtlCol="0">
              <a:spAutoFit/>
            </a:bodyPr>
            <a:lstStyle/>
            <a:p>
              <a:r>
                <a:rPr lang="en-GB" sz="1200" dirty="0" smtClean="0">
                  <a:solidFill>
                    <a:schemeClr val="accent1"/>
                  </a:solidFill>
                  <a:latin typeface="Arial" panose="020B0604020202020204" pitchFamily="34" charset="0"/>
                  <a:cs typeface="Arial" panose="020B0604020202020204" pitchFamily="34" charset="0"/>
                </a:rPr>
                <a:t>10</a:t>
              </a:r>
              <a:endParaRPr lang="en-GB" sz="1200" dirty="0">
                <a:solidFill>
                  <a:schemeClr val="accent1"/>
                </a:solidFill>
                <a:latin typeface="Arial" panose="020B0604020202020204" pitchFamily="34" charset="0"/>
                <a:cs typeface="Arial" panose="020B0604020202020204" pitchFamily="34" charset="0"/>
              </a:endParaRPr>
            </a:p>
          </p:txBody>
        </p:sp>
        <p:sp>
          <p:nvSpPr>
            <p:cNvPr id="30" name="TextBox 29"/>
            <p:cNvSpPr txBox="1"/>
            <p:nvPr/>
          </p:nvSpPr>
          <p:spPr>
            <a:xfrm>
              <a:off x="9192992" y="5023487"/>
              <a:ext cx="495252" cy="276999"/>
            </a:xfrm>
            <a:prstGeom prst="rect">
              <a:avLst/>
            </a:prstGeom>
            <a:noFill/>
          </p:spPr>
          <p:txBody>
            <a:bodyPr wrap="square" rtlCol="0">
              <a:spAutoFit/>
            </a:bodyPr>
            <a:lstStyle/>
            <a:p>
              <a:r>
                <a:rPr lang="en-GB" sz="1200" dirty="0" smtClean="0">
                  <a:solidFill>
                    <a:schemeClr val="accent2"/>
                  </a:solidFill>
                  <a:latin typeface="Arial" panose="020B0604020202020204" pitchFamily="34" charset="0"/>
                  <a:cs typeface="Arial" panose="020B0604020202020204" pitchFamily="34" charset="0"/>
                </a:rPr>
                <a:t>30</a:t>
              </a:r>
              <a:endParaRPr lang="en-GB" sz="1200" dirty="0">
                <a:solidFill>
                  <a:schemeClr val="accent2"/>
                </a:solidFill>
                <a:latin typeface="Arial" panose="020B0604020202020204" pitchFamily="34" charset="0"/>
                <a:cs typeface="Arial" panose="020B0604020202020204" pitchFamily="34" charset="0"/>
              </a:endParaRPr>
            </a:p>
          </p:txBody>
        </p:sp>
        <p:sp>
          <p:nvSpPr>
            <p:cNvPr id="32" name="TextBox 31"/>
            <p:cNvSpPr txBox="1"/>
            <p:nvPr/>
          </p:nvSpPr>
          <p:spPr>
            <a:xfrm>
              <a:off x="9484356" y="4993486"/>
              <a:ext cx="495252" cy="276999"/>
            </a:xfrm>
            <a:prstGeom prst="rect">
              <a:avLst/>
            </a:prstGeom>
            <a:noFill/>
          </p:spPr>
          <p:txBody>
            <a:bodyPr wrap="square" rtlCol="0">
              <a:spAutoFit/>
            </a:bodyPr>
            <a:lstStyle/>
            <a:p>
              <a:r>
                <a:rPr lang="en-GB" sz="1200" dirty="0" smtClean="0">
                  <a:solidFill>
                    <a:schemeClr val="accent6"/>
                  </a:solidFill>
                  <a:latin typeface="Arial" panose="020B0604020202020204" pitchFamily="34" charset="0"/>
                  <a:cs typeface="Arial" panose="020B0604020202020204" pitchFamily="34" charset="0"/>
                </a:rPr>
                <a:t>50</a:t>
              </a:r>
              <a:endParaRPr lang="en-GB" sz="1200" dirty="0">
                <a:solidFill>
                  <a:schemeClr val="accent6"/>
                </a:solidFill>
                <a:latin typeface="Arial" panose="020B0604020202020204" pitchFamily="34" charset="0"/>
                <a:cs typeface="Arial" panose="020B0604020202020204" pitchFamily="34" charset="0"/>
              </a:endParaRPr>
            </a:p>
          </p:txBody>
        </p:sp>
        <p:sp>
          <p:nvSpPr>
            <p:cNvPr id="33" name="TextBox 32"/>
            <p:cNvSpPr txBox="1"/>
            <p:nvPr/>
          </p:nvSpPr>
          <p:spPr>
            <a:xfrm>
              <a:off x="9868583" y="4884987"/>
              <a:ext cx="495252" cy="276999"/>
            </a:xfrm>
            <a:prstGeom prst="rect">
              <a:avLst/>
            </a:prstGeom>
            <a:noFill/>
          </p:spPr>
          <p:txBody>
            <a:bodyPr wrap="square" rtlCol="0">
              <a:spAutoFit/>
            </a:bodyPr>
            <a:lstStyle/>
            <a:p>
              <a:r>
                <a:rPr lang="en-GB" sz="1200" dirty="0" smtClean="0">
                  <a:solidFill>
                    <a:srgbClr val="C00000"/>
                  </a:solidFill>
                  <a:latin typeface="Arial" panose="020B0604020202020204" pitchFamily="34" charset="0"/>
                  <a:cs typeface="Arial" panose="020B0604020202020204" pitchFamily="34" charset="0"/>
                </a:rPr>
                <a:t>100</a:t>
              </a:r>
              <a:endParaRPr lang="en-GB" sz="1200" dirty="0">
                <a:solidFill>
                  <a:srgbClr val="C00000"/>
                </a:solidFill>
                <a:latin typeface="Arial" panose="020B0604020202020204" pitchFamily="34" charset="0"/>
                <a:cs typeface="Arial" panose="020B0604020202020204" pitchFamily="34" charset="0"/>
              </a:endParaRPr>
            </a:p>
          </p:txBody>
        </p:sp>
        <p:sp>
          <p:nvSpPr>
            <p:cNvPr id="34" name="TextBox 33"/>
            <p:cNvSpPr txBox="1"/>
            <p:nvPr/>
          </p:nvSpPr>
          <p:spPr>
            <a:xfrm>
              <a:off x="10389395" y="4696092"/>
              <a:ext cx="495252" cy="276999"/>
            </a:xfrm>
            <a:prstGeom prst="rect">
              <a:avLst/>
            </a:prstGeom>
            <a:noFill/>
          </p:spPr>
          <p:txBody>
            <a:bodyPr wrap="square" rtlCol="0">
              <a:spAutoFit/>
            </a:bodyPr>
            <a:lstStyle/>
            <a:p>
              <a:r>
                <a:rPr lang="en-GB" sz="1200" dirty="0" smtClean="0">
                  <a:solidFill>
                    <a:srgbClr val="7030A0"/>
                  </a:solidFill>
                  <a:latin typeface="Arial" panose="020B0604020202020204" pitchFamily="34" charset="0"/>
                  <a:cs typeface="Arial" panose="020B0604020202020204" pitchFamily="34" charset="0"/>
                </a:rPr>
                <a:t>200</a:t>
              </a:r>
              <a:endParaRPr lang="en-GB" sz="1200" dirty="0">
                <a:solidFill>
                  <a:srgbClr val="7030A0"/>
                </a:solidFill>
                <a:latin typeface="Arial" panose="020B0604020202020204" pitchFamily="34" charset="0"/>
                <a:cs typeface="Arial" panose="020B0604020202020204" pitchFamily="34" charset="0"/>
              </a:endParaRPr>
            </a:p>
          </p:txBody>
        </p:sp>
      </p:grpSp>
      <p:grpSp>
        <p:nvGrpSpPr>
          <p:cNvPr id="14" name="Group 13"/>
          <p:cNvGrpSpPr/>
          <p:nvPr/>
        </p:nvGrpSpPr>
        <p:grpSpPr>
          <a:xfrm>
            <a:off x="1598605" y="2730647"/>
            <a:ext cx="4595928" cy="3075072"/>
            <a:chOff x="7701112" y="500162"/>
            <a:chExt cx="4304068" cy="2805783"/>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1112" y="500162"/>
              <a:ext cx="4140368" cy="2805783"/>
            </a:xfrm>
            <a:prstGeom prst="rect">
              <a:avLst/>
            </a:prstGeom>
          </p:spPr>
        </p:pic>
        <p:sp>
          <p:nvSpPr>
            <p:cNvPr id="37" name="TextBox 36"/>
            <p:cNvSpPr txBox="1"/>
            <p:nvPr/>
          </p:nvSpPr>
          <p:spPr>
            <a:xfrm>
              <a:off x="10680376" y="1526439"/>
              <a:ext cx="1229123" cy="276999"/>
            </a:xfrm>
            <a:prstGeom prst="rect">
              <a:avLst/>
            </a:prstGeom>
            <a:noFill/>
          </p:spPr>
          <p:txBody>
            <a:bodyPr wrap="square" rtlCol="0">
              <a:spAutoFit/>
            </a:bodyPr>
            <a:lstStyle/>
            <a:p>
              <a:r>
                <a:rPr lang="en-GB" sz="1200" dirty="0" smtClean="0">
                  <a:solidFill>
                    <a:schemeClr val="accent1"/>
                  </a:solidFill>
                  <a:latin typeface="Arial" panose="020B0604020202020204" pitchFamily="34" charset="0"/>
                  <a:cs typeface="Arial" panose="020B0604020202020204" pitchFamily="34" charset="0"/>
                </a:rPr>
                <a:t>6 MV Photon</a:t>
              </a:r>
              <a:endParaRPr lang="en-GB" sz="1200" dirty="0">
                <a:solidFill>
                  <a:schemeClr val="accent1"/>
                </a:solidFill>
                <a:latin typeface="Arial" panose="020B0604020202020204" pitchFamily="34" charset="0"/>
                <a:cs typeface="Arial" panose="020B0604020202020204" pitchFamily="34" charset="0"/>
              </a:endParaRPr>
            </a:p>
          </p:txBody>
        </p:sp>
        <p:sp>
          <p:nvSpPr>
            <p:cNvPr id="38" name="TextBox 37"/>
            <p:cNvSpPr txBox="1"/>
            <p:nvPr/>
          </p:nvSpPr>
          <p:spPr>
            <a:xfrm>
              <a:off x="10757645" y="2166748"/>
              <a:ext cx="1247535" cy="276999"/>
            </a:xfrm>
            <a:prstGeom prst="rect">
              <a:avLst/>
            </a:prstGeom>
            <a:noFill/>
          </p:spPr>
          <p:txBody>
            <a:bodyPr wrap="square" rtlCol="0">
              <a:spAutoFit/>
            </a:bodyPr>
            <a:lstStyle/>
            <a:p>
              <a:r>
                <a:rPr lang="en-GB" sz="1200" dirty="0" smtClean="0">
                  <a:solidFill>
                    <a:srgbClr val="7030A0"/>
                  </a:solidFill>
                  <a:latin typeface="Arial" panose="020B0604020202020204" pitchFamily="34" charset="0"/>
                  <a:cs typeface="Arial" panose="020B0604020202020204" pitchFamily="34" charset="0"/>
                </a:rPr>
                <a:t>200 MeV e-</a:t>
              </a:r>
              <a:endParaRPr lang="en-GB" sz="1200" dirty="0">
                <a:solidFill>
                  <a:srgbClr val="7030A0"/>
                </a:solidFill>
                <a:latin typeface="Arial" panose="020B0604020202020204" pitchFamily="34" charset="0"/>
                <a:cs typeface="Arial" panose="020B0604020202020204" pitchFamily="34" charset="0"/>
              </a:endParaRPr>
            </a:p>
          </p:txBody>
        </p:sp>
        <p:sp>
          <p:nvSpPr>
            <p:cNvPr id="39" name="TextBox 38"/>
            <p:cNvSpPr txBox="1"/>
            <p:nvPr/>
          </p:nvSpPr>
          <p:spPr>
            <a:xfrm>
              <a:off x="8783928" y="1789282"/>
              <a:ext cx="818128" cy="461665"/>
            </a:xfrm>
            <a:prstGeom prst="rect">
              <a:avLst/>
            </a:prstGeom>
            <a:noFill/>
          </p:spPr>
          <p:txBody>
            <a:bodyPr wrap="square" rtlCol="0">
              <a:spAutoFit/>
            </a:bodyPr>
            <a:lstStyle/>
            <a:p>
              <a:pPr algn="ctr"/>
              <a:r>
                <a:rPr lang="en-GB" sz="1200" dirty="0" smtClean="0">
                  <a:solidFill>
                    <a:srgbClr val="C00000"/>
                  </a:solidFill>
                  <a:latin typeface="Arial" panose="020B0604020202020204" pitchFamily="34" charset="0"/>
                  <a:cs typeface="Arial" panose="020B0604020202020204" pitchFamily="34" charset="0"/>
                </a:rPr>
                <a:t>30 MeV e-</a:t>
              </a:r>
              <a:endParaRPr lang="en-GB" sz="1200" dirty="0">
                <a:solidFill>
                  <a:srgbClr val="C00000"/>
                </a:solidFill>
                <a:latin typeface="Arial" panose="020B0604020202020204" pitchFamily="34" charset="0"/>
                <a:cs typeface="Arial" panose="020B0604020202020204" pitchFamily="34" charset="0"/>
              </a:endParaRPr>
            </a:p>
          </p:txBody>
        </p:sp>
        <p:sp>
          <p:nvSpPr>
            <p:cNvPr id="40" name="TextBox 39"/>
            <p:cNvSpPr txBox="1"/>
            <p:nvPr/>
          </p:nvSpPr>
          <p:spPr>
            <a:xfrm>
              <a:off x="9665762" y="1982081"/>
              <a:ext cx="723633" cy="646331"/>
            </a:xfrm>
            <a:prstGeom prst="rect">
              <a:avLst/>
            </a:prstGeom>
            <a:noFill/>
          </p:spPr>
          <p:txBody>
            <a:bodyPr wrap="square" rtlCol="0">
              <a:spAutoFit/>
            </a:bodyPr>
            <a:lstStyle/>
            <a:p>
              <a:r>
                <a:rPr lang="en-GB" sz="1200" dirty="0" smtClean="0">
                  <a:solidFill>
                    <a:schemeClr val="accent2"/>
                  </a:solidFill>
                  <a:latin typeface="Arial" panose="020B0604020202020204" pitchFamily="34" charset="0"/>
                  <a:cs typeface="Arial" panose="020B0604020202020204" pitchFamily="34" charset="0"/>
                </a:rPr>
                <a:t>150 MeV Proton</a:t>
              </a:r>
              <a:endParaRPr lang="en-GB" sz="1200" dirty="0">
                <a:solidFill>
                  <a:schemeClr val="accent2"/>
                </a:solidFill>
                <a:latin typeface="Arial" panose="020B0604020202020204" pitchFamily="34" charset="0"/>
                <a:cs typeface="Arial" panose="020B0604020202020204" pitchFamily="34" charset="0"/>
              </a:endParaRPr>
            </a:p>
          </p:txBody>
        </p:sp>
        <p:sp>
          <p:nvSpPr>
            <p:cNvPr id="41" name="TextBox 40"/>
            <p:cNvSpPr txBox="1"/>
            <p:nvPr/>
          </p:nvSpPr>
          <p:spPr>
            <a:xfrm rot="20454813">
              <a:off x="8630087" y="2100396"/>
              <a:ext cx="599772" cy="646331"/>
            </a:xfrm>
            <a:prstGeom prst="rect">
              <a:avLst/>
            </a:prstGeom>
            <a:noFill/>
          </p:spPr>
          <p:txBody>
            <a:bodyPr wrap="square" rtlCol="0">
              <a:spAutoFit/>
            </a:bodyPr>
            <a:lstStyle/>
            <a:p>
              <a:r>
                <a:rPr lang="en-GB" sz="1200" dirty="0" smtClean="0">
                  <a:solidFill>
                    <a:schemeClr val="accent6"/>
                  </a:solidFill>
                  <a:latin typeface="Arial" panose="020B0604020202020204" pitchFamily="34" charset="0"/>
                  <a:cs typeface="Arial" panose="020B0604020202020204" pitchFamily="34" charset="0"/>
                </a:rPr>
                <a:t>10 MeV e-</a:t>
              </a:r>
              <a:endParaRPr lang="en-GB" sz="1200" dirty="0">
                <a:solidFill>
                  <a:schemeClr val="accent6"/>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5505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0617" y="6488668"/>
            <a:ext cx="12161383" cy="369332"/>
          </a:xfrm>
          <a:prstGeom prst="rect">
            <a:avLst/>
          </a:prstGeom>
          <a:noFill/>
        </p:spPr>
        <p:txBody>
          <a:bodyPr wrap="square" rtlCol="0">
            <a:spAutoFit/>
          </a:bodyPr>
          <a:lstStyle/>
          <a:p>
            <a:r>
              <a:rPr lang="en-GB" sz="900" dirty="0" err="1" smtClean="0">
                <a:latin typeface="Arial" panose="020B0604020202020204" pitchFamily="34" charset="0"/>
                <a:cs typeface="Arial" panose="020B0604020202020204" pitchFamily="34" charset="0"/>
              </a:rPr>
              <a:t>Lagzda</a:t>
            </a:r>
            <a:r>
              <a:rPr lang="en-GB" sz="900" dirty="0" smtClean="0">
                <a:latin typeface="Arial" panose="020B0604020202020204" pitchFamily="34" charset="0"/>
                <a:cs typeface="Arial" panose="020B0604020202020204" pitchFamily="34" charset="0"/>
              </a:rPr>
              <a:t> A, </a:t>
            </a:r>
            <a:r>
              <a:rPr lang="en-GB" sz="900" dirty="0" err="1" smtClean="0">
                <a:latin typeface="Arial" panose="020B0604020202020204" pitchFamily="34" charset="0"/>
                <a:cs typeface="Arial" panose="020B0604020202020204" pitchFamily="34" charset="0"/>
              </a:rPr>
              <a:t>Angal</a:t>
            </a:r>
            <a:r>
              <a:rPr lang="en-GB" sz="900" dirty="0" smtClean="0">
                <a:latin typeface="Arial" panose="020B0604020202020204" pitchFamily="34" charset="0"/>
                <a:cs typeface="Arial" panose="020B0604020202020204" pitchFamily="34" charset="0"/>
              </a:rPr>
              <a:t>-Kalinin D, Jones J, </a:t>
            </a:r>
            <a:r>
              <a:rPr lang="en-GB" sz="900" dirty="0" err="1" smtClean="0">
                <a:latin typeface="Arial" panose="020B0604020202020204" pitchFamily="34" charset="0"/>
                <a:cs typeface="Arial" panose="020B0604020202020204" pitchFamily="34" charset="0"/>
              </a:rPr>
              <a:t>Aitkenhead</a:t>
            </a:r>
            <a:r>
              <a:rPr lang="en-GB" sz="900" dirty="0" smtClean="0">
                <a:latin typeface="Arial" panose="020B0604020202020204" pitchFamily="34" charset="0"/>
                <a:cs typeface="Arial" panose="020B0604020202020204" pitchFamily="34" charset="0"/>
              </a:rPr>
              <a:t> A, Kirkby K.J., MacKay R,  Van </a:t>
            </a:r>
            <a:r>
              <a:rPr lang="en-GB" sz="900" dirty="0" err="1" smtClean="0">
                <a:latin typeface="Arial" panose="020B0604020202020204" pitchFamily="34" charset="0"/>
                <a:cs typeface="Arial" panose="020B0604020202020204" pitchFamily="34" charset="0"/>
              </a:rPr>
              <a:t>Herk</a:t>
            </a:r>
            <a:r>
              <a:rPr lang="en-GB" sz="900" dirty="0" smtClean="0">
                <a:latin typeface="Arial" panose="020B0604020202020204" pitchFamily="34" charset="0"/>
                <a:cs typeface="Arial" panose="020B0604020202020204" pitchFamily="34" charset="0"/>
              </a:rPr>
              <a:t> M, </a:t>
            </a:r>
            <a:r>
              <a:rPr lang="en-GB" sz="900" dirty="0" err="1" smtClean="0">
                <a:latin typeface="Arial" panose="020B0604020202020204" pitchFamily="34" charset="0"/>
                <a:cs typeface="Arial" panose="020B0604020202020204" pitchFamily="34" charset="0"/>
              </a:rPr>
              <a:t>Farabolini</a:t>
            </a:r>
            <a:r>
              <a:rPr lang="en-GB" sz="900" dirty="0" smtClean="0">
                <a:latin typeface="Arial" panose="020B0604020202020204" pitchFamily="34" charset="0"/>
                <a:cs typeface="Arial" panose="020B0604020202020204" pitchFamily="34" charset="0"/>
              </a:rPr>
              <a:t> W, </a:t>
            </a:r>
            <a:r>
              <a:rPr lang="en-GB" sz="900" dirty="0" err="1" smtClean="0">
                <a:latin typeface="Arial" panose="020B0604020202020204" pitchFamily="34" charset="0"/>
                <a:cs typeface="Arial" panose="020B0604020202020204" pitchFamily="34" charset="0"/>
              </a:rPr>
              <a:t>Zeeshan</a:t>
            </a:r>
            <a:r>
              <a:rPr lang="en-GB" sz="900" dirty="0" smtClean="0">
                <a:latin typeface="Arial" panose="020B0604020202020204" pitchFamily="34" charset="0"/>
                <a:cs typeface="Arial" panose="020B0604020202020204" pitchFamily="34" charset="0"/>
              </a:rPr>
              <a:t> S, Jones R.M. Influence of heterogeneous media on Very High Energy Electron (VHEE) dose penetration and a Monte Carlo-based comparison with existing radiotherapy modalities. Nuclear Instruments and Methods in Physics Research Section B: Beam Interactions with Materials and Atoms. 2020 Nov.: 482, </a:t>
            </a:r>
            <a:r>
              <a:rPr lang="en-GB" sz="900" dirty="0" err="1" smtClean="0">
                <a:latin typeface="Arial" panose="020B0604020202020204" pitchFamily="34" charset="0"/>
                <a:cs typeface="Arial" panose="020B0604020202020204" pitchFamily="34" charset="0"/>
              </a:rPr>
              <a:t>pg’s</a:t>
            </a:r>
            <a:r>
              <a:rPr lang="en-GB" sz="900" dirty="0" smtClean="0">
                <a:latin typeface="Arial" panose="020B0604020202020204" pitchFamily="34" charset="0"/>
                <a:cs typeface="Arial" panose="020B0604020202020204" pitchFamily="34" charset="0"/>
              </a:rPr>
              <a:t> 70-81</a:t>
            </a:r>
            <a:endParaRPr lang="en-GB" sz="900" dirty="0">
              <a:latin typeface="Arial" panose="020B0604020202020204" pitchFamily="34" charset="0"/>
              <a:cs typeface="Arial" panose="020B0604020202020204" pitchFamily="34" charset="0"/>
            </a:endParaRPr>
          </a:p>
        </p:txBody>
      </p:sp>
      <p:sp>
        <p:nvSpPr>
          <p:cNvPr id="36" name="TextBox 35"/>
          <p:cNvSpPr txBox="1"/>
          <p:nvPr/>
        </p:nvSpPr>
        <p:spPr>
          <a:xfrm>
            <a:off x="11841480" y="73892"/>
            <a:ext cx="20574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p:txBody>
      </p:sp>
      <p:sp>
        <p:nvSpPr>
          <p:cNvPr id="24" name="Title 1"/>
          <p:cNvSpPr txBox="1">
            <a:spLocks/>
          </p:cNvSpPr>
          <p:nvPr/>
        </p:nvSpPr>
        <p:spPr>
          <a:xfrm>
            <a:off x="-598837" y="289188"/>
            <a:ext cx="9678509" cy="5886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smtClean="0">
                <a:latin typeface="Arial" panose="020B0604020202020204" pitchFamily="34" charset="0"/>
                <a:cs typeface="Arial" panose="020B0604020202020204" pitchFamily="34" charset="0"/>
              </a:rPr>
              <a:t>Essentials of VHEE Radiotherapy</a:t>
            </a:r>
            <a:endParaRPr lang="en-GB" sz="3600" b="1" dirty="0">
              <a:latin typeface="Arial" panose="020B0604020202020204" pitchFamily="34" charset="0"/>
              <a:cs typeface="Arial" panose="020B0604020202020204" pitchFamily="34" charset="0"/>
            </a:endParaRPr>
          </a:p>
        </p:txBody>
      </p:sp>
      <p:sp>
        <p:nvSpPr>
          <p:cNvPr id="8" name="TextBox 7"/>
          <p:cNvSpPr txBox="1"/>
          <p:nvPr/>
        </p:nvSpPr>
        <p:spPr>
          <a:xfrm>
            <a:off x="359281" y="877830"/>
            <a:ext cx="7197657" cy="2862322"/>
          </a:xfrm>
          <a:prstGeom prst="rect">
            <a:avLst/>
          </a:prstGeom>
          <a:noFill/>
        </p:spPr>
        <p:txBody>
          <a:bodyPr wrap="square" rtlCol="0">
            <a:spAutoFit/>
          </a:bodyPr>
          <a:lstStyle/>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VHEE has potential to treat various cancer types, particularly those located in </a:t>
            </a:r>
            <a:r>
              <a:rPr lang="en-GB" sz="2000" b="1" dirty="0">
                <a:latin typeface="Arial" panose="020B0604020202020204" pitchFamily="34" charset="0"/>
                <a:cs typeface="Arial" panose="020B0604020202020204" pitchFamily="34" charset="0"/>
              </a:rPr>
              <a:t>inhomogeneous regions</a:t>
            </a:r>
            <a:r>
              <a:rPr lang="en-GB" sz="2000" dirty="0">
                <a:latin typeface="Arial" panose="020B0604020202020204" pitchFamily="34" charset="0"/>
                <a:cs typeface="Arial" panose="020B0604020202020204" pitchFamily="34" charset="0"/>
              </a:rPr>
              <a:t> (i.e. lung, prostate) (</a:t>
            </a:r>
            <a:r>
              <a:rPr lang="en-GB" sz="2000" dirty="0" err="1">
                <a:latin typeface="Arial" panose="020B0604020202020204" pitchFamily="34" charset="0"/>
                <a:cs typeface="Arial" panose="020B0604020202020204" pitchFamily="34" charset="0"/>
              </a:rPr>
              <a:t>Lagzda</a:t>
            </a:r>
            <a:r>
              <a:rPr lang="en-GB" sz="2000" dirty="0">
                <a:latin typeface="Arial" panose="020B0604020202020204" pitchFamily="34" charset="0"/>
                <a:cs typeface="Arial" panose="020B0604020202020204" pitchFamily="34" charset="0"/>
              </a:rPr>
              <a:t>, 2020</a:t>
            </a:r>
            <a:r>
              <a:rPr lang="en-GB"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Increasing electron energy significantly </a:t>
            </a:r>
            <a:r>
              <a:rPr lang="en-GB" sz="2000" b="1" dirty="0" smtClean="0">
                <a:latin typeface="Arial" panose="020B0604020202020204" pitchFamily="34" charset="0"/>
                <a:cs typeface="Arial" panose="020B0604020202020204" pitchFamily="34" charset="0"/>
              </a:rPr>
              <a:t>reduces scattering/penumbra</a:t>
            </a: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26546" t="29911" r="50382" b="11269"/>
          <a:stretch/>
        </p:blipFill>
        <p:spPr>
          <a:xfrm>
            <a:off x="7785717" y="877830"/>
            <a:ext cx="3912647" cy="5610838"/>
          </a:xfrm>
          <a:prstGeom prst="rect">
            <a:avLst/>
          </a:prstGeom>
        </p:spPr>
      </p:pic>
      <p:cxnSp>
        <p:nvCxnSpPr>
          <p:cNvPr id="4" name="Straight Arrow Connector 3"/>
          <p:cNvCxnSpPr/>
          <p:nvPr/>
        </p:nvCxnSpPr>
        <p:spPr>
          <a:xfrm flipV="1">
            <a:off x="6324779" y="1839311"/>
            <a:ext cx="1460938" cy="525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rotWithShape="1">
          <a:blip r:embed="rId4"/>
          <a:srcRect l="24824" t="23062" r="30376" b="27142"/>
          <a:stretch/>
        </p:blipFill>
        <p:spPr>
          <a:xfrm>
            <a:off x="2305724" y="3428063"/>
            <a:ext cx="4891764" cy="3058510"/>
          </a:xfrm>
          <a:prstGeom prst="rect">
            <a:avLst/>
          </a:prstGeom>
        </p:spPr>
      </p:pic>
      <p:sp>
        <p:nvSpPr>
          <p:cNvPr id="3" name="TextBox 2"/>
          <p:cNvSpPr txBox="1"/>
          <p:nvPr/>
        </p:nvSpPr>
        <p:spPr>
          <a:xfrm>
            <a:off x="578069" y="3794174"/>
            <a:ext cx="1822248" cy="1477328"/>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Transverse penumbra reducing as electron energy is increased:</a:t>
            </a:r>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7972097" y="120058"/>
            <a:ext cx="4219903"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Simulation of VHEE through a water phantom with and without air pockets: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884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0617" y="6488668"/>
            <a:ext cx="12161383" cy="369332"/>
          </a:xfrm>
          <a:prstGeom prst="rect">
            <a:avLst/>
          </a:prstGeom>
          <a:noFill/>
        </p:spPr>
        <p:txBody>
          <a:bodyPr wrap="square" rtlCol="0">
            <a:spAutoFit/>
          </a:bodyPr>
          <a:lstStyle/>
          <a:p>
            <a:r>
              <a:rPr lang="en-GB" sz="900" dirty="0" err="1" smtClean="0">
                <a:latin typeface="Arial" panose="020B0604020202020204" pitchFamily="34" charset="0"/>
                <a:cs typeface="Arial" panose="020B0604020202020204" pitchFamily="34" charset="0"/>
              </a:rPr>
              <a:t>Lagzda</a:t>
            </a:r>
            <a:r>
              <a:rPr lang="en-GB" sz="900" dirty="0" smtClean="0">
                <a:latin typeface="Arial" panose="020B0604020202020204" pitchFamily="34" charset="0"/>
                <a:cs typeface="Arial" panose="020B0604020202020204" pitchFamily="34" charset="0"/>
              </a:rPr>
              <a:t> A, </a:t>
            </a:r>
            <a:r>
              <a:rPr lang="en-GB" sz="900" dirty="0" err="1" smtClean="0">
                <a:latin typeface="Arial" panose="020B0604020202020204" pitchFamily="34" charset="0"/>
                <a:cs typeface="Arial" panose="020B0604020202020204" pitchFamily="34" charset="0"/>
              </a:rPr>
              <a:t>Angal</a:t>
            </a:r>
            <a:r>
              <a:rPr lang="en-GB" sz="900" dirty="0" smtClean="0">
                <a:latin typeface="Arial" panose="020B0604020202020204" pitchFamily="34" charset="0"/>
                <a:cs typeface="Arial" panose="020B0604020202020204" pitchFamily="34" charset="0"/>
              </a:rPr>
              <a:t>-Kalinin D, Jones J, </a:t>
            </a:r>
            <a:r>
              <a:rPr lang="en-GB" sz="900" dirty="0" err="1" smtClean="0">
                <a:latin typeface="Arial" panose="020B0604020202020204" pitchFamily="34" charset="0"/>
                <a:cs typeface="Arial" panose="020B0604020202020204" pitchFamily="34" charset="0"/>
              </a:rPr>
              <a:t>Aitkenhead</a:t>
            </a:r>
            <a:r>
              <a:rPr lang="en-GB" sz="900" dirty="0" smtClean="0">
                <a:latin typeface="Arial" panose="020B0604020202020204" pitchFamily="34" charset="0"/>
                <a:cs typeface="Arial" panose="020B0604020202020204" pitchFamily="34" charset="0"/>
              </a:rPr>
              <a:t> A, Kirkby K.J., MacKay R,  Van </a:t>
            </a:r>
            <a:r>
              <a:rPr lang="en-GB" sz="900" dirty="0" err="1" smtClean="0">
                <a:latin typeface="Arial" panose="020B0604020202020204" pitchFamily="34" charset="0"/>
                <a:cs typeface="Arial" panose="020B0604020202020204" pitchFamily="34" charset="0"/>
              </a:rPr>
              <a:t>Herk</a:t>
            </a:r>
            <a:r>
              <a:rPr lang="en-GB" sz="900" dirty="0" smtClean="0">
                <a:latin typeface="Arial" panose="020B0604020202020204" pitchFamily="34" charset="0"/>
                <a:cs typeface="Arial" panose="020B0604020202020204" pitchFamily="34" charset="0"/>
              </a:rPr>
              <a:t> M, </a:t>
            </a:r>
            <a:r>
              <a:rPr lang="en-GB" sz="900" dirty="0" err="1" smtClean="0">
                <a:latin typeface="Arial" panose="020B0604020202020204" pitchFamily="34" charset="0"/>
                <a:cs typeface="Arial" panose="020B0604020202020204" pitchFamily="34" charset="0"/>
              </a:rPr>
              <a:t>Farabolini</a:t>
            </a:r>
            <a:r>
              <a:rPr lang="en-GB" sz="900" dirty="0" smtClean="0">
                <a:latin typeface="Arial" panose="020B0604020202020204" pitchFamily="34" charset="0"/>
                <a:cs typeface="Arial" panose="020B0604020202020204" pitchFamily="34" charset="0"/>
              </a:rPr>
              <a:t> W, </a:t>
            </a:r>
            <a:r>
              <a:rPr lang="en-GB" sz="900" dirty="0" err="1" smtClean="0">
                <a:latin typeface="Arial" panose="020B0604020202020204" pitchFamily="34" charset="0"/>
                <a:cs typeface="Arial" panose="020B0604020202020204" pitchFamily="34" charset="0"/>
              </a:rPr>
              <a:t>Zeeshan</a:t>
            </a:r>
            <a:r>
              <a:rPr lang="en-GB" sz="900" dirty="0" smtClean="0">
                <a:latin typeface="Arial" panose="020B0604020202020204" pitchFamily="34" charset="0"/>
                <a:cs typeface="Arial" panose="020B0604020202020204" pitchFamily="34" charset="0"/>
              </a:rPr>
              <a:t> S, Jones R.M. Influence of heterogeneous media on Very High Energy Electron (VHEE) dose penetration and a Monte Carlo-based comparison with existing radiotherapy modalities. Nuclear Instruments and Methods in Physics Research Section B: Beam Interactions with Materials and Atoms. 2020 Nov.: 482, </a:t>
            </a:r>
            <a:r>
              <a:rPr lang="en-GB" sz="900" dirty="0" err="1" smtClean="0">
                <a:latin typeface="Arial" panose="020B0604020202020204" pitchFamily="34" charset="0"/>
                <a:cs typeface="Arial" panose="020B0604020202020204" pitchFamily="34" charset="0"/>
              </a:rPr>
              <a:t>pg’s</a:t>
            </a:r>
            <a:r>
              <a:rPr lang="en-GB" sz="900" dirty="0" smtClean="0">
                <a:latin typeface="Arial" panose="020B0604020202020204" pitchFamily="34" charset="0"/>
                <a:cs typeface="Arial" panose="020B0604020202020204" pitchFamily="34" charset="0"/>
              </a:rPr>
              <a:t> 70-81</a:t>
            </a:r>
            <a:endParaRPr lang="en-GB" sz="900" dirty="0">
              <a:latin typeface="Arial" panose="020B0604020202020204" pitchFamily="34" charset="0"/>
              <a:cs typeface="Arial" panose="020B0604020202020204" pitchFamily="34" charset="0"/>
            </a:endParaRPr>
          </a:p>
        </p:txBody>
      </p:sp>
      <p:sp>
        <p:nvSpPr>
          <p:cNvPr id="36" name="TextBox 35"/>
          <p:cNvSpPr txBox="1"/>
          <p:nvPr/>
        </p:nvSpPr>
        <p:spPr>
          <a:xfrm>
            <a:off x="11841480" y="73892"/>
            <a:ext cx="20574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p:txBody>
      </p:sp>
      <p:sp>
        <p:nvSpPr>
          <p:cNvPr id="24" name="Title 1"/>
          <p:cNvSpPr txBox="1">
            <a:spLocks/>
          </p:cNvSpPr>
          <p:nvPr/>
        </p:nvSpPr>
        <p:spPr>
          <a:xfrm>
            <a:off x="-598837" y="289188"/>
            <a:ext cx="9678509" cy="5886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smtClean="0">
                <a:latin typeface="Arial" panose="020B0604020202020204" pitchFamily="34" charset="0"/>
                <a:cs typeface="Arial" panose="020B0604020202020204" pitchFamily="34" charset="0"/>
              </a:rPr>
              <a:t>Essentials of VHEE Radiotherapy</a:t>
            </a:r>
            <a:endParaRPr lang="en-GB" sz="3600" b="1" dirty="0">
              <a:latin typeface="Arial" panose="020B0604020202020204" pitchFamily="34" charset="0"/>
              <a:cs typeface="Arial" panose="020B0604020202020204" pitchFamily="34" charset="0"/>
            </a:endParaRPr>
          </a:p>
        </p:txBody>
      </p:sp>
      <p:sp>
        <p:nvSpPr>
          <p:cNvPr id="8" name="TextBox 7"/>
          <p:cNvSpPr txBox="1"/>
          <p:nvPr/>
        </p:nvSpPr>
        <p:spPr>
          <a:xfrm>
            <a:off x="348770" y="1365027"/>
            <a:ext cx="7197657" cy="5016758"/>
          </a:xfrm>
          <a:prstGeom prst="rect">
            <a:avLst/>
          </a:prstGeom>
          <a:noFill/>
        </p:spPr>
        <p:txBody>
          <a:bodyPr wrap="square" rtlCol="0">
            <a:spAutoFit/>
          </a:bodyPr>
          <a:lstStyle/>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VHEE has potential to treat various cancer types, particularly those located in </a:t>
            </a:r>
            <a:r>
              <a:rPr lang="en-GB" sz="2000" b="1" dirty="0">
                <a:latin typeface="Arial" panose="020B0604020202020204" pitchFamily="34" charset="0"/>
                <a:cs typeface="Arial" panose="020B0604020202020204" pitchFamily="34" charset="0"/>
              </a:rPr>
              <a:t>inhomogeneous regions</a:t>
            </a:r>
            <a:r>
              <a:rPr lang="en-GB" sz="2000" dirty="0">
                <a:latin typeface="Arial" panose="020B0604020202020204" pitchFamily="34" charset="0"/>
                <a:cs typeface="Arial" panose="020B0604020202020204" pitchFamily="34" charset="0"/>
              </a:rPr>
              <a:t> (i.e. lung, prostate) (</a:t>
            </a:r>
            <a:r>
              <a:rPr lang="en-GB" sz="2000" dirty="0" err="1">
                <a:latin typeface="Arial" panose="020B0604020202020204" pitchFamily="34" charset="0"/>
                <a:cs typeface="Arial" panose="020B0604020202020204" pitchFamily="34" charset="0"/>
              </a:rPr>
              <a:t>Lagzda</a:t>
            </a:r>
            <a:r>
              <a:rPr lang="en-GB" sz="2000" dirty="0">
                <a:latin typeface="Arial" panose="020B0604020202020204" pitchFamily="34" charset="0"/>
                <a:cs typeface="Arial" panose="020B0604020202020204" pitchFamily="34" charset="0"/>
              </a:rPr>
              <a:t>, 2020</a:t>
            </a:r>
            <a:r>
              <a:rPr lang="en-GB"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Increasing electron energy </a:t>
            </a:r>
            <a:r>
              <a:rPr lang="en-GB" sz="2000" b="1" dirty="0" smtClean="0">
                <a:latin typeface="Arial" panose="020B0604020202020204" pitchFamily="34" charset="0"/>
                <a:cs typeface="Arial" panose="020B0604020202020204" pitchFamily="34" charset="0"/>
              </a:rPr>
              <a:t>reduces scattering/penumbra</a:t>
            </a: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VHEE radiotherapy machine would </a:t>
            </a:r>
            <a:r>
              <a:rPr lang="en-GB" sz="2000" dirty="0" smtClean="0">
                <a:latin typeface="Arial" panose="020B0604020202020204" pitchFamily="34" charset="0"/>
                <a:cs typeface="Arial" panose="020B0604020202020204" pitchFamily="34" charset="0"/>
              </a:rPr>
              <a:t>potentially be more compact based on CLIC-like technology used in linear colliders</a:t>
            </a: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VHEE shows potential for </a:t>
            </a:r>
            <a:r>
              <a:rPr lang="en-GB" sz="2000" b="1" dirty="0">
                <a:latin typeface="Arial" panose="020B0604020202020204" pitchFamily="34" charset="0"/>
                <a:cs typeface="Arial" panose="020B0604020202020204" pitchFamily="34" charset="0"/>
              </a:rPr>
              <a:t>FLASH </a:t>
            </a:r>
            <a:r>
              <a:rPr lang="en-GB" sz="2000" b="1" dirty="0" smtClean="0">
                <a:latin typeface="Arial" panose="020B0604020202020204" pitchFamily="34" charset="0"/>
                <a:cs typeface="Arial" panose="020B0604020202020204" pitchFamily="34" charset="0"/>
              </a:rPr>
              <a:t>radiotherapy – </a:t>
            </a:r>
            <a:r>
              <a:rPr lang="en-GB" sz="2000" dirty="0" smtClean="0">
                <a:latin typeface="Arial" panose="020B0604020202020204" pitchFamily="34" charset="0"/>
                <a:cs typeface="Arial" panose="020B0604020202020204" pitchFamily="34" charset="0"/>
              </a:rPr>
              <a:t>a developing field that is based on delivering a </a:t>
            </a:r>
            <a:r>
              <a:rPr lang="en-GB" sz="2000" b="1" dirty="0" smtClean="0">
                <a:latin typeface="Arial" panose="020B0604020202020204" pitchFamily="34" charset="0"/>
                <a:cs typeface="Arial" panose="020B0604020202020204" pitchFamily="34" charset="0"/>
              </a:rPr>
              <a:t>high dose </a:t>
            </a:r>
            <a:r>
              <a:rPr lang="en-GB" sz="2000" dirty="0" smtClean="0">
                <a:latin typeface="Arial" panose="020B0604020202020204" pitchFamily="34" charset="0"/>
                <a:cs typeface="Arial" panose="020B0604020202020204" pitchFamily="34" charset="0"/>
              </a:rPr>
              <a:t>in a </a:t>
            </a:r>
            <a:r>
              <a:rPr lang="en-GB" sz="2000" b="1" dirty="0" smtClean="0">
                <a:latin typeface="Arial" panose="020B0604020202020204" pitchFamily="34" charset="0"/>
                <a:cs typeface="Arial" panose="020B0604020202020204" pitchFamily="34" charset="0"/>
              </a:rPr>
              <a:t>short time interval </a:t>
            </a:r>
            <a:r>
              <a:rPr lang="en-GB" sz="2000" dirty="0" smtClean="0">
                <a:latin typeface="Arial" panose="020B0604020202020204" pitchFamily="34" charset="0"/>
                <a:cs typeface="Arial" panose="020B0604020202020204" pitchFamily="34" charset="0"/>
              </a:rPr>
              <a:t>(&gt; 40 </a:t>
            </a:r>
            <a:r>
              <a:rPr lang="en-GB" sz="2000" dirty="0" err="1" smtClean="0">
                <a:latin typeface="Arial" panose="020B0604020202020204" pitchFamily="34" charset="0"/>
                <a:cs typeface="Arial" panose="020B0604020202020204" pitchFamily="34" charset="0"/>
              </a:rPr>
              <a:t>Gy</a:t>
            </a:r>
            <a:r>
              <a:rPr lang="en-GB" sz="2000" dirty="0" smtClean="0">
                <a:latin typeface="Arial" panose="020B0604020202020204" pitchFamily="34" charset="0"/>
                <a:cs typeface="Arial" panose="020B0604020202020204" pitchFamily="34" charset="0"/>
              </a:rPr>
              <a:t>/s) vs conventional dose rates (~ 0.05 </a:t>
            </a:r>
            <a:r>
              <a:rPr lang="en-GB" sz="2000" dirty="0" err="1" smtClean="0">
                <a:latin typeface="Arial" panose="020B0604020202020204" pitchFamily="34" charset="0"/>
                <a:cs typeface="Arial" panose="020B0604020202020204" pitchFamily="34" charset="0"/>
              </a:rPr>
              <a:t>Gy</a:t>
            </a:r>
            <a:r>
              <a:rPr lang="en-GB" sz="2000" dirty="0" smtClean="0">
                <a:latin typeface="Arial" panose="020B0604020202020204" pitchFamily="34" charset="0"/>
                <a:cs typeface="Arial" panose="020B0604020202020204" pitchFamily="34" charset="0"/>
              </a:rPr>
              <a:t>/s)</a:t>
            </a: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26546" t="29911" r="50382" b="11269"/>
          <a:stretch/>
        </p:blipFill>
        <p:spPr>
          <a:xfrm>
            <a:off x="7785717" y="877830"/>
            <a:ext cx="3912647" cy="5610838"/>
          </a:xfrm>
          <a:prstGeom prst="rect">
            <a:avLst/>
          </a:prstGeom>
        </p:spPr>
      </p:pic>
      <p:cxnSp>
        <p:nvCxnSpPr>
          <p:cNvPr id="4" name="Straight Arrow Connector 3"/>
          <p:cNvCxnSpPr/>
          <p:nvPr/>
        </p:nvCxnSpPr>
        <p:spPr>
          <a:xfrm flipV="1">
            <a:off x="6324779" y="1839311"/>
            <a:ext cx="1460938" cy="525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40279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5123" y="293058"/>
                <a:ext cx="11419227" cy="6039924"/>
              </a:xfrm>
            </p:spPr>
            <p:txBody>
              <a:bodyPr>
                <a:normAutofit fontScale="92500" lnSpcReduction="20000"/>
              </a:bodyPr>
              <a:lstStyle/>
              <a:p>
                <a:pPr marL="0" indent="0">
                  <a:buNone/>
                </a:pP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In order to quantify the effect of dose on DNA damage, RBE is the expected parameter in the medical community</a:t>
                </a:r>
              </a:p>
              <a:p>
                <a:r>
                  <a:rPr lang="en-GB" sz="2000" dirty="0" smtClean="0">
                    <a:latin typeface="Arial" panose="020B0604020202020204" pitchFamily="34" charset="0"/>
                    <a:cs typeface="Arial" panose="020B0604020202020204" pitchFamily="34" charset="0"/>
                  </a:rPr>
                  <a:t>To measure the </a:t>
                </a:r>
                <a:r>
                  <a:rPr lang="en-GB" sz="2000" b="1" dirty="0" smtClean="0">
                    <a:latin typeface="Arial" panose="020B0604020202020204" pitchFamily="34" charset="0"/>
                    <a:cs typeface="Arial" panose="020B0604020202020204" pitchFamily="34" charset="0"/>
                  </a:rPr>
                  <a:t>RBE</a:t>
                </a:r>
                <a:r>
                  <a:rPr lang="en-GB" sz="2000" dirty="0" smtClean="0">
                    <a:latin typeface="Arial" panose="020B0604020202020204" pitchFamily="34" charset="0"/>
                    <a:cs typeface="Arial" panose="020B0604020202020204" pitchFamily="34" charset="0"/>
                  </a:rPr>
                  <a:t> (relative biological effectiveness) of </a:t>
                </a:r>
                <a:r>
                  <a:rPr lang="en-GB" sz="2000" b="1" dirty="0" smtClean="0">
                    <a:latin typeface="Arial" panose="020B0604020202020204" pitchFamily="34" charset="0"/>
                    <a:cs typeface="Arial" panose="020B0604020202020204" pitchFamily="34" charset="0"/>
                  </a:rPr>
                  <a:t>25 – 35 MeV electrons </a:t>
                </a:r>
              </a:p>
              <a:p>
                <a:endParaRPr lang="en-GB" sz="2000" b="1" dirty="0" smtClean="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cs typeface="Arial" panose="020B0604020202020204" pitchFamily="34" charset="0"/>
                        </a:rPr>
                        <m:t>𝑹𝑩𝑬</m:t>
                      </m:r>
                      <m:r>
                        <a:rPr lang="en-GB" sz="2000" b="1" i="1" smtClean="0">
                          <a:latin typeface="Cambria Math" panose="02040503050406030204" pitchFamily="18" charset="0"/>
                          <a:cs typeface="Arial" panose="020B0604020202020204" pitchFamily="34" charset="0"/>
                        </a:rPr>
                        <m:t>= </m:t>
                      </m:r>
                      <m:f>
                        <m:fPr>
                          <m:ctrlPr>
                            <a:rPr lang="en-GB" sz="2000" b="1" i="1" smtClean="0">
                              <a:latin typeface="Cambria Math" panose="02040503050406030204" pitchFamily="18" charset="0"/>
                              <a:cs typeface="Arial" panose="020B0604020202020204" pitchFamily="34" charset="0"/>
                            </a:rPr>
                          </m:ctrlPr>
                        </m:fPr>
                        <m:num>
                          <m:sSub>
                            <m:sSubPr>
                              <m:ctrlPr>
                                <a:rPr lang="en-GB" sz="2000" b="1" i="1" smtClean="0">
                                  <a:latin typeface="Cambria Math" panose="02040503050406030204" pitchFamily="18" charset="0"/>
                                  <a:cs typeface="Arial" panose="020B0604020202020204" pitchFamily="34" charset="0"/>
                                </a:rPr>
                              </m:ctrlPr>
                            </m:sSubPr>
                            <m:e>
                              <m:r>
                                <a:rPr lang="en-GB" sz="2000" b="1" i="1" smtClean="0">
                                  <a:latin typeface="Cambria Math" panose="02040503050406030204" pitchFamily="18" charset="0"/>
                                  <a:cs typeface="Arial" panose="020B0604020202020204" pitchFamily="34" charset="0"/>
                                </a:rPr>
                                <m:t>𝑫𝒐𝒔𝒆</m:t>
                              </m:r>
                            </m:e>
                            <m:sub>
                              <m:r>
                                <a:rPr lang="en-GB" sz="2000" b="1" i="1" smtClean="0">
                                  <a:latin typeface="Cambria Math" panose="02040503050406030204" pitchFamily="18" charset="0"/>
                                  <a:cs typeface="Arial" panose="020B0604020202020204" pitchFamily="34" charset="0"/>
                                </a:rPr>
                                <m:t>𝒙𝒓𝒂𝒚</m:t>
                              </m:r>
                            </m:sub>
                          </m:sSub>
                        </m:num>
                        <m:den>
                          <m:sSub>
                            <m:sSubPr>
                              <m:ctrlPr>
                                <a:rPr lang="en-GB" sz="2000" b="1" i="1" smtClean="0">
                                  <a:latin typeface="Cambria Math" panose="02040503050406030204" pitchFamily="18" charset="0"/>
                                  <a:cs typeface="Arial" panose="020B0604020202020204" pitchFamily="34" charset="0"/>
                                </a:rPr>
                              </m:ctrlPr>
                            </m:sSubPr>
                            <m:e>
                              <m:r>
                                <a:rPr lang="en-GB" sz="2000" b="1" i="1" smtClean="0">
                                  <a:latin typeface="Cambria Math" panose="02040503050406030204" pitchFamily="18" charset="0"/>
                                  <a:cs typeface="Arial" panose="020B0604020202020204" pitchFamily="34" charset="0"/>
                                </a:rPr>
                                <m:t>𝑫𝒐𝒔𝒆</m:t>
                              </m:r>
                            </m:e>
                            <m:sub>
                              <m:r>
                                <a:rPr lang="en-GB" sz="2000" b="1" i="1" smtClean="0">
                                  <a:latin typeface="Cambria Math" panose="02040503050406030204" pitchFamily="18" charset="0"/>
                                  <a:cs typeface="Arial" panose="020B0604020202020204" pitchFamily="34" charset="0"/>
                                </a:rPr>
                                <m:t>𝒆</m:t>
                              </m:r>
                              <m:r>
                                <a:rPr lang="en-GB" sz="2000" b="1" i="1" smtClean="0">
                                  <a:latin typeface="Cambria Math" panose="02040503050406030204" pitchFamily="18" charset="0"/>
                                  <a:cs typeface="Arial" panose="020B0604020202020204" pitchFamily="34" charset="0"/>
                                </a:rPr>
                                <m:t>−</m:t>
                              </m:r>
                            </m:sub>
                          </m:sSub>
                        </m:den>
                      </m:f>
                    </m:oMath>
                  </m:oMathPara>
                </a14:m>
                <a:endParaRPr lang="en-GB" sz="2000" b="1" dirty="0" smtClean="0">
                  <a:latin typeface="Arial" panose="020B0604020202020204" pitchFamily="34" charset="0"/>
                  <a:cs typeface="Arial" panose="020B0604020202020204" pitchFamily="34" charset="0"/>
                </a:endParaRPr>
              </a:p>
              <a:p>
                <a:pPr marL="0" indent="0">
                  <a:buNone/>
                </a:pPr>
                <a:endParaRPr lang="en-GB" sz="2000" b="1"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To build up on initial work on </a:t>
                </a:r>
                <a:r>
                  <a:rPr lang="en-GB" sz="2000" b="1" dirty="0" smtClean="0">
                    <a:latin typeface="Arial" panose="020B0604020202020204" pitchFamily="34" charset="0"/>
                    <a:cs typeface="Arial" panose="020B0604020202020204" pitchFamily="34" charset="0"/>
                  </a:rPr>
                  <a:t>plasmid DNA </a:t>
                </a:r>
                <a:r>
                  <a:rPr lang="en-GB" sz="2000" dirty="0" smtClean="0">
                    <a:latin typeface="Arial" panose="020B0604020202020204" pitchFamily="34" charset="0"/>
                    <a:cs typeface="Arial" panose="020B0604020202020204" pitchFamily="34" charset="0"/>
                  </a:rPr>
                  <a:t>by the addition of </a:t>
                </a:r>
                <a:r>
                  <a:rPr lang="en-GB" sz="2000" b="1" dirty="0" smtClean="0">
                    <a:latin typeface="Arial" panose="020B0604020202020204" pitchFamily="34" charset="0"/>
                    <a:cs typeface="Arial" panose="020B0604020202020204" pitchFamily="34" charset="0"/>
                  </a:rPr>
                  <a:t>hydroxyl scavengers</a:t>
                </a:r>
                <a:r>
                  <a:rPr lang="en-GB" sz="2000" dirty="0" smtClean="0">
                    <a:latin typeface="Arial" panose="020B0604020202020204" pitchFamily="34" charset="0"/>
                    <a:cs typeface="Arial" panose="020B0604020202020204" pitchFamily="34" charset="0"/>
                  </a:rPr>
                  <a:t>, to change the proportion of </a:t>
                </a:r>
                <a:r>
                  <a:rPr lang="en-GB" sz="2000" b="1" dirty="0" smtClean="0">
                    <a:latin typeface="Arial" panose="020B0604020202020204" pitchFamily="34" charset="0"/>
                    <a:cs typeface="Arial" panose="020B0604020202020204" pitchFamily="34" charset="0"/>
                  </a:rPr>
                  <a:t>direct vs indirect </a:t>
                </a:r>
                <a:r>
                  <a:rPr lang="en-GB" sz="2000" dirty="0" smtClean="0">
                    <a:latin typeface="Arial" panose="020B0604020202020204" pitchFamily="34" charset="0"/>
                    <a:cs typeface="Arial" panose="020B0604020202020204" pitchFamily="34" charset="0"/>
                  </a:rPr>
                  <a:t>DNA damage </a:t>
                </a:r>
              </a:p>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To be the first to irradiate cells with </a:t>
                </a:r>
                <a:r>
                  <a:rPr lang="en-GB" sz="2000" b="1" dirty="0" smtClean="0">
                    <a:latin typeface="Arial" panose="020B0604020202020204" pitchFamily="34" charset="0"/>
                    <a:cs typeface="Arial" panose="020B0604020202020204" pitchFamily="34" charset="0"/>
                  </a:rPr>
                  <a:t>25 – 35 MeV electrons</a:t>
                </a:r>
                <a:r>
                  <a:rPr lang="en-GB" sz="2000" dirty="0" smtClean="0">
                    <a:latin typeface="Arial" panose="020B0604020202020204" pitchFamily="34" charset="0"/>
                    <a:cs typeface="Arial" panose="020B0604020202020204" pitchFamily="34" charset="0"/>
                  </a:rPr>
                  <a:t>. Irradiation with cells is extremely novel – we need to determine the response of </a:t>
                </a:r>
                <a:r>
                  <a:rPr lang="en-GB" sz="2000" b="1" dirty="0" smtClean="0">
                    <a:latin typeface="Arial" panose="020B0604020202020204" pitchFamily="34" charset="0"/>
                    <a:cs typeface="Arial" panose="020B0604020202020204" pitchFamily="34" charset="0"/>
                  </a:rPr>
                  <a:t>human cancer cells </a:t>
                </a:r>
                <a:r>
                  <a:rPr lang="en-GB" sz="2000" dirty="0" smtClean="0">
                    <a:latin typeface="Arial" panose="020B0604020202020204" pitchFamily="34" charset="0"/>
                    <a:cs typeface="Arial" panose="020B0604020202020204" pitchFamily="34" charset="0"/>
                  </a:rPr>
                  <a:t>with electrons before we can use VHEE clinically.</a:t>
                </a:r>
                <a:endParaRPr lang="en-GB" sz="200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5123" y="293058"/>
                <a:ext cx="11419227" cy="6039924"/>
              </a:xfrm>
              <a:blipFill>
                <a:blip r:embed="rId2"/>
                <a:stretch>
                  <a:fillRect l="-374"/>
                </a:stretch>
              </a:blipFill>
            </p:spPr>
            <p:txBody>
              <a:bodyPr/>
              <a:lstStyle/>
              <a:p>
                <a:r>
                  <a:rPr lang="en-GB">
                    <a:noFill/>
                  </a:rPr>
                  <a:t> </a:t>
                </a:r>
              </a:p>
            </p:txBody>
          </p:sp>
        </mc:Fallback>
      </mc:AlternateContent>
      <p:sp>
        <p:nvSpPr>
          <p:cNvPr id="4" name="Title 1"/>
          <p:cNvSpPr>
            <a:spLocks noGrp="1"/>
          </p:cNvSpPr>
          <p:nvPr>
            <p:ph type="title"/>
          </p:nvPr>
        </p:nvSpPr>
        <p:spPr>
          <a:xfrm>
            <a:off x="627992" y="-369723"/>
            <a:ext cx="10515600" cy="1325563"/>
          </a:xfrm>
        </p:spPr>
        <p:txBody>
          <a:bodyPr>
            <a:normAutofit/>
          </a:bodyPr>
          <a:lstStyle/>
          <a:p>
            <a:r>
              <a:rPr lang="en-GB" sz="4000" b="1" dirty="0" smtClean="0">
                <a:latin typeface="Arial" panose="020B0604020202020204" pitchFamily="34" charset="0"/>
                <a:cs typeface="Arial" panose="020B0604020202020204" pitchFamily="34" charset="0"/>
              </a:rPr>
              <a:t>Motivation for Experiment</a:t>
            </a:r>
            <a:endParaRPr lang="en-GB" sz="4000" b="1" dirty="0">
              <a:latin typeface="Arial" panose="020B0604020202020204" pitchFamily="34" charset="0"/>
              <a:cs typeface="Arial" panose="020B0604020202020204" pitchFamily="34" charset="0"/>
            </a:endParaRPr>
          </a:p>
        </p:txBody>
      </p:sp>
      <p:sp>
        <p:nvSpPr>
          <p:cNvPr id="5" name="TextBox 4"/>
          <p:cNvSpPr txBox="1"/>
          <p:nvPr/>
        </p:nvSpPr>
        <p:spPr>
          <a:xfrm>
            <a:off x="11841480" y="73892"/>
            <a:ext cx="20574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4</a:t>
            </a:r>
            <a:endParaRPr lang="en-GB"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1" r="49518" b="8808"/>
          <a:stretch/>
        </p:blipFill>
        <p:spPr>
          <a:xfrm>
            <a:off x="729466" y="3099950"/>
            <a:ext cx="3146699" cy="2439606"/>
          </a:xfrm>
          <a:prstGeom prst="rect">
            <a:avLst/>
          </a:prstGeom>
        </p:spPr>
      </p:pic>
      <p:sp>
        <p:nvSpPr>
          <p:cNvPr id="7" name="Oval 6"/>
          <p:cNvSpPr/>
          <p:nvPr/>
        </p:nvSpPr>
        <p:spPr>
          <a:xfrm>
            <a:off x="2041240" y="3762703"/>
            <a:ext cx="1744718" cy="651642"/>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cxnSp>
        <p:nvCxnSpPr>
          <p:cNvPr id="9" name="Straight Arrow Connector 8"/>
          <p:cNvCxnSpPr/>
          <p:nvPr/>
        </p:nvCxnSpPr>
        <p:spPr>
          <a:xfrm>
            <a:off x="3888828" y="4088524"/>
            <a:ext cx="95644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4845270" y="3705883"/>
            <a:ext cx="5890591" cy="1200329"/>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Small et al (2021)* </a:t>
            </a:r>
            <a:r>
              <a:rPr lang="en-GB" dirty="0" smtClean="0">
                <a:latin typeface="Arial" panose="020B0604020202020204" pitchFamily="34" charset="0"/>
                <a:cs typeface="Arial" panose="020B0604020202020204" pitchFamily="34" charset="0"/>
              </a:rPr>
              <a:t>measured an RBE value of between 1.09 – 1.19 for 100 – 200 MeV electrons via plasmid irradiations at the CLEAR facility at CERN (following experiments at Daresbury Lab)</a:t>
            </a:r>
            <a:endParaRPr lang="en-GB" dirty="0">
              <a:latin typeface="Arial" panose="020B0604020202020204" pitchFamily="34" charset="0"/>
              <a:cs typeface="Arial" panose="020B0604020202020204" pitchFamily="34" charset="0"/>
            </a:endParaRPr>
          </a:p>
        </p:txBody>
      </p:sp>
      <p:sp>
        <p:nvSpPr>
          <p:cNvPr id="11" name="TextBox 10"/>
          <p:cNvSpPr txBox="1"/>
          <p:nvPr/>
        </p:nvSpPr>
        <p:spPr>
          <a:xfrm>
            <a:off x="5752999" y="6427113"/>
            <a:ext cx="6743801" cy="430887"/>
          </a:xfrm>
          <a:prstGeom prst="rect">
            <a:avLst/>
          </a:prstGeom>
          <a:noFill/>
        </p:spPr>
        <p:txBody>
          <a:bodyPr wrap="square" rtlCol="0">
            <a:spAutoFit/>
          </a:bodyPr>
          <a:lstStyle/>
          <a:p>
            <a:r>
              <a:rPr lang="en-GB" sz="1100" dirty="0" smtClean="0">
                <a:latin typeface="Arial" panose="020B0604020202020204" pitchFamily="34" charset="0"/>
                <a:cs typeface="Arial" panose="020B0604020202020204" pitchFamily="34" charset="0"/>
              </a:rPr>
              <a:t>*Small</a:t>
            </a:r>
            <a:r>
              <a:rPr lang="en-GB" sz="1100" dirty="0">
                <a:latin typeface="Arial" panose="020B0604020202020204" pitchFamily="34" charset="0"/>
                <a:cs typeface="Arial" panose="020B0604020202020204" pitchFamily="34" charset="0"/>
              </a:rPr>
              <a:t>, K.L., Henthorn, N.T., </a:t>
            </a:r>
            <a:r>
              <a:rPr lang="en-GB" sz="1100" dirty="0" err="1">
                <a:latin typeface="Arial" panose="020B0604020202020204" pitchFamily="34" charset="0"/>
                <a:cs typeface="Arial" panose="020B0604020202020204" pitchFamily="34" charset="0"/>
              </a:rPr>
              <a:t>Angal</a:t>
            </a:r>
            <a:r>
              <a:rPr lang="en-GB" sz="1100" dirty="0">
                <a:latin typeface="Arial" panose="020B0604020202020204" pitchFamily="34" charset="0"/>
                <a:cs typeface="Arial" panose="020B0604020202020204" pitchFamily="34" charset="0"/>
              </a:rPr>
              <a:t>-Kalinin, D. </a:t>
            </a:r>
            <a:r>
              <a:rPr lang="en-GB" sz="1100" i="1" dirty="0">
                <a:latin typeface="Arial" panose="020B0604020202020204" pitchFamily="34" charset="0"/>
                <a:cs typeface="Arial" panose="020B0604020202020204" pitchFamily="34" charset="0"/>
              </a:rPr>
              <a:t>et al.</a:t>
            </a:r>
            <a:r>
              <a:rPr lang="en-GB" sz="1100" dirty="0">
                <a:latin typeface="Arial" panose="020B0604020202020204" pitchFamily="34" charset="0"/>
                <a:cs typeface="Arial" panose="020B0604020202020204" pitchFamily="34" charset="0"/>
              </a:rPr>
              <a:t> Evaluating very high energy electron RBE from </a:t>
            </a:r>
            <a:r>
              <a:rPr lang="en-GB" sz="1100" dirty="0" err="1">
                <a:latin typeface="Arial" panose="020B0604020202020204" pitchFamily="34" charset="0"/>
                <a:cs typeface="Arial" panose="020B0604020202020204" pitchFamily="34" charset="0"/>
              </a:rPr>
              <a:t>nanodosimetric</a:t>
            </a:r>
            <a:r>
              <a:rPr lang="en-GB" sz="1100" dirty="0">
                <a:latin typeface="Arial" panose="020B0604020202020204" pitchFamily="34" charset="0"/>
                <a:cs typeface="Arial" panose="020B0604020202020204" pitchFamily="34" charset="0"/>
              </a:rPr>
              <a:t> pBR322 plasmid DNA damage. </a:t>
            </a:r>
            <a:r>
              <a:rPr lang="en-GB" sz="1100" i="1" dirty="0" err="1">
                <a:latin typeface="Arial" panose="020B0604020202020204" pitchFamily="34" charset="0"/>
                <a:cs typeface="Arial" panose="020B0604020202020204" pitchFamily="34" charset="0"/>
              </a:rPr>
              <a:t>Sci</a:t>
            </a:r>
            <a:r>
              <a:rPr lang="en-GB" sz="1100" i="1" dirty="0">
                <a:latin typeface="Arial" panose="020B0604020202020204" pitchFamily="34" charset="0"/>
                <a:cs typeface="Arial" panose="020B0604020202020204" pitchFamily="34" charset="0"/>
              </a:rPr>
              <a:t> Rep</a:t>
            </a:r>
            <a:r>
              <a:rPr lang="en-GB" sz="1100"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11, </a:t>
            </a:r>
            <a:r>
              <a:rPr lang="en-GB" sz="1100" dirty="0">
                <a:latin typeface="Arial" panose="020B0604020202020204" pitchFamily="34" charset="0"/>
                <a:cs typeface="Arial" panose="020B0604020202020204" pitchFamily="34" charset="0"/>
              </a:rPr>
              <a:t>3341 (</a:t>
            </a:r>
            <a:r>
              <a:rPr lang="en-GB" sz="1100" dirty="0" smtClean="0">
                <a:latin typeface="Arial" panose="020B0604020202020204" pitchFamily="34" charset="0"/>
                <a:cs typeface="Arial" panose="020B0604020202020204" pitchFamily="34" charset="0"/>
              </a:rPr>
              <a:t>2021)</a:t>
            </a:r>
            <a:endParaRPr lang="en-GB" sz="1100" dirty="0">
              <a:latin typeface="Arial" panose="020B0604020202020204" pitchFamily="34" charset="0"/>
              <a:cs typeface="Arial" panose="020B0604020202020204" pitchFamily="34" charset="0"/>
            </a:endParaRPr>
          </a:p>
        </p:txBody>
      </p:sp>
      <p:cxnSp>
        <p:nvCxnSpPr>
          <p:cNvPr id="8" name="Straight Connector 7"/>
          <p:cNvCxnSpPr/>
          <p:nvPr/>
        </p:nvCxnSpPr>
        <p:spPr>
          <a:xfrm>
            <a:off x="1008993" y="4183120"/>
            <a:ext cx="2785241" cy="1050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2129" y="4477961"/>
            <a:ext cx="3216166" cy="261610"/>
          </a:xfrm>
          <a:prstGeom prst="rect">
            <a:avLst/>
          </a:prstGeom>
          <a:noFill/>
        </p:spPr>
        <p:txBody>
          <a:bodyPr wrap="square" rtlCol="0">
            <a:spAutoFit/>
          </a:bodyPr>
          <a:lstStyle/>
          <a:p>
            <a:r>
              <a:rPr lang="en-GB" sz="1100" b="1" dirty="0" smtClean="0">
                <a:solidFill>
                  <a:schemeClr val="accent5"/>
                </a:solidFill>
                <a:latin typeface="Arial" panose="020B0604020202020204" pitchFamily="34" charset="0"/>
                <a:cs typeface="Arial" panose="020B0604020202020204" pitchFamily="34" charset="0"/>
              </a:rPr>
              <a:t>Blue Line where RBE = 1</a:t>
            </a:r>
            <a:endParaRPr lang="en-GB" sz="1100"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546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8140" y="-58829"/>
            <a:ext cx="10515600" cy="1325563"/>
          </a:xfrm>
        </p:spPr>
        <p:txBody>
          <a:bodyPr>
            <a:normAutofit/>
          </a:bodyPr>
          <a:lstStyle/>
          <a:p>
            <a:r>
              <a:rPr lang="en-GB" sz="4000" b="1" dirty="0" smtClean="0">
                <a:latin typeface="Arial" panose="020B0604020202020204" pitchFamily="34" charset="0"/>
                <a:cs typeface="Arial" panose="020B0604020202020204" pitchFamily="34" charset="0"/>
              </a:rPr>
              <a:t>Overview of Experimental Setup</a:t>
            </a:r>
            <a:endParaRPr lang="en-GB" sz="4000" b="1" dirty="0">
              <a:latin typeface="Arial" panose="020B0604020202020204" pitchFamily="34" charset="0"/>
              <a:cs typeface="Arial" panose="020B0604020202020204" pitchFamily="34" charset="0"/>
            </a:endParaRPr>
          </a:p>
        </p:txBody>
      </p:sp>
      <p:sp>
        <p:nvSpPr>
          <p:cNvPr id="64" name="Right Brace 63"/>
          <p:cNvSpPr/>
          <p:nvPr/>
        </p:nvSpPr>
        <p:spPr>
          <a:xfrm>
            <a:off x="6023668" y="3616805"/>
            <a:ext cx="179070" cy="97636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grpSp>
        <p:nvGrpSpPr>
          <p:cNvPr id="82" name="Group 81"/>
          <p:cNvGrpSpPr/>
          <p:nvPr/>
        </p:nvGrpSpPr>
        <p:grpSpPr>
          <a:xfrm>
            <a:off x="222837" y="1830307"/>
            <a:ext cx="10060781" cy="4173813"/>
            <a:chOff x="222837" y="1830307"/>
            <a:chExt cx="10060781" cy="4173813"/>
          </a:xfrm>
        </p:grpSpPr>
        <p:cxnSp>
          <p:nvCxnSpPr>
            <p:cNvPr id="54" name="Straight Connector 53"/>
            <p:cNvCxnSpPr/>
            <p:nvPr/>
          </p:nvCxnSpPr>
          <p:spPr>
            <a:xfrm flipH="1">
              <a:off x="4924548" y="4335857"/>
              <a:ext cx="645676" cy="1086937"/>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4443262" y="5357789"/>
              <a:ext cx="1601303" cy="646331"/>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Sample Holder</a:t>
              </a:r>
              <a:endParaRPr lang="en-GB" b="1" dirty="0">
                <a:latin typeface="Arial" panose="020B0604020202020204" pitchFamily="34" charset="0"/>
                <a:cs typeface="Arial" panose="020B0604020202020204" pitchFamily="34" charset="0"/>
              </a:endParaRPr>
            </a:p>
          </p:txBody>
        </p:sp>
        <p:grpSp>
          <p:nvGrpSpPr>
            <p:cNvPr id="81" name="Group 80"/>
            <p:cNvGrpSpPr/>
            <p:nvPr/>
          </p:nvGrpSpPr>
          <p:grpSpPr>
            <a:xfrm>
              <a:off x="222837" y="1830307"/>
              <a:ext cx="10060781" cy="3688711"/>
              <a:chOff x="222837" y="1830307"/>
              <a:chExt cx="10060781" cy="3688711"/>
            </a:xfrm>
          </p:grpSpPr>
          <p:grpSp>
            <p:nvGrpSpPr>
              <p:cNvPr id="28" name="Group 27"/>
              <p:cNvGrpSpPr/>
              <p:nvPr/>
            </p:nvGrpSpPr>
            <p:grpSpPr>
              <a:xfrm>
                <a:off x="4998720" y="2605250"/>
                <a:ext cx="1097280" cy="1885950"/>
                <a:chOff x="8126730" y="2251710"/>
                <a:chExt cx="1097280" cy="1885950"/>
              </a:xfrm>
            </p:grpSpPr>
            <p:grpSp>
              <p:nvGrpSpPr>
                <p:cNvPr id="22" name="Group 21"/>
                <p:cNvGrpSpPr/>
                <p:nvPr/>
              </p:nvGrpSpPr>
              <p:grpSpPr>
                <a:xfrm>
                  <a:off x="8126730" y="2251710"/>
                  <a:ext cx="1097280" cy="1885950"/>
                  <a:chOff x="8126730" y="2251710"/>
                  <a:chExt cx="1097280" cy="1885950"/>
                </a:xfrm>
              </p:grpSpPr>
              <p:grpSp>
                <p:nvGrpSpPr>
                  <p:cNvPr id="19" name="Group 18"/>
                  <p:cNvGrpSpPr/>
                  <p:nvPr/>
                </p:nvGrpSpPr>
                <p:grpSpPr>
                  <a:xfrm>
                    <a:off x="8126730" y="2251710"/>
                    <a:ext cx="1097280" cy="1885950"/>
                    <a:chOff x="8126730" y="2251710"/>
                    <a:chExt cx="1097280" cy="1885950"/>
                  </a:xfrm>
                  <a:scene3d>
                    <a:camera prst="isometricLeftDown"/>
                    <a:lightRig rig="threePt" dir="t"/>
                  </a:scene3d>
                </p:grpSpPr>
                <p:sp>
                  <p:nvSpPr>
                    <p:cNvPr id="9" name="Flowchart: Process 8"/>
                    <p:cNvSpPr/>
                    <p:nvPr/>
                  </p:nvSpPr>
                  <p:spPr>
                    <a:xfrm>
                      <a:off x="8126730" y="2251710"/>
                      <a:ext cx="1097280" cy="1371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Process 9"/>
                    <p:cNvSpPr/>
                    <p:nvPr/>
                  </p:nvSpPr>
                  <p:spPr>
                    <a:xfrm rot="5400000">
                      <a:off x="7886700" y="2628900"/>
                      <a:ext cx="582930" cy="1028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Process 10"/>
                    <p:cNvSpPr/>
                    <p:nvPr/>
                  </p:nvSpPr>
                  <p:spPr>
                    <a:xfrm rot="5400000">
                      <a:off x="8881110" y="2628900"/>
                      <a:ext cx="582930" cy="1028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Process 11"/>
                    <p:cNvSpPr/>
                    <p:nvPr/>
                  </p:nvSpPr>
                  <p:spPr>
                    <a:xfrm>
                      <a:off x="8126730" y="2834640"/>
                      <a:ext cx="1097280" cy="1371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Process 12"/>
                    <p:cNvSpPr/>
                    <p:nvPr/>
                  </p:nvSpPr>
                  <p:spPr>
                    <a:xfrm rot="5400000">
                      <a:off x="7886700" y="3200400"/>
                      <a:ext cx="582930" cy="1028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Process 13"/>
                    <p:cNvSpPr/>
                    <p:nvPr/>
                  </p:nvSpPr>
                  <p:spPr>
                    <a:xfrm rot="5400000">
                      <a:off x="8881110" y="3211830"/>
                      <a:ext cx="582930" cy="1028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Process 14"/>
                    <p:cNvSpPr/>
                    <p:nvPr/>
                  </p:nvSpPr>
                  <p:spPr>
                    <a:xfrm>
                      <a:off x="8126730" y="3417570"/>
                      <a:ext cx="1097280" cy="1371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rocess 15"/>
                    <p:cNvSpPr/>
                    <p:nvPr/>
                  </p:nvSpPr>
                  <p:spPr>
                    <a:xfrm rot="5400000">
                      <a:off x="7886700" y="3783330"/>
                      <a:ext cx="582930" cy="1028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Process 16"/>
                    <p:cNvSpPr/>
                    <p:nvPr/>
                  </p:nvSpPr>
                  <p:spPr>
                    <a:xfrm rot="5400000">
                      <a:off x="8881110" y="3794760"/>
                      <a:ext cx="582930" cy="1028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Process 17"/>
                    <p:cNvSpPr/>
                    <p:nvPr/>
                  </p:nvSpPr>
                  <p:spPr>
                    <a:xfrm>
                      <a:off x="8126730" y="4000500"/>
                      <a:ext cx="1097280" cy="1371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p:cNvSpPr/>
                  <p:nvPr/>
                </p:nvSpPr>
                <p:spPr>
                  <a:xfrm>
                    <a:off x="8229600" y="2994660"/>
                    <a:ext cx="891540" cy="400050"/>
                  </a:xfrm>
                  <a:prstGeom prst="rect">
                    <a:avLst/>
                  </a:prstGeom>
                  <a:pattFill prst="lgGrid">
                    <a:fgClr>
                      <a:schemeClr val="dk1"/>
                    </a:fgClr>
                    <a:bgClr>
                      <a:schemeClr val="bg1"/>
                    </a:bgClr>
                  </a:pattFill>
                  <a:scene3d>
                    <a:camera prst="isometricLeftDown"/>
                    <a:lightRig rig="threePt" dir="t"/>
                  </a:scene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Rectangle 20"/>
                  <p:cNvSpPr/>
                  <p:nvPr/>
                </p:nvSpPr>
                <p:spPr>
                  <a:xfrm>
                    <a:off x="8233410" y="3478530"/>
                    <a:ext cx="891540" cy="400050"/>
                  </a:xfrm>
                  <a:prstGeom prst="rect">
                    <a:avLst/>
                  </a:prstGeom>
                  <a:pattFill prst="lgGrid">
                    <a:fgClr>
                      <a:schemeClr val="dk1"/>
                    </a:fgClr>
                    <a:bgClr>
                      <a:schemeClr val="bg1"/>
                    </a:bgClr>
                  </a:pattFill>
                  <a:scene3d>
                    <a:camera prst="isometricLeftDown"/>
                    <a:lightRig rig="threePt" dir="t"/>
                  </a:scene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3" name="Flowchart: Off-page Connector 22"/>
                <p:cNvSpPr/>
                <p:nvPr/>
              </p:nvSpPr>
              <p:spPr>
                <a:xfrm>
                  <a:off x="8378190" y="2377440"/>
                  <a:ext cx="102870" cy="262890"/>
                </a:xfrm>
                <a:prstGeom prst="flowChartOffpageConnector">
                  <a:avLst/>
                </a:prstGeom>
                <a:scene3d>
                  <a:camera prst="isometricLeftDown"/>
                  <a:lightRig rig="threePt" dir="t"/>
                </a:scene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4" name="Flowchart: Off-page Connector 23"/>
                <p:cNvSpPr/>
                <p:nvPr/>
              </p:nvSpPr>
              <p:spPr>
                <a:xfrm>
                  <a:off x="8498205" y="2440305"/>
                  <a:ext cx="102870" cy="262890"/>
                </a:xfrm>
                <a:prstGeom prst="flowChartOffpageConnector">
                  <a:avLst/>
                </a:prstGeom>
                <a:scene3d>
                  <a:camera prst="isometricLeftDown"/>
                  <a:lightRig rig="threePt" dir="t"/>
                </a:scene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5" name="Flowchart: Off-page Connector 24"/>
                <p:cNvSpPr/>
                <p:nvPr/>
              </p:nvSpPr>
              <p:spPr>
                <a:xfrm>
                  <a:off x="8614410" y="2510790"/>
                  <a:ext cx="102870" cy="262890"/>
                </a:xfrm>
                <a:prstGeom prst="flowChartOffpageConnector">
                  <a:avLst/>
                </a:prstGeom>
                <a:scene3d>
                  <a:camera prst="isometricLeftDown"/>
                  <a:lightRig rig="threePt" dir="t"/>
                </a:scene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Flowchart: Off-page Connector 25"/>
                <p:cNvSpPr/>
                <p:nvPr/>
              </p:nvSpPr>
              <p:spPr>
                <a:xfrm>
                  <a:off x="8743950" y="2583180"/>
                  <a:ext cx="102870" cy="262890"/>
                </a:xfrm>
                <a:prstGeom prst="flowChartOffpageConnector">
                  <a:avLst/>
                </a:prstGeom>
                <a:scene3d>
                  <a:camera prst="isometricLeftDown"/>
                  <a:lightRig rig="threePt" dir="t"/>
                </a:scene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7" name="Flowchart: Off-page Connector 26"/>
                <p:cNvSpPr/>
                <p:nvPr/>
              </p:nvSpPr>
              <p:spPr>
                <a:xfrm>
                  <a:off x="8873490" y="2644140"/>
                  <a:ext cx="102870" cy="262890"/>
                </a:xfrm>
                <a:prstGeom prst="flowChartOffpageConnector">
                  <a:avLst/>
                </a:prstGeom>
                <a:scene3d>
                  <a:camera prst="isometricLeftDown"/>
                  <a:lightRig rig="threePt" dir="t"/>
                </a:scene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80" name="Group 79"/>
              <p:cNvGrpSpPr/>
              <p:nvPr/>
            </p:nvGrpSpPr>
            <p:grpSpPr>
              <a:xfrm>
                <a:off x="222837" y="1830307"/>
                <a:ext cx="10060781" cy="3688711"/>
                <a:chOff x="222837" y="1830307"/>
                <a:chExt cx="10060781" cy="3688711"/>
              </a:xfrm>
            </p:grpSpPr>
            <p:cxnSp>
              <p:nvCxnSpPr>
                <p:cNvPr id="30" name="Straight Connector 29"/>
                <p:cNvCxnSpPr/>
                <p:nvPr/>
              </p:nvCxnSpPr>
              <p:spPr>
                <a:xfrm>
                  <a:off x="1058230" y="3498996"/>
                  <a:ext cx="4243385" cy="73994"/>
                </a:xfrm>
                <a:prstGeom prst="line">
                  <a:avLst/>
                </a:prstGeom>
                <a:ln w="57150"/>
              </p:spPr>
              <p:style>
                <a:lnRef idx="3">
                  <a:schemeClr val="accent1"/>
                </a:lnRef>
                <a:fillRef idx="0">
                  <a:schemeClr val="accent1"/>
                </a:fillRef>
                <a:effectRef idx="2">
                  <a:schemeClr val="accent1"/>
                </a:effectRef>
                <a:fontRef idx="minor">
                  <a:schemeClr val="tx1"/>
                </a:fontRef>
              </p:style>
            </p:cxnSp>
            <p:grpSp>
              <p:nvGrpSpPr>
                <p:cNvPr id="8" name="Group 7"/>
                <p:cNvGrpSpPr/>
                <p:nvPr/>
              </p:nvGrpSpPr>
              <p:grpSpPr>
                <a:xfrm>
                  <a:off x="2439503" y="3238210"/>
                  <a:ext cx="1005840" cy="628650"/>
                  <a:chOff x="7109460" y="3028950"/>
                  <a:chExt cx="1131570" cy="754380"/>
                </a:xfrm>
              </p:grpSpPr>
              <p:sp>
                <p:nvSpPr>
                  <p:cNvPr id="6" name="Rectangle 5"/>
                  <p:cNvSpPr/>
                  <p:nvPr/>
                </p:nvSpPr>
                <p:spPr>
                  <a:xfrm>
                    <a:off x="7109460" y="3028950"/>
                    <a:ext cx="1131570" cy="754380"/>
                  </a:xfrm>
                  <a:prstGeom prst="rect">
                    <a:avLst/>
                  </a:prstGeom>
                  <a:scene3d>
                    <a:camera prst="isometricLeftDown"/>
                    <a:lightRig rig="threePt" dir="t"/>
                  </a:scene3d>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Oval 6"/>
                  <p:cNvSpPr/>
                  <p:nvPr/>
                </p:nvSpPr>
                <p:spPr>
                  <a:xfrm>
                    <a:off x="7583805" y="3348990"/>
                    <a:ext cx="120015" cy="114300"/>
                  </a:xfrm>
                  <a:prstGeom prst="ellipse">
                    <a:avLst/>
                  </a:prstGeom>
                  <a:solidFill>
                    <a:schemeClr val="bg1"/>
                  </a:solidFill>
                  <a:ln>
                    <a:solidFill>
                      <a:schemeClr val="bg1"/>
                    </a:solidFill>
                  </a:ln>
                  <a:scene3d>
                    <a:camera prst="isometricLeftDown"/>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Box 31"/>
                <p:cNvSpPr txBox="1"/>
                <p:nvPr/>
              </p:nvSpPr>
              <p:spPr>
                <a:xfrm>
                  <a:off x="222837" y="3177150"/>
                  <a:ext cx="1138989"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From dipole</a:t>
                  </a:r>
                  <a:endParaRPr lang="en-GB" dirty="0">
                    <a:latin typeface="Arial" panose="020B0604020202020204" pitchFamily="34" charset="0"/>
                    <a:cs typeface="Arial" panose="020B0604020202020204" pitchFamily="34" charset="0"/>
                  </a:endParaRPr>
                </a:p>
              </p:txBody>
            </p:sp>
            <p:sp>
              <p:nvSpPr>
                <p:cNvPr id="35" name="Rounded Rectangle 34"/>
                <p:cNvSpPr/>
                <p:nvPr/>
              </p:nvSpPr>
              <p:spPr>
                <a:xfrm>
                  <a:off x="1859985" y="3132069"/>
                  <a:ext cx="157942" cy="764771"/>
                </a:xfrm>
                <a:prstGeom prst="roundRect">
                  <a:avLst>
                    <a:gd name="adj" fmla="val 50000"/>
                  </a:avLst>
                </a:prstGeom>
                <a:solidFill>
                  <a:srgbClr val="00FFCC"/>
                </a:soli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4068246" y="3078382"/>
                  <a:ext cx="307571" cy="989215"/>
                </a:xfrm>
                <a:prstGeom prst="rect">
                  <a:avLst/>
                </a:prstGeom>
                <a:solidFill>
                  <a:srgbClr val="A8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p:nvPr/>
              </p:nvCxnSpPr>
              <p:spPr>
                <a:xfrm flipV="1">
                  <a:off x="5945004" y="3535993"/>
                  <a:ext cx="3359016" cy="18850"/>
                </a:xfrm>
                <a:prstGeom prst="line">
                  <a:avLst/>
                </a:prstGeom>
                <a:ln w="57150"/>
              </p:spPr>
              <p:style>
                <a:lnRef idx="3">
                  <a:schemeClr val="accent1"/>
                </a:lnRef>
                <a:fillRef idx="0">
                  <a:schemeClr val="accent1"/>
                </a:fillRef>
                <a:effectRef idx="2">
                  <a:schemeClr val="accent1"/>
                </a:effectRef>
                <a:fontRef idx="minor">
                  <a:schemeClr val="tx1"/>
                </a:fontRef>
              </p:style>
            </p:cxnSp>
            <p:pic>
              <p:nvPicPr>
                <p:cNvPr id="43" name="Picture 42"/>
                <p:cNvPicPr>
                  <a:picLocks noChangeAspect="1"/>
                </p:cNvPicPr>
                <p:nvPr/>
              </p:nvPicPr>
              <p:blipFill>
                <a:blip r:embed="rId3"/>
                <a:stretch>
                  <a:fillRect/>
                </a:stretch>
              </p:blipFill>
              <p:spPr>
                <a:xfrm>
                  <a:off x="6797094" y="2727785"/>
                  <a:ext cx="682811" cy="1542422"/>
                </a:xfrm>
                <a:prstGeom prst="rect">
                  <a:avLst/>
                </a:prstGeom>
              </p:spPr>
            </p:pic>
            <p:sp>
              <p:nvSpPr>
                <p:cNvPr id="44" name="Trapezoid 43"/>
                <p:cNvSpPr/>
                <p:nvPr/>
              </p:nvSpPr>
              <p:spPr>
                <a:xfrm rot="5400000">
                  <a:off x="9229205" y="3149286"/>
                  <a:ext cx="922713" cy="773083"/>
                </a:xfrm>
                <a:prstGeom prst="trapezoid">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p:nvPr/>
              </p:nvCxnSpPr>
              <p:spPr>
                <a:xfrm flipH="1">
                  <a:off x="1558516" y="3814657"/>
                  <a:ext cx="357895" cy="665113"/>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2682195" y="3888016"/>
                  <a:ext cx="357895" cy="665113"/>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6780604" y="4275078"/>
                  <a:ext cx="357895" cy="665113"/>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H="1">
                  <a:off x="9304020" y="3908270"/>
                  <a:ext cx="357895" cy="66511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3909701" y="4048137"/>
                  <a:ext cx="357895" cy="665113"/>
                </a:xfrm>
                <a:prstGeom prst="line">
                  <a:avLst/>
                </a:prstGeom>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608526" y="4422620"/>
                  <a:ext cx="1601303" cy="646331"/>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Beryllium window</a:t>
                  </a:r>
                  <a:endParaRPr lang="en-GB" b="1" dirty="0">
                    <a:latin typeface="Arial" panose="020B0604020202020204" pitchFamily="34" charset="0"/>
                    <a:cs typeface="Arial" panose="020B0604020202020204" pitchFamily="34" charset="0"/>
                  </a:endParaRPr>
                </a:p>
              </p:txBody>
            </p:sp>
            <p:sp>
              <p:nvSpPr>
                <p:cNvPr id="56" name="TextBox 55"/>
                <p:cNvSpPr txBox="1"/>
                <p:nvPr/>
              </p:nvSpPr>
              <p:spPr>
                <a:xfrm>
                  <a:off x="1959150" y="4595688"/>
                  <a:ext cx="1601303" cy="923330"/>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Collimator – </a:t>
                  </a:r>
                  <a:r>
                    <a:rPr lang="en-GB" dirty="0" smtClean="0">
                      <a:latin typeface="Arial" panose="020B0604020202020204" pitchFamily="34" charset="0"/>
                      <a:cs typeface="Arial" panose="020B0604020202020204" pitchFamily="34" charset="0"/>
                    </a:rPr>
                    <a:t>drilled lead block</a:t>
                  </a:r>
                  <a:endParaRPr lang="en-GB" dirty="0">
                    <a:latin typeface="Arial" panose="020B0604020202020204" pitchFamily="34" charset="0"/>
                    <a:cs typeface="Arial" panose="020B0604020202020204" pitchFamily="34" charset="0"/>
                  </a:endParaRPr>
                </a:p>
              </p:txBody>
            </p:sp>
            <p:sp>
              <p:nvSpPr>
                <p:cNvPr id="57" name="TextBox 56"/>
                <p:cNvSpPr txBox="1"/>
                <p:nvPr/>
              </p:nvSpPr>
              <p:spPr>
                <a:xfrm>
                  <a:off x="3466944" y="4635675"/>
                  <a:ext cx="1601303" cy="646331"/>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Wall Current Monitor</a:t>
                  </a:r>
                  <a:endParaRPr lang="en-GB" b="1" dirty="0">
                    <a:latin typeface="Arial" panose="020B0604020202020204" pitchFamily="34" charset="0"/>
                    <a:cs typeface="Arial" panose="020B0604020202020204" pitchFamily="34" charset="0"/>
                  </a:endParaRPr>
                </a:p>
              </p:txBody>
            </p:sp>
            <p:sp>
              <p:nvSpPr>
                <p:cNvPr id="60" name="TextBox 59"/>
                <p:cNvSpPr txBox="1"/>
                <p:nvPr/>
              </p:nvSpPr>
              <p:spPr>
                <a:xfrm>
                  <a:off x="6430545" y="4990442"/>
                  <a:ext cx="1601303"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YAG screen</a:t>
                  </a:r>
                  <a:endParaRPr lang="en-GB" b="1" dirty="0">
                    <a:latin typeface="Arial" panose="020B0604020202020204" pitchFamily="34" charset="0"/>
                    <a:cs typeface="Arial" panose="020B0604020202020204" pitchFamily="34" charset="0"/>
                  </a:endParaRPr>
                </a:p>
              </p:txBody>
            </p:sp>
            <p:sp>
              <p:nvSpPr>
                <p:cNvPr id="61" name="TextBox 60"/>
                <p:cNvSpPr txBox="1"/>
                <p:nvPr/>
              </p:nvSpPr>
              <p:spPr>
                <a:xfrm>
                  <a:off x="8682315" y="4547093"/>
                  <a:ext cx="1601303" cy="646331"/>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Faraday Cup beam dump</a:t>
                  </a:r>
                  <a:endParaRPr lang="en-GB" b="1" dirty="0">
                    <a:latin typeface="Arial" panose="020B0604020202020204" pitchFamily="34" charset="0"/>
                    <a:cs typeface="Arial" panose="020B0604020202020204" pitchFamily="34" charset="0"/>
                  </a:endParaRPr>
                </a:p>
              </p:txBody>
            </p:sp>
            <p:sp>
              <p:nvSpPr>
                <p:cNvPr id="63" name="Right Brace 62"/>
                <p:cNvSpPr/>
                <p:nvPr/>
              </p:nvSpPr>
              <p:spPr>
                <a:xfrm>
                  <a:off x="6006465" y="2522634"/>
                  <a:ext cx="179070" cy="97636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65" name="Straight Connector 64"/>
                <p:cNvCxnSpPr/>
                <p:nvPr/>
              </p:nvCxnSpPr>
              <p:spPr>
                <a:xfrm>
                  <a:off x="5236919" y="2245217"/>
                  <a:ext cx="860911" cy="674965"/>
                </a:xfrm>
                <a:prstGeom prst="line">
                  <a:avLst/>
                </a:prstGeom>
              </p:spPr>
              <p:style>
                <a:lnRef idx="3">
                  <a:schemeClr val="dk1"/>
                </a:lnRef>
                <a:fillRef idx="0">
                  <a:schemeClr val="dk1"/>
                </a:fillRef>
                <a:effectRef idx="2">
                  <a:schemeClr val="dk1"/>
                </a:effectRef>
                <a:fontRef idx="minor">
                  <a:schemeClr val="tx1"/>
                </a:fontRef>
              </p:style>
            </p:cxnSp>
            <p:sp>
              <p:nvSpPr>
                <p:cNvPr id="68" name="TextBox 67"/>
                <p:cNvSpPr txBox="1"/>
                <p:nvPr/>
              </p:nvSpPr>
              <p:spPr>
                <a:xfrm>
                  <a:off x="4500963" y="1830307"/>
                  <a:ext cx="1601303" cy="646331"/>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Plasmid DNA </a:t>
                  </a:r>
                  <a:endParaRPr lang="en-GB" b="1" dirty="0">
                    <a:latin typeface="Arial" panose="020B0604020202020204" pitchFamily="34" charset="0"/>
                    <a:cs typeface="Arial" panose="020B0604020202020204" pitchFamily="34" charset="0"/>
                  </a:endParaRPr>
                </a:p>
              </p:txBody>
            </p:sp>
          </p:grpSp>
        </p:grpSp>
      </p:grpSp>
      <p:cxnSp>
        <p:nvCxnSpPr>
          <p:cNvPr id="69" name="Straight Connector 68"/>
          <p:cNvCxnSpPr/>
          <p:nvPr/>
        </p:nvCxnSpPr>
        <p:spPr>
          <a:xfrm flipV="1">
            <a:off x="6110882" y="2111979"/>
            <a:ext cx="804756" cy="1863580"/>
          </a:xfrm>
          <a:prstGeom prst="line">
            <a:avLst/>
          </a:prstGeom>
        </p:spPr>
        <p:style>
          <a:lnRef idx="3">
            <a:schemeClr val="dk1"/>
          </a:lnRef>
          <a:fillRef idx="0">
            <a:schemeClr val="dk1"/>
          </a:fillRef>
          <a:effectRef idx="2">
            <a:schemeClr val="dk1"/>
          </a:effectRef>
          <a:fontRef idx="minor">
            <a:schemeClr val="tx1"/>
          </a:fontRef>
        </p:style>
      </p:cxnSp>
      <p:sp>
        <p:nvSpPr>
          <p:cNvPr id="71" name="TextBox 70"/>
          <p:cNvSpPr txBox="1"/>
          <p:nvPr/>
        </p:nvSpPr>
        <p:spPr>
          <a:xfrm>
            <a:off x="6915638" y="1535802"/>
            <a:ext cx="1601303" cy="646331"/>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Human Cancer Cells</a:t>
            </a:r>
            <a:endParaRPr lang="en-GB" b="1" dirty="0">
              <a:latin typeface="Arial" panose="020B0604020202020204" pitchFamily="34" charset="0"/>
              <a:cs typeface="Arial" panose="020B0604020202020204" pitchFamily="34" charset="0"/>
            </a:endParaRPr>
          </a:p>
        </p:txBody>
      </p:sp>
      <p:sp>
        <p:nvSpPr>
          <p:cNvPr id="72" name="TextBox 71"/>
          <p:cNvSpPr txBox="1"/>
          <p:nvPr/>
        </p:nvSpPr>
        <p:spPr>
          <a:xfrm>
            <a:off x="5370195" y="5544714"/>
            <a:ext cx="6749743"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latin typeface="Arial" panose="020B0604020202020204" pitchFamily="34" charset="0"/>
                <a:cs typeface="Arial" panose="020B0604020202020204" pitchFamily="34" charset="0"/>
              </a:rPr>
              <a:t>Typical Bunch Charge </a:t>
            </a:r>
            <a:r>
              <a:rPr lang="en-GB" dirty="0" smtClean="0">
                <a:latin typeface="Arial" panose="020B0604020202020204" pitchFamily="34" charset="0"/>
                <a:cs typeface="Arial" panose="020B0604020202020204" pitchFamily="34" charset="0"/>
              </a:rPr>
              <a:t>= 45 – 70 </a:t>
            </a:r>
            <a:r>
              <a:rPr lang="en-GB" dirty="0" err="1" smtClean="0">
                <a:latin typeface="Arial" panose="020B0604020202020204" pitchFamily="34" charset="0"/>
                <a:cs typeface="Arial" panose="020B0604020202020204" pitchFamily="34" charset="0"/>
              </a:rPr>
              <a:t>pC</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Irradiations performed between ~400 – 14,000 </a:t>
            </a:r>
            <a:r>
              <a:rPr lang="en-GB" dirty="0" err="1" smtClean="0">
                <a:latin typeface="Arial" panose="020B0604020202020204" pitchFamily="34" charset="0"/>
                <a:cs typeface="Arial" panose="020B0604020202020204" pitchFamily="34" charset="0"/>
              </a:rPr>
              <a:t>pC</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(Equivalent to ~ 2 – 75 </a:t>
            </a:r>
            <a:r>
              <a:rPr lang="en-GB" dirty="0" err="1" smtClean="0">
                <a:latin typeface="Arial" panose="020B0604020202020204" pitchFamily="34" charset="0"/>
                <a:cs typeface="Arial" panose="020B0604020202020204" pitchFamily="34" charset="0"/>
              </a:rPr>
              <a:t>Gy</a:t>
            </a:r>
            <a:r>
              <a:rPr lang="en-GB" dirty="0" smtClean="0">
                <a:latin typeface="Arial" panose="020B0604020202020204" pitchFamily="34" charset="0"/>
                <a:cs typeface="Arial" panose="020B0604020202020204" pitchFamily="34" charset="0"/>
              </a:rPr>
              <a:t>)</a:t>
            </a:r>
          </a:p>
          <a:p>
            <a:r>
              <a:rPr lang="en-GB" b="1" dirty="0">
                <a:latin typeface="Arial" panose="020B0604020202020204" pitchFamily="34" charset="0"/>
                <a:cs typeface="Arial" panose="020B0604020202020204" pitchFamily="34" charset="0"/>
              </a:rPr>
              <a:t>D</a:t>
            </a:r>
            <a:r>
              <a:rPr lang="en-GB" b="1" dirty="0" smtClean="0">
                <a:latin typeface="Arial" panose="020B0604020202020204" pitchFamily="34" charset="0"/>
                <a:cs typeface="Arial" panose="020B0604020202020204" pitchFamily="34" charset="0"/>
              </a:rPr>
              <a:t>ark current was calculated to be ~0.3% of total dose</a:t>
            </a:r>
            <a:endParaRPr lang="en-GB" b="1" dirty="0">
              <a:latin typeface="Arial" panose="020B0604020202020204" pitchFamily="34" charset="0"/>
              <a:cs typeface="Arial" panose="020B0604020202020204" pitchFamily="34" charset="0"/>
            </a:endParaRPr>
          </a:p>
        </p:txBody>
      </p:sp>
      <p:sp>
        <p:nvSpPr>
          <p:cNvPr id="73" name="TextBox 72"/>
          <p:cNvSpPr txBox="1"/>
          <p:nvPr/>
        </p:nvSpPr>
        <p:spPr>
          <a:xfrm>
            <a:off x="792331" y="5939816"/>
            <a:ext cx="365907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smtClean="0">
                <a:latin typeface="Arial" panose="020B0604020202020204" pitchFamily="34" charset="0"/>
                <a:cs typeface="Arial" panose="020B0604020202020204" pitchFamily="34" charset="0"/>
              </a:rPr>
              <a:t>Beam Energy</a:t>
            </a:r>
            <a:r>
              <a:rPr lang="en-GB" dirty="0" smtClean="0">
                <a:latin typeface="Arial" panose="020B0604020202020204" pitchFamily="34" charset="0"/>
                <a:cs typeface="Arial" panose="020B0604020202020204" pitchFamily="34" charset="0"/>
              </a:rPr>
              <a:t> = 25 – 35 MeV </a:t>
            </a:r>
          </a:p>
          <a:p>
            <a:r>
              <a:rPr lang="en-GB" b="1" dirty="0" smtClean="0">
                <a:latin typeface="Arial" panose="020B0604020202020204" pitchFamily="34" charset="0"/>
                <a:cs typeface="Arial" panose="020B0604020202020204" pitchFamily="34" charset="0"/>
              </a:rPr>
              <a:t>Beam </a:t>
            </a:r>
            <a:r>
              <a:rPr lang="el-GR" b="1" dirty="0" smtClean="0">
                <a:latin typeface="Arial" panose="020B0604020202020204" pitchFamily="34" charset="0"/>
                <a:cs typeface="Arial" panose="020B0604020202020204" pitchFamily="34" charset="0"/>
              </a:rPr>
              <a:t>σ</a:t>
            </a:r>
            <a:r>
              <a:rPr lang="en-GB" b="1"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2.5 ± </a:t>
            </a:r>
            <a:r>
              <a:rPr lang="en-GB" dirty="0">
                <a:latin typeface="Arial" panose="020B0604020202020204" pitchFamily="34" charset="0"/>
                <a:cs typeface="Arial" panose="020B0604020202020204" pitchFamily="34" charset="0"/>
              </a:rPr>
              <a:t>0.07 </a:t>
            </a:r>
            <a:r>
              <a:rPr lang="en-GB" dirty="0" smtClean="0">
                <a:latin typeface="Arial" panose="020B0604020202020204" pitchFamily="34" charset="0"/>
                <a:cs typeface="Arial" panose="020B0604020202020204" pitchFamily="34" charset="0"/>
              </a:rPr>
              <a:t>mm</a:t>
            </a:r>
          </a:p>
        </p:txBody>
      </p:sp>
      <p:pic>
        <p:nvPicPr>
          <p:cNvPr id="74" name="Picture 73"/>
          <p:cNvPicPr>
            <a:picLocks noChangeAspect="1"/>
          </p:cNvPicPr>
          <p:nvPr/>
        </p:nvPicPr>
        <p:blipFill rotWithShape="1">
          <a:blip r:embed="rId4" cstate="print">
            <a:extLst>
              <a:ext uri="{28A0092B-C50C-407E-A947-70E740481C1C}">
                <a14:useLocalDpi xmlns:a14="http://schemas.microsoft.com/office/drawing/2010/main" val="0"/>
              </a:ext>
            </a:extLst>
          </a:blip>
          <a:srcRect l="10203" t="13962" r="10268"/>
          <a:stretch/>
        </p:blipFill>
        <p:spPr>
          <a:xfrm>
            <a:off x="9080277" y="482845"/>
            <a:ext cx="2935919" cy="1945706"/>
          </a:xfrm>
          <a:prstGeom prst="rect">
            <a:avLst/>
          </a:prstGeom>
        </p:spPr>
      </p:pic>
      <p:sp>
        <p:nvSpPr>
          <p:cNvPr id="75" name="TextBox 74"/>
          <p:cNvSpPr txBox="1"/>
          <p:nvPr/>
        </p:nvSpPr>
        <p:spPr>
          <a:xfrm>
            <a:off x="9080277" y="10877"/>
            <a:ext cx="2841213" cy="523220"/>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Irradiation of 96 well plates at CLARA beamline, Daresbury, UK</a:t>
            </a:r>
            <a:endParaRPr lang="en-GB" sz="1400" dirty="0">
              <a:latin typeface="Arial" panose="020B0604020202020204" pitchFamily="34" charset="0"/>
              <a:cs typeface="Arial" panose="020B0604020202020204" pitchFamily="34" charset="0"/>
            </a:endParaRPr>
          </a:p>
        </p:txBody>
      </p:sp>
      <p:sp>
        <p:nvSpPr>
          <p:cNvPr id="77" name="TextBox 76"/>
          <p:cNvSpPr txBox="1"/>
          <p:nvPr/>
        </p:nvSpPr>
        <p:spPr>
          <a:xfrm>
            <a:off x="11841480" y="73892"/>
            <a:ext cx="20574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5</a:t>
            </a:r>
            <a:endParaRPr lang="en-GB" dirty="0">
              <a:latin typeface="Arial" panose="020B0604020202020204" pitchFamily="34" charset="0"/>
              <a:cs typeface="Arial" panose="020B0604020202020204" pitchFamily="34" charset="0"/>
            </a:endParaRPr>
          </a:p>
        </p:txBody>
      </p:sp>
      <p:cxnSp>
        <p:nvCxnSpPr>
          <p:cNvPr id="3" name="Straight Arrow Connector 2"/>
          <p:cNvCxnSpPr/>
          <p:nvPr/>
        </p:nvCxnSpPr>
        <p:spPr>
          <a:xfrm flipV="1">
            <a:off x="6183626" y="1422201"/>
            <a:ext cx="4690114" cy="1888863"/>
          </a:xfrm>
          <a:prstGeom prst="straightConnector1">
            <a:avLst/>
          </a:prstGeom>
          <a:ln w="57150">
            <a:solidFill>
              <a:schemeClr val="accent4"/>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3479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454" y="-19217"/>
            <a:ext cx="3106408" cy="461665"/>
          </a:xfrm>
          <a:prstGeom prst="rect">
            <a:avLst/>
          </a:prstGeom>
          <a:noFill/>
        </p:spPr>
        <p:txBody>
          <a:bodyPr wrap="square" rtlCol="0">
            <a:spAutoFit/>
          </a:bodyPr>
          <a:lstStyle/>
          <a:p>
            <a:r>
              <a:rPr lang="en-GB" sz="2400" b="1" smtClean="0"/>
              <a:t>3.5 MW </a:t>
            </a:r>
            <a:r>
              <a:rPr lang="en-GB" sz="2400" b="1" dirty="0" smtClean="0"/>
              <a:t>RF Power</a:t>
            </a:r>
            <a:endParaRPr lang="en-GB" sz="2400" b="1" dirty="0"/>
          </a:p>
        </p:txBody>
      </p:sp>
      <p:sp>
        <p:nvSpPr>
          <p:cNvPr id="32" name="TextBox 31"/>
          <p:cNvSpPr txBox="1"/>
          <p:nvPr/>
        </p:nvSpPr>
        <p:spPr>
          <a:xfrm>
            <a:off x="2074711" y="6109426"/>
            <a:ext cx="4044821" cy="646331"/>
          </a:xfrm>
          <a:prstGeom prst="rect">
            <a:avLst/>
          </a:prstGeom>
          <a:noFill/>
        </p:spPr>
        <p:txBody>
          <a:bodyPr wrap="square" rtlCol="0">
            <a:spAutoFit/>
          </a:bodyPr>
          <a:lstStyle/>
          <a:p>
            <a:r>
              <a:rPr lang="en-GB" b="1" dirty="0" smtClean="0"/>
              <a:t>Average dose in central 3 mm x 3mm square within Gaussian beam </a:t>
            </a:r>
            <a:endParaRPr lang="en-GB" b="1" dirty="0"/>
          </a:p>
        </p:txBody>
      </p:sp>
      <p:grpSp>
        <p:nvGrpSpPr>
          <p:cNvPr id="16" name="Group 15"/>
          <p:cNvGrpSpPr/>
          <p:nvPr/>
        </p:nvGrpSpPr>
        <p:grpSpPr>
          <a:xfrm>
            <a:off x="462703" y="419568"/>
            <a:ext cx="1475041" cy="6123399"/>
            <a:chOff x="2311167" y="173761"/>
            <a:chExt cx="1475041" cy="6123399"/>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4643" t="37544" r="48900" b="41928"/>
            <a:stretch/>
          </p:blipFill>
          <p:spPr>
            <a:xfrm rot="10800000">
              <a:off x="2311167" y="173761"/>
              <a:ext cx="1475041" cy="6123399"/>
            </a:xfrm>
            <a:prstGeom prst="rect">
              <a:avLst/>
            </a:prstGeom>
          </p:spPr>
        </p:pic>
        <p:sp>
          <p:nvSpPr>
            <p:cNvPr id="6" name="TextBox 5"/>
            <p:cNvSpPr txBox="1"/>
            <p:nvPr/>
          </p:nvSpPr>
          <p:spPr>
            <a:xfrm>
              <a:off x="2770634" y="839137"/>
              <a:ext cx="943897" cy="369332"/>
            </a:xfrm>
            <a:prstGeom prst="rect">
              <a:avLst/>
            </a:prstGeom>
            <a:noFill/>
          </p:spPr>
          <p:txBody>
            <a:bodyPr wrap="square" rtlCol="0">
              <a:spAutoFit/>
            </a:bodyPr>
            <a:lstStyle/>
            <a:p>
              <a:r>
                <a:rPr lang="en-GB" dirty="0" smtClean="0"/>
                <a:t>1 min                    </a:t>
              </a:r>
              <a:endParaRPr lang="en-GB" dirty="0"/>
            </a:p>
          </p:txBody>
        </p:sp>
        <p:sp>
          <p:nvSpPr>
            <p:cNvPr id="7" name="TextBox 6"/>
            <p:cNvSpPr txBox="1"/>
            <p:nvPr/>
          </p:nvSpPr>
          <p:spPr>
            <a:xfrm>
              <a:off x="2770634" y="2022800"/>
              <a:ext cx="943897" cy="369332"/>
            </a:xfrm>
            <a:prstGeom prst="rect">
              <a:avLst/>
            </a:prstGeom>
            <a:noFill/>
          </p:spPr>
          <p:txBody>
            <a:bodyPr wrap="square" rtlCol="0">
              <a:spAutoFit/>
            </a:bodyPr>
            <a:lstStyle/>
            <a:p>
              <a:r>
                <a:rPr lang="en-GB" dirty="0" smtClean="0"/>
                <a:t>2 min                    </a:t>
              </a:r>
              <a:endParaRPr lang="en-GB" dirty="0"/>
            </a:p>
          </p:txBody>
        </p:sp>
        <p:sp>
          <p:nvSpPr>
            <p:cNvPr id="8" name="TextBox 7"/>
            <p:cNvSpPr txBox="1"/>
            <p:nvPr/>
          </p:nvSpPr>
          <p:spPr>
            <a:xfrm>
              <a:off x="2712410" y="3351378"/>
              <a:ext cx="943897" cy="369332"/>
            </a:xfrm>
            <a:prstGeom prst="rect">
              <a:avLst/>
            </a:prstGeom>
            <a:noFill/>
          </p:spPr>
          <p:txBody>
            <a:bodyPr wrap="square" rtlCol="0">
              <a:spAutoFit/>
            </a:bodyPr>
            <a:lstStyle/>
            <a:p>
              <a:r>
                <a:rPr lang="en-GB" dirty="0" smtClean="0"/>
                <a:t>3 min                    </a:t>
              </a:r>
              <a:endParaRPr lang="en-GB" dirty="0"/>
            </a:p>
          </p:txBody>
        </p:sp>
        <p:sp>
          <p:nvSpPr>
            <p:cNvPr id="9" name="TextBox 8"/>
            <p:cNvSpPr txBox="1"/>
            <p:nvPr/>
          </p:nvSpPr>
          <p:spPr>
            <a:xfrm>
              <a:off x="2712410" y="4679956"/>
              <a:ext cx="943897" cy="369332"/>
            </a:xfrm>
            <a:prstGeom prst="rect">
              <a:avLst/>
            </a:prstGeom>
            <a:noFill/>
          </p:spPr>
          <p:txBody>
            <a:bodyPr wrap="square" rtlCol="0">
              <a:spAutoFit/>
            </a:bodyPr>
            <a:lstStyle/>
            <a:p>
              <a:r>
                <a:rPr lang="en-GB" dirty="0" smtClean="0"/>
                <a:t>4 min                    </a:t>
              </a:r>
              <a:endParaRPr lang="en-GB" dirty="0"/>
            </a:p>
          </p:txBody>
        </p:sp>
        <p:sp>
          <p:nvSpPr>
            <p:cNvPr id="10" name="TextBox 9"/>
            <p:cNvSpPr txBox="1"/>
            <p:nvPr/>
          </p:nvSpPr>
          <p:spPr>
            <a:xfrm>
              <a:off x="2712409" y="5927828"/>
              <a:ext cx="943897" cy="369332"/>
            </a:xfrm>
            <a:prstGeom prst="rect">
              <a:avLst/>
            </a:prstGeom>
            <a:noFill/>
          </p:spPr>
          <p:txBody>
            <a:bodyPr wrap="square" rtlCol="0">
              <a:spAutoFit/>
            </a:bodyPr>
            <a:lstStyle/>
            <a:p>
              <a:r>
                <a:rPr lang="en-GB" dirty="0" smtClean="0"/>
                <a:t>5 min                    </a:t>
              </a:r>
              <a:endParaRPr lang="en-GB" dirty="0"/>
            </a:p>
          </p:txBody>
        </p:sp>
        <p:sp>
          <p:nvSpPr>
            <p:cNvPr id="3" name="Rectangle 2"/>
            <p:cNvSpPr/>
            <p:nvPr/>
          </p:nvSpPr>
          <p:spPr>
            <a:xfrm>
              <a:off x="2989696" y="5627245"/>
              <a:ext cx="254949" cy="236374"/>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18" name="Straight Arrow Connector 17"/>
          <p:cNvCxnSpPr/>
          <p:nvPr/>
        </p:nvCxnSpPr>
        <p:spPr>
          <a:xfrm flipH="1" flipV="1">
            <a:off x="1637658" y="6109427"/>
            <a:ext cx="437053" cy="3231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27" name="Table 26"/>
          <p:cNvGraphicFramePr>
            <a:graphicFrameLocks noGrp="1"/>
          </p:cNvGraphicFramePr>
          <p:nvPr/>
        </p:nvGraphicFramePr>
        <p:xfrm>
          <a:off x="2074711" y="1454276"/>
          <a:ext cx="1838528" cy="3840480"/>
        </p:xfrm>
        <a:graphic>
          <a:graphicData uri="http://schemas.openxmlformats.org/drawingml/2006/table">
            <a:tbl>
              <a:tblPr firstRow="1" bandRow="1">
                <a:tableStyleId>{5940675A-B579-460E-94D1-54222C63F5DA}</a:tableStyleId>
              </a:tblPr>
              <a:tblGrid>
                <a:gridCol w="855302">
                  <a:extLst>
                    <a:ext uri="{9D8B030D-6E8A-4147-A177-3AD203B41FA5}">
                      <a16:colId xmlns:a16="http://schemas.microsoft.com/office/drawing/2014/main" val="243641862"/>
                    </a:ext>
                  </a:extLst>
                </a:gridCol>
                <a:gridCol w="983226">
                  <a:extLst>
                    <a:ext uri="{9D8B030D-6E8A-4147-A177-3AD203B41FA5}">
                      <a16:colId xmlns:a16="http://schemas.microsoft.com/office/drawing/2014/main" val="288644135"/>
                    </a:ext>
                  </a:extLst>
                </a:gridCol>
              </a:tblGrid>
              <a:tr h="625781">
                <a:tc>
                  <a:txBody>
                    <a:bodyPr/>
                    <a:lstStyle/>
                    <a:p>
                      <a:r>
                        <a:rPr lang="en-GB" b="1" dirty="0" smtClean="0"/>
                        <a:t>Time (min)</a:t>
                      </a:r>
                      <a:endParaRPr lang="en-GB" b="1" dirty="0"/>
                    </a:p>
                  </a:txBody>
                  <a:tcPr/>
                </a:tc>
                <a:tc>
                  <a:txBody>
                    <a:bodyPr/>
                    <a:lstStyle/>
                    <a:p>
                      <a:r>
                        <a:rPr lang="en-GB" b="1" dirty="0" smtClean="0"/>
                        <a:t>Dose (</a:t>
                      </a:r>
                      <a:r>
                        <a:rPr lang="en-GB" b="1" dirty="0" err="1" smtClean="0"/>
                        <a:t>Gy</a:t>
                      </a:r>
                      <a:r>
                        <a:rPr lang="en-GB" b="1" dirty="0" smtClean="0"/>
                        <a:t>)</a:t>
                      </a:r>
                      <a:endParaRPr lang="en-GB" b="1" dirty="0"/>
                    </a:p>
                  </a:txBody>
                  <a:tcPr/>
                </a:tc>
                <a:extLst>
                  <a:ext uri="{0D108BD9-81ED-4DB2-BD59-A6C34878D82A}">
                    <a16:rowId xmlns:a16="http://schemas.microsoft.com/office/drawing/2014/main" val="2890753274"/>
                  </a:ext>
                </a:extLst>
              </a:tr>
              <a:tr h="625781">
                <a:tc>
                  <a:txBody>
                    <a:bodyPr/>
                    <a:lstStyle/>
                    <a:p>
                      <a:r>
                        <a:rPr lang="en-GB" dirty="0" smtClean="0"/>
                        <a:t>1</a:t>
                      </a:r>
                      <a:endParaRPr lang="en-GB" dirty="0"/>
                    </a:p>
                  </a:txBody>
                  <a:tcPr/>
                </a:tc>
                <a:tc>
                  <a:txBody>
                    <a:bodyPr/>
                    <a:lstStyle/>
                    <a:p>
                      <a:r>
                        <a:rPr lang="en-GB" dirty="0" smtClean="0"/>
                        <a:t>0.505</a:t>
                      </a:r>
                    </a:p>
                    <a:p>
                      <a:endParaRPr lang="en-GB" dirty="0"/>
                    </a:p>
                  </a:txBody>
                  <a:tcPr/>
                </a:tc>
                <a:extLst>
                  <a:ext uri="{0D108BD9-81ED-4DB2-BD59-A6C34878D82A}">
                    <a16:rowId xmlns:a16="http://schemas.microsoft.com/office/drawing/2014/main" val="3008153312"/>
                  </a:ext>
                </a:extLst>
              </a:tr>
              <a:tr h="625781">
                <a:tc>
                  <a:txBody>
                    <a:bodyPr/>
                    <a:lstStyle/>
                    <a:p>
                      <a:r>
                        <a:rPr lang="en-GB" dirty="0" smtClean="0"/>
                        <a:t>2</a:t>
                      </a:r>
                      <a:endParaRPr lang="en-GB" dirty="0"/>
                    </a:p>
                  </a:txBody>
                  <a:tcPr/>
                </a:tc>
                <a:tc>
                  <a:txBody>
                    <a:bodyPr/>
                    <a:lstStyle/>
                    <a:p>
                      <a:r>
                        <a:rPr lang="en-GB" dirty="0" smtClean="0"/>
                        <a:t>0.800</a:t>
                      </a:r>
                    </a:p>
                    <a:p>
                      <a:endParaRPr lang="en-GB" dirty="0"/>
                    </a:p>
                  </a:txBody>
                  <a:tcPr/>
                </a:tc>
                <a:extLst>
                  <a:ext uri="{0D108BD9-81ED-4DB2-BD59-A6C34878D82A}">
                    <a16:rowId xmlns:a16="http://schemas.microsoft.com/office/drawing/2014/main" val="522652445"/>
                  </a:ext>
                </a:extLst>
              </a:tr>
              <a:tr h="625781">
                <a:tc>
                  <a:txBody>
                    <a:bodyPr/>
                    <a:lstStyle/>
                    <a:p>
                      <a:r>
                        <a:rPr lang="en-GB" dirty="0" smtClean="0"/>
                        <a:t>3</a:t>
                      </a:r>
                      <a:endParaRPr lang="en-GB" dirty="0"/>
                    </a:p>
                  </a:txBody>
                  <a:tcPr/>
                </a:tc>
                <a:tc>
                  <a:txBody>
                    <a:bodyPr/>
                    <a:lstStyle/>
                    <a:p>
                      <a:r>
                        <a:rPr lang="en-GB" dirty="0" smtClean="0"/>
                        <a:t>1.245</a:t>
                      </a:r>
                    </a:p>
                    <a:p>
                      <a:endParaRPr lang="en-GB" dirty="0"/>
                    </a:p>
                  </a:txBody>
                  <a:tcPr/>
                </a:tc>
                <a:extLst>
                  <a:ext uri="{0D108BD9-81ED-4DB2-BD59-A6C34878D82A}">
                    <a16:rowId xmlns:a16="http://schemas.microsoft.com/office/drawing/2014/main" val="150027895"/>
                  </a:ext>
                </a:extLst>
              </a:tr>
              <a:tr h="625781">
                <a:tc>
                  <a:txBody>
                    <a:bodyPr/>
                    <a:lstStyle/>
                    <a:p>
                      <a:r>
                        <a:rPr lang="en-GB" dirty="0" smtClean="0"/>
                        <a:t>4</a:t>
                      </a:r>
                      <a:endParaRPr lang="en-GB" dirty="0"/>
                    </a:p>
                  </a:txBody>
                  <a:tcPr/>
                </a:tc>
                <a:tc>
                  <a:txBody>
                    <a:bodyPr/>
                    <a:lstStyle/>
                    <a:p>
                      <a:r>
                        <a:rPr lang="en-GB" dirty="0" smtClean="0"/>
                        <a:t>1.637</a:t>
                      </a:r>
                    </a:p>
                    <a:p>
                      <a:endParaRPr lang="en-GB" dirty="0"/>
                    </a:p>
                  </a:txBody>
                  <a:tcPr/>
                </a:tc>
                <a:extLst>
                  <a:ext uri="{0D108BD9-81ED-4DB2-BD59-A6C34878D82A}">
                    <a16:rowId xmlns:a16="http://schemas.microsoft.com/office/drawing/2014/main" val="1618619591"/>
                  </a:ext>
                </a:extLst>
              </a:tr>
              <a:tr h="625781">
                <a:tc>
                  <a:txBody>
                    <a:bodyPr/>
                    <a:lstStyle/>
                    <a:p>
                      <a:r>
                        <a:rPr lang="en-GB" dirty="0" smtClean="0"/>
                        <a:t>5</a:t>
                      </a:r>
                      <a:endParaRPr lang="en-GB" dirty="0"/>
                    </a:p>
                  </a:txBody>
                  <a:tcPr/>
                </a:tc>
                <a:tc>
                  <a:txBody>
                    <a:bodyPr/>
                    <a:lstStyle/>
                    <a:p>
                      <a:r>
                        <a:rPr lang="en-GB" dirty="0" smtClean="0"/>
                        <a:t>1.947</a:t>
                      </a:r>
                    </a:p>
                    <a:p>
                      <a:endParaRPr lang="en-GB" dirty="0"/>
                    </a:p>
                  </a:txBody>
                  <a:tcPr/>
                </a:tc>
                <a:extLst>
                  <a:ext uri="{0D108BD9-81ED-4DB2-BD59-A6C34878D82A}">
                    <a16:rowId xmlns:a16="http://schemas.microsoft.com/office/drawing/2014/main" val="1262536122"/>
                  </a:ext>
                </a:extLst>
              </a:tr>
            </a:tbl>
          </a:graphicData>
        </a:graphic>
      </p:graphicFrame>
      <p:graphicFrame>
        <p:nvGraphicFramePr>
          <p:cNvPr id="17" name="Chart 16"/>
          <p:cNvGraphicFramePr>
            <a:graphicFrameLocks/>
          </p:cNvGraphicFramePr>
          <p:nvPr>
            <p:extLst>
              <p:ext uri="{D42A27DB-BD31-4B8C-83A1-F6EECF244321}">
                <p14:modId xmlns:p14="http://schemas.microsoft.com/office/powerpoint/2010/main" val="3877128374"/>
              </p:ext>
            </p:extLst>
          </p:nvPr>
        </p:nvGraphicFramePr>
        <p:xfrm>
          <a:off x="4474356" y="167349"/>
          <a:ext cx="6213987" cy="4202516"/>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p:cNvPicPr>
            <a:picLocks noChangeAspect="1"/>
          </p:cNvPicPr>
          <p:nvPr/>
        </p:nvPicPr>
        <p:blipFill>
          <a:blip r:embed="rId5"/>
          <a:stretch>
            <a:fillRect/>
          </a:stretch>
        </p:blipFill>
        <p:spPr>
          <a:xfrm>
            <a:off x="4474356" y="4537150"/>
            <a:ext cx="6809822" cy="1322947"/>
          </a:xfrm>
          <a:prstGeom prst="rect">
            <a:avLst/>
          </a:prstGeom>
        </p:spPr>
      </p:pic>
    </p:spTree>
    <p:extLst>
      <p:ext uri="{BB962C8B-B14F-4D97-AF65-F5344CB8AC3E}">
        <p14:creationId xmlns:p14="http://schemas.microsoft.com/office/powerpoint/2010/main" val="3051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2159</Words>
  <Application>Microsoft Office PowerPoint</Application>
  <PresentationFormat>Widescreen</PresentationFormat>
  <Paragraphs>261</Paragraphs>
  <Slides>21</Slides>
  <Notes>8</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Office Theme</vt:lpstr>
      <vt:lpstr>Prism 8</vt:lpstr>
      <vt:lpstr>The Effect of High Energy Electrons on DNA Damage</vt:lpstr>
      <vt:lpstr>Overview</vt:lpstr>
      <vt:lpstr>PowerPoint Presentation</vt:lpstr>
      <vt:lpstr>PowerPoint Presentation</vt:lpstr>
      <vt:lpstr>PowerPoint Presentation</vt:lpstr>
      <vt:lpstr>PowerPoint Presentation</vt:lpstr>
      <vt:lpstr>Motivation for Experiment</vt:lpstr>
      <vt:lpstr>Overview of Experimental Setup</vt:lpstr>
      <vt:lpstr>PowerPoint Presentation</vt:lpstr>
      <vt:lpstr>Plasmid Experiments</vt:lpstr>
      <vt:lpstr>PowerPoint Presentation</vt:lpstr>
      <vt:lpstr>PowerPoint Presentation</vt:lpstr>
      <vt:lpstr>PowerPoint Presentation</vt:lpstr>
      <vt:lpstr>Human Cell Experiments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Relative Biological Effectiveness of High Energy Electrons by Evaluation of DNA Damage at CLARA</dc:title>
  <dc:creator>Hannah Wanstall</dc:creator>
  <cp:lastModifiedBy>Angal-Kalinin, Deepa (STFC,DL,AST)</cp:lastModifiedBy>
  <cp:revision>54</cp:revision>
  <dcterms:created xsi:type="dcterms:W3CDTF">2022-05-31T14:45:32Z</dcterms:created>
  <dcterms:modified xsi:type="dcterms:W3CDTF">2022-07-04T19:00:50Z</dcterms:modified>
</cp:coreProperties>
</file>