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964" r:id="rId1"/>
  </p:sldMasterIdLst>
  <p:notesMasterIdLst>
    <p:notesMasterId r:id="rId25"/>
  </p:notesMasterIdLst>
  <p:handoutMasterIdLst>
    <p:handoutMasterId r:id="rId26"/>
  </p:handoutMasterIdLst>
  <p:sldIdLst>
    <p:sldId id="330" r:id="rId2"/>
    <p:sldId id="353" r:id="rId3"/>
    <p:sldId id="331" r:id="rId4"/>
    <p:sldId id="334" r:id="rId5"/>
    <p:sldId id="355" r:id="rId6"/>
    <p:sldId id="336" r:id="rId7"/>
    <p:sldId id="347" r:id="rId8"/>
    <p:sldId id="337" r:id="rId9"/>
    <p:sldId id="356" r:id="rId10"/>
    <p:sldId id="357" r:id="rId11"/>
    <p:sldId id="359" r:id="rId12"/>
    <p:sldId id="360" r:id="rId13"/>
    <p:sldId id="332" r:id="rId14"/>
    <p:sldId id="363" r:id="rId15"/>
    <p:sldId id="364" r:id="rId16"/>
    <p:sldId id="349" r:id="rId17"/>
    <p:sldId id="348" r:id="rId18"/>
    <p:sldId id="351" r:id="rId19"/>
    <p:sldId id="352" r:id="rId20"/>
    <p:sldId id="350" r:id="rId21"/>
    <p:sldId id="362" r:id="rId22"/>
    <p:sldId id="354" r:id="rId23"/>
    <p:sldId id="358" r:id="rId24"/>
  </p:sldIdLst>
  <p:sldSz cx="9144000" cy="5143500" type="screen16x9"/>
  <p:notesSz cx="6881813" cy="10002838"/>
  <p:defaultTextStyle>
    <a:defPPr>
      <a:defRPr lang="de-CH"/>
    </a:defPPr>
    <a:lvl1pPr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189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377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566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754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5943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131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320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509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668" userDrawn="1">
          <p15:clr>
            <a:srgbClr val="A4A3A4"/>
          </p15:clr>
        </p15:guide>
        <p15:guide id="2" orient="horz" pos="634" userDrawn="1">
          <p15:clr>
            <a:srgbClr val="A4A3A4"/>
          </p15:clr>
        </p15:guide>
        <p15:guide id="3" orient="horz" pos="2845" userDrawn="1">
          <p15:clr>
            <a:srgbClr val="A4A3A4"/>
          </p15:clr>
        </p15:guide>
        <p15:guide id="4" orient="horz" pos="838" userDrawn="1">
          <p15:clr>
            <a:srgbClr val="A4A3A4"/>
          </p15:clr>
        </p15:guide>
        <p15:guide id="5" orient="horz" pos="140" userDrawn="1">
          <p15:clr>
            <a:srgbClr val="A4A3A4"/>
          </p15:clr>
        </p15:guide>
        <p15:guide id="6" orient="horz" pos="378" userDrawn="1">
          <p15:clr>
            <a:srgbClr val="A4A3A4"/>
          </p15:clr>
        </p15:guide>
        <p15:guide id="7" orient="horz" pos="3117" userDrawn="1">
          <p15:clr>
            <a:srgbClr val="A4A3A4"/>
          </p15:clr>
        </p15:guide>
        <p15:guide id="9" pos="657" userDrawn="1">
          <p15:clr>
            <a:srgbClr val="A4A3A4"/>
          </p15:clr>
        </p15:guide>
        <p15:guide id="10" pos="5534" userDrawn="1">
          <p15:clr>
            <a:srgbClr val="A4A3A4"/>
          </p15:clr>
        </p15:guide>
        <p15:guide id="11" pos="521" userDrawn="1">
          <p15:clr>
            <a:srgbClr val="A4A3A4"/>
          </p15:clr>
        </p15:guide>
        <p15:guide id="12" pos="385" userDrawn="1">
          <p15:clr>
            <a:srgbClr val="A4A3A4"/>
          </p15:clr>
        </p15:guide>
        <p15:guide id="13" pos="1315" userDrawn="1">
          <p15:clr>
            <a:srgbClr val="A4A3A4"/>
          </p15:clr>
        </p15:guide>
        <p15:guide id="14" pos="3039" userDrawn="1">
          <p15:clr>
            <a:srgbClr val="A4A3A4"/>
          </p15:clr>
        </p15:guide>
        <p15:guide id="15" pos="31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0">
          <p15:clr>
            <a:srgbClr val="A4A3A4"/>
          </p15:clr>
        </p15:guide>
        <p15:guide id="2" pos="216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0000"/>
    <a:srgbClr val="FFFFFF"/>
    <a:srgbClr val="808080"/>
    <a:srgbClr val="000000"/>
    <a:srgbClr val="FDCA00"/>
    <a:srgbClr val="EF5B00"/>
    <a:srgbClr val="C50006"/>
    <a:srgbClr val="7C204E"/>
    <a:srgbClr val="003B6E"/>
    <a:srgbClr val="1974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54" autoAdjust="0"/>
    <p:restoredTop sz="87755" autoAdjust="0"/>
  </p:normalViewPr>
  <p:slideViewPr>
    <p:cSldViewPr snapToObjects="1">
      <p:cViewPr varScale="1">
        <p:scale>
          <a:sx n="149" d="100"/>
          <a:sy n="149" d="100"/>
        </p:scale>
        <p:origin x="1248" y="168"/>
      </p:cViewPr>
      <p:guideLst>
        <p:guide orient="horz" pos="668"/>
        <p:guide orient="horz" pos="634"/>
        <p:guide orient="horz" pos="2845"/>
        <p:guide orient="horz" pos="838"/>
        <p:guide orient="horz" pos="140"/>
        <p:guide orient="horz" pos="378"/>
        <p:guide orient="horz" pos="3117"/>
        <p:guide pos="657"/>
        <p:guide pos="5534"/>
        <p:guide pos="521"/>
        <p:guide pos="385"/>
        <p:guide pos="1315"/>
        <p:guide pos="3039"/>
        <p:guide pos="31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141" d="100"/>
          <a:sy n="141" d="100"/>
        </p:scale>
        <p:origin x="5616" y="200"/>
      </p:cViewPr>
      <p:guideLst>
        <p:guide orient="horz" pos="3150"/>
        <p:guide pos="216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>
              <a:latin typeface="+mn-lt"/>
            </a:endParaRP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9164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>
              <a:latin typeface="+mn-lt"/>
            </a:endParaRPr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>
              <a:latin typeface="+mn-lt"/>
            </a:endParaRPr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9164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200" baseline="30000">
                <a:latin typeface="Times" charset="0"/>
              </a:defRPr>
            </a:lvl1pPr>
          </a:lstStyle>
          <a:p>
            <a:pPr>
              <a:defRPr/>
            </a:pPr>
            <a:fld id="{630A188E-C926-984B-863C-48B251A81B15}" type="slidenum">
              <a:rPr lang="en-GB">
                <a:latin typeface="+mn-lt"/>
              </a:rPr>
              <a:pPr>
                <a:defRPr/>
              </a:pPr>
              <a:t>‹#›</a:t>
            </a:fld>
            <a:endParaRPr lang="en-GB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599428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9164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9538" y="750888"/>
            <a:ext cx="6667500" cy="37512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28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8282" y="4752009"/>
            <a:ext cx="5045250" cy="4499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  <a:p>
            <a:pPr lvl="5"/>
            <a:r>
              <a:rPr lang="de-DE" noProof="0" dirty="0"/>
              <a:t>Sechste Ebene</a:t>
            </a:r>
          </a:p>
          <a:p>
            <a:pPr lvl="6"/>
            <a:r>
              <a:rPr lang="de-DE" noProof="0" dirty="0"/>
              <a:t>Siebte Ebene</a:t>
            </a:r>
          </a:p>
          <a:p>
            <a:pPr lvl="7"/>
            <a:r>
              <a:rPr lang="de-DE" noProof="0" dirty="0"/>
              <a:t>Achte Ebene</a:t>
            </a:r>
          </a:p>
          <a:p>
            <a:pPr lvl="8"/>
            <a:r>
              <a:rPr lang="de-DE" noProof="0" dirty="0"/>
              <a:t>Neunte Ebene</a:t>
            </a:r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28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9164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000" baseline="0">
                <a:latin typeface="+mn-lt"/>
              </a:defRPr>
            </a:lvl1pPr>
          </a:lstStyle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147384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90486" indent="-90486" algn="l" rtl="0" eaLnBrk="0" fontAlgn="base" hangingPunct="0">
      <a:spcBef>
        <a:spcPts val="0"/>
      </a:spcBef>
      <a:spcAft>
        <a:spcPct val="0"/>
      </a:spcAft>
      <a:buFont typeface="Arial" panose="020B0604020202020204" pitchFamily="34" charset="0"/>
      <a:buChar char="•"/>
      <a:defRPr sz="1000" kern="1200" baseline="0">
        <a:solidFill>
          <a:schemeClr val="tx1"/>
        </a:solidFill>
        <a:latin typeface="+mn-lt"/>
        <a:ea typeface="ヒラギノ角ゴ Pro W3" pitchFamily="-108" charset="-128"/>
        <a:cs typeface="ヒラギノ角ゴ Pro W3" pitchFamily="-108" charset="-128"/>
      </a:defRPr>
    </a:lvl1pPr>
    <a:lvl2pPr marL="180970" indent="-92072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2pPr>
    <a:lvl3pPr marL="266693" indent="-85723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3pPr>
    <a:lvl4pPr marL="357179" indent="-90486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4pPr>
    <a:lvl5pPr marL="447663" indent="-90486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pitchFamily="-112" charset="-128"/>
        <a:cs typeface="ＭＳ Ｐゴシック" charset="0"/>
      </a:defRPr>
    </a:lvl5pPr>
    <a:lvl6pPr marL="538149" indent="-90486" algn="l" defTabSz="457189" rtl="0" eaLnBrk="1" latinLnBrk="0" hangingPunct="1"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+mn-ea"/>
        <a:cs typeface="Arial" panose="020B0604020202020204" pitchFamily="34" charset="0"/>
      </a:defRPr>
    </a:lvl6pPr>
    <a:lvl7pPr marL="628635" indent="-90486" algn="l" defTabSz="457189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7pPr>
    <a:lvl8pPr marL="719121" indent="-90486" algn="l" defTabSz="457189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8pPr>
    <a:lvl9pPr marL="806431" indent="-88898" algn="l" defTabSz="457189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/>
              <a:t>Experince with programming?</a:t>
            </a:r>
          </a:p>
          <a:p>
            <a:r>
              <a:rPr lang="en-CH"/>
              <a:t>Software engineering</a:t>
            </a:r>
          </a:p>
          <a:p>
            <a:r>
              <a:rPr lang="en-CH"/>
              <a:t>Our detector software</a:t>
            </a:r>
          </a:p>
        </p:txBody>
      </p:sp>
    </p:spTree>
    <p:extLst>
      <p:ext uri="{BB962C8B-B14F-4D97-AF65-F5344CB8AC3E}">
        <p14:creationId xmlns:p14="http://schemas.microsoft.com/office/powerpoint/2010/main" val="1262723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0488" marR="0" lvl="0" indent="-90488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kern="1000" spc="30" dirty="0">
                <a:latin typeface="+mn-lt"/>
                <a:cs typeface="Franklin Gothic Book"/>
              </a:rPr>
              <a:t>JUNGFRAU at Bernina: Macromolecular crystallography (MX) diffraction with peak finder, fixed target with precise 100 Hz movement, crystals in LCP</a:t>
            </a:r>
            <a:r>
              <a:rPr lang="en-US" sz="1000" kern="1000" spc="30" baseline="0" dirty="0">
                <a:latin typeface="+mn-lt"/>
                <a:cs typeface="Franklin Gothic Book"/>
              </a:rPr>
              <a:t> (liquid crystal phase)</a:t>
            </a:r>
            <a:r>
              <a:rPr lang="en-US" sz="1000" kern="1000" spc="30" dirty="0">
                <a:latin typeface="+mn-lt"/>
                <a:cs typeface="Franklin Gothic Book"/>
              </a:rPr>
              <a:t> cells on chips</a:t>
            </a:r>
          </a:p>
          <a:p>
            <a:r>
              <a:rPr lang="en-US" b="1" dirty="0"/>
              <a:t>15 systems:</a:t>
            </a:r>
          </a:p>
          <a:p>
            <a:pPr lvl="1"/>
            <a:r>
              <a:rPr lang="en-US" dirty="0"/>
              <a:t>smaller systems: 4.5M, 1.5M, and single modules</a:t>
            </a:r>
          </a:p>
          <a:p>
            <a:pPr lvl="1"/>
            <a:r>
              <a:rPr lang="en-US" dirty="0"/>
              <a:t>16 </a:t>
            </a:r>
            <a:r>
              <a:rPr lang="en-US" dirty="0" err="1"/>
              <a:t>Mpixel</a:t>
            </a:r>
            <a:r>
              <a:rPr lang="en-US" dirty="0"/>
              <a:t> systems at </a:t>
            </a:r>
            <a:r>
              <a:rPr lang="en-US" b="1" dirty="0" err="1"/>
              <a:t>Alvra</a:t>
            </a:r>
            <a:r>
              <a:rPr lang="en-US" b="1" dirty="0"/>
              <a:t>, Bernina </a:t>
            </a:r>
            <a:r>
              <a:rPr lang="en-US" dirty="0"/>
              <a:t>end stations</a:t>
            </a:r>
          </a:p>
          <a:p>
            <a:pPr lvl="1"/>
            <a:r>
              <a:rPr lang="en-US" dirty="0"/>
              <a:t>in construction for </a:t>
            </a:r>
            <a:r>
              <a:rPr lang="en-US" b="1" dirty="0" err="1"/>
              <a:t>Cristallina</a:t>
            </a:r>
            <a:r>
              <a:rPr lang="en-US" dirty="0"/>
              <a:t> end station</a:t>
            </a:r>
          </a:p>
          <a:p>
            <a:pPr marL="90488" marR="0" lvl="0" indent="-90488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000" kern="1000" spc="30" dirty="0">
              <a:latin typeface="+mn-lt"/>
              <a:cs typeface="Franklin Gothic Boo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6198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Scatter</a:t>
            </a:r>
            <a:r>
              <a:rPr lang="de-DE" dirty="0"/>
              <a:t> in</a:t>
            </a:r>
            <a:r>
              <a:rPr lang="de-DE" baseline="0" dirty="0"/>
              <a:t> </a:t>
            </a:r>
            <a:r>
              <a:rPr lang="de-DE" baseline="0" dirty="0" err="1"/>
              <a:t>air</a:t>
            </a:r>
            <a:r>
              <a:rPr lang="de-DE" baseline="0" dirty="0"/>
              <a:t> @ LCLS </a:t>
            </a:r>
            <a:r>
              <a:rPr lang="de-DE" baseline="0" dirty="0" err="1"/>
              <a:t>for</a:t>
            </a:r>
            <a:r>
              <a:rPr lang="de-DE" baseline="0" dirty="0"/>
              <a:t> </a:t>
            </a:r>
            <a:r>
              <a:rPr lang="de-DE" baseline="0" dirty="0" err="1"/>
              <a:t>calibration</a:t>
            </a:r>
            <a:r>
              <a:rPr lang="de-DE" baseline="0" dirty="0"/>
              <a:t> </a:t>
            </a:r>
            <a:r>
              <a:rPr lang="de-DE" baseline="0" dirty="0" err="1"/>
              <a:t>tests</a:t>
            </a:r>
            <a:endParaRPr lang="de-DE" baseline="0" dirty="0"/>
          </a:p>
          <a:p>
            <a:r>
              <a:rPr lang="de-DE" baseline="0" dirty="0" err="1"/>
              <a:t>Vacuum</a:t>
            </a:r>
            <a:r>
              <a:rPr lang="de-DE" baseline="0" dirty="0"/>
              <a:t> </a:t>
            </a:r>
            <a:r>
              <a:rPr lang="de-DE" baseline="0" dirty="0" err="1"/>
              <a:t>chamber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53162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Charge </a:t>
            </a:r>
            <a:r>
              <a:rPr lang="de-DE" dirty="0" err="1"/>
              <a:t>integrating</a:t>
            </a:r>
            <a:r>
              <a:rPr lang="de-DE" dirty="0"/>
              <a:t> </a:t>
            </a:r>
            <a:r>
              <a:rPr lang="de-DE" dirty="0" err="1"/>
              <a:t>detector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advantages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synchrotrons</a:t>
            </a:r>
            <a:endParaRPr lang="de-DE" dirty="0"/>
          </a:p>
          <a:p>
            <a:r>
              <a:rPr lang="de-DE" dirty="0"/>
              <a:t>High </a:t>
            </a:r>
            <a:r>
              <a:rPr lang="de-DE" dirty="0" err="1"/>
              <a:t>photon</a:t>
            </a:r>
            <a:r>
              <a:rPr lang="de-DE" dirty="0"/>
              <a:t> </a:t>
            </a:r>
            <a:r>
              <a:rPr lang="de-DE" dirty="0" err="1"/>
              <a:t>flux</a:t>
            </a:r>
            <a:r>
              <a:rPr lang="de-DE" dirty="0"/>
              <a:t> (</a:t>
            </a:r>
            <a:r>
              <a:rPr lang="de-DE" dirty="0" err="1"/>
              <a:t>very</a:t>
            </a:r>
            <a:r>
              <a:rPr lang="de-DE" dirty="0"/>
              <a:t> high </a:t>
            </a:r>
            <a:r>
              <a:rPr lang="de-DE" dirty="0" err="1"/>
              <a:t>equivalent</a:t>
            </a:r>
            <a:r>
              <a:rPr lang="de-DE" dirty="0"/>
              <a:t> </a:t>
            </a:r>
            <a:r>
              <a:rPr lang="de-DE" dirty="0" err="1"/>
              <a:t>count</a:t>
            </a:r>
            <a:r>
              <a:rPr lang="de-DE" dirty="0"/>
              <a:t> rate)</a:t>
            </a:r>
          </a:p>
          <a:p>
            <a:r>
              <a:rPr lang="de-DE" dirty="0"/>
              <a:t>Precision (</a:t>
            </a:r>
            <a:r>
              <a:rPr lang="de-DE" dirty="0" err="1"/>
              <a:t>spatial</a:t>
            </a:r>
            <a:r>
              <a:rPr lang="de-DE" dirty="0"/>
              <a:t> </a:t>
            </a:r>
            <a:r>
              <a:rPr lang="de-DE" dirty="0" err="1"/>
              <a:t>response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uniform at </a:t>
            </a:r>
            <a:r>
              <a:rPr lang="de-DE" dirty="0" err="1"/>
              <a:t>pixel</a:t>
            </a:r>
            <a:r>
              <a:rPr lang="de-DE" dirty="0"/>
              <a:t> </a:t>
            </a:r>
            <a:r>
              <a:rPr lang="de-DE" dirty="0" err="1"/>
              <a:t>scale</a:t>
            </a:r>
            <a:r>
              <a:rPr lang="de-DE" dirty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5314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U:\20160506_PSI_Luftbild_0292.jpg"/>
          <p:cNvPicPr>
            <a:picLocks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" t="13866" r="1" b="14431"/>
          <a:stretch/>
        </p:blipFill>
        <p:spPr bwMode="auto">
          <a:xfrm>
            <a:off x="3260542" y="195488"/>
            <a:ext cx="5055885" cy="237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/>
          <p:nvPr/>
        </p:nvSpPr>
        <p:spPr bwMode="auto">
          <a:xfrm>
            <a:off x="-2" y="195487"/>
            <a:ext cx="3152960" cy="2376263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pic>
        <p:nvPicPr>
          <p:cNvPr id="5" name="Bild 24" descr="PSI-Logo_narrow_30k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30263" y="411523"/>
            <a:ext cx="1220400" cy="43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15"/>
          <p:cNvSpPr>
            <a:spLocks noChangeArrowheads="1"/>
          </p:cNvSpPr>
          <p:nvPr userDrawn="1"/>
        </p:nvSpPr>
        <p:spPr bwMode="auto">
          <a:xfrm>
            <a:off x="828012" y="4531500"/>
            <a:ext cx="612000" cy="61200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title" hasCustomPrompt="1"/>
          </p:nvPr>
        </p:nvSpPr>
        <p:spPr>
          <a:xfrm>
            <a:off x="814399" y="3273828"/>
            <a:ext cx="7969249" cy="810090"/>
          </a:xfrm>
        </p:spPr>
        <p:txBody>
          <a:bodyPr/>
          <a:lstStyle>
            <a:lvl1pPr>
              <a:lnSpc>
                <a:spcPct val="100000"/>
              </a:lnSpc>
              <a:defRPr sz="2500">
                <a:solidFill>
                  <a:srgbClr val="686868"/>
                </a:solidFill>
                <a:latin typeface="Georgia" charset="0"/>
                <a:ea typeface="ヒラギノ角ゴ Pro W3" charset="0"/>
              </a:defRPr>
            </a:lvl1pPr>
          </a:lstStyle>
          <a:p>
            <a:pPr lvl="0"/>
            <a:r>
              <a:rPr lang="en-GB" noProof="0" dirty="0"/>
              <a:t>Insert the title of your </a:t>
            </a:r>
            <a:br>
              <a:rPr lang="en-GB" noProof="0" dirty="0"/>
            </a:br>
            <a:r>
              <a:rPr lang="en-GB" noProof="0" dirty="0"/>
              <a:t>presentation here</a:t>
            </a:r>
          </a:p>
        </p:txBody>
      </p:sp>
      <p:sp>
        <p:nvSpPr>
          <p:cNvPr id="69649" name="Rectangle 17"/>
          <p:cNvSpPr>
            <a:spLocks noGrp="1" noChangeArrowheads="1"/>
          </p:cNvSpPr>
          <p:nvPr>
            <p:ph type="subTitle" sz="quarter" idx="1" hasCustomPrompt="1"/>
          </p:nvPr>
        </p:nvSpPr>
        <p:spPr bwMode="auto">
          <a:xfrm>
            <a:off x="828012" y="2946432"/>
            <a:ext cx="7955637" cy="27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1500" b="1">
                <a:solidFill>
                  <a:srgbClr val="969696"/>
                </a:solidFill>
                <a:ea typeface="ヒラギノ角ゴ Pro W3" charset="0"/>
              </a:defRPr>
            </a:lvl1pPr>
          </a:lstStyle>
          <a:p>
            <a:r>
              <a:rPr lang="en-GB" noProof="0" dirty="0"/>
              <a:t>First name and name Author  ::  Function  ::  Paul Scherrer Institute</a:t>
            </a:r>
          </a:p>
        </p:txBody>
      </p:sp>
      <p:sp>
        <p:nvSpPr>
          <p:cNvPr id="10" name="Rechteck 1"/>
          <p:cNvSpPr>
            <a:spLocks noChangeArrowheads="1"/>
          </p:cNvSpPr>
          <p:nvPr userDrawn="1"/>
        </p:nvSpPr>
        <p:spPr bwMode="auto">
          <a:xfrm>
            <a:off x="5796136" y="2397447"/>
            <a:ext cx="2520280" cy="174303"/>
          </a:xfrm>
          <a:prstGeom prst="rect">
            <a:avLst/>
          </a:prstGeom>
          <a:solidFill>
            <a:schemeClr val="bg1">
              <a:alpha val="7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0"/>
          <a:lstStyle/>
          <a:p>
            <a:pPr algn="ctr">
              <a:spcBef>
                <a:spcPct val="0"/>
              </a:spcBef>
            </a:pPr>
            <a:r>
              <a:rPr lang="de-CH" sz="900" b="1" i="0" kern="0" spc="31">
                <a:solidFill>
                  <a:srgbClr val="505150"/>
                </a:solidFill>
                <a:latin typeface="+mn-lt"/>
                <a:cs typeface="Arial" charset="0"/>
              </a:rPr>
              <a:t>WIR SCHAFFEN WISSEN – HEUTE FÜR MORGEN</a:t>
            </a:r>
          </a:p>
        </p:txBody>
      </p:sp>
      <p:sp>
        <p:nvSpPr>
          <p:cNvPr id="9" name="Rechteck 8"/>
          <p:cNvSpPr/>
          <p:nvPr userDrawn="1"/>
        </p:nvSpPr>
        <p:spPr bwMode="auto">
          <a:xfrm>
            <a:off x="8424000" y="195487"/>
            <a:ext cx="720000" cy="2376263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28675" y="4150574"/>
            <a:ext cx="7954963" cy="293383"/>
          </a:xfrm>
        </p:spPr>
        <p:txBody>
          <a:bodyPr/>
          <a:lstStyle>
            <a:lvl1pPr marL="0" indent="0">
              <a:buNone/>
              <a:defRPr sz="1500" b="1">
                <a:solidFill>
                  <a:srgbClr val="969696"/>
                </a:solidFill>
              </a:defRPr>
            </a:lvl1pPr>
            <a:lvl2pPr marL="177790" indent="0">
              <a:buNone/>
              <a:defRPr sz="1500" b="1"/>
            </a:lvl2pPr>
            <a:lvl3pPr marL="355582" indent="0">
              <a:buNone/>
              <a:defRPr sz="1500" b="1"/>
            </a:lvl3pPr>
            <a:lvl4pPr marL="539723" indent="0">
              <a:buNone/>
              <a:defRPr sz="1500" b="1"/>
            </a:lvl4pPr>
            <a:lvl5pPr marL="717514" indent="0">
              <a:buNone/>
              <a:defRPr sz="1500" b="1"/>
            </a:lvl5pPr>
          </a:lstStyle>
          <a:p>
            <a:pPr lvl="0"/>
            <a:r>
              <a:rPr lang="en-GB" noProof="0" dirty="0"/>
              <a:t>Insert the occasion and date of your presentation here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5pPr>
            <a:lvl6pPr marL="1074685" indent="-179380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238" indent="-182554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7pPr>
            <a:lvl8pPr marL="1436616" indent="-179380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8pPr>
            <a:lvl9pPr marL="1614408" indent="-177792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noProof="0" dirty="0">
                <a:effectLst/>
              </a:rPr>
              <a:t>Enter slide title</a:t>
            </a:r>
            <a:endParaRPr lang="en-GB" noProof="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168188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 bwMode="auto">
          <a:xfrm>
            <a:off x="827100" y="1059664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en-GB" noProof="0" dirty="0">
                <a:effectLst/>
              </a:rPr>
              <a:t>Enter slide title</a:t>
            </a:r>
            <a:endParaRPr lang="en-GB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/>
          </a:p>
        </p:txBody>
      </p:sp>
      <p:sp>
        <p:nvSpPr>
          <p:cNvPr id="9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934841" y="1113586"/>
            <a:ext cx="7885633" cy="3456386"/>
          </a:xfrm>
        </p:spPr>
        <p:txBody>
          <a:bodyPr/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5pPr>
            <a:lvl6pPr marL="1074685" indent="-179380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238" indent="-182554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7pPr>
            <a:lvl8pPr marL="1436616" indent="-179380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8pPr>
            <a:lvl9pPr marL="1614408" indent="-177792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287839105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>
          <a:xfrm>
            <a:off x="1042993" y="1006081"/>
            <a:ext cx="3781425" cy="3509963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/>
          </a:p>
        </p:txBody>
      </p:sp>
      <p:sp>
        <p:nvSpPr>
          <p:cNvPr id="16" name="Titel 15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GB" noProof="0" dirty="0">
                <a:effectLst/>
              </a:rPr>
              <a:t>Enter slide title</a:t>
            </a:r>
            <a:endParaRPr lang="en-GB" dirty="0"/>
          </a:p>
        </p:txBody>
      </p:sp>
      <p:sp>
        <p:nvSpPr>
          <p:cNvPr id="8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5003806" y="1003406"/>
            <a:ext cx="3781425" cy="3509963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65310303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s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 bwMode="auto">
          <a:xfrm>
            <a:off x="827100" y="1059664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/>
          </a:p>
        </p:txBody>
      </p:sp>
      <p:sp>
        <p:nvSpPr>
          <p:cNvPr id="16" name="Titel 15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GB" noProof="0" dirty="0">
                <a:effectLst/>
              </a:rPr>
              <a:t>Enter slide title</a:t>
            </a:r>
            <a:endParaRPr lang="en-GB" dirty="0"/>
          </a:p>
        </p:txBody>
      </p:sp>
      <p:sp>
        <p:nvSpPr>
          <p:cNvPr id="17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938422" y="1087360"/>
            <a:ext cx="3781425" cy="3428689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  <p:sp>
        <p:nvSpPr>
          <p:cNvPr id="18" name="Inhaltsplatzhalter 10"/>
          <p:cNvSpPr>
            <a:spLocks noGrp="1"/>
          </p:cNvSpPr>
          <p:nvPr>
            <p:ph sz="quarter" idx="19" hasCustomPrompt="1"/>
          </p:nvPr>
        </p:nvSpPr>
        <p:spPr>
          <a:xfrm>
            <a:off x="4899235" y="1084678"/>
            <a:ext cx="3781425" cy="3431366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96353116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GB" noProof="0" dirty="0">
                <a:effectLst/>
              </a:rPr>
              <a:t>Enter slide title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152505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GB" noProof="0" dirty="0">
                <a:effectLst/>
              </a:rPr>
              <a:t>Enter slide title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/>
          </a:p>
        </p:txBody>
      </p:sp>
      <p:sp>
        <p:nvSpPr>
          <p:cNvPr id="7" name="Rechteck 6"/>
          <p:cNvSpPr/>
          <p:nvPr userDrawn="1"/>
        </p:nvSpPr>
        <p:spPr bwMode="auto">
          <a:xfrm>
            <a:off x="827100" y="1059664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43878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on picture (hig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U:\20160506_PSI_Luftbild_0292.jpg"/>
          <p:cNvPicPr>
            <a:picLocks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691" r="643" b="11426"/>
          <a:stretch/>
        </p:blipFill>
        <p:spPr bwMode="auto">
          <a:xfrm>
            <a:off x="827095" y="764860"/>
            <a:ext cx="8316905" cy="418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GB" noProof="0" dirty="0">
                <a:effectLst/>
              </a:rPr>
              <a:t>Enter slide title</a:t>
            </a:r>
            <a:endParaRPr lang="en-GB" noProof="0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827088" y="764867"/>
            <a:ext cx="2289712" cy="4183379"/>
          </a:xfrm>
          <a:solidFill>
            <a:schemeClr val="bg1">
              <a:alpha val="75000"/>
            </a:schemeClr>
          </a:solidFill>
        </p:spPr>
        <p:txBody>
          <a:bodyPr lIns="72000" tIns="432000" rIns="36000" bIns="36000" anchor="t" anchorCtr="0"/>
          <a:lstStyle>
            <a:lvl1pPr marL="177792" indent="-177792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700"/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5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  <a:endParaRPr lang="de-DE" dirty="0"/>
          </a:p>
          <a:p>
            <a:pPr lvl="2"/>
            <a:r>
              <a:rPr lang="en-GB" noProof="0" dirty="0"/>
              <a:t>Third level</a:t>
            </a:r>
            <a:endParaRPr lang="de-DE" dirty="0"/>
          </a:p>
          <a:p>
            <a:pPr lvl="3"/>
            <a:r>
              <a:rPr lang="en-GB" noProof="0" dirty="0"/>
              <a:t>Fourth level</a:t>
            </a:r>
            <a:endParaRPr lang="de-DE" dirty="0"/>
          </a:p>
          <a:p>
            <a:pPr lvl="4"/>
            <a:r>
              <a:rPr lang="en-GB" noProof="0" dirty="0"/>
              <a:t>Fifth level</a:t>
            </a:r>
            <a:endParaRPr lang="en-GB" dirty="0"/>
          </a:p>
        </p:txBody>
      </p:sp>
      <p:pic>
        <p:nvPicPr>
          <p:cNvPr id="9" name="Bild 14" descr="PSI-Logo_narrow_30k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27014" y="214317"/>
            <a:ext cx="1015200" cy="36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2"/>
          <p:cNvSpPr>
            <a:spLocks noChangeArrowheads="1"/>
          </p:cNvSpPr>
          <p:nvPr userDrawn="1"/>
        </p:nvSpPr>
        <p:spPr bwMode="auto">
          <a:xfrm>
            <a:off x="12" y="764860"/>
            <a:ext cx="648000" cy="64800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46880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2077211" y="216000"/>
            <a:ext cx="6708025" cy="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dirty="0">
                <a:effectLst/>
              </a:rPr>
              <a:t>Enter </a:t>
            </a:r>
            <a:r>
              <a:rPr lang="de-CH" dirty="0" err="1">
                <a:effectLst/>
              </a:rPr>
              <a:t>slide</a:t>
            </a:r>
            <a:r>
              <a:rPr lang="de-CH" dirty="0">
                <a:effectLst/>
              </a:rPr>
              <a:t> title</a:t>
            </a:r>
            <a:endParaRPr lang="en-GB" noProof="0" dirty="0"/>
          </a:p>
        </p:txBody>
      </p:sp>
      <p:sp>
        <p:nvSpPr>
          <p:cNvPr id="1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06312" y="4968000"/>
            <a:ext cx="575742" cy="1476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800" smtClean="0">
                <a:latin typeface="+mn-lt"/>
              </a:defRPr>
            </a:lvl1pPr>
          </a:lstStyle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/>
          </a:p>
        </p:txBody>
      </p:sp>
      <p:sp>
        <p:nvSpPr>
          <p:cNvPr id="6" name="Rechteck 12"/>
          <p:cNvSpPr>
            <a:spLocks noChangeArrowheads="1"/>
          </p:cNvSpPr>
          <p:nvPr/>
        </p:nvSpPr>
        <p:spPr bwMode="auto">
          <a:xfrm>
            <a:off x="12" y="1059659"/>
            <a:ext cx="612000" cy="61200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1043000" y="1006082"/>
            <a:ext cx="7742237" cy="3509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  <p:pic>
        <p:nvPicPr>
          <p:cNvPr id="8" name="Bild 14" descr="PSI-Logo_narrow_30k.eps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28000" y="214317"/>
            <a:ext cx="1015200" cy="36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74" r:id="rId2"/>
    <p:sldLayoutId id="2147483976" r:id="rId3"/>
    <p:sldLayoutId id="2147483973" r:id="rId4"/>
    <p:sldLayoutId id="2147483977" r:id="rId5"/>
    <p:sldLayoutId id="2147483979" r:id="rId6"/>
    <p:sldLayoutId id="2147483978" r:id="rId7"/>
    <p:sldLayoutId id="2147483980" r:id="rId8"/>
  </p:sldLayoutIdLst>
  <p:transition spd="med"/>
  <p:hf hdr="0"/>
  <p:txStyles>
    <p:titleStyle>
      <a:lvl1pPr marL="0" marR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tabLst/>
        <a:defRPr sz="2400" kern="1000" spc="0">
          <a:solidFill>
            <a:srgbClr val="6868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5pPr>
      <a:lvl6pPr marL="457178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6pPr>
      <a:lvl7pPr marL="914354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7pPr>
      <a:lvl8pPr marL="1371532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8pPr>
      <a:lvl9pPr marL="1828709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9pPr>
    </p:titleStyle>
    <p:bodyStyle>
      <a:lvl1pPr marL="177792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70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355582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SzPct val="100000"/>
        <a:buFont typeface="Symbol" panose="05050102010706020507" pitchFamily="18" charset="2"/>
        <a:buChar char="-"/>
        <a:defRPr sz="17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355582" indent="18414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spc="0" baseline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3pPr>
      <a:lvl4pPr marL="717515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kern="1200" spc="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4pPr>
      <a:lvl5pPr marL="895306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kern="1200" spc="0" baseline="0">
          <a:solidFill>
            <a:schemeClr val="tx1"/>
          </a:solidFill>
          <a:latin typeface="+mn-lt"/>
          <a:ea typeface="+mn-ea"/>
          <a:cs typeface="ＭＳ Ｐゴシック" charset="0"/>
        </a:defRPr>
      </a:lvl5pPr>
      <a:lvl6pPr marL="1074685" indent="-17938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6pPr>
      <a:lvl7pPr marL="1257238" indent="-182554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7pPr>
      <a:lvl8pPr marL="1436616" indent="-17938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8pPr>
      <a:lvl9pPr marL="1614408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Misusing CLARA: Detection of individual MeV electrons using a charge integrating hybrid pixel detector</a:t>
            </a:r>
          </a:p>
        </p:txBody>
      </p:sp>
      <p:sp>
        <p:nvSpPr>
          <p:cNvPr id="9" name="Untertitel 8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GB" noProof="0" dirty="0"/>
              <a:t>Erik Fröjdh ::  Scientist  ::  Paul Scherrer Institute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2022-07-05 CLARA User meeting </a:t>
            </a:r>
          </a:p>
        </p:txBody>
      </p:sp>
    </p:spTree>
    <p:extLst>
      <p:ext uri="{BB962C8B-B14F-4D97-AF65-F5344CB8AC3E}">
        <p14:creationId xmlns:p14="http://schemas.microsoft.com/office/powerpoint/2010/main" val="1859313940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CC1C56D-300A-D357-4C29-B4E26DD64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75um pixels 300 keV e-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54F569-1928-8F79-3EF8-81C214E071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10</a:t>
            </a:fld>
            <a:endParaRPr lang="de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673443-71DD-2712-3660-149A239626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4" t="15979" r="10254" b="4193"/>
          <a:stretch/>
        </p:blipFill>
        <p:spPr>
          <a:xfrm>
            <a:off x="2077211" y="614512"/>
            <a:ext cx="6416972" cy="433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86850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1EE6665-6E26-1A10-263F-581F34D1438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43000" y="1006082"/>
            <a:ext cx="5761248" cy="3509963"/>
          </a:xfrm>
        </p:spPr>
        <p:txBody>
          <a:bodyPr/>
          <a:lstStyle/>
          <a:p>
            <a:r>
              <a:rPr lang="en-US" dirty="0"/>
              <a:t>Detector + Faraday cup on linear stage</a:t>
            </a:r>
          </a:p>
          <a:p>
            <a:r>
              <a:rPr lang="en-US" dirty="0"/>
              <a:t>Measurement computer inside the hutch directly connected to the detector</a:t>
            </a:r>
          </a:p>
          <a:p>
            <a:endParaRPr lang="en-US" dirty="0"/>
          </a:p>
          <a:p>
            <a:r>
              <a:rPr lang="en-US" dirty="0"/>
              <a:t>Data on 10 Gbit/s fiber </a:t>
            </a:r>
          </a:p>
          <a:p>
            <a:r>
              <a:rPr lang="en-US" dirty="0"/>
              <a:t>Control over normal network</a:t>
            </a:r>
          </a:p>
          <a:p>
            <a:endParaRPr lang="en-US" dirty="0"/>
          </a:p>
          <a:p>
            <a:r>
              <a:rPr lang="en-US" dirty="0"/>
              <a:t>3 mm W edge for MTF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BB59AC8-4B7F-8E04-A444-62A34066A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 setup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29B161-F9CA-66D5-75E2-05DCBD6690A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971867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B59AC8-4B7F-8E04-A444-62A34066A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 setup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29B161-F9CA-66D5-75E2-05DCBD6690A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12</a:t>
            </a:fld>
            <a:endParaRPr lang="de-DE"/>
          </a:p>
        </p:txBody>
      </p:sp>
      <p:pic>
        <p:nvPicPr>
          <p:cNvPr id="8" name="Picture 7" descr="A picture containing indoor, equipment, miller&#10;&#10;Description automatically generated">
            <a:extLst>
              <a:ext uri="{FF2B5EF4-FFF2-40B4-BE49-F238E27FC236}">
                <a16:creationId xmlns:a16="http://schemas.microsoft.com/office/drawing/2014/main" id="{69C5C2FA-F99B-91A5-2DE1-FD19714F5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044748"/>
            <a:ext cx="8107116" cy="3550917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1DDB058-4D23-AD91-F545-F5D7AA7E6BA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547664" y="2499742"/>
            <a:ext cx="5832648" cy="216024"/>
          </a:xfrm>
          <a:prstGeom prst="straightConnector1">
            <a:avLst/>
          </a:prstGeom>
          <a:ln w="34925">
            <a:solidFill>
              <a:srgbClr val="FFFF00"/>
            </a:solidFill>
            <a:headEnd type="none" w="med" len="med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151119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37F70BD-6FA5-7E1B-418B-0583C70F790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Ideally &lt;1 primary e- per mm</a:t>
            </a:r>
            <a:r>
              <a:rPr lang="en-US" baseline="30000" dirty="0"/>
              <a:t>2</a:t>
            </a:r>
          </a:p>
          <a:p>
            <a:r>
              <a:rPr lang="en-US" dirty="0"/>
              <a:t>As low pulse charge as possible</a:t>
            </a:r>
          </a:p>
          <a:p>
            <a:pPr lvl="1"/>
            <a:r>
              <a:rPr lang="en-US" dirty="0"/>
              <a:t>Ask Julian for details </a:t>
            </a:r>
          </a:p>
          <a:p>
            <a:pPr lvl="1"/>
            <a:r>
              <a:rPr lang="en-US" dirty="0"/>
              <a:t>Major contribution from dark current</a:t>
            </a:r>
          </a:p>
          <a:p>
            <a:r>
              <a:rPr lang="en-US" dirty="0"/>
              <a:t>Using scattering in the Be window + air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F16183A-C896-326B-E04C-ACF6ECCBF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at single electrons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D388A5-C5F6-196E-CB2C-7DB76B571DD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67147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5CAB3394-B1AD-28FD-E989-728952F018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3316"/>
          <a:stretch/>
        </p:blipFill>
        <p:spPr bwMode="auto">
          <a:xfrm>
            <a:off x="1042993" y="1006081"/>
            <a:ext cx="3781425" cy="350996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BE0B8F-FF48-3441-70AB-344B35C2ED3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206312" y="4968000"/>
            <a:ext cx="575742" cy="147638"/>
          </a:xfrm>
        </p:spPr>
        <p:txBody>
          <a:bodyPr wrap="square" anchor="t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spcAft>
                  <a:spcPts val="600"/>
                </a:spcAft>
                <a:defRPr/>
              </a:pPr>
              <a:t>14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D71CDF-B66A-F4F4-FE96-504241FA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211" y="216000"/>
            <a:ext cx="6708025" cy="381375"/>
          </a:xfrm>
        </p:spPr>
        <p:txBody>
          <a:bodyPr wrap="square" anchor="t">
            <a:normAutofit/>
          </a:bodyPr>
          <a:lstStyle/>
          <a:p>
            <a:r>
              <a:rPr lang="en-CH" dirty="0"/>
              <a:t>How does single electrons look in JUNGFRAU?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3890DBF-7CE1-302F-3393-CDE254DBE2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1521"/>
          <a:stretch/>
        </p:blipFill>
        <p:spPr bwMode="auto">
          <a:xfrm>
            <a:off x="5003806" y="1003406"/>
            <a:ext cx="3781425" cy="3509963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63427739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49324A-AA95-C3E8-F8A8-80F4BFC06DA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15</a:t>
            </a:fld>
            <a:endParaRPr lang="de-D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50AACC-D602-39EE-713B-BB47159C1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DEE7A0F-46CC-35FE-D77F-48C7877A2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859539"/>
            <a:ext cx="4908525" cy="406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521417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458B265-8852-5887-BFA7-B7CB3444D76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042988" y="1102406"/>
            <a:ext cx="7742237" cy="331810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35FB2E4-7FFE-49C7-8BB5-1E379180A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C1E6BB-0900-8F8A-B698-C3FE2EDA641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053249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D4BDD56-EC20-9C81-BC28-ED53B5243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Charge scan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DE26C9-18D8-CFB3-C3DA-13EBF3CF9C5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17</a:t>
            </a:fld>
            <a:endParaRPr lang="de-DE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FED66E0-7355-CAF6-238E-7F58EC4F624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43001" y="1006082"/>
            <a:ext cx="3312976" cy="3509963"/>
          </a:xfrm>
        </p:spPr>
        <p:txBody>
          <a:bodyPr/>
          <a:lstStyle/>
          <a:p>
            <a:r>
              <a:rPr lang="en-US" dirty="0"/>
              <a:t>Custom designed Faraday Cup (Storm)</a:t>
            </a:r>
          </a:p>
          <a:p>
            <a:r>
              <a:rPr lang="en-US" dirty="0"/>
              <a:t>Confirm that JUNGFRAU is linear over the full dynamic range</a:t>
            </a:r>
          </a:p>
          <a:p>
            <a:r>
              <a:rPr lang="en-US" dirty="0"/>
              <a:t>Verify the measure charge </a:t>
            </a:r>
          </a:p>
        </p:txBody>
      </p:sp>
      <p:pic>
        <p:nvPicPr>
          <p:cNvPr id="7" name="Content Placeholder 5" descr="Chart, scatter chart&#10;&#10;Description automatically generated">
            <a:extLst>
              <a:ext uri="{FF2B5EF4-FFF2-40B4-BE49-F238E27FC236}">
                <a16:creationId xmlns:a16="http://schemas.microsoft.com/office/drawing/2014/main" id="{9D2B591F-199D-41B2-FD0A-366B3A447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771550"/>
            <a:ext cx="5459942" cy="350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9457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98BC78D-E5EA-30D4-F3D4-1AD3FF57B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Gain switching in single pixel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1F5CAC-7366-E676-8DBB-C45FF81220F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wrap="square" anchor="t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spcAft>
                  <a:spcPts val="600"/>
                </a:spcAft>
                <a:defRPr/>
              </a:pPr>
              <a:t>18</a:t>
            </a:fld>
            <a:endParaRPr lang="de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393A3F-8F56-BFCD-0195-C2534A96A8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91680" y="747215"/>
            <a:ext cx="6265304" cy="40276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79F24C-D79D-47B5-B3CE-B73A5EFF44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142190" y="34543302"/>
            <a:ext cx="6465827" cy="415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74977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8BAADB-2547-18B9-D4B4-13B014153DA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43001" y="1222027"/>
            <a:ext cx="3528999" cy="3509963"/>
          </a:xfrm>
        </p:spPr>
        <p:txBody>
          <a:bodyPr/>
          <a:lstStyle/>
          <a:p>
            <a:r>
              <a:rPr lang="en-US" dirty="0"/>
              <a:t>Standard technique to measure spatial resolution</a:t>
            </a:r>
          </a:p>
          <a:p>
            <a:r>
              <a:rPr lang="en-US" dirty="0"/>
              <a:t>How to stop MeV electrons?</a:t>
            </a:r>
          </a:p>
          <a:p>
            <a:pPr lvl="1"/>
            <a:r>
              <a:rPr lang="en-US" dirty="0"/>
              <a:t>3mm tungsten ok for 5-10MeV…</a:t>
            </a:r>
          </a:p>
          <a:p>
            <a:r>
              <a:rPr lang="en-US" dirty="0"/>
              <a:t>Mount edge as close to the sensor as possible</a:t>
            </a:r>
          </a:p>
          <a:p>
            <a:r>
              <a:rPr lang="en-US" dirty="0"/>
              <a:t>Flatfield correction (non uniform beam)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A4C5200-A627-F3C7-7FAE-D906AC0F1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Slanted edge MTF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9B89F5-AFFF-5F57-E4E2-9D9E095436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19</a:t>
            </a:fld>
            <a:endParaRPr lang="de-DE"/>
          </a:p>
        </p:txBody>
      </p:sp>
      <p:pic>
        <p:nvPicPr>
          <p:cNvPr id="5" name="Picture 4" descr="A picture containing indoor, engine, projector, miller&#10;&#10;Description automatically generated">
            <a:extLst>
              <a:ext uri="{FF2B5EF4-FFF2-40B4-BE49-F238E27FC236}">
                <a16:creationId xmlns:a16="http://schemas.microsoft.com/office/drawing/2014/main" id="{FADB3A2C-B020-9D42-F797-6A8C520083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259" r="25821" b="12869"/>
          <a:stretch/>
        </p:blipFill>
        <p:spPr>
          <a:xfrm>
            <a:off x="4860032" y="1270392"/>
            <a:ext cx="3838321" cy="22847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C95139-EDA8-A494-311D-F8147C50B9E9}"/>
              </a:ext>
            </a:extLst>
          </p:cNvPr>
          <p:cNvSpPr txBox="1"/>
          <p:nvPr/>
        </p:nvSpPr>
        <p:spPr>
          <a:xfrm>
            <a:off x="5364695" y="3603472"/>
            <a:ext cx="2736304" cy="5760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CH" sz="1400" dirty="0">
                <a:solidFill>
                  <a:srgbClr val="000000"/>
                </a:solidFill>
                <a:latin typeface="Calibri"/>
              </a:rPr>
              <a:t>Tungsten edge mounted on detector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CH" sz="1400" dirty="0">
                <a:solidFill>
                  <a:srgbClr val="000000"/>
                </a:solidFill>
                <a:latin typeface="Calibri"/>
              </a:rPr>
              <a:t>Note: Not final configuration</a:t>
            </a:r>
          </a:p>
        </p:txBody>
      </p:sp>
    </p:spTree>
    <p:extLst>
      <p:ext uri="{BB962C8B-B14F-4D97-AF65-F5344CB8AC3E}">
        <p14:creationId xmlns:p14="http://schemas.microsoft.com/office/powerpoint/2010/main" val="336113059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210204E-C02C-D289-5C00-639C2367970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r>
              <a:rPr lang="en-US" dirty="0"/>
              <a:t>The JUNGFRAU detector</a:t>
            </a:r>
          </a:p>
          <a:p>
            <a:r>
              <a:rPr lang="en-US" dirty="0"/>
              <a:t>Overview of our experiment</a:t>
            </a:r>
          </a:p>
          <a:p>
            <a:pPr lvl="1"/>
            <a:r>
              <a:rPr lang="en-US" dirty="0"/>
              <a:t>Single electron response</a:t>
            </a:r>
          </a:p>
          <a:p>
            <a:pPr lvl="1"/>
            <a:r>
              <a:rPr lang="en-US" dirty="0"/>
              <a:t>Dynamic range scan </a:t>
            </a:r>
          </a:p>
          <a:p>
            <a:pPr lvl="1"/>
            <a:r>
              <a:rPr lang="en-US" dirty="0"/>
              <a:t>Spatial resolution (MTF)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91E97B3-9C3C-30DD-4989-29299B45E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0A4C47-DA04-C8F9-B97B-1C7B49BC384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1506860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8C210-AA80-17E2-7415-B37D34F3D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Measured MTF at 4 and 10 MeV/c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CC3EA3-C90E-9B8B-3719-F9FDBF707E0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20</a:t>
            </a:fld>
            <a:endParaRPr lang="de-DE"/>
          </a:p>
        </p:txBody>
      </p:sp>
      <p:pic>
        <p:nvPicPr>
          <p:cNvPr id="7" name="Content Placeholder 5" descr="Chart, line chart&#10;&#10;Description automatically generated">
            <a:extLst>
              <a:ext uri="{FF2B5EF4-FFF2-40B4-BE49-F238E27FC236}">
                <a16:creationId xmlns:a16="http://schemas.microsoft.com/office/drawing/2014/main" id="{BA65BDB0-6235-2AE8-649F-4531C2FAD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987574"/>
            <a:ext cx="5152572" cy="3312368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5FFCBC-8340-8115-E122-401F6408078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9592" y="1065217"/>
            <a:ext cx="3096344" cy="3509963"/>
          </a:xfrm>
        </p:spPr>
        <p:txBody>
          <a:bodyPr/>
          <a:lstStyle/>
          <a:p>
            <a:r>
              <a:rPr lang="en-CH" dirty="0"/>
              <a:t>Close to ideal response at 10 MeV</a:t>
            </a:r>
          </a:p>
          <a:p>
            <a:r>
              <a:rPr lang="en-CH" dirty="0"/>
              <a:t>Still suffering from scattering in the sensor layer at 4 MeV</a:t>
            </a:r>
          </a:p>
          <a:p>
            <a:r>
              <a:rPr lang="en-CH" dirty="0"/>
              <a:t>Thinner sensors?</a:t>
            </a:r>
          </a:p>
          <a:p>
            <a:pPr lvl="1"/>
            <a:r>
              <a:rPr lang="en-CH" dirty="0"/>
              <a:t>Simulation study</a:t>
            </a:r>
          </a:p>
        </p:txBody>
      </p:sp>
    </p:spTree>
    <p:extLst>
      <p:ext uri="{BB962C8B-B14F-4D97-AF65-F5344CB8AC3E}">
        <p14:creationId xmlns:p14="http://schemas.microsoft.com/office/powerpoint/2010/main" val="369800283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9E8B03B-A253-363E-6488-53A31DEE93D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CH" dirty="0"/>
              <a:t>Linerar response over full dynamic range </a:t>
            </a:r>
          </a:p>
          <a:p>
            <a:r>
              <a:rPr lang="en-CH" dirty="0"/>
              <a:t>Sensitivity close to Poisson distribution of incoming particles</a:t>
            </a:r>
          </a:p>
          <a:p>
            <a:r>
              <a:rPr lang="en-CH" dirty="0"/>
              <a:t>X-ray calibration holds for electrons (as expected)</a:t>
            </a:r>
          </a:p>
          <a:p>
            <a:r>
              <a:rPr lang="en-CH" dirty="0"/>
              <a:t>“Good” spatial resolution which could be improved with a thinner sensor?</a:t>
            </a:r>
          </a:p>
          <a:p>
            <a:endParaRPr lang="en-CH" dirty="0"/>
          </a:p>
          <a:p>
            <a:endParaRPr lang="en-CH" dirty="0"/>
          </a:p>
          <a:p>
            <a:endParaRPr lang="en-CH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D46955-B5DD-5BAC-D73B-FD71E2C4F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Conclusions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E692CA-45B9-02A9-D078-02D9D716D5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21</a:t>
            </a:fld>
            <a:endParaRPr lang="de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DFD6F7-0008-35E2-7029-C3798FF015BE}"/>
              </a:ext>
            </a:extLst>
          </p:cNvPr>
          <p:cNvSpPr txBox="1"/>
          <p:nvPr/>
        </p:nvSpPr>
        <p:spPr>
          <a:xfrm>
            <a:off x="1043000" y="3003798"/>
            <a:ext cx="6913376" cy="10081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80000" tIns="180000" rIns="180000" bIns="180000" rtlCol="0">
            <a:noAutofit/>
          </a:bodyPr>
          <a:lstStyle/>
          <a:p>
            <a:pPr marL="0" indent="0">
              <a:buNone/>
            </a:pPr>
            <a:r>
              <a:rPr lang="en-CH" sz="1800" i="1" dirty="0">
                <a:latin typeface="+mn-lt"/>
              </a:rPr>
              <a:t>JUNGFRAU is a suitable detector for not only for X-ray, but also electron diffraction experiments</a:t>
            </a:r>
          </a:p>
        </p:txBody>
      </p:sp>
    </p:spTree>
    <p:extLst>
      <p:ext uri="{BB962C8B-B14F-4D97-AF65-F5344CB8AC3E}">
        <p14:creationId xmlns:p14="http://schemas.microsoft.com/office/powerpoint/2010/main" val="428040303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43114E-F4E7-6062-C344-3EBF36050D0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Simulation study to optimize sensor layer</a:t>
            </a:r>
          </a:p>
          <a:p>
            <a:endParaRPr lang="en-US" dirty="0"/>
          </a:p>
          <a:p>
            <a:r>
              <a:rPr lang="en-US" dirty="0"/>
              <a:t>Radiation hardness measurements </a:t>
            </a:r>
          </a:p>
          <a:p>
            <a:pPr lvl="1"/>
            <a:r>
              <a:rPr lang="en-US" dirty="0"/>
              <a:t>Make use of the higher repetition rate and bunch charge</a:t>
            </a:r>
          </a:p>
          <a:p>
            <a:r>
              <a:rPr lang="en-US" dirty="0"/>
              <a:t>Diffraction experiment </a:t>
            </a:r>
          </a:p>
          <a:p>
            <a:pPr lvl="1"/>
            <a:r>
              <a:rPr lang="en-US" dirty="0"/>
              <a:t>Together with another group (internal or external)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BCE102-CC91-63FC-BC6F-F77D1A9EA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experiments…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7772BF-F3E9-A452-E7B5-130049AB5C4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002939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EC05DB4-5B04-F1EF-F610-20C6EEABC41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077211" y="699542"/>
            <a:ext cx="5375109" cy="403829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F330706-E103-73AA-E853-186B649E1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for the great support!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DB8BDF-4C20-C3FD-24B4-B703E4FA87B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420466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3012BA2-684F-BD54-BBCE-7677945B1FE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sz="1600" i="1" dirty="0"/>
              <a:t>Electrons are emerging as a strong complement to X-rays for diffraction-based studies</a:t>
            </a:r>
          </a:p>
          <a:p>
            <a:r>
              <a:rPr lang="en-GB" sz="1600" i="1" dirty="0"/>
              <a:t>Collaborators already started to use the JUNGFRAU for electron experiments</a:t>
            </a:r>
          </a:p>
          <a:p>
            <a:pPr marL="0" indent="0">
              <a:buNone/>
            </a:pPr>
            <a:r>
              <a:rPr lang="en-GB" sz="1600" i="1" dirty="0"/>
              <a:t> </a:t>
            </a:r>
          </a:p>
          <a:p>
            <a:pPr marL="0" indent="0">
              <a:buNone/>
            </a:pPr>
            <a:r>
              <a:rPr lang="en-GB" sz="1600" i="1" dirty="0">
                <a:sym typeface="Wingdings" pitchFamily="2" charset="2"/>
              </a:rPr>
              <a:t> </a:t>
            </a:r>
            <a:r>
              <a:rPr lang="en-GB" sz="1600" i="1" dirty="0"/>
              <a:t>How well does a JUNGFRAU  detector work at a pulsed MeV electron source?</a:t>
            </a:r>
            <a:endParaRPr lang="en-CH" sz="1600" i="1" kern="1000" spc="30" dirty="0">
              <a:cs typeface="Franklin Gothic Book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Impact/desired outcome</a:t>
            </a:r>
          </a:p>
          <a:p>
            <a:r>
              <a:rPr lang="en-US" dirty="0"/>
              <a:t>Confidence that the detector works as expected</a:t>
            </a:r>
          </a:p>
          <a:p>
            <a:r>
              <a:rPr lang="en-US" dirty="0"/>
              <a:t>Verify simulations to guide future design</a:t>
            </a:r>
          </a:p>
          <a:p>
            <a:r>
              <a:rPr lang="en-US" dirty="0"/>
              <a:t>Publication in a detector related journal (most likely JINST)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84D866D-E99C-F870-B5BE-51AFEE3F6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did we apply for beamtime?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4136E9-39FC-0F7A-2454-E00F2362C98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607639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2980EF7-CCF2-CB5B-8A3B-FA5C7059A78F}"/>
              </a:ext>
            </a:extLst>
          </p:cNvPr>
          <p:cNvGrpSpPr/>
          <p:nvPr/>
        </p:nvGrpSpPr>
        <p:grpSpPr>
          <a:xfrm>
            <a:off x="5798200" y="2875337"/>
            <a:ext cx="2983854" cy="2234767"/>
            <a:chOff x="5017146" y="2900750"/>
            <a:chExt cx="2983854" cy="2234767"/>
          </a:xfrm>
        </p:grpSpPr>
        <p:pic>
          <p:nvPicPr>
            <p:cNvPr id="20" name="Picture 5" descr="pasted-image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25" t="2605" r="13121"/>
            <a:stretch>
              <a:fillRect/>
            </a:stretch>
          </p:blipFill>
          <p:spPr bwMode="auto">
            <a:xfrm>
              <a:off x="5017146" y="2900750"/>
              <a:ext cx="2983854" cy="22347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1" name="Text Box 6"/>
            <p:cNvSpPr txBox="1">
              <a:spLocks/>
            </p:cNvSpPr>
            <p:nvPr/>
          </p:nvSpPr>
          <p:spPr bwMode="auto">
            <a:xfrm>
              <a:off x="5033445" y="2907980"/>
              <a:ext cx="2024593" cy="207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de-DE" sz="1350" dirty="0">
                  <a:latin typeface="+mn-lt"/>
                </a:rPr>
                <a:t>0.5M   1.5M   4M             16M</a:t>
              </a:r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043001" y="1006082"/>
            <a:ext cx="3974146" cy="3509963"/>
          </a:xfrm>
        </p:spPr>
        <p:txBody>
          <a:bodyPr/>
          <a:lstStyle/>
          <a:p>
            <a:r>
              <a:rPr lang="en-US" sz="1600" b="1" dirty="0"/>
              <a:t>Charge integrating </a:t>
            </a:r>
            <a:r>
              <a:rPr lang="en-US" sz="1600" dirty="0"/>
              <a:t>hybrid pixel detector </a:t>
            </a:r>
            <a:br>
              <a:rPr lang="en-US" sz="1600" dirty="0"/>
            </a:br>
            <a:r>
              <a:rPr lang="en-US" sz="1600" dirty="0"/>
              <a:t>(75 × 75 µm</a:t>
            </a:r>
            <a:r>
              <a:rPr lang="en-US" sz="1600" baseline="30000" dirty="0"/>
              <a:t>2</a:t>
            </a:r>
            <a:r>
              <a:rPr lang="en-US" sz="1600" dirty="0"/>
              <a:t>)</a:t>
            </a:r>
          </a:p>
          <a:p>
            <a:r>
              <a:rPr lang="en-US" sz="1600" b="1" dirty="0"/>
              <a:t>3 dynamic switching linear gains</a:t>
            </a:r>
            <a:r>
              <a:rPr lang="en-US" sz="1600" dirty="0"/>
              <a:t> per pixel</a:t>
            </a:r>
          </a:p>
          <a:p>
            <a:r>
              <a:rPr lang="en-US" sz="1600" dirty="0"/>
              <a:t>Low noise (&lt; 52 e</a:t>
            </a:r>
            <a:r>
              <a:rPr lang="en-US" sz="1600" baseline="30000" dirty="0"/>
              <a:t>-</a:t>
            </a:r>
            <a:r>
              <a:rPr lang="en-US" sz="1600" dirty="0"/>
              <a:t> ENC in high gain)</a:t>
            </a:r>
          </a:p>
          <a:p>
            <a:r>
              <a:rPr lang="en-US" sz="1600" dirty="0"/>
              <a:t>Dynamic range of 10</a:t>
            </a:r>
            <a:r>
              <a:rPr lang="en-US" sz="1600" baseline="30000" dirty="0"/>
              <a:t>4 </a:t>
            </a:r>
            <a:r>
              <a:rPr lang="en-US" sz="1600" dirty="0"/>
              <a:t>12 </a:t>
            </a:r>
            <a:r>
              <a:rPr lang="en-US" sz="1600" dirty="0" err="1"/>
              <a:t>keV</a:t>
            </a:r>
            <a:r>
              <a:rPr lang="en-US" sz="1600" dirty="0"/>
              <a:t> photons</a:t>
            </a:r>
          </a:p>
          <a:p>
            <a:r>
              <a:rPr lang="en-US" sz="1600" dirty="0"/>
              <a:t>Maximum frame rate 2.2 kHz</a:t>
            </a:r>
          </a:p>
          <a:p>
            <a:r>
              <a:rPr lang="en-US" sz="1600" b="1" dirty="0"/>
              <a:t>Modular hardware </a:t>
            </a:r>
            <a:r>
              <a:rPr lang="en-US" sz="1600" dirty="0">
                <a:sym typeface="Wingdings" panose="05000000000000000000" pitchFamily="2" charset="2"/>
              </a:rPr>
              <a:t> </a:t>
            </a:r>
            <a:r>
              <a:rPr lang="en-US" sz="1600" dirty="0"/>
              <a:t>scalability for large-area detectors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JUNGFRAU detector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4</a:t>
            </a:fld>
            <a:endParaRPr lang="de-DE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FBE38BA-A28C-E192-5463-92F346F8BA1F}"/>
              </a:ext>
            </a:extLst>
          </p:cNvPr>
          <p:cNvGrpSpPr/>
          <p:nvPr/>
        </p:nvGrpSpPr>
        <p:grpSpPr>
          <a:xfrm>
            <a:off x="1127227" y="3321726"/>
            <a:ext cx="3874146" cy="1761660"/>
            <a:chOff x="1143000" y="3381840"/>
            <a:chExt cx="3874146" cy="176166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3381840"/>
              <a:ext cx="3874146" cy="176166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277635" y="3711985"/>
              <a:ext cx="639827" cy="1327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sz="825" kern="1000" spc="23" dirty="0">
                  <a:latin typeface="+mn-lt"/>
                  <a:cs typeface="Franklin Gothic Book"/>
                </a:rPr>
                <a:t>sensor wafer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080073" y="3470810"/>
              <a:ext cx="601814" cy="1327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 anchor="ctr">
              <a:spAutoFit/>
            </a:bodyPr>
            <a:lstStyle>
              <a:defPPr>
                <a:defRPr lang="de-CH"/>
              </a:defPPr>
              <a:lvl1pPr algn="ctr">
                <a:lnSpc>
                  <a:spcPct val="110000"/>
                </a:lnSpc>
                <a:spcBef>
                  <a:spcPts val="0"/>
                </a:spcBef>
                <a:defRPr sz="1100" kern="1000" spc="30">
                  <a:latin typeface="+mn-lt"/>
                  <a:cs typeface="Franklin Gothic Book"/>
                </a:defRPr>
              </a:lvl1pPr>
            </a:lstStyle>
            <a:p>
              <a:r>
                <a:rPr lang="en-US" sz="825" dirty="0"/>
                <a:t>ASIC wafer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277613" y="4553477"/>
              <a:ext cx="398386" cy="1327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 anchor="ctr">
              <a:spAutoFit/>
            </a:bodyPr>
            <a:lstStyle>
              <a:defPPr>
                <a:defRPr lang="de-CH"/>
              </a:defPPr>
              <a:lvl1pPr algn="ctr">
                <a:lnSpc>
                  <a:spcPct val="110000"/>
                </a:lnSpc>
                <a:spcBef>
                  <a:spcPts val="0"/>
                </a:spcBef>
                <a:defRPr sz="1100" kern="1000" spc="30">
                  <a:latin typeface="+mn-lt"/>
                  <a:cs typeface="Franklin Gothic Book"/>
                </a:defRPr>
              </a:lvl1pPr>
            </a:lstStyle>
            <a:p>
              <a:r>
                <a:rPr lang="en-US" sz="825" dirty="0"/>
                <a:t>sensor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882029" y="4974810"/>
              <a:ext cx="495134" cy="1318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 anchor="ctr">
              <a:spAutoFit/>
            </a:bodyPr>
            <a:lstStyle>
              <a:defPPr>
                <a:defRPr lang="de-CH"/>
              </a:defPPr>
              <a:lvl1pPr algn="ctr">
                <a:lnSpc>
                  <a:spcPct val="110000"/>
                </a:lnSpc>
                <a:spcBef>
                  <a:spcPts val="0"/>
                </a:spcBef>
                <a:defRPr sz="1100" kern="1000" spc="30">
                  <a:latin typeface="+mn-lt"/>
                  <a:cs typeface="Franklin Gothic Book"/>
                </a:defRPr>
              </a:lvl1pPr>
            </a:lstStyle>
            <a:p>
              <a:r>
                <a:rPr lang="de-DE" sz="825" dirty="0"/>
                <a:t>8 × ASICs</a:t>
              </a:r>
              <a:endParaRPr lang="de-CH" sz="825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45783" y="4302777"/>
              <a:ext cx="746153" cy="2723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 anchor="ctr">
              <a:spAutoFit/>
            </a:bodyPr>
            <a:lstStyle>
              <a:defPPr>
                <a:defRPr lang="de-CH"/>
              </a:defPPr>
              <a:lvl1pPr algn="ctr">
                <a:lnSpc>
                  <a:spcPct val="110000"/>
                </a:lnSpc>
                <a:spcBef>
                  <a:spcPts val="0"/>
                </a:spcBef>
                <a:defRPr sz="1100" kern="1000" spc="30">
                  <a:latin typeface="+mn-lt"/>
                  <a:cs typeface="Franklin Gothic Book"/>
                </a:defRPr>
              </a:lvl1pPr>
            </a:lstStyle>
            <a:p>
              <a:r>
                <a:rPr lang="en-US" sz="825" dirty="0"/>
                <a:t>high-density interconnect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037510" y="4839037"/>
              <a:ext cx="441684" cy="2723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 anchor="ctr">
              <a:spAutoFit/>
            </a:bodyPr>
            <a:lstStyle>
              <a:defPPr>
                <a:defRPr lang="de-CH"/>
              </a:defPPr>
              <a:lvl1pPr algn="ctr">
                <a:lnSpc>
                  <a:spcPct val="110000"/>
                </a:lnSpc>
                <a:spcBef>
                  <a:spcPts val="0"/>
                </a:spcBef>
                <a:defRPr sz="1100" kern="1000" spc="30">
                  <a:latin typeface="+mn-lt"/>
                  <a:cs typeface="Franklin Gothic Book"/>
                </a:defRPr>
              </a:lvl1pPr>
            </a:lstStyle>
            <a:p>
              <a:r>
                <a:rPr lang="en-US" sz="825" dirty="0"/>
                <a:t>module holder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389529" y="4021596"/>
              <a:ext cx="495134" cy="2723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 anchor="ctr">
              <a:spAutoFit/>
            </a:bodyPr>
            <a:lstStyle>
              <a:defPPr>
                <a:defRPr lang="de-CH"/>
              </a:defPPr>
              <a:lvl1pPr algn="ctr">
                <a:lnSpc>
                  <a:spcPct val="110000"/>
                </a:lnSpc>
                <a:spcBef>
                  <a:spcPts val="0"/>
                </a:spcBef>
                <a:defRPr sz="1100" kern="1000" spc="30">
                  <a:latin typeface="+mn-lt"/>
                  <a:cs typeface="Franklin Gothic Book"/>
                </a:defRPr>
              </a:lvl1pPr>
            </a:lstStyle>
            <a:p>
              <a:r>
                <a:rPr lang="en-US" sz="825" dirty="0"/>
                <a:t>vacuum barrier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102708" y="4371478"/>
              <a:ext cx="739322" cy="1327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 anchor="ctr">
              <a:spAutoFit/>
            </a:bodyPr>
            <a:lstStyle>
              <a:defPPr>
                <a:defRPr lang="de-CH"/>
              </a:defPPr>
              <a:lvl1pPr algn="ctr">
                <a:lnSpc>
                  <a:spcPct val="110000"/>
                </a:lnSpc>
                <a:spcBef>
                  <a:spcPts val="0"/>
                </a:spcBef>
                <a:defRPr sz="1100" kern="1000" spc="30">
                  <a:latin typeface="+mn-lt"/>
                  <a:cs typeface="Franklin Gothic Book"/>
                </a:defRPr>
              </a:lvl1pPr>
            </a:lstStyle>
            <a:p>
              <a:r>
                <a:rPr lang="en-US" sz="825" dirty="0"/>
                <a:t>readout board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724128" y="604605"/>
            <a:ext cx="2844767" cy="1728192"/>
            <a:chOff x="5139414" y="1080833"/>
            <a:chExt cx="3793023" cy="2304256"/>
          </a:xfrm>
        </p:grpSpPr>
        <p:grpSp>
          <p:nvGrpSpPr>
            <p:cNvPr id="9" name="Group 8"/>
            <p:cNvGrpSpPr/>
            <p:nvPr/>
          </p:nvGrpSpPr>
          <p:grpSpPr>
            <a:xfrm>
              <a:off x="5139414" y="1080833"/>
              <a:ext cx="3793023" cy="2304256"/>
              <a:chOff x="1042988" y="980727"/>
              <a:chExt cx="4385685" cy="2664297"/>
            </a:xfrm>
          </p:grpSpPr>
          <p:pic>
            <p:nvPicPr>
              <p:cNvPr id="5" name="Google Shape;67;p15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1042988" y="980727"/>
                <a:ext cx="4385685" cy="266429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2201883" y="2744871"/>
                <a:ext cx="432048" cy="288032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de-DE" sz="1350" b="1" kern="1000" spc="23" dirty="0">
                    <a:solidFill>
                      <a:srgbClr val="0433FF"/>
                    </a:solidFill>
                    <a:latin typeface="+mn-lt"/>
                    <a:cs typeface="Franklin Gothic Book"/>
                  </a:rPr>
                  <a:t>G0</a:t>
                </a:r>
                <a:endParaRPr lang="de-CH" sz="1350" b="1" kern="1000" spc="23" dirty="0">
                  <a:solidFill>
                    <a:srgbClr val="0433FF"/>
                  </a:solidFill>
                  <a:latin typeface="+mn-lt"/>
                  <a:cs typeface="Franklin Gothic Book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2201883" y="2420228"/>
                <a:ext cx="432048" cy="288032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de-DE" sz="1350" b="1" kern="1000" spc="23" dirty="0">
                    <a:solidFill>
                      <a:srgbClr val="539752"/>
                    </a:solidFill>
                    <a:latin typeface="+mn-lt"/>
                    <a:cs typeface="Franklin Gothic Book"/>
                  </a:rPr>
                  <a:t>G1</a:t>
                </a:r>
                <a:endParaRPr lang="de-CH" sz="1350" b="1" kern="1000" spc="23" dirty="0">
                  <a:solidFill>
                    <a:srgbClr val="539752"/>
                  </a:solidFill>
                  <a:latin typeface="+mn-lt"/>
                  <a:cs typeface="Franklin Gothic Book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201883" y="2095585"/>
                <a:ext cx="432048" cy="288032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de-DE" sz="1350" b="1" kern="1000" spc="23" dirty="0">
                    <a:solidFill>
                      <a:srgbClr val="FF2600"/>
                    </a:solidFill>
                    <a:latin typeface="+mn-lt"/>
                    <a:cs typeface="Franklin Gothic Book"/>
                  </a:rPr>
                  <a:t>G2</a:t>
                </a:r>
                <a:endParaRPr lang="de-CH" sz="1350" b="1" kern="1000" spc="23" dirty="0">
                  <a:solidFill>
                    <a:srgbClr val="FF2600"/>
                  </a:solidFill>
                  <a:latin typeface="+mn-lt"/>
                  <a:cs typeface="Franklin Gothic Book"/>
                </a:endParaRPr>
              </a:p>
            </p:txBody>
          </p:sp>
        </p:grpSp>
        <p:cxnSp>
          <p:nvCxnSpPr>
            <p:cNvPr id="22" name="Straight Connector 21"/>
            <p:cNvCxnSpPr/>
            <p:nvPr/>
          </p:nvCxnSpPr>
          <p:spPr bwMode="auto">
            <a:xfrm>
              <a:off x="5768497" y="1988840"/>
              <a:ext cx="796743" cy="0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7" name="Oval 26"/>
            <p:cNvSpPr/>
            <p:nvPr/>
          </p:nvSpPr>
          <p:spPr bwMode="auto">
            <a:xfrm>
              <a:off x="6085745" y="1824190"/>
              <a:ext cx="169328" cy="169328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>
                <a:spcBef>
                  <a:spcPct val="0"/>
                </a:spcBef>
              </a:pPr>
              <a:endParaRPr lang="en-US" sz="1800">
                <a:latin typeface="Times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0543B51-9248-C40F-C24D-E98C8FBFC6CB}"/>
              </a:ext>
            </a:extLst>
          </p:cNvPr>
          <p:cNvSpPr txBox="1"/>
          <p:nvPr/>
        </p:nvSpPr>
        <p:spPr>
          <a:xfrm rot="16200000">
            <a:off x="4601" y="4144935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Viktoria Hinger</a:t>
            </a:r>
          </a:p>
        </p:txBody>
      </p:sp>
    </p:spTree>
    <p:extLst>
      <p:ext uri="{BB962C8B-B14F-4D97-AF65-F5344CB8AC3E}">
        <p14:creationId xmlns:p14="http://schemas.microsoft.com/office/powerpoint/2010/main" val="259857860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2980EF7-CCF2-CB5B-8A3B-FA5C7059A78F}"/>
              </a:ext>
            </a:extLst>
          </p:cNvPr>
          <p:cNvGrpSpPr/>
          <p:nvPr/>
        </p:nvGrpSpPr>
        <p:grpSpPr>
          <a:xfrm>
            <a:off x="5798200" y="2875337"/>
            <a:ext cx="2983854" cy="2234767"/>
            <a:chOff x="5017146" y="2900750"/>
            <a:chExt cx="2983854" cy="2234767"/>
          </a:xfrm>
        </p:grpSpPr>
        <p:pic>
          <p:nvPicPr>
            <p:cNvPr id="20" name="Picture 5" descr="pasted-image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25" t="2605" r="13121"/>
            <a:stretch>
              <a:fillRect/>
            </a:stretch>
          </p:blipFill>
          <p:spPr bwMode="auto">
            <a:xfrm>
              <a:off x="5017146" y="2900750"/>
              <a:ext cx="2983854" cy="22347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1" name="Text Box 6"/>
            <p:cNvSpPr txBox="1">
              <a:spLocks/>
            </p:cNvSpPr>
            <p:nvPr/>
          </p:nvSpPr>
          <p:spPr bwMode="auto">
            <a:xfrm>
              <a:off x="5033445" y="2907980"/>
              <a:ext cx="2024593" cy="207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de-DE" sz="1350" dirty="0">
                  <a:latin typeface="+mn-lt"/>
                </a:rPr>
                <a:t>0.5M   1.5M   4M             16M</a:t>
              </a:r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043001" y="1006082"/>
            <a:ext cx="3974146" cy="3509963"/>
          </a:xfrm>
        </p:spPr>
        <p:txBody>
          <a:bodyPr/>
          <a:lstStyle/>
          <a:p>
            <a:r>
              <a:rPr lang="en-US" sz="1600" b="1" dirty="0"/>
              <a:t>Charge integrating </a:t>
            </a:r>
            <a:r>
              <a:rPr lang="en-US" sz="1600" dirty="0"/>
              <a:t>hybrid pixel detector </a:t>
            </a:r>
            <a:br>
              <a:rPr lang="en-US" sz="1600" dirty="0"/>
            </a:br>
            <a:r>
              <a:rPr lang="en-US" sz="1600" dirty="0"/>
              <a:t>(75 × 75 µm</a:t>
            </a:r>
            <a:r>
              <a:rPr lang="en-US" sz="1600" baseline="30000" dirty="0"/>
              <a:t>2</a:t>
            </a:r>
            <a:r>
              <a:rPr lang="en-US" sz="1600" dirty="0"/>
              <a:t>)</a:t>
            </a:r>
          </a:p>
          <a:p>
            <a:r>
              <a:rPr lang="en-US" sz="1600" b="1" dirty="0"/>
              <a:t>3 dynamic switching linear gains</a:t>
            </a:r>
            <a:r>
              <a:rPr lang="en-US" sz="1600" dirty="0"/>
              <a:t> per pixel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Low noise (Single electron with SNR ~500)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Dynamic range of 1000 primary electrons</a:t>
            </a:r>
          </a:p>
          <a:p>
            <a:r>
              <a:rPr lang="en-US" sz="1600" dirty="0"/>
              <a:t>Maximum frame rate 2.2 kHz</a:t>
            </a:r>
          </a:p>
          <a:p>
            <a:r>
              <a:rPr lang="en-US" sz="1600" b="1" dirty="0"/>
              <a:t>Modular hardware </a:t>
            </a:r>
            <a:r>
              <a:rPr lang="en-US" sz="1600" dirty="0">
                <a:sym typeface="Wingdings" panose="05000000000000000000" pitchFamily="2" charset="2"/>
              </a:rPr>
              <a:t> </a:t>
            </a:r>
            <a:r>
              <a:rPr lang="en-US" sz="1600" dirty="0"/>
              <a:t>scalability for large-area detectors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JUNGFRAU detector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5</a:t>
            </a:fld>
            <a:endParaRPr lang="de-DE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FBE38BA-A28C-E192-5463-92F346F8BA1F}"/>
              </a:ext>
            </a:extLst>
          </p:cNvPr>
          <p:cNvGrpSpPr/>
          <p:nvPr/>
        </p:nvGrpSpPr>
        <p:grpSpPr>
          <a:xfrm>
            <a:off x="1127227" y="3321726"/>
            <a:ext cx="3874146" cy="1761660"/>
            <a:chOff x="1143000" y="3381840"/>
            <a:chExt cx="3874146" cy="176166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3381840"/>
              <a:ext cx="3874146" cy="176166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277635" y="3711985"/>
              <a:ext cx="639827" cy="1327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sz="825" kern="1000" spc="23" dirty="0">
                  <a:latin typeface="+mn-lt"/>
                  <a:cs typeface="Franklin Gothic Book"/>
                </a:rPr>
                <a:t>sensor wafer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080073" y="3470810"/>
              <a:ext cx="601814" cy="1327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 anchor="ctr">
              <a:spAutoFit/>
            </a:bodyPr>
            <a:lstStyle>
              <a:defPPr>
                <a:defRPr lang="de-CH"/>
              </a:defPPr>
              <a:lvl1pPr algn="ctr">
                <a:lnSpc>
                  <a:spcPct val="110000"/>
                </a:lnSpc>
                <a:spcBef>
                  <a:spcPts val="0"/>
                </a:spcBef>
                <a:defRPr sz="1100" kern="1000" spc="30">
                  <a:latin typeface="+mn-lt"/>
                  <a:cs typeface="Franklin Gothic Book"/>
                </a:defRPr>
              </a:lvl1pPr>
            </a:lstStyle>
            <a:p>
              <a:r>
                <a:rPr lang="en-US" sz="825" dirty="0"/>
                <a:t>ASIC wafer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277613" y="4553477"/>
              <a:ext cx="398386" cy="1327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 anchor="ctr">
              <a:spAutoFit/>
            </a:bodyPr>
            <a:lstStyle>
              <a:defPPr>
                <a:defRPr lang="de-CH"/>
              </a:defPPr>
              <a:lvl1pPr algn="ctr">
                <a:lnSpc>
                  <a:spcPct val="110000"/>
                </a:lnSpc>
                <a:spcBef>
                  <a:spcPts val="0"/>
                </a:spcBef>
                <a:defRPr sz="1100" kern="1000" spc="30">
                  <a:latin typeface="+mn-lt"/>
                  <a:cs typeface="Franklin Gothic Book"/>
                </a:defRPr>
              </a:lvl1pPr>
            </a:lstStyle>
            <a:p>
              <a:r>
                <a:rPr lang="en-US" sz="825" dirty="0"/>
                <a:t>sensor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882029" y="4974810"/>
              <a:ext cx="495134" cy="1318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 anchor="ctr">
              <a:spAutoFit/>
            </a:bodyPr>
            <a:lstStyle>
              <a:defPPr>
                <a:defRPr lang="de-CH"/>
              </a:defPPr>
              <a:lvl1pPr algn="ctr">
                <a:lnSpc>
                  <a:spcPct val="110000"/>
                </a:lnSpc>
                <a:spcBef>
                  <a:spcPts val="0"/>
                </a:spcBef>
                <a:defRPr sz="1100" kern="1000" spc="30">
                  <a:latin typeface="+mn-lt"/>
                  <a:cs typeface="Franklin Gothic Book"/>
                </a:defRPr>
              </a:lvl1pPr>
            </a:lstStyle>
            <a:p>
              <a:r>
                <a:rPr lang="de-DE" sz="825" dirty="0"/>
                <a:t>8 × ASICs</a:t>
              </a:r>
              <a:endParaRPr lang="de-CH" sz="825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45783" y="4302777"/>
              <a:ext cx="746153" cy="2723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 anchor="ctr">
              <a:spAutoFit/>
            </a:bodyPr>
            <a:lstStyle>
              <a:defPPr>
                <a:defRPr lang="de-CH"/>
              </a:defPPr>
              <a:lvl1pPr algn="ctr">
                <a:lnSpc>
                  <a:spcPct val="110000"/>
                </a:lnSpc>
                <a:spcBef>
                  <a:spcPts val="0"/>
                </a:spcBef>
                <a:defRPr sz="1100" kern="1000" spc="30">
                  <a:latin typeface="+mn-lt"/>
                  <a:cs typeface="Franklin Gothic Book"/>
                </a:defRPr>
              </a:lvl1pPr>
            </a:lstStyle>
            <a:p>
              <a:r>
                <a:rPr lang="en-US" sz="825" dirty="0"/>
                <a:t>high-density interconnect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037510" y="4839037"/>
              <a:ext cx="441684" cy="2723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 anchor="ctr">
              <a:spAutoFit/>
            </a:bodyPr>
            <a:lstStyle>
              <a:defPPr>
                <a:defRPr lang="de-CH"/>
              </a:defPPr>
              <a:lvl1pPr algn="ctr">
                <a:lnSpc>
                  <a:spcPct val="110000"/>
                </a:lnSpc>
                <a:spcBef>
                  <a:spcPts val="0"/>
                </a:spcBef>
                <a:defRPr sz="1100" kern="1000" spc="30">
                  <a:latin typeface="+mn-lt"/>
                  <a:cs typeface="Franklin Gothic Book"/>
                </a:defRPr>
              </a:lvl1pPr>
            </a:lstStyle>
            <a:p>
              <a:r>
                <a:rPr lang="en-US" sz="825" dirty="0"/>
                <a:t>module holder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389529" y="4021596"/>
              <a:ext cx="495134" cy="2723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 anchor="ctr">
              <a:spAutoFit/>
            </a:bodyPr>
            <a:lstStyle>
              <a:defPPr>
                <a:defRPr lang="de-CH"/>
              </a:defPPr>
              <a:lvl1pPr algn="ctr">
                <a:lnSpc>
                  <a:spcPct val="110000"/>
                </a:lnSpc>
                <a:spcBef>
                  <a:spcPts val="0"/>
                </a:spcBef>
                <a:defRPr sz="1100" kern="1000" spc="30">
                  <a:latin typeface="+mn-lt"/>
                  <a:cs typeface="Franklin Gothic Book"/>
                </a:defRPr>
              </a:lvl1pPr>
            </a:lstStyle>
            <a:p>
              <a:r>
                <a:rPr lang="en-US" sz="825" dirty="0"/>
                <a:t>vacuum barrier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102708" y="4371478"/>
              <a:ext cx="739322" cy="1327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 anchor="ctr">
              <a:spAutoFit/>
            </a:bodyPr>
            <a:lstStyle>
              <a:defPPr>
                <a:defRPr lang="de-CH"/>
              </a:defPPr>
              <a:lvl1pPr algn="ctr">
                <a:lnSpc>
                  <a:spcPct val="110000"/>
                </a:lnSpc>
                <a:spcBef>
                  <a:spcPts val="0"/>
                </a:spcBef>
                <a:defRPr sz="1100" kern="1000" spc="30">
                  <a:latin typeface="+mn-lt"/>
                  <a:cs typeface="Franklin Gothic Book"/>
                </a:defRPr>
              </a:lvl1pPr>
            </a:lstStyle>
            <a:p>
              <a:r>
                <a:rPr lang="en-US" sz="825" dirty="0"/>
                <a:t>readout board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724128" y="604605"/>
            <a:ext cx="2844767" cy="1728192"/>
            <a:chOff x="5139414" y="1080833"/>
            <a:chExt cx="3793023" cy="2304256"/>
          </a:xfrm>
        </p:grpSpPr>
        <p:grpSp>
          <p:nvGrpSpPr>
            <p:cNvPr id="9" name="Group 8"/>
            <p:cNvGrpSpPr/>
            <p:nvPr/>
          </p:nvGrpSpPr>
          <p:grpSpPr>
            <a:xfrm>
              <a:off x="5139414" y="1080833"/>
              <a:ext cx="3793023" cy="2304256"/>
              <a:chOff x="1042988" y="980727"/>
              <a:chExt cx="4385685" cy="2664297"/>
            </a:xfrm>
          </p:grpSpPr>
          <p:pic>
            <p:nvPicPr>
              <p:cNvPr id="5" name="Google Shape;67;p15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1042988" y="980727"/>
                <a:ext cx="4385685" cy="266429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2201883" y="2744871"/>
                <a:ext cx="432048" cy="288032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de-DE" sz="1350" b="1" kern="1000" spc="23" dirty="0">
                    <a:solidFill>
                      <a:srgbClr val="0433FF"/>
                    </a:solidFill>
                    <a:latin typeface="+mn-lt"/>
                    <a:cs typeface="Franklin Gothic Book"/>
                  </a:rPr>
                  <a:t>G0</a:t>
                </a:r>
                <a:endParaRPr lang="de-CH" sz="1350" b="1" kern="1000" spc="23" dirty="0">
                  <a:solidFill>
                    <a:srgbClr val="0433FF"/>
                  </a:solidFill>
                  <a:latin typeface="+mn-lt"/>
                  <a:cs typeface="Franklin Gothic Book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2201883" y="2420228"/>
                <a:ext cx="432048" cy="288032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de-DE" sz="1350" b="1" kern="1000" spc="23" dirty="0">
                    <a:solidFill>
                      <a:srgbClr val="539752"/>
                    </a:solidFill>
                    <a:latin typeface="+mn-lt"/>
                    <a:cs typeface="Franklin Gothic Book"/>
                  </a:rPr>
                  <a:t>G1</a:t>
                </a:r>
                <a:endParaRPr lang="de-CH" sz="1350" b="1" kern="1000" spc="23" dirty="0">
                  <a:solidFill>
                    <a:srgbClr val="539752"/>
                  </a:solidFill>
                  <a:latin typeface="+mn-lt"/>
                  <a:cs typeface="Franklin Gothic Book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201883" y="2095585"/>
                <a:ext cx="432048" cy="288032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de-DE" sz="1350" b="1" kern="1000" spc="23" dirty="0">
                    <a:solidFill>
                      <a:srgbClr val="FF2600"/>
                    </a:solidFill>
                    <a:latin typeface="+mn-lt"/>
                    <a:cs typeface="Franklin Gothic Book"/>
                  </a:rPr>
                  <a:t>G2</a:t>
                </a:r>
                <a:endParaRPr lang="de-CH" sz="1350" b="1" kern="1000" spc="23" dirty="0">
                  <a:solidFill>
                    <a:srgbClr val="FF2600"/>
                  </a:solidFill>
                  <a:latin typeface="+mn-lt"/>
                  <a:cs typeface="Franklin Gothic Book"/>
                </a:endParaRPr>
              </a:p>
            </p:txBody>
          </p:sp>
        </p:grpSp>
        <p:cxnSp>
          <p:nvCxnSpPr>
            <p:cNvPr id="22" name="Straight Connector 21"/>
            <p:cNvCxnSpPr/>
            <p:nvPr/>
          </p:nvCxnSpPr>
          <p:spPr bwMode="auto">
            <a:xfrm>
              <a:off x="5768497" y="1988840"/>
              <a:ext cx="796743" cy="0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7" name="Oval 26"/>
            <p:cNvSpPr/>
            <p:nvPr/>
          </p:nvSpPr>
          <p:spPr bwMode="auto">
            <a:xfrm>
              <a:off x="6085745" y="1824190"/>
              <a:ext cx="169328" cy="169328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>
                <a:spcBef>
                  <a:spcPct val="0"/>
                </a:spcBef>
              </a:pPr>
              <a:endParaRPr lang="en-US" sz="1800">
                <a:latin typeface="Times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0543B51-9248-C40F-C24D-E98C8FBFC6CB}"/>
              </a:ext>
            </a:extLst>
          </p:cNvPr>
          <p:cNvSpPr txBox="1"/>
          <p:nvPr/>
        </p:nvSpPr>
        <p:spPr>
          <a:xfrm rot="16200000">
            <a:off x="4601" y="4144935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Viktoria Hinger</a:t>
            </a:r>
          </a:p>
        </p:txBody>
      </p:sp>
    </p:spTree>
    <p:extLst>
      <p:ext uri="{BB962C8B-B14F-4D97-AF65-F5344CB8AC3E}">
        <p14:creationId xmlns:p14="http://schemas.microsoft.com/office/powerpoint/2010/main" val="336491050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6</a:t>
            </a:fld>
            <a:endParaRPr lang="de-D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51720" y="339502"/>
            <a:ext cx="3510854" cy="300822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JUNGFRAU at </a:t>
            </a:r>
            <a:r>
              <a:rPr lang="en-US" dirty="0" err="1"/>
              <a:t>SwissFEL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791264" y="1029891"/>
            <a:ext cx="5076880" cy="4137422"/>
          </a:xfrm>
          <a:noFill/>
        </p:spPr>
        <p:txBody>
          <a:bodyPr/>
          <a:lstStyle/>
          <a:p>
            <a:r>
              <a:rPr lang="en-US" sz="1400" dirty="0"/>
              <a:t>Covers all needs of </a:t>
            </a:r>
            <a:r>
              <a:rPr lang="en-US" sz="1400" dirty="0" err="1"/>
              <a:t>SwissFEL</a:t>
            </a:r>
            <a:endParaRPr lang="en-US" sz="1400" b="1" dirty="0"/>
          </a:p>
          <a:p>
            <a:r>
              <a:rPr lang="en-US" sz="1400" b="1" dirty="0"/>
              <a:t>Hard X-rays (2 </a:t>
            </a:r>
            <a:r>
              <a:rPr lang="en-US" sz="1400" b="1" dirty="0" err="1"/>
              <a:t>keV</a:t>
            </a:r>
            <a:r>
              <a:rPr lang="en-US" sz="1400" b="1" dirty="0"/>
              <a:t>—16 </a:t>
            </a:r>
            <a:r>
              <a:rPr lang="en-US" sz="1400" b="1" dirty="0" err="1"/>
              <a:t>keV</a:t>
            </a:r>
            <a:r>
              <a:rPr lang="en-US" sz="1400" b="1" dirty="0"/>
              <a:t>):</a:t>
            </a:r>
            <a:br>
              <a:rPr lang="en-US" sz="1400" b="1" dirty="0"/>
            </a:br>
            <a:r>
              <a:rPr lang="de-DE" sz="1400" b="1" dirty="0"/>
              <a:t>15 </a:t>
            </a:r>
            <a:r>
              <a:rPr lang="de-DE" sz="1400" b="1" dirty="0" err="1"/>
              <a:t>systems</a:t>
            </a:r>
            <a:r>
              <a:rPr lang="de-DE" sz="1400" dirty="0"/>
              <a:t> in </a:t>
            </a:r>
            <a:r>
              <a:rPr lang="de-DE" sz="1400" dirty="0" err="1"/>
              <a:t>operation</a:t>
            </a:r>
            <a:endParaRPr lang="en-US" sz="1400" dirty="0"/>
          </a:p>
          <a:p>
            <a:pPr lvl="1"/>
            <a:r>
              <a:rPr lang="en-US" sz="1400" dirty="0"/>
              <a:t>(serial) femtosecond</a:t>
            </a:r>
            <a:br>
              <a:rPr lang="en-US" sz="1400" dirty="0"/>
            </a:br>
            <a:r>
              <a:rPr lang="en-US" sz="1400" dirty="0"/>
              <a:t>crystallography</a:t>
            </a:r>
          </a:p>
          <a:p>
            <a:pPr lvl="1"/>
            <a:r>
              <a:rPr lang="en-US" sz="1400" dirty="0"/>
              <a:t>X-ray emission spectroscopy</a:t>
            </a:r>
          </a:p>
          <a:p>
            <a:pPr lvl="1"/>
            <a:r>
              <a:rPr lang="en-US" sz="1400" dirty="0"/>
              <a:t>X-ray diffraction</a:t>
            </a:r>
          </a:p>
          <a:p>
            <a:pPr lvl="1"/>
            <a:r>
              <a:rPr lang="en-US" sz="1400" dirty="0"/>
              <a:t>beam diagnostics</a:t>
            </a:r>
          </a:p>
          <a:p>
            <a:pPr lvl="1"/>
            <a:r>
              <a:rPr lang="de-DE" sz="1400" dirty="0"/>
              <a:t>…</a:t>
            </a:r>
            <a:endParaRPr lang="en-US" sz="1400" dirty="0"/>
          </a:p>
          <a:p>
            <a:r>
              <a:rPr lang="en-US" sz="1400" b="1" dirty="0"/>
              <a:t>Soft X-rays (250 eV—2 </a:t>
            </a:r>
            <a:r>
              <a:rPr lang="en-US" sz="1400" b="1" dirty="0" err="1"/>
              <a:t>keV</a:t>
            </a:r>
            <a:r>
              <a:rPr lang="en-US" sz="1400" b="1" dirty="0"/>
              <a:t>):</a:t>
            </a:r>
            <a:br>
              <a:rPr lang="en-US" sz="1400" b="1" dirty="0"/>
            </a:br>
            <a:r>
              <a:rPr lang="de-DE" sz="1400" b="1" dirty="0"/>
              <a:t>1 </a:t>
            </a:r>
            <a:r>
              <a:rPr lang="de-DE" sz="1400" b="1" dirty="0" err="1"/>
              <a:t>system</a:t>
            </a:r>
            <a:r>
              <a:rPr lang="de-DE" sz="1400" b="1" dirty="0"/>
              <a:t> </a:t>
            </a:r>
            <a:r>
              <a:rPr lang="de-DE" sz="1400" dirty="0"/>
              <a:t>in </a:t>
            </a:r>
            <a:r>
              <a:rPr lang="de-DE" sz="1400" dirty="0" err="1"/>
              <a:t>operation</a:t>
            </a:r>
            <a:r>
              <a:rPr lang="de-DE" sz="1400" dirty="0"/>
              <a:t> </a:t>
            </a:r>
            <a:r>
              <a:rPr lang="de-DE" sz="1400" b="1" dirty="0"/>
              <a:t>(</a:t>
            </a:r>
            <a:r>
              <a:rPr lang="de-DE" sz="1400" b="1" dirty="0" err="1"/>
              <a:t>Maloja</a:t>
            </a:r>
            <a:r>
              <a:rPr lang="de-DE" sz="1400" b="1" dirty="0"/>
              <a:t>)</a:t>
            </a:r>
            <a:r>
              <a:rPr lang="de-DE" sz="1400" dirty="0"/>
              <a:t>, </a:t>
            </a:r>
            <a:r>
              <a:rPr lang="de-DE" sz="1400" dirty="0" err="1"/>
              <a:t>more</a:t>
            </a:r>
            <a:r>
              <a:rPr lang="de-DE" sz="1400" dirty="0"/>
              <a:t> in </a:t>
            </a:r>
            <a:r>
              <a:rPr lang="de-DE" sz="1400" dirty="0" err="1"/>
              <a:t>planning</a:t>
            </a:r>
            <a:endParaRPr lang="en-US" sz="1400" dirty="0"/>
          </a:p>
          <a:p>
            <a:pPr lvl="1"/>
            <a:r>
              <a:rPr lang="en-US" sz="1400" dirty="0"/>
              <a:t>coherent diffractive imaging (CDI)</a:t>
            </a:r>
          </a:p>
          <a:p>
            <a:pPr lvl="1"/>
            <a:r>
              <a:rPr lang="en-US" sz="1400" dirty="0"/>
              <a:t>resonant inelastic X-ray scattering</a:t>
            </a:r>
          </a:p>
          <a:p>
            <a:pPr lvl="1"/>
            <a:r>
              <a:rPr lang="en-US" sz="1400" kern="1000" spc="17" dirty="0" err="1">
                <a:cs typeface="Times New Roman" panose="02020603050405020304" pitchFamily="18" charset="0"/>
              </a:rPr>
              <a:t>plasmonic</a:t>
            </a:r>
            <a:r>
              <a:rPr lang="en-US" sz="1400" kern="1000" spc="17" dirty="0">
                <a:cs typeface="Times New Roman" panose="02020603050405020304" pitchFamily="18" charset="0"/>
              </a:rPr>
              <a:t> dynamics</a:t>
            </a:r>
          </a:p>
          <a:p>
            <a:pPr lvl="1"/>
            <a:r>
              <a:rPr lang="en-US" sz="1400" kern="1000" spc="17" dirty="0">
                <a:cs typeface="Times New Roman" panose="02020603050405020304" pitchFamily="18" charset="0"/>
              </a:rPr>
              <a:t>transient resonance scattering</a:t>
            </a:r>
          </a:p>
          <a:p>
            <a:pPr lvl="1"/>
            <a:r>
              <a:rPr lang="de-DE" sz="1400" kern="1000" spc="17" dirty="0">
                <a:cs typeface="Times New Roman" panose="02020603050405020304" pitchFamily="18" charset="0"/>
              </a:rPr>
              <a:t>…</a:t>
            </a:r>
            <a:endParaRPr lang="en-US" sz="1400" kern="1000" spc="17" dirty="0">
              <a:cs typeface="Times New Roman" panose="02020603050405020304" pitchFamily="18" charset="0"/>
            </a:endParaRPr>
          </a:p>
        </p:txBody>
      </p:sp>
      <p:pic>
        <p:nvPicPr>
          <p:cNvPr id="9" name="Picture 9" descr="IMG_8177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" b="27115"/>
          <a:stretch/>
        </p:blipFill>
        <p:spPr bwMode="auto">
          <a:xfrm>
            <a:off x="5948115" y="2949793"/>
            <a:ext cx="2083742" cy="2044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 rot="16200000">
            <a:off x="7268606" y="3943817"/>
            <a:ext cx="1861272" cy="23687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050" kern="1000" spc="23" dirty="0">
                <a:latin typeface="+mn-lt"/>
                <a:cs typeface="Franklin Gothic Book"/>
              </a:rPr>
              <a:t>JUNGFRAU at </a:t>
            </a:r>
            <a:r>
              <a:rPr lang="en-US" sz="1050" kern="1000" spc="23" dirty="0" err="1">
                <a:latin typeface="+mn-lt"/>
                <a:cs typeface="Franklin Gothic Book"/>
              </a:rPr>
              <a:t>SwissFEL</a:t>
            </a:r>
            <a:r>
              <a:rPr lang="en-US" sz="1050" kern="1000" spc="23" dirty="0">
                <a:latin typeface="+mn-lt"/>
                <a:cs typeface="Franklin Gothic Book"/>
              </a:rPr>
              <a:t> Bernina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0C3BF36-4D77-7634-1C05-E9E42F92C051}"/>
              </a:ext>
            </a:extLst>
          </p:cNvPr>
          <p:cNvGrpSpPr/>
          <p:nvPr/>
        </p:nvGrpSpPr>
        <p:grpSpPr>
          <a:xfrm>
            <a:off x="5756269" y="0"/>
            <a:ext cx="3424243" cy="3043946"/>
            <a:chOff x="4580105" y="0"/>
            <a:chExt cx="3424243" cy="3043946"/>
          </a:xfrm>
        </p:grpSpPr>
        <p:pic>
          <p:nvPicPr>
            <p:cNvPr id="5" name="Picture 4" descr="00_swissmx_JF6_bernina_diffraction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8"/>
            <a:stretch>
              <a:fillRect/>
            </a:stretch>
          </p:blipFill>
          <p:spPr bwMode="auto">
            <a:xfrm>
              <a:off x="4735320" y="0"/>
              <a:ext cx="3269028" cy="30439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3" name="Picture 12" descr="00_swissmx_JF6_bernina_diffraction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05" t="62562" r="47578" b="27932"/>
            <a:stretch/>
          </p:blipFill>
          <p:spPr bwMode="auto">
            <a:xfrm>
              <a:off x="4580105" y="1815666"/>
              <a:ext cx="1288164" cy="1052666"/>
            </a:xfrm>
            <a:prstGeom prst="rect">
              <a:avLst/>
            </a:prstGeom>
            <a:noFill/>
            <a:ln w="38100" cap="flat" cmpd="sng">
              <a:solidFill>
                <a:schemeClr val="bg1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" name="Rectangle 6"/>
            <p:cNvSpPr/>
            <p:nvPr/>
          </p:nvSpPr>
          <p:spPr bwMode="auto">
            <a:xfrm>
              <a:off x="6084168" y="1869672"/>
              <a:ext cx="378042" cy="324036"/>
            </a:xfrm>
            <a:prstGeom prst="rect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>
                <a:spcBef>
                  <a:spcPct val="0"/>
                </a:spcBef>
              </a:pPr>
              <a:endParaRPr lang="en-US" sz="1800">
                <a:latin typeface="Times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 bwMode="auto">
            <a:xfrm>
              <a:off x="5868268" y="1815666"/>
              <a:ext cx="215900" cy="54006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 flipV="1">
              <a:off x="5868268" y="2193708"/>
              <a:ext cx="215900" cy="674624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EEAB138-BE71-3B23-2D66-C1ABDB051B2D}"/>
              </a:ext>
            </a:extLst>
          </p:cNvPr>
          <p:cNvSpPr txBox="1"/>
          <p:nvPr/>
        </p:nvSpPr>
        <p:spPr>
          <a:xfrm rot="16200000">
            <a:off x="4601" y="4144935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Viktoria Hinger</a:t>
            </a:r>
          </a:p>
        </p:txBody>
      </p:sp>
    </p:spTree>
    <p:extLst>
      <p:ext uri="{BB962C8B-B14F-4D97-AF65-F5344CB8AC3E}">
        <p14:creationId xmlns:p14="http://schemas.microsoft.com/office/powerpoint/2010/main" val="302165462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7</a:t>
            </a:fld>
            <a:endParaRPr lang="de-D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16200000">
            <a:off x="-597998" y="2579906"/>
            <a:ext cx="3707303" cy="316526"/>
          </a:xfrm>
          <a:solidFill>
            <a:schemeClr val="bg1"/>
          </a:solidFill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JUNGFRAU at other FEL facilities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F683C17-3C20-76DF-2137-48CEFC282114}"/>
              </a:ext>
            </a:extLst>
          </p:cNvPr>
          <p:cNvGrpSpPr>
            <a:grpSpLocks noChangeAspect="1"/>
          </p:cNvGrpSpPr>
          <p:nvPr/>
        </p:nvGrpSpPr>
        <p:grpSpPr>
          <a:xfrm>
            <a:off x="5800923" y="392164"/>
            <a:ext cx="2981131" cy="2235849"/>
            <a:chOff x="4293112" y="0"/>
            <a:chExt cx="3726414" cy="279481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3112" y="0"/>
              <a:ext cx="3726414" cy="279481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355976" y="2253564"/>
              <a:ext cx="2421815" cy="4593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54000" tIns="0" rIns="0" bIns="0" rtlCol="0" anchor="ctr">
              <a:no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US" sz="1050" kern="1000" spc="23" dirty="0">
                  <a:latin typeface="+mn-lt"/>
                  <a:cs typeface="Franklin Gothic Book"/>
                </a:rPr>
                <a:t>JUNGFRAU 4M at PAL (South Korea)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ADBEBC0-3652-2D3A-8229-0D6C77548D26}"/>
              </a:ext>
            </a:extLst>
          </p:cNvPr>
          <p:cNvGrpSpPr/>
          <p:nvPr/>
        </p:nvGrpSpPr>
        <p:grpSpPr>
          <a:xfrm>
            <a:off x="2627784" y="320700"/>
            <a:ext cx="2807809" cy="4284983"/>
            <a:chOff x="1142997" y="617077"/>
            <a:chExt cx="3050959" cy="454307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" t="5042" r="307"/>
            <a:stretch/>
          </p:blipFill>
          <p:spPr>
            <a:xfrm rot="5400000">
              <a:off x="535239" y="1501431"/>
              <a:ext cx="4266476" cy="305095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223163" y="4674932"/>
              <a:ext cx="1998687" cy="3947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54000" tIns="0" rIns="0" bIns="0" rtlCol="0" anchor="ctr">
              <a:no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US" sz="1050" kern="1000" spc="23" dirty="0">
                  <a:latin typeface="+mn-lt"/>
                  <a:cs typeface="Franklin Gothic Book"/>
                </a:rPr>
                <a:t>JUNGFRAU 4M in vacuum at LCLS CXI beamline (US)</a:t>
              </a: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1143000" y="617077"/>
              <a:ext cx="1557901" cy="141461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>
                <a:spcBef>
                  <a:spcPct val="0"/>
                </a:spcBef>
              </a:pPr>
              <a:endParaRPr lang="en-US" sz="1800">
                <a:latin typeface="Times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88" t="396" r="7475" b="12201"/>
            <a:stretch/>
          </p:blipFill>
          <p:spPr>
            <a:xfrm>
              <a:off x="1246456" y="726944"/>
              <a:ext cx="1357571" cy="1215135"/>
            </a:xfrm>
            <a:prstGeom prst="rect">
              <a:avLst/>
            </a:prstGeom>
          </p:spPr>
        </p:pic>
        <p:sp>
          <p:nvSpPr>
            <p:cNvPr id="15" name="Arrow: Right 16">
              <a:extLst>
                <a:ext uri="{FF2B5EF4-FFF2-40B4-BE49-F238E27FC236}">
                  <a16:creationId xmlns:a16="http://schemas.microsoft.com/office/drawing/2014/main" id="{55ABEFBB-AE48-4705-A429-2C4D2444DE77}"/>
                </a:ext>
              </a:extLst>
            </p:cNvPr>
            <p:cNvSpPr/>
            <p:nvPr/>
          </p:nvSpPr>
          <p:spPr>
            <a:xfrm rot="4965959">
              <a:off x="1526840" y="2323054"/>
              <a:ext cx="1013293" cy="316415"/>
            </a:xfrm>
            <a:prstGeom prst="rightArrow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2FA296-6ACE-6EDD-B0C4-2FEAE0B68205}"/>
              </a:ext>
            </a:extLst>
          </p:cNvPr>
          <p:cNvGrpSpPr>
            <a:grpSpLocks noChangeAspect="1"/>
          </p:cNvGrpSpPr>
          <p:nvPr/>
        </p:nvGrpSpPr>
        <p:grpSpPr>
          <a:xfrm>
            <a:off x="5800922" y="2791081"/>
            <a:ext cx="2981131" cy="1814602"/>
            <a:chOff x="4293112" y="2891897"/>
            <a:chExt cx="3726414" cy="226825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4" t="2257" r="1768" b="2932"/>
            <a:stretch/>
          </p:blipFill>
          <p:spPr>
            <a:xfrm>
              <a:off x="4293112" y="2891897"/>
              <a:ext cx="3726414" cy="2268252"/>
            </a:xfrm>
            <a:prstGeom prst="rect">
              <a:avLst/>
            </a:prstGeom>
          </p:spPr>
        </p:pic>
        <p:sp>
          <p:nvSpPr>
            <p:cNvPr id="17" name="Foliennummernplatzhalter 5"/>
            <p:cNvSpPr txBox="1">
              <a:spLocks/>
            </p:cNvSpPr>
            <p:nvPr/>
          </p:nvSpPr>
          <p:spPr>
            <a:xfrm>
              <a:off x="7297734" y="4998448"/>
              <a:ext cx="431807" cy="147638"/>
            </a:xfrm>
            <a:prstGeom prst="rect">
              <a:avLst/>
            </a:prstGeom>
            <a:noFill/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defPPr>
                <a:defRPr lang="de-CH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900" kern="1200" smtClean="0">
                  <a:solidFill>
                    <a:schemeClr val="tx1"/>
                  </a:solidFill>
                  <a:latin typeface="+mn-lt"/>
                  <a:ea typeface="ヒラギノ角ゴ Pro W3" charset="0"/>
                  <a:cs typeface="ヒラギノ角ゴ Pro W3" charset="0"/>
                </a:defRPr>
              </a:lvl1pPr>
              <a:lvl2pPr marL="457200" algn="l" rtl="0" eaLnBrk="0" fontAlgn="base" hangingPunct="0">
                <a:spcBef>
                  <a:spcPct val="5000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914400" algn="l" rtl="0" eaLnBrk="0" fontAlgn="base" hangingPunct="0">
                <a:spcBef>
                  <a:spcPct val="5000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371600" algn="l" rtl="0" eaLnBrk="0" fontAlgn="base" hangingPunct="0">
                <a:spcBef>
                  <a:spcPct val="5000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1828800" algn="l" rtl="0" eaLnBrk="0" fontAlgn="base" hangingPunct="0">
                <a:spcBef>
                  <a:spcPct val="5000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286000" algn="l" defTabSz="4572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743200" algn="l" defTabSz="4572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200400" algn="l" defTabSz="4572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657600" algn="l" defTabSz="4572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r">
                <a:defRPr/>
              </a:pPr>
              <a:r>
                <a:rPr lang="de-DE" sz="675" b="1" dirty="0">
                  <a:solidFill>
                    <a:schemeClr val="bg1"/>
                  </a:solidFill>
                </a:rPr>
                <a:t>Page </a:t>
              </a:r>
              <a:fld id="{EBC07571-3134-BB4B-B83F-1A9FE18D34F3}" type="slidenum">
                <a:rPr lang="de-DE" sz="675" b="1">
                  <a:solidFill>
                    <a:schemeClr val="bg1"/>
                  </a:solidFill>
                </a:rPr>
                <a:pPr algn="r">
                  <a:defRPr/>
                </a:pPr>
                <a:t>7</a:t>
              </a:fld>
              <a:endParaRPr lang="de-DE" sz="675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355976" y="4651953"/>
              <a:ext cx="2265964" cy="4177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54000" tIns="0" rIns="0" bIns="0" rtlCol="0" anchor="ctr">
              <a:no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US" sz="1050" kern="1000" spc="23" dirty="0">
                  <a:latin typeface="+mn-lt"/>
                  <a:cs typeface="Franklin Gothic Book"/>
                </a:rPr>
                <a:t>JUNGFRAU 4M at EUXFEL SFX beamline (Germany)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99DC80C-5692-5594-F818-24788FCB5825}"/>
              </a:ext>
            </a:extLst>
          </p:cNvPr>
          <p:cNvSpPr txBox="1"/>
          <p:nvPr/>
        </p:nvSpPr>
        <p:spPr>
          <a:xfrm rot="16200000">
            <a:off x="4601" y="4144935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Viktoria Hinger</a:t>
            </a:r>
          </a:p>
        </p:txBody>
      </p:sp>
    </p:spTree>
    <p:extLst>
      <p:ext uri="{BB962C8B-B14F-4D97-AF65-F5344CB8AC3E}">
        <p14:creationId xmlns:p14="http://schemas.microsoft.com/office/powerpoint/2010/main" val="43096994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043001" y="1006082"/>
            <a:ext cx="3960784" cy="3509963"/>
          </a:xfrm>
          <a:solidFill>
            <a:schemeClr val="bg1"/>
          </a:solidFill>
        </p:spPr>
        <p:txBody>
          <a:bodyPr/>
          <a:lstStyle/>
          <a:p>
            <a:r>
              <a:rPr lang="en-US" sz="1600" b="1" dirty="0"/>
              <a:t>Swiss Light Source (SLS)</a:t>
            </a:r>
          </a:p>
          <a:p>
            <a:pPr lvl="1"/>
            <a:r>
              <a:rPr lang="en-US" sz="1600" dirty="0"/>
              <a:t>“Fast and accurate data collection for macromolecular crystallography using the JUNGFRAU detector”</a:t>
            </a:r>
            <a:r>
              <a:rPr lang="de-CH" sz="1600" dirty="0"/>
              <a:t>,</a:t>
            </a:r>
            <a:br>
              <a:rPr lang="de-DE" sz="1600" dirty="0"/>
            </a:br>
            <a:r>
              <a:rPr lang="fr-FR" sz="1600" i="1" dirty="0"/>
              <a:t>Nature </a:t>
            </a:r>
            <a:r>
              <a:rPr lang="fr-FR" sz="1600" i="1" dirty="0" err="1"/>
              <a:t>Methods</a:t>
            </a:r>
            <a:r>
              <a:rPr lang="fr-FR" sz="1600" i="1" dirty="0"/>
              <a:t> </a:t>
            </a:r>
            <a:r>
              <a:rPr lang="fr-FR" sz="1600" dirty="0"/>
              <a:t>volume 15,</a:t>
            </a:r>
            <a:br>
              <a:rPr lang="fr-FR" sz="1600" dirty="0"/>
            </a:br>
            <a:r>
              <a:rPr lang="fr-FR" sz="1600" dirty="0"/>
              <a:t>pages 799–804 (2018)</a:t>
            </a:r>
            <a:endParaRPr lang="de-DE" sz="1600" dirty="0"/>
          </a:p>
          <a:p>
            <a:r>
              <a:rPr lang="de-DE" sz="1600" b="1" dirty="0"/>
              <a:t>KEK Photon Factory (Japan)</a:t>
            </a:r>
          </a:p>
          <a:p>
            <a:endParaRPr lang="de-CH" sz="1600" b="1" dirty="0"/>
          </a:p>
          <a:p>
            <a:pPr marL="0" indent="0">
              <a:buNone/>
            </a:pP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8</a:t>
            </a:fld>
            <a:endParaRPr lang="de-DE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9F5050A-733A-26F2-2F33-0D1081754E00}"/>
              </a:ext>
            </a:extLst>
          </p:cNvPr>
          <p:cNvGrpSpPr>
            <a:grpSpLocks noChangeAspect="1"/>
          </p:cNvGrpSpPr>
          <p:nvPr/>
        </p:nvGrpSpPr>
        <p:grpSpPr>
          <a:xfrm>
            <a:off x="1233627" y="3110150"/>
            <a:ext cx="2663990" cy="1814602"/>
            <a:chOff x="1134002" y="2875248"/>
            <a:chExt cx="3329987" cy="2268252"/>
          </a:xfrm>
        </p:grpSpPr>
        <p:pic>
          <p:nvPicPr>
            <p:cNvPr id="5" name="Picture 11" descr="i_WrocDd6dRCiFZk3f5P96eQzPT8m4f68801TE7-gfnUw8GdHqS5X-mZSNErWYygaiZ2ffq1HpQXCV4KjBELltkQ7gatEqa6zglNJdAwCtBLWGuZFiIoyWP4_OPm05UBmNMk5p0UFgs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18" b="7859"/>
            <a:stretch/>
          </p:blipFill>
          <p:spPr bwMode="auto">
            <a:xfrm>
              <a:off x="1134002" y="2875248"/>
              <a:ext cx="3329987" cy="2268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1190546" y="4696100"/>
              <a:ext cx="2592288" cy="3922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54000" tIns="0" rIns="0" bIns="0" rtlCol="0" anchor="ctr">
              <a:no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US" sz="1050" kern="1000" spc="23" dirty="0">
                  <a:latin typeface="+mn-lt"/>
                  <a:cs typeface="Franklin Gothic Book"/>
                </a:rPr>
                <a:t>JUNGFRAU 4M in helium tank environment at KEK Photon Factory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BAEC39F-5B28-DBCC-032B-836B6F84D862}"/>
              </a:ext>
            </a:extLst>
          </p:cNvPr>
          <p:cNvGrpSpPr/>
          <p:nvPr/>
        </p:nvGrpSpPr>
        <p:grpSpPr>
          <a:xfrm>
            <a:off x="5093550" y="5362"/>
            <a:ext cx="4050450" cy="5132775"/>
            <a:chOff x="3977934" y="16465"/>
            <a:chExt cx="4050450" cy="5132775"/>
          </a:xfrm>
        </p:grpSpPr>
        <p:pic>
          <p:nvPicPr>
            <p:cNvPr id="6" name="Picture 3" descr="image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3" t="-1" r="13928" b="720"/>
            <a:stretch/>
          </p:blipFill>
          <p:spPr bwMode="auto">
            <a:xfrm>
              <a:off x="3977934" y="16465"/>
              <a:ext cx="4050450" cy="51270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" name="Picture 4" descr="imag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" t="1334"/>
            <a:stretch>
              <a:fillRect/>
            </a:stretch>
          </p:blipFill>
          <p:spPr bwMode="auto">
            <a:xfrm>
              <a:off x="6353244" y="176764"/>
              <a:ext cx="1475857" cy="1540505"/>
            </a:xfrm>
            <a:prstGeom prst="rect">
              <a:avLst/>
            </a:prstGeom>
            <a:noFill/>
            <a:ln w="126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8" name="Group 5"/>
            <p:cNvGrpSpPr>
              <a:grpSpLocks/>
            </p:cNvGrpSpPr>
            <p:nvPr/>
          </p:nvGrpSpPr>
          <p:grpSpPr bwMode="auto">
            <a:xfrm>
              <a:off x="7207968" y="4062404"/>
              <a:ext cx="820416" cy="1086836"/>
              <a:chOff x="0" y="0"/>
              <a:chExt cx="1969075" cy="2610486"/>
            </a:xfrm>
          </p:grpSpPr>
          <p:sp>
            <p:nvSpPr>
              <p:cNvPr id="9" name="Rectangle 6"/>
              <p:cNvSpPr>
                <a:spLocks/>
              </p:cNvSpPr>
              <p:nvPr/>
            </p:nvSpPr>
            <p:spPr bwMode="auto">
              <a:xfrm>
                <a:off x="0" y="0"/>
                <a:ext cx="1969075" cy="261048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>
                <a:lvl1pPr defTabSz="457200"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1pPr>
                <a:lvl2pPr defTabSz="457200"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2pPr>
                <a:lvl3pPr defTabSz="457200"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3pPr>
                <a:lvl4pPr defTabSz="457200"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4pPr>
                <a:lvl5pPr defTabSz="457200"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5pPr>
                <a:lvl6pPr marL="457200" indent="1827213" defTabSz="457200" fontAlgn="base" hangingPunct="0">
                  <a:spcBef>
                    <a:spcPts val="90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6pPr>
                <a:lvl7pPr marL="914400" indent="1827213" defTabSz="457200" fontAlgn="base" hangingPunct="0">
                  <a:spcBef>
                    <a:spcPts val="90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7pPr>
                <a:lvl8pPr marL="1371600" indent="1827213" defTabSz="457200" fontAlgn="base" hangingPunct="0">
                  <a:spcBef>
                    <a:spcPts val="90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8pPr>
                <a:lvl9pPr marL="1828800" indent="1827213" defTabSz="457200" fontAlgn="base" hangingPunct="0">
                  <a:spcBef>
                    <a:spcPts val="90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endParaRPr lang="de-DE" altLang="de-DE" sz="90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anose="020B0604020202020204" pitchFamily="34" charset="0"/>
                  <a:sym typeface="Helvetica" panose="020B0604020202020204" pitchFamily="34" charset="0"/>
                </a:endParaRPr>
              </a:p>
            </p:txBody>
          </p:sp>
          <p:pic>
            <p:nvPicPr>
              <p:cNvPr id="10" name="Picture 7" descr="image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969075" cy="26104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1" name="Group 8"/>
            <p:cNvGrpSpPr>
              <a:grpSpLocks/>
            </p:cNvGrpSpPr>
            <p:nvPr/>
          </p:nvGrpSpPr>
          <p:grpSpPr bwMode="auto">
            <a:xfrm>
              <a:off x="4851688" y="4058981"/>
              <a:ext cx="2356280" cy="1090259"/>
              <a:chOff x="0" y="0"/>
              <a:chExt cx="5766027" cy="2668516"/>
            </a:xfrm>
          </p:grpSpPr>
          <p:sp>
            <p:nvSpPr>
              <p:cNvPr id="12" name="Rectangle 9"/>
              <p:cNvSpPr>
                <a:spLocks/>
              </p:cNvSpPr>
              <p:nvPr/>
            </p:nvSpPr>
            <p:spPr bwMode="auto">
              <a:xfrm>
                <a:off x="0" y="0"/>
                <a:ext cx="5766027" cy="266851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>
                <a:lvl1pPr defTabSz="457200"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1pPr>
                <a:lvl2pPr defTabSz="457200"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2pPr>
                <a:lvl3pPr defTabSz="457200"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3pPr>
                <a:lvl4pPr defTabSz="457200"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4pPr>
                <a:lvl5pPr defTabSz="457200"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5pPr>
                <a:lvl6pPr marL="457200" indent="1827213" defTabSz="457200" fontAlgn="base" hangingPunct="0">
                  <a:spcBef>
                    <a:spcPts val="90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6pPr>
                <a:lvl7pPr marL="914400" indent="1827213" defTabSz="457200" fontAlgn="base" hangingPunct="0">
                  <a:spcBef>
                    <a:spcPts val="90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7pPr>
                <a:lvl8pPr marL="1371600" indent="1827213" defTabSz="457200" fontAlgn="base" hangingPunct="0">
                  <a:spcBef>
                    <a:spcPts val="90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8pPr>
                <a:lvl9pPr marL="1828800" indent="1827213" defTabSz="457200" fontAlgn="base" hangingPunct="0">
                  <a:spcBef>
                    <a:spcPts val="90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endParaRPr lang="de-DE" altLang="de-DE" sz="90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anose="020B0604020202020204" pitchFamily="34" charset="0"/>
                  <a:sym typeface="Helvetica" panose="020B0604020202020204" pitchFamily="34" charset="0"/>
                </a:endParaRPr>
              </a:p>
            </p:txBody>
          </p:sp>
          <p:pic>
            <p:nvPicPr>
              <p:cNvPr id="13" name="Picture 10" descr="image.pn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766027" cy="26685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4" name="TextBox 13"/>
            <p:cNvSpPr txBox="1"/>
            <p:nvPr/>
          </p:nvSpPr>
          <p:spPr>
            <a:xfrm>
              <a:off x="6142096" y="1856681"/>
              <a:ext cx="1757772" cy="3586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54000" tIns="0" rIns="0" bIns="0" rtlCol="0" anchor="ctr">
              <a:no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US" sz="1050" kern="1000" spc="23" dirty="0">
                  <a:latin typeface="+mn-lt"/>
                  <a:cs typeface="Franklin Gothic Book"/>
                </a:rPr>
                <a:t>JUNGFRAU 1M at SLS: </a:t>
              </a:r>
              <a:r>
                <a:rPr lang="en-US" sz="1050" kern="1000" spc="23" dirty="0" err="1">
                  <a:latin typeface="+mn-lt"/>
                  <a:cs typeface="Franklin Gothic Book"/>
                </a:rPr>
                <a:t>thaumatin</a:t>
              </a:r>
              <a:r>
                <a:rPr lang="en-US" sz="1050" kern="1000" spc="23" dirty="0">
                  <a:latin typeface="+mn-lt"/>
                  <a:cs typeface="Franklin Gothic Book"/>
                </a:rPr>
                <a:t> crystal diffraction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851688" y="3597865"/>
              <a:ext cx="2592288" cy="3922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54000" tIns="0" rIns="0" bIns="0" rtlCol="0" anchor="ctr">
              <a:no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US" sz="1050" kern="1000" spc="23" dirty="0">
                  <a:latin typeface="+mn-lt"/>
                  <a:cs typeface="Franklin Gothic Book"/>
                </a:rPr>
                <a:t>First structure solved by JUNGFRAU: Insulin</a:t>
              </a:r>
              <a:br>
                <a:rPr lang="en-US" sz="1050" kern="1000" spc="23" dirty="0">
                  <a:latin typeface="+mn-lt"/>
                  <a:cs typeface="Franklin Gothic Book"/>
                </a:rPr>
              </a:br>
              <a:r>
                <a:rPr lang="en-US" sz="1050" kern="1000" spc="23" dirty="0">
                  <a:latin typeface="+mn-lt"/>
                  <a:cs typeface="Franklin Gothic Book"/>
                </a:rPr>
                <a:t>October 2016 – credits K. Nass, S. Redford</a:t>
              </a:r>
            </a:p>
          </p:txBody>
        </p:sp>
        <p:sp>
          <p:nvSpPr>
            <p:cNvPr id="17" name="Foliennummernplatzhalter 5"/>
            <p:cNvSpPr txBox="1">
              <a:spLocks/>
            </p:cNvSpPr>
            <p:nvPr/>
          </p:nvSpPr>
          <p:spPr>
            <a:xfrm>
              <a:off x="7297734" y="4998448"/>
              <a:ext cx="431807" cy="147638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defPPr>
                <a:defRPr lang="de-CH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900" kern="1200" smtClean="0">
                  <a:solidFill>
                    <a:schemeClr val="tx1"/>
                  </a:solidFill>
                  <a:latin typeface="+mn-lt"/>
                  <a:ea typeface="ヒラギノ角ゴ Pro W3" charset="0"/>
                  <a:cs typeface="ヒラギノ角ゴ Pro W3" charset="0"/>
                </a:defRPr>
              </a:lvl1pPr>
              <a:lvl2pPr marL="457200" algn="l" rtl="0" eaLnBrk="0" fontAlgn="base" hangingPunct="0">
                <a:spcBef>
                  <a:spcPct val="5000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914400" algn="l" rtl="0" eaLnBrk="0" fontAlgn="base" hangingPunct="0">
                <a:spcBef>
                  <a:spcPct val="5000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371600" algn="l" rtl="0" eaLnBrk="0" fontAlgn="base" hangingPunct="0">
                <a:spcBef>
                  <a:spcPct val="5000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1828800" algn="l" rtl="0" eaLnBrk="0" fontAlgn="base" hangingPunct="0">
                <a:spcBef>
                  <a:spcPct val="5000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286000" algn="l" defTabSz="4572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743200" algn="l" defTabSz="4572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200400" algn="l" defTabSz="4572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657600" algn="l" defTabSz="4572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r">
                <a:defRPr/>
              </a:pPr>
              <a:r>
                <a:rPr lang="de-DE" sz="675" dirty="0"/>
                <a:t>Page </a:t>
              </a:r>
              <a:fld id="{EBC07571-3134-BB4B-B83F-1A9FE18D34F3}" type="slidenum">
                <a:rPr lang="de-DE" sz="675"/>
                <a:pPr algn="r">
                  <a:defRPr/>
                </a:pPr>
                <a:t>8</a:t>
              </a:fld>
              <a:endParaRPr lang="de-DE" sz="675" dirty="0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65346" y="-1482"/>
            <a:ext cx="5192366" cy="847632"/>
          </a:xfr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JUNGFRAU at synchrotrons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E30DA0-11D2-6CF9-6F0D-30945126C272}"/>
              </a:ext>
            </a:extLst>
          </p:cNvPr>
          <p:cNvSpPr txBox="1"/>
          <p:nvPr/>
        </p:nvSpPr>
        <p:spPr>
          <a:xfrm rot="16200000">
            <a:off x="4601" y="4144935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Viktoria Hinger</a:t>
            </a:r>
          </a:p>
        </p:txBody>
      </p:sp>
    </p:spTree>
    <p:extLst>
      <p:ext uri="{BB962C8B-B14F-4D97-AF65-F5344CB8AC3E}">
        <p14:creationId xmlns:p14="http://schemas.microsoft.com/office/powerpoint/2010/main" val="139820356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41B909-41E0-0877-23B1-A66ECACC9F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43001" y="1006082"/>
            <a:ext cx="3673016" cy="3509963"/>
          </a:xfrm>
        </p:spPr>
        <p:txBody>
          <a:bodyPr/>
          <a:lstStyle/>
          <a:p>
            <a:r>
              <a:rPr lang="en-US" dirty="0"/>
              <a:t>GEANT4 based pixel detector framework</a:t>
            </a:r>
          </a:p>
          <a:p>
            <a:pPr lvl="1"/>
            <a:r>
              <a:rPr lang="en-US" dirty="0"/>
              <a:t>Pixel size </a:t>
            </a:r>
          </a:p>
          <a:p>
            <a:pPr lvl="1"/>
            <a:r>
              <a:rPr lang="en-US" dirty="0"/>
              <a:t>Sensor material and thickness</a:t>
            </a:r>
          </a:p>
          <a:p>
            <a:pPr lvl="1"/>
            <a:r>
              <a:rPr lang="en-US" dirty="0"/>
              <a:t>Charge transport using drift-diffusion</a:t>
            </a:r>
          </a:p>
          <a:p>
            <a:pPr lvl="1"/>
            <a:r>
              <a:rPr lang="en-US" dirty="0"/>
              <a:t>Optional signal induction and pixel front-end</a:t>
            </a:r>
          </a:p>
          <a:p>
            <a:pPr lvl="1"/>
            <a:endParaRPr lang="en-US" dirty="0"/>
          </a:p>
          <a:p>
            <a:r>
              <a:rPr lang="en-US" dirty="0"/>
              <a:t>Can simulate the full experimental setup</a:t>
            </a:r>
          </a:p>
          <a:p>
            <a:pPr lvl="1"/>
            <a:r>
              <a:rPr lang="en-US" dirty="0"/>
              <a:t>Important since we rely on scattering to reduce the intensity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AF1D7E-B5E2-0BCC-27BD-3E816DEDA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Simulating a hybrid detector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2667E5-DDCE-1CC6-30D1-83598CA4FB3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9</a:t>
            </a:fld>
            <a:endParaRPr lang="de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8A883A-041A-B1CD-BD99-BBCE70626CD4}"/>
              </a:ext>
            </a:extLst>
          </p:cNvPr>
          <p:cNvSpPr txBox="1"/>
          <p:nvPr/>
        </p:nvSpPr>
        <p:spPr>
          <a:xfrm>
            <a:off x="5004048" y="2664496"/>
            <a:ext cx="3384376" cy="6492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Focused beam crossing 0.5mm Be window + 1.2m air before hitting the detector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08A128-BF17-B527-2FBA-405CFBB28CBA}"/>
              </a:ext>
            </a:extLst>
          </p:cNvPr>
          <p:cNvSpPr txBox="1"/>
          <p:nvPr/>
        </p:nvSpPr>
        <p:spPr>
          <a:xfrm>
            <a:off x="179512" y="4704945"/>
            <a:ext cx="7810776" cy="5960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900" b="0" i="0" u="none" strike="noStrike" baseline="0" dirty="0">
                <a:latin typeface="+mn-lt"/>
              </a:rPr>
              <a:t>A. </a:t>
            </a:r>
            <a:r>
              <a:rPr lang="en-GB" sz="900" b="0" i="0" u="none" strike="noStrike" baseline="0" dirty="0" err="1">
                <a:latin typeface="+mn-lt"/>
              </a:rPr>
              <a:t>Schübel</a:t>
            </a:r>
            <a:r>
              <a:rPr lang="en-GB" sz="900" b="0" i="0" u="none" strike="noStrike" baseline="0" dirty="0">
                <a:latin typeface="+mn-lt"/>
              </a:rPr>
              <a:t>, et.al. “A Geant4 based framework for pixel detector simulation”. JINST </a:t>
            </a:r>
            <a:r>
              <a:rPr lang="fr-FR" sz="900" b="0" i="0" u="none" strike="noStrike" baseline="0" dirty="0">
                <a:latin typeface="+mn-lt"/>
              </a:rPr>
              <a:t> 9.12 (2014), p. C12018.</a:t>
            </a:r>
            <a:endParaRPr lang="en-GB" sz="900" b="0" i="0" u="none" strike="noStrike" baseline="0" dirty="0">
              <a:latin typeface="+mn-lt"/>
            </a:endParaRPr>
          </a:p>
          <a:p>
            <a:pPr algn="l"/>
            <a:r>
              <a:rPr lang="en-GB" sz="900" b="0" i="0" u="none" strike="noStrike" baseline="0" dirty="0">
                <a:latin typeface="+mn-lt"/>
              </a:rPr>
              <a:t>D. </a:t>
            </a:r>
            <a:r>
              <a:rPr lang="en-GB" sz="900" b="0" i="0" u="none" strike="noStrike" baseline="0" dirty="0" err="1">
                <a:latin typeface="+mn-lt"/>
              </a:rPr>
              <a:t>Krapohl</a:t>
            </a:r>
            <a:r>
              <a:rPr lang="en-GB" sz="900" b="0" i="0" u="none" strike="noStrike" baseline="0" dirty="0">
                <a:latin typeface="+mn-lt"/>
              </a:rPr>
              <a:t>, et.al.. “Validation of Geant4 pixel detector simulation framework by measurements with the </a:t>
            </a:r>
            <a:r>
              <a:rPr lang="en-GB" sz="900" b="0" i="0" u="none" strike="noStrike" baseline="0" dirty="0" err="1">
                <a:latin typeface="+mn-lt"/>
              </a:rPr>
              <a:t>Medipix</a:t>
            </a:r>
            <a:r>
              <a:rPr lang="en-GB" sz="900" b="0" i="0" u="none" strike="noStrike" baseline="0" dirty="0">
                <a:latin typeface="+mn-lt"/>
              </a:rPr>
              <a:t> family detectors”. TNS</a:t>
            </a:r>
            <a:r>
              <a:rPr lang="fr-FR" sz="900" b="0" i="0" u="none" strike="noStrike" baseline="0" dirty="0">
                <a:latin typeface="+mn-lt"/>
              </a:rPr>
              <a:t> 63.3 (2016), pp. 1874–1881.</a:t>
            </a:r>
            <a:r>
              <a:rPr lang="en-GB" sz="900" b="0" i="0" u="none" strike="noStrike" baseline="0" dirty="0">
                <a:latin typeface="+mn-lt"/>
              </a:rPr>
              <a:t>.</a:t>
            </a:r>
            <a:endParaRPr lang="en-CH" sz="900" dirty="0" err="1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A6094E2-1E11-F9A1-E0E7-CD3BD1B5E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88024" y="1232626"/>
            <a:ext cx="3927171" cy="133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49752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PSI-Powerpoint-Master Calibri V2">
  <a:themeElements>
    <a:clrScheme name="Farbwelt des PSI">
      <a:dk1>
        <a:srgbClr val="000000"/>
      </a:dk1>
      <a:lt1>
        <a:srgbClr val="FFFFFF"/>
      </a:lt1>
      <a:dk2>
        <a:srgbClr val="000000"/>
      </a:dk2>
      <a:lt2>
        <a:srgbClr val="686868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00"/>
      </a:hlink>
      <a:folHlink>
        <a:srgbClr val="686868"/>
      </a:folHlink>
    </a:clrScheme>
    <a:fontScheme name="Georgia/Calibri">
      <a:majorFont>
        <a:latin typeface="Georgia"/>
        <a:ea typeface="ヒラギノ角ゴ Pro W3"/>
        <a:cs typeface="ヒラギノ角ゴ Pro W3"/>
      </a:majorFont>
      <a:minorFont>
        <a:latin typeface="Calibri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square" lIns="0" tIns="0" rIns="0" bIns="0" rtlCol="0">
        <a:noAutofit/>
      </a:bodyPr>
      <a:lstStyle>
        <a:defPPr eaLnBrk="1" hangingPunct="1">
          <a:lnSpc>
            <a:spcPct val="110000"/>
          </a:lnSpc>
          <a:spcBef>
            <a:spcPct val="0"/>
          </a:spcBef>
          <a:buClr>
            <a:srgbClr val="000000"/>
          </a:buClr>
          <a:defRPr sz="1800" dirty="0" err="1" smtClean="0">
            <a:solidFill>
              <a:srgbClr val="000000"/>
            </a:solidFill>
            <a:latin typeface="Calibri"/>
          </a:defRPr>
        </a:defPPr>
      </a:lstStyle>
    </a:txDef>
  </a:objectDefaults>
  <a:extraClrSchemeLst>
    <a:extraClrScheme>
      <a:clrScheme name="Farbwelt des PSI">
        <a:dk1>
          <a:srgbClr val="000000"/>
        </a:dk1>
        <a:lt1>
          <a:srgbClr val="FFFFFF"/>
        </a:lt1>
        <a:dk2>
          <a:srgbClr val="000000"/>
        </a:dk2>
        <a:lt2>
          <a:srgbClr val="686868"/>
        </a:lt2>
        <a:accent1>
          <a:srgbClr val="FDCA00"/>
        </a:accent1>
        <a:accent2>
          <a:srgbClr val="EB5B00"/>
        </a:accent2>
        <a:accent3>
          <a:srgbClr val="C50006"/>
        </a:accent3>
        <a:accent4>
          <a:srgbClr val="7C204E"/>
        </a:accent4>
        <a:accent5>
          <a:srgbClr val="003B6E"/>
        </a:accent5>
        <a:accent6>
          <a:srgbClr val="197418"/>
        </a:accent6>
        <a:hlink>
          <a:srgbClr val="000000"/>
        </a:hlink>
        <a:folHlink>
          <a:srgbClr val="68686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Grau 100%">
      <a:srgbClr val="505050"/>
    </a:custClr>
    <a:custClr name="Gelb 100%">
      <a:srgbClr val="FDCA00"/>
    </a:custClr>
    <a:custClr name="Orange 100%">
      <a:srgbClr val="EB5B00"/>
    </a:custClr>
    <a:custClr name="Rot 100%">
      <a:srgbClr val="C50006"/>
    </a:custClr>
    <a:custClr name="Braun 100%">
      <a:srgbClr val="85543A"/>
    </a:custClr>
    <a:custClr name="Olivgrün 100%">
      <a:srgbClr val="8F7111"/>
    </a:custClr>
    <a:custClr name="Hellgrün 100%">
      <a:srgbClr val="82911A"/>
    </a:custClr>
    <a:custClr name="Grün 100%">
      <a:srgbClr val="197418"/>
    </a:custClr>
    <a:custClr name="Violet 100%">
      <a:srgbClr val="7C204E"/>
    </a:custClr>
    <a:custClr name="Blau 100%">
      <a:srgbClr val="003B6E"/>
    </a:custClr>
    <a:custClr name="Grau 80%">
      <a:srgbClr val="686868"/>
    </a:custClr>
    <a:custClr name="Gelb 80%">
      <a:srgbClr val="FED43E"/>
    </a:custClr>
    <a:custClr name="Orange 80%">
      <a:srgbClr val="EE7B34"/>
    </a:custClr>
    <a:custClr name="Rot 80%">
      <a:srgbClr val="D04729"/>
    </a:custClr>
    <a:custClr name="Braun 80%">
      <a:srgbClr val="9A7059"/>
    </a:custClr>
    <a:custClr name="Olivgrün 80%">
      <a:srgbClr val="A48841"/>
    </a:custClr>
    <a:custClr name="Hellgrün 80%">
      <a:srgbClr val="9BA34C"/>
    </a:custClr>
    <a:custClr name="Grün 80%">
      <a:srgbClr val="518A42"/>
    </a:custClr>
    <a:custClr name="Violet 80%">
      <a:srgbClr val="914967"/>
    </a:custClr>
    <a:custClr name="Blau 80%">
      <a:srgbClr val="405583"/>
    </a:custClr>
    <a:custClr name="Grau 60%">
      <a:srgbClr val="969696"/>
    </a:custClr>
    <a:custClr name="Gelb 60%">
      <a:srgbClr val="FEDE74"/>
    </a:custClr>
    <a:custClr name="Orange 60%">
      <a:srgbClr val="F29E62"/>
    </a:custClr>
    <a:custClr name="Rot 60%">
      <a:srgbClr val="DA7252"/>
    </a:custClr>
    <a:custClr name="Braun 60%">
      <a:srgbClr val="B2917D"/>
    </a:custClr>
    <a:custClr name="Olivgrün 60%">
      <a:srgbClr val="BAA46A"/>
    </a:custClr>
    <a:custClr name="Hellgrün 60%">
      <a:srgbClr val="B5B874"/>
    </a:custClr>
    <a:custClr name="Grün 60%">
      <a:srgbClr val="7DA569"/>
    </a:custClr>
    <a:custClr name="Violet 60%">
      <a:srgbClr val="AA7084"/>
    </a:custClr>
    <a:custClr name="Blau 60%">
      <a:srgbClr val="69769E"/>
    </a:custClr>
    <a:custClr name="Grau 40%">
      <a:srgbClr val="B9B9B9"/>
    </a:custClr>
    <a:custClr name="Gelb 40%">
      <a:srgbClr val="FFEAA8"/>
    </a:custClr>
    <a:custClr name="Orange 40%">
      <a:srgbClr val="F6C096"/>
    </a:custClr>
    <a:custClr name="Rot 40%">
      <a:srgbClr val="E7A287"/>
    </a:custClr>
    <a:custClr name="Braun 40%">
      <a:srgbClr val="CAB5A6"/>
    </a:custClr>
    <a:custClr name="Olivgrün 40%">
      <a:srgbClr val="D0C19B"/>
    </a:custClr>
    <a:custClr name="Hellgrün 40%">
      <a:srgbClr val="CED0A4"/>
    </a:custClr>
    <a:custClr name="Grün 40%">
      <a:srgbClr val="A8C39A"/>
    </a:custClr>
    <a:custClr name="Violet 40%">
      <a:srgbClr val="C49FAA"/>
    </a:custClr>
    <a:custClr name="Blau 40%">
      <a:srgbClr val="989FBD"/>
    </a:custClr>
    <a:custClr name="Grau 20%">
      <a:srgbClr val="E5E5E5"/>
    </a:custClr>
    <a:custClr name="Gelb 20%">
      <a:srgbClr val="FFF5D6"/>
    </a:custClr>
    <a:custClr name="Orange 20%">
      <a:srgbClr val="FBE1CC"/>
    </a:custClr>
    <a:custClr name="Rot 20%">
      <a:srgbClr val="F3D2C2"/>
    </a:custClr>
    <a:custClr name="Braun 20%">
      <a:srgbClr val="E4D9D2"/>
    </a:custClr>
    <a:custClr name="Olivgrün 20%">
      <a:srgbClr val="E8E1CE"/>
    </a:custClr>
    <a:custClr name="Hellgrün 20%">
      <a:srgbClr val="E7E8D3"/>
    </a:custClr>
    <a:custClr name="Grün 20%">
      <a:srgbClr val="D4E2CE"/>
    </a:custClr>
    <a:custClr name="Violet 20%">
      <a:srgbClr val="E1D0D5"/>
    </a:custClr>
    <a:custClr name="Blau 20%">
      <a:srgbClr val="CBCFDF"/>
    </a:custClr>
  </a:custClrLst>
  <a:extLst>
    <a:ext uri="{05A4C25C-085E-4340-85A3-A5531E510DB2}">
      <thm15:themeFamily xmlns:thm15="http://schemas.microsoft.com/office/thememl/2012/main" name="PSI PowerPoint Master english 16_9.potx" id="{D740BDA2-5362-433F-8FF1-B032EC84CAE9}" vid="{5E8A839B-C512-4D1D-A022-DACBC9126E25}"/>
    </a:ext>
  </a:ext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PSI_PowerPoint-Master_16-9_e</Template>
  <TotalTime>16336</TotalTime>
  <Words>1026</Words>
  <Application>Microsoft Macintosh PowerPoint</Application>
  <PresentationFormat>On-screen Show (16:9)</PresentationFormat>
  <Paragraphs>191</Paragraphs>
  <Slides>23</Slides>
  <Notes>4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Arial Narrow</vt:lpstr>
      <vt:lpstr>Calibri</vt:lpstr>
      <vt:lpstr>Georgia</vt:lpstr>
      <vt:lpstr>Helvetica</vt:lpstr>
      <vt:lpstr>Symbol</vt:lpstr>
      <vt:lpstr>Times</vt:lpstr>
      <vt:lpstr>PSI-Powerpoint-Master Calibri V2</vt:lpstr>
      <vt:lpstr>Misusing CLARA: Detection of individual MeV electrons using a charge integrating hybrid pixel detector</vt:lpstr>
      <vt:lpstr>Outline</vt:lpstr>
      <vt:lpstr>Why did we apply for beamtime? </vt:lpstr>
      <vt:lpstr>The JUNGFRAU detector</vt:lpstr>
      <vt:lpstr>The JUNGFRAU detector</vt:lpstr>
      <vt:lpstr>JUNGFRAU at SwissFEL</vt:lpstr>
      <vt:lpstr>JUNGFRAU at other FEL facilities</vt:lpstr>
      <vt:lpstr>JUNGFRAU at synchrotrons</vt:lpstr>
      <vt:lpstr>Simulating a hybrid detector</vt:lpstr>
      <vt:lpstr>75um pixels 300 keV e-</vt:lpstr>
      <vt:lpstr>Measurement setup</vt:lpstr>
      <vt:lpstr>Measurement setup</vt:lpstr>
      <vt:lpstr>Looking at single electrons</vt:lpstr>
      <vt:lpstr>How does single electrons look in JUNGFRAU?</vt:lpstr>
      <vt:lpstr>PowerPoint Presentation</vt:lpstr>
      <vt:lpstr>PowerPoint Presentation</vt:lpstr>
      <vt:lpstr>Charge scan</vt:lpstr>
      <vt:lpstr>Gain switching in single pixel </vt:lpstr>
      <vt:lpstr>Slanted edge MTF</vt:lpstr>
      <vt:lpstr>Measured MTF at 4 and 10 MeV/c</vt:lpstr>
      <vt:lpstr>Conclusions</vt:lpstr>
      <vt:lpstr>Future experiments…</vt:lpstr>
      <vt:lpstr>Thank you for the great support!</vt:lpstr>
    </vt:vector>
  </TitlesOfParts>
  <Company>Paul Scherrer Institut [PSI.CH]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Froejd Lars Erik</dc:creator>
  <cp:lastModifiedBy>Erik Fröjdh</cp:lastModifiedBy>
  <cp:revision>42</cp:revision>
  <cp:lastPrinted>2015-09-30T13:23:15Z</cp:lastPrinted>
  <dcterms:created xsi:type="dcterms:W3CDTF">2022-04-21T14:05:09Z</dcterms:created>
  <dcterms:modified xsi:type="dcterms:W3CDTF">2022-07-04T18:57:42Z</dcterms:modified>
</cp:coreProperties>
</file>