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21" r:id="rId2"/>
    <p:sldMasterId id="2147483734" r:id="rId3"/>
    <p:sldMasterId id="2147483708" r:id="rId4"/>
  </p:sldMasterIdLst>
  <p:notesMasterIdLst>
    <p:notesMasterId r:id="rId13"/>
  </p:notesMasterIdLst>
  <p:handoutMasterIdLst>
    <p:handoutMasterId r:id="rId14"/>
  </p:handoutMasterIdLst>
  <p:sldIdLst>
    <p:sldId id="307" r:id="rId5"/>
    <p:sldId id="627" r:id="rId6"/>
    <p:sldId id="612" r:id="rId7"/>
    <p:sldId id="628" r:id="rId8"/>
    <p:sldId id="630" r:id="rId9"/>
    <p:sldId id="647" r:id="rId10"/>
    <p:sldId id="645" r:id="rId11"/>
    <p:sldId id="2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522"/>
    <a:srgbClr val="FF00FF"/>
    <a:srgbClr val="FF8C00"/>
    <a:srgbClr val="1E90FF"/>
    <a:srgbClr val="00CCFF"/>
    <a:srgbClr val="E02828"/>
    <a:srgbClr val="00FF00"/>
    <a:srgbClr val="00FFFF"/>
    <a:srgbClr val="2E8B57"/>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90" autoAdjust="0"/>
    <p:restoredTop sz="93992" autoAdjust="0"/>
  </p:normalViewPr>
  <p:slideViewPr>
    <p:cSldViewPr snapToGrid="0" snapToObjects="1">
      <p:cViewPr varScale="1">
        <p:scale>
          <a:sx n="153" d="100"/>
          <a:sy n="153" d="100"/>
        </p:scale>
        <p:origin x="246" y="144"/>
      </p:cViewPr>
      <p:guideLst>
        <p:guide orient="horz" pos="2137"/>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2D9AB3-939C-4C41-A336-B6A0D8B2AAB2}" type="datetimeFigureOut">
              <a:rPr lang="en-GB" smtClean="0"/>
              <a:t>04/07/2022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1054A3-0E15-432B-B987-DA7607A03027}" type="slidenum">
              <a:rPr lang="en-GB" smtClean="0"/>
              <a:t>‹#›</a:t>
            </a:fld>
            <a:endParaRPr lang="en-GB"/>
          </a:p>
        </p:txBody>
      </p:sp>
    </p:spTree>
    <p:extLst>
      <p:ext uri="{BB962C8B-B14F-4D97-AF65-F5344CB8AC3E}">
        <p14:creationId xmlns:p14="http://schemas.microsoft.com/office/powerpoint/2010/main" val="2389950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5391-04ED-6A4C-95B4-15F843E349C0}" type="datetimeFigureOut">
              <a:rPr lang="en-US" smtClean="0"/>
              <a:t>7/4/2022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63851C-C6B8-6243-8DBE-E6CA957DDF9F}" type="slidenum">
              <a:rPr lang="en-US" smtClean="0"/>
              <a:t>‹#›</a:t>
            </a:fld>
            <a:endParaRPr lang="en-US"/>
          </a:p>
        </p:txBody>
      </p:sp>
    </p:spTree>
    <p:extLst>
      <p:ext uri="{BB962C8B-B14F-4D97-AF65-F5344CB8AC3E}">
        <p14:creationId xmlns:p14="http://schemas.microsoft.com/office/powerpoint/2010/main" val="60810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1</a:t>
            </a:fld>
            <a:endParaRPr lang="en-US"/>
          </a:p>
        </p:txBody>
      </p:sp>
    </p:spTree>
    <p:extLst>
      <p:ext uri="{BB962C8B-B14F-4D97-AF65-F5344CB8AC3E}">
        <p14:creationId xmlns:p14="http://schemas.microsoft.com/office/powerpoint/2010/main" val="4205497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2</a:t>
            </a:fld>
            <a:endParaRPr lang="en-US"/>
          </a:p>
        </p:txBody>
      </p:sp>
    </p:spTree>
    <p:extLst>
      <p:ext uri="{BB962C8B-B14F-4D97-AF65-F5344CB8AC3E}">
        <p14:creationId xmlns:p14="http://schemas.microsoft.com/office/powerpoint/2010/main" val="557485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3</a:t>
            </a:fld>
            <a:endParaRPr lang="en-US"/>
          </a:p>
        </p:txBody>
      </p:sp>
    </p:spTree>
    <p:extLst>
      <p:ext uri="{BB962C8B-B14F-4D97-AF65-F5344CB8AC3E}">
        <p14:creationId xmlns:p14="http://schemas.microsoft.com/office/powerpoint/2010/main" val="2133006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4</a:t>
            </a:fld>
            <a:endParaRPr lang="en-US"/>
          </a:p>
        </p:txBody>
      </p:sp>
    </p:spTree>
    <p:extLst>
      <p:ext uri="{BB962C8B-B14F-4D97-AF65-F5344CB8AC3E}">
        <p14:creationId xmlns:p14="http://schemas.microsoft.com/office/powerpoint/2010/main" val="2301811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5</a:t>
            </a:fld>
            <a:endParaRPr lang="en-US"/>
          </a:p>
        </p:txBody>
      </p:sp>
    </p:spTree>
    <p:extLst>
      <p:ext uri="{BB962C8B-B14F-4D97-AF65-F5344CB8AC3E}">
        <p14:creationId xmlns:p14="http://schemas.microsoft.com/office/powerpoint/2010/main" val="4036378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6</a:t>
            </a:fld>
            <a:endParaRPr lang="en-US"/>
          </a:p>
        </p:txBody>
      </p:sp>
    </p:spTree>
    <p:extLst>
      <p:ext uri="{BB962C8B-B14F-4D97-AF65-F5344CB8AC3E}">
        <p14:creationId xmlns:p14="http://schemas.microsoft.com/office/powerpoint/2010/main" val="3138307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7</a:t>
            </a:fld>
            <a:endParaRPr lang="en-US"/>
          </a:p>
        </p:txBody>
      </p:sp>
    </p:spTree>
    <p:extLst>
      <p:ext uri="{BB962C8B-B14F-4D97-AF65-F5344CB8AC3E}">
        <p14:creationId xmlns:p14="http://schemas.microsoft.com/office/powerpoint/2010/main" val="1018828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need any help using this presentation, contact</a:t>
            </a:r>
            <a:r>
              <a:rPr lang="en-GB" baseline="0" dirty="0"/>
              <a:t> the Marketing Communications team on 0151 794 3214 or email: mcteam@liv.ac.uk. </a:t>
            </a:r>
            <a:endParaRPr lang="en-GB" dirty="0"/>
          </a:p>
        </p:txBody>
      </p:sp>
      <p:sp>
        <p:nvSpPr>
          <p:cNvPr id="4" name="Slide Number Placeholder 3"/>
          <p:cNvSpPr>
            <a:spLocks noGrp="1"/>
          </p:cNvSpPr>
          <p:nvPr>
            <p:ph type="sldNum" sz="quarter" idx="10"/>
          </p:nvPr>
        </p:nvSpPr>
        <p:spPr/>
        <p:txBody>
          <a:bodyPr/>
          <a:lstStyle/>
          <a:p>
            <a:fld id="{D363851C-C6B8-6243-8DBE-E6CA957DDF9F}" type="slidenum">
              <a:rPr lang="en-US" smtClean="0"/>
              <a:t>8</a:t>
            </a:fld>
            <a:endParaRPr lang="en-US"/>
          </a:p>
        </p:txBody>
      </p:sp>
    </p:spTree>
    <p:extLst>
      <p:ext uri="{BB962C8B-B14F-4D97-AF65-F5344CB8AC3E}">
        <p14:creationId xmlns:p14="http://schemas.microsoft.com/office/powerpoint/2010/main" val="775602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8"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9" name="Slide Number Placeholder 5"/>
          <p:cNvSpPr>
            <a:spLocks noGrp="1"/>
          </p:cNvSpPr>
          <p:nvPr>
            <p:ph type="sldNum" sz="quarter" idx="12"/>
          </p:nvPr>
        </p:nvSpPr>
        <p:spPr>
          <a:xfrm>
            <a:off x="9432000" y="6480000"/>
            <a:ext cx="2743200" cy="365125"/>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pPr algn="r"/>
            <a:fld id="{4CDE2015-5B0A-B64E-A4F8-D9CE8B659446}" type="slidenum">
              <a:rPr lang="en-US" smtClean="0"/>
              <a:pPr algn="r"/>
              <a:t>‹#›</a:t>
            </a:fld>
            <a:endParaRPr lang="en-US" dirty="0"/>
          </a:p>
        </p:txBody>
      </p:sp>
    </p:spTree>
    <p:extLst>
      <p:ext uri="{BB962C8B-B14F-4D97-AF65-F5344CB8AC3E}">
        <p14:creationId xmlns:p14="http://schemas.microsoft.com/office/powerpoint/2010/main" val="213896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1762454"/>
            <a:ext cx="3932237"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9" y="3610303"/>
            <a:ext cx="3930648" cy="225074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9"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10" name="Slide Number Placeholder 5"/>
          <p:cNvSpPr>
            <a:spLocks noGrp="1"/>
          </p:cNvSpPr>
          <p:nvPr>
            <p:ph type="sldNum" sz="quarter" idx="12"/>
          </p:nvPr>
        </p:nvSpPr>
        <p:spPr>
          <a:xfrm>
            <a:off x="9432000" y="6480000"/>
            <a:ext cx="2743200" cy="365125"/>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pPr algn="r"/>
            <a:fld id="{4CDE2015-5B0A-B64E-A4F8-D9CE8B659446}" type="slidenum">
              <a:rPr lang="en-US" smtClean="0"/>
              <a:pPr algn="r"/>
              <a:t>‹#›</a:t>
            </a:fld>
            <a:endParaRPr lang="en-US" dirty="0"/>
          </a:p>
        </p:txBody>
      </p:sp>
    </p:spTree>
    <p:extLst>
      <p:ext uri="{BB962C8B-B14F-4D97-AF65-F5344CB8AC3E}">
        <p14:creationId xmlns:p14="http://schemas.microsoft.com/office/powerpoint/2010/main" val="91203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8"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9" name="Slide Number Placeholder 5"/>
          <p:cNvSpPr>
            <a:spLocks noGrp="1"/>
          </p:cNvSpPr>
          <p:nvPr>
            <p:ph type="sldNum" sz="quarter" idx="12"/>
          </p:nvPr>
        </p:nvSpPr>
        <p:spPr>
          <a:xfrm>
            <a:off x="9432000" y="6480000"/>
            <a:ext cx="2743200" cy="365125"/>
          </a:xfrm>
          <a:prstGeom prst="rect">
            <a:avLst/>
          </a:prstGeom>
        </p:spPr>
        <p:txBody>
          <a:bodyPr/>
          <a:lstStyle>
            <a:lvl1pPr algn="r">
              <a:defRPr sz="1400">
                <a:solidFill>
                  <a:schemeClr val="bg1"/>
                </a:solidFill>
                <a:latin typeface="Arial" panose="020B0604020202020204" pitchFamily="34" charset="0"/>
                <a:cs typeface="Arial" panose="020B0604020202020204" pitchFamily="34" charset="0"/>
              </a:defRPr>
            </a:lvl1pPr>
          </a:lstStyle>
          <a:p>
            <a:fld id="{4CDE2015-5B0A-B64E-A4F8-D9CE8B659446}" type="slidenum">
              <a:rPr lang="en-US" smtClean="0"/>
              <a:pPr/>
              <a:t>‹#›</a:t>
            </a:fld>
            <a:endParaRPr lang="en-US" dirty="0"/>
          </a:p>
        </p:txBody>
      </p:sp>
    </p:spTree>
    <p:extLst>
      <p:ext uri="{BB962C8B-B14F-4D97-AF65-F5344CB8AC3E}">
        <p14:creationId xmlns:p14="http://schemas.microsoft.com/office/powerpoint/2010/main" val="2033894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sz="3600"/>
            </a:lvl1pPr>
          </a:lstStyle>
          <a:p>
            <a:r>
              <a:rPr lang="en-US" dirty="0"/>
              <a:t>Click to edit Master title style</a:t>
            </a:r>
          </a:p>
        </p:txBody>
      </p:sp>
      <p:sp>
        <p:nvSpPr>
          <p:cNvPr id="3" name="Vertical Text Placeholder 2"/>
          <p:cNvSpPr>
            <a:spLocks noGrp="1"/>
          </p:cNvSpPr>
          <p:nvPr>
            <p:ph type="body" orient="vert" idx="1"/>
          </p:nvPr>
        </p:nvSpPr>
        <p:spPr>
          <a:xfrm>
            <a:off x="838200" y="1923393"/>
            <a:ext cx="7734300" cy="425357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8"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9" name="Slide Number Placeholder 5"/>
          <p:cNvSpPr>
            <a:spLocks noGrp="1"/>
          </p:cNvSpPr>
          <p:nvPr>
            <p:ph type="sldNum" sz="quarter" idx="12"/>
          </p:nvPr>
        </p:nvSpPr>
        <p:spPr>
          <a:xfrm>
            <a:off x="9432000" y="6480000"/>
            <a:ext cx="2743200" cy="365125"/>
          </a:xfrm>
          <a:prstGeom prst="rect">
            <a:avLst/>
          </a:prstGeom>
        </p:spPr>
        <p:txBody>
          <a:bodyPr/>
          <a:lstStyle>
            <a:lvl1pPr algn="r">
              <a:defRPr sz="1400">
                <a:solidFill>
                  <a:schemeClr val="bg1"/>
                </a:solidFill>
                <a:latin typeface="Arial" panose="020B0604020202020204" pitchFamily="34" charset="0"/>
                <a:cs typeface="Arial" panose="020B0604020202020204" pitchFamily="34" charset="0"/>
              </a:defRPr>
            </a:lvl1pPr>
          </a:lstStyle>
          <a:p>
            <a:fld id="{4CDE2015-5B0A-B64E-A4F8-D9CE8B659446}" type="slidenum">
              <a:rPr lang="en-US" smtClean="0"/>
              <a:pPr/>
              <a:t>‹#›</a:t>
            </a:fld>
            <a:endParaRPr lang="en-US" dirty="0"/>
          </a:p>
        </p:txBody>
      </p:sp>
    </p:spTree>
    <p:extLst>
      <p:ext uri="{BB962C8B-B14F-4D97-AF65-F5344CB8AC3E}">
        <p14:creationId xmlns:p14="http://schemas.microsoft.com/office/powerpoint/2010/main" val="15143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7"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8" name="Slide Number Placeholder 5"/>
          <p:cNvSpPr>
            <a:spLocks noGrp="1"/>
          </p:cNvSpPr>
          <p:nvPr>
            <p:ph type="sldNum" sz="quarter" idx="12"/>
          </p:nvPr>
        </p:nvSpPr>
        <p:spPr>
          <a:xfrm>
            <a:off x="9432000" y="6480000"/>
            <a:ext cx="2743200" cy="365125"/>
          </a:xfrm>
          <a:prstGeom prst="rect">
            <a:avLst/>
          </a:prstGeom>
        </p:spPr>
        <p:txBody>
          <a:bodyPr/>
          <a:lstStyle>
            <a:lvl1pPr algn="r">
              <a:defRPr sz="1400">
                <a:solidFill>
                  <a:schemeClr val="bg1"/>
                </a:solidFill>
                <a:latin typeface="Arial" panose="020B0604020202020204" pitchFamily="34" charset="0"/>
                <a:cs typeface="Arial" panose="020B0604020202020204" pitchFamily="34" charset="0"/>
              </a:defRPr>
            </a:lvl1pPr>
          </a:lstStyle>
          <a:p>
            <a:fld id="{4CDE2015-5B0A-B64E-A4F8-D9CE8B659446}" type="slidenum">
              <a:rPr lang="en-US" smtClean="0"/>
              <a:pPr/>
              <a:t>‹#›</a:t>
            </a:fld>
            <a:endParaRPr lang="en-US" dirty="0"/>
          </a:p>
        </p:txBody>
      </p:sp>
    </p:spTree>
    <p:extLst>
      <p:ext uri="{BB962C8B-B14F-4D97-AF65-F5344CB8AC3E}">
        <p14:creationId xmlns:p14="http://schemas.microsoft.com/office/powerpoint/2010/main" val="109676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1F08D2-FB40-4916-9586-F563D9B96965}" type="datetime1">
              <a:rPr lang="en-US" smtClean="0"/>
              <a:t>7/4/2022</a:t>
            </a:fld>
            <a:endParaRPr lang="en-US"/>
          </a:p>
        </p:txBody>
      </p:sp>
      <p:sp>
        <p:nvSpPr>
          <p:cNvPr id="5" name="Footer Placeholder 4"/>
          <p:cNvSpPr>
            <a:spLocks noGrp="1"/>
          </p:cNvSpPr>
          <p:nvPr>
            <p:ph type="ftr" sz="quarter" idx="11"/>
          </p:nvPr>
        </p:nvSpPr>
        <p:spPr/>
        <p:txBody>
          <a:bodyPr/>
          <a:lstStyle/>
          <a:p>
            <a:r>
              <a:rPr lang="en-US"/>
              <a:t>Lewis.Reid@Liverpool.ac.uk</a:t>
            </a:r>
          </a:p>
        </p:txBody>
      </p:sp>
      <p:sp>
        <p:nvSpPr>
          <p:cNvPr id="6" name="Slide Number Placeholder 5"/>
          <p:cNvSpPr>
            <a:spLocks noGrp="1"/>
          </p:cNvSpPr>
          <p:nvPr>
            <p:ph type="sldNum" sz="quarter" idx="12"/>
          </p:nvPr>
        </p:nvSpPr>
        <p:spPr/>
        <p:txBody>
          <a:bodyPr/>
          <a:lstStyle/>
          <a:p>
            <a:fld id="{4CDE2015-5B0A-B64E-A4F8-D9CE8B659446}" type="slidenum">
              <a:rPr lang="en-US" smtClean="0"/>
              <a:t>‹#›</a:t>
            </a:fld>
            <a:endParaRPr lang="en-US"/>
          </a:p>
        </p:txBody>
      </p:sp>
    </p:spTree>
    <p:extLst>
      <p:ext uri="{BB962C8B-B14F-4D97-AF65-F5344CB8AC3E}">
        <p14:creationId xmlns:p14="http://schemas.microsoft.com/office/powerpoint/2010/main" val="1762617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72461B-C9F2-40A5-B459-BDB7F03FE51D}" type="datetime1">
              <a:rPr lang="en-US" smtClean="0"/>
              <a:t>7/4/2022</a:t>
            </a:fld>
            <a:endParaRPr lang="en-US"/>
          </a:p>
        </p:txBody>
      </p:sp>
      <p:sp>
        <p:nvSpPr>
          <p:cNvPr id="5" name="Footer Placeholder 4"/>
          <p:cNvSpPr>
            <a:spLocks noGrp="1"/>
          </p:cNvSpPr>
          <p:nvPr>
            <p:ph type="ftr" sz="quarter" idx="11"/>
          </p:nvPr>
        </p:nvSpPr>
        <p:spPr/>
        <p:txBody>
          <a:bodyPr/>
          <a:lstStyle/>
          <a:p>
            <a:r>
              <a:rPr lang="en-US"/>
              <a:t>Lewis.Reid@Liverpool.ac.uk</a:t>
            </a:r>
          </a:p>
        </p:txBody>
      </p:sp>
      <p:sp>
        <p:nvSpPr>
          <p:cNvPr id="6" name="Slide Number Placeholder 5"/>
          <p:cNvSpPr>
            <a:spLocks noGrp="1"/>
          </p:cNvSpPr>
          <p:nvPr>
            <p:ph type="sldNum" sz="quarter" idx="12"/>
          </p:nvPr>
        </p:nvSpPr>
        <p:spPr/>
        <p:txBody>
          <a:bodyPr/>
          <a:lstStyle/>
          <a:p>
            <a:fld id="{4CDE2015-5B0A-B64E-A4F8-D9CE8B659446}" type="slidenum">
              <a:rPr lang="en-US" smtClean="0"/>
              <a:t>‹#›</a:t>
            </a:fld>
            <a:endParaRPr lang="en-US"/>
          </a:p>
        </p:txBody>
      </p:sp>
    </p:spTree>
    <p:extLst>
      <p:ext uri="{BB962C8B-B14F-4D97-AF65-F5344CB8AC3E}">
        <p14:creationId xmlns:p14="http://schemas.microsoft.com/office/powerpoint/2010/main" val="1469803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7E5CDA-3683-4D59-82AC-4A61ADE23595}" type="datetime1">
              <a:rPr lang="en-US" smtClean="0"/>
              <a:t>7/4/2022</a:t>
            </a:fld>
            <a:endParaRPr lang="en-US"/>
          </a:p>
        </p:txBody>
      </p:sp>
      <p:sp>
        <p:nvSpPr>
          <p:cNvPr id="5" name="Footer Placeholder 4"/>
          <p:cNvSpPr>
            <a:spLocks noGrp="1"/>
          </p:cNvSpPr>
          <p:nvPr>
            <p:ph type="ftr" sz="quarter" idx="11"/>
          </p:nvPr>
        </p:nvSpPr>
        <p:spPr/>
        <p:txBody>
          <a:bodyPr/>
          <a:lstStyle/>
          <a:p>
            <a:r>
              <a:rPr lang="en-US"/>
              <a:t>Lewis.Reid@Liverpool.ac.uk</a:t>
            </a:r>
          </a:p>
        </p:txBody>
      </p:sp>
      <p:sp>
        <p:nvSpPr>
          <p:cNvPr id="6" name="Slide Number Placeholder 5"/>
          <p:cNvSpPr>
            <a:spLocks noGrp="1"/>
          </p:cNvSpPr>
          <p:nvPr>
            <p:ph type="sldNum" sz="quarter" idx="12"/>
          </p:nvPr>
        </p:nvSpPr>
        <p:spPr/>
        <p:txBody>
          <a:bodyPr/>
          <a:lstStyle/>
          <a:p>
            <a:fld id="{4CDE2015-5B0A-B64E-A4F8-D9CE8B659446}" type="slidenum">
              <a:rPr lang="en-US" smtClean="0"/>
              <a:t>‹#›</a:t>
            </a:fld>
            <a:endParaRPr lang="en-US"/>
          </a:p>
        </p:txBody>
      </p:sp>
    </p:spTree>
    <p:extLst>
      <p:ext uri="{BB962C8B-B14F-4D97-AF65-F5344CB8AC3E}">
        <p14:creationId xmlns:p14="http://schemas.microsoft.com/office/powerpoint/2010/main" val="37427347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BB4F84-0756-418D-B40F-E27C756117A1}" type="datetime1">
              <a:rPr lang="en-US" smtClean="0"/>
              <a:t>7/4/2022</a:t>
            </a:fld>
            <a:endParaRPr lang="en-US"/>
          </a:p>
        </p:txBody>
      </p:sp>
      <p:sp>
        <p:nvSpPr>
          <p:cNvPr id="6" name="Footer Placeholder 5"/>
          <p:cNvSpPr>
            <a:spLocks noGrp="1"/>
          </p:cNvSpPr>
          <p:nvPr>
            <p:ph type="ftr" sz="quarter" idx="11"/>
          </p:nvPr>
        </p:nvSpPr>
        <p:spPr/>
        <p:txBody>
          <a:bodyPr/>
          <a:lstStyle/>
          <a:p>
            <a:r>
              <a:rPr lang="en-US"/>
              <a:t>Lewis.Reid@Liverpool.ac.uk</a:t>
            </a:r>
          </a:p>
        </p:txBody>
      </p:sp>
      <p:sp>
        <p:nvSpPr>
          <p:cNvPr id="7" name="Slide Number Placeholder 6"/>
          <p:cNvSpPr>
            <a:spLocks noGrp="1"/>
          </p:cNvSpPr>
          <p:nvPr>
            <p:ph type="sldNum" sz="quarter" idx="12"/>
          </p:nvPr>
        </p:nvSpPr>
        <p:spPr/>
        <p:txBody>
          <a:bodyPr/>
          <a:lstStyle/>
          <a:p>
            <a:fld id="{4CDE2015-5B0A-B64E-A4F8-D9CE8B659446}" type="slidenum">
              <a:rPr lang="en-US" smtClean="0"/>
              <a:t>‹#›</a:t>
            </a:fld>
            <a:endParaRPr lang="en-US"/>
          </a:p>
        </p:txBody>
      </p:sp>
    </p:spTree>
    <p:extLst>
      <p:ext uri="{BB962C8B-B14F-4D97-AF65-F5344CB8AC3E}">
        <p14:creationId xmlns:p14="http://schemas.microsoft.com/office/powerpoint/2010/main" val="20059135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EC2DA9-CB95-4EB6-872E-E884A1F22294}" type="datetime1">
              <a:rPr lang="en-US" smtClean="0"/>
              <a:t>7/4/2022</a:t>
            </a:fld>
            <a:endParaRPr lang="en-US"/>
          </a:p>
        </p:txBody>
      </p:sp>
      <p:sp>
        <p:nvSpPr>
          <p:cNvPr id="8" name="Footer Placeholder 7"/>
          <p:cNvSpPr>
            <a:spLocks noGrp="1"/>
          </p:cNvSpPr>
          <p:nvPr>
            <p:ph type="ftr" sz="quarter" idx="11"/>
          </p:nvPr>
        </p:nvSpPr>
        <p:spPr/>
        <p:txBody>
          <a:bodyPr/>
          <a:lstStyle/>
          <a:p>
            <a:r>
              <a:rPr lang="en-US"/>
              <a:t>Lewis.Reid@Liverpool.ac.uk</a:t>
            </a:r>
          </a:p>
        </p:txBody>
      </p:sp>
      <p:sp>
        <p:nvSpPr>
          <p:cNvPr id="9" name="Slide Number Placeholder 8"/>
          <p:cNvSpPr>
            <a:spLocks noGrp="1"/>
          </p:cNvSpPr>
          <p:nvPr>
            <p:ph type="sldNum" sz="quarter" idx="12"/>
          </p:nvPr>
        </p:nvSpPr>
        <p:spPr/>
        <p:txBody>
          <a:bodyPr/>
          <a:lstStyle/>
          <a:p>
            <a:fld id="{4CDE2015-5B0A-B64E-A4F8-D9CE8B659446}" type="slidenum">
              <a:rPr lang="en-US" smtClean="0"/>
              <a:t>‹#›</a:t>
            </a:fld>
            <a:endParaRPr lang="en-US"/>
          </a:p>
        </p:txBody>
      </p:sp>
    </p:spTree>
    <p:extLst>
      <p:ext uri="{BB962C8B-B14F-4D97-AF65-F5344CB8AC3E}">
        <p14:creationId xmlns:p14="http://schemas.microsoft.com/office/powerpoint/2010/main" val="2825035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2D5374-AA74-468D-AD41-736A57BB4CFE}" type="datetime1">
              <a:rPr lang="en-US" smtClean="0"/>
              <a:t>7/4/2022</a:t>
            </a:fld>
            <a:endParaRPr lang="en-US"/>
          </a:p>
        </p:txBody>
      </p:sp>
      <p:sp>
        <p:nvSpPr>
          <p:cNvPr id="4" name="Footer Placeholder 3"/>
          <p:cNvSpPr>
            <a:spLocks noGrp="1"/>
          </p:cNvSpPr>
          <p:nvPr>
            <p:ph type="ftr" sz="quarter" idx="11"/>
          </p:nvPr>
        </p:nvSpPr>
        <p:spPr/>
        <p:txBody>
          <a:bodyPr/>
          <a:lstStyle/>
          <a:p>
            <a:r>
              <a:rPr lang="en-US"/>
              <a:t>Lewis.Reid@Liverpool.ac.uk</a:t>
            </a:r>
          </a:p>
        </p:txBody>
      </p:sp>
      <p:sp>
        <p:nvSpPr>
          <p:cNvPr id="5" name="Slide Number Placeholder 4"/>
          <p:cNvSpPr>
            <a:spLocks noGrp="1"/>
          </p:cNvSpPr>
          <p:nvPr>
            <p:ph type="sldNum" sz="quarter" idx="12"/>
          </p:nvPr>
        </p:nvSpPr>
        <p:spPr/>
        <p:txBody>
          <a:bodyPr/>
          <a:lstStyle/>
          <a:p>
            <a:fld id="{4CDE2015-5B0A-B64E-A4F8-D9CE8B659446}" type="slidenum">
              <a:rPr lang="en-US" smtClean="0"/>
              <a:t>‹#›</a:t>
            </a:fld>
            <a:endParaRPr lang="en-US"/>
          </a:p>
        </p:txBody>
      </p:sp>
    </p:spTree>
    <p:extLst>
      <p:ext uri="{BB962C8B-B14F-4D97-AF65-F5344CB8AC3E}">
        <p14:creationId xmlns:p14="http://schemas.microsoft.com/office/powerpoint/2010/main" val="141602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5"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6" name="Slide Number Placeholder 5"/>
          <p:cNvSpPr>
            <a:spLocks noGrp="1"/>
          </p:cNvSpPr>
          <p:nvPr>
            <p:ph type="sldNum" sz="quarter" idx="12"/>
          </p:nvPr>
        </p:nvSpPr>
        <p:spPr>
          <a:xfrm>
            <a:off x="9432000" y="6480000"/>
            <a:ext cx="2743200" cy="365125"/>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pPr algn="r"/>
            <a:fld id="{4CDE2015-5B0A-B64E-A4F8-D9CE8B659446}" type="slidenum">
              <a:rPr lang="en-US" smtClean="0"/>
              <a:pPr algn="r"/>
              <a:t>‹#›</a:t>
            </a:fld>
            <a:endParaRPr lang="en-US" dirty="0"/>
          </a:p>
        </p:txBody>
      </p:sp>
      <p:pic>
        <p:nvPicPr>
          <p:cNvPr id="7" name="Content Placeholder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0471" y="533333"/>
            <a:ext cx="3118657" cy="801627"/>
          </a:xfrm>
          <a:prstGeom prst="rect">
            <a:avLst/>
          </a:prstGeom>
        </p:spPr>
      </p:pic>
    </p:spTree>
    <p:extLst>
      <p:ext uri="{BB962C8B-B14F-4D97-AF65-F5344CB8AC3E}">
        <p14:creationId xmlns:p14="http://schemas.microsoft.com/office/powerpoint/2010/main" val="7057142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98950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78753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00C61B-1224-42FE-85E5-16BC862DD3AB}" type="datetime1">
              <a:rPr lang="en-US" smtClean="0"/>
              <a:t>7/4/2022</a:t>
            </a:fld>
            <a:endParaRPr lang="en-US"/>
          </a:p>
        </p:txBody>
      </p:sp>
      <p:sp>
        <p:nvSpPr>
          <p:cNvPr id="6" name="Footer Placeholder 5"/>
          <p:cNvSpPr>
            <a:spLocks noGrp="1"/>
          </p:cNvSpPr>
          <p:nvPr>
            <p:ph type="ftr" sz="quarter" idx="11"/>
          </p:nvPr>
        </p:nvSpPr>
        <p:spPr/>
        <p:txBody>
          <a:bodyPr/>
          <a:lstStyle/>
          <a:p>
            <a:r>
              <a:rPr lang="en-US"/>
              <a:t>Lewis.Reid@Liverpool.ac.uk</a:t>
            </a:r>
          </a:p>
        </p:txBody>
      </p:sp>
      <p:sp>
        <p:nvSpPr>
          <p:cNvPr id="7" name="Slide Number Placeholder 6"/>
          <p:cNvSpPr>
            <a:spLocks noGrp="1"/>
          </p:cNvSpPr>
          <p:nvPr>
            <p:ph type="sldNum" sz="quarter" idx="12"/>
          </p:nvPr>
        </p:nvSpPr>
        <p:spPr/>
        <p:txBody>
          <a:bodyPr/>
          <a:lstStyle/>
          <a:p>
            <a:fld id="{4CDE2015-5B0A-B64E-A4F8-D9CE8B659446}" type="slidenum">
              <a:rPr lang="en-US" smtClean="0"/>
              <a:t>‹#›</a:t>
            </a:fld>
            <a:endParaRPr lang="en-US"/>
          </a:p>
        </p:txBody>
      </p:sp>
    </p:spTree>
    <p:extLst>
      <p:ext uri="{BB962C8B-B14F-4D97-AF65-F5344CB8AC3E}">
        <p14:creationId xmlns:p14="http://schemas.microsoft.com/office/powerpoint/2010/main" val="29483101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1F6660-EAA7-43ED-BC98-B8BF0B6DE52A}" type="datetime1">
              <a:rPr lang="en-US" smtClean="0"/>
              <a:t>7/4/2022</a:t>
            </a:fld>
            <a:endParaRPr lang="en-US"/>
          </a:p>
        </p:txBody>
      </p:sp>
      <p:sp>
        <p:nvSpPr>
          <p:cNvPr id="6" name="Footer Placeholder 5"/>
          <p:cNvSpPr>
            <a:spLocks noGrp="1"/>
          </p:cNvSpPr>
          <p:nvPr>
            <p:ph type="ftr" sz="quarter" idx="11"/>
          </p:nvPr>
        </p:nvSpPr>
        <p:spPr/>
        <p:txBody>
          <a:bodyPr/>
          <a:lstStyle/>
          <a:p>
            <a:r>
              <a:rPr lang="en-US"/>
              <a:t>Lewis.Reid@Liverpool.ac.uk</a:t>
            </a:r>
          </a:p>
        </p:txBody>
      </p:sp>
      <p:sp>
        <p:nvSpPr>
          <p:cNvPr id="7" name="Slide Number Placeholder 6"/>
          <p:cNvSpPr>
            <a:spLocks noGrp="1"/>
          </p:cNvSpPr>
          <p:nvPr>
            <p:ph type="sldNum" sz="quarter" idx="12"/>
          </p:nvPr>
        </p:nvSpPr>
        <p:spPr/>
        <p:txBody>
          <a:bodyPr/>
          <a:lstStyle/>
          <a:p>
            <a:fld id="{4CDE2015-5B0A-B64E-A4F8-D9CE8B659446}" type="slidenum">
              <a:rPr lang="en-US" smtClean="0"/>
              <a:t>‹#›</a:t>
            </a:fld>
            <a:endParaRPr lang="en-US"/>
          </a:p>
        </p:txBody>
      </p:sp>
    </p:spTree>
    <p:extLst>
      <p:ext uri="{BB962C8B-B14F-4D97-AF65-F5344CB8AC3E}">
        <p14:creationId xmlns:p14="http://schemas.microsoft.com/office/powerpoint/2010/main" val="16863762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55AA64-0D27-40C2-9A72-8B299EE03B3A}" type="datetime1">
              <a:rPr lang="en-US" smtClean="0"/>
              <a:t>7/4/2022</a:t>
            </a:fld>
            <a:endParaRPr lang="en-US"/>
          </a:p>
        </p:txBody>
      </p:sp>
      <p:sp>
        <p:nvSpPr>
          <p:cNvPr id="5" name="Footer Placeholder 4"/>
          <p:cNvSpPr>
            <a:spLocks noGrp="1"/>
          </p:cNvSpPr>
          <p:nvPr>
            <p:ph type="ftr" sz="quarter" idx="11"/>
          </p:nvPr>
        </p:nvSpPr>
        <p:spPr/>
        <p:txBody>
          <a:bodyPr/>
          <a:lstStyle/>
          <a:p>
            <a:r>
              <a:rPr lang="en-US"/>
              <a:t>Lewis.Reid@Liverpool.ac.uk</a:t>
            </a:r>
          </a:p>
        </p:txBody>
      </p:sp>
      <p:sp>
        <p:nvSpPr>
          <p:cNvPr id="6" name="Slide Number Placeholder 5"/>
          <p:cNvSpPr>
            <a:spLocks noGrp="1"/>
          </p:cNvSpPr>
          <p:nvPr>
            <p:ph type="sldNum" sz="quarter" idx="12"/>
          </p:nvPr>
        </p:nvSpPr>
        <p:spPr/>
        <p:txBody>
          <a:bodyPr/>
          <a:lstStyle/>
          <a:p>
            <a:fld id="{4CDE2015-5B0A-B64E-A4F8-D9CE8B659446}" type="slidenum">
              <a:rPr lang="en-US" smtClean="0"/>
              <a:t>‹#›</a:t>
            </a:fld>
            <a:endParaRPr lang="en-US"/>
          </a:p>
        </p:txBody>
      </p:sp>
    </p:spTree>
    <p:extLst>
      <p:ext uri="{BB962C8B-B14F-4D97-AF65-F5344CB8AC3E}">
        <p14:creationId xmlns:p14="http://schemas.microsoft.com/office/powerpoint/2010/main" val="605394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FA2D9-E93C-4BCC-96CD-027E8A288944}" type="datetime1">
              <a:rPr lang="en-US" smtClean="0"/>
              <a:t>7/4/2022</a:t>
            </a:fld>
            <a:endParaRPr lang="en-US"/>
          </a:p>
        </p:txBody>
      </p:sp>
      <p:sp>
        <p:nvSpPr>
          <p:cNvPr id="5" name="Footer Placeholder 4"/>
          <p:cNvSpPr>
            <a:spLocks noGrp="1"/>
          </p:cNvSpPr>
          <p:nvPr>
            <p:ph type="ftr" sz="quarter" idx="11"/>
          </p:nvPr>
        </p:nvSpPr>
        <p:spPr/>
        <p:txBody>
          <a:bodyPr/>
          <a:lstStyle/>
          <a:p>
            <a:r>
              <a:rPr lang="en-US"/>
              <a:t>Lewis.Reid@Liverpool.ac.uk</a:t>
            </a:r>
          </a:p>
        </p:txBody>
      </p:sp>
      <p:sp>
        <p:nvSpPr>
          <p:cNvPr id="6" name="Slide Number Placeholder 5"/>
          <p:cNvSpPr>
            <a:spLocks noGrp="1"/>
          </p:cNvSpPr>
          <p:nvPr>
            <p:ph type="sldNum" sz="quarter" idx="12"/>
          </p:nvPr>
        </p:nvSpPr>
        <p:spPr/>
        <p:txBody>
          <a:bodyPr/>
          <a:lstStyle/>
          <a:p>
            <a:fld id="{4CDE2015-5B0A-B64E-A4F8-D9CE8B659446}" type="slidenum">
              <a:rPr lang="en-US" smtClean="0"/>
              <a:t>‹#›</a:t>
            </a:fld>
            <a:endParaRPr lang="en-US"/>
          </a:p>
        </p:txBody>
      </p:sp>
    </p:spTree>
    <p:extLst>
      <p:ext uri="{BB962C8B-B14F-4D97-AF65-F5344CB8AC3E}">
        <p14:creationId xmlns:p14="http://schemas.microsoft.com/office/powerpoint/2010/main" val="17402555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AE5FA9-2C90-49AA-A760-6D77584EA8B3}"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11840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5A7CFE-12EE-41E9-85D4-A00D5033CB0C}"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35394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327EE91-475A-4528-9DF1-2B53F06B2913}"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10855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E1170D6-D611-48C2-9E1B-E96D9712C36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4258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8"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9" name="Slide Number Placeholder 5"/>
          <p:cNvSpPr>
            <a:spLocks noGrp="1"/>
          </p:cNvSpPr>
          <p:nvPr>
            <p:ph type="sldNum" sz="quarter" idx="12"/>
          </p:nvPr>
        </p:nvSpPr>
        <p:spPr>
          <a:xfrm>
            <a:off x="9432000" y="6480000"/>
            <a:ext cx="2743200" cy="365125"/>
          </a:xfrm>
          <a:prstGeom prst="rect">
            <a:avLst/>
          </a:prstGeom>
        </p:spPr>
        <p:txBody>
          <a:bodyPr/>
          <a:lstStyle>
            <a:lvl1pPr algn="r">
              <a:defRPr sz="1400">
                <a:solidFill>
                  <a:schemeClr val="bg1"/>
                </a:solidFill>
                <a:latin typeface="Arial" panose="020B0604020202020204" pitchFamily="34" charset="0"/>
                <a:cs typeface="Arial" panose="020B0604020202020204" pitchFamily="34" charset="0"/>
              </a:defRPr>
            </a:lvl1pPr>
          </a:lstStyle>
          <a:p>
            <a:fld id="{4CDE2015-5B0A-B64E-A4F8-D9CE8B659446}" type="slidenum">
              <a:rPr lang="en-US" smtClean="0"/>
              <a:pPr/>
              <a:t>‹#›</a:t>
            </a:fld>
            <a:endParaRPr lang="en-US" dirty="0"/>
          </a:p>
        </p:txBody>
      </p:sp>
    </p:spTree>
    <p:extLst>
      <p:ext uri="{BB962C8B-B14F-4D97-AF65-F5344CB8AC3E}">
        <p14:creationId xmlns:p14="http://schemas.microsoft.com/office/powerpoint/2010/main" val="3873518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1834585-BAFF-4885-BAEE-2209E6BCCADD}"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21807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919B137-380B-4ACB-A752-D253CC90692D}"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19569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138189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520142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5A9B081-2896-48E2-8ACC-CEFE1708752A}"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49070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AE4D712-6098-4857-B906-C03BB31D36C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3489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3FB4EC1-3D66-452B-B951-51A7DEB7921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49652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0339893-E9B2-4EAC-83AE-8398C4262C6C}"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97509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2BD9A66-3EEA-43FF-94F7-2284ADF2850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10970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8A4A00-8EA1-456E-AE90-1FC8624340C2}"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1165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9"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10" name="Slide Number Placeholder 5"/>
          <p:cNvSpPr>
            <a:spLocks noGrp="1"/>
          </p:cNvSpPr>
          <p:nvPr>
            <p:ph type="sldNum" sz="quarter" idx="12"/>
          </p:nvPr>
        </p:nvSpPr>
        <p:spPr>
          <a:xfrm>
            <a:off x="9432000" y="6480000"/>
            <a:ext cx="2743200" cy="365125"/>
          </a:xfrm>
          <a:prstGeom prst="rect">
            <a:avLst/>
          </a:prstGeom>
        </p:spPr>
        <p:txBody>
          <a:bodyPr/>
          <a:lstStyle>
            <a:lvl1pPr algn="r">
              <a:defRPr sz="1400">
                <a:solidFill>
                  <a:schemeClr val="bg1"/>
                </a:solidFill>
                <a:latin typeface="Arial" panose="020B0604020202020204" pitchFamily="34" charset="0"/>
                <a:cs typeface="Arial" panose="020B0604020202020204" pitchFamily="34" charset="0"/>
              </a:defRPr>
            </a:lvl1pPr>
          </a:lstStyle>
          <a:p>
            <a:fld id="{4CDE2015-5B0A-B64E-A4F8-D9CE8B659446}" type="slidenum">
              <a:rPr lang="en-US" smtClean="0"/>
              <a:pPr/>
              <a:t>‹#›</a:t>
            </a:fld>
            <a:endParaRPr lang="en-US" dirty="0"/>
          </a:p>
        </p:txBody>
      </p:sp>
    </p:spTree>
    <p:extLst>
      <p:ext uri="{BB962C8B-B14F-4D97-AF65-F5344CB8AC3E}">
        <p14:creationId xmlns:p14="http://schemas.microsoft.com/office/powerpoint/2010/main" val="11991887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B12693B-AAF3-44C2-B0C1-7351F11F64F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23578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BE921E-1126-4F72-9921-BF8F17110F99}"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7222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075E82-19FA-47DC-94FA-213F7BB62083}"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18938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F766357-0166-49FF-8411-E1865DE03D0E}"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17070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30298637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691AC75-204A-412D-A6DD-F437E6161ECF}"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76108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84439B1-C12F-428F-81E6-ED7176C777D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94217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3091774-C4A8-430C-B2C1-1AAC9B4085F6}"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25423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sz="3600"/>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47A9475-8522-4967-A522-AB07BEB7EB54}"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071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11"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12" name="Slide Number Placeholder 5"/>
          <p:cNvSpPr>
            <a:spLocks noGrp="1"/>
          </p:cNvSpPr>
          <p:nvPr>
            <p:ph type="sldNum" sz="quarter" idx="12"/>
          </p:nvPr>
        </p:nvSpPr>
        <p:spPr>
          <a:xfrm>
            <a:off x="9432000" y="6480000"/>
            <a:ext cx="2743200" cy="365125"/>
          </a:xfrm>
          <a:prstGeom prst="rect">
            <a:avLst/>
          </a:prstGeom>
        </p:spPr>
        <p:txBody>
          <a:bodyPr/>
          <a:lstStyle>
            <a:lvl1pPr algn="r">
              <a:defRPr sz="1400">
                <a:solidFill>
                  <a:schemeClr val="bg1"/>
                </a:solidFill>
                <a:latin typeface="Arial" panose="020B0604020202020204" pitchFamily="34" charset="0"/>
                <a:cs typeface="Arial" panose="020B0604020202020204" pitchFamily="34" charset="0"/>
              </a:defRPr>
            </a:lvl1pPr>
          </a:lstStyle>
          <a:p>
            <a:fld id="{4CDE2015-5B0A-B64E-A4F8-D9CE8B659446}" type="slidenum">
              <a:rPr lang="en-US" smtClean="0"/>
              <a:pPr/>
              <a:t>‹#›</a:t>
            </a:fld>
            <a:endParaRPr lang="en-US" dirty="0"/>
          </a:p>
        </p:txBody>
      </p:sp>
    </p:spTree>
    <p:extLst>
      <p:ext uri="{BB962C8B-B14F-4D97-AF65-F5344CB8AC3E}">
        <p14:creationId xmlns:p14="http://schemas.microsoft.com/office/powerpoint/2010/main" val="630756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7"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8" name="Slide Number Placeholder 5"/>
          <p:cNvSpPr>
            <a:spLocks noGrp="1"/>
          </p:cNvSpPr>
          <p:nvPr>
            <p:ph type="sldNum" sz="quarter" idx="12"/>
          </p:nvPr>
        </p:nvSpPr>
        <p:spPr>
          <a:xfrm>
            <a:off x="9432000" y="6480000"/>
            <a:ext cx="2743200" cy="365125"/>
          </a:xfrm>
          <a:prstGeom prst="rect">
            <a:avLst/>
          </a:prstGeom>
        </p:spPr>
        <p:txBody>
          <a:bodyPr/>
          <a:lstStyle>
            <a:lvl1pPr algn="r">
              <a:defRPr sz="1400">
                <a:solidFill>
                  <a:schemeClr val="bg1"/>
                </a:solidFill>
                <a:latin typeface="Arial" panose="020B0604020202020204" pitchFamily="34" charset="0"/>
                <a:cs typeface="Arial" panose="020B0604020202020204" pitchFamily="34" charset="0"/>
              </a:defRPr>
            </a:lvl1pPr>
          </a:lstStyle>
          <a:p>
            <a:fld id="{4CDE2015-5B0A-B64E-A4F8-D9CE8B659446}" type="slidenum">
              <a:rPr lang="en-US" smtClean="0"/>
              <a:pPr/>
              <a:t>‹#›</a:t>
            </a:fld>
            <a:endParaRPr lang="en-US" dirty="0"/>
          </a:p>
        </p:txBody>
      </p:sp>
    </p:spTree>
    <p:extLst>
      <p:ext uri="{BB962C8B-B14F-4D97-AF65-F5344CB8AC3E}">
        <p14:creationId xmlns:p14="http://schemas.microsoft.com/office/powerpoint/2010/main" val="1142373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lvl1pPr>
              <a:defRPr sz="3600"/>
            </a:lvl1pPr>
          </a:lstStyle>
          <a:p>
            <a:r>
              <a:rPr lang="en-US" dirty="0"/>
              <a:t>Click to edit Master title style</a:t>
            </a:r>
          </a:p>
        </p:txBody>
      </p:sp>
      <p:sp>
        <p:nvSpPr>
          <p:cNvPr id="3"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4"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6" name="Slide Number Placeholder 5"/>
          <p:cNvSpPr>
            <a:spLocks noGrp="1"/>
          </p:cNvSpPr>
          <p:nvPr>
            <p:ph type="sldNum" sz="quarter" idx="12"/>
          </p:nvPr>
        </p:nvSpPr>
        <p:spPr>
          <a:xfrm>
            <a:off x="9432000" y="6480000"/>
            <a:ext cx="2743200" cy="365125"/>
          </a:xfrm>
          <a:prstGeom prst="rect">
            <a:avLst/>
          </a:prstGeom>
        </p:spPr>
        <p:txBody>
          <a:bodyPr/>
          <a:lstStyle>
            <a:lvl1pPr algn="r">
              <a:defRPr sz="1400">
                <a:solidFill>
                  <a:schemeClr val="bg1"/>
                </a:solidFill>
                <a:latin typeface="Arial" panose="020B0604020202020204" pitchFamily="34" charset="0"/>
                <a:cs typeface="Arial" panose="020B0604020202020204" pitchFamily="34" charset="0"/>
              </a:defRPr>
            </a:lvl1pPr>
          </a:lstStyle>
          <a:p>
            <a:fld id="{4CDE2015-5B0A-B64E-A4F8-D9CE8B659446}" type="slidenum">
              <a:rPr lang="en-US" smtClean="0"/>
              <a:pPr/>
              <a:t>‹#›</a:t>
            </a:fld>
            <a:endParaRPr lang="en-US" dirty="0"/>
          </a:p>
        </p:txBody>
      </p:sp>
    </p:spTree>
    <p:extLst>
      <p:ext uri="{BB962C8B-B14F-4D97-AF65-F5344CB8AC3E}">
        <p14:creationId xmlns:p14="http://schemas.microsoft.com/office/powerpoint/2010/main" val="136803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lvl1pPr>
              <a:defRPr sz="3600"/>
            </a:lvl1pPr>
          </a:lstStyle>
          <a:p>
            <a:r>
              <a:rPr lang="en-US" dirty="0"/>
              <a:t>Click to edit Master title style</a:t>
            </a:r>
          </a:p>
        </p:txBody>
      </p:sp>
      <p:sp>
        <p:nvSpPr>
          <p:cNvPr id="3"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4"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6" name="Slide Number Placeholder 5"/>
          <p:cNvSpPr>
            <a:spLocks noGrp="1"/>
          </p:cNvSpPr>
          <p:nvPr>
            <p:ph type="sldNum" sz="quarter" idx="12"/>
          </p:nvPr>
        </p:nvSpPr>
        <p:spPr>
          <a:xfrm>
            <a:off x="9432000" y="6480000"/>
            <a:ext cx="2743200" cy="365125"/>
          </a:xfrm>
          <a:prstGeom prst="rect">
            <a:avLst/>
          </a:prstGeom>
        </p:spPr>
        <p:txBody>
          <a:bodyPr/>
          <a:lstStyle>
            <a:lvl1pPr algn="r">
              <a:defRPr sz="1400">
                <a:solidFill>
                  <a:schemeClr val="bg1"/>
                </a:solidFill>
                <a:latin typeface="Arial" panose="020B0604020202020204" pitchFamily="34" charset="0"/>
                <a:cs typeface="Arial" panose="020B0604020202020204" pitchFamily="34" charset="0"/>
              </a:defRPr>
            </a:lvl1pPr>
          </a:lstStyle>
          <a:p>
            <a:fld id="{4CDE2015-5B0A-B64E-A4F8-D9CE8B659446}" type="slidenum">
              <a:rPr lang="en-US" smtClean="0"/>
              <a:pPr/>
              <a:t>‹#›</a:t>
            </a:fld>
            <a:endParaRPr lang="en-US" dirty="0"/>
          </a:p>
        </p:txBody>
      </p:sp>
    </p:spTree>
    <p:extLst>
      <p:ext uri="{BB962C8B-B14F-4D97-AF65-F5344CB8AC3E}">
        <p14:creationId xmlns:p14="http://schemas.microsoft.com/office/powerpoint/2010/main" val="193899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1746688"/>
            <a:ext cx="3932237" cy="1600200"/>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3594538"/>
            <a:ext cx="3932237" cy="2274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Date Placeholder 3"/>
          <p:cNvSpPr>
            <a:spLocks noGrp="1"/>
          </p:cNvSpPr>
          <p:nvPr>
            <p:ph type="dt" sz="half" idx="10"/>
          </p:nvPr>
        </p:nvSpPr>
        <p:spPr>
          <a:xfrm>
            <a:off x="5406736" y="6481039"/>
            <a:ext cx="2743200" cy="365125"/>
          </a:xfrm>
          <a:prstGeom prst="rect">
            <a:avLst/>
          </a:prstGeom>
        </p:spPr>
        <p:txBody>
          <a:bodyPr/>
          <a:lstStyle/>
          <a:p>
            <a:fld id="{3D943DD3-1362-4B91-8728-C0EBDE7D807E}" type="datetime1">
              <a:rPr lang="en-US" smtClean="0"/>
              <a:t>7/4/2022</a:t>
            </a:fld>
            <a:endParaRPr lang="en-US"/>
          </a:p>
        </p:txBody>
      </p:sp>
      <p:sp>
        <p:nvSpPr>
          <p:cNvPr id="9" name="Footer Placeholder 4"/>
          <p:cNvSpPr>
            <a:spLocks noGrp="1"/>
          </p:cNvSpPr>
          <p:nvPr>
            <p:ph type="ftr" sz="quarter" idx="11"/>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10" name="Slide Number Placeholder 5"/>
          <p:cNvSpPr>
            <a:spLocks noGrp="1"/>
          </p:cNvSpPr>
          <p:nvPr>
            <p:ph type="sldNum" sz="quarter" idx="12"/>
          </p:nvPr>
        </p:nvSpPr>
        <p:spPr>
          <a:xfrm>
            <a:off x="9432000" y="6480000"/>
            <a:ext cx="2743200" cy="365125"/>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pPr algn="r"/>
            <a:fld id="{4CDE2015-5B0A-B64E-A4F8-D9CE8B659446}" type="slidenum">
              <a:rPr lang="en-US" smtClean="0"/>
              <a:pPr algn="r"/>
              <a:t>‹#›</a:t>
            </a:fld>
            <a:endParaRPr lang="en-US" dirty="0"/>
          </a:p>
        </p:txBody>
      </p:sp>
    </p:spTree>
    <p:extLst>
      <p:ext uri="{BB962C8B-B14F-4D97-AF65-F5344CB8AC3E}">
        <p14:creationId xmlns:p14="http://schemas.microsoft.com/office/powerpoint/2010/main" val="1528604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A2B7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4952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3433707"/>
            <a:ext cx="10515600" cy="27148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Content Placeholder 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5532" y="71524"/>
            <a:ext cx="3118657" cy="801627"/>
          </a:xfrm>
          <a:prstGeom prst="rect">
            <a:avLst/>
          </a:prstGeom>
        </p:spPr>
      </p:pic>
      <p:sp>
        <p:nvSpPr>
          <p:cNvPr id="9" name="Date Placeholder 3"/>
          <p:cNvSpPr>
            <a:spLocks noGrp="1"/>
          </p:cNvSpPr>
          <p:nvPr>
            <p:ph type="dt" sz="half" idx="2"/>
          </p:nvPr>
        </p:nvSpPr>
        <p:spPr>
          <a:xfrm>
            <a:off x="5406736" y="6481039"/>
            <a:ext cx="2743200" cy="365125"/>
          </a:xfrm>
          <a:prstGeom prst="rect">
            <a:avLst/>
          </a:prstGeom>
        </p:spPr>
        <p:txBody>
          <a:bodyPr/>
          <a:lstStyle/>
          <a:p>
            <a:fld id="{3D943DD3-1362-4B91-8728-C0EBDE7D807E}" type="datetime1">
              <a:rPr lang="en-US" smtClean="0"/>
              <a:t>7/4/2022</a:t>
            </a:fld>
            <a:endParaRPr lang="en-US" dirty="0"/>
          </a:p>
        </p:txBody>
      </p:sp>
      <p:sp>
        <p:nvSpPr>
          <p:cNvPr id="10" name="Footer Placeholder 4"/>
          <p:cNvSpPr>
            <a:spLocks noGrp="1"/>
          </p:cNvSpPr>
          <p:nvPr>
            <p:ph type="ftr" sz="quarter" idx="3"/>
          </p:nvPr>
        </p:nvSpPr>
        <p:spPr>
          <a:xfrm>
            <a:off x="0" y="6481040"/>
            <a:ext cx="4114800" cy="365125"/>
          </a:xfrm>
          <a:prstGeom prst="rect">
            <a:avLst/>
          </a:prstGeom>
        </p:spPr>
        <p:txBody>
          <a:bodyPr/>
          <a:lstStyle>
            <a:lvl1pPr algn="l">
              <a:defRPr sz="1400">
                <a:solidFill>
                  <a:schemeClr val="bg1"/>
                </a:solidFill>
                <a:latin typeface="Arial" panose="020B0604020202020204" pitchFamily="34" charset="0"/>
                <a:cs typeface="Arial" panose="020B0604020202020204" pitchFamily="34" charset="0"/>
              </a:defRPr>
            </a:lvl1pPr>
          </a:lstStyle>
          <a:p>
            <a:r>
              <a:rPr lang="en-US" dirty="0"/>
              <a:t>Lewis.Reid@Liverpool.ac.uk</a:t>
            </a:r>
          </a:p>
        </p:txBody>
      </p:sp>
      <p:sp>
        <p:nvSpPr>
          <p:cNvPr id="11" name="Slide Number Placeholder 5"/>
          <p:cNvSpPr>
            <a:spLocks noGrp="1"/>
          </p:cNvSpPr>
          <p:nvPr>
            <p:ph type="sldNum" sz="quarter" idx="4"/>
          </p:nvPr>
        </p:nvSpPr>
        <p:spPr>
          <a:xfrm>
            <a:off x="9432000" y="6480000"/>
            <a:ext cx="2743200" cy="365125"/>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pPr algn="r"/>
            <a:fld id="{4CDE2015-5B0A-B64E-A4F8-D9CE8B659446}" type="slidenum">
              <a:rPr lang="en-US" smtClean="0"/>
              <a:pPr algn="r"/>
              <a:t>‹#›</a:t>
            </a:fld>
            <a:endParaRPr lang="en-US" dirty="0"/>
          </a:p>
        </p:txBody>
      </p:sp>
    </p:spTree>
    <p:extLst>
      <p:ext uri="{BB962C8B-B14F-4D97-AF65-F5344CB8AC3E}">
        <p14:creationId xmlns:p14="http://schemas.microsoft.com/office/powerpoint/2010/main" val="536007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720" r:id="rId8"/>
    <p:sldLayoutId id="2147483656" r:id="rId9"/>
    <p:sldLayoutId id="2147483657" r:id="rId10"/>
    <p:sldLayoutId id="2147483658" r:id="rId11"/>
    <p:sldLayoutId id="2147483659" r:id="rId12"/>
    <p:sldLayoutId id="2147483760" r:id="rId13"/>
  </p:sldLayoutIdLst>
  <p:hf hdr="0" dt="0"/>
  <p:txStyles>
    <p:titleStyle>
      <a:lvl1pPr algn="l" defTabSz="914400" rtl="0" eaLnBrk="1" latinLnBrk="0" hangingPunct="1">
        <a:lnSpc>
          <a:spcPct val="90000"/>
        </a:lnSpc>
        <a:spcBef>
          <a:spcPct val="0"/>
        </a:spcBef>
        <a:buNone/>
        <a:defRPr sz="3600" kern="1200">
          <a:solidFill>
            <a:schemeClr val="bg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B2B7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65885-3511-4707-9479-3A8FC38151CD}" type="datetime1">
              <a:rPr lang="en-US" smtClean="0"/>
              <a:t>7/4/2022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Lewis.Reid@Liverpool.ac.uk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E2015-5B0A-B64E-A4F8-D9CE8B659446}" type="slidenum">
              <a:rPr lang="en-US" smtClean="0"/>
              <a:t>‹#›</a:t>
            </a:fld>
            <a:endParaRPr lang="en-US"/>
          </a:p>
        </p:txBody>
      </p:sp>
    </p:spTree>
    <p:extLst>
      <p:ext uri="{BB962C8B-B14F-4D97-AF65-F5344CB8AC3E}">
        <p14:creationId xmlns:p14="http://schemas.microsoft.com/office/powerpoint/2010/main" val="106920930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hf hdr="0" dt="0"/>
  <p:txStyles>
    <p:titleStyle>
      <a:lvl1pPr algn="l" defTabSz="914400" rtl="0" eaLnBrk="1" latinLnBrk="0" hangingPunct="1">
        <a:lnSpc>
          <a:spcPct val="90000"/>
        </a:lnSpc>
        <a:spcBef>
          <a:spcPct val="0"/>
        </a:spcBef>
        <a:buNone/>
        <a:defRPr sz="3600" kern="1200">
          <a:solidFill>
            <a:schemeClr val="bg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1B2B7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0F26607-6C98-4E4E-AE14-7893DA386CFE}"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08792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hf hdr="0" dt="0"/>
  <p:txStyles>
    <p:titleStyle>
      <a:lvl1pPr algn="l" defTabSz="914400" rtl="0" eaLnBrk="1" latinLnBrk="0" hangingPunct="1">
        <a:lnSpc>
          <a:spcPct val="90000"/>
        </a:lnSpc>
        <a:spcBef>
          <a:spcPct val="0"/>
        </a:spcBef>
        <a:buNone/>
        <a:defRPr sz="3600" kern="1200">
          <a:solidFill>
            <a:schemeClr val="bg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1B2B7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EC78247-B1BF-4009-A213-46F3C1949484}"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Lewis.Reid@Liverpool.ac.uk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CDE2015-5B0A-B64E-A4F8-D9CE8B65944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7533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914400" rtl="0" eaLnBrk="1" latinLnBrk="0" hangingPunct="1">
        <a:lnSpc>
          <a:spcPct val="90000"/>
        </a:lnSpc>
        <a:spcBef>
          <a:spcPct val="0"/>
        </a:spcBef>
        <a:buNone/>
        <a:defRPr sz="3600" b="1" kern="1200">
          <a:solidFill>
            <a:schemeClr val="bg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04001" y="3537280"/>
            <a:ext cx="11546224" cy="327298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3600" kern="1200">
                <a:solidFill>
                  <a:schemeClr val="bg1"/>
                </a:solidFill>
                <a:latin typeface="Arial Black" panose="020B0A04020102020204" pitchFamily="34" charset="0"/>
                <a:ea typeface="+mj-ea"/>
                <a:cs typeface="+mj-cs"/>
              </a:defRPr>
            </a:lvl1pPr>
          </a:lstStyle>
          <a:p>
            <a:pPr algn="l">
              <a:lnSpc>
                <a:spcPct val="100000"/>
              </a:lnSpc>
            </a:pPr>
            <a:r>
              <a:rPr lang="en-GB" sz="4400" dirty="0">
                <a:latin typeface="Arial" panose="020B0604020202020204" pitchFamily="34" charset="0"/>
                <a:cs typeface="Arial" panose="020B0604020202020204" pitchFamily="34" charset="0"/>
              </a:rPr>
              <a:t>Challenges of data acquisition and analysis</a:t>
            </a:r>
          </a:p>
          <a:p>
            <a:pPr algn="l">
              <a:lnSpc>
                <a:spcPct val="100000"/>
              </a:lnSpc>
            </a:pPr>
            <a:endParaRPr lang="en-GB" sz="4400" dirty="0">
              <a:latin typeface="Arial" panose="020B0604020202020204" pitchFamily="34" charset="0"/>
              <a:cs typeface="Arial" panose="020B0604020202020204" pitchFamily="34" charset="0"/>
            </a:endParaRPr>
          </a:p>
          <a:p>
            <a:pPr algn="l">
              <a:lnSpc>
                <a:spcPct val="100000"/>
              </a:lnSpc>
            </a:pP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Lewis R. Reid</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5</a:t>
            </a:r>
            <a:r>
              <a:rPr lang="en-GB" sz="2400" baseline="30000" dirty="0">
                <a:latin typeface="Arial" panose="020B0604020202020204" pitchFamily="34" charset="0"/>
                <a:cs typeface="Arial" panose="020B0604020202020204" pitchFamily="34" charset="0"/>
              </a:rPr>
              <a:t>th</a:t>
            </a:r>
            <a:r>
              <a:rPr lang="en-GB" sz="2400" dirty="0">
                <a:latin typeface="Arial" panose="020B0604020202020204" pitchFamily="34" charset="0"/>
                <a:cs typeface="Arial" panose="020B0604020202020204" pitchFamily="34" charset="0"/>
              </a:rPr>
              <a:t> July 2022</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p:txBody>
      </p:sp>
      <p:cxnSp>
        <p:nvCxnSpPr>
          <p:cNvPr id="5" name="Straight Connector 4"/>
          <p:cNvCxnSpPr>
            <a:cxnSpLocks/>
          </p:cNvCxnSpPr>
          <p:nvPr/>
        </p:nvCxnSpPr>
        <p:spPr>
          <a:xfrm>
            <a:off x="504000" y="4190031"/>
            <a:ext cx="10908000" cy="17313"/>
          </a:xfrm>
          <a:prstGeom prst="line">
            <a:avLst/>
          </a:prstGeom>
          <a:ln w="285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4342" y="28946"/>
            <a:ext cx="2545883" cy="1440000"/>
          </a:xfrm>
          <a:prstGeom prst="rect">
            <a:avLst/>
          </a:prstGeom>
        </p:spPr>
      </p:pic>
    </p:spTree>
    <p:extLst>
      <p:ext uri="{BB962C8B-B14F-4D97-AF65-F5344CB8AC3E}">
        <p14:creationId xmlns:p14="http://schemas.microsoft.com/office/powerpoint/2010/main" val="2905578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CDE2015-5B0A-B64E-A4F8-D9CE8B659446}" type="slidenum">
              <a:rPr lang="en-US" smtClean="0"/>
              <a:pPr/>
              <a:t>2</a:t>
            </a:fld>
            <a:endParaRPr lang="en-US" dirty="0"/>
          </a:p>
        </p:txBody>
      </p:sp>
      <p:sp>
        <p:nvSpPr>
          <p:cNvPr id="10" name="Title 1"/>
          <p:cNvSpPr>
            <a:spLocks noGrp="1"/>
          </p:cNvSpPr>
          <p:nvPr>
            <p:ph type="title"/>
          </p:nvPr>
        </p:nvSpPr>
        <p:spPr>
          <a:xfrm>
            <a:off x="3384000" y="72000"/>
            <a:ext cx="8808000" cy="844824"/>
          </a:xfrm>
        </p:spPr>
        <p:txBody>
          <a:bodyPr>
            <a:noAutofit/>
          </a:bodyPr>
          <a:lstStyle/>
          <a:p>
            <a:r>
              <a:rPr lang="en-GB" sz="3200" dirty="0">
                <a:cs typeface="Arial" panose="020B0604020202020204" pitchFamily="34" charset="0"/>
              </a:rPr>
              <a:t>Re-alignment of Coffin camera images</a:t>
            </a:r>
          </a:p>
        </p:txBody>
      </p:sp>
      <p:sp>
        <p:nvSpPr>
          <p:cNvPr id="13" name="Content Placeholder 2"/>
          <p:cNvSpPr txBox="1">
            <a:spLocks/>
          </p:cNvSpPr>
          <p:nvPr/>
        </p:nvSpPr>
        <p:spPr>
          <a:xfrm>
            <a:off x="108000" y="900000"/>
            <a:ext cx="7740000" cy="5940000"/>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sz="1800" dirty="0"/>
              <a:t>Initial analysis showed that we can’t assume that the image numbers on the plasma glow and electron spectrometer cameras can be trusted.</a:t>
            </a:r>
            <a:br>
              <a:rPr lang="en-GB" sz="1800" dirty="0"/>
            </a:br>
            <a:r>
              <a:rPr lang="en-GB" sz="1800" dirty="0"/>
              <a:t>i.e. for a given run, the </a:t>
            </a:r>
            <a:r>
              <a:rPr lang="en-GB" sz="1800" dirty="0" err="1"/>
              <a:t>i</a:t>
            </a:r>
            <a:r>
              <a:rPr lang="en-GB" sz="1800" baseline="30000" dirty="0" err="1"/>
              <a:t>th</a:t>
            </a:r>
            <a:r>
              <a:rPr lang="en-GB" sz="1800" dirty="0"/>
              <a:t> spectrum image doesn’t always correspond to the </a:t>
            </a:r>
            <a:r>
              <a:rPr lang="en-GB" sz="1800" dirty="0" err="1"/>
              <a:t>i</a:t>
            </a:r>
            <a:r>
              <a:rPr lang="en-GB" sz="1800" baseline="30000" dirty="0" err="1"/>
              <a:t>th</a:t>
            </a:r>
            <a:r>
              <a:rPr lang="en-GB" sz="1800" dirty="0"/>
              <a:t> glow image.</a:t>
            </a:r>
          </a:p>
          <a:p>
            <a:r>
              <a:rPr lang="en-GB" sz="1800" dirty="0"/>
              <a:t>Images should be spaced by 100 </a:t>
            </a:r>
            <a:r>
              <a:rPr lang="en-GB" sz="1800" dirty="0" err="1"/>
              <a:t>ms</a:t>
            </a:r>
            <a:r>
              <a:rPr lang="en-GB" sz="1800" dirty="0"/>
              <a:t> but a range of 10-300 </a:t>
            </a:r>
            <a:r>
              <a:rPr lang="en-GB" sz="1800" dirty="0" err="1"/>
              <a:t>ms</a:t>
            </a:r>
            <a:r>
              <a:rPr lang="en-GB" sz="1800" dirty="0"/>
              <a:t> has been observed.</a:t>
            </a:r>
          </a:p>
          <a:p>
            <a:r>
              <a:rPr lang="en-GB" sz="1800" dirty="0"/>
              <a:t>This is important as the plasma glow camera is how we determine whether the gas jet fired or not.</a:t>
            </a:r>
          </a:p>
          <a:p>
            <a:pPr marL="0" indent="0">
              <a:buNone/>
            </a:pPr>
            <a:endParaRPr lang="en-GB" sz="1800" dirty="0"/>
          </a:p>
          <a:p>
            <a:pPr marL="0" indent="0">
              <a:buNone/>
            </a:pPr>
            <a:r>
              <a:rPr lang="en-GB" sz="1800" dirty="0"/>
              <a:t>Top image: Plot of difference in camera timestamps for 600 consecutive images for </a:t>
            </a:r>
            <a:r>
              <a:rPr lang="en-GB" sz="1800" dirty="0">
                <a:solidFill>
                  <a:srgbClr val="FFFF00"/>
                </a:solidFill>
              </a:rPr>
              <a:t>each of the two cameras individually</a:t>
            </a:r>
            <a:r>
              <a:rPr lang="en-GB" sz="1800" dirty="0"/>
              <a:t>. Majority of shots have close to image every 100 </a:t>
            </a:r>
            <a:r>
              <a:rPr lang="en-GB" sz="1800" dirty="0" err="1"/>
              <a:t>ms</a:t>
            </a:r>
            <a:r>
              <a:rPr lang="en-GB" sz="1800" dirty="0"/>
              <a:t> but some outliers cause problems.</a:t>
            </a:r>
          </a:p>
          <a:p>
            <a:pPr marL="0" indent="0">
              <a:buNone/>
            </a:pPr>
            <a:endParaRPr lang="en-GB" sz="1800" dirty="0"/>
          </a:p>
          <a:p>
            <a:pPr marL="0" indent="0">
              <a:buNone/>
            </a:pPr>
            <a:r>
              <a:rPr lang="en-GB" sz="1800" dirty="0"/>
              <a:t>Bottom image: Plot of </a:t>
            </a:r>
            <a:r>
              <a:rPr lang="en-GB" sz="1800" dirty="0">
                <a:solidFill>
                  <a:srgbClr val="FFFF00"/>
                </a:solidFill>
              </a:rPr>
              <a:t>difference</a:t>
            </a:r>
            <a:r>
              <a:rPr lang="en-GB" sz="1800" dirty="0"/>
              <a:t> between time stamps on corresponding plasma glow and </a:t>
            </a:r>
            <a:r>
              <a:rPr lang="en-GB" sz="1800" dirty="0" err="1"/>
              <a:t>espec</a:t>
            </a:r>
            <a:r>
              <a:rPr lang="en-GB" sz="1800" dirty="0"/>
              <a:t> camera images. </a:t>
            </a:r>
          </a:p>
          <a:p>
            <a:pPr marL="0" indent="0">
              <a:buNone/>
            </a:pPr>
            <a:r>
              <a:rPr lang="en-GB" sz="1800" dirty="0"/>
              <a:t>Images for aligned for ~80 shots then are no longer in synchronisation. “gas on” and “gas off” images are mislabelled from this point onwards.</a:t>
            </a:r>
          </a:p>
          <a:p>
            <a:pPr marL="0" indent="0">
              <a:buNone/>
            </a:pPr>
            <a:endParaRPr lang="en-GB" sz="1800" dirty="0"/>
          </a:p>
          <a:p>
            <a:pPr marL="0" indent="0">
              <a:buNone/>
            </a:pPr>
            <a:endParaRPr lang="en-GB" sz="1800" dirty="0"/>
          </a:p>
        </p:txBody>
      </p:sp>
      <p:pic>
        <p:nvPicPr>
          <p:cNvPr id="6" name="Picture 5">
            <a:extLst>
              <a:ext uri="{FF2B5EF4-FFF2-40B4-BE49-F238E27FC236}">
                <a16:creationId xmlns:a16="http://schemas.microsoft.com/office/drawing/2014/main" id="{48309B8D-D04A-4872-9852-6CF625693AE2}"/>
              </a:ext>
            </a:extLst>
          </p:cNvPr>
          <p:cNvPicPr>
            <a:picLocks noChangeAspect="1"/>
          </p:cNvPicPr>
          <p:nvPr/>
        </p:nvPicPr>
        <p:blipFill>
          <a:blip r:embed="rId3"/>
          <a:stretch>
            <a:fillRect/>
          </a:stretch>
        </p:blipFill>
        <p:spPr>
          <a:xfrm>
            <a:off x="7948405" y="900000"/>
            <a:ext cx="3960000" cy="2970000"/>
          </a:xfrm>
          <a:prstGeom prst="rect">
            <a:avLst/>
          </a:prstGeom>
        </p:spPr>
      </p:pic>
      <p:pic>
        <p:nvPicPr>
          <p:cNvPr id="9" name="Picture 8">
            <a:extLst>
              <a:ext uri="{FF2B5EF4-FFF2-40B4-BE49-F238E27FC236}">
                <a16:creationId xmlns:a16="http://schemas.microsoft.com/office/drawing/2014/main" id="{C6F84365-6255-460C-A7A0-E37C9D40A71C}"/>
              </a:ext>
            </a:extLst>
          </p:cNvPr>
          <p:cNvPicPr>
            <a:picLocks noChangeAspect="1"/>
          </p:cNvPicPr>
          <p:nvPr/>
        </p:nvPicPr>
        <p:blipFill>
          <a:blip r:embed="rId4"/>
          <a:stretch>
            <a:fillRect/>
          </a:stretch>
        </p:blipFill>
        <p:spPr>
          <a:xfrm>
            <a:off x="7948405" y="3888000"/>
            <a:ext cx="3960000" cy="2970000"/>
          </a:xfrm>
          <a:prstGeom prst="rect">
            <a:avLst/>
          </a:prstGeom>
        </p:spPr>
      </p:pic>
    </p:spTree>
    <p:extLst>
      <p:ext uri="{BB962C8B-B14F-4D97-AF65-F5344CB8AC3E}">
        <p14:creationId xmlns:p14="http://schemas.microsoft.com/office/powerpoint/2010/main" val="633111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CDE2015-5B0A-B64E-A4F8-D9CE8B659446}" type="slidenum">
              <a:rPr lang="en-US" smtClean="0"/>
              <a:pPr/>
              <a:t>3</a:t>
            </a:fld>
            <a:endParaRPr lang="en-US" dirty="0"/>
          </a:p>
        </p:txBody>
      </p:sp>
      <p:sp>
        <p:nvSpPr>
          <p:cNvPr id="10" name="Title 1"/>
          <p:cNvSpPr>
            <a:spLocks noGrp="1"/>
          </p:cNvSpPr>
          <p:nvPr>
            <p:ph type="title"/>
          </p:nvPr>
        </p:nvSpPr>
        <p:spPr>
          <a:xfrm>
            <a:off x="3384000" y="72000"/>
            <a:ext cx="8808000" cy="844824"/>
          </a:xfrm>
        </p:spPr>
        <p:txBody>
          <a:bodyPr>
            <a:noAutofit/>
          </a:bodyPr>
          <a:lstStyle/>
          <a:p>
            <a:r>
              <a:rPr lang="en-GB" sz="3200" dirty="0">
                <a:cs typeface="Arial" panose="020B0604020202020204" pitchFamily="34" charset="0"/>
              </a:rPr>
              <a:t>Re-alignment of Coffin camera images</a:t>
            </a:r>
          </a:p>
        </p:txBody>
      </p:sp>
      <p:sp>
        <p:nvSpPr>
          <p:cNvPr id="13" name="Content Placeholder 2"/>
          <p:cNvSpPr txBox="1">
            <a:spLocks/>
          </p:cNvSpPr>
          <p:nvPr/>
        </p:nvSpPr>
        <p:spPr>
          <a:xfrm>
            <a:off x="162493" y="900000"/>
            <a:ext cx="11880000" cy="3384909"/>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1800" dirty="0"/>
              <a:t>The shots are realigned using the timestamps on the camera images themselves but very strict limits have to be placed on this. I call shots aligned when the </a:t>
            </a:r>
            <a:r>
              <a:rPr lang="en-GB" sz="1800" dirty="0">
                <a:solidFill>
                  <a:srgbClr val="FFFF00"/>
                </a:solidFill>
              </a:rPr>
              <a:t>timestamps are within </a:t>
            </a:r>
            <a:r>
              <a:rPr lang="en-GB" sz="1800" b="1" dirty="0">
                <a:solidFill>
                  <a:srgbClr val="FFFF00"/>
                </a:solidFill>
              </a:rPr>
              <a:t>10 </a:t>
            </a:r>
            <a:r>
              <a:rPr lang="en-GB" sz="1800" b="1" dirty="0" err="1">
                <a:solidFill>
                  <a:srgbClr val="FFFF00"/>
                </a:solidFill>
              </a:rPr>
              <a:t>ms</a:t>
            </a:r>
            <a:r>
              <a:rPr lang="en-GB" sz="1800" dirty="0">
                <a:solidFill>
                  <a:srgbClr val="FFFF00"/>
                </a:solidFill>
              </a:rPr>
              <a:t> </a:t>
            </a:r>
            <a:r>
              <a:rPr lang="en-GB" sz="1800" dirty="0"/>
              <a:t>– much shorter than the 100 </a:t>
            </a:r>
            <a:r>
              <a:rPr lang="en-GB" sz="1800" dirty="0" err="1"/>
              <a:t>ms</a:t>
            </a:r>
            <a:r>
              <a:rPr lang="en-GB" sz="1800" dirty="0"/>
              <a:t> spacing between shots. This process works however it is not perfect:</a:t>
            </a:r>
          </a:p>
          <a:p>
            <a:pPr marL="285750" indent="-285750">
              <a:buFont typeface="Arial" panose="020B0604020202020204" pitchFamily="34" charset="0"/>
              <a:buChar char="•"/>
            </a:pPr>
            <a:r>
              <a:rPr lang="en-GB" sz="1800" dirty="0"/>
              <a:t>Around 3% of shots are discarded.</a:t>
            </a:r>
          </a:p>
          <a:p>
            <a:pPr marL="285750" indent="-285750">
              <a:buFont typeface="Arial" panose="020B0604020202020204" pitchFamily="34" charset="0"/>
              <a:buChar char="•"/>
            </a:pPr>
            <a:r>
              <a:rPr lang="en-GB" sz="1800" dirty="0"/>
              <a:t>There is occasional instances of two images being captured within a few </a:t>
            </a:r>
            <a:r>
              <a:rPr lang="en-GB" sz="1800" dirty="0" err="1"/>
              <a:t>ms</a:t>
            </a:r>
            <a:r>
              <a:rPr lang="en-GB" sz="1800" dirty="0"/>
              <a:t> – one electron spectra image will have two suitable candidates for the glow image.</a:t>
            </a:r>
          </a:p>
          <a:p>
            <a:pPr marL="0" indent="0">
              <a:buNone/>
            </a:pPr>
            <a:endParaRPr lang="en-GB" sz="1800" dirty="0"/>
          </a:p>
          <a:p>
            <a:pPr marL="0" indent="0">
              <a:buNone/>
            </a:pPr>
            <a:r>
              <a:rPr lang="en-GB" sz="1800" dirty="0"/>
              <a:t>The number of images discarded is acceptable with two diagnostics but more complex, future, experiments could result in a large proportion of the data to be castaway when this issue starts to compound.</a:t>
            </a:r>
          </a:p>
        </p:txBody>
      </p:sp>
      <p:pic>
        <p:nvPicPr>
          <p:cNvPr id="6" name="Picture 5">
            <a:extLst>
              <a:ext uri="{FF2B5EF4-FFF2-40B4-BE49-F238E27FC236}">
                <a16:creationId xmlns:a16="http://schemas.microsoft.com/office/drawing/2014/main" id="{56F1A99D-5B5D-48AB-A0EB-B056903AC932}"/>
              </a:ext>
            </a:extLst>
          </p:cNvPr>
          <p:cNvPicPr>
            <a:picLocks noChangeAspect="1"/>
          </p:cNvPicPr>
          <p:nvPr/>
        </p:nvPicPr>
        <p:blipFill>
          <a:blip r:embed="rId3"/>
          <a:stretch>
            <a:fillRect/>
          </a:stretch>
        </p:blipFill>
        <p:spPr>
          <a:xfrm>
            <a:off x="1224000" y="3960000"/>
            <a:ext cx="3600000" cy="2700000"/>
          </a:xfrm>
          <a:prstGeom prst="rect">
            <a:avLst/>
          </a:prstGeom>
        </p:spPr>
      </p:pic>
      <p:pic>
        <p:nvPicPr>
          <p:cNvPr id="9" name="Picture 8">
            <a:extLst>
              <a:ext uri="{FF2B5EF4-FFF2-40B4-BE49-F238E27FC236}">
                <a16:creationId xmlns:a16="http://schemas.microsoft.com/office/drawing/2014/main" id="{A0C0FF84-47CD-4E69-ACCC-4698D292227E}"/>
              </a:ext>
            </a:extLst>
          </p:cNvPr>
          <p:cNvPicPr>
            <a:picLocks noChangeAspect="1"/>
          </p:cNvPicPr>
          <p:nvPr/>
        </p:nvPicPr>
        <p:blipFill>
          <a:blip r:embed="rId4"/>
          <a:stretch>
            <a:fillRect/>
          </a:stretch>
        </p:blipFill>
        <p:spPr>
          <a:xfrm>
            <a:off x="7380000" y="3960000"/>
            <a:ext cx="3600000" cy="2700000"/>
          </a:xfrm>
          <a:prstGeom prst="rect">
            <a:avLst/>
          </a:prstGeom>
        </p:spPr>
      </p:pic>
      <p:sp>
        <p:nvSpPr>
          <p:cNvPr id="11" name="Arrow: Curved Down 10">
            <a:extLst>
              <a:ext uri="{FF2B5EF4-FFF2-40B4-BE49-F238E27FC236}">
                <a16:creationId xmlns:a16="http://schemas.microsoft.com/office/drawing/2014/main" id="{5EAC1067-6AC1-433F-8F90-363F100148E7}"/>
              </a:ext>
            </a:extLst>
          </p:cNvPr>
          <p:cNvSpPr/>
          <p:nvPr/>
        </p:nvSpPr>
        <p:spPr>
          <a:xfrm rot="20468008">
            <a:off x="4401309" y="4138576"/>
            <a:ext cx="3319848" cy="790832"/>
          </a:xfrm>
          <a:prstGeom prst="curvedDownArrow">
            <a:avLst>
              <a:gd name="adj1" fmla="val 17092"/>
              <a:gd name="adj2" fmla="val 58597"/>
              <a:gd name="adj3" fmla="val 50940"/>
            </a:avLst>
          </a:prstGeom>
          <a:solidFill>
            <a:srgbClr val="F07522"/>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solidFill>
                <a:schemeClr val="tx1"/>
              </a:solidFill>
            </a:endParaRPr>
          </a:p>
        </p:txBody>
      </p:sp>
      <p:sp>
        <p:nvSpPr>
          <p:cNvPr id="14" name="Content Placeholder 2">
            <a:extLst>
              <a:ext uri="{FF2B5EF4-FFF2-40B4-BE49-F238E27FC236}">
                <a16:creationId xmlns:a16="http://schemas.microsoft.com/office/drawing/2014/main" id="{D0C3410D-16E3-415C-9423-F71F109A4A5D}"/>
              </a:ext>
            </a:extLst>
          </p:cNvPr>
          <p:cNvSpPr txBox="1">
            <a:spLocks/>
          </p:cNvSpPr>
          <p:nvPr/>
        </p:nvSpPr>
        <p:spPr>
          <a:xfrm>
            <a:off x="4965564" y="4590454"/>
            <a:ext cx="2260871" cy="1785632"/>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b="1" dirty="0">
                <a:solidFill>
                  <a:srgbClr val="F07522"/>
                </a:solidFill>
              </a:rPr>
              <a:t>After image realignment</a:t>
            </a:r>
          </a:p>
        </p:txBody>
      </p:sp>
    </p:spTree>
    <p:extLst>
      <p:ext uri="{BB962C8B-B14F-4D97-AF65-F5344CB8AC3E}">
        <p14:creationId xmlns:p14="http://schemas.microsoft.com/office/powerpoint/2010/main" val="3131863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CDE2015-5B0A-B64E-A4F8-D9CE8B659446}" type="slidenum">
              <a:rPr lang="en-US" smtClean="0"/>
              <a:pPr/>
              <a:t>4</a:t>
            </a:fld>
            <a:endParaRPr lang="en-US" dirty="0"/>
          </a:p>
        </p:txBody>
      </p:sp>
      <p:sp>
        <p:nvSpPr>
          <p:cNvPr id="10" name="Title 1"/>
          <p:cNvSpPr>
            <a:spLocks noGrp="1"/>
          </p:cNvSpPr>
          <p:nvPr>
            <p:ph type="title"/>
          </p:nvPr>
        </p:nvSpPr>
        <p:spPr>
          <a:xfrm>
            <a:off x="3384000" y="72000"/>
            <a:ext cx="8808000" cy="844824"/>
          </a:xfrm>
        </p:spPr>
        <p:txBody>
          <a:bodyPr>
            <a:noAutofit/>
          </a:bodyPr>
          <a:lstStyle/>
          <a:p>
            <a:r>
              <a:rPr lang="en-GB" sz="3200" dirty="0">
                <a:cs typeface="Arial" panose="020B0604020202020204" pitchFamily="34" charset="0"/>
              </a:rPr>
              <a:t>Re-alignment of Coffin camera images</a:t>
            </a:r>
          </a:p>
        </p:txBody>
      </p:sp>
      <p:pic>
        <p:nvPicPr>
          <p:cNvPr id="6" name="Picture 5">
            <a:extLst>
              <a:ext uri="{FF2B5EF4-FFF2-40B4-BE49-F238E27FC236}">
                <a16:creationId xmlns:a16="http://schemas.microsoft.com/office/drawing/2014/main" id="{56F1A99D-5B5D-48AB-A0EB-B056903AC932}"/>
              </a:ext>
            </a:extLst>
          </p:cNvPr>
          <p:cNvPicPr>
            <a:picLocks noChangeAspect="1"/>
          </p:cNvPicPr>
          <p:nvPr/>
        </p:nvPicPr>
        <p:blipFill>
          <a:blip r:embed="rId3"/>
          <a:stretch>
            <a:fillRect/>
          </a:stretch>
        </p:blipFill>
        <p:spPr>
          <a:xfrm>
            <a:off x="1224000" y="3960000"/>
            <a:ext cx="3600000" cy="2700000"/>
          </a:xfrm>
          <a:prstGeom prst="rect">
            <a:avLst/>
          </a:prstGeom>
        </p:spPr>
      </p:pic>
      <p:pic>
        <p:nvPicPr>
          <p:cNvPr id="9" name="Picture 8">
            <a:extLst>
              <a:ext uri="{FF2B5EF4-FFF2-40B4-BE49-F238E27FC236}">
                <a16:creationId xmlns:a16="http://schemas.microsoft.com/office/drawing/2014/main" id="{A0C0FF84-47CD-4E69-ACCC-4698D292227E}"/>
              </a:ext>
            </a:extLst>
          </p:cNvPr>
          <p:cNvPicPr>
            <a:picLocks noChangeAspect="1"/>
          </p:cNvPicPr>
          <p:nvPr/>
        </p:nvPicPr>
        <p:blipFill>
          <a:blip r:embed="rId4"/>
          <a:stretch>
            <a:fillRect/>
          </a:stretch>
        </p:blipFill>
        <p:spPr>
          <a:xfrm>
            <a:off x="7380000" y="3960000"/>
            <a:ext cx="3600000" cy="2700000"/>
          </a:xfrm>
          <a:prstGeom prst="rect">
            <a:avLst/>
          </a:prstGeom>
        </p:spPr>
      </p:pic>
      <p:sp>
        <p:nvSpPr>
          <p:cNvPr id="11" name="Arrow: Curved Down 10">
            <a:extLst>
              <a:ext uri="{FF2B5EF4-FFF2-40B4-BE49-F238E27FC236}">
                <a16:creationId xmlns:a16="http://schemas.microsoft.com/office/drawing/2014/main" id="{5EAC1067-6AC1-433F-8F90-363F100148E7}"/>
              </a:ext>
            </a:extLst>
          </p:cNvPr>
          <p:cNvSpPr/>
          <p:nvPr/>
        </p:nvSpPr>
        <p:spPr>
          <a:xfrm rot="20468008">
            <a:off x="4401309" y="4138576"/>
            <a:ext cx="3319848" cy="790832"/>
          </a:xfrm>
          <a:prstGeom prst="curvedDownArrow">
            <a:avLst>
              <a:gd name="adj1" fmla="val 17092"/>
              <a:gd name="adj2" fmla="val 58597"/>
              <a:gd name="adj3" fmla="val 50940"/>
            </a:avLst>
          </a:prstGeom>
          <a:solidFill>
            <a:srgbClr val="F07522"/>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solidFill>
                <a:schemeClr val="tx1"/>
              </a:solidFill>
            </a:endParaRPr>
          </a:p>
        </p:txBody>
      </p:sp>
      <p:sp>
        <p:nvSpPr>
          <p:cNvPr id="14" name="Content Placeholder 2">
            <a:extLst>
              <a:ext uri="{FF2B5EF4-FFF2-40B4-BE49-F238E27FC236}">
                <a16:creationId xmlns:a16="http://schemas.microsoft.com/office/drawing/2014/main" id="{D0C3410D-16E3-415C-9423-F71F109A4A5D}"/>
              </a:ext>
            </a:extLst>
          </p:cNvPr>
          <p:cNvSpPr txBox="1">
            <a:spLocks/>
          </p:cNvSpPr>
          <p:nvPr/>
        </p:nvSpPr>
        <p:spPr>
          <a:xfrm>
            <a:off x="4965564" y="4590454"/>
            <a:ext cx="2260871" cy="1785632"/>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b="1" dirty="0">
                <a:solidFill>
                  <a:srgbClr val="F07522"/>
                </a:solidFill>
              </a:rPr>
              <a:t>After image realignment</a:t>
            </a:r>
          </a:p>
        </p:txBody>
      </p:sp>
      <p:pic>
        <p:nvPicPr>
          <p:cNvPr id="12" name="Picture 11">
            <a:extLst>
              <a:ext uri="{FF2B5EF4-FFF2-40B4-BE49-F238E27FC236}">
                <a16:creationId xmlns:a16="http://schemas.microsoft.com/office/drawing/2014/main" id="{847C31E4-1070-4F5F-9D93-58C5B32C2863}"/>
              </a:ext>
            </a:extLst>
          </p:cNvPr>
          <p:cNvPicPr>
            <a:picLocks noChangeAspect="1"/>
          </p:cNvPicPr>
          <p:nvPr/>
        </p:nvPicPr>
        <p:blipFill>
          <a:blip r:embed="rId5"/>
          <a:stretch>
            <a:fillRect/>
          </a:stretch>
        </p:blipFill>
        <p:spPr>
          <a:xfrm>
            <a:off x="1224000" y="862572"/>
            <a:ext cx="3600000" cy="2700000"/>
          </a:xfrm>
          <a:prstGeom prst="rect">
            <a:avLst/>
          </a:prstGeom>
        </p:spPr>
      </p:pic>
      <p:pic>
        <p:nvPicPr>
          <p:cNvPr id="15" name="Picture 14">
            <a:extLst>
              <a:ext uri="{FF2B5EF4-FFF2-40B4-BE49-F238E27FC236}">
                <a16:creationId xmlns:a16="http://schemas.microsoft.com/office/drawing/2014/main" id="{20A4F0DC-A1AF-4E61-80B7-ACB7E7681B10}"/>
              </a:ext>
            </a:extLst>
          </p:cNvPr>
          <p:cNvPicPr>
            <a:picLocks noChangeAspect="1"/>
          </p:cNvPicPr>
          <p:nvPr/>
        </p:nvPicPr>
        <p:blipFill>
          <a:blip r:embed="rId6"/>
          <a:stretch>
            <a:fillRect/>
          </a:stretch>
        </p:blipFill>
        <p:spPr>
          <a:xfrm>
            <a:off x="7380000" y="862572"/>
            <a:ext cx="3600000" cy="2700000"/>
          </a:xfrm>
          <a:prstGeom prst="rect">
            <a:avLst/>
          </a:prstGeom>
        </p:spPr>
      </p:pic>
      <p:sp>
        <p:nvSpPr>
          <p:cNvPr id="16" name="Arrow: Curved Down 15">
            <a:extLst>
              <a:ext uri="{FF2B5EF4-FFF2-40B4-BE49-F238E27FC236}">
                <a16:creationId xmlns:a16="http://schemas.microsoft.com/office/drawing/2014/main" id="{C8689977-CEFF-4A23-9D4B-8A0C38A605B0}"/>
              </a:ext>
            </a:extLst>
          </p:cNvPr>
          <p:cNvSpPr/>
          <p:nvPr/>
        </p:nvSpPr>
        <p:spPr>
          <a:xfrm rot="20468008">
            <a:off x="4401309" y="1041148"/>
            <a:ext cx="3319848" cy="790832"/>
          </a:xfrm>
          <a:prstGeom prst="curvedDownArrow">
            <a:avLst>
              <a:gd name="adj1" fmla="val 17092"/>
              <a:gd name="adj2" fmla="val 58597"/>
              <a:gd name="adj3" fmla="val 50940"/>
            </a:avLst>
          </a:prstGeom>
          <a:solidFill>
            <a:srgbClr val="F07522"/>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solidFill>
                <a:schemeClr val="tx1"/>
              </a:solidFill>
            </a:endParaRPr>
          </a:p>
        </p:txBody>
      </p:sp>
      <p:sp>
        <p:nvSpPr>
          <p:cNvPr id="17" name="Content Placeholder 2">
            <a:extLst>
              <a:ext uri="{FF2B5EF4-FFF2-40B4-BE49-F238E27FC236}">
                <a16:creationId xmlns:a16="http://schemas.microsoft.com/office/drawing/2014/main" id="{2E88E8E2-06CD-40FF-B38A-8F8874043564}"/>
              </a:ext>
            </a:extLst>
          </p:cNvPr>
          <p:cNvSpPr txBox="1">
            <a:spLocks/>
          </p:cNvSpPr>
          <p:nvPr/>
        </p:nvSpPr>
        <p:spPr>
          <a:xfrm>
            <a:off x="4965564" y="1493026"/>
            <a:ext cx="2260871" cy="1785632"/>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GB" b="1" dirty="0">
                <a:solidFill>
                  <a:srgbClr val="F07522"/>
                </a:solidFill>
              </a:rPr>
              <a:t>After image realignment</a:t>
            </a:r>
          </a:p>
        </p:txBody>
      </p:sp>
    </p:spTree>
    <p:extLst>
      <p:ext uri="{BB962C8B-B14F-4D97-AF65-F5344CB8AC3E}">
        <p14:creationId xmlns:p14="http://schemas.microsoft.com/office/powerpoint/2010/main" val="2856902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CDE2015-5B0A-B64E-A4F8-D9CE8B659446}" type="slidenum">
              <a:rPr lang="en-US" smtClean="0"/>
              <a:pPr/>
              <a:t>5</a:t>
            </a:fld>
            <a:endParaRPr lang="en-US" dirty="0"/>
          </a:p>
        </p:txBody>
      </p:sp>
      <p:sp>
        <p:nvSpPr>
          <p:cNvPr id="10" name="Title 1"/>
          <p:cNvSpPr>
            <a:spLocks noGrp="1"/>
          </p:cNvSpPr>
          <p:nvPr>
            <p:ph type="title"/>
          </p:nvPr>
        </p:nvSpPr>
        <p:spPr>
          <a:xfrm>
            <a:off x="3384000" y="72000"/>
            <a:ext cx="8723636" cy="844824"/>
          </a:xfrm>
        </p:spPr>
        <p:txBody>
          <a:bodyPr>
            <a:noAutofit/>
          </a:bodyPr>
          <a:lstStyle/>
          <a:p>
            <a:r>
              <a:rPr lang="en-GB" sz="4000" dirty="0">
                <a:cs typeface="Arial" panose="020B0604020202020204" pitchFamily="34" charset="0"/>
              </a:rPr>
              <a:t>Structure of data acquisition</a:t>
            </a:r>
          </a:p>
        </p:txBody>
      </p:sp>
      <p:sp>
        <p:nvSpPr>
          <p:cNvPr id="13" name="Content Placeholder 2"/>
          <p:cNvSpPr txBox="1">
            <a:spLocks/>
          </p:cNvSpPr>
          <p:nvPr/>
        </p:nvSpPr>
        <p:spPr>
          <a:xfrm>
            <a:off x="5550649" y="1095127"/>
            <a:ext cx="6524415" cy="2492489"/>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sz="1800" dirty="0"/>
              <a:t>Lack of experience and time in the control room pre-experiment meant that no code was prepared ahead of the exploitation time</a:t>
            </a:r>
          </a:p>
          <a:p>
            <a:r>
              <a:rPr lang="en-GB" sz="1800" dirty="0"/>
              <a:t>All data was saved by date with files for a given day in a single directory</a:t>
            </a:r>
          </a:p>
          <a:p>
            <a:r>
              <a:rPr lang="en-GB" sz="1800" dirty="0"/>
              <a:t>Detailed notes had to be taken throughout the experiment to keep track of the files and the file names.</a:t>
            </a:r>
          </a:p>
          <a:p>
            <a:endParaRPr lang="en-GB" sz="1800" dirty="0"/>
          </a:p>
        </p:txBody>
      </p:sp>
      <p:pic>
        <p:nvPicPr>
          <p:cNvPr id="3" name="Picture 2">
            <a:extLst>
              <a:ext uri="{FF2B5EF4-FFF2-40B4-BE49-F238E27FC236}">
                <a16:creationId xmlns:a16="http://schemas.microsoft.com/office/drawing/2014/main" id="{D8310364-5B82-4F2F-9E61-D2D0FF10C546}"/>
              </a:ext>
            </a:extLst>
          </p:cNvPr>
          <p:cNvPicPr>
            <a:picLocks noChangeAspect="1"/>
          </p:cNvPicPr>
          <p:nvPr/>
        </p:nvPicPr>
        <p:blipFill>
          <a:blip r:embed="rId3"/>
          <a:stretch>
            <a:fillRect/>
          </a:stretch>
        </p:blipFill>
        <p:spPr>
          <a:xfrm>
            <a:off x="7056000" y="3852000"/>
            <a:ext cx="4068000" cy="2956618"/>
          </a:xfrm>
          <a:prstGeom prst="rect">
            <a:avLst/>
          </a:prstGeom>
        </p:spPr>
      </p:pic>
      <p:pic>
        <p:nvPicPr>
          <p:cNvPr id="6" name="Picture 5">
            <a:extLst>
              <a:ext uri="{FF2B5EF4-FFF2-40B4-BE49-F238E27FC236}">
                <a16:creationId xmlns:a16="http://schemas.microsoft.com/office/drawing/2014/main" id="{ECDB8D62-E9F6-41A7-88E7-283DB2CAD699}"/>
              </a:ext>
            </a:extLst>
          </p:cNvPr>
          <p:cNvPicPr>
            <a:picLocks noChangeAspect="1"/>
          </p:cNvPicPr>
          <p:nvPr/>
        </p:nvPicPr>
        <p:blipFill>
          <a:blip r:embed="rId4"/>
          <a:stretch>
            <a:fillRect/>
          </a:stretch>
        </p:blipFill>
        <p:spPr>
          <a:xfrm>
            <a:off x="506817" y="828000"/>
            <a:ext cx="5011260" cy="3021686"/>
          </a:xfrm>
          <a:prstGeom prst="rect">
            <a:avLst/>
          </a:prstGeom>
        </p:spPr>
      </p:pic>
      <p:sp>
        <p:nvSpPr>
          <p:cNvPr id="2" name="Rectangle 1">
            <a:extLst>
              <a:ext uri="{FF2B5EF4-FFF2-40B4-BE49-F238E27FC236}">
                <a16:creationId xmlns:a16="http://schemas.microsoft.com/office/drawing/2014/main" id="{67D990F4-EB4B-4AAF-977D-4991C55852E0}"/>
              </a:ext>
            </a:extLst>
          </p:cNvPr>
          <p:cNvSpPr/>
          <p:nvPr/>
        </p:nvSpPr>
        <p:spPr>
          <a:xfrm>
            <a:off x="16800" y="4043540"/>
            <a:ext cx="6897950" cy="2585323"/>
          </a:xfrm>
          <a:prstGeom prst="rect">
            <a:avLst/>
          </a:prstGeom>
        </p:spPr>
        <p:txBody>
          <a:bodyPr wrap="square" anchor="ctr">
            <a:spAutoFit/>
          </a:bodyPr>
          <a:lstStyle/>
          <a:p>
            <a:pPr marL="285750" indent="-285750">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For future campaigns, we would aim to work on data acquisition sooner in the planning process and would want to test acquisition </a:t>
            </a:r>
          </a:p>
          <a:p>
            <a:pPr marL="285750" indent="-285750">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We would want to build the directory structure into the acquisition for easier tracking of files and simplifying analysis.</a:t>
            </a:r>
          </a:p>
          <a:p>
            <a:pPr marL="285750" indent="-285750">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This is inline with the open research framework and may be necessary as open data sets become more fashionable - The structure of how the data is saved will be important for this to be understandable for others.</a:t>
            </a:r>
          </a:p>
        </p:txBody>
      </p:sp>
    </p:spTree>
    <p:extLst>
      <p:ext uri="{BB962C8B-B14F-4D97-AF65-F5344CB8AC3E}">
        <p14:creationId xmlns:p14="http://schemas.microsoft.com/office/powerpoint/2010/main" val="210043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CDE2015-5B0A-B64E-A4F8-D9CE8B659446}" type="slidenum">
              <a:rPr lang="en-US" smtClean="0"/>
              <a:pPr/>
              <a:t>6</a:t>
            </a:fld>
            <a:endParaRPr lang="en-US" dirty="0"/>
          </a:p>
        </p:txBody>
      </p:sp>
      <p:sp>
        <p:nvSpPr>
          <p:cNvPr id="10" name="Title 1"/>
          <p:cNvSpPr>
            <a:spLocks noGrp="1"/>
          </p:cNvSpPr>
          <p:nvPr>
            <p:ph type="title"/>
          </p:nvPr>
        </p:nvSpPr>
        <p:spPr>
          <a:xfrm>
            <a:off x="3384000" y="72000"/>
            <a:ext cx="8808000" cy="844824"/>
          </a:xfrm>
        </p:spPr>
        <p:txBody>
          <a:bodyPr>
            <a:noAutofit/>
          </a:bodyPr>
          <a:lstStyle/>
          <a:p>
            <a:r>
              <a:rPr lang="en-GB" dirty="0">
                <a:cs typeface="Arial" panose="020B0604020202020204" pitchFamily="34" charset="0"/>
              </a:rPr>
              <a:t>Diagnostics for future campaign</a:t>
            </a:r>
          </a:p>
        </p:txBody>
      </p:sp>
      <p:sp>
        <p:nvSpPr>
          <p:cNvPr id="5" name="Content Placeholder 2">
            <a:extLst>
              <a:ext uri="{FF2B5EF4-FFF2-40B4-BE49-F238E27FC236}">
                <a16:creationId xmlns:a16="http://schemas.microsoft.com/office/drawing/2014/main" id="{12B92236-2CB0-4638-9575-21FA71D0A7DC}"/>
              </a:ext>
            </a:extLst>
          </p:cNvPr>
          <p:cNvSpPr txBox="1">
            <a:spLocks/>
          </p:cNvSpPr>
          <p:nvPr/>
        </p:nvSpPr>
        <p:spPr>
          <a:xfrm>
            <a:off x="162492" y="1080000"/>
            <a:ext cx="11880000" cy="5706000"/>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1800" dirty="0"/>
              <a:t>As an example what we may want to do in the future, we have considered the on-shot diagnostics that we would like to install for a follow up experiment:</a:t>
            </a:r>
          </a:p>
          <a:p>
            <a:pPr marL="0" indent="0">
              <a:buNone/>
            </a:pPr>
            <a:endParaRPr lang="en-GB" sz="1800" dirty="0"/>
          </a:p>
          <a:p>
            <a:r>
              <a:rPr lang="en-GB" sz="1800" dirty="0"/>
              <a:t>Electron beam spectrum</a:t>
            </a:r>
          </a:p>
          <a:p>
            <a:r>
              <a:rPr lang="en-GB" sz="1800" dirty="0"/>
              <a:t>Electron beam charge</a:t>
            </a:r>
          </a:p>
          <a:p>
            <a:r>
              <a:rPr lang="en-GB" sz="1800" dirty="0"/>
              <a:t>Laser beam energy</a:t>
            </a:r>
          </a:p>
          <a:p>
            <a:r>
              <a:rPr lang="en-GB" sz="1800" dirty="0"/>
              <a:t>Laser beam spectrum</a:t>
            </a:r>
          </a:p>
          <a:p>
            <a:r>
              <a:rPr lang="en-GB" sz="1800" dirty="0"/>
              <a:t>Laser beam pointing / jitter</a:t>
            </a:r>
          </a:p>
          <a:p>
            <a:r>
              <a:rPr lang="en-GB" sz="1800" dirty="0"/>
              <a:t>Laser time of arrival</a:t>
            </a:r>
          </a:p>
          <a:p>
            <a:r>
              <a:rPr lang="en-GB" sz="1800" dirty="0"/>
              <a:t>Electron beam time of arrival</a:t>
            </a:r>
          </a:p>
          <a:p>
            <a:r>
              <a:rPr lang="en-GB" sz="1800" dirty="0"/>
              <a:t>Plasma density (transverse laser probe)</a:t>
            </a:r>
          </a:p>
          <a:p>
            <a:r>
              <a:rPr lang="en-GB" sz="1800" dirty="0"/>
              <a:t>Plasma glow</a:t>
            </a:r>
          </a:p>
          <a:p>
            <a:r>
              <a:rPr lang="en-GB" sz="1800" dirty="0"/>
              <a:t>Betatron x-ray spectrum</a:t>
            </a:r>
          </a:p>
          <a:p>
            <a:pPr marL="0" indent="0">
              <a:buNone/>
            </a:pPr>
            <a:endParaRPr lang="en-GB" sz="1800" dirty="0"/>
          </a:p>
          <a:p>
            <a:pPr marL="0" indent="0">
              <a:buNone/>
            </a:pPr>
            <a:r>
              <a:rPr lang="en-GB" sz="1800" dirty="0"/>
              <a:t>In an ideal world, the data acquisition system should be able to would be able to save these with confidence in the synchronisation between all the files. Organising this volume of data would require a great deal of thought.</a:t>
            </a:r>
          </a:p>
        </p:txBody>
      </p:sp>
      <p:pic>
        <p:nvPicPr>
          <p:cNvPr id="6" name="Picture 5">
            <a:extLst>
              <a:ext uri="{FF2B5EF4-FFF2-40B4-BE49-F238E27FC236}">
                <a16:creationId xmlns:a16="http://schemas.microsoft.com/office/drawing/2014/main" id="{10D179F5-3D1A-455D-BE62-6F51E72D969E}"/>
              </a:ext>
            </a:extLst>
          </p:cNvPr>
          <p:cNvPicPr>
            <a:picLocks noChangeAspect="1"/>
          </p:cNvPicPr>
          <p:nvPr/>
        </p:nvPicPr>
        <p:blipFill>
          <a:blip r:embed="rId3"/>
          <a:stretch>
            <a:fillRect/>
          </a:stretch>
        </p:blipFill>
        <p:spPr>
          <a:xfrm>
            <a:off x="5400000" y="2087999"/>
            <a:ext cx="6480000" cy="3706772"/>
          </a:xfrm>
          <a:prstGeom prst="rect">
            <a:avLst/>
          </a:prstGeom>
        </p:spPr>
      </p:pic>
    </p:spTree>
    <p:extLst>
      <p:ext uri="{BB962C8B-B14F-4D97-AF65-F5344CB8AC3E}">
        <p14:creationId xmlns:p14="http://schemas.microsoft.com/office/powerpoint/2010/main" val="421275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CDE2015-5B0A-B64E-A4F8-D9CE8B659446}" type="slidenum">
              <a:rPr lang="en-US" smtClean="0"/>
              <a:pPr/>
              <a:t>7</a:t>
            </a:fld>
            <a:endParaRPr lang="en-US" dirty="0"/>
          </a:p>
        </p:txBody>
      </p:sp>
      <p:sp>
        <p:nvSpPr>
          <p:cNvPr id="10" name="Title 1"/>
          <p:cNvSpPr>
            <a:spLocks noGrp="1"/>
          </p:cNvSpPr>
          <p:nvPr>
            <p:ph type="title"/>
          </p:nvPr>
        </p:nvSpPr>
        <p:spPr>
          <a:xfrm>
            <a:off x="3384000" y="72000"/>
            <a:ext cx="8723636" cy="844824"/>
          </a:xfrm>
        </p:spPr>
        <p:txBody>
          <a:bodyPr>
            <a:noAutofit/>
          </a:bodyPr>
          <a:lstStyle/>
          <a:p>
            <a:r>
              <a:rPr lang="en-GB" sz="4000" dirty="0">
                <a:cs typeface="Arial" panose="020B0604020202020204" pitchFamily="34" charset="0"/>
              </a:rPr>
              <a:t>Conclusions</a:t>
            </a:r>
          </a:p>
        </p:txBody>
      </p:sp>
      <p:sp>
        <p:nvSpPr>
          <p:cNvPr id="5" name="Content Placeholder 2">
            <a:extLst>
              <a:ext uri="{FF2B5EF4-FFF2-40B4-BE49-F238E27FC236}">
                <a16:creationId xmlns:a16="http://schemas.microsoft.com/office/drawing/2014/main" id="{12B92236-2CB0-4638-9575-21FA71D0A7DC}"/>
              </a:ext>
            </a:extLst>
          </p:cNvPr>
          <p:cNvSpPr txBox="1">
            <a:spLocks/>
          </p:cNvSpPr>
          <p:nvPr/>
        </p:nvSpPr>
        <p:spPr>
          <a:xfrm>
            <a:off x="162493" y="1260000"/>
            <a:ext cx="11880000" cy="4269747"/>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GB" sz="1800" dirty="0"/>
              <a:t>Data synchronisation and timestamping will be critical in the future especially as number of diagnostics and complexity increases.</a:t>
            </a:r>
          </a:p>
          <a:p>
            <a:r>
              <a:rPr lang="en-GB" sz="1800" dirty="0"/>
              <a:t>The network infrastructure may be something we need to look at to support this.</a:t>
            </a:r>
          </a:p>
          <a:p>
            <a:r>
              <a:rPr lang="en-GB" sz="1800" dirty="0"/>
              <a:t>Designing the DAQ system to be ready for future experimental campaigns is something that can only be achieved if facility scientists and users work collaboratively.</a:t>
            </a:r>
          </a:p>
          <a:p>
            <a:r>
              <a:rPr lang="en-GB" sz="1800" dirty="0"/>
              <a:t>Planning for data acquisition and structure of how it is saved is critical for experiments.</a:t>
            </a:r>
            <a:br>
              <a:rPr lang="en-GB" sz="1800" dirty="0"/>
            </a:br>
            <a:r>
              <a:rPr lang="en-GB" sz="1800" dirty="0"/>
              <a:t>In future, we would place equal emphasis on this as the physics we are investigating.</a:t>
            </a:r>
          </a:p>
          <a:p>
            <a:r>
              <a:rPr lang="en-GB" sz="1800" dirty="0"/>
              <a:t>Open data and open datasets are coming, planning and preparing now may save a lot of problems in the future.</a:t>
            </a:r>
          </a:p>
        </p:txBody>
      </p:sp>
    </p:spTree>
    <p:extLst>
      <p:ext uri="{BB962C8B-B14F-4D97-AF65-F5344CB8AC3E}">
        <p14:creationId xmlns:p14="http://schemas.microsoft.com/office/powerpoint/2010/main" val="332429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3704496" y="2709619"/>
            <a:ext cx="4159343" cy="1069127"/>
          </a:xfrm>
        </p:spPr>
      </p:pic>
      <p:sp>
        <p:nvSpPr>
          <p:cNvPr id="3" name="TextBox 2"/>
          <p:cNvSpPr txBox="1"/>
          <p:nvPr/>
        </p:nvSpPr>
        <p:spPr>
          <a:xfrm>
            <a:off x="266007" y="199505"/>
            <a:ext cx="3757353" cy="1413164"/>
          </a:xfrm>
          <a:prstGeom prst="rect">
            <a:avLst/>
          </a:prstGeom>
          <a:solidFill>
            <a:srgbClr val="1B2B7C"/>
          </a:solidFill>
        </p:spPr>
        <p:txBody>
          <a:bodyPr wrap="square" rtlCol="0">
            <a:spAutoFit/>
          </a:bodyPr>
          <a:lstStyle/>
          <a:p>
            <a:endParaRPr lang="en-GB" dirty="0"/>
          </a:p>
        </p:txBody>
      </p:sp>
    </p:spTree>
    <p:extLst>
      <p:ext uri="{BB962C8B-B14F-4D97-AF65-F5344CB8AC3E}">
        <p14:creationId xmlns:p14="http://schemas.microsoft.com/office/powerpoint/2010/main" val="265028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4DA569C-7A81-0D43-8490-07A5198C573D}" vid="{29F43398-5CEA-8F45-8F73-53C0FB2437DE}"/>
    </a:ext>
  </a:ext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4DA569C-7A81-0D43-8490-07A5198C573D}" vid="{29F43398-5CEA-8F45-8F73-53C0FB2437DE}"/>
    </a:ext>
  </a:extLst>
</a:theme>
</file>

<file path=ppt/theme/theme3.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4DA569C-7A81-0D43-8490-07A5198C573D}" vid="{29F43398-5CEA-8F45-8F73-53C0FB2437DE}"/>
    </a:ext>
  </a:ext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4DA569C-7A81-0D43-8490-07A5198C573D}" vid="{29F43398-5CEA-8F45-8F73-53C0FB2437D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31974</TotalTime>
  <Words>557</Words>
  <Application>Microsoft Office PowerPoint</Application>
  <PresentationFormat>Widescreen</PresentationFormat>
  <Paragraphs>65</Paragraphs>
  <Slides>8</Slides>
  <Notes>8</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8</vt:i4>
      </vt:variant>
    </vt:vector>
  </HeadingPairs>
  <TitlesOfParts>
    <vt:vector size="15" baseType="lpstr">
      <vt:lpstr>Arial</vt:lpstr>
      <vt:lpstr>Arial Black</vt:lpstr>
      <vt:lpstr>Calibri</vt:lpstr>
      <vt:lpstr>Office Theme</vt:lpstr>
      <vt:lpstr>6_Office Theme</vt:lpstr>
      <vt:lpstr>7_Office Theme</vt:lpstr>
      <vt:lpstr>5_Office Theme</vt:lpstr>
      <vt:lpstr>PowerPoint Presentation</vt:lpstr>
      <vt:lpstr>Re-alignment of Coffin camera images</vt:lpstr>
      <vt:lpstr>Re-alignment of Coffin camera images</vt:lpstr>
      <vt:lpstr>Re-alignment of Coffin camera images</vt:lpstr>
      <vt:lpstr>Structure of data acquisition</vt:lpstr>
      <vt:lpstr>Diagnostics for future campaign</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Killaheene, Oliver</dc:creator>
  <cp:lastModifiedBy>Reid, Lewis [lrreid]</cp:lastModifiedBy>
  <cp:revision>1571</cp:revision>
  <dcterms:created xsi:type="dcterms:W3CDTF">2018-01-29T11:21:05Z</dcterms:created>
  <dcterms:modified xsi:type="dcterms:W3CDTF">2022-07-04T21:51:01Z</dcterms:modified>
</cp:coreProperties>
</file>