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21"/>
  </p:notesMasterIdLst>
  <p:sldIdLst>
    <p:sldId id="257" r:id="rId6"/>
    <p:sldId id="269" r:id="rId7"/>
    <p:sldId id="285" r:id="rId8"/>
    <p:sldId id="284" r:id="rId9"/>
    <p:sldId id="286" r:id="rId10"/>
    <p:sldId id="288" r:id="rId11"/>
    <p:sldId id="289" r:id="rId12"/>
    <p:sldId id="290" r:id="rId13"/>
    <p:sldId id="287" r:id="rId14"/>
    <p:sldId id="291" r:id="rId15"/>
    <p:sldId id="292" r:id="rId16"/>
    <p:sldId id="293" r:id="rId17"/>
    <p:sldId id="295" r:id="rId18"/>
    <p:sldId id="294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003088"/>
    <a:srgbClr val="F08900"/>
    <a:srgbClr val="1E5DF8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4422"/>
  </p:normalViewPr>
  <p:slideViewPr>
    <p:cSldViewPr snapToGrid="0" snapToObjects="1">
      <p:cViewPr varScale="1">
        <p:scale>
          <a:sx n="109" d="100"/>
          <a:sy n="109" d="100"/>
        </p:scale>
        <p:origin x="972" y="96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7/4/2022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745242" y="1888171"/>
            <a:ext cx="10552872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 beam dynamics in dielectric wakefield structures 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745242" y="3573094"/>
            <a:ext cx="6974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Y. Saveliev, T. Overton, T. Pacey, G. Xia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5242" y="4365449"/>
            <a:ext cx="993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Beam delivery team: N. Joshi, S. </a:t>
            </a:r>
            <a:r>
              <a:rPr lang="en-GB" sz="2400" dirty="0" err="1" smtClean="0"/>
              <a:t>Mathisen</a:t>
            </a:r>
            <a:r>
              <a:rPr lang="en-GB" sz="2400" dirty="0" smtClean="0"/>
              <a:t>, B. </a:t>
            </a:r>
            <a:r>
              <a:rPr lang="en-GB" sz="2400" dirty="0" err="1" smtClean="0"/>
              <a:t>Muratori</a:t>
            </a:r>
            <a:r>
              <a:rPr lang="en-GB" sz="2400" dirty="0" smtClean="0"/>
              <a:t>, N. Thompson, M. King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240716" y="5583115"/>
            <a:ext cx="212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CLARA User Meeting</a:t>
            </a:r>
          </a:p>
          <a:p>
            <a:r>
              <a:rPr lang="en-GB" dirty="0" smtClean="0"/>
              <a:t>5 </a:t>
            </a:r>
            <a:r>
              <a:rPr lang="en-GB" dirty="0"/>
              <a:t>J</a:t>
            </a:r>
            <a:r>
              <a:rPr lang="en-GB" dirty="0" smtClean="0"/>
              <a:t>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1124646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Elliptical beams study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41" y="1114622"/>
            <a:ext cx="4959228" cy="4673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7946" y="1459523"/>
            <a:ext cx="518746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Transverse phase space and projected emittance with and without DWA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28692" y="3894992"/>
            <a:ext cx="53633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Measured by slit scans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Phase spaces provide insight into transverse beam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Expected rise of horizontal emittance with beam size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1243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186926"/>
            <a:ext cx="11606951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Elliptical beams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study: </a:t>
            </a:r>
          </a:p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outcome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340" y="1633476"/>
            <a:ext cx="9841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Excellent agreement of experimental data with simulations by in-house developed computer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Demonstrated all trends predicted by theoretical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BBU suppression with elliptical beams seems to be working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… but quadrupole wakefields may present a significant complication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… including focussing wakefields (due to reduction in beam size thus negating the effect of </a:t>
            </a:r>
            <a:r>
              <a:rPr lang="en-GB" dirty="0" err="1" smtClean="0"/>
              <a:t>ellipticity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99238" y="3367454"/>
            <a:ext cx="841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Paper was submitted to PRL but was not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One of the recommendations: scaling the results to practical DWA bunch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Will resubmit to PRAB with added section on scaling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89485" y="4624754"/>
            <a:ext cx="7957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Other measurements have been made (gap and offset variation, comparison between planar and circular DWA structures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Emphasis on benchmarking of our in-house developed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Submission to PRAB expected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32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46627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to practical DWA bunch parameters (1)</a:t>
            </a:r>
            <a:endParaRPr lang="en-US" sz="40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92" y="3140686"/>
            <a:ext cx="2776883" cy="2380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341" y="1292469"/>
            <a:ext cx="26997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Bunch charge 	10nC</a:t>
            </a:r>
          </a:p>
          <a:p>
            <a:r>
              <a:rPr lang="en-GB" dirty="0" smtClean="0"/>
              <a:t>Beam energy	1GeV</a:t>
            </a:r>
          </a:p>
          <a:p>
            <a:r>
              <a:rPr lang="en-GB" dirty="0" smtClean="0"/>
              <a:t>H-beam size	500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</a:t>
            </a:r>
          </a:p>
          <a:p>
            <a:r>
              <a:rPr lang="en-GB" dirty="0" smtClean="0"/>
              <a:t>Bunch length (full)	3ps</a:t>
            </a:r>
          </a:p>
          <a:p>
            <a:r>
              <a:rPr lang="en-GB" dirty="0" smtClean="0"/>
              <a:t>Skew Gaussian</a:t>
            </a:r>
          </a:p>
          <a:p>
            <a:r>
              <a:rPr lang="en-GB" dirty="0" smtClean="0"/>
              <a:t>Structure gap	2mm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479" y="2318969"/>
            <a:ext cx="4357321" cy="217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639" y="1341078"/>
            <a:ext cx="4731361" cy="4245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7" y="5662246"/>
            <a:ext cx="403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Horizontal width of 5 longitudinal slices along the 5m structure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77138" y="4510426"/>
            <a:ext cx="345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Horizontal profiles of the full beam</a:t>
            </a:r>
          </a:p>
          <a:p>
            <a:r>
              <a:rPr lang="en-GB" dirty="0"/>
              <a:t>a</a:t>
            </a:r>
            <a:r>
              <a:rPr lang="en-GB" dirty="0" smtClean="0"/>
              <a:t>t s=0, 1.0 and 1.5m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46627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to practical DWA bunch parameters (2)</a:t>
            </a:r>
            <a:endParaRPr lang="en-US" sz="40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560" y="1186702"/>
            <a:ext cx="4061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Lesser than expected effect from </a:t>
            </a:r>
            <a:r>
              <a:rPr lang="en-GB" dirty="0" err="1" smtClean="0"/>
              <a:t>Fx</a:t>
            </a:r>
            <a:r>
              <a:rPr lang="en-GB" dirty="0" smtClean="0"/>
              <a:t> but not negligible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Vertical (defocussing) wakefield leads to beam losses already after ~ 1m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500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wide beam is still not enough to reduce BBU instability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1969477" y="3068515"/>
            <a:ext cx="333950" cy="632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3341" y="4026877"/>
            <a:ext cx="399281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Something need to be done with both quadrupole and dipole fields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934" y="1216234"/>
            <a:ext cx="3907526" cy="1899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099" y="3115291"/>
            <a:ext cx="3731909" cy="2351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90" y="2967489"/>
            <a:ext cx="3441824" cy="3056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460" y="1235931"/>
            <a:ext cx="3770750" cy="1832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7865" y="1677875"/>
            <a:ext cx="14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on axis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827849" y="1774490"/>
            <a:ext cx="15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Offset = 50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84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46627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to practical DWA bunch parameters (3)</a:t>
            </a:r>
            <a:endParaRPr lang="en-US" sz="40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11" y="3969279"/>
            <a:ext cx="2645019" cy="1748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82153" y="2921415"/>
            <a:ext cx="5046785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Are these results “killing” the concept of wide elliptical beams for suppression of BBU instability?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3609" y="1272689"/>
            <a:ext cx="205056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Quadrupole fields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341" y="1767254"/>
            <a:ext cx="5651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a sequence of short orthogonally oriented sections (similar to FODO)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Works well with </a:t>
            </a:r>
            <a:r>
              <a:rPr lang="en-GB" u="sng" dirty="0" smtClean="0"/>
              <a:t>small size circular beams </a:t>
            </a:r>
            <a:r>
              <a:rPr lang="en-GB" dirty="0" smtClean="0"/>
              <a:t>(confirmed by simulations [Lynn et al. 2021 IPAC]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Unlikely to work for </a:t>
            </a:r>
            <a:r>
              <a:rPr lang="en-GB" u="sng" dirty="0" smtClean="0"/>
              <a:t>wide elliptical beams </a:t>
            </a:r>
            <a:r>
              <a:rPr lang="en-GB" dirty="0" smtClean="0"/>
              <a:t>even with modest 500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width (still insufficient wrt BBU)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165360" y="1267748"/>
            <a:ext cx="147668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Dipole fields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192108" y="1762955"/>
            <a:ext cx="360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even wider &gt; 1000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Even less likely to be realisable </a:t>
            </a:r>
            <a:endParaRPr lang="en-GB" dirty="0"/>
          </a:p>
        </p:txBody>
      </p:sp>
      <p:sp>
        <p:nvSpPr>
          <p:cNvPr id="2" name="Down Arrow 1"/>
          <p:cNvSpPr/>
          <p:nvPr/>
        </p:nvSpPr>
        <p:spPr>
          <a:xfrm>
            <a:off x="8704385" y="4396154"/>
            <a:ext cx="64183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819300" y="5328138"/>
            <a:ext cx="2412007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High impact publication</a:t>
            </a:r>
          </a:p>
          <a:p>
            <a:r>
              <a:rPr lang="en-GB" dirty="0" smtClean="0"/>
              <a:t>(not journal, - physics!)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84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69D5D6-9CBF-2F47-ABA6-C44F092862B7}"/>
              </a:ext>
            </a:extLst>
          </p:cNvPr>
          <p:cNvSpPr/>
          <p:nvPr/>
        </p:nvSpPr>
        <p:spPr>
          <a:xfrm>
            <a:off x="973969" y="5904254"/>
            <a:ext cx="355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539E4-64DB-C141-80BC-DC0282462C17}"/>
              </a:ext>
            </a:extLst>
          </p:cNvPr>
          <p:cNvSpPr/>
          <p:nvPr/>
        </p:nvSpPr>
        <p:spPr>
          <a:xfrm>
            <a:off x="4286723" y="5904254"/>
            <a:ext cx="273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Twitter:@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B0994-2D52-2647-9C24-1B83B0A77782}"/>
              </a:ext>
            </a:extLst>
          </p:cNvPr>
          <p:cNvSpPr/>
          <p:nvPr/>
        </p:nvSpPr>
        <p:spPr>
          <a:xfrm>
            <a:off x="7265120" y="5904254"/>
            <a:ext cx="3319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YouTube: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1131680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Dielectric </a:t>
            </a:r>
            <a:r>
              <a:rPr lang="en-US" sz="36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6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akefield Acceleration (DWA) : novel concept </a:t>
            </a:r>
            <a:endParaRPr lang="en-US" sz="36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0" y="1441940"/>
            <a:ext cx="4417669" cy="3246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244" y="2268418"/>
            <a:ext cx="3948454" cy="2642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1742" y="2920035"/>
            <a:ext cx="175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Drive bunch </a:t>
            </a:r>
            <a:endParaRPr lang="en-GB" sz="2400" dirty="0"/>
          </a:p>
        </p:txBody>
      </p:sp>
      <p:sp>
        <p:nvSpPr>
          <p:cNvPr id="10" name="Oval 9"/>
          <p:cNvSpPr/>
          <p:nvPr/>
        </p:nvSpPr>
        <p:spPr>
          <a:xfrm>
            <a:off x="9530862" y="3197061"/>
            <a:ext cx="114300" cy="36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238392" y="1846387"/>
            <a:ext cx="1213339" cy="1350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13049" y="1428167"/>
            <a:ext cx="337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Main (accelerated) bunch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86501" y="5275385"/>
            <a:ext cx="5662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&gt;300MeV/m accelerating gradients demonstrated experimentally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~ GeV/m gradients feasible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267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 wakefields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4" y="1290982"/>
            <a:ext cx="3926139" cy="203251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1" y="3675481"/>
            <a:ext cx="3878512" cy="169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189" y="464737"/>
            <a:ext cx="4689007" cy="3967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221" y="3315185"/>
            <a:ext cx="375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Quadrupole wakefields. Beam on axis.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1116" y="5372102"/>
            <a:ext cx="332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Dipole wakefields. Beam off-axis.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64189" y="4431899"/>
            <a:ext cx="503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Transverse (and longitudinal !) wakefields increase towards the  tail of the bunch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76896" y="5629704"/>
            <a:ext cx="478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Beam Breakup </a:t>
            </a:r>
            <a:r>
              <a:rPr lang="en-GB" sz="2800" dirty="0"/>
              <a:t>(</a:t>
            </a:r>
            <a:r>
              <a:rPr lang="en-GB" sz="2800" dirty="0" smtClean="0"/>
              <a:t>BBU) instability</a:t>
            </a:r>
            <a:endParaRPr lang="en-GB" sz="2800" dirty="0"/>
          </a:p>
        </p:txBody>
      </p:sp>
      <p:sp>
        <p:nvSpPr>
          <p:cNvPr id="10" name="Right Arrow 9"/>
          <p:cNvSpPr/>
          <p:nvPr/>
        </p:nvSpPr>
        <p:spPr>
          <a:xfrm rot="849044">
            <a:off x="4007440" y="5656006"/>
            <a:ext cx="1266092" cy="184666"/>
          </a:xfrm>
          <a:prstGeom prst="rightArrow">
            <a:avLst/>
          </a:prstGeom>
          <a:solidFill>
            <a:srgbClr val="FF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19139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BBU suppression concepts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9092" y="4402063"/>
            <a:ext cx="2954215" cy="1383323"/>
            <a:chOff x="967154" y="2118946"/>
            <a:chExt cx="2224454" cy="882162"/>
          </a:xfrm>
        </p:grpSpPr>
        <p:grpSp>
          <p:nvGrpSpPr>
            <p:cNvPr id="5" name="Group 4"/>
            <p:cNvGrpSpPr/>
            <p:nvPr/>
          </p:nvGrpSpPr>
          <p:grpSpPr>
            <a:xfrm>
              <a:off x="967154" y="2118946"/>
              <a:ext cx="2224454" cy="272562"/>
              <a:chOff x="967154" y="2118946"/>
              <a:chExt cx="2224454" cy="27256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967154" y="2118946"/>
                <a:ext cx="2224454" cy="527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967154" y="2171700"/>
                <a:ext cx="2224454" cy="2198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>
              <a:off x="967154" y="2728546"/>
              <a:ext cx="2224454" cy="272562"/>
              <a:chOff x="967154" y="2118946"/>
              <a:chExt cx="2224454" cy="27256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67154" y="2118946"/>
                <a:ext cx="2224454" cy="527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67154" y="2171700"/>
                <a:ext cx="2224454" cy="219808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2466" y="2505808"/>
              <a:ext cx="1582615" cy="879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173" y="1265508"/>
            <a:ext cx="6838950" cy="2446344"/>
          </a:xfrm>
          <a:prstGeom prst="rect">
            <a:avLst/>
          </a:prstGeom>
        </p:spPr>
      </p:pic>
      <p:pic>
        <p:nvPicPr>
          <p:cNvPr id="13" name="Picture 12" descr="Screen Shot 2018-05-09 at 4.02.5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663" y="4402063"/>
            <a:ext cx="3806837" cy="21912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95720" y="1543224"/>
            <a:ext cx="33907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BNS damping</a:t>
            </a:r>
          </a:p>
          <a:p>
            <a:r>
              <a:rPr lang="en-GB" sz="2800" dirty="0" smtClean="0"/>
              <a:t>Circular structures</a:t>
            </a:r>
          </a:p>
          <a:p>
            <a:r>
              <a:rPr lang="en-GB" sz="2800" dirty="0" smtClean="0"/>
              <a:t>Quadrupole “wiggler”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62117" y="4446675"/>
            <a:ext cx="3853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High aspect ratio (flat) beams</a:t>
            </a:r>
          </a:p>
          <a:p>
            <a:r>
              <a:rPr lang="en-GB" sz="2400" dirty="0" smtClean="0"/>
              <a:t>Planar structures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31423" y="467750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Ez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659923" y="543248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Fy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37492" y="3903785"/>
            <a:ext cx="103777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1143110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 beam dynamics studies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993" y="1175936"/>
            <a:ext cx="8555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Many </a:t>
            </a:r>
            <a:r>
              <a:rPr lang="en-GB" sz="2400" dirty="0"/>
              <a:t>publications </a:t>
            </a:r>
            <a:r>
              <a:rPr lang="en-GB" sz="2400" dirty="0" smtClean="0"/>
              <a:t>on theory and computer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Very little on experimental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Only one experimental work on high aspect ratio elliptical beams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3" y="2501271"/>
            <a:ext cx="7057659" cy="2244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889" y="2501271"/>
            <a:ext cx="3019610" cy="2523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4406" y="5271212"/>
            <a:ext cx="3530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Very short structure (10mm)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BPMs are used (not screens)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Very small structure gap (&lt;1mm)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Very high beam energy (20GeV)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6265181" y="5794131"/>
            <a:ext cx="566442" cy="254977"/>
          </a:xfrm>
          <a:prstGeom prst="rightArrow">
            <a:avLst/>
          </a:prstGeom>
          <a:solidFill>
            <a:srgbClr val="FF6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110701" y="5598453"/>
            <a:ext cx="4226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Cannot measure quadrupole wakefields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Cannot measure longitudinal wakefields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0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631940" y="178129"/>
            <a:ext cx="1120250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 BA1 experiments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11" y="1178206"/>
            <a:ext cx="5074389" cy="3591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52" y="1073009"/>
            <a:ext cx="5416589" cy="2438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70" y="3780351"/>
            <a:ext cx="2412680" cy="172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380" y="5408778"/>
            <a:ext cx="8133952" cy="1316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6538" y="4967654"/>
            <a:ext cx="6266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DWA structure: </a:t>
            </a:r>
            <a:r>
              <a:rPr lang="en-GB" sz="2000" dirty="0" smtClean="0"/>
              <a:t>½ of the </a:t>
            </a:r>
            <a:r>
              <a:rPr lang="en-GB" sz="2000" dirty="0" smtClean="0"/>
              <a:t>CLARA wakefield energy dechirper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698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976935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Elliptical beams study (1)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03" y="1352019"/>
            <a:ext cx="4716308" cy="3322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050" y="4759938"/>
            <a:ext cx="4143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Beam images with vertical offset from axis</a:t>
            </a:r>
          </a:p>
          <a:p>
            <a:pPr algn="ctr"/>
            <a:r>
              <a:rPr lang="en-GB" dirty="0" smtClean="0"/>
              <a:t>&amp;</a:t>
            </a:r>
          </a:p>
          <a:p>
            <a:pPr algn="ctr"/>
            <a:r>
              <a:rPr lang="en-GB" dirty="0" smtClean="0"/>
              <a:t>Vertical image profiles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97415" y="3657601"/>
            <a:ext cx="57325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Combined effect of quadrupole and dipole wakefields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Dipole wakefield streaks the beam vertically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Strong </a:t>
            </a:r>
            <a:r>
              <a:rPr lang="en-GB" sz="2000" dirty="0" err="1" smtClean="0"/>
              <a:t>Fx</a:t>
            </a:r>
            <a:r>
              <a:rPr lang="en-GB" sz="2000" dirty="0" smtClean="0"/>
              <a:t>: overfocussing takes place close to the bunch 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Streak profiles can be used for the bunch length and longitudinal profile reconstruction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846885" y="1352019"/>
            <a:ext cx="42146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energy		35 MeV</a:t>
            </a:r>
          </a:p>
          <a:p>
            <a:r>
              <a:rPr lang="en-GB" dirty="0" smtClean="0"/>
              <a:t>Bunch charge		85-100 </a:t>
            </a:r>
            <a:r>
              <a:rPr lang="en-GB" dirty="0" err="1" smtClean="0"/>
              <a:t>pC</a:t>
            </a:r>
            <a:endParaRPr lang="en-GB" dirty="0" smtClean="0"/>
          </a:p>
          <a:p>
            <a:r>
              <a:rPr lang="en-GB" dirty="0" smtClean="0"/>
              <a:t>RMS bunch length		300 &amp; 800fs</a:t>
            </a:r>
          </a:p>
          <a:p>
            <a:r>
              <a:rPr lang="en-GB" dirty="0" smtClean="0"/>
              <a:t>RMS beam size  (H)		150-1500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</a:t>
            </a:r>
          </a:p>
          <a:p>
            <a:r>
              <a:rPr lang="en-GB" dirty="0"/>
              <a:t>RMS beam size  </a:t>
            </a:r>
            <a:r>
              <a:rPr lang="en-GB" dirty="0" smtClean="0"/>
              <a:t>(V)		150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83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22009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Elliptical beams study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1" y="1239716"/>
            <a:ext cx="5423534" cy="4457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6016" y="1244236"/>
            <a:ext cx="584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Beam divergence in H and V planes vs horizontal beam width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26016" y="2409092"/>
            <a:ext cx="6075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Complex behaviour in H-plane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More straightforward behaviour in V-plane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Reduction of divergence in V-plane (</a:t>
            </a:r>
            <a:r>
              <a:rPr lang="en-GB" sz="2000" dirty="0" err="1" smtClean="0"/>
              <a:t>Fy</a:t>
            </a:r>
            <a:r>
              <a:rPr lang="en-GB" sz="2000" dirty="0" smtClean="0"/>
              <a:t>) with </a:t>
            </a:r>
            <a:r>
              <a:rPr lang="en-GB" sz="2000" dirty="0" err="1" smtClean="0">
                <a:latin typeface="Symbol" panose="05050102010706020507" pitchFamily="18" charset="2"/>
              </a:rPr>
              <a:t>s</a:t>
            </a:r>
            <a:r>
              <a:rPr lang="en-GB" sz="2000" dirty="0" err="1" smtClean="0"/>
              <a:t>x</a:t>
            </a:r>
            <a:r>
              <a:rPr lang="en-GB" sz="2000" dirty="0" smtClean="0"/>
              <a:t> but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… smaller effect at larger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Horizontal (focussing) force cannot be discounted in practical DWA implementations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9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125377"/>
            <a:ext cx="1143110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Elliptical beams study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1" y="1067534"/>
            <a:ext cx="8075369" cy="3609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1485" y="1354015"/>
            <a:ext cx="37279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Average </a:t>
            </a:r>
            <a:r>
              <a:rPr lang="en-GB" sz="2400" dirty="0" err="1" smtClean="0"/>
              <a:t>Ez</a:t>
            </a:r>
            <a:r>
              <a:rPr lang="en-GB" sz="2400" dirty="0" smtClean="0"/>
              <a:t> and </a:t>
            </a:r>
            <a:r>
              <a:rPr lang="en-GB" sz="2400" dirty="0" err="1" smtClean="0"/>
              <a:t>Fy</a:t>
            </a:r>
            <a:r>
              <a:rPr lang="en-GB" sz="2400" dirty="0" smtClean="0"/>
              <a:t> vs horizontal beam width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61486" y="2549769"/>
            <a:ext cx="372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Average </a:t>
            </a:r>
            <a:r>
              <a:rPr lang="en-GB" dirty="0" err="1" smtClean="0"/>
              <a:t>Ez</a:t>
            </a:r>
            <a:r>
              <a:rPr lang="en-GB" dirty="0" smtClean="0"/>
              <a:t> and </a:t>
            </a:r>
            <a:r>
              <a:rPr lang="en-GB" dirty="0" err="1" smtClean="0"/>
              <a:t>Fy</a:t>
            </a:r>
            <a:r>
              <a:rPr lang="en-GB" dirty="0" smtClean="0"/>
              <a:t> calculated from centre-of-mass change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92669" y="4800600"/>
            <a:ext cx="620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Excellent agreement with computer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Faster drop in </a:t>
            </a:r>
            <a:r>
              <a:rPr lang="en-GB" dirty="0" err="1" smtClean="0"/>
              <a:t>Fy</a:t>
            </a:r>
            <a:r>
              <a:rPr lang="en-GB" dirty="0" smtClean="0"/>
              <a:t> compared to </a:t>
            </a:r>
            <a:r>
              <a:rPr lang="en-GB" dirty="0" err="1" smtClean="0"/>
              <a:t>Ez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above more pronounced when beam is closer to dielectric plate (helps with BBU)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153068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4" ma:contentTypeDescription="Create a new document." ma:contentTypeScope="" ma:versionID="a8d77cd685431dcf4cf1fca2f07cb51e">
  <xsd:schema xmlns:xsd="http://www.w3.org/2001/XMLSchema" xmlns:xs="http://www.w3.org/2001/XMLSchema" xmlns:p="http://schemas.microsoft.com/office/2006/metadata/properties" xmlns:ns2="1e0c0f35-d0b2-43fb-b8b8-147d937ebf45" xmlns:ns3="2e24dfb7-a69e-40eb-b94f-44b9ca9c25ed" targetNamespace="http://schemas.microsoft.com/office/2006/metadata/properties" ma:root="true" ma:fieldsID="597157de75d07e5cf34596620867d05c" ns2:_="" ns3:_="">
    <xsd:import namespace="1e0c0f35-d0b2-43fb-b8b8-147d937ebf45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2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N/A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343E82-7DC5-4DF1-896D-E8C717438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78AA82-5F24-4C22-A821-D5CA6C256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c0f35-d0b2-43fb-b8b8-147d937ebf45"/>
    <ds:schemaRef ds:uri="2e24dfb7-a69e-40eb-b94f-44b9ca9c2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5FE28F-E808-4D13-89A4-C40B1B8D9C60}">
  <ds:schemaRefs>
    <ds:schemaRef ds:uri="http://schemas.microsoft.com/office/2006/metadata/properties"/>
    <ds:schemaRef ds:uri="1e0c0f35-d0b2-43fb-b8b8-147d937ebf45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e24dfb7-a69e-40eb-b94f-44b9ca9c25e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5338</TotalTime>
  <Words>812</Words>
  <Application>Microsoft Office PowerPoint</Application>
  <PresentationFormat>Widescreen</PresentationFormat>
  <Paragraphs>114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Regular</vt:lpstr>
      <vt:lpstr>Calibri</vt:lpstr>
      <vt:lpstr>Symbol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basic</dc:title>
  <dc:creator>Philip Millard</dc:creator>
  <cp:lastModifiedBy>Saveliev, Yuri (STFC,DL,AST)</cp:lastModifiedBy>
  <cp:revision>224</cp:revision>
  <cp:lastPrinted>2019-10-02T08:27:37Z</cp:lastPrinted>
  <dcterms:created xsi:type="dcterms:W3CDTF">2019-09-17T08:04:08Z</dcterms:created>
  <dcterms:modified xsi:type="dcterms:W3CDTF">2022-07-04T13:07:11Z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</Properties>
</file>