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4"/>
    <p:sldMasterId id="2147483700" r:id="rId5"/>
  </p:sldMasterIdLst>
  <p:notesMasterIdLst>
    <p:notesMasterId r:id="rId32"/>
  </p:notesMasterIdLst>
  <p:sldIdLst>
    <p:sldId id="257" r:id="rId6"/>
    <p:sldId id="312" r:id="rId7"/>
    <p:sldId id="286" r:id="rId8"/>
    <p:sldId id="287" r:id="rId9"/>
    <p:sldId id="288" r:id="rId10"/>
    <p:sldId id="289" r:id="rId11"/>
    <p:sldId id="290" r:id="rId12"/>
    <p:sldId id="291" r:id="rId13"/>
    <p:sldId id="313" r:id="rId14"/>
    <p:sldId id="293" r:id="rId15"/>
    <p:sldId id="295" r:id="rId16"/>
    <p:sldId id="296" r:id="rId17"/>
    <p:sldId id="314" r:id="rId18"/>
    <p:sldId id="324" r:id="rId19"/>
    <p:sldId id="315" r:id="rId20"/>
    <p:sldId id="325" r:id="rId21"/>
    <p:sldId id="316" r:id="rId22"/>
    <p:sldId id="317" r:id="rId23"/>
    <p:sldId id="318" r:id="rId24"/>
    <p:sldId id="319" r:id="rId25"/>
    <p:sldId id="320" r:id="rId26"/>
    <p:sldId id="321" r:id="rId27"/>
    <p:sldId id="322" r:id="rId28"/>
    <p:sldId id="326" r:id="rId29"/>
    <p:sldId id="311" r:id="rId30"/>
    <p:sldId id="28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 userDrawn="1">
          <p15:clr>
            <a:srgbClr val="A4A3A4"/>
          </p15:clr>
        </p15:guide>
        <p15:guide id="2" pos="234" userDrawn="1">
          <p15:clr>
            <a:srgbClr val="A4A3A4"/>
          </p15:clr>
        </p15:guide>
        <p15:guide id="3" orient="horz" pos="3974" userDrawn="1">
          <p15:clr>
            <a:srgbClr val="A4A3A4"/>
          </p15:clr>
        </p15:guide>
        <p15:guide id="4" pos="7355" userDrawn="1">
          <p15:clr>
            <a:srgbClr val="A4A3A4"/>
          </p15:clr>
        </p15:guide>
        <p15:guide id="5" pos="3840" userDrawn="1">
          <p15:clr>
            <a:srgbClr val="A4A3A4"/>
          </p15:clr>
        </p15:guide>
        <p15:guide id="6" orient="horz" pos="867" userDrawn="1">
          <p15:clr>
            <a:srgbClr val="A4A3A4"/>
          </p15:clr>
        </p15:guide>
        <p15:guide id="7" orient="horz" pos="3634" userDrawn="1">
          <p15:clr>
            <a:srgbClr val="A4A3A4"/>
          </p15:clr>
        </p15:guide>
        <p15:guide id="8" pos="688" userDrawn="1">
          <p15:clr>
            <a:srgbClr val="A4A3A4"/>
          </p15:clr>
        </p15:guide>
        <p15:guide id="9" orient="horz" pos="3884" userDrawn="1">
          <p15:clr>
            <a:srgbClr val="A4A3A4"/>
          </p15:clr>
        </p15:guide>
        <p15:guide id="10" pos="1209" userDrawn="1">
          <p15:clr>
            <a:srgbClr val="A4A3A4"/>
          </p15:clr>
        </p15:guide>
        <p15:guide id="11" pos="1391" userDrawn="1">
          <p15:clr>
            <a:srgbClr val="A4A3A4"/>
          </p15:clr>
        </p15:guide>
        <p15:guide id="12" pos="1844" userDrawn="1">
          <p15:clr>
            <a:srgbClr val="A4A3A4"/>
          </p15:clr>
        </p15:guide>
        <p15:guide id="13" orient="horz" pos="1026" userDrawn="1">
          <p15:clr>
            <a:srgbClr val="A4A3A4"/>
          </p15:clr>
        </p15:guide>
        <p15:guide id="14" orient="horz" pos="41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6262"/>
    <a:srgbClr val="003088"/>
    <a:srgbClr val="F08900"/>
    <a:srgbClr val="FF6900"/>
    <a:srgbClr val="1E5DF8"/>
    <a:srgbClr val="FFFFFF"/>
    <a:srgbClr val="00BED5"/>
    <a:srgbClr val="C13D33"/>
    <a:srgbClr val="E94D36"/>
    <a:srgbClr val="BE2B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0"/>
    <p:restoredTop sz="94422"/>
  </p:normalViewPr>
  <p:slideViewPr>
    <p:cSldViewPr snapToGrid="0" snapToObjects="1">
      <p:cViewPr varScale="1">
        <p:scale>
          <a:sx n="109" d="100"/>
          <a:sy n="109" d="100"/>
        </p:scale>
        <p:origin x="1080" y="96"/>
      </p:cViewPr>
      <p:guideLst>
        <p:guide orient="horz" pos="323"/>
        <p:guide pos="234"/>
        <p:guide orient="horz" pos="3974"/>
        <p:guide pos="7355"/>
        <p:guide pos="3840"/>
        <p:guide orient="horz" pos="867"/>
        <p:guide orient="horz" pos="3634"/>
        <p:guide pos="688"/>
        <p:guide orient="horz" pos="3884"/>
        <p:guide pos="1209"/>
        <p:guide pos="1391"/>
        <p:guide pos="1844"/>
        <p:guide orient="horz" pos="1026"/>
        <p:guide orient="horz" pos="415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40"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emency Hitchings - UKRI" userId="da699035-0f5f-482d-9a62-62f8954fbf63" providerId="ADAL" clId="{95546A98-6154-4EFC-AD2F-AD697C6C3DCF}"/>
    <pc:docChg chg="custSel modSld">
      <pc:chgData name="Clemency Hitchings - UKRI" userId="da699035-0f5f-482d-9a62-62f8954fbf63" providerId="ADAL" clId="{95546A98-6154-4EFC-AD2F-AD697C6C3DCF}" dt="2021-04-29T14:26:03.616" v="0" actId="478"/>
      <pc:docMkLst>
        <pc:docMk/>
      </pc:docMkLst>
      <pc:sldChg chg="delSp">
        <pc:chgData name="Clemency Hitchings - UKRI" userId="da699035-0f5f-482d-9a62-62f8954fbf63" providerId="ADAL" clId="{95546A98-6154-4EFC-AD2F-AD697C6C3DCF}" dt="2021-04-29T14:26:03.616" v="0" actId="478"/>
        <pc:sldMkLst>
          <pc:docMk/>
          <pc:sldMk cId="3917729284" sldId="283"/>
        </pc:sldMkLst>
        <pc:spChg chg="del">
          <ac:chgData name="Clemency Hitchings - UKRI" userId="da699035-0f5f-482d-9a62-62f8954fbf63" providerId="ADAL" clId="{95546A98-6154-4EFC-AD2F-AD697C6C3DCF}" dt="2021-04-29T14:26:03.616" v="0" actId="478"/>
          <ac:spMkLst>
            <pc:docMk/>
            <pc:sldMk cId="3917729284" sldId="283"/>
            <ac:spMk id="2" creationId="{32397B29-A6CC-5B45-A0DB-5AB346BF0A2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Regular"/>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Regular"/>
              </a:defRPr>
            </a:lvl1pPr>
          </a:lstStyle>
          <a:p>
            <a:fld id="{48FE9A4A-3203-D544-A0F2-9B4A7A1B021E}" type="datetimeFigureOut">
              <a:rPr lang="en-US" smtClean="0"/>
              <a:pPr/>
              <a:t>7/5/2022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Regular"/>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Regular"/>
              </a:defRPr>
            </a:lvl1pPr>
          </a:lstStyle>
          <a:p>
            <a:fld id="{C0F3BA1D-A00F-DB41-84DA-BE26C4853B35}" type="slidenum">
              <a:rPr lang="en-US" smtClean="0"/>
              <a:pPr/>
              <a:t>‹#›</a:t>
            </a:fld>
            <a:endParaRPr lang="en-US" dirty="0"/>
          </a:p>
        </p:txBody>
      </p:sp>
    </p:spTree>
    <p:extLst>
      <p:ext uri="{BB962C8B-B14F-4D97-AF65-F5344CB8AC3E}">
        <p14:creationId xmlns:p14="http://schemas.microsoft.com/office/powerpoint/2010/main" val="66186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Regular"/>
        <a:ea typeface="+mn-ea"/>
        <a:cs typeface="+mn-cs"/>
      </a:defRPr>
    </a:lvl1pPr>
    <a:lvl2pPr marL="457200" algn="l" defTabSz="914400" rtl="0" eaLnBrk="1" latinLnBrk="0" hangingPunct="1">
      <a:defRPr sz="1200" b="0" i="0" kern="1200">
        <a:solidFill>
          <a:schemeClr val="tx1"/>
        </a:solidFill>
        <a:latin typeface="Arial Regular"/>
        <a:ea typeface="+mn-ea"/>
        <a:cs typeface="+mn-cs"/>
      </a:defRPr>
    </a:lvl2pPr>
    <a:lvl3pPr marL="914400" algn="l" defTabSz="914400" rtl="0" eaLnBrk="1" latinLnBrk="0" hangingPunct="1">
      <a:defRPr sz="1200" b="0" i="0" kern="1200">
        <a:solidFill>
          <a:schemeClr val="tx1"/>
        </a:solidFill>
        <a:latin typeface="Arial Regular"/>
        <a:ea typeface="+mn-ea"/>
        <a:cs typeface="+mn-cs"/>
      </a:defRPr>
    </a:lvl3pPr>
    <a:lvl4pPr marL="1371600" algn="l" defTabSz="914400" rtl="0" eaLnBrk="1" latinLnBrk="0" hangingPunct="1">
      <a:defRPr sz="1200" b="0" i="0" kern="1200">
        <a:solidFill>
          <a:schemeClr val="tx1"/>
        </a:solidFill>
        <a:latin typeface="Arial Regular"/>
        <a:ea typeface="+mn-ea"/>
        <a:cs typeface="+mn-cs"/>
      </a:defRPr>
    </a:lvl4pPr>
    <a:lvl5pPr marL="1828800" algn="l" defTabSz="914400" rtl="0" eaLnBrk="1" latinLnBrk="0" hangingPunct="1">
      <a:defRPr sz="1200" b="0" i="0" kern="1200">
        <a:solidFill>
          <a:schemeClr val="tx1"/>
        </a:solidFill>
        <a:latin typeface="Arial Regular"/>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F3BA1D-A00F-DB41-84DA-BE26C4853B35}" type="slidenum">
              <a:rPr lang="en-US" smtClean="0"/>
              <a:t>1</a:t>
            </a:fld>
            <a:endParaRPr lang="en-US"/>
          </a:p>
        </p:txBody>
      </p:sp>
    </p:spTree>
    <p:extLst>
      <p:ext uri="{BB962C8B-B14F-4D97-AF65-F5344CB8AC3E}">
        <p14:creationId xmlns:p14="http://schemas.microsoft.com/office/powerpoint/2010/main" val="792672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F3BA1D-A00F-DB41-84DA-BE26C4853B35}" type="slidenum">
              <a:rPr lang="en-US" smtClean="0"/>
              <a:t>26</a:t>
            </a:fld>
            <a:endParaRPr lang="en-US"/>
          </a:p>
        </p:txBody>
      </p:sp>
    </p:spTree>
    <p:extLst>
      <p:ext uri="{BB962C8B-B14F-4D97-AF65-F5344CB8AC3E}">
        <p14:creationId xmlns:p14="http://schemas.microsoft.com/office/powerpoint/2010/main" val="528541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CAE69-592D-6D48-8D37-1AF709B0432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ECE34F9-FD31-954C-90A9-25364BF3A3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1381E6B-7D41-F84E-B286-61EBCE0535F6}"/>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5" name="Footer Placeholder 4">
            <a:extLst>
              <a:ext uri="{FF2B5EF4-FFF2-40B4-BE49-F238E27FC236}">
                <a16:creationId xmlns:a16="http://schemas.microsoft.com/office/drawing/2014/main" id="{73CE29A8-E8C2-784C-9495-F0D437E955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4039A4-CB11-B346-94E7-20D66FCAC610}"/>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22937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D39B2-85B2-8A4B-8008-EE871C7A57D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62A1684-4147-4E4A-BE1D-647E280F681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E7061D-97DA-5D45-A717-D8A7EEF03D1B}"/>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5" name="Footer Placeholder 4">
            <a:extLst>
              <a:ext uri="{FF2B5EF4-FFF2-40B4-BE49-F238E27FC236}">
                <a16:creationId xmlns:a16="http://schemas.microsoft.com/office/drawing/2014/main" id="{F08C7700-26C6-804B-9BEF-4E4886CEB3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8D442D-6AED-C347-A737-1092964EAE82}"/>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1749145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F360F0-A2C2-BC4E-AC8F-28FB5C10E34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35D444D-2CB3-C84E-AFAB-6E36673058E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CCCC5E-1493-D445-AD8B-A3A5697A2531}"/>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5" name="Footer Placeholder 4">
            <a:extLst>
              <a:ext uri="{FF2B5EF4-FFF2-40B4-BE49-F238E27FC236}">
                <a16:creationId xmlns:a16="http://schemas.microsoft.com/office/drawing/2014/main" id="{0036B37B-4148-1847-B7D0-E506A8B43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948933-1B9F-6140-A9E4-6AC0E5BF3C61}"/>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3600670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0161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CAE69-592D-6D48-8D37-1AF709B0432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ECE34F9-FD31-954C-90A9-25364BF3A3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1381E6B-7D41-F84E-B286-61EBCE0535F6}"/>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5" name="Footer Placeholder 4">
            <a:extLst>
              <a:ext uri="{FF2B5EF4-FFF2-40B4-BE49-F238E27FC236}">
                <a16:creationId xmlns:a16="http://schemas.microsoft.com/office/drawing/2014/main" id="{73CE29A8-E8C2-784C-9495-F0D437E955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4039A4-CB11-B346-94E7-20D66FCAC610}"/>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636370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EF2C8-66D4-EF4A-AAFD-01BC50FA7EA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5AD9361-0DDC-EE4E-A740-F93892B3693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AD9F65C-3FCD-8B46-A28D-257FA8F28C4F}"/>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5" name="Footer Placeholder 4">
            <a:extLst>
              <a:ext uri="{FF2B5EF4-FFF2-40B4-BE49-F238E27FC236}">
                <a16:creationId xmlns:a16="http://schemas.microsoft.com/office/drawing/2014/main" id="{1A88163C-7F3C-9B44-A028-C4886506FC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47796D-644C-B740-8C2E-356ECAB6D301}"/>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345374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1CB58-4758-1C42-8DAA-2AAA3F98FED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AB7D025-4B39-8D45-811F-5B1E30D5E7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42683CA-90A4-5E49-AA2C-3DCED63A8EBC}"/>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5" name="Footer Placeholder 4">
            <a:extLst>
              <a:ext uri="{FF2B5EF4-FFF2-40B4-BE49-F238E27FC236}">
                <a16:creationId xmlns:a16="http://schemas.microsoft.com/office/drawing/2014/main" id="{97E1DED1-CD68-AC4C-ABC6-F8EEE292B7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A83341-F52D-D14B-A417-6C66E51D03C1}"/>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1391499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351C6-2D17-C14E-8DC1-418227C6986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A0F791E-6CBD-2747-86C9-A91E120F506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76279C1-F68E-7E4B-B565-93EC951F8AF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CD866C6-99FF-2F4A-936E-613FC9DB3BB2}"/>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6" name="Footer Placeholder 5">
            <a:extLst>
              <a:ext uri="{FF2B5EF4-FFF2-40B4-BE49-F238E27FC236}">
                <a16:creationId xmlns:a16="http://schemas.microsoft.com/office/drawing/2014/main" id="{45D0DB7C-BDCE-D146-9584-809FFC25D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FD1283-F062-2E4B-8DD8-A11DB5311AFE}"/>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31716614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DCD01-DE9B-A849-A35D-9F761E7A293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B213394-3DB5-5A4C-965B-35CC3D1F29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80C87B7-015A-EE48-9BA2-392DACDC00E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3A97E02-FB0B-A048-9274-06CF174361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ADCF4DD-E248-C543-910E-BAFFB18831D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C573B90-35AD-3E43-B0CA-8BA2F2BBBC62}"/>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8" name="Footer Placeholder 7">
            <a:extLst>
              <a:ext uri="{FF2B5EF4-FFF2-40B4-BE49-F238E27FC236}">
                <a16:creationId xmlns:a16="http://schemas.microsoft.com/office/drawing/2014/main" id="{126E709E-0F2B-524A-BB14-376202A269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8CED43-5180-C24B-8196-24914383E7BA}"/>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1981509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E4D60-AC0C-044F-8925-BE12978C554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080422E-D871-AC4C-A0FF-BA911179FDAA}"/>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4" name="Footer Placeholder 3">
            <a:extLst>
              <a:ext uri="{FF2B5EF4-FFF2-40B4-BE49-F238E27FC236}">
                <a16:creationId xmlns:a16="http://schemas.microsoft.com/office/drawing/2014/main" id="{3FA61A44-CE7E-2E47-A2C7-EFD19C4D40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A8DBD8-7206-5A45-8701-1C5BFDD6468E}"/>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30759581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A31B14-AAAA-D746-8A4F-C3E1BB0AC402}"/>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3" name="Footer Placeholder 2">
            <a:extLst>
              <a:ext uri="{FF2B5EF4-FFF2-40B4-BE49-F238E27FC236}">
                <a16:creationId xmlns:a16="http://schemas.microsoft.com/office/drawing/2014/main" id="{0E54D6A3-2EE2-B640-B0F3-7408BA955A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3CF3B5-8136-464C-B9CE-C289E9FE88E2}"/>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296738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EF2C8-66D4-EF4A-AAFD-01BC50FA7EA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5AD9361-0DDC-EE4E-A740-F93892B3693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AD9F65C-3FCD-8B46-A28D-257FA8F28C4F}"/>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5" name="Footer Placeholder 4">
            <a:extLst>
              <a:ext uri="{FF2B5EF4-FFF2-40B4-BE49-F238E27FC236}">
                <a16:creationId xmlns:a16="http://schemas.microsoft.com/office/drawing/2014/main" id="{1A88163C-7F3C-9B44-A028-C4886506FC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47796D-644C-B740-8C2E-356ECAB6D301}"/>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20239290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BD96A-43E5-A645-B273-977F074EA43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02B250C-BB32-7348-BE3C-383B51A8F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C78973E-998F-6D41-9801-A30991298D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745CC00-44DF-1E48-95F7-E532F4C69D56}"/>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6" name="Footer Placeholder 5">
            <a:extLst>
              <a:ext uri="{FF2B5EF4-FFF2-40B4-BE49-F238E27FC236}">
                <a16:creationId xmlns:a16="http://schemas.microsoft.com/office/drawing/2014/main" id="{B984893D-3FFC-6749-AD92-18B78F33AD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03AAAD-3463-B142-AEB9-CFB5F3DCA4FF}"/>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9409198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9AEEA-03B0-C845-83C2-A99DE7CF457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4D0810E-8148-AB45-8D0B-5492633BCB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CE66B3-4F01-3148-9B21-03E05C5998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180305A-EC70-204D-A203-97127CF60F29}"/>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6" name="Footer Placeholder 5">
            <a:extLst>
              <a:ext uri="{FF2B5EF4-FFF2-40B4-BE49-F238E27FC236}">
                <a16:creationId xmlns:a16="http://schemas.microsoft.com/office/drawing/2014/main" id="{0FCDF6F2-688B-AC47-8BE3-B3918FD0BB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DCE4F3-8FAC-C647-B187-2C76584703EE}"/>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17314143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D39B2-85B2-8A4B-8008-EE871C7A57D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62A1684-4147-4E4A-BE1D-647E280F681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E7061D-97DA-5D45-A717-D8A7EEF03D1B}"/>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5" name="Footer Placeholder 4">
            <a:extLst>
              <a:ext uri="{FF2B5EF4-FFF2-40B4-BE49-F238E27FC236}">
                <a16:creationId xmlns:a16="http://schemas.microsoft.com/office/drawing/2014/main" id="{F08C7700-26C6-804B-9BEF-4E4886CEB3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8D442D-6AED-C347-A737-1092964EAE82}"/>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26369692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F360F0-A2C2-BC4E-AC8F-28FB5C10E34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35D444D-2CB3-C84E-AFAB-6E36673058E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CCCC5E-1493-D445-AD8B-A3A5697A2531}"/>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5" name="Footer Placeholder 4">
            <a:extLst>
              <a:ext uri="{FF2B5EF4-FFF2-40B4-BE49-F238E27FC236}">
                <a16:creationId xmlns:a16="http://schemas.microsoft.com/office/drawing/2014/main" id="{0036B37B-4148-1847-B7D0-E506A8B43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948933-1B9F-6140-A9E4-6AC0E5BF3C61}"/>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613356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72286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380670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4548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1CB58-4758-1C42-8DAA-2AAA3F98FED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AB7D025-4B39-8D45-811F-5B1E30D5E7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42683CA-90A4-5E49-AA2C-3DCED63A8EBC}"/>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5" name="Footer Placeholder 4">
            <a:extLst>
              <a:ext uri="{FF2B5EF4-FFF2-40B4-BE49-F238E27FC236}">
                <a16:creationId xmlns:a16="http://schemas.microsoft.com/office/drawing/2014/main" id="{97E1DED1-CD68-AC4C-ABC6-F8EEE292B7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A83341-F52D-D14B-A417-6C66E51D03C1}"/>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4118998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351C6-2D17-C14E-8DC1-418227C6986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A0F791E-6CBD-2747-86C9-A91E120F506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76279C1-F68E-7E4B-B565-93EC951F8AF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CD866C6-99FF-2F4A-936E-613FC9DB3BB2}"/>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6" name="Footer Placeholder 5">
            <a:extLst>
              <a:ext uri="{FF2B5EF4-FFF2-40B4-BE49-F238E27FC236}">
                <a16:creationId xmlns:a16="http://schemas.microsoft.com/office/drawing/2014/main" id="{45D0DB7C-BDCE-D146-9584-809FFC25D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FD1283-F062-2E4B-8DD8-A11DB5311AFE}"/>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1594672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DCD01-DE9B-A849-A35D-9F761E7A293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B213394-3DB5-5A4C-965B-35CC3D1F29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80C87B7-015A-EE48-9BA2-392DACDC00E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3A97E02-FB0B-A048-9274-06CF174361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ADCF4DD-E248-C543-910E-BAFFB18831D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C573B90-35AD-3E43-B0CA-8BA2F2BBBC62}"/>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8" name="Footer Placeholder 7">
            <a:extLst>
              <a:ext uri="{FF2B5EF4-FFF2-40B4-BE49-F238E27FC236}">
                <a16:creationId xmlns:a16="http://schemas.microsoft.com/office/drawing/2014/main" id="{126E709E-0F2B-524A-BB14-376202A269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8CED43-5180-C24B-8196-24914383E7BA}"/>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384870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E4D60-AC0C-044F-8925-BE12978C554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080422E-D871-AC4C-A0FF-BA911179FDAA}"/>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4" name="Footer Placeholder 3">
            <a:extLst>
              <a:ext uri="{FF2B5EF4-FFF2-40B4-BE49-F238E27FC236}">
                <a16:creationId xmlns:a16="http://schemas.microsoft.com/office/drawing/2014/main" id="{3FA61A44-CE7E-2E47-A2C7-EFD19C4D40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A8DBD8-7206-5A45-8701-1C5BFDD6468E}"/>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3918961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A31B14-AAAA-D746-8A4F-C3E1BB0AC402}"/>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3" name="Footer Placeholder 2">
            <a:extLst>
              <a:ext uri="{FF2B5EF4-FFF2-40B4-BE49-F238E27FC236}">
                <a16:creationId xmlns:a16="http://schemas.microsoft.com/office/drawing/2014/main" id="{0E54D6A3-2EE2-B640-B0F3-7408BA955A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3CF3B5-8136-464C-B9CE-C289E9FE88E2}"/>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3995455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BD96A-43E5-A645-B273-977F074EA43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02B250C-BB32-7348-BE3C-383B51A8F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C78973E-998F-6D41-9801-A30991298D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745CC00-44DF-1E48-95F7-E532F4C69D56}"/>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6" name="Footer Placeholder 5">
            <a:extLst>
              <a:ext uri="{FF2B5EF4-FFF2-40B4-BE49-F238E27FC236}">
                <a16:creationId xmlns:a16="http://schemas.microsoft.com/office/drawing/2014/main" id="{B984893D-3FFC-6749-AD92-18B78F33AD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03AAAD-3463-B142-AEB9-CFB5F3DCA4FF}"/>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818596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9AEEA-03B0-C845-83C2-A99DE7CF457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4D0810E-8148-AB45-8D0B-5492633BCB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CE66B3-4F01-3148-9B21-03E05C5998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180305A-EC70-204D-A203-97127CF60F29}"/>
              </a:ext>
            </a:extLst>
          </p:cNvPr>
          <p:cNvSpPr>
            <a:spLocks noGrp="1"/>
          </p:cNvSpPr>
          <p:nvPr>
            <p:ph type="dt" sz="half" idx="10"/>
          </p:nvPr>
        </p:nvSpPr>
        <p:spPr/>
        <p:txBody>
          <a:bodyPr/>
          <a:lstStyle/>
          <a:p>
            <a:fld id="{14BD68BC-1AD8-B640-8B1E-602BF3073AFD}" type="datetimeFigureOut">
              <a:rPr lang="en-US" smtClean="0"/>
              <a:t>7/5/2022</a:t>
            </a:fld>
            <a:endParaRPr lang="en-US"/>
          </a:p>
        </p:txBody>
      </p:sp>
      <p:sp>
        <p:nvSpPr>
          <p:cNvPr id="6" name="Footer Placeholder 5">
            <a:extLst>
              <a:ext uri="{FF2B5EF4-FFF2-40B4-BE49-F238E27FC236}">
                <a16:creationId xmlns:a16="http://schemas.microsoft.com/office/drawing/2014/main" id="{0FCDF6F2-688B-AC47-8BE3-B3918FD0BB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DCE4F3-8FAC-C647-B187-2C76584703EE}"/>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298527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944EB6-27EE-0E47-84EB-753C79CA3B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51CE029-EB58-6B41-8EAC-704F548C31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2134E693-13CD-E14F-A36D-9E3FC3ABCD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D68BC-1AD8-B640-8B1E-602BF3073AFD}" type="datetimeFigureOut">
              <a:rPr lang="en-US" smtClean="0"/>
              <a:t>7/5/2022</a:t>
            </a:fld>
            <a:endParaRPr lang="en-US"/>
          </a:p>
        </p:txBody>
      </p:sp>
      <p:sp>
        <p:nvSpPr>
          <p:cNvPr id="5" name="Footer Placeholder 4">
            <a:extLst>
              <a:ext uri="{FF2B5EF4-FFF2-40B4-BE49-F238E27FC236}">
                <a16:creationId xmlns:a16="http://schemas.microsoft.com/office/drawing/2014/main" id="{A5C84B2D-1B08-DB46-ACAA-271FBB7351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BDCA95-5F3D-D940-BE0E-5DFB110309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AB195-B577-5546-8349-9DDA93B6129E}" type="slidenum">
              <a:rPr lang="en-US" smtClean="0"/>
              <a:t>‹#›</a:t>
            </a:fld>
            <a:endParaRPr lang="en-US"/>
          </a:p>
        </p:txBody>
      </p:sp>
      <p:pic>
        <p:nvPicPr>
          <p:cNvPr id="9" name="Picture 8">
            <a:extLst>
              <a:ext uri="{FF2B5EF4-FFF2-40B4-BE49-F238E27FC236}">
                <a16:creationId xmlns:a16="http://schemas.microsoft.com/office/drawing/2014/main" id="{88FFAE5C-641B-744D-A6DC-75A698267D33}"/>
              </a:ext>
            </a:extLst>
          </p:cNvPr>
          <p:cNvPicPr>
            <a:picLocks noChangeAspect="1"/>
          </p:cNvPicPr>
          <p:nvPr userDrawn="1"/>
        </p:nvPicPr>
        <p:blipFill>
          <a:blip r:embed="rId14"/>
          <a:stretch>
            <a:fillRect/>
          </a:stretch>
        </p:blipFill>
        <p:spPr>
          <a:xfrm>
            <a:off x="97200" y="5760000"/>
            <a:ext cx="2352675" cy="1010412"/>
          </a:xfrm>
          <a:prstGeom prst="rect">
            <a:avLst/>
          </a:prstGeom>
        </p:spPr>
      </p:pic>
    </p:spTree>
    <p:extLst>
      <p:ext uri="{BB962C8B-B14F-4D97-AF65-F5344CB8AC3E}">
        <p14:creationId xmlns:p14="http://schemas.microsoft.com/office/powerpoint/2010/main" val="96768518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9" r:id="rId12"/>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tx1"/>
        </a:buClr>
        <a:buFont typeface="Wingdings" pitchFamily="2" charset="2"/>
        <a:buChar char="§"/>
        <a:defRPr sz="2800" kern="1200">
          <a:solidFill>
            <a:schemeClr val="accent4"/>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tx1"/>
        </a:buClr>
        <a:buFont typeface="Wingdings" pitchFamily="2" charset="2"/>
        <a:buChar char="§"/>
        <a:defRPr sz="2400" kern="1200">
          <a:solidFill>
            <a:schemeClr val="accent4"/>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tx1"/>
        </a:buClr>
        <a:buFont typeface="Wingdings" pitchFamily="2" charset="2"/>
        <a:buChar char="§"/>
        <a:defRPr sz="2000" kern="1200">
          <a:solidFill>
            <a:schemeClr val="accent4"/>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tx1"/>
        </a:buClr>
        <a:buFont typeface="Wingdings" pitchFamily="2" charset="2"/>
        <a:buChar char="§"/>
        <a:defRPr sz="1800" kern="1200">
          <a:solidFill>
            <a:schemeClr val="accent4"/>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tx1"/>
        </a:buClr>
        <a:buFont typeface="Wingdings" pitchFamily="2" charset="2"/>
        <a:buChar char="§"/>
        <a:defRPr sz="1800" kern="1200">
          <a:solidFill>
            <a:schemeClr val="accent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166" userDrawn="1">
          <p15:clr>
            <a:srgbClr val="F26B43"/>
          </p15:clr>
        </p15:guide>
        <p15:guide id="4" orient="horz" pos="415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944EB6-27EE-0E47-84EB-753C79CA3B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51CE029-EB58-6B41-8EAC-704F548C31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2134E693-13CD-E14F-A36D-9E3FC3ABCD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D68BC-1AD8-B640-8B1E-602BF3073AFD}" type="datetimeFigureOut">
              <a:rPr lang="en-US" smtClean="0"/>
              <a:t>7/5/2022</a:t>
            </a:fld>
            <a:endParaRPr lang="en-US"/>
          </a:p>
        </p:txBody>
      </p:sp>
      <p:sp>
        <p:nvSpPr>
          <p:cNvPr id="5" name="Footer Placeholder 4">
            <a:extLst>
              <a:ext uri="{FF2B5EF4-FFF2-40B4-BE49-F238E27FC236}">
                <a16:creationId xmlns:a16="http://schemas.microsoft.com/office/drawing/2014/main" id="{A5C84B2D-1B08-DB46-ACAA-271FBB7351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BDCA95-5F3D-D940-BE0E-5DFB110309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AB195-B577-5546-8349-9DDA93B6129E}" type="slidenum">
              <a:rPr lang="en-US" smtClean="0"/>
              <a:t>‹#›</a:t>
            </a:fld>
            <a:endParaRPr lang="en-US"/>
          </a:p>
        </p:txBody>
      </p:sp>
    </p:spTree>
    <p:extLst>
      <p:ext uri="{BB962C8B-B14F-4D97-AF65-F5344CB8AC3E}">
        <p14:creationId xmlns:p14="http://schemas.microsoft.com/office/powerpoint/2010/main" val="314338042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tx1"/>
        </a:buClr>
        <a:buFont typeface="Wingdings" pitchFamily="2" charset="2"/>
        <a:buChar char="§"/>
        <a:defRPr sz="2800" kern="1200">
          <a:solidFill>
            <a:schemeClr val="accent4"/>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tx1"/>
        </a:buClr>
        <a:buFont typeface="Wingdings" pitchFamily="2" charset="2"/>
        <a:buChar char="§"/>
        <a:defRPr sz="2400" kern="1200">
          <a:solidFill>
            <a:schemeClr val="accent4"/>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tx1"/>
        </a:buClr>
        <a:buFont typeface="Wingdings" pitchFamily="2" charset="2"/>
        <a:buChar char="§"/>
        <a:defRPr sz="2000" kern="1200">
          <a:solidFill>
            <a:schemeClr val="accent4"/>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tx1"/>
        </a:buClr>
        <a:buFont typeface="Wingdings" pitchFamily="2" charset="2"/>
        <a:buChar char="§"/>
        <a:defRPr sz="1800" kern="1200">
          <a:solidFill>
            <a:schemeClr val="accent4"/>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tx1"/>
        </a:buClr>
        <a:buFont typeface="Wingdings" pitchFamily="2" charset="2"/>
        <a:buChar char="§"/>
        <a:defRPr sz="1800" kern="1200">
          <a:solidFill>
            <a:schemeClr val="accent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DB0FE0-A4AF-D848-8925-91A37993D74D}"/>
              </a:ext>
            </a:extLst>
          </p:cNvPr>
          <p:cNvSpPr txBox="1"/>
          <p:nvPr/>
        </p:nvSpPr>
        <p:spPr>
          <a:xfrm>
            <a:off x="979771" y="1601206"/>
            <a:ext cx="8183053" cy="3046988"/>
          </a:xfrm>
          <a:prstGeom prst="rect">
            <a:avLst/>
          </a:prstGeom>
          <a:noFill/>
        </p:spPr>
        <p:txBody>
          <a:bodyPr wrap="square" rtlCol="0" anchor="t">
            <a:spAutoFit/>
          </a:bodyPr>
          <a:lstStyle/>
          <a:p>
            <a:r>
              <a:rPr lang="en-GB" sz="4800" b="1" spc="-150" dirty="0">
                <a:solidFill>
                  <a:srgbClr val="002060"/>
                </a:solidFill>
                <a:latin typeface="Arial" panose="020B0604020202020204" pitchFamily="34" charset="0"/>
                <a:cs typeface="Arial" panose="020B0604020202020204" pitchFamily="34" charset="0"/>
              </a:rPr>
              <a:t>Overview of the call process, planning and scheduling, highlights from</a:t>
            </a:r>
            <a:br>
              <a:rPr lang="en-GB" sz="4800" b="1" spc="-150" dirty="0">
                <a:solidFill>
                  <a:srgbClr val="002060"/>
                </a:solidFill>
                <a:latin typeface="Arial" panose="020B0604020202020204" pitchFamily="34" charset="0"/>
                <a:cs typeface="Arial" panose="020B0604020202020204" pitchFamily="34" charset="0"/>
              </a:rPr>
            </a:br>
            <a:r>
              <a:rPr lang="en-GB" sz="4800" b="1" spc="-150" dirty="0">
                <a:solidFill>
                  <a:srgbClr val="002060"/>
                </a:solidFill>
                <a:latin typeface="Arial" panose="020B0604020202020204" pitchFamily="34" charset="0"/>
                <a:cs typeface="Arial" panose="020B0604020202020204" pitchFamily="34" charset="0"/>
              </a:rPr>
              <a:t>exploitation user feedback</a:t>
            </a:r>
            <a:endParaRPr lang="en-US" sz="4800" b="1" spc="-150" dirty="0">
              <a:solidFill>
                <a:srgbClr val="002060"/>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BEB0AE4-391E-6F41-84C6-D4EEDF519A31}"/>
              </a:ext>
            </a:extLst>
          </p:cNvPr>
          <p:cNvSpPr/>
          <p:nvPr/>
        </p:nvSpPr>
        <p:spPr>
          <a:xfrm>
            <a:off x="1001806" y="4725070"/>
            <a:ext cx="5745669" cy="1200329"/>
          </a:xfrm>
          <a:prstGeom prst="rect">
            <a:avLst/>
          </a:prstGeom>
        </p:spPr>
        <p:txBody>
          <a:bodyPr wrap="square">
            <a:spAutoFit/>
          </a:bodyPr>
          <a:lstStyle/>
          <a:p>
            <a:r>
              <a:rPr lang="en-GB" sz="2400" dirty="0">
                <a:solidFill>
                  <a:srgbClr val="626262"/>
                </a:solidFill>
                <a:latin typeface="Arial" panose="020B0604020202020204" pitchFamily="34" charset="0"/>
                <a:cs typeface="Arial" panose="020B0604020202020204" pitchFamily="34" charset="0"/>
              </a:rPr>
              <a:t>Tim Noakes</a:t>
            </a:r>
          </a:p>
          <a:p>
            <a:r>
              <a:rPr lang="en-GB" sz="2400" dirty="0">
                <a:solidFill>
                  <a:srgbClr val="626262"/>
                </a:solidFill>
                <a:latin typeface="Arial" panose="020B0604020202020204" pitchFamily="34" charset="0"/>
                <a:cs typeface="Arial" panose="020B0604020202020204" pitchFamily="34" charset="0"/>
              </a:rPr>
              <a:t>CLARA Technical </a:t>
            </a:r>
            <a:r>
              <a:rPr lang="en-GB" sz="2400" dirty="0" smtClean="0">
                <a:solidFill>
                  <a:srgbClr val="626262"/>
                </a:solidFill>
                <a:latin typeface="Arial" panose="020B0604020202020204" pitchFamily="34" charset="0"/>
                <a:cs typeface="Arial" panose="020B0604020202020204" pitchFamily="34" charset="0"/>
              </a:rPr>
              <a:t>Co-ordinator</a:t>
            </a:r>
          </a:p>
          <a:p>
            <a:r>
              <a:rPr lang="en-GB" sz="2400" dirty="0" smtClean="0">
                <a:solidFill>
                  <a:srgbClr val="626262"/>
                </a:solidFill>
                <a:latin typeface="Arial" panose="020B0604020202020204" pitchFamily="34" charset="0"/>
                <a:cs typeface="Arial" panose="020B0604020202020204" pitchFamily="34" charset="0"/>
              </a:rPr>
              <a:t>5</a:t>
            </a:r>
            <a:r>
              <a:rPr lang="en-GB" sz="2400" baseline="30000" dirty="0" smtClean="0">
                <a:solidFill>
                  <a:srgbClr val="626262"/>
                </a:solidFill>
                <a:latin typeface="Arial" panose="020B0604020202020204" pitchFamily="34" charset="0"/>
                <a:cs typeface="Arial" panose="020B0604020202020204" pitchFamily="34" charset="0"/>
              </a:rPr>
              <a:t>th</a:t>
            </a:r>
            <a:r>
              <a:rPr lang="en-GB" sz="2400" dirty="0" smtClean="0">
                <a:solidFill>
                  <a:srgbClr val="626262"/>
                </a:solidFill>
                <a:latin typeface="Arial" panose="020B0604020202020204" pitchFamily="34" charset="0"/>
                <a:cs typeface="Arial" panose="020B0604020202020204" pitchFamily="34" charset="0"/>
              </a:rPr>
              <a:t> July 2022</a:t>
            </a:r>
            <a:endParaRPr lang="en-GB" sz="2400" dirty="0">
              <a:solidFill>
                <a:srgbClr val="626262"/>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C6B795F7-0D54-BA41-848A-C94777C8B991}"/>
              </a:ext>
            </a:extLst>
          </p:cNvPr>
          <p:cNvPicPr>
            <a:picLocks noChangeAspect="1"/>
          </p:cNvPicPr>
          <p:nvPr/>
        </p:nvPicPr>
        <p:blipFill>
          <a:blip r:embed="rId3"/>
          <a:stretch>
            <a:fillRect/>
          </a:stretch>
        </p:blipFill>
        <p:spPr>
          <a:xfrm>
            <a:off x="151200" y="140400"/>
            <a:ext cx="3619500" cy="1554480"/>
          </a:xfrm>
          <a:prstGeom prst="rect">
            <a:avLst/>
          </a:prstGeom>
        </p:spPr>
      </p:pic>
    </p:spTree>
    <p:extLst>
      <p:ext uri="{BB962C8B-B14F-4D97-AF65-F5344CB8AC3E}">
        <p14:creationId xmlns:p14="http://schemas.microsoft.com/office/powerpoint/2010/main" val="3224382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888"/>
            <a:ext cx="9144000" cy="1143000"/>
          </a:xfrm>
        </p:spPr>
        <p:txBody>
          <a:bodyPr/>
          <a:lstStyle/>
          <a:p>
            <a:pPr>
              <a:defRPr/>
            </a:pPr>
            <a:r>
              <a:rPr lang="en-GB" dirty="0" smtClean="0"/>
              <a:t>Local contacts and teams</a:t>
            </a:r>
            <a:endParaRPr lang="en-GB" dirty="0"/>
          </a:p>
        </p:txBody>
      </p:sp>
      <p:sp>
        <p:nvSpPr>
          <p:cNvPr id="3" name="Content Placeholder 2"/>
          <p:cNvSpPr>
            <a:spLocks noGrp="1"/>
          </p:cNvSpPr>
          <p:nvPr>
            <p:ph idx="1"/>
          </p:nvPr>
        </p:nvSpPr>
        <p:spPr>
          <a:xfrm>
            <a:off x="502626" y="1029800"/>
            <a:ext cx="10514135" cy="4755538"/>
          </a:xfrm>
        </p:spPr>
        <p:txBody>
          <a:bodyPr>
            <a:normAutofit fontScale="92500"/>
          </a:bodyPr>
          <a:lstStyle/>
          <a:p>
            <a:pPr>
              <a:defRPr/>
            </a:pPr>
            <a:r>
              <a:rPr lang="en-GB" dirty="0" smtClean="0"/>
              <a:t>Each experiment allocated a different local contact from ASTeC staff</a:t>
            </a:r>
          </a:p>
          <a:p>
            <a:pPr lvl="1">
              <a:defRPr/>
            </a:pPr>
            <a:r>
              <a:rPr lang="en-GB" dirty="0" smtClean="0"/>
              <a:t>Contact point for experimental team</a:t>
            </a:r>
          </a:p>
          <a:p>
            <a:pPr lvl="1">
              <a:defRPr/>
            </a:pPr>
            <a:r>
              <a:rPr lang="en-GB" dirty="0" smtClean="0"/>
              <a:t>Should establish/more clearly define user requirements</a:t>
            </a:r>
          </a:p>
          <a:p>
            <a:pPr lvl="1">
              <a:defRPr/>
            </a:pPr>
            <a:r>
              <a:rPr lang="en-GB" dirty="0" smtClean="0"/>
              <a:t>Assist in the preparation of Risk Assessment and Methods Statements (ultimately users responsibility)</a:t>
            </a:r>
          </a:p>
          <a:p>
            <a:pPr lvl="1">
              <a:defRPr/>
            </a:pPr>
            <a:r>
              <a:rPr lang="en-GB" dirty="0" smtClean="0"/>
              <a:t>Try to ensure everything is ready at start of run</a:t>
            </a:r>
          </a:p>
          <a:p>
            <a:pPr lvl="1">
              <a:defRPr/>
            </a:pPr>
            <a:r>
              <a:rPr lang="en-GB" dirty="0" smtClean="0"/>
              <a:t>Support the users throughout the run</a:t>
            </a:r>
          </a:p>
          <a:p>
            <a:pPr>
              <a:defRPr/>
            </a:pPr>
            <a:r>
              <a:rPr lang="en-GB" dirty="0" smtClean="0"/>
              <a:t>Also adopted a new ‘Teams’ way of working where beam delivery and key technical staff were identified in advance.</a:t>
            </a:r>
          </a:p>
          <a:p>
            <a:pPr lvl="1">
              <a:defRPr/>
            </a:pPr>
            <a:r>
              <a:rPr lang="en-GB" dirty="0" smtClean="0"/>
              <a:t>Better engagement of lab staff with the experiments</a:t>
            </a:r>
          </a:p>
          <a:p>
            <a:pPr lvl="1">
              <a:defRPr/>
            </a:pPr>
            <a:r>
              <a:rPr lang="en-GB" dirty="0" smtClean="0"/>
              <a:t>Improved planning through earlier involvement</a:t>
            </a:r>
          </a:p>
          <a:p>
            <a:pPr lvl="1">
              <a:defRPr/>
            </a:pPr>
            <a:r>
              <a:rPr lang="en-GB" dirty="0" smtClean="0"/>
              <a:t>Smaller number of dedicated beam delivery staff provide greater continuity</a:t>
            </a:r>
            <a:endParaRPr lang="en-GB" dirty="0"/>
          </a:p>
        </p:txBody>
      </p:sp>
    </p:spTree>
    <p:extLst>
      <p:ext uri="{BB962C8B-B14F-4D97-AF65-F5344CB8AC3E}">
        <p14:creationId xmlns:p14="http://schemas.microsoft.com/office/powerpoint/2010/main" val="2213194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888"/>
            <a:ext cx="9144000" cy="1143000"/>
          </a:xfrm>
        </p:spPr>
        <p:txBody>
          <a:bodyPr/>
          <a:lstStyle/>
          <a:p>
            <a:pPr>
              <a:defRPr/>
            </a:pPr>
            <a:r>
              <a:rPr lang="en-GB" dirty="0" smtClean="0"/>
              <a:t>User Feedback </a:t>
            </a:r>
            <a:endParaRPr lang="en-GB" dirty="0"/>
          </a:p>
        </p:txBody>
      </p:sp>
      <p:sp>
        <p:nvSpPr>
          <p:cNvPr id="3" name="Content Placeholder 2"/>
          <p:cNvSpPr>
            <a:spLocks noGrp="1"/>
          </p:cNvSpPr>
          <p:nvPr>
            <p:ph idx="1"/>
          </p:nvPr>
        </p:nvSpPr>
        <p:spPr>
          <a:xfrm>
            <a:off x="1774825" y="1268414"/>
            <a:ext cx="8642350" cy="4752975"/>
          </a:xfrm>
        </p:spPr>
        <p:txBody>
          <a:bodyPr>
            <a:normAutofit/>
          </a:bodyPr>
          <a:lstStyle/>
          <a:p>
            <a:pPr>
              <a:defRPr/>
            </a:pPr>
            <a:r>
              <a:rPr lang="en-GB" dirty="0" smtClean="0"/>
              <a:t>All users were requested to provide feedback on their experiences</a:t>
            </a:r>
          </a:p>
          <a:p>
            <a:pPr>
              <a:defRPr/>
            </a:pPr>
            <a:r>
              <a:rPr lang="en-GB" dirty="0" smtClean="0"/>
              <a:t>Essentially we used the same form (with a few new questions) as previously to allow comparison of performance</a:t>
            </a:r>
          </a:p>
          <a:p>
            <a:pPr lvl="1">
              <a:defRPr/>
            </a:pPr>
            <a:r>
              <a:rPr lang="en-GB" dirty="0" smtClean="0"/>
              <a:t>In-house form - not professional!</a:t>
            </a:r>
          </a:p>
          <a:p>
            <a:pPr>
              <a:defRPr/>
            </a:pPr>
            <a:r>
              <a:rPr lang="en-GB" dirty="0" smtClean="0"/>
              <a:t>Responses received from all 8 experiments run</a:t>
            </a:r>
            <a:r>
              <a:rPr lang="en-GB" dirty="0"/>
              <a:t> </a:t>
            </a:r>
            <a:r>
              <a:rPr lang="en-GB" dirty="0" smtClean="0"/>
              <a:t>effectively covered the whole exploitation period!</a:t>
            </a:r>
            <a:endParaRPr lang="en-GB" dirty="0"/>
          </a:p>
        </p:txBody>
      </p:sp>
    </p:spTree>
    <p:extLst>
      <p:ext uri="{BB962C8B-B14F-4D97-AF65-F5344CB8AC3E}">
        <p14:creationId xmlns:p14="http://schemas.microsoft.com/office/powerpoint/2010/main" val="985355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888"/>
            <a:ext cx="9144000" cy="1143000"/>
          </a:xfrm>
        </p:spPr>
        <p:txBody>
          <a:bodyPr/>
          <a:lstStyle/>
          <a:p>
            <a:pPr>
              <a:defRPr/>
            </a:pPr>
            <a:r>
              <a:rPr lang="en-GB" dirty="0" smtClean="0"/>
              <a:t>Feedback form contents</a:t>
            </a:r>
            <a:endParaRPr lang="en-GB" dirty="0"/>
          </a:p>
        </p:txBody>
      </p:sp>
      <p:sp>
        <p:nvSpPr>
          <p:cNvPr id="3" name="Content Placeholder 2"/>
          <p:cNvSpPr>
            <a:spLocks noGrp="1"/>
          </p:cNvSpPr>
          <p:nvPr>
            <p:ph idx="1"/>
          </p:nvPr>
        </p:nvSpPr>
        <p:spPr>
          <a:xfrm>
            <a:off x="1169377" y="1258889"/>
            <a:ext cx="10155115" cy="4587996"/>
          </a:xfrm>
        </p:spPr>
        <p:txBody>
          <a:bodyPr>
            <a:normAutofit/>
          </a:bodyPr>
          <a:lstStyle/>
          <a:p>
            <a:pPr>
              <a:defRPr/>
            </a:pPr>
            <a:r>
              <a:rPr lang="en-GB" dirty="0" smtClean="0"/>
              <a:t>Divided into sections looking at</a:t>
            </a:r>
          </a:p>
          <a:p>
            <a:pPr lvl="1">
              <a:defRPr/>
            </a:pPr>
            <a:r>
              <a:rPr lang="en-GB" dirty="0" smtClean="0"/>
              <a:t>Before the experiment</a:t>
            </a:r>
          </a:p>
          <a:p>
            <a:pPr lvl="1">
              <a:defRPr/>
            </a:pPr>
            <a:r>
              <a:rPr lang="en-GB" dirty="0" smtClean="0"/>
              <a:t>Set-up time</a:t>
            </a:r>
          </a:p>
          <a:p>
            <a:pPr lvl="1">
              <a:defRPr/>
            </a:pPr>
            <a:r>
              <a:rPr lang="en-GB" dirty="0" smtClean="0"/>
              <a:t>Experiment time</a:t>
            </a:r>
          </a:p>
          <a:p>
            <a:pPr lvl="1">
              <a:defRPr/>
            </a:pPr>
            <a:r>
              <a:rPr lang="en-GB" dirty="0" smtClean="0"/>
              <a:t>The future</a:t>
            </a:r>
          </a:p>
          <a:p>
            <a:pPr lvl="1">
              <a:defRPr/>
            </a:pPr>
            <a:r>
              <a:rPr lang="en-GB" dirty="0" smtClean="0"/>
              <a:t>General</a:t>
            </a:r>
          </a:p>
          <a:p>
            <a:pPr>
              <a:defRPr/>
            </a:pPr>
            <a:r>
              <a:rPr lang="en-GB" dirty="0" smtClean="0"/>
              <a:t>Covered areas such as</a:t>
            </a:r>
          </a:p>
          <a:p>
            <a:pPr lvl="1">
              <a:defRPr/>
            </a:pPr>
            <a:r>
              <a:rPr lang="en-GB" dirty="0"/>
              <a:t>T</a:t>
            </a:r>
            <a:r>
              <a:rPr lang="en-GB" dirty="0" smtClean="0"/>
              <a:t>echnical support</a:t>
            </a:r>
          </a:p>
          <a:p>
            <a:pPr lvl="1">
              <a:defRPr/>
            </a:pPr>
            <a:r>
              <a:rPr lang="en-GB" dirty="0" smtClean="0"/>
              <a:t>Beam delivery</a:t>
            </a:r>
          </a:p>
          <a:p>
            <a:pPr>
              <a:defRPr/>
            </a:pPr>
            <a:r>
              <a:rPr lang="en-GB" dirty="0" smtClean="0"/>
              <a:t>Results have been collated and (hopefully) anonymised</a:t>
            </a:r>
            <a:endParaRPr lang="en-GB" dirty="0"/>
          </a:p>
        </p:txBody>
      </p:sp>
    </p:spTree>
    <p:extLst>
      <p:ext uri="{BB962C8B-B14F-4D97-AF65-F5344CB8AC3E}">
        <p14:creationId xmlns:p14="http://schemas.microsoft.com/office/powerpoint/2010/main" val="2913550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888"/>
            <a:ext cx="9144000" cy="1143000"/>
          </a:xfrm>
        </p:spPr>
        <p:txBody>
          <a:bodyPr/>
          <a:lstStyle/>
          <a:p>
            <a:pPr>
              <a:defRPr/>
            </a:pPr>
            <a:r>
              <a:rPr lang="en-GB" dirty="0"/>
              <a:t>Before the </a:t>
            </a:r>
            <a:r>
              <a:rPr lang="en-GB" dirty="0" smtClean="0"/>
              <a:t>experiment (1)</a:t>
            </a:r>
            <a:endParaRPr lang="en-GB" dirty="0"/>
          </a:p>
        </p:txBody>
      </p:sp>
      <p:sp>
        <p:nvSpPr>
          <p:cNvPr id="3" name="Content Placeholder 2"/>
          <p:cNvSpPr>
            <a:spLocks noGrp="1"/>
          </p:cNvSpPr>
          <p:nvPr>
            <p:ph idx="1"/>
          </p:nvPr>
        </p:nvSpPr>
        <p:spPr>
          <a:xfrm>
            <a:off x="474785" y="1389184"/>
            <a:ext cx="11535507" cy="4615962"/>
          </a:xfrm>
        </p:spPr>
        <p:txBody>
          <a:bodyPr vert="horz" lIns="91440" tIns="45720" rIns="91440" bIns="45720" rtlCol="0" anchor="t">
            <a:normAutofit fontScale="77500" lnSpcReduction="20000"/>
          </a:bodyPr>
          <a:lstStyle/>
          <a:p>
            <a:pPr>
              <a:defRPr/>
            </a:pPr>
            <a:r>
              <a:rPr lang="en-GB" i="1" dirty="0"/>
              <a:t>Was sufficient technical information provided?</a:t>
            </a:r>
            <a:endParaRPr lang="en-GB" dirty="0"/>
          </a:p>
          <a:p>
            <a:pPr lvl="1">
              <a:defRPr/>
            </a:pPr>
            <a:r>
              <a:rPr lang="en-GB" dirty="0">
                <a:latin typeface="Arial"/>
                <a:cs typeface="Arial"/>
              </a:rPr>
              <a:t>Agree/Strongly Agree (range Disagree to Strongly Agree</a:t>
            </a:r>
            <a:r>
              <a:rPr lang="en-GB" dirty="0" smtClean="0">
                <a:latin typeface="Arial"/>
                <a:cs typeface="Arial"/>
              </a:rPr>
              <a:t>)</a:t>
            </a:r>
            <a:endParaRPr lang="en-GB" dirty="0">
              <a:latin typeface="Arial"/>
              <a:cs typeface="Arial"/>
            </a:endParaRPr>
          </a:p>
          <a:p>
            <a:pPr marL="0" indent="0">
              <a:buNone/>
              <a:defRPr/>
            </a:pPr>
            <a:r>
              <a:rPr lang="en-GB" dirty="0">
                <a:latin typeface="Arial"/>
                <a:cs typeface="Arial"/>
              </a:rPr>
              <a:t>Users would have preferred better knowledge of TW laser parameters, measured rather than </a:t>
            </a:r>
            <a:r>
              <a:rPr lang="en-GB" dirty="0" smtClean="0">
                <a:latin typeface="Arial"/>
                <a:cs typeface="Arial"/>
              </a:rPr>
              <a:t>simulated</a:t>
            </a:r>
          </a:p>
          <a:p>
            <a:pPr marL="0" indent="0">
              <a:buNone/>
              <a:defRPr/>
            </a:pPr>
            <a:endParaRPr lang="en-GB" dirty="0">
              <a:latin typeface="Arial"/>
              <a:cs typeface="Arial"/>
            </a:endParaRPr>
          </a:p>
          <a:p>
            <a:pPr>
              <a:defRPr/>
            </a:pPr>
            <a:r>
              <a:rPr lang="en-GB" i="1" dirty="0"/>
              <a:t>Did they receive sufficient information about local procedures such as Health and Safety?</a:t>
            </a:r>
            <a:endParaRPr lang="en-GB" dirty="0"/>
          </a:p>
          <a:p>
            <a:pPr lvl="1">
              <a:defRPr/>
            </a:pPr>
            <a:r>
              <a:rPr lang="en-GB" dirty="0"/>
              <a:t>Agree/Strongly Agree (range Disagree to Strongly Agree</a:t>
            </a:r>
            <a:r>
              <a:rPr lang="en-GB" dirty="0" smtClean="0"/>
              <a:t>)</a:t>
            </a:r>
            <a:endParaRPr lang="en-GB" dirty="0"/>
          </a:p>
          <a:p>
            <a:pPr marL="0" indent="0">
              <a:buNone/>
              <a:defRPr/>
            </a:pPr>
            <a:r>
              <a:rPr lang="en-GB" dirty="0">
                <a:latin typeface="Arial"/>
                <a:cs typeface="Arial"/>
              </a:rPr>
              <a:t>Users commented that the risk assessment process was onerous and difficult to complete. They felt more help was required. Another commented on the uncertainty on which online training courses they needed to complete </a:t>
            </a:r>
            <a:r>
              <a:rPr lang="en-GB" dirty="0" smtClean="0">
                <a:latin typeface="Arial"/>
                <a:cs typeface="Arial"/>
              </a:rPr>
              <a:t>beforehand</a:t>
            </a:r>
          </a:p>
          <a:p>
            <a:pPr marL="0" indent="0">
              <a:buNone/>
              <a:defRPr/>
            </a:pPr>
            <a:endParaRPr lang="en-GB" dirty="0"/>
          </a:p>
          <a:p>
            <a:pPr>
              <a:defRPr/>
            </a:pPr>
            <a:r>
              <a:rPr lang="en-GB" i="1" dirty="0"/>
              <a:t>Did they feel they had sufficient support in writing and Risk </a:t>
            </a:r>
            <a:r>
              <a:rPr lang="en-GB" i="1" dirty="0" smtClean="0"/>
              <a:t>Assessment </a:t>
            </a:r>
            <a:r>
              <a:rPr lang="en-GB" i="1" dirty="0"/>
              <a:t>and Method </a:t>
            </a:r>
            <a:r>
              <a:rPr lang="en-GB" i="1" dirty="0" smtClean="0"/>
              <a:t>Statement</a:t>
            </a:r>
            <a:r>
              <a:rPr lang="en-GB" i="1" dirty="0"/>
              <a:t>?</a:t>
            </a:r>
          </a:p>
          <a:p>
            <a:pPr lvl="1">
              <a:defRPr/>
            </a:pPr>
            <a:r>
              <a:rPr lang="en-GB" dirty="0">
                <a:latin typeface="Arial"/>
                <a:cs typeface="Arial"/>
              </a:rPr>
              <a:t>Agree (range Disagree to Strongly Agree</a:t>
            </a:r>
            <a:r>
              <a:rPr lang="en-GB" dirty="0" smtClean="0">
                <a:latin typeface="Arial"/>
                <a:cs typeface="Arial"/>
              </a:rPr>
              <a:t>)</a:t>
            </a:r>
            <a:endParaRPr lang="en-GB" dirty="0">
              <a:latin typeface="Arial"/>
              <a:cs typeface="Arial"/>
            </a:endParaRPr>
          </a:p>
        </p:txBody>
      </p:sp>
    </p:spTree>
    <p:extLst>
      <p:ext uri="{BB962C8B-B14F-4D97-AF65-F5344CB8AC3E}">
        <p14:creationId xmlns:p14="http://schemas.microsoft.com/office/powerpoint/2010/main" val="2248683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888"/>
            <a:ext cx="9144000" cy="1143000"/>
          </a:xfrm>
        </p:spPr>
        <p:txBody>
          <a:bodyPr/>
          <a:lstStyle/>
          <a:p>
            <a:pPr>
              <a:defRPr/>
            </a:pPr>
            <a:r>
              <a:rPr lang="en-GB" dirty="0"/>
              <a:t>Before the </a:t>
            </a:r>
            <a:r>
              <a:rPr lang="en-GB" dirty="0" smtClean="0"/>
              <a:t>experiment (2)</a:t>
            </a:r>
            <a:endParaRPr lang="en-GB" dirty="0"/>
          </a:p>
        </p:txBody>
      </p:sp>
      <p:sp>
        <p:nvSpPr>
          <p:cNvPr id="3" name="Content Placeholder 2"/>
          <p:cNvSpPr>
            <a:spLocks noGrp="1"/>
          </p:cNvSpPr>
          <p:nvPr>
            <p:ph idx="1"/>
          </p:nvPr>
        </p:nvSpPr>
        <p:spPr>
          <a:xfrm>
            <a:off x="474785" y="1327638"/>
            <a:ext cx="11535507" cy="4712677"/>
          </a:xfrm>
        </p:spPr>
        <p:txBody>
          <a:bodyPr vert="horz" lIns="91440" tIns="45720" rIns="91440" bIns="45720" rtlCol="0" anchor="t">
            <a:normAutofit fontScale="92500"/>
          </a:bodyPr>
          <a:lstStyle/>
          <a:p>
            <a:pPr>
              <a:defRPr/>
            </a:pPr>
            <a:r>
              <a:rPr lang="en-GB" i="1" dirty="0" smtClean="0"/>
              <a:t>Did </a:t>
            </a:r>
            <a:r>
              <a:rPr lang="en-GB" i="1" dirty="0"/>
              <a:t>their local contact adequately assist them in preparation?</a:t>
            </a:r>
            <a:endParaRPr lang="en-GB" dirty="0"/>
          </a:p>
          <a:p>
            <a:pPr lvl="1">
              <a:defRPr/>
            </a:pPr>
            <a:r>
              <a:rPr lang="en-GB" dirty="0"/>
              <a:t>Agree/Strongly Agree (range </a:t>
            </a:r>
            <a:r>
              <a:rPr lang="en-GB" dirty="0" smtClean="0"/>
              <a:t>Disagree </a:t>
            </a:r>
            <a:r>
              <a:rPr lang="en-GB" dirty="0"/>
              <a:t>to Strongly Agree)</a:t>
            </a:r>
          </a:p>
          <a:p>
            <a:pPr marL="0" indent="0">
              <a:buNone/>
              <a:defRPr/>
            </a:pPr>
            <a:r>
              <a:rPr lang="en-GB" dirty="0">
                <a:latin typeface="Arial"/>
                <a:cs typeface="Arial"/>
              </a:rPr>
              <a:t>Some users wanted more and more inclusive preparation meetings and insufficient access due to over commitment of staff was also </a:t>
            </a:r>
            <a:r>
              <a:rPr lang="en-GB" dirty="0" smtClean="0">
                <a:latin typeface="Arial"/>
                <a:cs typeface="Arial"/>
              </a:rPr>
              <a:t>mentioned</a:t>
            </a:r>
          </a:p>
          <a:p>
            <a:pPr marL="0" indent="0">
              <a:buNone/>
              <a:defRPr/>
            </a:pPr>
            <a:endParaRPr lang="en-GB" dirty="0">
              <a:latin typeface="Arial"/>
              <a:cs typeface="Arial"/>
            </a:endParaRPr>
          </a:p>
          <a:p>
            <a:pPr>
              <a:defRPr/>
            </a:pPr>
            <a:r>
              <a:rPr lang="en-GB" i="1" dirty="0"/>
              <a:t>Were sufficient details of TW laser performance provided where applicable?</a:t>
            </a:r>
          </a:p>
          <a:p>
            <a:pPr lvl="1">
              <a:defRPr/>
            </a:pPr>
            <a:r>
              <a:rPr lang="en-GB" dirty="0"/>
              <a:t>Neutral/Agree (range Disagree to Strongly Agree)</a:t>
            </a:r>
          </a:p>
          <a:p>
            <a:pPr marL="0" indent="0">
              <a:buNone/>
              <a:defRPr/>
            </a:pPr>
            <a:r>
              <a:rPr lang="en-GB" dirty="0"/>
              <a:t>Users stated that some key parameters were not known or at least not measured before the beam time commenced, However, others commented on the professionalism and expertise of the ‘laser delivery’ team.</a:t>
            </a:r>
          </a:p>
        </p:txBody>
      </p:sp>
    </p:spTree>
    <p:extLst>
      <p:ext uri="{BB962C8B-B14F-4D97-AF65-F5344CB8AC3E}">
        <p14:creationId xmlns:p14="http://schemas.microsoft.com/office/powerpoint/2010/main" val="3997833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888"/>
            <a:ext cx="9144000" cy="1143000"/>
          </a:xfrm>
        </p:spPr>
        <p:txBody>
          <a:bodyPr/>
          <a:lstStyle/>
          <a:p>
            <a:pPr>
              <a:defRPr/>
            </a:pPr>
            <a:r>
              <a:rPr lang="en-GB" dirty="0"/>
              <a:t>Set-up time</a:t>
            </a:r>
          </a:p>
        </p:txBody>
      </p:sp>
      <p:sp>
        <p:nvSpPr>
          <p:cNvPr id="3" name="Content Placeholder 2"/>
          <p:cNvSpPr>
            <a:spLocks noGrp="1"/>
          </p:cNvSpPr>
          <p:nvPr>
            <p:ph idx="1"/>
          </p:nvPr>
        </p:nvSpPr>
        <p:spPr>
          <a:xfrm>
            <a:off x="316523" y="1144098"/>
            <a:ext cx="11210191" cy="4852255"/>
          </a:xfrm>
        </p:spPr>
        <p:txBody>
          <a:bodyPr vert="horz" lIns="91440" tIns="45720" rIns="91440" bIns="45720" rtlCol="0" anchor="t">
            <a:normAutofit fontScale="92500" lnSpcReduction="10000"/>
          </a:bodyPr>
          <a:lstStyle/>
          <a:p>
            <a:pPr>
              <a:defRPr/>
            </a:pPr>
            <a:r>
              <a:rPr lang="en-GB" i="1" dirty="0"/>
              <a:t>Proportion of set-up time delivered?</a:t>
            </a:r>
          </a:p>
          <a:p>
            <a:pPr lvl="1">
              <a:defRPr/>
            </a:pPr>
            <a:r>
              <a:rPr lang="en-GB" dirty="0"/>
              <a:t>88% delivered (range 66% to 100%)</a:t>
            </a:r>
          </a:p>
          <a:p>
            <a:pPr marL="0" indent="0">
              <a:buNone/>
              <a:defRPr/>
            </a:pPr>
            <a:r>
              <a:rPr lang="en-GB" dirty="0"/>
              <a:t>BA1 vacuum issues (mostly mitigated by weekend working) </a:t>
            </a:r>
            <a:r>
              <a:rPr lang="en-GB" dirty="0" smtClean="0"/>
              <a:t>given </a:t>
            </a:r>
            <a:r>
              <a:rPr lang="en-GB" dirty="0"/>
              <a:t>as </a:t>
            </a:r>
            <a:r>
              <a:rPr lang="en-GB" dirty="0" smtClean="0"/>
              <a:t>reason </a:t>
            </a:r>
            <a:r>
              <a:rPr lang="en-GB" dirty="0"/>
              <a:t>for shortfall</a:t>
            </a:r>
            <a:r>
              <a:rPr lang="en-GB" dirty="0" smtClean="0"/>
              <a:t>. Also need for </a:t>
            </a:r>
            <a:r>
              <a:rPr lang="en-GB" smtClean="0"/>
              <a:t>additional equipment </a:t>
            </a:r>
            <a:r>
              <a:rPr lang="en-GB" dirty="0" smtClean="0"/>
              <a:t>commissioning</a:t>
            </a:r>
            <a:endParaRPr lang="en-GB" dirty="0"/>
          </a:p>
          <a:p>
            <a:pPr marL="0" indent="0">
              <a:buNone/>
              <a:defRPr/>
            </a:pPr>
            <a:endParaRPr lang="en-GB" dirty="0"/>
          </a:p>
          <a:p>
            <a:pPr>
              <a:defRPr/>
            </a:pPr>
            <a:r>
              <a:rPr lang="en-GB" i="1" dirty="0"/>
              <a:t>Did they receive adequate access to areas and equipment during set-up?</a:t>
            </a:r>
            <a:endParaRPr lang="en-GB" dirty="0"/>
          </a:p>
          <a:p>
            <a:pPr lvl="1">
              <a:defRPr/>
            </a:pPr>
            <a:r>
              <a:rPr lang="en-GB" dirty="0"/>
              <a:t>Agree/Strongly Agree (range Disagree to Strongly Agree)</a:t>
            </a:r>
          </a:p>
          <a:p>
            <a:pPr marL="0" indent="0">
              <a:buNone/>
              <a:defRPr/>
            </a:pPr>
            <a:r>
              <a:rPr lang="en-GB" dirty="0">
                <a:latin typeface="Arial"/>
                <a:cs typeface="Arial"/>
              </a:rPr>
              <a:t>Personnel carrying out vacuum work and 'unreasonable limitations on out of hours laser modes' given. Guidance on how much time to ask for was also requested. Comments on the usefulness of being scheduled near to other similar experiments sharing the same set-up also made. Also compliments on how quick and easy set-up was.</a:t>
            </a:r>
          </a:p>
          <a:p>
            <a:pPr>
              <a:defRPr/>
            </a:pPr>
            <a:endParaRPr lang="en-GB" dirty="0"/>
          </a:p>
        </p:txBody>
      </p:sp>
    </p:spTree>
    <p:extLst>
      <p:ext uri="{BB962C8B-B14F-4D97-AF65-F5344CB8AC3E}">
        <p14:creationId xmlns:p14="http://schemas.microsoft.com/office/powerpoint/2010/main" val="2559975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888"/>
            <a:ext cx="9144000" cy="1143000"/>
          </a:xfrm>
        </p:spPr>
        <p:txBody>
          <a:bodyPr/>
          <a:lstStyle/>
          <a:p>
            <a:pPr>
              <a:defRPr/>
            </a:pPr>
            <a:r>
              <a:rPr lang="en-GB" dirty="0"/>
              <a:t>Experiment </a:t>
            </a:r>
            <a:r>
              <a:rPr lang="en-GB" dirty="0" smtClean="0"/>
              <a:t>time (1)</a:t>
            </a:r>
            <a:endParaRPr lang="en-GB" dirty="0"/>
          </a:p>
        </p:txBody>
      </p:sp>
      <p:sp>
        <p:nvSpPr>
          <p:cNvPr id="3" name="Content Placeholder 2"/>
          <p:cNvSpPr>
            <a:spLocks noGrp="1"/>
          </p:cNvSpPr>
          <p:nvPr>
            <p:ph idx="1"/>
          </p:nvPr>
        </p:nvSpPr>
        <p:spPr>
          <a:xfrm>
            <a:off x="474784" y="1258888"/>
            <a:ext cx="10744201" cy="4614374"/>
          </a:xfrm>
        </p:spPr>
        <p:txBody>
          <a:bodyPr vert="horz" lIns="91440" tIns="45720" rIns="91440" bIns="45720" rtlCol="0" anchor="t">
            <a:normAutofit fontScale="85000" lnSpcReduction="10000"/>
          </a:bodyPr>
          <a:lstStyle/>
          <a:p>
            <a:pPr>
              <a:defRPr/>
            </a:pPr>
            <a:r>
              <a:rPr lang="en-GB" i="1" dirty="0"/>
              <a:t>Proportion of beam time delivered?</a:t>
            </a:r>
            <a:endParaRPr lang="en-GB" dirty="0"/>
          </a:p>
          <a:p>
            <a:pPr lvl="1">
              <a:defRPr/>
            </a:pPr>
            <a:r>
              <a:rPr lang="en-GB" dirty="0">
                <a:latin typeface="Arial"/>
                <a:cs typeface="Arial"/>
              </a:rPr>
              <a:t>100% (unanimous</a:t>
            </a:r>
            <a:r>
              <a:rPr lang="en-GB" dirty="0" smtClean="0">
                <a:latin typeface="Arial"/>
                <a:cs typeface="Arial"/>
              </a:rPr>
              <a:t>)</a:t>
            </a:r>
          </a:p>
          <a:p>
            <a:pPr lvl="1">
              <a:defRPr/>
            </a:pPr>
            <a:endParaRPr lang="en-GB" dirty="0">
              <a:latin typeface="Arial"/>
              <a:cs typeface="Arial"/>
            </a:endParaRPr>
          </a:p>
          <a:p>
            <a:pPr>
              <a:defRPr/>
            </a:pPr>
            <a:r>
              <a:rPr lang="en-GB" i="1" dirty="0"/>
              <a:t>Were the beam properties as outlined?</a:t>
            </a:r>
            <a:endParaRPr lang="en-GB" dirty="0"/>
          </a:p>
          <a:p>
            <a:pPr lvl="1">
              <a:defRPr/>
            </a:pPr>
            <a:r>
              <a:rPr lang="en-GB" dirty="0"/>
              <a:t>Yes (unanimous)</a:t>
            </a:r>
          </a:p>
          <a:p>
            <a:pPr marL="0" indent="0">
              <a:buNone/>
              <a:defRPr/>
            </a:pPr>
            <a:r>
              <a:rPr lang="en-GB" dirty="0">
                <a:latin typeface="Arial"/>
                <a:cs typeface="Arial"/>
              </a:rPr>
              <a:t>One user mentioned poor transverse beam properties and another wanted more Gaussian beams. However, half the users commented on exceptional beam stability</a:t>
            </a:r>
            <a:r>
              <a:rPr lang="en-GB" dirty="0" smtClean="0">
                <a:latin typeface="Arial"/>
                <a:cs typeface="Arial"/>
              </a:rPr>
              <a:t>.</a:t>
            </a:r>
          </a:p>
          <a:p>
            <a:pPr marL="0" indent="0">
              <a:buNone/>
              <a:defRPr/>
            </a:pPr>
            <a:endParaRPr lang="en-GB" dirty="0"/>
          </a:p>
          <a:p>
            <a:pPr>
              <a:defRPr/>
            </a:pPr>
            <a:r>
              <a:rPr lang="en-GB" i="1" dirty="0"/>
              <a:t>Were TW laser parameters as agreed beforehand?</a:t>
            </a:r>
            <a:endParaRPr lang="en-GB" dirty="0"/>
          </a:p>
          <a:p>
            <a:pPr lvl="1">
              <a:defRPr/>
            </a:pPr>
            <a:r>
              <a:rPr lang="en-GB" dirty="0"/>
              <a:t>Yes/No, and it impacted the experiment (80:20 split between answers)</a:t>
            </a:r>
          </a:p>
          <a:p>
            <a:pPr marL="0" indent="0">
              <a:buNone/>
              <a:defRPr/>
            </a:pPr>
            <a:r>
              <a:rPr lang="en-GB" dirty="0"/>
              <a:t>Users commented on the professionalism of the laser support staff and impressive stability and repeatability of the TW laser but wanted more </a:t>
            </a:r>
            <a:r>
              <a:rPr lang="en-GB" dirty="0" smtClean="0"/>
              <a:t>power.</a:t>
            </a:r>
          </a:p>
          <a:p>
            <a:pPr marL="0" indent="0">
              <a:buNone/>
              <a:defRPr/>
            </a:pPr>
            <a:endParaRPr lang="en-GB" dirty="0"/>
          </a:p>
          <a:p>
            <a:pPr marL="0" indent="0">
              <a:buNone/>
              <a:defRPr/>
            </a:pPr>
            <a:endParaRPr lang="en-GB" dirty="0"/>
          </a:p>
        </p:txBody>
      </p:sp>
    </p:spTree>
    <p:extLst>
      <p:ext uri="{BB962C8B-B14F-4D97-AF65-F5344CB8AC3E}">
        <p14:creationId xmlns:p14="http://schemas.microsoft.com/office/powerpoint/2010/main" val="2152687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888"/>
            <a:ext cx="9144000" cy="1143000"/>
          </a:xfrm>
        </p:spPr>
        <p:txBody>
          <a:bodyPr/>
          <a:lstStyle/>
          <a:p>
            <a:pPr>
              <a:defRPr/>
            </a:pPr>
            <a:r>
              <a:rPr lang="en-GB" dirty="0"/>
              <a:t>Experiment </a:t>
            </a:r>
            <a:r>
              <a:rPr lang="en-GB" dirty="0" smtClean="0"/>
              <a:t>time (2)</a:t>
            </a:r>
            <a:endParaRPr lang="en-GB" dirty="0"/>
          </a:p>
        </p:txBody>
      </p:sp>
      <p:sp>
        <p:nvSpPr>
          <p:cNvPr id="3" name="Content Placeholder 2"/>
          <p:cNvSpPr>
            <a:spLocks noGrp="1"/>
          </p:cNvSpPr>
          <p:nvPr>
            <p:ph idx="1"/>
          </p:nvPr>
        </p:nvSpPr>
        <p:spPr>
          <a:xfrm>
            <a:off x="474784" y="980222"/>
            <a:ext cx="10744201" cy="4831494"/>
          </a:xfrm>
        </p:spPr>
        <p:txBody>
          <a:bodyPr vert="horz" lIns="91440" tIns="45720" rIns="91440" bIns="45720" rtlCol="0" anchor="t">
            <a:normAutofit lnSpcReduction="10000"/>
          </a:bodyPr>
          <a:lstStyle/>
          <a:p>
            <a:pPr marL="0" indent="0">
              <a:buNone/>
              <a:defRPr/>
            </a:pPr>
            <a:endParaRPr lang="en-GB" dirty="0"/>
          </a:p>
          <a:p>
            <a:pPr>
              <a:defRPr/>
            </a:pPr>
            <a:r>
              <a:rPr lang="en-GB" i="1" dirty="0">
                <a:latin typeface="Arial"/>
                <a:cs typeface="Arial"/>
              </a:rPr>
              <a:t>Where other facilities/capabilities (e.g. diagnostics) sufficient</a:t>
            </a:r>
            <a:endParaRPr lang="en-GB" dirty="0">
              <a:latin typeface="Arial"/>
              <a:cs typeface="Arial"/>
            </a:endParaRPr>
          </a:p>
          <a:p>
            <a:pPr lvl="1">
              <a:defRPr/>
            </a:pPr>
            <a:r>
              <a:rPr lang="en-GB" dirty="0"/>
              <a:t>Partially/Yes (range Partially to Yes)</a:t>
            </a:r>
          </a:p>
          <a:p>
            <a:pPr marL="0" indent="0">
              <a:buNone/>
              <a:defRPr/>
            </a:pPr>
            <a:r>
              <a:rPr lang="en-GB" dirty="0">
                <a:latin typeface="Arial"/>
                <a:cs typeface="Arial"/>
              </a:rPr>
              <a:t>More spatial and temporal diagnostics requested, issues with image data collection and lack of time stamping raised. </a:t>
            </a:r>
            <a:r>
              <a:rPr lang="en-GB" dirty="0" smtClean="0">
                <a:latin typeface="Arial"/>
                <a:cs typeface="Arial"/>
              </a:rPr>
              <a:t>Request for </a:t>
            </a:r>
            <a:r>
              <a:rPr lang="en-GB" dirty="0">
                <a:latin typeface="Arial"/>
                <a:cs typeface="Arial"/>
              </a:rPr>
              <a:t>a trigger to indicate 'beam on'</a:t>
            </a:r>
            <a:endParaRPr lang="en-GB" dirty="0"/>
          </a:p>
          <a:p>
            <a:pPr marL="0" indent="0">
              <a:buNone/>
              <a:defRPr/>
            </a:pPr>
            <a:endParaRPr lang="en-GB" dirty="0"/>
          </a:p>
          <a:p>
            <a:pPr>
              <a:defRPr/>
            </a:pPr>
            <a:r>
              <a:rPr lang="en-GB" i="1" dirty="0"/>
              <a:t>Ability to interact with the machine for data acquisition?</a:t>
            </a:r>
            <a:endParaRPr lang="en-GB" dirty="0"/>
          </a:p>
          <a:p>
            <a:pPr marL="0" indent="0">
              <a:buNone/>
              <a:defRPr/>
            </a:pPr>
            <a:r>
              <a:rPr lang="en-GB" dirty="0"/>
              <a:t>Issues with image data collection and time stamping raised again. Comments such as ‘no problems at all’ and ‘the interaction was great’</a:t>
            </a:r>
          </a:p>
          <a:p>
            <a:pPr marL="0" indent="0">
              <a:buNone/>
              <a:defRPr/>
            </a:pPr>
            <a:endParaRPr lang="en-GB" dirty="0"/>
          </a:p>
        </p:txBody>
      </p:sp>
    </p:spTree>
    <p:extLst>
      <p:ext uri="{BB962C8B-B14F-4D97-AF65-F5344CB8AC3E}">
        <p14:creationId xmlns:p14="http://schemas.microsoft.com/office/powerpoint/2010/main" val="3909064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888"/>
            <a:ext cx="9144000" cy="1143000"/>
          </a:xfrm>
        </p:spPr>
        <p:txBody>
          <a:bodyPr>
            <a:normAutofit fontScale="90000"/>
          </a:bodyPr>
          <a:lstStyle/>
          <a:p>
            <a:pPr>
              <a:defRPr/>
            </a:pPr>
            <a:r>
              <a:rPr lang="en-GB" dirty="0"/>
              <a:t>Experiment time (technical support)</a:t>
            </a:r>
          </a:p>
        </p:txBody>
      </p:sp>
      <p:sp>
        <p:nvSpPr>
          <p:cNvPr id="3" name="Content Placeholder 2"/>
          <p:cNvSpPr>
            <a:spLocks noGrp="1"/>
          </p:cNvSpPr>
          <p:nvPr>
            <p:ph idx="1"/>
          </p:nvPr>
        </p:nvSpPr>
        <p:spPr>
          <a:xfrm>
            <a:off x="862624" y="1178293"/>
            <a:ext cx="9805376" cy="4607045"/>
          </a:xfrm>
        </p:spPr>
        <p:txBody>
          <a:bodyPr>
            <a:normAutofit fontScale="85000" lnSpcReduction="20000"/>
          </a:bodyPr>
          <a:lstStyle/>
          <a:p>
            <a:pPr marL="0" indent="0">
              <a:buNone/>
              <a:defRPr/>
            </a:pPr>
            <a:r>
              <a:rPr lang="en-GB" i="1" dirty="0" smtClean="0"/>
              <a:t>Mechanical support</a:t>
            </a:r>
            <a:endParaRPr lang="en-GB" dirty="0"/>
          </a:p>
          <a:p>
            <a:pPr lvl="1">
              <a:defRPr/>
            </a:pPr>
            <a:r>
              <a:rPr lang="en-GB" dirty="0"/>
              <a:t>Very Satisfied (unanimous)</a:t>
            </a:r>
          </a:p>
          <a:p>
            <a:pPr lvl="1">
              <a:defRPr/>
            </a:pPr>
            <a:endParaRPr lang="en-GB" dirty="0"/>
          </a:p>
          <a:p>
            <a:pPr>
              <a:defRPr/>
            </a:pPr>
            <a:r>
              <a:rPr lang="en-GB" i="1" dirty="0" smtClean="0"/>
              <a:t>Vacuum support</a:t>
            </a:r>
            <a:endParaRPr lang="en-GB" dirty="0"/>
          </a:p>
          <a:p>
            <a:pPr lvl="1">
              <a:defRPr/>
            </a:pPr>
            <a:r>
              <a:rPr lang="en-GB" dirty="0"/>
              <a:t>Very Satisfied (range Satisfied to Very Satisfied)</a:t>
            </a:r>
          </a:p>
          <a:p>
            <a:pPr lvl="1">
              <a:defRPr/>
            </a:pPr>
            <a:endParaRPr lang="en-GB" dirty="0"/>
          </a:p>
          <a:p>
            <a:pPr>
              <a:defRPr/>
            </a:pPr>
            <a:r>
              <a:rPr lang="en-GB" i="1" dirty="0" smtClean="0"/>
              <a:t>IT support</a:t>
            </a:r>
            <a:endParaRPr lang="en-GB" dirty="0"/>
          </a:p>
          <a:p>
            <a:pPr lvl="1">
              <a:defRPr/>
            </a:pPr>
            <a:r>
              <a:rPr lang="en-GB" dirty="0"/>
              <a:t>Very Satisfied (range Satisfied to Very Satisfied)</a:t>
            </a:r>
          </a:p>
          <a:p>
            <a:pPr lvl="1">
              <a:defRPr/>
            </a:pPr>
            <a:endParaRPr lang="en-GB" dirty="0"/>
          </a:p>
          <a:p>
            <a:pPr>
              <a:defRPr/>
            </a:pPr>
            <a:r>
              <a:rPr lang="en-GB" i="1" dirty="0" smtClean="0"/>
              <a:t>Other technical support</a:t>
            </a:r>
            <a:endParaRPr lang="en-GB" dirty="0"/>
          </a:p>
          <a:p>
            <a:pPr lvl="1">
              <a:defRPr/>
            </a:pPr>
            <a:r>
              <a:rPr lang="en-GB" dirty="0"/>
              <a:t>Very Satisfied (range Satisfied to Very Satisfied)</a:t>
            </a:r>
          </a:p>
          <a:p>
            <a:pPr lvl="1">
              <a:defRPr/>
            </a:pPr>
            <a:endParaRPr lang="en-GB" dirty="0"/>
          </a:p>
          <a:p>
            <a:pPr marL="0" indent="0">
              <a:buNone/>
              <a:defRPr/>
            </a:pPr>
            <a:r>
              <a:rPr lang="en-GB" dirty="0"/>
              <a:t>Comment that many staff had gone above and beyond what could be expected to make the experiment work.</a:t>
            </a:r>
          </a:p>
          <a:p>
            <a:pPr>
              <a:defRPr/>
            </a:pPr>
            <a:endParaRPr lang="en-GB" dirty="0"/>
          </a:p>
        </p:txBody>
      </p:sp>
    </p:spTree>
    <p:extLst>
      <p:ext uri="{BB962C8B-B14F-4D97-AF65-F5344CB8AC3E}">
        <p14:creationId xmlns:p14="http://schemas.microsoft.com/office/powerpoint/2010/main" val="37170252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88913"/>
            <a:ext cx="9144000" cy="1143000"/>
          </a:xfrm>
        </p:spPr>
        <p:txBody>
          <a:bodyPr>
            <a:normAutofit fontScale="90000"/>
          </a:bodyPr>
          <a:lstStyle/>
          <a:p>
            <a:pPr>
              <a:defRPr/>
            </a:pPr>
            <a:r>
              <a:rPr lang="en-GB" dirty="0"/>
              <a:t>Experiment time (scientific support)</a:t>
            </a:r>
          </a:p>
        </p:txBody>
      </p:sp>
      <p:sp>
        <p:nvSpPr>
          <p:cNvPr id="3" name="Content Placeholder 2"/>
          <p:cNvSpPr>
            <a:spLocks noGrp="1"/>
          </p:cNvSpPr>
          <p:nvPr>
            <p:ph idx="1"/>
          </p:nvPr>
        </p:nvSpPr>
        <p:spPr>
          <a:xfrm>
            <a:off x="609599" y="1249609"/>
            <a:ext cx="10653347" cy="4650030"/>
          </a:xfrm>
        </p:spPr>
        <p:txBody>
          <a:bodyPr>
            <a:normAutofit lnSpcReduction="10000"/>
          </a:bodyPr>
          <a:lstStyle/>
          <a:p>
            <a:pPr>
              <a:defRPr/>
            </a:pPr>
            <a:r>
              <a:rPr lang="en-GB" i="1" dirty="0" smtClean="0"/>
              <a:t>Beam delivery/optimisation support</a:t>
            </a:r>
            <a:endParaRPr lang="en-GB" dirty="0"/>
          </a:p>
          <a:p>
            <a:pPr lvl="1">
              <a:defRPr/>
            </a:pPr>
            <a:r>
              <a:rPr lang="en-GB" dirty="0"/>
              <a:t>Very Satisfied (range Satisfied to Very Satisfied)</a:t>
            </a:r>
          </a:p>
          <a:p>
            <a:pPr lvl="1">
              <a:defRPr/>
            </a:pPr>
            <a:endParaRPr lang="en-GB" dirty="0"/>
          </a:p>
          <a:p>
            <a:pPr>
              <a:defRPr/>
            </a:pPr>
            <a:r>
              <a:rPr lang="en-GB" i="1" dirty="0"/>
              <a:t>Laser support</a:t>
            </a:r>
            <a:endParaRPr lang="en-GB" dirty="0"/>
          </a:p>
          <a:p>
            <a:pPr lvl="1">
              <a:defRPr/>
            </a:pPr>
            <a:r>
              <a:rPr lang="en-GB" dirty="0"/>
              <a:t>Very Satisfied (unanimous)</a:t>
            </a:r>
          </a:p>
          <a:p>
            <a:pPr>
              <a:defRPr/>
            </a:pPr>
            <a:endParaRPr lang="en-GB" i="1" dirty="0"/>
          </a:p>
          <a:p>
            <a:pPr>
              <a:defRPr/>
            </a:pPr>
            <a:r>
              <a:rPr lang="en-GB" i="1" dirty="0"/>
              <a:t>Other </a:t>
            </a:r>
            <a:r>
              <a:rPr lang="en-GB" i="1" dirty="0" smtClean="0"/>
              <a:t>scientific support</a:t>
            </a:r>
            <a:endParaRPr lang="en-GB" dirty="0"/>
          </a:p>
          <a:p>
            <a:pPr lvl="1">
              <a:defRPr/>
            </a:pPr>
            <a:r>
              <a:rPr lang="en-GB" dirty="0"/>
              <a:t>Very Satisfied (range Satisfied to Very Satisfied)</a:t>
            </a:r>
          </a:p>
          <a:p>
            <a:pPr lvl="1">
              <a:defRPr/>
            </a:pPr>
            <a:endParaRPr lang="en-GB" dirty="0"/>
          </a:p>
          <a:p>
            <a:pPr marL="0" indent="0">
              <a:buNone/>
              <a:defRPr/>
            </a:pPr>
            <a:r>
              <a:rPr lang="en-GB" dirty="0"/>
              <a:t>Comment from one user that they had accumulated more useful data than on any similar run on other facilities in the last 25 years</a:t>
            </a:r>
          </a:p>
          <a:p>
            <a:pPr>
              <a:defRPr/>
            </a:pPr>
            <a:endParaRPr lang="en-GB" dirty="0"/>
          </a:p>
        </p:txBody>
      </p:sp>
    </p:spTree>
    <p:extLst>
      <p:ext uri="{BB962C8B-B14F-4D97-AF65-F5344CB8AC3E}">
        <p14:creationId xmlns:p14="http://schemas.microsoft.com/office/powerpoint/2010/main" val="597157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lstStyle/>
          <a:p>
            <a:pPr marL="342900" indent="-342900">
              <a:buFontTx/>
              <a:buChar char="•"/>
            </a:pPr>
            <a:r>
              <a:rPr lang="en-GB" altLang="en-US" dirty="0"/>
              <a:t>Application process</a:t>
            </a:r>
          </a:p>
          <a:p>
            <a:pPr marL="800100" lvl="1" indent="-342900">
              <a:buFont typeface="Arial" panose="020B0604020202020204" pitchFamily="34" charset="0"/>
              <a:buChar char="•"/>
            </a:pPr>
            <a:r>
              <a:rPr lang="en-GB" altLang="en-US" dirty="0"/>
              <a:t>Call for proposals</a:t>
            </a:r>
          </a:p>
          <a:p>
            <a:pPr marL="800100" lvl="1" indent="-342900">
              <a:buFont typeface="Arial" panose="020B0604020202020204" pitchFamily="34" charset="0"/>
              <a:buChar char="•"/>
            </a:pPr>
            <a:r>
              <a:rPr lang="en-GB" altLang="en-US" dirty="0"/>
              <a:t>Technical assessments</a:t>
            </a:r>
          </a:p>
          <a:p>
            <a:pPr marL="800100" lvl="1" indent="-342900">
              <a:buFont typeface="Arial" panose="020B0604020202020204" pitchFamily="34" charset="0"/>
              <a:buChar char="•"/>
            </a:pPr>
            <a:r>
              <a:rPr lang="en-GB" altLang="en-US" dirty="0"/>
              <a:t>Beam time allocation panel</a:t>
            </a:r>
          </a:p>
          <a:p>
            <a:pPr marL="800100" lvl="1" indent="-342900">
              <a:buFont typeface="Arial" panose="020B0604020202020204" pitchFamily="34" charset="0"/>
              <a:buChar char="•"/>
            </a:pPr>
            <a:r>
              <a:rPr lang="en-GB" altLang="en-US" dirty="0"/>
              <a:t>Scheduling </a:t>
            </a:r>
          </a:p>
          <a:p>
            <a:pPr marL="800100" lvl="1" indent="-342900">
              <a:buFont typeface="Arial" panose="020B0604020202020204" pitchFamily="34" charset="0"/>
              <a:buChar char="•"/>
            </a:pPr>
            <a:endParaRPr lang="en-GB" altLang="en-US" dirty="0"/>
          </a:p>
          <a:p>
            <a:pPr marL="342900" indent="-342900">
              <a:buFontTx/>
              <a:buChar char="•"/>
            </a:pPr>
            <a:r>
              <a:rPr lang="en-GB" altLang="en-US" dirty="0"/>
              <a:t>Highlights from user feedback</a:t>
            </a:r>
          </a:p>
          <a:p>
            <a:pPr marL="800100" lvl="1" indent="-342900">
              <a:buFont typeface="Arial" panose="020B0604020202020204" pitchFamily="34" charset="0"/>
              <a:buChar char="•"/>
            </a:pPr>
            <a:r>
              <a:rPr lang="en-GB" altLang="en-US" dirty="0"/>
              <a:t>Specific issues raised</a:t>
            </a:r>
          </a:p>
          <a:p>
            <a:endParaRPr lang="en-GB" dirty="0"/>
          </a:p>
        </p:txBody>
      </p:sp>
    </p:spTree>
    <p:extLst>
      <p:ext uri="{BB962C8B-B14F-4D97-AF65-F5344CB8AC3E}">
        <p14:creationId xmlns:p14="http://schemas.microsoft.com/office/powerpoint/2010/main" val="3409978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‘Teams’ mode of working</a:t>
            </a:r>
          </a:p>
        </p:txBody>
      </p:sp>
      <p:sp>
        <p:nvSpPr>
          <p:cNvPr id="3" name="Content Placeholder 2"/>
          <p:cNvSpPr>
            <a:spLocks noGrp="1"/>
          </p:cNvSpPr>
          <p:nvPr>
            <p:ph idx="1"/>
          </p:nvPr>
        </p:nvSpPr>
        <p:spPr>
          <a:xfrm>
            <a:off x="838200" y="1482725"/>
            <a:ext cx="10515600" cy="4351338"/>
          </a:xfrm>
        </p:spPr>
        <p:txBody>
          <a:bodyPr/>
          <a:lstStyle/>
          <a:p>
            <a:pPr marL="0" indent="0">
              <a:buNone/>
            </a:pPr>
            <a:r>
              <a:rPr lang="en-GB" i="1" dirty="0"/>
              <a:t>Benefits of working in new ‘Teams’ mode</a:t>
            </a:r>
          </a:p>
          <a:p>
            <a:r>
              <a:rPr lang="en-GB" i="1" dirty="0"/>
              <a:t>Laboratory staff more engaged with experiment?</a:t>
            </a:r>
          </a:p>
          <a:p>
            <a:pPr lvl="1"/>
            <a:r>
              <a:rPr lang="en-GB" dirty="0"/>
              <a:t>Agree (range Neutral to Strongly Agree)</a:t>
            </a:r>
          </a:p>
          <a:p>
            <a:pPr lvl="1"/>
            <a:endParaRPr lang="en-GB" dirty="0"/>
          </a:p>
          <a:p>
            <a:r>
              <a:rPr lang="en-GB" i="1" dirty="0"/>
              <a:t>There were noticeable benefits of working in this mode?</a:t>
            </a:r>
          </a:p>
          <a:p>
            <a:pPr lvl="1"/>
            <a:r>
              <a:rPr lang="en-GB" dirty="0"/>
              <a:t>Agree (range Neutral to Strongly Agree)</a:t>
            </a:r>
          </a:p>
          <a:p>
            <a:pPr lvl="1"/>
            <a:endParaRPr lang="en-GB" dirty="0"/>
          </a:p>
          <a:p>
            <a:pPr marL="0" indent="0">
              <a:buNone/>
            </a:pPr>
            <a:r>
              <a:rPr lang="en-GB" dirty="0"/>
              <a:t>Some users who response was Neutral were effectively already working in this mode. Users were generally in favour of the ‘Teams’ working mode</a:t>
            </a:r>
          </a:p>
        </p:txBody>
      </p:sp>
    </p:spTree>
    <p:extLst>
      <p:ext uri="{BB962C8B-B14F-4D97-AF65-F5344CB8AC3E}">
        <p14:creationId xmlns:p14="http://schemas.microsoft.com/office/powerpoint/2010/main" val="14849959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888"/>
            <a:ext cx="9144000" cy="1143000"/>
          </a:xfrm>
        </p:spPr>
        <p:txBody>
          <a:bodyPr/>
          <a:lstStyle/>
          <a:p>
            <a:pPr>
              <a:defRPr/>
            </a:pPr>
            <a:r>
              <a:rPr lang="en-GB" dirty="0"/>
              <a:t>Experiment time (results)</a:t>
            </a:r>
          </a:p>
        </p:txBody>
      </p:sp>
      <p:sp>
        <p:nvSpPr>
          <p:cNvPr id="3" name="Content Placeholder 2"/>
          <p:cNvSpPr>
            <a:spLocks noGrp="1"/>
          </p:cNvSpPr>
          <p:nvPr>
            <p:ph idx="1"/>
          </p:nvPr>
        </p:nvSpPr>
        <p:spPr>
          <a:xfrm>
            <a:off x="644769" y="1064970"/>
            <a:ext cx="10600593" cy="4535487"/>
          </a:xfrm>
        </p:spPr>
        <p:txBody>
          <a:bodyPr vert="horz" lIns="91440" tIns="45720" rIns="91440" bIns="45720" rtlCol="0" anchor="t">
            <a:normAutofit/>
          </a:bodyPr>
          <a:lstStyle/>
          <a:p>
            <a:pPr>
              <a:defRPr/>
            </a:pPr>
            <a:r>
              <a:rPr lang="en-GB" i="1" dirty="0"/>
              <a:t>Proportion of experimental programme completed?</a:t>
            </a:r>
            <a:endParaRPr lang="en-GB" dirty="0"/>
          </a:p>
          <a:p>
            <a:pPr lvl="1">
              <a:defRPr/>
            </a:pPr>
            <a:r>
              <a:rPr lang="en-GB" dirty="0">
                <a:latin typeface="Arial"/>
                <a:cs typeface="Arial"/>
              </a:rPr>
              <a:t>Average of 79% (range 0% to 100</a:t>
            </a:r>
            <a:r>
              <a:rPr lang="en-GB" dirty="0" smtClean="0">
                <a:latin typeface="Arial"/>
                <a:cs typeface="Arial"/>
              </a:rPr>
              <a:t>%)</a:t>
            </a:r>
          </a:p>
          <a:p>
            <a:pPr lvl="1">
              <a:defRPr/>
            </a:pPr>
            <a:endParaRPr lang="en-GB" dirty="0">
              <a:latin typeface="Arial"/>
              <a:cs typeface="Arial"/>
            </a:endParaRPr>
          </a:p>
          <a:p>
            <a:pPr>
              <a:defRPr/>
            </a:pPr>
            <a:r>
              <a:rPr lang="en-GB" i="1" dirty="0"/>
              <a:t>Likely impact</a:t>
            </a:r>
            <a:endParaRPr lang="en-GB" dirty="0"/>
          </a:p>
          <a:p>
            <a:pPr lvl="1">
              <a:defRPr/>
            </a:pPr>
            <a:r>
              <a:rPr lang="en-GB" dirty="0">
                <a:latin typeface="Arial"/>
                <a:cs typeface="Arial"/>
              </a:rPr>
              <a:t>88% thought that they were likely to produce Journal (and conference) publications, some in high impact journals.</a:t>
            </a:r>
          </a:p>
          <a:p>
            <a:pPr lvl="1">
              <a:defRPr/>
            </a:pPr>
            <a:r>
              <a:rPr lang="en-GB" dirty="0">
                <a:latin typeface="Arial"/>
                <a:cs typeface="Arial"/>
              </a:rPr>
              <a:t>25% felt the work had contributed to the development of new accelerator technical systems</a:t>
            </a:r>
          </a:p>
          <a:p>
            <a:pPr lvl="1">
              <a:defRPr/>
            </a:pPr>
            <a:r>
              <a:rPr lang="en-GB" dirty="0">
                <a:latin typeface="Arial"/>
                <a:cs typeface="Arial"/>
              </a:rPr>
              <a:t>25% cited other impact such as material for Ph.D. theses and data to support future grant </a:t>
            </a:r>
            <a:r>
              <a:rPr lang="en-GB" dirty="0" smtClean="0">
                <a:latin typeface="Arial"/>
                <a:cs typeface="Arial"/>
              </a:rPr>
              <a:t>applications</a:t>
            </a:r>
            <a:endParaRPr lang="en-GB" dirty="0">
              <a:latin typeface="Arial"/>
              <a:cs typeface="Arial"/>
            </a:endParaRPr>
          </a:p>
        </p:txBody>
      </p:sp>
    </p:spTree>
    <p:extLst>
      <p:ext uri="{BB962C8B-B14F-4D97-AF65-F5344CB8AC3E}">
        <p14:creationId xmlns:p14="http://schemas.microsoft.com/office/powerpoint/2010/main" val="3066638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888"/>
            <a:ext cx="9144000" cy="1143000"/>
          </a:xfrm>
        </p:spPr>
        <p:txBody>
          <a:bodyPr>
            <a:normAutofit fontScale="90000"/>
          </a:bodyPr>
          <a:lstStyle/>
          <a:p>
            <a:pPr>
              <a:defRPr/>
            </a:pPr>
            <a:r>
              <a:rPr lang="en-GB" dirty="0"/>
              <a:t>The future and overall performance</a:t>
            </a:r>
          </a:p>
        </p:txBody>
      </p:sp>
      <p:sp>
        <p:nvSpPr>
          <p:cNvPr id="3" name="Content Placeholder 2"/>
          <p:cNvSpPr>
            <a:spLocks noGrp="1"/>
          </p:cNvSpPr>
          <p:nvPr>
            <p:ph idx="1"/>
          </p:nvPr>
        </p:nvSpPr>
        <p:spPr>
          <a:xfrm>
            <a:off x="641838" y="1074249"/>
            <a:ext cx="10374924" cy="4860557"/>
          </a:xfrm>
        </p:spPr>
        <p:txBody>
          <a:bodyPr vert="horz" lIns="91440" tIns="45720" rIns="91440" bIns="45720" rtlCol="0" anchor="t">
            <a:normAutofit fontScale="92500" lnSpcReduction="10000"/>
          </a:bodyPr>
          <a:lstStyle/>
          <a:p>
            <a:pPr>
              <a:defRPr/>
            </a:pPr>
            <a:r>
              <a:rPr lang="en-GB" i="1" dirty="0"/>
              <a:t>Likely to want to access CLARA again in the next period?</a:t>
            </a:r>
            <a:endParaRPr lang="en-GB" dirty="0"/>
          </a:p>
          <a:p>
            <a:pPr lvl="1">
              <a:defRPr/>
            </a:pPr>
            <a:r>
              <a:rPr lang="en-GB" dirty="0">
                <a:latin typeface="Arial"/>
                <a:cs typeface="Arial"/>
              </a:rPr>
              <a:t>75% Yes, 13% Maybe, 13% No.</a:t>
            </a:r>
          </a:p>
          <a:p>
            <a:pPr lvl="1">
              <a:defRPr/>
            </a:pPr>
            <a:endParaRPr lang="en-GB" dirty="0"/>
          </a:p>
          <a:p>
            <a:pPr>
              <a:defRPr/>
            </a:pPr>
            <a:r>
              <a:rPr lang="en-GB" i="1" dirty="0"/>
              <a:t>Overall Experience of using CLARA</a:t>
            </a:r>
          </a:p>
          <a:p>
            <a:pPr lvl="1">
              <a:defRPr/>
            </a:pPr>
            <a:r>
              <a:rPr lang="en-GB" i="1" dirty="0">
                <a:latin typeface="Arial"/>
                <a:cs typeface="Arial"/>
              </a:rPr>
              <a:t>Satisfied/Very Satisfied (range Satisfied to Very Satisfied)</a:t>
            </a:r>
          </a:p>
          <a:p>
            <a:pPr lvl="1">
              <a:defRPr/>
            </a:pPr>
            <a:endParaRPr lang="en-GB" i="1" dirty="0"/>
          </a:p>
          <a:p>
            <a:pPr>
              <a:defRPr/>
            </a:pPr>
            <a:r>
              <a:rPr lang="en-GB" i="1" dirty="0"/>
              <a:t>General comments</a:t>
            </a:r>
            <a:endParaRPr lang="en-GB" dirty="0"/>
          </a:p>
          <a:p>
            <a:pPr lvl="1">
              <a:defRPr/>
            </a:pPr>
            <a:r>
              <a:rPr lang="en-GB" dirty="0">
                <a:latin typeface="Arial"/>
                <a:cs typeface="Arial"/>
              </a:rPr>
              <a:t>Beam and laser stability were good and spectrometer spatial resolution better than expected</a:t>
            </a:r>
          </a:p>
          <a:p>
            <a:pPr lvl="1">
              <a:defRPr/>
            </a:pPr>
            <a:r>
              <a:rPr lang="en-GB" dirty="0"/>
              <a:t>Desire to run another experimental campaign as the capability is important for UK science</a:t>
            </a:r>
          </a:p>
          <a:p>
            <a:pPr lvl="1">
              <a:defRPr/>
            </a:pPr>
            <a:r>
              <a:rPr lang="en-GB" dirty="0"/>
              <a:t>Staff were incredibly helpful but a concern that some were working at unsustainable levels</a:t>
            </a:r>
          </a:p>
          <a:p>
            <a:pPr lvl="1">
              <a:defRPr/>
            </a:pPr>
            <a:r>
              <a:rPr lang="en-GB" dirty="0"/>
              <a:t>‘The facilities … more than met our requirements’</a:t>
            </a:r>
          </a:p>
          <a:p>
            <a:pPr>
              <a:defRPr/>
            </a:pPr>
            <a:endParaRPr lang="en-GB" dirty="0"/>
          </a:p>
        </p:txBody>
      </p:sp>
    </p:spTree>
    <p:extLst>
      <p:ext uri="{BB962C8B-B14F-4D97-AF65-F5344CB8AC3E}">
        <p14:creationId xmlns:p14="http://schemas.microsoft.com/office/powerpoint/2010/main" val="1565738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888"/>
            <a:ext cx="9144000" cy="1143000"/>
          </a:xfrm>
        </p:spPr>
        <p:txBody>
          <a:bodyPr>
            <a:normAutofit fontScale="90000"/>
          </a:bodyPr>
          <a:lstStyle/>
          <a:p>
            <a:pPr>
              <a:defRPr/>
            </a:pPr>
            <a:r>
              <a:rPr lang="en-GB" dirty="0"/>
              <a:t>Issues arising from user feedback</a:t>
            </a:r>
          </a:p>
        </p:txBody>
      </p:sp>
      <p:sp>
        <p:nvSpPr>
          <p:cNvPr id="3" name="Content Placeholder 2"/>
          <p:cNvSpPr>
            <a:spLocks noGrp="1"/>
          </p:cNvSpPr>
          <p:nvPr>
            <p:ph idx="1"/>
          </p:nvPr>
        </p:nvSpPr>
        <p:spPr>
          <a:xfrm>
            <a:off x="659423" y="1557339"/>
            <a:ext cx="10709031" cy="3800475"/>
          </a:xfrm>
        </p:spPr>
        <p:txBody>
          <a:bodyPr>
            <a:normAutofit lnSpcReduction="10000"/>
          </a:bodyPr>
          <a:lstStyle/>
          <a:p>
            <a:pPr marL="0" indent="0">
              <a:buNone/>
              <a:defRPr/>
            </a:pPr>
            <a:r>
              <a:rPr lang="en-GB" dirty="0"/>
              <a:t>Five areas identified</a:t>
            </a:r>
          </a:p>
          <a:p>
            <a:pPr>
              <a:defRPr/>
            </a:pPr>
            <a:r>
              <a:rPr lang="en-GB" dirty="0"/>
              <a:t>Planning – </a:t>
            </a:r>
            <a:r>
              <a:rPr lang="en-GB" dirty="0" smtClean="0"/>
              <a:t>Some </a:t>
            </a:r>
            <a:r>
              <a:rPr lang="en-GB" dirty="0"/>
              <a:t>users recognised the need to be better prepared for their experiments</a:t>
            </a:r>
          </a:p>
          <a:p>
            <a:pPr>
              <a:defRPr/>
            </a:pPr>
            <a:r>
              <a:rPr lang="en-GB" dirty="0"/>
              <a:t>Risk assessments – Do users need more help with this?</a:t>
            </a:r>
          </a:p>
          <a:p>
            <a:pPr>
              <a:defRPr/>
            </a:pPr>
            <a:r>
              <a:rPr lang="en-GB" dirty="0"/>
              <a:t>Data acquisition and diagnostics – Requirement to save multiple </a:t>
            </a:r>
            <a:r>
              <a:rPr lang="en-GB" dirty="0" smtClean="0"/>
              <a:t>image streams </a:t>
            </a:r>
            <a:r>
              <a:rPr lang="en-GB" dirty="0"/>
              <a:t>simultaneously and shot numbering</a:t>
            </a:r>
          </a:p>
          <a:p>
            <a:pPr>
              <a:defRPr/>
            </a:pPr>
            <a:r>
              <a:rPr lang="en-GB" dirty="0"/>
              <a:t>TW laser parameters – </a:t>
            </a:r>
            <a:r>
              <a:rPr lang="en-GB" dirty="0" smtClean="0"/>
              <a:t>Not </a:t>
            </a:r>
            <a:r>
              <a:rPr lang="en-GB" dirty="0"/>
              <a:t>relevant when FEBE laser is online</a:t>
            </a:r>
          </a:p>
          <a:p>
            <a:pPr>
              <a:defRPr/>
            </a:pPr>
            <a:r>
              <a:rPr lang="en-GB" dirty="0"/>
              <a:t>Support – Need to develop a model that puts less burden on key individuals and removes ‘single points of failure’</a:t>
            </a:r>
          </a:p>
        </p:txBody>
      </p:sp>
    </p:spTree>
    <p:extLst>
      <p:ext uri="{BB962C8B-B14F-4D97-AF65-F5344CB8AC3E}">
        <p14:creationId xmlns:p14="http://schemas.microsoft.com/office/powerpoint/2010/main" val="21627768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Wash-up meeting</a:t>
            </a:r>
            <a:endParaRPr lang="en-GB" dirty="0"/>
          </a:p>
        </p:txBody>
      </p:sp>
      <p:sp>
        <p:nvSpPr>
          <p:cNvPr id="3" name="Content Placeholder 2"/>
          <p:cNvSpPr>
            <a:spLocks noGrp="1"/>
          </p:cNvSpPr>
          <p:nvPr>
            <p:ph idx="1"/>
          </p:nvPr>
        </p:nvSpPr>
        <p:spPr/>
        <p:txBody>
          <a:bodyPr/>
          <a:lstStyle/>
          <a:p>
            <a:r>
              <a:rPr lang="en-GB" dirty="0" smtClean="0"/>
              <a:t>Internal meeting convened to consider both user and staff feedback</a:t>
            </a:r>
          </a:p>
          <a:p>
            <a:r>
              <a:rPr lang="en-GB" dirty="0" smtClean="0"/>
              <a:t>Round table discussions on three topics</a:t>
            </a:r>
          </a:p>
          <a:p>
            <a:pPr lvl="1"/>
            <a:r>
              <a:rPr lang="en-GB" dirty="0" smtClean="0"/>
              <a:t>User support (including role of local contact, ‘teams’ model)</a:t>
            </a:r>
          </a:p>
          <a:p>
            <a:pPr lvl="1"/>
            <a:r>
              <a:rPr lang="en-GB" dirty="0" smtClean="0"/>
              <a:t>Planning (including the preparation of risk assessments)</a:t>
            </a:r>
          </a:p>
          <a:p>
            <a:pPr lvl="1"/>
            <a:r>
              <a:rPr lang="en-GB" dirty="0" smtClean="0"/>
              <a:t>Data acquisition (including multiple image stream recording and shot numbering/time stamping)</a:t>
            </a:r>
          </a:p>
          <a:p>
            <a:r>
              <a:rPr lang="en-GB" dirty="0" smtClean="0"/>
              <a:t>Many suggestions that will feed into preparations for CLARA/FEBE exploitation in the future</a:t>
            </a:r>
            <a:endParaRPr lang="en-GB" dirty="0"/>
          </a:p>
        </p:txBody>
      </p:sp>
    </p:spTree>
    <p:extLst>
      <p:ext uri="{BB962C8B-B14F-4D97-AF65-F5344CB8AC3E}">
        <p14:creationId xmlns:p14="http://schemas.microsoft.com/office/powerpoint/2010/main" val="32542562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Summary</a:t>
            </a:r>
            <a:endParaRPr lang="en-GB" dirty="0"/>
          </a:p>
        </p:txBody>
      </p:sp>
      <p:sp>
        <p:nvSpPr>
          <p:cNvPr id="33795" name="Content Placeholder 2"/>
          <p:cNvSpPr>
            <a:spLocks noGrp="1"/>
          </p:cNvSpPr>
          <p:nvPr>
            <p:ph idx="1"/>
          </p:nvPr>
        </p:nvSpPr>
        <p:spPr>
          <a:xfrm>
            <a:off x="1002323" y="1512277"/>
            <a:ext cx="10351477" cy="4343399"/>
          </a:xfrm>
        </p:spPr>
        <p:txBody>
          <a:bodyPr>
            <a:normAutofit/>
          </a:bodyPr>
          <a:lstStyle/>
          <a:p>
            <a:pPr>
              <a:defRPr/>
            </a:pPr>
            <a:r>
              <a:rPr lang="en-GB" altLang="en-US" dirty="0" smtClean="0"/>
              <a:t>Outline of the beam time allocation process given</a:t>
            </a:r>
          </a:p>
          <a:p>
            <a:pPr lvl="1">
              <a:defRPr/>
            </a:pPr>
            <a:r>
              <a:rPr lang="en-GB" altLang="en-US" dirty="0" smtClean="0"/>
              <a:t>Process to be reviewed prior to CLARA/FEBE exploitation</a:t>
            </a:r>
          </a:p>
          <a:p>
            <a:pPr>
              <a:defRPr/>
            </a:pPr>
            <a:r>
              <a:rPr lang="en-GB" altLang="en-US" dirty="0" smtClean="0"/>
              <a:t>Results of the user feedback survey presented</a:t>
            </a:r>
          </a:p>
          <a:p>
            <a:pPr lvl="1">
              <a:defRPr/>
            </a:pPr>
            <a:r>
              <a:rPr lang="en-GB" altLang="en-US" dirty="0" smtClean="0"/>
              <a:t>User satisfaction with the CLARA exploitation period very high – lots of high quality science done!</a:t>
            </a:r>
          </a:p>
          <a:p>
            <a:pPr lvl="1">
              <a:defRPr/>
            </a:pPr>
            <a:r>
              <a:rPr lang="en-GB" altLang="en-US" dirty="0" smtClean="0"/>
              <a:t>High level of support and attitude of staff was a key reason for this success</a:t>
            </a:r>
          </a:p>
          <a:p>
            <a:pPr lvl="1">
              <a:defRPr/>
            </a:pPr>
            <a:r>
              <a:rPr lang="en-GB" altLang="en-US" dirty="0" smtClean="0"/>
              <a:t>A few issues raised which should be fed into plans for future CLARA/FEBE exploitation</a:t>
            </a:r>
          </a:p>
        </p:txBody>
      </p:sp>
    </p:spTree>
    <p:extLst>
      <p:ext uri="{BB962C8B-B14F-4D97-AF65-F5344CB8AC3E}">
        <p14:creationId xmlns:p14="http://schemas.microsoft.com/office/powerpoint/2010/main" val="35139451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DB0FE0-A4AF-D848-8925-91A37993D74D}"/>
              </a:ext>
            </a:extLst>
          </p:cNvPr>
          <p:cNvSpPr txBox="1"/>
          <p:nvPr/>
        </p:nvSpPr>
        <p:spPr>
          <a:xfrm>
            <a:off x="1012823" y="3096000"/>
            <a:ext cx="4564836" cy="830997"/>
          </a:xfrm>
          <a:prstGeom prst="rect">
            <a:avLst/>
          </a:prstGeom>
          <a:noFill/>
        </p:spPr>
        <p:txBody>
          <a:bodyPr wrap="square" rtlCol="0" anchor="t">
            <a:spAutoFit/>
          </a:bodyPr>
          <a:lstStyle/>
          <a:p>
            <a:r>
              <a:rPr lang="en-US" sz="4800" b="1" spc="-150" dirty="0">
                <a:solidFill>
                  <a:srgbClr val="002060"/>
                </a:solidFill>
                <a:latin typeface="Arial" panose="020B0604020202020204" pitchFamily="34" charset="0"/>
                <a:cs typeface="Arial" panose="020B0604020202020204" pitchFamily="34" charset="0"/>
              </a:rPr>
              <a:t>Thank you</a:t>
            </a:r>
          </a:p>
        </p:txBody>
      </p:sp>
      <p:sp>
        <p:nvSpPr>
          <p:cNvPr id="10" name="Rectangle 9">
            <a:extLst>
              <a:ext uri="{FF2B5EF4-FFF2-40B4-BE49-F238E27FC236}">
                <a16:creationId xmlns:a16="http://schemas.microsoft.com/office/drawing/2014/main" id="{6EB1E82C-511C-F44B-8DEE-6C4FBE2011FA}"/>
              </a:ext>
            </a:extLst>
          </p:cNvPr>
          <p:cNvSpPr/>
          <p:nvPr/>
        </p:nvSpPr>
        <p:spPr>
          <a:xfrm>
            <a:off x="279243" y="5904254"/>
            <a:ext cx="1620000" cy="338554"/>
          </a:xfrm>
          <a:prstGeom prst="rect">
            <a:avLst/>
          </a:prstGeom>
        </p:spPr>
        <p:txBody>
          <a:bodyPr wrap="square">
            <a:spAutoFit/>
          </a:bodyPr>
          <a:lstStyle/>
          <a:p>
            <a:r>
              <a:rPr lang="en-GB" sz="1600" dirty="0" err="1">
                <a:latin typeface="Arial" panose="020B0604020202020204" pitchFamily="34" charset="0"/>
                <a:cs typeface="Arial" panose="020B0604020202020204" pitchFamily="34" charset="0"/>
              </a:rPr>
              <a:t>astec.stfc.ac.uk</a:t>
            </a:r>
            <a:endParaRPr lang="en-GB" sz="1600" dirty="0">
              <a:latin typeface="Arial" panose="020B0604020202020204" pitchFamily="34" charset="0"/>
              <a:cs typeface="Arial" panose="020B0604020202020204" pitchFamily="34" charset="0"/>
            </a:endParaRPr>
          </a:p>
        </p:txBody>
      </p:sp>
      <p:grpSp>
        <p:nvGrpSpPr>
          <p:cNvPr id="5" name="Group 4">
            <a:extLst>
              <a:ext uri="{FF2B5EF4-FFF2-40B4-BE49-F238E27FC236}">
                <a16:creationId xmlns:a16="http://schemas.microsoft.com/office/drawing/2014/main" id="{6DB4F796-7A73-B444-9AB1-C5BEC4B95960}"/>
              </a:ext>
            </a:extLst>
          </p:cNvPr>
          <p:cNvGrpSpPr/>
          <p:nvPr/>
        </p:nvGrpSpPr>
        <p:grpSpPr>
          <a:xfrm>
            <a:off x="2491972" y="5904254"/>
            <a:ext cx="2038167" cy="338554"/>
            <a:chOff x="2358405" y="5904254"/>
            <a:chExt cx="2038167" cy="338554"/>
          </a:xfrm>
        </p:grpSpPr>
        <p:sp>
          <p:nvSpPr>
            <p:cNvPr id="12" name="Rectangle 11">
              <a:extLst>
                <a:ext uri="{FF2B5EF4-FFF2-40B4-BE49-F238E27FC236}">
                  <a16:creationId xmlns:a16="http://schemas.microsoft.com/office/drawing/2014/main" id="{CD90C4E3-95AE-AE45-8782-2B4D4D090039}"/>
                </a:ext>
              </a:extLst>
            </p:cNvPr>
            <p:cNvSpPr/>
            <p:nvPr/>
          </p:nvSpPr>
          <p:spPr>
            <a:xfrm>
              <a:off x="2546065" y="5904254"/>
              <a:ext cx="1850507" cy="338554"/>
            </a:xfrm>
            <a:prstGeom prst="rect">
              <a:avLst/>
            </a:prstGeom>
          </p:spPr>
          <p:txBody>
            <a:bodyPr wrap="square">
              <a:spAutoFit/>
            </a:bodyPr>
            <a:lstStyle/>
            <a:p>
              <a:r>
                <a:rPr lang="en-GB" sz="1600" dirty="0">
                  <a:latin typeface="Arial" panose="020B0604020202020204" pitchFamily="34" charset="0"/>
                  <a:cs typeface="Arial" panose="020B0604020202020204" pitchFamily="34" charset="0"/>
                </a:rPr>
                <a:t>@</a:t>
              </a:r>
              <a:r>
                <a:rPr lang="en-GB" sz="1600" dirty="0" err="1">
                  <a:latin typeface="Arial" panose="020B0604020202020204" pitchFamily="34" charset="0"/>
                  <a:cs typeface="Arial" panose="020B0604020202020204" pitchFamily="34" charset="0"/>
                </a:rPr>
                <a:t>ASTeCSTFC</a:t>
              </a:r>
              <a:endParaRPr lang="en-GB" sz="1600" dirty="0">
                <a:latin typeface="Arial" panose="020B0604020202020204" pitchFamily="34" charset="0"/>
                <a:cs typeface="Arial" panose="020B0604020202020204" pitchFamily="34" charset="0"/>
              </a:endParaRPr>
            </a:p>
          </p:txBody>
        </p:sp>
        <p:pic>
          <p:nvPicPr>
            <p:cNvPr id="13" name="Picture 12">
              <a:extLst>
                <a:ext uri="{FF2B5EF4-FFF2-40B4-BE49-F238E27FC236}">
                  <a16:creationId xmlns:a16="http://schemas.microsoft.com/office/drawing/2014/main" id="{11736D92-0BEE-7247-BF06-3BCA7E269A35}"/>
                </a:ext>
              </a:extLst>
            </p:cNvPr>
            <p:cNvPicPr>
              <a:picLocks noChangeAspect="1"/>
            </p:cNvPicPr>
            <p:nvPr/>
          </p:nvPicPr>
          <p:blipFill>
            <a:blip r:embed="rId3"/>
            <a:srcRect/>
            <a:stretch/>
          </p:blipFill>
          <p:spPr>
            <a:xfrm>
              <a:off x="2358405" y="5994000"/>
              <a:ext cx="236329" cy="194400"/>
            </a:xfrm>
            <a:prstGeom prst="rect">
              <a:avLst/>
            </a:prstGeom>
          </p:spPr>
        </p:pic>
      </p:grpSp>
      <p:pic>
        <p:nvPicPr>
          <p:cNvPr id="11" name="Picture 10">
            <a:extLst>
              <a:ext uri="{FF2B5EF4-FFF2-40B4-BE49-F238E27FC236}">
                <a16:creationId xmlns:a16="http://schemas.microsoft.com/office/drawing/2014/main" id="{24159A88-49B6-5941-A081-2D5FC08F9F90}"/>
              </a:ext>
            </a:extLst>
          </p:cNvPr>
          <p:cNvPicPr>
            <a:picLocks noChangeAspect="1"/>
          </p:cNvPicPr>
          <p:nvPr/>
        </p:nvPicPr>
        <p:blipFill>
          <a:blip r:embed="rId4"/>
          <a:stretch>
            <a:fillRect/>
          </a:stretch>
        </p:blipFill>
        <p:spPr>
          <a:xfrm>
            <a:off x="151200" y="140400"/>
            <a:ext cx="3619500" cy="1554480"/>
          </a:xfrm>
          <a:prstGeom prst="rect">
            <a:avLst/>
          </a:prstGeom>
        </p:spPr>
      </p:pic>
    </p:spTree>
    <p:extLst>
      <p:ext uri="{BB962C8B-B14F-4D97-AF65-F5344CB8AC3E}">
        <p14:creationId xmlns:p14="http://schemas.microsoft.com/office/powerpoint/2010/main" val="3917729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888"/>
            <a:ext cx="9144000" cy="1143000"/>
          </a:xfrm>
        </p:spPr>
        <p:txBody>
          <a:bodyPr/>
          <a:lstStyle/>
          <a:p>
            <a:pPr>
              <a:defRPr/>
            </a:pPr>
            <a:r>
              <a:rPr lang="en-GB" dirty="0" smtClean="0"/>
              <a:t>Application process</a:t>
            </a:r>
            <a:endParaRPr lang="en-GB" dirty="0"/>
          </a:p>
        </p:txBody>
      </p:sp>
      <p:sp>
        <p:nvSpPr>
          <p:cNvPr id="3" name="Content Placeholder 2"/>
          <p:cNvSpPr>
            <a:spLocks noGrp="1"/>
          </p:cNvSpPr>
          <p:nvPr>
            <p:ph idx="1"/>
          </p:nvPr>
        </p:nvSpPr>
        <p:spPr>
          <a:xfrm>
            <a:off x="766395" y="1258888"/>
            <a:ext cx="10347081" cy="4391025"/>
          </a:xfrm>
        </p:spPr>
        <p:txBody>
          <a:bodyPr>
            <a:normAutofit fontScale="92500" lnSpcReduction="10000"/>
          </a:bodyPr>
          <a:lstStyle/>
          <a:p>
            <a:pPr>
              <a:defRPr/>
            </a:pPr>
            <a:r>
              <a:rPr lang="en-GB" dirty="0" smtClean="0"/>
              <a:t>Before the call for proposals issued documentation prepared</a:t>
            </a:r>
          </a:p>
          <a:p>
            <a:pPr lvl="1">
              <a:defRPr/>
            </a:pPr>
            <a:r>
              <a:rPr lang="en-GB" dirty="0" err="1" smtClean="0"/>
              <a:t>VELA_CLARA_Access</a:t>
            </a:r>
            <a:r>
              <a:rPr lang="en-GB" dirty="0" smtClean="0"/>
              <a:t> </a:t>
            </a:r>
            <a:r>
              <a:rPr lang="en-GB" dirty="0"/>
              <a:t>policy – describing mechanism for access to the VELA/CLARA </a:t>
            </a:r>
            <a:r>
              <a:rPr lang="en-GB" dirty="0" smtClean="0"/>
              <a:t>accelerator</a:t>
            </a:r>
            <a:endParaRPr lang="en-GB" dirty="0"/>
          </a:p>
          <a:p>
            <a:pPr lvl="1">
              <a:defRPr/>
            </a:pPr>
            <a:r>
              <a:rPr lang="en-GB" dirty="0" err="1"/>
              <a:t>VELA_CLARA_Evaluation_Criteria</a:t>
            </a:r>
            <a:r>
              <a:rPr lang="en-GB" dirty="0"/>
              <a:t> – describing the evaluation criteria for beam time Applications</a:t>
            </a:r>
          </a:p>
          <a:p>
            <a:pPr lvl="1">
              <a:defRPr/>
            </a:pPr>
            <a:r>
              <a:rPr lang="en-GB" dirty="0" err="1" smtClean="0"/>
              <a:t>VELA_CLARA_Useful</a:t>
            </a:r>
            <a:r>
              <a:rPr lang="en-GB" dirty="0" smtClean="0"/>
              <a:t> </a:t>
            </a:r>
            <a:r>
              <a:rPr lang="en-GB" dirty="0"/>
              <a:t>information – describing VELA/CLARA accelerators and what users can expect during experimental runs</a:t>
            </a:r>
          </a:p>
          <a:p>
            <a:pPr lvl="1">
              <a:defRPr/>
            </a:pPr>
            <a:r>
              <a:rPr lang="en-GB" dirty="0" err="1" smtClean="0"/>
              <a:t>VELA_CLARA_ExploitationProposalForm</a:t>
            </a:r>
            <a:r>
              <a:rPr lang="en-GB" dirty="0" smtClean="0"/>
              <a:t> </a:t>
            </a:r>
            <a:r>
              <a:rPr lang="en-GB" dirty="0"/>
              <a:t>– </a:t>
            </a:r>
            <a:r>
              <a:rPr lang="en-GB" dirty="0" smtClean="0"/>
              <a:t>Beam time </a:t>
            </a:r>
            <a:r>
              <a:rPr lang="en-GB" dirty="0"/>
              <a:t>request application </a:t>
            </a:r>
            <a:r>
              <a:rPr lang="en-GB" dirty="0" smtClean="0"/>
              <a:t>form</a:t>
            </a:r>
          </a:p>
          <a:p>
            <a:pPr>
              <a:defRPr/>
            </a:pPr>
            <a:r>
              <a:rPr lang="en-GB" dirty="0" smtClean="0"/>
              <a:t>First two documents were unchanged from the previous call whereas the ‘Useful Information’ and ‘Proposal Form’ were modified</a:t>
            </a:r>
          </a:p>
          <a:p>
            <a:pPr>
              <a:defRPr/>
            </a:pPr>
            <a:r>
              <a:rPr lang="en-GB" dirty="0" smtClean="0"/>
              <a:t>These documents distributed with the call for proposals</a:t>
            </a:r>
            <a:endParaRPr lang="en-GB" dirty="0"/>
          </a:p>
          <a:p>
            <a:pPr lvl="1">
              <a:defRPr/>
            </a:pPr>
            <a:endParaRPr lang="en-GB" dirty="0" smtClean="0"/>
          </a:p>
          <a:p>
            <a:pPr>
              <a:defRPr/>
            </a:pPr>
            <a:endParaRPr lang="en-GB" dirty="0" smtClean="0"/>
          </a:p>
          <a:p>
            <a:pPr>
              <a:defRPr/>
            </a:pPr>
            <a:endParaRPr lang="en-GB" dirty="0"/>
          </a:p>
        </p:txBody>
      </p:sp>
    </p:spTree>
    <p:extLst>
      <p:ext uri="{BB962C8B-B14F-4D97-AF65-F5344CB8AC3E}">
        <p14:creationId xmlns:p14="http://schemas.microsoft.com/office/powerpoint/2010/main" val="1359114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888"/>
            <a:ext cx="9144000" cy="1143000"/>
          </a:xfrm>
        </p:spPr>
        <p:txBody>
          <a:bodyPr/>
          <a:lstStyle/>
          <a:p>
            <a:pPr>
              <a:defRPr/>
            </a:pPr>
            <a:r>
              <a:rPr lang="en-GB" dirty="0" smtClean="0"/>
              <a:t>Overview of the process</a:t>
            </a:r>
            <a:endParaRPr lang="en-GB" dirty="0"/>
          </a:p>
        </p:txBody>
      </p:sp>
      <p:sp>
        <p:nvSpPr>
          <p:cNvPr id="16387" name="Content Placeholder 2"/>
          <p:cNvSpPr>
            <a:spLocks noGrp="1"/>
          </p:cNvSpPr>
          <p:nvPr>
            <p:ph idx="1"/>
          </p:nvPr>
        </p:nvSpPr>
        <p:spPr>
          <a:xfrm>
            <a:off x="395777" y="1601789"/>
            <a:ext cx="6128115" cy="4176712"/>
          </a:xfrm>
        </p:spPr>
        <p:txBody>
          <a:bodyPr>
            <a:normAutofit/>
          </a:bodyPr>
          <a:lstStyle/>
          <a:p>
            <a:r>
              <a:rPr lang="en-GB" altLang="en-US" dirty="0" smtClean="0"/>
              <a:t>Additional ‘flow diagram’ of the process also developed for internal use</a:t>
            </a:r>
          </a:p>
          <a:p>
            <a:r>
              <a:rPr lang="en-GB" altLang="en-US" dirty="0" smtClean="0"/>
              <a:t>All documentation and processes developed to be ‘compatible’ with existing STFC/EPSRC guidelines</a:t>
            </a:r>
          </a:p>
          <a:p>
            <a:r>
              <a:rPr lang="en-GB" altLang="en-US" dirty="0" smtClean="0"/>
              <a:t>Documentation and process to be reviewed again prior to next (CLARA/FEBE) exploitation period</a:t>
            </a:r>
          </a:p>
        </p:txBody>
      </p:sp>
      <p:pic>
        <p:nvPicPr>
          <p:cNvPr id="1638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23235" y="1340706"/>
            <a:ext cx="4176713" cy="494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205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888"/>
            <a:ext cx="9144000" cy="1143000"/>
          </a:xfrm>
        </p:spPr>
        <p:txBody>
          <a:bodyPr/>
          <a:lstStyle/>
          <a:p>
            <a:pPr>
              <a:defRPr/>
            </a:pPr>
            <a:r>
              <a:rPr lang="en-GB" dirty="0" smtClean="0"/>
              <a:t>Call for proposals</a:t>
            </a:r>
            <a:endParaRPr lang="en-GB" dirty="0"/>
          </a:p>
        </p:txBody>
      </p:sp>
      <p:sp>
        <p:nvSpPr>
          <p:cNvPr id="17411" name="Content Placeholder 2"/>
          <p:cNvSpPr>
            <a:spLocks noGrp="1"/>
          </p:cNvSpPr>
          <p:nvPr>
            <p:ph idx="1"/>
          </p:nvPr>
        </p:nvSpPr>
        <p:spPr>
          <a:xfrm>
            <a:off x="712177" y="1125539"/>
            <a:ext cx="10366131" cy="4633423"/>
          </a:xfrm>
        </p:spPr>
        <p:txBody>
          <a:bodyPr>
            <a:normAutofit lnSpcReduction="10000"/>
          </a:bodyPr>
          <a:lstStyle/>
          <a:p>
            <a:r>
              <a:rPr lang="en-GB" altLang="en-US" dirty="0" smtClean="0"/>
              <a:t>Call issued by Deepa Angal-Kalinin (CLARA exploitation leader) on 2</a:t>
            </a:r>
            <a:r>
              <a:rPr lang="en-GB" altLang="en-US" baseline="30000" dirty="0" smtClean="0"/>
              <a:t>nd</a:t>
            </a:r>
            <a:r>
              <a:rPr lang="en-GB" altLang="en-US" dirty="0" smtClean="0"/>
              <a:t> July 2019</a:t>
            </a:r>
          </a:p>
          <a:p>
            <a:r>
              <a:rPr lang="en-GB" altLang="en-US" dirty="0" smtClean="0"/>
              <a:t>Deadline for submissions 15</a:t>
            </a:r>
            <a:r>
              <a:rPr lang="en-GB" altLang="en-US" baseline="30000" dirty="0" smtClean="0"/>
              <a:t>th</a:t>
            </a:r>
            <a:r>
              <a:rPr lang="en-GB" altLang="en-US" dirty="0" smtClean="0"/>
              <a:t> August 2019</a:t>
            </a:r>
          </a:p>
          <a:p>
            <a:r>
              <a:rPr lang="en-GB" altLang="en-US" dirty="0" smtClean="0"/>
              <a:t>Applicants encouraged to contact ASTeC staff members to discuss individual requirements before submitting applications – many applicants did this!</a:t>
            </a:r>
          </a:p>
          <a:p>
            <a:r>
              <a:rPr lang="en-GB" altLang="en-US" dirty="0" smtClean="0"/>
              <a:t>22 applications received by the deadline</a:t>
            </a:r>
          </a:p>
          <a:p>
            <a:r>
              <a:rPr lang="en-GB" altLang="en-US" dirty="0" smtClean="0"/>
              <a:t>141 shifts requested out of available 70 – factor of 2 oversubscribed!</a:t>
            </a:r>
          </a:p>
          <a:p>
            <a:r>
              <a:rPr lang="en-GB" altLang="en-US" dirty="0" smtClean="0"/>
              <a:t>13 were for experiments in Beam Area 1 (BA1), most of which required significant set-up time in addition to experimental time</a:t>
            </a:r>
          </a:p>
          <a:p>
            <a:endParaRPr lang="en-GB" altLang="en-US" dirty="0" smtClean="0"/>
          </a:p>
        </p:txBody>
      </p:sp>
    </p:spTree>
    <p:extLst>
      <p:ext uri="{BB962C8B-B14F-4D97-AF65-F5344CB8AC3E}">
        <p14:creationId xmlns:p14="http://schemas.microsoft.com/office/powerpoint/2010/main" val="3473125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888"/>
            <a:ext cx="9144000" cy="1143000"/>
          </a:xfrm>
        </p:spPr>
        <p:txBody>
          <a:bodyPr/>
          <a:lstStyle/>
          <a:p>
            <a:pPr>
              <a:defRPr/>
            </a:pPr>
            <a:r>
              <a:rPr lang="en-GB" dirty="0" smtClean="0"/>
              <a:t>Technical assessments</a:t>
            </a:r>
            <a:endParaRPr lang="en-GB" dirty="0"/>
          </a:p>
        </p:txBody>
      </p:sp>
      <p:sp>
        <p:nvSpPr>
          <p:cNvPr id="3" name="Content Placeholder 2"/>
          <p:cNvSpPr>
            <a:spLocks noGrp="1"/>
          </p:cNvSpPr>
          <p:nvPr>
            <p:ph idx="1"/>
          </p:nvPr>
        </p:nvSpPr>
        <p:spPr>
          <a:xfrm>
            <a:off x="668215" y="981077"/>
            <a:ext cx="10357339" cy="4857016"/>
          </a:xfrm>
        </p:spPr>
        <p:txBody>
          <a:bodyPr>
            <a:normAutofit fontScale="92500" lnSpcReduction="10000"/>
          </a:bodyPr>
          <a:lstStyle/>
          <a:p>
            <a:pPr>
              <a:defRPr/>
            </a:pPr>
            <a:r>
              <a:rPr lang="en-GB" dirty="0" smtClean="0"/>
              <a:t>Technical assessments carried out on all the proposals</a:t>
            </a:r>
          </a:p>
          <a:p>
            <a:pPr lvl="1">
              <a:defRPr/>
            </a:pPr>
            <a:r>
              <a:rPr lang="en-GB" dirty="0" smtClean="0"/>
              <a:t>Feasibility of experiment</a:t>
            </a:r>
          </a:p>
          <a:p>
            <a:pPr lvl="1">
              <a:defRPr/>
            </a:pPr>
            <a:r>
              <a:rPr lang="en-GB" dirty="0" smtClean="0"/>
              <a:t>Additional capabilities that might be required</a:t>
            </a:r>
          </a:p>
          <a:p>
            <a:pPr lvl="1">
              <a:defRPr/>
            </a:pPr>
            <a:r>
              <a:rPr lang="en-GB" dirty="0" smtClean="0"/>
              <a:t>Technical support and other resource that might be required and how this would be funded</a:t>
            </a:r>
          </a:p>
          <a:p>
            <a:pPr lvl="1">
              <a:defRPr/>
            </a:pPr>
            <a:r>
              <a:rPr lang="en-GB" dirty="0" smtClean="0"/>
              <a:t>Potential health and safety issues</a:t>
            </a:r>
          </a:p>
          <a:p>
            <a:pPr lvl="1">
              <a:defRPr/>
            </a:pPr>
            <a:r>
              <a:rPr lang="en-GB" dirty="0" smtClean="0"/>
              <a:t>Number of days requested/needed for experiment and set-up </a:t>
            </a:r>
          </a:p>
          <a:p>
            <a:pPr>
              <a:defRPr/>
            </a:pPr>
            <a:r>
              <a:rPr lang="en-GB" dirty="0" smtClean="0"/>
              <a:t>Technical assessments carried out by Technical Co-ordinator (me!) and at least one other staff member</a:t>
            </a:r>
          </a:p>
          <a:p>
            <a:pPr>
              <a:defRPr/>
            </a:pPr>
            <a:r>
              <a:rPr lang="en-GB" dirty="0" smtClean="0"/>
              <a:t>Some proposals were technically quite difficult which may have influenced the panel awarding beam time</a:t>
            </a:r>
          </a:p>
          <a:p>
            <a:pPr>
              <a:defRPr/>
            </a:pPr>
            <a:r>
              <a:rPr lang="en-GB" dirty="0" smtClean="0"/>
              <a:t>The procedure is likely to change for future exploitation using CLARA/FEBE</a:t>
            </a:r>
            <a:endParaRPr lang="en-GB" dirty="0"/>
          </a:p>
        </p:txBody>
      </p:sp>
    </p:spTree>
    <p:extLst>
      <p:ext uri="{BB962C8B-B14F-4D97-AF65-F5344CB8AC3E}">
        <p14:creationId xmlns:p14="http://schemas.microsoft.com/office/powerpoint/2010/main" val="4155015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888"/>
            <a:ext cx="9144000" cy="1143000"/>
          </a:xfrm>
        </p:spPr>
        <p:txBody>
          <a:bodyPr/>
          <a:lstStyle/>
          <a:p>
            <a:pPr>
              <a:defRPr/>
            </a:pPr>
            <a:r>
              <a:rPr lang="en-GB" dirty="0" smtClean="0"/>
              <a:t>Beam time allocation panel (BAP)</a:t>
            </a:r>
            <a:endParaRPr lang="en-GB" dirty="0"/>
          </a:p>
        </p:txBody>
      </p:sp>
      <p:sp>
        <p:nvSpPr>
          <p:cNvPr id="3" name="Content Placeholder 2"/>
          <p:cNvSpPr>
            <a:spLocks noGrp="1"/>
          </p:cNvSpPr>
          <p:nvPr>
            <p:ph idx="1"/>
          </p:nvPr>
        </p:nvSpPr>
        <p:spPr>
          <a:xfrm>
            <a:off x="1011115" y="1125540"/>
            <a:ext cx="9406060" cy="4835646"/>
          </a:xfrm>
        </p:spPr>
        <p:txBody>
          <a:bodyPr>
            <a:normAutofit fontScale="92500" lnSpcReduction="10000"/>
          </a:bodyPr>
          <a:lstStyle/>
          <a:p>
            <a:pPr>
              <a:defRPr/>
            </a:pPr>
            <a:r>
              <a:rPr lang="en-GB" dirty="0" smtClean="0"/>
              <a:t>Beam time allocation panel met on 2</a:t>
            </a:r>
            <a:r>
              <a:rPr lang="en-GB" baseline="30000" dirty="0" smtClean="0"/>
              <a:t>nd</a:t>
            </a:r>
            <a:r>
              <a:rPr lang="en-GB" dirty="0" smtClean="0"/>
              <a:t> October 2019</a:t>
            </a:r>
          </a:p>
          <a:p>
            <a:pPr lvl="1">
              <a:defRPr/>
            </a:pPr>
            <a:r>
              <a:rPr lang="en-GB" dirty="0" smtClean="0"/>
              <a:t>Prof Andy </a:t>
            </a:r>
            <a:r>
              <a:rPr lang="en-GB" dirty="0" err="1" smtClean="0"/>
              <a:t>Wolski</a:t>
            </a:r>
            <a:r>
              <a:rPr lang="en-GB" dirty="0" smtClean="0"/>
              <a:t>, Liverpool and Cockcroft Institute (Chair)</a:t>
            </a:r>
          </a:p>
          <a:p>
            <a:pPr lvl="1">
              <a:defRPr/>
            </a:pPr>
            <a:r>
              <a:rPr lang="en-GB" dirty="0" smtClean="0"/>
              <a:t>Prof Phil Burrows, Oxford and John Adams Institute</a:t>
            </a:r>
          </a:p>
          <a:p>
            <a:pPr lvl="1">
              <a:defRPr/>
            </a:pPr>
            <a:r>
              <a:rPr lang="en-GB" dirty="0" smtClean="0"/>
              <a:t>Prof Jim Clarke, </a:t>
            </a:r>
            <a:r>
              <a:rPr lang="en-GB" dirty="0" err="1" smtClean="0"/>
              <a:t>ASTeC</a:t>
            </a:r>
            <a:r>
              <a:rPr lang="en-GB" dirty="0" smtClean="0"/>
              <a:t>, STFC</a:t>
            </a:r>
          </a:p>
          <a:p>
            <a:pPr lvl="1">
              <a:defRPr/>
            </a:pPr>
            <a:r>
              <a:rPr lang="en-GB" dirty="0" smtClean="0"/>
              <a:t>Dr Tim Noakes, </a:t>
            </a:r>
            <a:r>
              <a:rPr lang="en-GB" dirty="0" err="1" smtClean="0"/>
              <a:t>ASTeC</a:t>
            </a:r>
            <a:r>
              <a:rPr lang="en-GB" dirty="0" smtClean="0"/>
              <a:t>, STFC (</a:t>
            </a:r>
            <a:r>
              <a:rPr lang="en-GB" dirty="0"/>
              <a:t>t</a:t>
            </a:r>
            <a:r>
              <a:rPr lang="en-GB" dirty="0" smtClean="0"/>
              <a:t>echnical capacity only)</a:t>
            </a:r>
          </a:p>
          <a:p>
            <a:pPr>
              <a:defRPr/>
            </a:pPr>
            <a:r>
              <a:rPr lang="en-GB" dirty="0" smtClean="0"/>
              <a:t>Three ‘voting’ members scored each proposal using the criteria outlined in the relevant document</a:t>
            </a:r>
          </a:p>
          <a:p>
            <a:pPr>
              <a:defRPr/>
            </a:pPr>
            <a:r>
              <a:rPr lang="en-GB" dirty="0" smtClean="0"/>
              <a:t>Scores collated to form an initial ranking order</a:t>
            </a:r>
          </a:p>
          <a:p>
            <a:pPr>
              <a:defRPr/>
            </a:pPr>
            <a:r>
              <a:rPr lang="en-GB" dirty="0" smtClean="0"/>
              <a:t>Pairwise comparison of proposals to form final ranking list</a:t>
            </a:r>
          </a:p>
          <a:p>
            <a:pPr>
              <a:defRPr/>
            </a:pPr>
            <a:r>
              <a:rPr lang="en-GB" dirty="0" smtClean="0"/>
              <a:t>Sanity check of ‘diversity’ across the top ranking proposals</a:t>
            </a:r>
          </a:p>
          <a:p>
            <a:pPr>
              <a:defRPr/>
            </a:pPr>
            <a:r>
              <a:rPr lang="en-GB" i="1" dirty="0" smtClean="0"/>
              <a:t>The vast majority of proposals met minimum criteria for allocation!</a:t>
            </a:r>
            <a:endParaRPr lang="en-GB" i="1" dirty="0"/>
          </a:p>
        </p:txBody>
      </p:sp>
    </p:spTree>
    <p:extLst>
      <p:ext uri="{BB962C8B-B14F-4D97-AF65-F5344CB8AC3E}">
        <p14:creationId xmlns:p14="http://schemas.microsoft.com/office/powerpoint/2010/main" val="876880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888"/>
            <a:ext cx="9144000" cy="1143000"/>
          </a:xfrm>
        </p:spPr>
        <p:txBody>
          <a:bodyPr/>
          <a:lstStyle/>
          <a:p>
            <a:pPr>
              <a:defRPr/>
            </a:pPr>
            <a:r>
              <a:rPr lang="en-GB" dirty="0" smtClean="0"/>
              <a:t>Scheduling</a:t>
            </a:r>
            <a:endParaRPr lang="en-GB" dirty="0"/>
          </a:p>
        </p:txBody>
      </p:sp>
      <p:sp>
        <p:nvSpPr>
          <p:cNvPr id="10" name="Content Placeholder 3"/>
          <p:cNvSpPr txBox="1">
            <a:spLocks noGrp="1"/>
          </p:cNvSpPr>
          <p:nvPr>
            <p:ph idx="1"/>
          </p:nvPr>
        </p:nvSpPr>
        <p:spPr bwMode="auto">
          <a:xfrm>
            <a:off x="587254" y="1047995"/>
            <a:ext cx="6789492" cy="4878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lvl1pPr marL="342900" indent="-342900" algn="l" rtl="0" eaLnBrk="0" fontAlgn="base" hangingPunct="0">
              <a:spcBef>
                <a:spcPct val="20000"/>
              </a:spcBef>
              <a:spcAft>
                <a:spcPct val="0"/>
              </a:spcAft>
              <a:buChar char="•"/>
              <a:defRPr sz="2400">
                <a:solidFill>
                  <a:schemeClr val="tx1"/>
                </a:solidFill>
                <a:latin typeface="Calibri" panose="020F0502020204030204"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chemeClr val="accent1">
                    <a:lumMod val="50000"/>
                  </a:schemeClr>
                </a:solidFill>
                <a:latin typeface="Calibri" panose="020F0502020204030204" pitchFamily="34" charset="0"/>
                <a:ea typeface="+mn-ea"/>
                <a:cs typeface="Arial" pitchFamily="34" charset="0"/>
              </a:defRPr>
            </a:lvl2pPr>
            <a:lvl3pPr marL="1143000" indent="-228600" algn="l" rtl="0" eaLnBrk="0" fontAlgn="base" hangingPunct="0">
              <a:spcBef>
                <a:spcPct val="20000"/>
              </a:spcBef>
              <a:spcAft>
                <a:spcPct val="0"/>
              </a:spcAft>
              <a:buChar char="•"/>
              <a:defRPr sz="2000">
                <a:solidFill>
                  <a:schemeClr val="accent1">
                    <a:lumMod val="50000"/>
                  </a:schemeClr>
                </a:solidFill>
                <a:latin typeface="Calibri" panose="020F0502020204030204" pitchFamily="34" charset="0"/>
                <a:ea typeface="+mn-ea"/>
                <a:cs typeface="Arial" pitchFamily="34" charset="0"/>
              </a:defRPr>
            </a:lvl3pPr>
            <a:lvl4pPr marL="1600200" indent="-228600" algn="l" rtl="0" eaLnBrk="0" fontAlgn="base" hangingPunct="0">
              <a:spcBef>
                <a:spcPct val="20000"/>
              </a:spcBef>
              <a:spcAft>
                <a:spcPct val="0"/>
              </a:spcAft>
              <a:buNone/>
              <a:defRPr sz="20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buFont typeface="Arial" panose="020B0604020202020204" pitchFamily="34" charset="0"/>
              <a:buChar char="•"/>
              <a:defRPr/>
            </a:pPr>
            <a:r>
              <a:rPr lang="en-US" altLang="en-US" kern="0" dirty="0" smtClean="0">
                <a:solidFill>
                  <a:srgbClr val="626262"/>
                </a:solidFill>
                <a:latin typeface="+mn-lt"/>
              </a:rPr>
              <a:t>10 </a:t>
            </a:r>
            <a:r>
              <a:rPr lang="en-US" altLang="en-US" kern="0" dirty="0">
                <a:solidFill>
                  <a:srgbClr val="626262"/>
                </a:solidFill>
                <a:latin typeface="+mn-lt"/>
              </a:rPr>
              <a:t>Experiments </a:t>
            </a:r>
            <a:r>
              <a:rPr lang="en-US" altLang="en-US" kern="0" dirty="0" smtClean="0">
                <a:solidFill>
                  <a:srgbClr val="626262"/>
                </a:solidFill>
                <a:latin typeface="+mn-lt"/>
              </a:rPr>
              <a:t>approved (including 3 ARIES trans-national access) but one dropped out before scheduling - decision not to reallocate time!</a:t>
            </a:r>
          </a:p>
          <a:p>
            <a:pPr>
              <a:buFont typeface="Arial" panose="020B0604020202020204" pitchFamily="34" charset="0"/>
              <a:buChar char="•"/>
              <a:defRPr/>
            </a:pPr>
            <a:r>
              <a:rPr lang="en-US" altLang="en-US" kern="0" dirty="0" smtClean="0">
                <a:solidFill>
                  <a:srgbClr val="626262"/>
                </a:solidFill>
                <a:latin typeface="+mn-lt"/>
              </a:rPr>
              <a:t>6 experiments required BA1 with 3 </a:t>
            </a:r>
            <a:r>
              <a:rPr lang="en-US" altLang="en-US" kern="0" dirty="0">
                <a:solidFill>
                  <a:srgbClr val="626262"/>
                </a:solidFill>
                <a:latin typeface="+mn-lt"/>
              </a:rPr>
              <a:t>in the accelerator </a:t>
            </a:r>
            <a:r>
              <a:rPr lang="en-US" altLang="en-US" kern="0" dirty="0" smtClean="0">
                <a:solidFill>
                  <a:srgbClr val="626262"/>
                </a:solidFill>
                <a:latin typeface="+mn-lt"/>
              </a:rPr>
              <a:t>hall</a:t>
            </a:r>
            <a:endParaRPr lang="en-US" altLang="en-US" kern="0" dirty="0">
              <a:solidFill>
                <a:srgbClr val="626262"/>
              </a:solidFill>
              <a:latin typeface="+mn-lt"/>
            </a:endParaRPr>
          </a:p>
          <a:p>
            <a:pPr>
              <a:buFont typeface="Arial" panose="020B0604020202020204" pitchFamily="34" charset="0"/>
              <a:buChar char="•"/>
              <a:defRPr/>
            </a:pPr>
            <a:r>
              <a:rPr lang="en-US" altLang="en-US" kern="0" dirty="0" smtClean="0">
                <a:solidFill>
                  <a:srgbClr val="626262"/>
                </a:solidFill>
                <a:latin typeface="+mn-lt"/>
              </a:rPr>
              <a:t>8 </a:t>
            </a:r>
            <a:r>
              <a:rPr lang="en-US" altLang="en-US" kern="0" dirty="0">
                <a:solidFill>
                  <a:srgbClr val="626262"/>
                </a:solidFill>
                <a:latin typeface="+mn-lt"/>
              </a:rPr>
              <a:t>hour shift/day </a:t>
            </a:r>
            <a:r>
              <a:rPr lang="en-US" altLang="en-US" kern="0" dirty="0" smtClean="0">
                <a:solidFill>
                  <a:srgbClr val="626262"/>
                </a:solidFill>
                <a:latin typeface="+mn-lt"/>
              </a:rPr>
              <a:t>with some flexibility to run on into the evening at the discretion of the local contact/beam delivery</a:t>
            </a:r>
          </a:p>
          <a:p>
            <a:pPr>
              <a:buFont typeface="Arial" panose="020B0604020202020204" pitchFamily="34" charset="0"/>
              <a:buChar char="•"/>
              <a:defRPr/>
            </a:pPr>
            <a:r>
              <a:rPr lang="en-US" altLang="en-US" kern="0" dirty="0" smtClean="0">
                <a:solidFill>
                  <a:srgbClr val="626262"/>
                </a:solidFill>
                <a:latin typeface="+mn-lt"/>
              </a:rPr>
              <a:t>Unlike the previous period time for routine </a:t>
            </a:r>
            <a:r>
              <a:rPr lang="en-US" altLang="en-US" kern="0" dirty="0">
                <a:solidFill>
                  <a:srgbClr val="626262"/>
                </a:solidFill>
                <a:latin typeface="+mn-lt"/>
              </a:rPr>
              <a:t>maintenance </a:t>
            </a:r>
            <a:r>
              <a:rPr lang="en-US" altLang="en-US" kern="0" dirty="0" smtClean="0">
                <a:solidFill>
                  <a:srgbClr val="626262"/>
                </a:solidFill>
                <a:latin typeface="+mn-lt"/>
              </a:rPr>
              <a:t>contingency and machine characterization days also included.</a:t>
            </a:r>
          </a:p>
          <a:p>
            <a:pPr>
              <a:buFont typeface="Arial" panose="020B0604020202020204" pitchFamily="34" charset="0"/>
              <a:buChar char="•"/>
              <a:defRPr/>
            </a:pPr>
            <a:r>
              <a:rPr lang="en-US" altLang="en-US" kern="0" dirty="0" smtClean="0">
                <a:solidFill>
                  <a:srgbClr val="626262"/>
                </a:solidFill>
                <a:latin typeface="+mn-lt"/>
              </a:rPr>
              <a:t>Exploitation inter-dispersed with longer periods of High Repetition Rate Gun (HRRG) commissioning on the VELA line</a:t>
            </a:r>
            <a:endParaRPr lang="en-US" altLang="en-US" kern="0" dirty="0">
              <a:solidFill>
                <a:srgbClr val="626262"/>
              </a:solidFill>
              <a:latin typeface="+mn-lt"/>
            </a:endParaRPr>
          </a:p>
        </p:txBody>
      </p:sp>
      <p:pic>
        <p:nvPicPr>
          <p:cNvPr id="11" name="Content Placeholder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7746756" y="115888"/>
            <a:ext cx="3643842" cy="5104362"/>
          </a:xfrm>
          <a:prstGeom prst="rect">
            <a:avLst/>
          </a:prstGeom>
        </p:spPr>
      </p:pic>
      <p:pic>
        <p:nvPicPr>
          <p:cNvPr id="1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46755" y="5200284"/>
            <a:ext cx="3577737" cy="1544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7561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a:xfrm>
            <a:off x="1524000" y="115888"/>
            <a:ext cx="9144000" cy="1143000"/>
          </a:xfrm>
        </p:spPr>
        <p:txBody>
          <a:bodyPr/>
          <a:lstStyle/>
          <a:p>
            <a:r>
              <a:rPr lang="en-US" altLang="en-US" dirty="0">
                <a:solidFill>
                  <a:schemeClr val="accent2"/>
                </a:solidFill>
              </a:rPr>
              <a:t>Final version of </a:t>
            </a:r>
            <a:r>
              <a:rPr lang="en-US" altLang="en-US" dirty="0" err="1">
                <a:solidFill>
                  <a:schemeClr val="accent2"/>
                </a:solidFill>
              </a:rPr>
              <a:t>programme</a:t>
            </a:r>
            <a:endParaRPr lang="en-US" altLang="en-US" dirty="0">
              <a:solidFill>
                <a:schemeClr val="accent2"/>
              </a:solidFill>
            </a:endParaRPr>
          </a:p>
        </p:txBody>
      </p:sp>
      <p:sp>
        <p:nvSpPr>
          <p:cNvPr id="14339" name="Content Placeholder 3"/>
          <p:cNvSpPr>
            <a:spLocks noGrp="1"/>
          </p:cNvSpPr>
          <p:nvPr>
            <p:ph idx="1"/>
          </p:nvPr>
        </p:nvSpPr>
        <p:spPr>
          <a:xfrm>
            <a:off x="422029" y="1116621"/>
            <a:ext cx="7789985" cy="4957519"/>
          </a:xfrm>
        </p:spPr>
        <p:txBody>
          <a:bodyPr>
            <a:normAutofit fontScale="92500" lnSpcReduction="10000"/>
          </a:bodyPr>
          <a:lstStyle/>
          <a:p>
            <a:pPr>
              <a:defRPr/>
            </a:pPr>
            <a:r>
              <a:rPr lang="en-US" altLang="en-US" dirty="0"/>
              <a:t>Multiple attempts to re-schedule beam time (over 15 different schedules drawn up) due to </a:t>
            </a:r>
            <a:r>
              <a:rPr lang="en-US" altLang="en-US" dirty="0" err="1"/>
              <a:t>Covid</a:t>
            </a:r>
            <a:r>
              <a:rPr lang="en-US" altLang="en-US" dirty="0"/>
              <a:t> (and RF waveguide problems)</a:t>
            </a:r>
          </a:p>
          <a:p>
            <a:pPr>
              <a:defRPr/>
            </a:pPr>
            <a:r>
              <a:rPr lang="en-US" altLang="en-US" dirty="0" smtClean="0"/>
              <a:t>A second experiment was withdrawn </a:t>
            </a:r>
            <a:r>
              <a:rPr lang="en-US" altLang="en-US" dirty="0"/>
              <a:t>before the run commenced</a:t>
            </a:r>
          </a:p>
          <a:p>
            <a:pPr>
              <a:defRPr/>
            </a:pPr>
            <a:r>
              <a:rPr lang="en-US" altLang="en-US" dirty="0"/>
              <a:t>Decision to run exploitation as a single block (no HRRG conditioning until later) but with additional ‘maintenance’ time (effectively contingency)</a:t>
            </a:r>
          </a:p>
          <a:p>
            <a:pPr>
              <a:defRPr/>
            </a:pPr>
            <a:r>
              <a:rPr lang="en-US" altLang="en-US" dirty="0"/>
              <a:t>Finally commenced 12</a:t>
            </a:r>
            <a:r>
              <a:rPr lang="en-US" altLang="en-US" baseline="30000" dirty="0"/>
              <a:t>th</a:t>
            </a:r>
            <a:r>
              <a:rPr lang="en-US" altLang="en-US" dirty="0"/>
              <a:t> Oct 2021</a:t>
            </a:r>
          </a:p>
          <a:p>
            <a:pPr lvl="1">
              <a:defRPr/>
            </a:pPr>
            <a:r>
              <a:rPr lang="en-US" altLang="en-US" dirty="0"/>
              <a:t>We delivered the whole </a:t>
            </a:r>
            <a:r>
              <a:rPr lang="en-US" altLang="en-US" dirty="0" err="1"/>
              <a:t>programme</a:t>
            </a:r>
            <a:r>
              <a:rPr lang="en-US" altLang="en-US" dirty="0"/>
              <a:t> (despite </a:t>
            </a:r>
            <a:r>
              <a:rPr lang="en-US" altLang="en-US" dirty="0" err="1"/>
              <a:t>Covid</a:t>
            </a:r>
            <a:r>
              <a:rPr lang="en-US" altLang="en-US" dirty="0"/>
              <a:t> measures still being in place)</a:t>
            </a:r>
          </a:p>
          <a:p>
            <a:pPr lvl="1">
              <a:defRPr/>
            </a:pPr>
            <a:r>
              <a:rPr lang="en-US" altLang="en-US" dirty="0"/>
              <a:t>With some exceptions the </a:t>
            </a:r>
            <a:r>
              <a:rPr lang="en-US" altLang="en-US" dirty="0" err="1"/>
              <a:t>programme</a:t>
            </a:r>
            <a:r>
              <a:rPr lang="en-US" altLang="en-US" dirty="0"/>
              <a:t> ran relatively smoothly</a:t>
            </a:r>
          </a:p>
          <a:p>
            <a:pPr marL="0" indent="0">
              <a:buNone/>
              <a:defRPr/>
            </a:pPr>
            <a:endParaRPr lang="en-US" altLang="en-US" dirty="0"/>
          </a:p>
        </p:txBody>
      </p:sp>
      <p:pic>
        <p:nvPicPr>
          <p:cNvPr id="2" name="Picture 1"/>
          <p:cNvPicPr>
            <a:picLocks noChangeAspect="1"/>
          </p:cNvPicPr>
          <p:nvPr/>
        </p:nvPicPr>
        <p:blipFill>
          <a:blip r:embed="rId2"/>
          <a:stretch>
            <a:fillRect/>
          </a:stretch>
        </p:blipFill>
        <p:spPr>
          <a:xfrm>
            <a:off x="8476518" y="975947"/>
            <a:ext cx="2961409" cy="4343400"/>
          </a:xfrm>
          <a:prstGeom prst="rect">
            <a:avLst/>
          </a:prstGeom>
        </p:spPr>
      </p:pic>
      <p:pic>
        <p:nvPicPr>
          <p:cNvPr id="3" name="Picture 2"/>
          <p:cNvPicPr>
            <a:picLocks noChangeAspect="1"/>
          </p:cNvPicPr>
          <p:nvPr/>
        </p:nvPicPr>
        <p:blipFill>
          <a:blip r:embed="rId3"/>
          <a:stretch>
            <a:fillRect/>
          </a:stretch>
        </p:blipFill>
        <p:spPr>
          <a:xfrm>
            <a:off x="8409275" y="5310555"/>
            <a:ext cx="3082272" cy="1366668"/>
          </a:xfrm>
          <a:prstGeom prst="rect">
            <a:avLst/>
          </a:prstGeom>
        </p:spPr>
      </p:pic>
    </p:spTree>
    <p:extLst>
      <p:ext uri="{BB962C8B-B14F-4D97-AF65-F5344CB8AC3E}">
        <p14:creationId xmlns:p14="http://schemas.microsoft.com/office/powerpoint/2010/main" val="1092339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Font and logo master">
  <a:themeElements>
    <a:clrScheme name="STFC theme">
      <a:dk1>
        <a:srgbClr val="2E2C61"/>
      </a:dk1>
      <a:lt1>
        <a:srgbClr val="FFFFFF"/>
      </a:lt1>
      <a:dk2>
        <a:srgbClr val="2E2C61"/>
      </a:dk2>
      <a:lt2>
        <a:srgbClr val="FFFFFF"/>
      </a:lt2>
      <a:accent1>
        <a:srgbClr val="1E5DF8"/>
      </a:accent1>
      <a:accent2>
        <a:srgbClr val="003088"/>
      </a:accent2>
      <a:accent3>
        <a:srgbClr val="F08900"/>
      </a:accent3>
      <a:accent4>
        <a:srgbClr val="616161"/>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ont WITHOUT logo master">
  <a:themeElements>
    <a:clrScheme name="STFC theme">
      <a:dk1>
        <a:srgbClr val="2E2C61"/>
      </a:dk1>
      <a:lt1>
        <a:srgbClr val="FFFFFF"/>
      </a:lt1>
      <a:dk2>
        <a:srgbClr val="2E2C61"/>
      </a:dk2>
      <a:lt2>
        <a:srgbClr val="FFFFFF"/>
      </a:lt2>
      <a:accent1>
        <a:srgbClr val="1E5DF8"/>
      </a:accent1>
      <a:accent2>
        <a:srgbClr val="003088"/>
      </a:accent2>
      <a:accent3>
        <a:srgbClr val="F08900"/>
      </a:accent3>
      <a:accent4>
        <a:srgbClr val="616161"/>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038DED1542C1943A1290884108DB0E9" ma:contentTypeVersion="2" ma:contentTypeDescription="Create a new document." ma:contentTypeScope="" ma:versionID="75948dd912159fd788ffcd9de450d66e">
  <xsd:schema xmlns:xsd="http://www.w3.org/2001/XMLSchema" xmlns:xs="http://www.w3.org/2001/XMLSchema" xmlns:p="http://schemas.microsoft.com/office/2006/metadata/properties" xmlns:ns2="84978530-c7a6-42d8-babd-8b8d2b751aa6" targetNamespace="http://schemas.microsoft.com/office/2006/metadata/properties" ma:root="true" ma:fieldsID="c49709bdc75a7754cac99811eaeb298a" ns2:_="">
    <xsd:import namespace="84978530-c7a6-42d8-babd-8b8d2b751aa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978530-c7a6-42d8-babd-8b8d2b751a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4E1E4C-B4E0-4252-BC84-2C85D5160FC2}">
  <ds:schemaRefs>
    <ds:schemaRef ds:uri="http://purl.org/dc/dcmitype/"/>
    <ds:schemaRef ds:uri="http://schemas.openxmlformats.org/package/2006/metadata/core-properties"/>
    <ds:schemaRef ds:uri="84978530-c7a6-42d8-babd-8b8d2b751aa6"/>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4BFB2C1-A35C-4070-A1EC-79CE6CEFF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978530-c7a6-42d8-babd-8b8d2b751a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F806B6-10F9-49CD-A92F-39D6AAC914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12711</TotalTime>
  <Words>1949</Words>
  <Application>Microsoft Office PowerPoint</Application>
  <PresentationFormat>Widescreen</PresentationFormat>
  <Paragraphs>220</Paragraphs>
  <Slides>26</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26</vt:i4>
      </vt:variant>
    </vt:vector>
  </HeadingPairs>
  <TitlesOfParts>
    <vt:vector size="31" baseType="lpstr">
      <vt:lpstr>Arial</vt:lpstr>
      <vt:lpstr>Arial Regular</vt:lpstr>
      <vt:lpstr>Wingdings</vt:lpstr>
      <vt:lpstr>Font and logo master</vt:lpstr>
      <vt:lpstr>Font WITHOUT logo master</vt:lpstr>
      <vt:lpstr>PowerPoint Presentation</vt:lpstr>
      <vt:lpstr>Overview</vt:lpstr>
      <vt:lpstr>Application process</vt:lpstr>
      <vt:lpstr>Overview of the process</vt:lpstr>
      <vt:lpstr>Call for proposals</vt:lpstr>
      <vt:lpstr>Technical assessments</vt:lpstr>
      <vt:lpstr>Beam time allocation panel (BAP)</vt:lpstr>
      <vt:lpstr>Scheduling</vt:lpstr>
      <vt:lpstr>Final version of programme</vt:lpstr>
      <vt:lpstr>Local contacts and teams</vt:lpstr>
      <vt:lpstr>User Feedback </vt:lpstr>
      <vt:lpstr>Feedback form contents</vt:lpstr>
      <vt:lpstr>Before the experiment (1)</vt:lpstr>
      <vt:lpstr>Before the experiment (2)</vt:lpstr>
      <vt:lpstr>Set-up time</vt:lpstr>
      <vt:lpstr>Experiment time (1)</vt:lpstr>
      <vt:lpstr>Experiment time (2)</vt:lpstr>
      <vt:lpstr>Experiment time (technical support)</vt:lpstr>
      <vt:lpstr>Experiment time (scientific support)</vt:lpstr>
      <vt:lpstr>‘Teams’ mode of working</vt:lpstr>
      <vt:lpstr>Experiment time (results)</vt:lpstr>
      <vt:lpstr>The future and overall performance</vt:lpstr>
      <vt:lpstr>Issues arising from user feedback</vt:lpstr>
      <vt:lpstr>Wash-up meeting</vt:lpstr>
      <vt:lpstr>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Millard</dc:creator>
  <cp:lastModifiedBy>Noakes, Tim (STFC,DL,AST)</cp:lastModifiedBy>
  <cp:revision>266</cp:revision>
  <cp:lastPrinted>2019-10-02T08:27:37Z</cp:lastPrinted>
  <dcterms:created xsi:type="dcterms:W3CDTF">2019-09-17T08:04:08Z</dcterms:created>
  <dcterms:modified xsi:type="dcterms:W3CDTF">2022-07-05T08:02:18Z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0x0101005038DED1542C1943A1290884108DB0E9</vt:lpwstr>
  </property>
  <property fmtid="{D5CDD505-2E9C-101B-9397-08002B2CF9AE}" pid="3" name="_dlc_DocIdItemGuid">
    <vt:lpwstr>135feeb0-1e46-4549-be51-f2caa8a23389</vt:lpwstr>
  </property>
</Properties>
</file>