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445" r:id="rId2"/>
    <p:sldId id="446" r:id="rId3"/>
    <p:sldId id="447" r:id="rId4"/>
    <p:sldId id="499" r:id="rId5"/>
    <p:sldId id="507" r:id="rId6"/>
    <p:sldId id="503" r:id="rId7"/>
    <p:sldId id="506" r:id="rId8"/>
    <p:sldId id="504" r:id="rId9"/>
    <p:sldId id="500" r:id="rId10"/>
    <p:sldId id="481" r:id="rId11"/>
    <p:sldId id="482" r:id="rId12"/>
    <p:sldId id="483" r:id="rId13"/>
    <p:sldId id="484" r:id="rId14"/>
    <p:sldId id="501" r:id="rId15"/>
    <p:sldId id="485" r:id="rId16"/>
    <p:sldId id="486" r:id="rId17"/>
    <p:sldId id="487" r:id="rId18"/>
    <p:sldId id="502" r:id="rId19"/>
    <p:sldId id="489" r:id="rId20"/>
    <p:sldId id="490" r:id="rId21"/>
    <p:sldId id="491" r:id="rId22"/>
    <p:sldId id="492" r:id="rId23"/>
    <p:sldId id="496" r:id="rId24"/>
    <p:sldId id="497" r:id="rId25"/>
    <p:sldId id="493" r:id="rId26"/>
    <p:sldId id="494" r:id="rId27"/>
    <p:sldId id="495" r:id="rId28"/>
    <p:sldId id="450" r:id="rId29"/>
    <p:sldId id="451" r:id="rId30"/>
    <p:sldId id="452" r:id="rId31"/>
    <p:sldId id="453" r:id="rId32"/>
    <p:sldId id="455" r:id="rId33"/>
    <p:sldId id="456" r:id="rId34"/>
    <p:sldId id="457" r:id="rId35"/>
    <p:sldId id="505" r:id="rId36"/>
    <p:sldId id="498" r:id="rId37"/>
    <p:sldId id="458" r:id="rId38"/>
    <p:sldId id="45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84" d="100"/>
          <a:sy n="84" d="100"/>
        </p:scale>
        <p:origin x="4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9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A33812-6FED-4E32-A4EB-7212A7EBD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2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fld id="{E978CE01-C71A-4D2E-B233-8B18EB6AA690}" type="slidenum">
              <a:rPr lang="en-GB" altLang="en-US" sz="1200"/>
              <a:pPr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17836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33812-6FED-4E32-A4EB-7212A7EBD7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48719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3865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83535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10137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38297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7302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9489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86388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338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14689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3286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1703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3801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78109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CI_PPT_templ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STFC ISIS Reversed Logo - Larg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889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png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wmf"/><Relationship Id="rId9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0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1.png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63" y="836712"/>
            <a:ext cx="777240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 smtClean="0">
                <a:solidFill>
                  <a:srgbClr val="0070C0"/>
                </a:solidFill>
              </a:rPr>
              <a:t>Bayesian Data Analysis for Interpreting QENS Experiments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 bwMode="auto">
          <a:xfrm>
            <a:off x="107504" y="2708275"/>
            <a:ext cx="8941246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>
                <a:solidFill>
                  <a:srgbClr val="C00000"/>
                </a:solidFill>
              </a:rPr>
              <a:t>Sanghamitra Mukhopadhyay </a:t>
            </a:r>
            <a:r>
              <a:rPr lang="en-GB" altLang="en-US" sz="2600" baseline="30000" dirty="0" smtClean="0">
                <a:solidFill>
                  <a:srgbClr val="C00000"/>
                </a:solidFill>
              </a:rPr>
              <a:t> </a:t>
            </a:r>
            <a:endParaRPr lang="en-GB" altLang="en-US" sz="2600" dirty="0" smtClean="0">
              <a:solidFill>
                <a:srgbClr val="C00000"/>
              </a:solidFill>
            </a:endParaRPr>
          </a:p>
          <a:p>
            <a:endParaRPr lang="en-GB" altLang="en-US" dirty="0" smtClean="0">
              <a:solidFill>
                <a:srgbClr val="C00000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39750" y="4149080"/>
            <a:ext cx="813593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GB" altLang="en-US" sz="2000" dirty="0" smtClean="0"/>
              <a:t>ISIS </a:t>
            </a:r>
            <a:r>
              <a:rPr lang="en-GB" altLang="en-US" sz="2000" dirty="0"/>
              <a:t>Facility, Rutherford Appleton Laboratory, Chilton, Didcot, Oxfordshire OX11 0QX</a:t>
            </a:r>
          </a:p>
          <a:p>
            <a:pPr algn="ctr"/>
            <a:endParaRPr lang="en-GB" altLang="en-US" sz="2000" baseline="30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411760" y="584200"/>
            <a:ext cx="685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Classical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fitting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schemes</a:t>
            </a:r>
            <a:r>
              <a:rPr lang="ca-ES" sz="2400" b="1" i="0" dirty="0" smtClean="0">
                <a:solidFill>
                  <a:srgbClr val="0070C0"/>
                </a:solidFill>
              </a:rPr>
              <a:t>: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two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main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problems</a:t>
            </a:r>
            <a:endParaRPr lang="ca-ES" sz="2400" b="1" i="0" dirty="0">
              <a:solidFill>
                <a:srgbClr val="0070C0"/>
              </a:solidFill>
            </a:endParaRPr>
          </a:p>
        </p:txBody>
      </p: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3362325" y="1073150"/>
          <a:ext cx="2143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cuación" r:id="rId3" imgW="952200" imgH="304560" progId="Equation.3">
                  <p:embed/>
                </p:oleObj>
              </mc:Choice>
              <mc:Fallback>
                <p:oleObj name="Ecuación" r:id="rId3" imgW="952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073150"/>
                        <a:ext cx="21431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Rectángulo"/>
          <p:cNvSpPr/>
          <p:nvPr/>
        </p:nvSpPr>
        <p:spPr>
          <a:xfrm>
            <a:off x="82550" y="1189335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i="0" dirty="0" smtClean="0">
                <a:solidFill>
                  <a:schemeClr val="bg2"/>
                </a:solidFill>
              </a:rPr>
              <a:t>... a simple </a:t>
            </a:r>
            <a:r>
              <a:rPr lang="ca-ES" sz="2400" b="1" i="0" dirty="0" err="1" smtClean="0">
                <a:solidFill>
                  <a:schemeClr val="bg2"/>
                </a:solidFill>
              </a:rPr>
              <a:t>function</a:t>
            </a:r>
            <a:endParaRPr lang="ca-ES" sz="2400" dirty="0"/>
          </a:p>
        </p:txBody>
      </p:sp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700" y="1873250"/>
            <a:ext cx="63150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54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1873250"/>
            <a:ext cx="62865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272374" y="6184900"/>
            <a:ext cx="532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WHY IS IT NOT FITTING?????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/>
        </p:nvGraphicFramePr>
        <p:xfrm>
          <a:off x="3362325" y="1073150"/>
          <a:ext cx="2143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cuación" r:id="rId4" imgW="952200" imgH="304560" progId="Equation.3">
                  <p:embed/>
                </p:oleObj>
              </mc:Choice>
              <mc:Fallback>
                <p:oleObj name="Ecuación" r:id="rId4" imgW="952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073150"/>
                        <a:ext cx="21431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Rectángulo"/>
          <p:cNvSpPr/>
          <p:nvPr/>
        </p:nvSpPr>
        <p:spPr>
          <a:xfrm>
            <a:off x="82550" y="1189335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i="0" dirty="0" smtClean="0">
                <a:solidFill>
                  <a:schemeClr val="bg2"/>
                </a:solidFill>
              </a:rPr>
              <a:t>... a simple </a:t>
            </a:r>
            <a:r>
              <a:rPr lang="ca-ES" sz="2400" b="1" i="0" dirty="0" err="1" smtClean="0">
                <a:solidFill>
                  <a:schemeClr val="bg2"/>
                </a:solidFill>
              </a:rPr>
              <a:t>function</a:t>
            </a:r>
            <a:endParaRPr lang="ca-ES" sz="2400" dirty="0"/>
          </a:p>
        </p:txBody>
      </p:sp>
      <p:sp>
        <p:nvSpPr>
          <p:cNvPr id="7" name="7 CuadroTexto"/>
          <p:cNvSpPr txBox="1"/>
          <p:nvPr/>
        </p:nvSpPr>
        <p:spPr>
          <a:xfrm>
            <a:off x="2411760" y="584200"/>
            <a:ext cx="685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Classical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fitting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schemes</a:t>
            </a:r>
            <a:r>
              <a:rPr lang="ca-ES" sz="2400" b="1" i="0" dirty="0" smtClean="0">
                <a:solidFill>
                  <a:srgbClr val="0070C0"/>
                </a:solidFill>
              </a:rPr>
              <a:t>: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two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main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problems</a:t>
            </a:r>
            <a:endParaRPr lang="ca-ES" sz="2400" b="1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93750" y="1700808"/>
            <a:ext cx="817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 four parameters I can fit an elephant, </a:t>
            </a:r>
          </a:p>
          <a:p>
            <a:r>
              <a:rPr lang="en-US" dirty="0" smtClean="0"/>
              <a:t>          and with five I can make him wiggle his trunk.</a:t>
            </a:r>
          </a:p>
          <a:p>
            <a:pPr algn="r"/>
            <a:r>
              <a:rPr lang="en-US" dirty="0" smtClean="0"/>
              <a:t>Von Neumann</a:t>
            </a:r>
            <a:endParaRPr lang="ca-E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82550" y="1206500"/>
            <a:ext cx="578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smtClean="0">
                <a:solidFill>
                  <a:schemeClr val="bg2"/>
                </a:solidFill>
              </a:rPr>
              <a:t>... model </a:t>
            </a:r>
            <a:r>
              <a:rPr lang="ca-ES" sz="2400" b="1" i="0" dirty="0" err="1" smtClean="0">
                <a:solidFill>
                  <a:schemeClr val="bg2"/>
                </a:solidFill>
              </a:rPr>
              <a:t>selection</a:t>
            </a:r>
            <a:r>
              <a:rPr lang="ca-ES" sz="2400" b="1" i="0" dirty="0" smtClean="0">
                <a:solidFill>
                  <a:schemeClr val="bg2"/>
                </a:solidFill>
              </a:rPr>
              <a:t> is </a:t>
            </a:r>
            <a:r>
              <a:rPr lang="ca-ES" sz="2400" b="1" i="0" dirty="0" err="1" smtClean="0">
                <a:solidFill>
                  <a:schemeClr val="bg2"/>
                </a:solidFill>
              </a:rPr>
              <a:t>often</a:t>
            </a:r>
            <a:r>
              <a:rPr lang="ca-ES" sz="2400" b="1" i="0" dirty="0" smtClean="0">
                <a:solidFill>
                  <a:schemeClr val="bg2"/>
                </a:solidFill>
              </a:rPr>
              <a:t> </a:t>
            </a:r>
            <a:r>
              <a:rPr lang="ca-ES" sz="2400" b="1" i="0" dirty="0" err="1" smtClean="0">
                <a:solidFill>
                  <a:schemeClr val="bg2"/>
                </a:solidFill>
              </a:rPr>
              <a:t>dangerous</a:t>
            </a:r>
            <a:r>
              <a:rPr lang="ca-ES" sz="2400" b="1" i="0" dirty="0" smtClean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531" y="2940050"/>
            <a:ext cx="2337719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CuadroTexto"/>
          <p:cNvSpPr txBox="1"/>
          <p:nvPr/>
        </p:nvSpPr>
        <p:spPr>
          <a:xfrm>
            <a:off x="2411760" y="584200"/>
            <a:ext cx="68515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Classical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fitting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schemes</a:t>
            </a:r>
            <a:r>
              <a:rPr lang="ca-ES" sz="2400" b="1" i="0" dirty="0" smtClean="0">
                <a:solidFill>
                  <a:srgbClr val="0070C0"/>
                </a:solidFill>
              </a:rPr>
              <a:t>: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two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main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problems</a:t>
            </a:r>
            <a:endParaRPr lang="ca-ES" sz="2400" b="1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704850" y="5415518"/>
          <a:ext cx="3022600" cy="104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cuación" r:id="rId3" imgW="1473120" imgH="507960" progId="Equation.3">
                  <p:embed/>
                </p:oleObj>
              </mc:Choice>
              <mc:Fallback>
                <p:oleObj name="Ecuación" r:id="rId3" imgW="1473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415518"/>
                        <a:ext cx="3022600" cy="1042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069262" y="5059918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Goodness of fit quantified by a single number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550" y="1206500"/>
            <a:ext cx="578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smtClean="0">
                <a:solidFill>
                  <a:schemeClr val="bg2"/>
                </a:solidFill>
              </a:rPr>
              <a:t>... model </a:t>
            </a:r>
            <a:r>
              <a:rPr lang="ca-ES" sz="2400" b="1" i="0" dirty="0" err="1" smtClean="0">
                <a:solidFill>
                  <a:schemeClr val="bg2"/>
                </a:solidFill>
              </a:rPr>
              <a:t>selection</a:t>
            </a:r>
            <a:r>
              <a:rPr lang="ca-ES" sz="2400" b="1" i="0" dirty="0" smtClean="0">
                <a:solidFill>
                  <a:schemeClr val="bg2"/>
                </a:solidFill>
              </a:rPr>
              <a:t> is </a:t>
            </a:r>
            <a:r>
              <a:rPr lang="ca-ES" sz="2400" b="1" i="0" dirty="0" err="1" smtClean="0">
                <a:solidFill>
                  <a:schemeClr val="bg2"/>
                </a:solidFill>
              </a:rPr>
              <a:t>often</a:t>
            </a:r>
            <a:r>
              <a:rPr lang="ca-ES" sz="2400" b="1" i="0" dirty="0" smtClean="0">
                <a:solidFill>
                  <a:schemeClr val="bg2"/>
                </a:solidFill>
              </a:rPr>
              <a:t> </a:t>
            </a:r>
            <a:r>
              <a:rPr lang="ca-ES" sz="2400" b="1" i="0" dirty="0" err="1" smtClean="0">
                <a:solidFill>
                  <a:schemeClr val="bg2"/>
                </a:solidFill>
              </a:rPr>
              <a:t>dangerous</a:t>
            </a:r>
            <a:r>
              <a:rPr lang="ca-ES" sz="2400" b="1" i="0" dirty="0" smtClean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5531" y="2940050"/>
            <a:ext cx="2337719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051720" y="6393418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... </a:t>
            </a:r>
            <a:r>
              <a:rPr lang="ca-ES" dirty="0" err="1" smtClean="0"/>
              <a:t>having</a:t>
            </a:r>
            <a:r>
              <a:rPr lang="ca-ES" dirty="0" smtClean="0"/>
              <a:t> </a:t>
            </a:r>
            <a:r>
              <a:rPr lang="ca-ES" dirty="0" err="1" smtClean="0"/>
              <a:t>into</a:t>
            </a:r>
            <a:r>
              <a:rPr lang="ca-ES" dirty="0" smtClean="0"/>
              <a:t> </a:t>
            </a:r>
            <a:r>
              <a:rPr lang="ca-ES" dirty="0" err="1" smtClean="0"/>
              <a:t>account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number</a:t>
            </a:r>
            <a:r>
              <a:rPr lang="ca-ES" dirty="0" smtClean="0"/>
              <a:t> of </a:t>
            </a:r>
            <a:r>
              <a:rPr lang="ca-ES" dirty="0" err="1" smtClean="0"/>
              <a:t>parameters</a:t>
            </a:r>
            <a:r>
              <a:rPr lang="ca-ES" dirty="0" smtClean="0"/>
              <a:t> m</a:t>
            </a:r>
            <a:endParaRPr lang="ca-ES" dirty="0"/>
          </a:p>
        </p:txBody>
      </p:sp>
      <p:graphicFrame>
        <p:nvGraphicFramePr>
          <p:cNvPr id="539651" name="Object 3"/>
          <p:cNvGraphicFramePr>
            <a:graphicFrameLocks noChangeAspect="1"/>
          </p:cNvGraphicFramePr>
          <p:nvPr/>
        </p:nvGraphicFramePr>
        <p:xfrm>
          <a:off x="5784850" y="5488543"/>
          <a:ext cx="2032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Ecuación" r:id="rId6" imgW="990360" imgH="419040" progId="Equation.3">
                  <p:embed/>
                </p:oleObj>
              </mc:Choice>
              <mc:Fallback>
                <p:oleObj name="Ecuación" r:id="rId6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5488543"/>
                        <a:ext cx="20320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7 CuadroTexto"/>
          <p:cNvSpPr txBox="1"/>
          <p:nvPr/>
        </p:nvSpPr>
        <p:spPr>
          <a:xfrm>
            <a:off x="2411760" y="584200"/>
            <a:ext cx="68515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Classical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fitting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schemes</a:t>
            </a:r>
            <a:r>
              <a:rPr lang="ca-ES" sz="2400" b="1" i="0" dirty="0" smtClean="0">
                <a:solidFill>
                  <a:srgbClr val="0070C0"/>
                </a:solidFill>
              </a:rPr>
              <a:t>: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two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main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problems</a:t>
            </a:r>
            <a:endParaRPr lang="ca-ES" sz="2400" b="1" i="0" dirty="0">
              <a:solidFill>
                <a:srgbClr val="0070C0"/>
              </a:solidFill>
            </a:endParaRPr>
          </a:p>
        </p:txBody>
      </p:sp>
      <p:sp>
        <p:nvSpPr>
          <p:cNvPr id="13" name="14 Rectángulo"/>
          <p:cNvSpPr/>
          <p:nvPr/>
        </p:nvSpPr>
        <p:spPr>
          <a:xfrm>
            <a:off x="793750" y="1700808"/>
            <a:ext cx="817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 four parameters I can fit an elephant, </a:t>
            </a:r>
          </a:p>
          <a:p>
            <a:r>
              <a:rPr lang="en-US" dirty="0" smtClean="0"/>
              <a:t>          and with five I can make him wiggle his trunk.</a:t>
            </a:r>
          </a:p>
          <a:p>
            <a:pPr algn="r"/>
            <a:r>
              <a:rPr lang="en-US" dirty="0" smtClean="0"/>
              <a:t>Von Neumann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19935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4835"/>
            <a:ext cx="8074964" cy="5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272809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Bayesian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66708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895350"/>
            <a:ext cx="141849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937361" y="450850"/>
            <a:ext cx="2888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Fitting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get’s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stuck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94300" y="45085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smtClean="0">
                <a:solidFill>
                  <a:srgbClr val="0070C0"/>
                </a:solidFill>
              </a:rPr>
              <a:t>Model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selection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816" y="895350"/>
            <a:ext cx="913284" cy="7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5 Rectángulo"/>
          <p:cNvSpPr>
            <a:spLocks noChangeArrowheads="1"/>
          </p:cNvSpPr>
          <p:nvPr/>
        </p:nvSpPr>
        <p:spPr bwMode="auto">
          <a:xfrm>
            <a:off x="993408" y="1863310"/>
            <a:ext cx="2638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0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b="1" i="0" baseline="30000" dirty="0"/>
              <a:t>2 </a:t>
            </a:r>
            <a:r>
              <a:rPr lang="es-ES" b="1" i="0" dirty="0" err="1" smtClean="0"/>
              <a:t>landscape</a:t>
            </a:r>
            <a:r>
              <a:rPr lang="es-ES" b="1" i="0" dirty="0" smtClean="0"/>
              <a:t> </a:t>
            </a:r>
            <a:r>
              <a:rPr lang="es-ES" b="1" i="0" dirty="0" err="1" smtClean="0"/>
              <a:t>minimum</a:t>
            </a:r>
            <a:endParaRPr lang="es-ES" b="1" dirty="0"/>
          </a:p>
        </p:txBody>
      </p:sp>
      <p:sp>
        <p:nvSpPr>
          <p:cNvPr id="20" name="15 Rectángulo"/>
          <p:cNvSpPr>
            <a:spLocks noChangeArrowheads="1"/>
          </p:cNvSpPr>
          <p:nvPr/>
        </p:nvSpPr>
        <p:spPr bwMode="auto">
          <a:xfrm>
            <a:off x="5149850" y="1894028"/>
            <a:ext cx="2856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0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b="1" i="0" baseline="30000" dirty="0"/>
              <a:t>2 </a:t>
            </a:r>
            <a:r>
              <a:rPr lang="es-ES" b="1" i="0" dirty="0" err="1" smtClean="0"/>
              <a:t>landscape</a:t>
            </a:r>
            <a:r>
              <a:rPr lang="es-ES" b="1" i="0" dirty="0" smtClean="0"/>
              <a:t> </a:t>
            </a:r>
            <a:r>
              <a:rPr lang="es-ES" b="1" i="0" dirty="0" err="1" smtClean="0"/>
              <a:t>exploration</a:t>
            </a:r>
            <a:endParaRPr lang="es-ES" b="1" dirty="0"/>
          </a:p>
        </p:txBody>
      </p:sp>
      <p:cxnSp>
        <p:nvCxnSpPr>
          <p:cNvPr id="30" name="29 Conector recto"/>
          <p:cNvCxnSpPr/>
          <p:nvPr/>
        </p:nvCxnSpPr>
        <p:spPr bwMode="auto">
          <a:xfrm rot="5400000">
            <a:off x="1304925" y="3584575"/>
            <a:ext cx="60896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304800" y="190617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23 Conector recto"/>
          <p:cNvCxnSpPr/>
          <p:nvPr/>
        </p:nvCxnSpPr>
        <p:spPr bwMode="auto">
          <a:xfrm>
            <a:off x="304800" y="226177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327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18960"/>
            <a:ext cx="1822450" cy="12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895350"/>
            <a:ext cx="141849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937361" y="450850"/>
            <a:ext cx="2888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Fitting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get’s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stuck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94300" y="45085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smtClean="0">
                <a:solidFill>
                  <a:srgbClr val="0070C0"/>
                </a:solidFill>
              </a:rPr>
              <a:t>Model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selection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816" y="895350"/>
            <a:ext cx="913284" cy="7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5 Rectángulo"/>
          <p:cNvSpPr>
            <a:spLocks noChangeArrowheads="1"/>
          </p:cNvSpPr>
          <p:nvPr/>
        </p:nvSpPr>
        <p:spPr bwMode="auto">
          <a:xfrm>
            <a:off x="993408" y="1863310"/>
            <a:ext cx="2638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0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b="1" i="0" baseline="30000" dirty="0"/>
              <a:t>2 </a:t>
            </a:r>
            <a:r>
              <a:rPr lang="es-ES" b="1" i="0" dirty="0" err="1" smtClean="0"/>
              <a:t>landscape</a:t>
            </a:r>
            <a:r>
              <a:rPr lang="es-ES" b="1" i="0" dirty="0" smtClean="0"/>
              <a:t> </a:t>
            </a:r>
            <a:r>
              <a:rPr lang="es-ES" b="1" i="0" dirty="0" err="1" smtClean="0"/>
              <a:t>minimum</a:t>
            </a:r>
            <a:endParaRPr lang="es-ES" b="1" dirty="0"/>
          </a:p>
        </p:txBody>
      </p:sp>
      <p:sp>
        <p:nvSpPr>
          <p:cNvPr id="20" name="15 Rectángulo"/>
          <p:cNvSpPr>
            <a:spLocks noChangeArrowheads="1"/>
          </p:cNvSpPr>
          <p:nvPr/>
        </p:nvSpPr>
        <p:spPr bwMode="auto">
          <a:xfrm>
            <a:off x="5149850" y="1894028"/>
            <a:ext cx="2856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0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b="1" i="0" baseline="30000" dirty="0"/>
              <a:t>2 </a:t>
            </a:r>
            <a:r>
              <a:rPr lang="es-ES" b="1" i="0" dirty="0" err="1" smtClean="0"/>
              <a:t>landscape</a:t>
            </a:r>
            <a:r>
              <a:rPr lang="es-ES" b="1" i="0" dirty="0" smtClean="0"/>
              <a:t> </a:t>
            </a:r>
            <a:r>
              <a:rPr lang="es-ES" b="1" i="0" dirty="0" err="1" smtClean="0"/>
              <a:t>exploration</a:t>
            </a:r>
            <a:endParaRPr lang="es-ES" b="1" dirty="0"/>
          </a:p>
        </p:txBody>
      </p:sp>
      <p:pic>
        <p:nvPicPr>
          <p:cNvPr id="545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2605413"/>
            <a:ext cx="1822450" cy="12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971550" y="230781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How </a:t>
            </a: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supposed</a:t>
            </a:r>
            <a:r>
              <a:rPr lang="ca-ES" dirty="0" smtClean="0"/>
              <a:t> to be</a:t>
            </a:r>
            <a:endParaRPr lang="ca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40925" y="230781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How </a:t>
            </a: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supposed</a:t>
            </a:r>
            <a:r>
              <a:rPr lang="ca-ES" dirty="0" smtClean="0"/>
              <a:t> to be</a:t>
            </a:r>
            <a:endParaRPr lang="ca-ES" dirty="0"/>
          </a:p>
        </p:txBody>
      </p:sp>
      <p:cxnSp>
        <p:nvCxnSpPr>
          <p:cNvPr id="30" name="29 Conector recto"/>
          <p:cNvCxnSpPr/>
          <p:nvPr/>
        </p:nvCxnSpPr>
        <p:spPr bwMode="auto">
          <a:xfrm rot="5400000">
            <a:off x="1304925" y="3584575"/>
            <a:ext cx="60896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>
            <a:off x="304800" y="226177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304800" y="190617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34 CuadroTexto"/>
          <p:cNvSpPr txBox="1"/>
          <p:nvPr/>
        </p:nvSpPr>
        <p:spPr>
          <a:xfrm>
            <a:off x="1088286" y="380537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Single global minimum</a:t>
            </a:r>
            <a:endParaRPr lang="ca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994400" y="381911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Squared</a:t>
            </a:r>
            <a:r>
              <a:rPr lang="ca-ES" dirty="0" smtClean="0"/>
              <a:t> </a:t>
            </a:r>
            <a:r>
              <a:rPr lang="ca-ES" dirty="0" err="1" smtClean="0"/>
              <a:t>well</a:t>
            </a:r>
            <a:endParaRPr lang="ca-ES" dirty="0"/>
          </a:p>
        </p:txBody>
      </p:sp>
      <p:cxnSp>
        <p:nvCxnSpPr>
          <p:cNvPr id="41" name="40 Conector recto"/>
          <p:cNvCxnSpPr/>
          <p:nvPr/>
        </p:nvCxnSpPr>
        <p:spPr bwMode="auto">
          <a:xfrm>
            <a:off x="304800" y="426202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1770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2618960"/>
            <a:ext cx="1822450" cy="12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4718050"/>
            <a:ext cx="2355850" cy="15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895350"/>
            <a:ext cx="141849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937361" y="450850"/>
            <a:ext cx="2888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Fitting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get’s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stuck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94300" y="45085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smtClean="0">
                <a:solidFill>
                  <a:srgbClr val="0070C0"/>
                </a:solidFill>
              </a:rPr>
              <a:t>Model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selection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6816" y="895350"/>
            <a:ext cx="913284" cy="7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5 Rectángulo"/>
          <p:cNvSpPr>
            <a:spLocks noChangeArrowheads="1"/>
          </p:cNvSpPr>
          <p:nvPr/>
        </p:nvSpPr>
        <p:spPr bwMode="auto">
          <a:xfrm>
            <a:off x="993408" y="1863310"/>
            <a:ext cx="2638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0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b="1" i="0" baseline="30000" dirty="0"/>
              <a:t>2 </a:t>
            </a:r>
            <a:r>
              <a:rPr lang="es-ES" b="1" i="0" dirty="0" err="1" smtClean="0"/>
              <a:t>landscape</a:t>
            </a:r>
            <a:r>
              <a:rPr lang="es-ES" b="1" i="0" dirty="0" smtClean="0"/>
              <a:t> </a:t>
            </a:r>
            <a:r>
              <a:rPr lang="es-ES" b="1" i="0" dirty="0" err="1" smtClean="0"/>
              <a:t>minimum</a:t>
            </a:r>
            <a:endParaRPr lang="es-ES" b="1" dirty="0"/>
          </a:p>
        </p:txBody>
      </p:sp>
      <p:sp>
        <p:nvSpPr>
          <p:cNvPr id="20" name="15 Rectángulo"/>
          <p:cNvSpPr>
            <a:spLocks noChangeArrowheads="1"/>
          </p:cNvSpPr>
          <p:nvPr/>
        </p:nvSpPr>
        <p:spPr bwMode="auto">
          <a:xfrm>
            <a:off x="5149850" y="1894028"/>
            <a:ext cx="2856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0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b="1" i="0" baseline="30000" dirty="0"/>
              <a:t>2 </a:t>
            </a:r>
            <a:r>
              <a:rPr lang="es-ES" b="1" i="0" dirty="0" err="1" smtClean="0"/>
              <a:t>landscape</a:t>
            </a:r>
            <a:r>
              <a:rPr lang="es-ES" b="1" i="0" dirty="0" smtClean="0"/>
              <a:t> </a:t>
            </a:r>
            <a:r>
              <a:rPr lang="es-ES" b="1" i="0" dirty="0" err="1" smtClean="0"/>
              <a:t>exploration</a:t>
            </a:r>
            <a:endParaRPr lang="es-ES" b="1" dirty="0"/>
          </a:p>
        </p:txBody>
      </p:sp>
      <p:pic>
        <p:nvPicPr>
          <p:cNvPr id="545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2605413"/>
            <a:ext cx="1822450" cy="12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971550" y="230781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How </a:t>
            </a: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supposed</a:t>
            </a:r>
            <a:r>
              <a:rPr lang="ca-ES" dirty="0" smtClean="0"/>
              <a:t> to be</a:t>
            </a:r>
            <a:endParaRPr lang="ca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40925" y="230781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How </a:t>
            </a: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supposed</a:t>
            </a:r>
            <a:r>
              <a:rPr lang="ca-ES" dirty="0" smtClean="0"/>
              <a:t> to be</a:t>
            </a:r>
            <a:endParaRPr lang="ca-ES" dirty="0"/>
          </a:p>
        </p:txBody>
      </p:sp>
      <p:cxnSp>
        <p:nvCxnSpPr>
          <p:cNvPr id="30" name="29 Conector recto"/>
          <p:cNvCxnSpPr/>
          <p:nvPr/>
        </p:nvCxnSpPr>
        <p:spPr bwMode="auto">
          <a:xfrm rot="5400000">
            <a:off x="1304925" y="3584575"/>
            <a:ext cx="60896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>
            <a:off x="304800" y="226177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304800" y="190617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34 CuadroTexto"/>
          <p:cNvSpPr txBox="1"/>
          <p:nvPr/>
        </p:nvSpPr>
        <p:spPr>
          <a:xfrm>
            <a:off x="1088286" y="380537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Single global minimum</a:t>
            </a:r>
            <a:endParaRPr lang="ca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994400" y="381911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Squared</a:t>
            </a:r>
            <a:r>
              <a:rPr lang="ca-ES" dirty="0" smtClean="0"/>
              <a:t> </a:t>
            </a:r>
            <a:r>
              <a:rPr lang="ca-ES" dirty="0" err="1" smtClean="0"/>
              <a:t>well</a:t>
            </a:r>
            <a:endParaRPr lang="ca-ES" dirty="0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52560"/>
            <a:ext cx="2355850" cy="15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7 CuadroTexto"/>
          <p:cNvSpPr txBox="1"/>
          <p:nvPr/>
        </p:nvSpPr>
        <p:spPr>
          <a:xfrm>
            <a:off x="1432897" y="43931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How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>
                <a:solidFill>
                  <a:srgbClr val="C00000"/>
                </a:solidFill>
              </a:rPr>
              <a:t>really</a:t>
            </a:r>
            <a:r>
              <a:rPr lang="ca-ES" dirty="0" smtClean="0"/>
              <a:t> is</a:t>
            </a:r>
            <a:endParaRPr lang="ca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877897" y="429432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How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>
                <a:solidFill>
                  <a:srgbClr val="C00000"/>
                </a:solidFill>
              </a:rPr>
              <a:t>really</a:t>
            </a:r>
            <a:r>
              <a:rPr lang="ca-ES" dirty="0" smtClean="0"/>
              <a:t> is</a:t>
            </a:r>
            <a:endParaRPr lang="ca-ES" dirty="0"/>
          </a:p>
        </p:txBody>
      </p:sp>
      <p:cxnSp>
        <p:nvCxnSpPr>
          <p:cNvPr id="41" name="40 Conector recto"/>
          <p:cNvCxnSpPr/>
          <p:nvPr/>
        </p:nvCxnSpPr>
        <p:spPr bwMode="auto">
          <a:xfrm>
            <a:off x="304800" y="4262022"/>
            <a:ext cx="86233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41 CuadroTexto"/>
          <p:cNvSpPr txBox="1"/>
          <p:nvPr/>
        </p:nvSpPr>
        <p:spPr>
          <a:xfrm>
            <a:off x="93271" y="6171168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Multiple</a:t>
            </a:r>
            <a:r>
              <a:rPr lang="ca-ES" dirty="0" smtClean="0"/>
              <a:t> </a:t>
            </a:r>
            <a:r>
              <a:rPr lang="ca-ES" dirty="0" err="1" smtClean="0"/>
              <a:t>minima</a:t>
            </a:r>
            <a:r>
              <a:rPr lang="ca-ES" dirty="0" smtClean="0"/>
              <a:t> </a:t>
            </a:r>
            <a:r>
              <a:rPr lang="ca-ES" sz="2000" dirty="0" smtClean="0"/>
              <a:t>(</a:t>
            </a:r>
            <a:r>
              <a:rPr lang="ca-ES" sz="2000" dirty="0" err="1" smtClean="0"/>
              <a:t>unable</a:t>
            </a:r>
            <a:r>
              <a:rPr lang="ca-ES" sz="2000" dirty="0" smtClean="0"/>
              <a:t> to </a:t>
            </a:r>
            <a:r>
              <a:rPr lang="ca-ES" sz="2000" dirty="0" err="1" smtClean="0"/>
              <a:t>jump</a:t>
            </a:r>
            <a:r>
              <a:rPr lang="ca-ES" sz="2000" dirty="0" smtClean="0"/>
              <a:t>)</a:t>
            </a:r>
            <a:endParaRPr lang="ca-ES" sz="2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5772150" y="61711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not</a:t>
            </a:r>
            <a:r>
              <a:rPr lang="ca-ES" dirty="0" smtClean="0"/>
              <a:t> </a:t>
            </a:r>
            <a:r>
              <a:rPr lang="ca-ES" dirty="0" err="1" smtClean="0"/>
              <a:t>squared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2062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275855" y="188913"/>
            <a:ext cx="3024337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FABADA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03040"/>
            <a:ext cx="8208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F</a:t>
            </a:r>
            <a:r>
              <a:rPr lang="en-GB" sz="2800" b="1" dirty="0">
                <a:solidFill>
                  <a:srgbClr val="0070C0"/>
                </a:solidFill>
              </a:rPr>
              <a:t>itting </a:t>
            </a:r>
            <a:r>
              <a:rPr lang="en-GB" sz="2800" b="1" dirty="0">
                <a:solidFill>
                  <a:srgbClr val="C00000"/>
                </a:solidFill>
              </a:rPr>
              <a:t>A</a:t>
            </a:r>
            <a:r>
              <a:rPr lang="en-GB" sz="2800" b="1" dirty="0">
                <a:solidFill>
                  <a:srgbClr val="0070C0"/>
                </a:solidFill>
              </a:rPr>
              <a:t>lgorithm for </a:t>
            </a:r>
            <a:r>
              <a:rPr lang="en-GB" sz="2800" b="1" dirty="0">
                <a:solidFill>
                  <a:srgbClr val="C00000"/>
                </a:solidFill>
              </a:rPr>
              <a:t>B</a:t>
            </a:r>
            <a:r>
              <a:rPr lang="en-GB" sz="2800" b="1" dirty="0">
                <a:solidFill>
                  <a:srgbClr val="0070C0"/>
                </a:solidFill>
              </a:rPr>
              <a:t>ayesian </a:t>
            </a:r>
            <a:r>
              <a:rPr lang="en-GB" sz="2800" b="1" dirty="0">
                <a:solidFill>
                  <a:srgbClr val="C00000"/>
                </a:solidFill>
              </a:rPr>
              <a:t>A</a:t>
            </a:r>
            <a:r>
              <a:rPr lang="en-GB" sz="2800" b="1" dirty="0">
                <a:solidFill>
                  <a:srgbClr val="0070C0"/>
                </a:solidFill>
              </a:rPr>
              <a:t>nalysis of </a:t>
            </a:r>
            <a:r>
              <a:rPr lang="en-GB" sz="2800" b="1" dirty="0">
                <a:solidFill>
                  <a:srgbClr val="C00000"/>
                </a:solidFill>
              </a:rPr>
              <a:t>Da</a:t>
            </a:r>
            <a:r>
              <a:rPr lang="en-GB" sz="2800" b="1" dirty="0">
                <a:solidFill>
                  <a:srgbClr val="0070C0"/>
                </a:solidFill>
              </a:rPr>
              <a:t>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672" y="17008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FABADA  algorithm uses Markov Chain Monte Carlo method and Gibbs sampling to find out the local minimum of </a:t>
            </a:r>
            <a:r>
              <a:rPr lang="el-GR" dirty="0" smtClean="0"/>
              <a:t>χ</a:t>
            </a:r>
            <a:r>
              <a:rPr lang="en-GB" baseline="30000" dirty="0" smtClean="0"/>
              <a:t>2 </a:t>
            </a:r>
            <a:r>
              <a:rPr lang="en-GB" dirty="0" smtClean="0"/>
              <a:t>and calculates probability distribution function.  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2" y="314096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is a general purpose algorithm can be used anywhere where Bayesian analysis is required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2" y="5513766"/>
            <a:ext cx="7041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have adapted this algorithm to analyse QENS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0847" y="4149080"/>
            <a:ext cx="849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perform the best fit, a model selection algorithm also runs within </a:t>
            </a:r>
            <a:r>
              <a:rPr lang="en-GB" dirty="0" smtClean="0"/>
              <a:t>FABADA which selects </a:t>
            </a:r>
            <a:r>
              <a:rPr lang="en-GB" dirty="0"/>
              <a:t>the preferred number of peaks and their parameters by minimising the cost function.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2" y="6185614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https://gcm.upc.edu/en/members/luis-carlos/bayesiano</a:t>
            </a:r>
          </a:p>
        </p:txBody>
      </p:sp>
    </p:spTree>
    <p:extLst>
      <p:ext uri="{BB962C8B-B14F-4D97-AF65-F5344CB8AC3E}">
        <p14:creationId xmlns:p14="http://schemas.microsoft.com/office/powerpoint/2010/main" val="62380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664063" y="539749"/>
            <a:ext cx="609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+mn-lt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landscape</a:t>
            </a:r>
            <a:endParaRPr lang="ca-ES" sz="2400" b="1" i="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22 Flecha abajo"/>
          <p:cNvSpPr/>
          <p:nvPr/>
        </p:nvSpPr>
        <p:spPr bwMode="auto">
          <a:xfrm>
            <a:off x="2186735" y="3519010"/>
            <a:ext cx="1260140" cy="4500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6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69060"/>
            <a:ext cx="5328124" cy="284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238500" y="4584700"/>
            <a:ext cx="5741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old</a:t>
            </a:r>
            <a:endParaRPr lang="ca-ES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01032"/>
              </p:ext>
            </p:extLst>
          </p:nvPr>
        </p:nvGraphicFramePr>
        <p:xfrm>
          <a:off x="161510" y="1178750"/>
          <a:ext cx="513056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err="1" smtClean="0"/>
                        <a:t>Step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>
                          <a:sym typeface="Symbol"/>
                        </a:rPr>
                        <a:t></a:t>
                      </a:r>
                      <a:r>
                        <a:rPr lang="ca-ES" sz="1800" baseline="30000" dirty="0" smtClean="0">
                          <a:sym typeface="Symbol"/>
                        </a:rPr>
                        <a:t>2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1</a:t>
                      </a:r>
                      <a:endParaRPr lang="ca-E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2</a:t>
                      </a:r>
                      <a:endParaRPr lang="ca-E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3</a:t>
                      </a:r>
                      <a:endParaRPr lang="ca-E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1.368·10</a:t>
                      </a:r>
                      <a:r>
                        <a:rPr lang="ca-ES" sz="1800" baseline="30000" dirty="0" smtClean="0"/>
                        <a:t>4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1.341</a:t>
                      </a:r>
                      <a:endParaRPr lang="ca-ES" sz="1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0.0023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1.360·10</a:t>
                      </a:r>
                      <a:r>
                        <a:rPr lang="ca-ES" sz="1800" baseline="30000" dirty="0" smtClean="0"/>
                        <a:t>4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1.342</a:t>
                      </a:r>
                      <a:endParaRPr lang="ca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0.0023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1.362·10</a:t>
                      </a:r>
                      <a:r>
                        <a:rPr lang="ca-ES" sz="18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a-ES" sz="1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0.0023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4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1.348·10</a:t>
                      </a:r>
                      <a:r>
                        <a:rPr lang="ca-ES" sz="18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a-ES" sz="1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0.0022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10.170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smtClean="0"/>
                        <a:t>...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72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2843213" y="549275"/>
            <a:ext cx="40322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rgbClr val="0070C0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712200" cy="467995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Using Bayesian </a:t>
            </a:r>
            <a:r>
              <a:rPr lang="en-GB" sz="2400" dirty="0">
                <a:solidFill>
                  <a:srgbClr val="C00000"/>
                </a:solidFill>
              </a:rPr>
              <a:t>data </a:t>
            </a:r>
            <a:r>
              <a:rPr lang="en-GB" sz="2400" dirty="0" smtClean="0">
                <a:solidFill>
                  <a:srgbClr val="C00000"/>
                </a:solidFill>
              </a:rPr>
              <a:t>analysis for neutron spectroscopy</a:t>
            </a:r>
          </a:p>
          <a:p>
            <a:pPr lvl="1" indent="-342900">
              <a:defRPr/>
            </a:pPr>
            <a:r>
              <a:rPr lang="en-GB" sz="2000" dirty="0" smtClean="0"/>
              <a:t>Analysis </a:t>
            </a:r>
            <a:r>
              <a:rPr lang="en-GB" sz="2000" dirty="0" smtClean="0"/>
              <a:t>of Quasi </a:t>
            </a:r>
            <a:r>
              <a:rPr lang="en-GB" sz="2000" dirty="0"/>
              <a:t>elastic neutron spectroscopy (QENS) </a:t>
            </a:r>
            <a:r>
              <a:rPr lang="en-GB" sz="2000" dirty="0" smtClean="0"/>
              <a:t>involves fitting of number </a:t>
            </a:r>
            <a:r>
              <a:rPr lang="en-GB" sz="2000" dirty="0"/>
              <a:t>of peaks </a:t>
            </a:r>
            <a:r>
              <a:rPr lang="en-GB" sz="2000" dirty="0" smtClean="0"/>
              <a:t>where </a:t>
            </a:r>
            <a:r>
              <a:rPr lang="en-GB" sz="2000" dirty="0"/>
              <a:t>their characteristic parameters </a:t>
            </a:r>
            <a:r>
              <a:rPr lang="en-GB" sz="2000" dirty="0" smtClean="0"/>
              <a:t>predict physical </a:t>
            </a:r>
            <a:r>
              <a:rPr lang="en-GB" sz="2000" dirty="0"/>
              <a:t>processes </a:t>
            </a:r>
            <a:r>
              <a:rPr lang="en-GB" sz="2000" dirty="0" smtClean="0"/>
              <a:t>underlining of any dynamical </a:t>
            </a:r>
            <a:r>
              <a:rPr lang="en-GB" sz="2000" dirty="0"/>
              <a:t>event. </a:t>
            </a:r>
            <a:endParaRPr lang="en-GB" sz="2000" dirty="0" smtClean="0"/>
          </a:p>
          <a:p>
            <a:pPr lvl="1" indent="-342900">
              <a:defRPr/>
            </a:pPr>
            <a:r>
              <a:rPr lang="en-GB" sz="2000" dirty="0"/>
              <a:t>Bayesian Data Analysis used to analyse complicated data consists of complicated </a:t>
            </a:r>
            <a:r>
              <a:rPr lang="en-GB" sz="2000" dirty="0" smtClean="0"/>
              <a:t>spectrum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Development of the tool for the purpose of analysis of QENS data on neutron instruments </a:t>
            </a:r>
          </a:p>
          <a:p>
            <a:pPr lvl="1">
              <a:defRPr/>
            </a:pPr>
            <a:r>
              <a:rPr lang="en-GB" sz="2000" dirty="0" smtClean="0"/>
              <a:t>Convolution with instrument resolutions</a:t>
            </a:r>
          </a:p>
          <a:p>
            <a:pPr lvl="1">
              <a:defRPr/>
            </a:pPr>
            <a:r>
              <a:rPr lang="en-GB" sz="2000" dirty="0" smtClean="0"/>
              <a:t>Quantitative understanding of the quality of peak fitting</a:t>
            </a:r>
          </a:p>
          <a:p>
            <a:pPr lvl="1">
              <a:defRPr/>
            </a:pPr>
            <a:r>
              <a:rPr lang="en-GB" sz="2000" dirty="0" smtClean="0"/>
              <a:t>Sequential fitting and multidimensional data fitting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Implementation of robust and efficient algorithm for high throughput QENS data analysis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727200" y="539750"/>
            <a:ext cx="56525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landscape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sp>
        <p:nvSpPr>
          <p:cNvPr id="23" name="22 Flecha abajo"/>
          <p:cNvSpPr/>
          <p:nvPr/>
        </p:nvSpPr>
        <p:spPr bwMode="auto">
          <a:xfrm>
            <a:off x="2186735" y="3519010"/>
            <a:ext cx="1260140" cy="4500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24 Grupo"/>
          <p:cNvGrpSpPr/>
          <p:nvPr/>
        </p:nvGrpSpPr>
        <p:grpSpPr>
          <a:xfrm>
            <a:off x="5462632" y="2078850"/>
            <a:ext cx="3609868" cy="3465385"/>
            <a:chOff x="5385756" y="3203975"/>
            <a:chExt cx="3609868" cy="3465385"/>
          </a:xfrm>
        </p:grpSpPr>
        <p:graphicFrame>
          <p:nvGraphicFramePr>
            <p:cNvPr id="21" name="20 Objeto"/>
            <p:cNvGraphicFramePr>
              <a:graphicFrameLocks noChangeAspect="1"/>
            </p:cNvGraphicFramePr>
            <p:nvPr/>
          </p:nvGraphicFramePr>
          <p:xfrm>
            <a:off x="5472100" y="5487570"/>
            <a:ext cx="3523524" cy="956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6" name="Equation" r:id="rId3" imgW="1777680" imgH="482400" progId="Equation.DSMT4">
                    <p:embed/>
                  </p:oleObj>
                </mc:Choice>
                <mc:Fallback>
                  <p:oleObj name="Equation" r:id="rId3" imgW="177768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100" y="5487570"/>
                          <a:ext cx="3523524" cy="9567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21 CuadroTexto"/>
            <p:cNvSpPr txBox="1"/>
            <p:nvPr/>
          </p:nvSpPr>
          <p:spPr>
            <a:xfrm>
              <a:off x="5385756" y="3203975"/>
              <a:ext cx="325281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400" dirty="0" err="1" smtClean="0"/>
                <a:t>Acceptance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rules</a:t>
              </a:r>
              <a:r>
                <a:rPr lang="ca-ES" sz="2400" dirty="0" smtClean="0"/>
                <a:t>:</a:t>
              </a:r>
            </a:p>
            <a:p>
              <a:r>
                <a:rPr lang="ca-ES" sz="2400" dirty="0" smtClean="0"/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ca-ES" sz="2400" dirty="0" smtClean="0"/>
                <a:t> </a:t>
              </a:r>
              <a:r>
                <a:rPr lang="ca-ES" sz="2400" dirty="0" err="1" smtClean="0"/>
                <a:t>If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better</a:t>
              </a:r>
              <a:r>
                <a:rPr lang="ca-ES" sz="2400" dirty="0" smtClean="0"/>
                <a:t> always</a:t>
              </a:r>
            </a:p>
            <a:p>
              <a:pPr>
                <a:buFont typeface="Arial" pitchFamily="34" charset="0"/>
                <a:buChar char="•"/>
              </a:pPr>
              <a:endParaRPr lang="ca-ES" sz="2400" dirty="0" smtClean="0"/>
            </a:p>
            <a:p>
              <a:pPr>
                <a:buFont typeface="Arial" pitchFamily="34" charset="0"/>
                <a:buChar char="•"/>
              </a:pPr>
              <a:r>
                <a:rPr lang="ca-ES" sz="2400" dirty="0" smtClean="0"/>
                <a:t> </a:t>
              </a:r>
              <a:r>
                <a:rPr lang="ca-ES" sz="2400" dirty="0" err="1" smtClean="0"/>
                <a:t>If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not</a:t>
              </a:r>
              <a:r>
                <a:rPr lang="ca-ES" sz="2400" dirty="0" smtClean="0"/>
                <a:t>, </a:t>
              </a:r>
              <a:r>
                <a:rPr lang="ca-ES" sz="2400" dirty="0" err="1" smtClean="0"/>
                <a:t>with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probability</a:t>
              </a:r>
              <a:endParaRPr lang="ca-ES" sz="2400" dirty="0"/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5427095" y="3203975"/>
              <a:ext cx="3555395" cy="34653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a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14065"/>
            <a:ext cx="5297101" cy="28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Ecuación" r:id="rId6" imgW="114120" imgH="215640" progId="Equation.3">
                  <p:embed/>
                </p:oleObj>
              </mc:Choice>
              <mc:Fallback>
                <p:oleObj name="Ecuació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Rectángulo"/>
          <p:cNvSpPr/>
          <p:nvPr/>
        </p:nvSpPr>
        <p:spPr>
          <a:xfrm>
            <a:off x="7494493" y="4437618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ca-ES" baseline="-25000" dirty="0">
              <a:solidFill>
                <a:srgbClr val="FF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65004" y="4437618"/>
            <a:ext cx="5741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old</a:t>
            </a:r>
            <a:endParaRPr lang="ca-ES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38500" y="4584700"/>
            <a:ext cx="5741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old</a:t>
            </a:r>
            <a:endParaRPr lang="ca-ES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01032"/>
              </p:ext>
            </p:extLst>
          </p:nvPr>
        </p:nvGraphicFramePr>
        <p:xfrm>
          <a:off x="161510" y="1178750"/>
          <a:ext cx="513056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err="1" smtClean="0"/>
                        <a:t>Step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>
                          <a:sym typeface="Symbol"/>
                        </a:rPr>
                        <a:t></a:t>
                      </a:r>
                      <a:r>
                        <a:rPr lang="ca-ES" sz="1800" baseline="30000" dirty="0" smtClean="0">
                          <a:sym typeface="Symbol"/>
                        </a:rPr>
                        <a:t>2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1</a:t>
                      </a:r>
                      <a:endParaRPr lang="ca-E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2</a:t>
                      </a:r>
                      <a:endParaRPr lang="ca-E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3</a:t>
                      </a:r>
                      <a:endParaRPr lang="ca-E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1.368·10</a:t>
                      </a:r>
                      <a:r>
                        <a:rPr lang="ca-ES" sz="1800" baseline="30000" dirty="0" smtClean="0"/>
                        <a:t>4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1.341</a:t>
                      </a:r>
                      <a:endParaRPr lang="ca-ES" sz="1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0.0023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1.360·10</a:t>
                      </a:r>
                      <a:r>
                        <a:rPr lang="ca-ES" sz="1800" baseline="30000" dirty="0" smtClean="0"/>
                        <a:t>4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1.342</a:t>
                      </a:r>
                      <a:endParaRPr lang="ca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0.0023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1.362·10</a:t>
                      </a:r>
                      <a:r>
                        <a:rPr lang="ca-ES" sz="18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a-ES" sz="1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0.0023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4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1.348·10</a:t>
                      </a:r>
                      <a:r>
                        <a:rPr lang="ca-ES" sz="18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a-ES" sz="1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0.0022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10.170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smtClean="0"/>
                        <a:t>...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83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677716" y="539749"/>
            <a:ext cx="609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+mn-lt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landscape</a:t>
            </a:r>
            <a:endParaRPr lang="ca-ES" sz="2400" b="1" i="0" dirty="0" smtClean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6117"/>
              </p:ext>
            </p:extLst>
          </p:nvPr>
        </p:nvGraphicFramePr>
        <p:xfrm>
          <a:off x="161510" y="1178750"/>
          <a:ext cx="513056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err="1" smtClean="0"/>
                        <a:t>Step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>
                          <a:sym typeface="Symbol"/>
                        </a:rPr>
                        <a:t></a:t>
                      </a:r>
                      <a:r>
                        <a:rPr lang="ca-ES" sz="1800" baseline="30000" dirty="0" smtClean="0">
                          <a:sym typeface="Symbol"/>
                        </a:rPr>
                        <a:t>2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1</a:t>
                      </a:r>
                      <a:endParaRPr lang="ca-E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2</a:t>
                      </a:r>
                      <a:endParaRPr lang="ca-E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P</a:t>
                      </a:r>
                      <a:r>
                        <a:rPr lang="ca-ES" sz="1800" baseline="-25000" dirty="0" smtClean="0"/>
                        <a:t>3</a:t>
                      </a:r>
                      <a:endParaRPr lang="ca-E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1.368·10</a:t>
                      </a:r>
                      <a:r>
                        <a:rPr lang="ca-ES" sz="1800" baseline="30000" dirty="0" smtClean="0"/>
                        <a:t>4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1.341</a:t>
                      </a:r>
                      <a:endParaRPr lang="ca-ES" sz="18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0.0023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1.360·10</a:t>
                      </a:r>
                      <a:r>
                        <a:rPr lang="ca-ES" sz="1800" baseline="30000" dirty="0" smtClean="0"/>
                        <a:t>4</a:t>
                      </a:r>
                      <a:endParaRPr lang="ca-E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1.342</a:t>
                      </a:r>
                      <a:endParaRPr lang="ca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0.0023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3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1.362·10</a:t>
                      </a:r>
                      <a:r>
                        <a:rPr lang="ca-ES" sz="18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a-ES" sz="1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0.0023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10.223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4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1.348·10</a:t>
                      </a:r>
                      <a:r>
                        <a:rPr lang="ca-ES" sz="18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a-ES" sz="1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1.342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0.0022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10.170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800" smtClean="0"/>
                        <a:t>...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ca-E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22 Flecha abajo"/>
          <p:cNvSpPr/>
          <p:nvPr/>
        </p:nvSpPr>
        <p:spPr bwMode="auto">
          <a:xfrm>
            <a:off x="2231740" y="3789040"/>
            <a:ext cx="1260140" cy="2250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24 Grupo"/>
          <p:cNvGrpSpPr/>
          <p:nvPr/>
        </p:nvGrpSpPr>
        <p:grpSpPr>
          <a:xfrm>
            <a:off x="5462632" y="2078850"/>
            <a:ext cx="3609868" cy="3465385"/>
            <a:chOff x="5385756" y="3203975"/>
            <a:chExt cx="3609868" cy="3465385"/>
          </a:xfrm>
        </p:grpSpPr>
        <p:graphicFrame>
          <p:nvGraphicFramePr>
            <p:cNvPr id="21" name="20 Objeto"/>
            <p:cNvGraphicFramePr>
              <a:graphicFrameLocks noChangeAspect="1"/>
            </p:cNvGraphicFramePr>
            <p:nvPr/>
          </p:nvGraphicFramePr>
          <p:xfrm>
            <a:off x="5472100" y="5487570"/>
            <a:ext cx="3523524" cy="956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7" name="Equation" r:id="rId3" imgW="1777680" imgH="482400" progId="Equation.DSMT4">
                    <p:embed/>
                  </p:oleObj>
                </mc:Choice>
                <mc:Fallback>
                  <p:oleObj name="Equation" r:id="rId3" imgW="177768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100" y="5487570"/>
                          <a:ext cx="3523524" cy="9567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21 CuadroTexto"/>
            <p:cNvSpPr txBox="1"/>
            <p:nvPr/>
          </p:nvSpPr>
          <p:spPr>
            <a:xfrm>
              <a:off x="5385756" y="3203975"/>
              <a:ext cx="325281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400" dirty="0" err="1" smtClean="0"/>
                <a:t>Acceptance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rules</a:t>
              </a:r>
              <a:r>
                <a:rPr lang="ca-ES" sz="2400" dirty="0" smtClean="0"/>
                <a:t>:</a:t>
              </a:r>
            </a:p>
            <a:p>
              <a:r>
                <a:rPr lang="ca-ES" sz="2400" dirty="0" smtClean="0"/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ca-ES" sz="2400" dirty="0" smtClean="0"/>
                <a:t> </a:t>
              </a:r>
              <a:r>
                <a:rPr lang="ca-ES" sz="2400" dirty="0" err="1" smtClean="0"/>
                <a:t>If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better</a:t>
              </a:r>
              <a:r>
                <a:rPr lang="ca-ES" sz="2400" dirty="0" smtClean="0"/>
                <a:t> always</a:t>
              </a:r>
            </a:p>
            <a:p>
              <a:pPr>
                <a:buFont typeface="Arial" pitchFamily="34" charset="0"/>
                <a:buChar char="•"/>
              </a:pPr>
              <a:endParaRPr lang="ca-ES" sz="2400" dirty="0" smtClean="0"/>
            </a:p>
            <a:p>
              <a:pPr>
                <a:buFont typeface="Arial" pitchFamily="34" charset="0"/>
                <a:buChar char="•"/>
              </a:pPr>
              <a:r>
                <a:rPr lang="ca-ES" sz="2400" dirty="0" smtClean="0"/>
                <a:t> </a:t>
              </a:r>
              <a:r>
                <a:rPr lang="ca-ES" sz="2400" dirty="0" err="1" smtClean="0"/>
                <a:t>If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not</a:t>
              </a:r>
              <a:r>
                <a:rPr lang="ca-ES" sz="2400" dirty="0" smtClean="0"/>
                <a:t>, </a:t>
              </a:r>
              <a:r>
                <a:rPr lang="ca-ES" sz="2400" dirty="0" err="1" smtClean="0"/>
                <a:t>with</a:t>
              </a:r>
              <a:r>
                <a:rPr lang="ca-ES" sz="2400" dirty="0" smtClean="0"/>
                <a:t> </a:t>
              </a:r>
              <a:r>
                <a:rPr lang="ca-ES" sz="2400" dirty="0" err="1" smtClean="0"/>
                <a:t>probability</a:t>
              </a:r>
              <a:endParaRPr lang="ca-ES" sz="2400" dirty="0"/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5427095" y="3203975"/>
              <a:ext cx="3555395" cy="34653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a-E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14065"/>
            <a:ext cx="5297101" cy="28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7494493" y="4437618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ca-ES" baseline="-25000" dirty="0">
              <a:solidFill>
                <a:srgbClr val="FF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65004" y="4437618"/>
            <a:ext cx="5741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old</a:t>
            </a:r>
            <a:endParaRPr lang="ca-ES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38500" y="4584700"/>
            <a:ext cx="5741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old</a:t>
            </a:r>
            <a:endParaRPr lang="ca-ES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82593" y="4393168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lang="es-ES" b="1" i="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s-ES" b="1" i="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ca-E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589240"/>
            <a:ext cx="395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(Adaptive Gibbs Sampling Algorithm)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9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727200" y="539750"/>
            <a:ext cx="60901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+mn-lt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landscape</a:t>
            </a:r>
            <a:endParaRPr lang="ca-ES" sz="2400" b="1" i="0" dirty="0" smtClean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" name="25 Grupo"/>
          <p:cNvGrpSpPr/>
          <p:nvPr/>
        </p:nvGrpSpPr>
        <p:grpSpPr>
          <a:xfrm>
            <a:off x="2681288" y="863715"/>
            <a:ext cx="3446462" cy="2533650"/>
            <a:chOff x="2636838" y="1028700"/>
            <a:chExt cx="3446462" cy="2533650"/>
          </a:xfrm>
        </p:grpSpPr>
        <p:grpSp>
          <p:nvGrpSpPr>
            <p:cNvPr id="3" name="7 Grupo"/>
            <p:cNvGrpSpPr/>
            <p:nvPr/>
          </p:nvGrpSpPr>
          <p:grpSpPr>
            <a:xfrm>
              <a:off x="2636838" y="1028700"/>
              <a:ext cx="3446462" cy="2533650"/>
              <a:chOff x="2636838" y="1028700"/>
              <a:chExt cx="3446462" cy="2533650"/>
            </a:xfrm>
          </p:grpSpPr>
          <p:graphicFrame>
            <p:nvGraphicFramePr>
              <p:cNvPr id="33" name="Object 2"/>
              <p:cNvGraphicFramePr>
                <a:graphicFrameLocks noChangeAspect="1"/>
              </p:cNvGraphicFramePr>
              <p:nvPr/>
            </p:nvGraphicFramePr>
            <p:xfrm>
              <a:off x="2636838" y="1028700"/>
              <a:ext cx="3446462" cy="2533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0" name="Graph" r:id="rId3" imgW="4357440" imgH="3204000" progId="Origin50.Graph">
                      <p:embed/>
                    </p:oleObj>
                  </mc:Choice>
                  <mc:Fallback>
                    <p:oleObj name="Graph" r:id="rId3" imgW="4357440" imgH="32040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838" y="1028700"/>
                            <a:ext cx="3446462" cy="2533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13 CuadroTexto"/>
              <p:cNvSpPr txBox="1">
                <a:spLocks noChangeArrowheads="1"/>
              </p:cNvSpPr>
              <p:nvPr/>
            </p:nvSpPr>
            <p:spPr bwMode="auto">
              <a:xfrm>
                <a:off x="3452813" y="1370013"/>
                <a:ext cx="3635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/>
                  <a:t>fit</a:t>
                </a:r>
              </a:p>
            </p:txBody>
          </p:sp>
          <p:sp>
            <p:nvSpPr>
              <p:cNvPr id="35" name="14 CuadroTexto"/>
              <p:cNvSpPr txBox="1">
                <a:spLocks noChangeArrowheads="1"/>
              </p:cNvSpPr>
              <p:nvPr/>
            </p:nvSpPr>
            <p:spPr bwMode="auto">
              <a:xfrm>
                <a:off x="4438650" y="1384300"/>
                <a:ext cx="979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dirty="0" err="1"/>
                  <a:t>analyze</a:t>
                </a:r>
                <a:endParaRPr lang="es-ES" dirty="0"/>
              </a:p>
            </p:txBody>
          </p:sp>
          <p:cxnSp>
            <p:nvCxnSpPr>
              <p:cNvPr id="36" name="16 Conector recto de flecha"/>
              <p:cNvCxnSpPr>
                <a:cxnSpLocks noChangeShapeType="1"/>
              </p:cNvCxnSpPr>
              <p:nvPr/>
            </p:nvCxnSpPr>
            <p:spPr bwMode="auto">
              <a:xfrm>
                <a:off x="3860800" y="1739900"/>
                <a:ext cx="18224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37" name="17 Conector recto de flecha"/>
              <p:cNvCxnSpPr>
                <a:cxnSpLocks noChangeShapeType="1"/>
              </p:cNvCxnSpPr>
              <p:nvPr/>
            </p:nvCxnSpPr>
            <p:spPr bwMode="auto">
              <a:xfrm>
                <a:off x="3416300" y="1428750"/>
                <a:ext cx="4889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28" name="27 Conector recto"/>
            <p:cNvCxnSpPr/>
            <p:nvPr/>
          </p:nvCxnSpPr>
          <p:spPr bwMode="auto">
            <a:xfrm rot="5400000">
              <a:off x="3016647" y="2184003"/>
              <a:ext cx="1778000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3144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727200" y="539750"/>
            <a:ext cx="60901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+mn-lt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landscape</a:t>
            </a:r>
            <a:endParaRPr lang="ca-ES" sz="2400" b="1" i="0" dirty="0" smtClean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" name="25 Grupo"/>
          <p:cNvGrpSpPr/>
          <p:nvPr/>
        </p:nvGrpSpPr>
        <p:grpSpPr>
          <a:xfrm>
            <a:off x="2681288" y="863715"/>
            <a:ext cx="3446462" cy="2533650"/>
            <a:chOff x="2636838" y="1028700"/>
            <a:chExt cx="3446462" cy="2533650"/>
          </a:xfrm>
        </p:grpSpPr>
        <p:grpSp>
          <p:nvGrpSpPr>
            <p:cNvPr id="3" name="7 Grupo"/>
            <p:cNvGrpSpPr/>
            <p:nvPr/>
          </p:nvGrpSpPr>
          <p:grpSpPr>
            <a:xfrm>
              <a:off x="2636838" y="1028700"/>
              <a:ext cx="3446462" cy="2533650"/>
              <a:chOff x="2636838" y="1028700"/>
              <a:chExt cx="3446462" cy="2533650"/>
            </a:xfrm>
          </p:grpSpPr>
          <p:graphicFrame>
            <p:nvGraphicFramePr>
              <p:cNvPr id="33" name="Object 2"/>
              <p:cNvGraphicFramePr>
                <a:graphicFrameLocks noChangeAspect="1"/>
              </p:cNvGraphicFramePr>
              <p:nvPr/>
            </p:nvGraphicFramePr>
            <p:xfrm>
              <a:off x="2636838" y="1028700"/>
              <a:ext cx="3446462" cy="2533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7" name="Graph" r:id="rId3" imgW="4357440" imgH="3204000" progId="Origin50.Graph">
                      <p:embed/>
                    </p:oleObj>
                  </mc:Choice>
                  <mc:Fallback>
                    <p:oleObj name="Graph" r:id="rId3" imgW="4357440" imgH="32040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838" y="1028700"/>
                            <a:ext cx="3446462" cy="2533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13 CuadroTexto"/>
              <p:cNvSpPr txBox="1">
                <a:spLocks noChangeArrowheads="1"/>
              </p:cNvSpPr>
              <p:nvPr/>
            </p:nvSpPr>
            <p:spPr bwMode="auto">
              <a:xfrm>
                <a:off x="3452813" y="1370013"/>
                <a:ext cx="3635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/>
                  <a:t>fit</a:t>
                </a:r>
              </a:p>
            </p:txBody>
          </p:sp>
          <p:sp>
            <p:nvSpPr>
              <p:cNvPr id="35" name="14 CuadroTexto"/>
              <p:cNvSpPr txBox="1">
                <a:spLocks noChangeArrowheads="1"/>
              </p:cNvSpPr>
              <p:nvPr/>
            </p:nvSpPr>
            <p:spPr bwMode="auto">
              <a:xfrm>
                <a:off x="4438650" y="1384300"/>
                <a:ext cx="979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dirty="0" err="1"/>
                  <a:t>analyze</a:t>
                </a:r>
                <a:endParaRPr lang="es-ES" dirty="0"/>
              </a:p>
            </p:txBody>
          </p:sp>
          <p:cxnSp>
            <p:nvCxnSpPr>
              <p:cNvPr id="36" name="16 Conector recto de flecha"/>
              <p:cNvCxnSpPr>
                <a:cxnSpLocks noChangeShapeType="1"/>
              </p:cNvCxnSpPr>
              <p:nvPr/>
            </p:nvCxnSpPr>
            <p:spPr bwMode="auto">
              <a:xfrm>
                <a:off x="3860800" y="1739900"/>
                <a:ext cx="18224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37" name="17 Conector recto de flecha"/>
              <p:cNvCxnSpPr>
                <a:cxnSpLocks noChangeShapeType="1"/>
              </p:cNvCxnSpPr>
              <p:nvPr/>
            </p:nvCxnSpPr>
            <p:spPr bwMode="auto">
              <a:xfrm>
                <a:off x="3416300" y="1428750"/>
                <a:ext cx="4889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28" name="27 Conector recto"/>
            <p:cNvCxnSpPr/>
            <p:nvPr/>
          </p:nvCxnSpPr>
          <p:spPr bwMode="auto">
            <a:xfrm rot="5400000">
              <a:off x="3016647" y="2184003"/>
              <a:ext cx="1778000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41 Rectángulo"/>
          <p:cNvSpPr/>
          <p:nvPr/>
        </p:nvSpPr>
        <p:spPr bwMode="auto">
          <a:xfrm>
            <a:off x="3905250" y="1263765"/>
            <a:ext cx="1822450" cy="155575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-26982" y="140377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/>
              <a:t>does</a:t>
            </a:r>
            <a:r>
              <a:rPr lang="ca-ES" dirty="0" smtClean="0"/>
              <a:t> </a:t>
            </a:r>
            <a:r>
              <a:rPr lang="ca-ES" dirty="0" err="1" smtClean="0"/>
              <a:t>not</a:t>
            </a:r>
            <a:r>
              <a:rPr lang="ca-ES" dirty="0" smtClean="0"/>
              <a:t> get </a:t>
            </a:r>
            <a:r>
              <a:rPr lang="ca-ES" dirty="0" err="1" smtClean="0"/>
              <a:t>stuck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8774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727200" y="539750"/>
            <a:ext cx="60901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+mn-lt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landscape</a:t>
            </a:r>
            <a:endParaRPr lang="ca-ES" sz="2400" b="1" i="0" dirty="0" smtClean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" name="25 Grupo"/>
          <p:cNvGrpSpPr/>
          <p:nvPr/>
        </p:nvGrpSpPr>
        <p:grpSpPr>
          <a:xfrm>
            <a:off x="2681288" y="863715"/>
            <a:ext cx="3446462" cy="2533650"/>
            <a:chOff x="2636838" y="1028700"/>
            <a:chExt cx="3446462" cy="2533650"/>
          </a:xfrm>
        </p:grpSpPr>
        <p:grpSp>
          <p:nvGrpSpPr>
            <p:cNvPr id="3" name="7 Grupo"/>
            <p:cNvGrpSpPr/>
            <p:nvPr/>
          </p:nvGrpSpPr>
          <p:grpSpPr>
            <a:xfrm>
              <a:off x="2636838" y="1028700"/>
              <a:ext cx="3446462" cy="2533650"/>
              <a:chOff x="2636838" y="1028700"/>
              <a:chExt cx="3446462" cy="2533650"/>
            </a:xfrm>
          </p:grpSpPr>
          <p:graphicFrame>
            <p:nvGraphicFramePr>
              <p:cNvPr id="33" name="Object 2"/>
              <p:cNvGraphicFramePr>
                <a:graphicFrameLocks noChangeAspect="1"/>
              </p:cNvGraphicFramePr>
              <p:nvPr/>
            </p:nvGraphicFramePr>
            <p:xfrm>
              <a:off x="2636838" y="1028700"/>
              <a:ext cx="3446462" cy="2533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30" name="Graph" r:id="rId3" imgW="4357440" imgH="3204000" progId="Origin50.Graph">
                      <p:embed/>
                    </p:oleObj>
                  </mc:Choice>
                  <mc:Fallback>
                    <p:oleObj name="Graph" r:id="rId3" imgW="4357440" imgH="32040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838" y="1028700"/>
                            <a:ext cx="3446462" cy="2533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13 CuadroTexto"/>
              <p:cNvSpPr txBox="1">
                <a:spLocks noChangeArrowheads="1"/>
              </p:cNvSpPr>
              <p:nvPr/>
            </p:nvSpPr>
            <p:spPr bwMode="auto">
              <a:xfrm>
                <a:off x="3452813" y="1370013"/>
                <a:ext cx="3635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/>
                  <a:t>fit</a:t>
                </a:r>
              </a:p>
            </p:txBody>
          </p:sp>
          <p:sp>
            <p:nvSpPr>
              <p:cNvPr id="35" name="14 CuadroTexto"/>
              <p:cNvSpPr txBox="1">
                <a:spLocks noChangeArrowheads="1"/>
              </p:cNvSpPr>
              <p:nvPr/>
            </p:nvSpPr>
            <p:spPr bwMode="auto">
              <a:xfrm>
                <a:off x="4438650" y="1384300"/>
                <a:ext cx="979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dirty="0" err="1"/>
                  <a:t>analyze</a:t>
                </a:r>
                <a:endParaRPr lang="es-ES" dirty="0"/>
              </a:p>
            </p:txBody>
          </p:sp>
          <p:cxnSp>
            <p:nvCxnSpPr>
              <p:cNvPr id="36" name="16 Conector recto de flecha"/>
              <p:cNvCxnSpPr>
                <a:cxnSpLocks noChangeShapeType="1"/>
              </p:cNvCxnSpPr>
              <p:nvPr/>
            </p:nvCxnSpPr>
            <p:spPr bwMode="auto">
              <a:xfrm>
                <a:off x="3860800" y="1739900"/>
                <a:ext cx="18224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37" name="17 Conector recto de flecha"/>
              <p:cNvCxnSpPr>
                <a:cxnSpLocks noChangeShapeType="1"/>
              </p:cNvCxnSpPr>
              <p:nvPr/>
            </p:nvCxnSpPr>
            <p:spPr bwMode="auto">
              <a:xfrm>
                <a:off x="3416300" y="1428750"/>
                <a:ext cx="4889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28" name="27 Conector recto"/>
            <p:cNvCxnSpPr/>
            <p:nvPr/>
          </p:nvCxnSpPr>
          <p:spPr bwMode="auto">
            <a:xfrm rot="5400000">
              <a:off x="3016647" y="2184003"/>
              <a:ext cx="1778000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41 Rectángulo"/>
          <p:cNvSpPr/>
          <p:nvPr/>
        </p:nvSpPr>
        <p:spPr bwMode="auto">
          <a:xfrm>
            <a:off x="3905250" y="1263765"/>
            <a:ext cx="1822450" cy="155575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-18510" y="1898830"/>
            <a:ext cx="3001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/>
              <a:t>... and </a:t>
            </a:r>
            <a:r>
              <a:rPr lang="ca-ES" sz="2000" dirty="0" err="1" smtClean="0"/>
              <a:t>if</a:t>
            </a:r>
            <a:r>
              <a:rPr lang="ca-ES" sz="2000" dirty="0" smtClean="0"/>
              <a:t> </a:t>
            </a:r>
            <a:r>
              <a:rPr lang="ca-ES" sz="2000" dirty="0" err="1" smtClean="0"/>
              <a:t>it</a:t>
            </a:r>
            <a:r>
              <a:rPr lang="ca-ES" sz="2000" dirty="0" smtClean="0"/>
              <a:t> </a:t>
            </a:r>
            <a:r>
              <a:rPr lang="ca-ES" sz="2000" dirty="0" err="1" smtClean="0"/>
              <a:t>does</a:t>
            </a:r>
            <a:endParaRPr lang="ca-ES" sz="2000" dirty="0" smtClean="0"/>
          </a:p>
          <a:p>
            <a:r>
              <a:rPr lang="ca-ES" sz="2000" dirty="0" smtClean="0"/>
              <a:t>    </a:t>
            </a:r>
            <a:r>
              <a:rPr lang="ca-ES" sz="2000" dirty="0" err="1" smtClean="0"/>
              <a:t>we</a:t>
            </a:r>
            <a:r>
              <a:rPr lang="ca-ES" sz="2000" dirty="0" smtClean="0"/>
              <a:t> </a:t>
            </a:r>
            <a:r>
              <a:rPr lang="ca-ES" sz="2000" dirty="0" err="1" smtClean="0"/>
              <a:t>increase</a:t>
            </a:r>
            <a:r>
              <a:rPr lang="ca-ES" sz="2000" dirty="0" smtClean="0"/>
              <a:t> </a:t>
            </a:r>
            <a:r>
              <a:rPr lang="ca-ES" sz="2000" dirty="0" err="1" smtClean="0"/>
              <a:t>the</a:t>
            </a:r>
            <a:r>
              <a:rPr lang="ca-ES" sz="2000" dirty="0" smtClean="0"/>
              <a:t> errors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600" y="4286728"/>
            <a:ext cx="3333750" cy="26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Flecha derecha"/>
          <p:cNvSpPr/>
          <p:nvPr/>
        </p:nvSpPr>
        <p:spPr bwMode="auto">
          <a:xfrm>
            <a:off x="2838450" y="5353670"/>
            <a:ext cx="3022600" cy="755650"/>
          </a:xfrm>
          <a:prstGeom prst="rightArrow">
            <a:avLst>
              <a:gd name="adj1" fmla="val 50000"/>
              <a:gd name="adj2" fmla="val 38235"/>
            </a:avLst>
          </a:prstGeom>
          <a:solidFill>
            <a:srgbClr val="F2FB7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4800" y="4509120"/>
            <a:ext cx="215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 2D </a:t>
            </a:r>
            <a:r>
              <a:rPr lang="el-GR" b="1" i="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b="1" i="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a-ES" dirty="0" err="1" smtClean="0"/>
              <a:t>landscape</a:t>
            </a:r>
            <a:r>
              <a:rPr lang="ca-ES" dirty="0" smtClean="0"/>
              <a:t>  </a:t>
            </a:r>
            <a:endParaRPr lang="ca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238500" y="4509120"/>
            <a:ext cx="316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Warming</a:t>
            </a:r>
            <a:r>
              <a:rPr lang="ca-ES" dirty="0" smtClean="0"/>
              <a:t> up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fitting</a:t>
            </a:r>
            <a:endParaRPr lang="ca-E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2950" y="5086970"/>
            <a:ext cx="206700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64770"/>
            <a:ext cx="236474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23 Objeto"/>
          <p:cNvGraphicFramePr>
            <a:graphicFrameLocks noChangeAspect="1"/>
          </p:cNvGraphicFramePr>
          <p:nvPr/>
        </p:nvGraphicFramePr>
        <p:xfrm>
          <a:off x="3145201" y="3648970"/>
          <a:ext cx="3001974" cy="81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8" imgW="1777680" imgH="482400" progId="Equation.DSMT4">
                  <p:embed/>
                </p:oleObj>
              </mc:Choice>
              <mc:Fallback>
                <p:oleObj name="Equation" r:id="rId8" imgW="1777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201" y="3648970"/>
                        <a:ext cx="3001974" cy="815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Rectángulo"/>
          <p:cNvSpPr/>
          <p:nvPr/>
        </p:nvSpPr>
        <p:spPr>
          <a:xfrm>
            <a:off x="3041830" y="3248980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i="0" dirty="0" err="1" smtClean="0">
                <a:solidFill>
                  <a:srgbClr val="00007D"/>
                </a:solidFill>
              </a:rPr>
              <a:t>Simulated</a:t>
            </a:r>
            <a:r>
              <a:rPr lang="ca-ES" sz="2400" b="1" i="0" dirty="0" smtClean="0">
                <a:solidFill>
                  <a:srgbClr val="00007D"/>
                </a:solidFill>
              </a:rPr>
              <a:t> </a:t>
            </a:r>
            <a:r>
              <a:rPr lang="ca-ES" sz="2400" b="1" i="0" dirty="0" err="1" smtClean="0">
                <a:solidFill>
                  <a:srgbClr val="00007D"/>
                </a:solidFill>
              </a:rPr>
              <a:t>annealing</a:t>
            </a:r>
            <a:endParaRPr lang="ca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-26982" y="140377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/>
              <a:t>does</a:t>
            </a:r>
            <a:r>
              <a:rPr lang="ca-ES" dirty="0" smtClean="0"/>
              <a:t> </a:t>
            </a:r>
            <a:r>
              <a:rPr lang="ca-ES" dirty="0" err="1" smtClean="0"/>
              <a:t>not</a:t>
            </a:r>
            <a:r>
              <a:rPr lang="ca-ES" dirty="0" smtClean="0"/>
              <a:t> get </a:t>
            </a:r>
            <a:r>
              <a:rPr lang="ca-ES" dirty="0" err="1" smtClean="0"/>
              <a:t>stuck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4433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727200" y="539750"/>
            <a:ext cx="60901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+mn-lt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landscape</a:t>
            </a:r>
            <a:endParaRPr lang="ca-ES" sz="2400" b="1" i="0" dirty="0" smtClean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" name="25 Grupo"/>
          <p:cNvGrpSpPr/>
          <p:nvPr/>
        </p:nvGrpSpPr>
        <p:grpSpPr>
          <a:xfrm>
            <a:off x="2681288" y="863715"/>
            <a:ext cx="3446462" cy="2533650"/>
            <a:chOff x="2636838" y="1028700"/>
            <a:chExt cx="3446462" cy="2533650"/>
          </a:xfrm>
        </p:grpSpPr>
        <p:grpSp>
          <p:nvGrpSpPr>
            <p:cNvPr id="3" name="7 Grupo"/>
            <p:cNvGrpSpPr/>
            <p:nvPr/>
          </p:nvGrpSpPr>
          <p:grpSpPr>
            <a:xfrm>
              <a:off x="2636838" y="1028700"/>
              <a:ext cx="3446462" cy="2533650"/>
              <a:chOff x="2636838" y="1028700"/>
              <a:chExt cx="3446462" cy="2533650"/>
            </a:xfrm>
          </p:grpSpPr>
          <p:graphicFrame>
            <p:nvGraphicFramePr>
              <p:cNvPr id="33" name="Object 2"/>
              <p:cNvGraphicFramePr>
                <a:graphicFrameLocks noChangeAspect="1"/>
              </p:cNvGraphicFramePr>
              <p:nvPr/>
            </p:nvGraphicFramePr>
            <p:xfrm>
              <a:off x="2636838" y="1028700"/>
              <a:ext cx="3446462" cy="2533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70" name="Graph" r:id="rId3" imgW="4357440" imgH="3204000" progId="Origin50.Graph">
                      <p:embed/>
                    </p:oleObj>
                  </mc:Choice>
                  <mc:Fallback>
                    <p:oleObj name="Graph" r:id="rId3" imgW="4357440" imgH="32040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838" y="1028700"/>
                            <a:ext cx="3446462" cy="2533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13 CuadroTexto"/>
              <p:cNvSpPr txBox="1">
                <a:spLocks noChangeArrowheads="1"/>
              </p:cNvSpPr>
              <p:nvPr/>
            </p:nvSpPr>
            <p:spPr bwMode="auto">
              <a:xfrm>
                <a:off x="3452813" y="1370013"/>
                <a:ext cx="3635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/>
                  <a:t>fit</a:t>
                </a:r>
              </a:p>
            </p:txBody>
          </p:sp>
          <p:sp>
            <p:nvSpPr>
              <p:cNvPr id="35" name="14 CuadroTexto"/>
              <p:cNvSpPr txBox="1">
                <a:spLocks noChangeArrowheads="1"/>
              </p:cNvSpPr>
              <p:nvPr/>
            </p:nvSpPr>
            <p:spPr bwMode="auto">
              <a:xfrm>
                <a:off x="4438650" y="1384300"/>
                <a:ext cx="979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dirty="0" err="1"/>
                  <a:t>analyze</a:t>
                </a:r>
                <a:endParaRPr lang="es-ES" dirty="0"/>
              </a:p>
            </p:txBody>
          </p:sp>
          <p:cxnSp>
            <p:nvCxnSpPr>
              <p:cNvPr id="36" name="16 Conector recto de flecha"/>
              <p:cNvCxnSpPr>
                <a:cxnSpLocks noChangeShapeType="1"/>
              </p:cNvCxnSpPr>
              <p:nvPr/>
            </p:nvCxnSpPr>
            <p:spPr bwMode="auto">
              <a:xfrm>
                <a:off x="3860800" y="1739900"/>
                <a:ext cx="18224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37" name="17 Conector recto de flecha"/>
              <p:cNvCxnSpPr>
                <a:cxnSpLocks noChangeShapeType="1"/>
              </p:cNvCxnSpPr>
              <p:nvPr/>
            </p:nvCxnSpPr>
            <p:spPr bwMode="auto">
              <a:xfrm>
                <a:off x="3416300" y="1428750"/>
                <a:ext cx="4889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28" name="27 Conector recto"/>
            <p:cNvCxnSpPr/>
            <p:nvPr/>
          </p:nvCxnSpPr>
          <p:spPr bwMode="auto">
            <a:xfrm rot="5400000">
              <a:off x="3016647" y="2184003"/>
              <a:ext cx="1778000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41 Rectángulo"/>
          <p:cNvSpPr/>
          <p:nvPr/>
        </p:nvSpPr>
        <p:spPr bwMode="auto">
          <a:xfrm>
            <a:off x="3491881" y="1223755"/>
            <a:ext cx="450050" cy="155575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3994150" y="2628900"/>
            <a:ext cx="1733550" cy="2222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 bwMode="auto">
          <a:xfrm rot="10800000" flipV="1">
            <a:off x="1816100" y="2828926"/>
            <a:ext cx="2889250" cy="7778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25 CuadroTexto"/>
          <p:cNvSpPr txBox="1">
            <a:spLocks noChangeArrowheads="1"/>
          </p:cNvSpPr>
          <p:nvPr/>
        </p:nvSpPr>
        <p:spPr bwMode="auto">
          <a:xfrm>
            <a:off x="3594100" y="5873750"/>
            <a:ext cx="5168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err="1">
                <a:solidFill>
                  <a:schemeClr val="bg2"/>
                </a:solidFill>
              </a:rPr>
              <a:t>Parameter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estimation</a:t>
            </a:r>
            <a:r>
              <a:rPr lang="es-ES" sz="2000" dirty="0">
                <a:solidFill>
                  <a:schemeClr val="bg2"/>
                </a:solidFill>
              </a:rPr>
              <a:t>:</a:t>
            </a:r>
          </a:p>
          <a:p>
            <a:r>
              <a:rPr lang="es-ES" sz="2000" dirty="0" err="1">
                <a:solidFill>
                  <a:schemeClr val="bg2"/>
                </a:solidFill>
              </a:rPr>
              <a:t>Parameters</a:t>
            </a:r>
            <a:r>
              <a:rPr lang="es-ES" sz="2000" dirty="0">
                <a:solidFill>
                  <a:schemeClr val="bg2"/>
                </a:solidFill>
              </a:rPr>
              <a:t> are </a:t>
            </a:r>
            <a:r>
              <a:rPr lang="es-ES" sz="2000" dirty="0" err="1">
                <a:solidFill>
                  <a:schemeClr val="bg2"/>
                </a:solidFill>
              </a:rPr>
              <a:t>obtained</a:t>
            </a:r>
            <a:r>
              <a:rPr lang="es-ES" sz="2000" dirty="0">
                <a:solidFill>
                  <a:schemeClr val="bg2"/>
                </a:solidFill>
              </a:rPr>
              <a:t> as </a:t>
            </a:r>
            <a:r>
              <a:rPr lang="es-ES" sz="2000" dirty="0" err="1">
                <a:solidFill>
                  <a:schemeClr val="bg2"/>
                </a:solidFill>
              </a:rPr>
              <a:t>PDF's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not</a:t>
            </a:r>
            <a:r>
              <a:rPr lang="es-ES" sz="2000" dirty="0">
                <a:solidFill>
                  <a:schemeClr val="bg2"/>
                </a:solidFill>
              </a:rPr>
              <a:t> as P</a:t>
            </a:r>
            <a:r>
              <a:rPr lang="es-E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s-ES" sz="2000" dirty="0">
                <a:solidFill>
                  <a:schemeClr val="bg2"/>
                </a:solidFill>
              </a:rPr>
              <a:t>P</a:t>
            </a:r>
          </a:p>
        </p:txBody>
      </p:sp>
      <p:graphicFrame>
        <p:nvGraphicFramePr>
          <p:cNvPr id="574471" name="Object 4"/>
          <p:cNvGraphicFramePr>
            <a:graphicFrameLocks noChangeAspect="1"/>
          </p:cNvGraphicFramePr>
          <p:nvPr/>
        </p:nvGraphicFramePr>
        <p:xfrm>
          <a:off x="38100" y="3395663"/>
          <a:ext cx="3333750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" name="Graph" r:id="rId5" imgW="4062240" imgH="3216960" progId="Origin50.Graph">
                  <p:embed/>
                </p:oleObj>
              </mc:Choice>
              <mc:Fallback>
                <p:oleObj name="Graph" r:id="rId5" imgW="4062240" imgH="3216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3395663"/>
                        <a:ext cx="3333750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37 Rectángulo"/>
          <p:cNvSpPr/>
          <p:nvPr/>
        </p:nvSpPr>
        <p:spPr bwMode="auto">
          <a:xfrm>
            <a:off x="3816350" y="2806700"/>
            <a:ext cx="1911350" cy="1778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3276600" y="3384550"/>
          <a:ext cx="31654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" name="Graph" r:id="rId7" imgW="3814560" imgH="3216960" progId="Origin50.Graph">
                  <p:embed/>
                </p:oleObj>
              </mc:Choice>
              <mc:Fallback>
                <p:oleObj name="Graph" r:id="rId7" imgW="3814560" imgH="3216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84550"/>
                        <a:ext cx="31654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22 Conector recto"/>
          <p:cNvCxnSpPr>
            <a:cxnSpLocks noChangeShapeType="1"/>
          </p:cNvCxnSpPr>
          <p:nvPr/>
        </p:nvCxnSpPr>
        <p:spPr bwMode="auto">
          <a:xfrm flipV="1">
            <a:off x="3860800" y="4629150"/>
            <a:ext cx="4489450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44" name="33 Grupo"/>
          <p:cNvGrpSpPr>
            <a:grpSpLocks/>
          </p:cNvGrpSpPr>
          <p:nvPr/>
        </p:nvGrpSpPr>
        <p:grpSpPr bwMode="auto">
          <a:xfrm>
            <a:off x="6483350" y="3562350"/>
            <a:ext cx="2533650" cy="2355850"/>
            <a:chOff x="6483350" y="3695700"/>
            <a:chExt cx="2533650" cy="2355850"/>
          </a:xfrm>
        </p:grpSpPr>
        <p:graphicFrame>
          <p:nvGraphicFramePr>
            <p:cNvPr id="45" name="Object 6"/>
            <p:cNvGraphicFramePr>
              <a:graphicFrameLocks noChangeAspect="1"/>
            </p:cNvGraphicFramePr>
            <p:nvPr/>
          </p:nvGraphicFramePr>
          <p:xfrm>
            <a:off x="6483350" y="3695700"/>
            <a:ext cx="1873250" cy="235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3" name="Graph" r:id="rId9" imgW="2302560" imgH="2894400" progId="Origin50.Graph">
                    <p:embed/>
                  </p:oleObj>
                </mc:Choice>
                <mc:Fallback>
                  <p:oleObj name="Graph" r:id="rId9" imgW="2302560" imgH="28944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3350" y="3695700"/>
                          <a:ext cx="1873250" cy="2355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17 Conector recto de flecha"/>
            <p:cNvCxnSpPr>
              <a:cxnSpLocks noChangeShapeType="1"/>
            </p:cNvCxnSpPr>
            <p:nvPr/>
          </p:nvCxnSpPr>
          <p:spPr bwMode="auto">
            <a:xfrm rot="5400000">
              <a:off x="7127875" y="4695825"/>
              <a:ext cx="221456" cy="7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47" name="29 Rectángulo"/>
            <p:cNvSpPr>
              <a:spLocks noChangeArrowheads="1"/>
            </p:cNvSpPr>
            <p:nvPr/>
          </p:nvSpPr>
          <p:spPr bwMode="auto">
            <a:xfrm>
              <a:off x="8296931" y="4482068"/>
              <a:ext cx="7200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s-ES">
                  <a:solidFill>
                    <a:schemeClr val="bg2"/>
                  </a:solidFill>
                </a:rPr>
                <a:t>P=</a:t>
              </a:r>
              <a:r>
                <a:rPr lang="el-GR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s-ES">
                <a:solidFill>
                  <a:schemeClr val="bg2"/>
                </a:solidFill>
              </a:endParaRPr>
            </a:p>
          </p:txBody>
        </p:sp>
        <p:cxnSp>
          <p:nvCxnSpPr>
            <p:cNvPr id="48" name="32 Conector recto"/>
            <p:cNvCxnSpPr>
              <a:cxnSpLocks noChangeShapeType="1"/>
            </p:cNvCxnSpPr>
            <p:nvPr/>
          </p:nvCxnSpPr>
          <p:spPr bwMode="auto">
            <a:xfrm>
              <a:off x="7105650" y="4583112"/>
              <a:ext cx="12001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49" name="35 Rectángulo"/>
          <p:cNvSpPr>
            <a:spLocks noChangeArrowheads="1"/>
          </p:cNvSpPr>
          <p:nvPr/>
        </p:nvSpPr>
        <p:spPr bwMode="auto">
          <a:xfrm>
            <a:off x="3282950" y="3473450"/>
            <a:ext cx="5689600" cy="24447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5803260" y="1384300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Robust parameter </a:t>
            </a:r>
          </a:p>
          <a:p>
            <a:r>
              <a:rPr lang="ca-ES" dirty="0"/>
              <a:t> </a:t>
            </a:r>
            <a:r>
              <a:rPr lang="ca-ES" dirty="0" smtClean="0"/>
              <a:t>    estimation</a:t>
            </a:r>
            <a:endParaRPr lang="ca-ES" dirty="0"/>
          </a:p>
        </p:txBody>
      </p:sp>
      <p:sp>
        <p:nvSpPr>
          <p:cNvPr id="32" name="26 CuadroTexto"/>
          <p:cNvSpPr txBox="1"/>
          <p:nvPr/>
        </p:nvSpPr>
        <p:spPr>
          <a:xfrm>
            <a:off x="-26982" y="140377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/>
              <a:t>does</a:t>
            </a:r>
            <a:r>
              <a:rPr lang="ca-ES" dirty="0" smtClean="0"/>
              <a:t> </a:t>
            </a:r>
            <a:r>
              <a:rPr lang="ca-ES" dirty="0" err="1" smtClean="0"/>
              <a:t>not</a:t>
            </a:r>
            <a:r>
              <a:rPr lang="ca-ES" dirty="0" smtClean="0"/>
              <a:t> get </a:t>
            </a:r>
            <a:r>
              <a:rPr lang="ca-ES" dirty="0" err="1" smtClean="0"/>
              <a:t>stuck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670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727200" y="539750"/>
            <a:ext cx="56525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</a:rPr>
              <a:t>landscape</a:t>
            </a:r>
            <a:endParaRPr lang="ca-ES" sz="2400" b="1" i="0" dirty="0" smtClean="0">
              <a:solidFill>
                <a:srgbClr val="0070C0"/>
              </a:solidFill>
            </a:endParaRPr>
          </a:p>
        </p:txBody>
      </p:sp>
      <p:grpSp>
        <p:nvGrpSpPr>
          <p:cNvPr id="2" name="25 Grupo"/>
          <p:cNvGrpSpPr/>
          <p:nvPr/>
        </p:nvGrpSpPr>
        <p:grpSpPr>
          <a:xfrm>
            <a:off x="2681288" y="863715"/>
            <a:ext cx="3446462" cy="2533650"/>
            <a:chOff x="2636838" y="1028700"/>
            <a:chExt cx="3446462" cy="2533650"/>
          </a:xfrm>
        </p:grpSpPr>
        <p:grpSp>
          <p:nvGrpSpPr>
            <p:cNvPr id="3" name="7 Grupo"/>
            <p:cNvGrpSpPr/>
            <p:nvPr/>
          </p:nvGrpSpPr>
          <p:grpSpPr>
            <a:xfrm>
              <a:off x="2636838" y="1028700"/>
              <a:ext cx="3446462" cy="2533650"/>
              <a:chOff x="2636838" y="1028700"/>
              <a:chExt cx="3446462" cy="2533650"/>
            </a:xfrm>
          </p:grpSpPr>
          <p:graphicFrame>
            <p:nvGraphicFramePr>
              <p:cNvPr id="33" name="Object 2"/>
              <p:cNvGraphicFramePr>
                <a:graphicFrameLocks noChangeAspect="1"/>
              </p:cNvGraphicFramePr>
              <p:nvPr/>
            </p:nvGraphicFramePr>
            <p:xfrm>
              <a:off x="2636838" y="1028700"/>
              <a:ext cx="3446462" cy="2533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40" name="Graph" r:id="rId3" imgW="4357440" imgH="3204000" progId="Origin50.Graph">
                      <p:embed/>
                    </p:oleObj>
                  </mc:Choice>
                  <mc:Fallback>
                    <p:oleObj name="Graph" r:id="rId3" imgW="4357440" imgH="32040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838" y="1028700"/>
                            <a:ext cx="3446462" cy="2533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13 CuadroTexto"/>
              <p:cNvSpPr txBox="1">
                <a:spLocks noChangeArrowheads="1"/>
              </p:cNvSpPr>
              <p:nvPr/>
            </p:nvSpPr>
            <p:spPr bwMode="auto">
              <a:xfrm>
                <a:off x="3452813" y="1370013"/>
                <a:ext cx="3635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/>
                  <a:t>fit</a:t>
                </a:r>
              </a:p>
            </p:txBody>
          </p:sp>
          <p:sp>
            <p:nvSpPr>
              <p:cNvPr id="35" name="14 CuadroTexto"/>
              <p:cNvSpPr txBox="1">
                <a:spLocks noChangeArrowheads="1"/>
              </p:cNvSpPr>
              <p:nvPr/>
            </p:nvSpPr>
            <p:spPr bwMode="auto">
              <a:xfrm>
                <a:off x="4438650" y="1384300"/>
                <a:ext cx="979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dirty="0" err="1"/>
                  <a:t>analyze</a:t>
                </a:r>
                <a:endParaRPr lang="es-ES" dirty="0"/>
              </a:p>
            </p:txBody>
          </p:sp>
          <p:cxnSp>
            <p:nvCxnSpPr>
              <p:cNvPr id="36" name="16 Conector recto de flecha"/>
              <p:cNvCxnSpPr>
                <a:cxnSpLocks noChangeShapeType="1"/>
              </p:cNvCxnSpPr>
              <p:nvPr/>
            </p:nvCxnSpPr>
            <p:spPr bwMode="auto">
              <a:xfrm>
                <a:off x="3860800" y="1739900"/>
                <a:ext cx="18224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37" name="17 Conector recto de flecha"/>
              <p:cNvCxnSpPr>
                <a:cxnSpLocks noChangeShapeType="1"/>
              </p:cNvCxnSpPr>
              <p:nvPr/>
            </p:nvCxnSpPr>
            <p:spPr bwMode="auto">
              <a:xfrm>
                <a:off x="3416300" y="1428750"/>
                <a:ext cx="4889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28" name="27 Conector recto"/>
            <p:cNvCxnSpPr/>
            <p:nvPr/>
          </p:nvCxnSpPr>
          <p:spPr bwMode="auto">
            <a:xfrm rot="5400000">
              <a:off x="3016647" y="2184003"/>
              <a:ext cx="1778000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41 Rectángulo"/>
          <p:cNvSpPr/>
          <p:nvPr/>
        </p:nvSpPr>
        <p:spPr bwMode="auto">
          <a:xfrm>
            <a:off x="3491881" y="1223755"/>
            <a:ext cx="450050" cy="155575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3994150" y="2628900"/>
            <a:ext cx="1733550" cy="2222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 bwMode="auto">
          <a:xfrm rot="10800000" flipV="1">
            <a:off x="1816100" y="2828926"/>
            <a:ext cx="2889250" cy="7778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0" y="3784600"/>
            <a:ext cx="1696066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3276600" y="3384550"/>
          <a:ext cx="31654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1" name="Graph" r:id="rId6" imgW="3814560" imgH="3216960" progId="Origin50.Graph">
                  <p:embed/>
                </p:oleObj>
              </mc:Choice>
              <mc:Fallback>
                <p:oleObj name="Graph" r:id="rId6" imgW="3814560" imgH="3216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84550"/>
                        <a:ext cx="31654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22 Conector recto"/>
          <p:cNvCxnSpPr>
            <a:cxnSpLocks noChangeShapeType="1"/>
          </p:cNvCxnSpPr>
          <p:nvPr/>
        </p:nvCxnSpPr>
        <p:spPr bwMode="auto">
          <a:xfrm flipV="1">
            <a:off x="3860800" y="4629150"/>
            <a:ext cx="4489450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1" name="35 Rectángulo"/>
          <p:cNvSpPr>
            <a:spLocks noChangeArrowheads="1"/>
          </p:cNvSpPr>
          <p:nvPr/>
        </p:nvSpPr>
        <p:spPr bwMode="auto">
          <a:xfrm>
            <a:off x="3282950" y="3473450"/>
            <a:ext cx="5689600" cy="24447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574471" name="Object 4"/>
          <p:cNvGraphicFramePr>
            <a:graphicFrameLocks noChangeAspect="1"/>
          </p:cNvGraphicFramePr>
          <p:nvPr/>
        </p:nvGraphicFramePr>
        <p:xfrm>
          <a:off x="38100" y="3395663"/>
          <a:ext cx="3333750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Graph" r:id="rId8" imgW="4062240" imgH="3216960" progId="Origin50.Graph">
                  <p:embed/>
                </p:oleObj>
              </mc:Choice>
              <mc:Fallback>
                <p:oleObj name="Graph" r:id="rId8" imgW="4062240" imgH="3216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3395663"/>
                        <a:ext cx="3333750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8 CuadroTexto"/>
          <p:cNvSpPr txBox="1"/>
          <p:nvPr/>
        </p:nvSpPr>
        <p:spPr>
          <a:xfrm>
            <a:off x="5803260" y="1384300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Robust parameter </a:t>
            </a:r>
          </a:p>
          <a:p>
            <a:r>
              <a:rPr lang="ca-ES" dirty="0"/>
              <a:t> </a:t>
            </a:r>
            <a:r>
              <a:rPr lang="ca-ES" dirty="0" smtClean="0"/>
              <a:t>    estimation</a:t>
            </a:r>
            <a:endParaRPr lang="ca-ES" dirty="0"/>
          </a:p>
        </p:txBody>
      </p:sp>
      <p:sp>
        <p:nvSpPr>
          <p:cNvPr id="25" name="25 CuadroTexto"/>
          <p:cNvSpPr txBox="1">
            <a:spLocks noChangeArrowheads="1"/>
          </p:cNvSpPr>
          <p:nvPr/>
        </p:nvSpPr>
        <p:spPr bwMode="auto">
          <a:xfrm>
            <a:off x="3594100" y="5873750"/>
            <a:ext cx="5168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err="1">
                <a:solidFill>
                  <a:schemeClr val="bg2"/>
                </a:solidFill>
              </a:rPr>
              <a:t>Parameter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estimation</a:t>
            </a:r>
            <a:r>
              <a:rPr lang="es-ES" sz="2000" dirty="0">
                <a:solidFill>
                  <a:schemeClr val="bg2"/>
                </a:solidFill>
              </a:rPr>
              <a:t>:</a:t>
            </a:r>
          </a:p>
          <a:p>
            <a:r>
              <a:rPr lang="es-ES" sz="2000" dirty="0" err="1">
                <a:solidFill>
                  <a:schemeClr val="bg2"/>
                </a:solidFill>
              </a:rPr>
              <a:t>Parameters</a:t>
            </a:r>
            <a:r>
              <a:rPr lang="es-ES" sz="2000" dirty="0">
                <a:solidFill>
                  <a:schemeClr val="bg2"/>
                </a:solidFill>
              </a:rPr>
              <a:t> are </a:t>
            </a:r>
            <a:r>
              <a:rPr lang="es-ES" sz="2000" dirty="0" err="1">
                <a:solidFill>
                  <a:schemeClr val="bg2"/>
                </a:solidFill>
              </a:rPr>
              <a:t>obtained</a:t>
            </a:r>
            <a:r>
              <a:rPr lang="es-ES" sz="2000" dirty="0">
                <a:solidFill>
                  <a:schemeClr val="bg2"/>
                </a:solidFill>
              </a:rPr>
              <a:t> as </a:t>
            </a:r>
            <a:r>
              <a:rPr lang="es-ES" sz="2000" dirty="0" err="1">
                <a:solidFill>
                  <a:schemeClr val="bg2"/>
                </a:solidFill>
              </a:rPr>
              <a:t>PDF's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not</a:t>
            </a:r>
            <a:r>
              <a:rPr lang="es-ES" sz="2000" dirty="0">
                <a:solidFill>
                  <a:schemeClr val="bg2"/>
                </a:solidFill>
              </a:rPr>
              <a:t> as P</a:t>
            </a:r>
            <a:r>
              <a:rPr lang="es-E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s-ES" sz="2000" dirty="0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26" name="26 CuadroTexto"/>
          <p:cNvSpPr txBox="1"/>
          <p:nvPr/>
        </p:nvSpPr>
        <p:spPr>
          <a:xfrm>
            <a:off x="-26982" y="140377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/>
              <a:t>does</a:t>
            </a:r>
            <a:r>
              <a:rPr lang="ca-ES" dirty="0" smtClean="0"/>
              <a:t> </a:t>
            </a:r>
            <a:r>
              <a:rPr lang="ca-ES" dirty="0" err="1" smtClean="0"/>
              <a:t>not</a:t>
            </a:r>
            <a:r>
              <a:rPr lang="ca-ES" dirty="0" smtClean="0"/>
              <a:t> get </a:t>
            </a:r>
            <a:r>
              <a:rPr lang="ca-ES" dirty="0" err="1" smtClean="0"/>
              <a:t>stuck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5707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727200" y="539750"/>
            <a:ext cx="60901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Bayesian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tool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to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explore</a:t>
            </a:r>
            <a:r>
              <a:rPr lang="ca-ES" sz="2400" b="1" i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χ</a:t>
            </a:r>
            <a:r>
              <a:rPr lang="es-ES" sz="2400" b="1" i="0" baseline="30000" dirty="0" smtClean="0">
                <a:solidFill>
                  <a:srgbClr val="0070C0"/>
                </a:solidFill>
                <a:latin typeface="+mn-lt"/>
                <a:cs typeface="Times New Roman"/>
              </a:rPr>
              <a:t>2</a:t>
            </a:r>
            <a:r>
              <a:rPr lang="es-ES" sz="2400" b="1" i="0" dirty="0" smtClean="0">
                <a:solidFill>
                  <a:srgbClr val="0070C0"/>
                </a:solidFill>
                <a:latin typeface="+mn-lt"/>
                <a:cs typeface="Times New Roman"/>
              </a:rPr>
              <a:t> </a:t>
            </a:r>
            <a:r>
              <a:rPr lang="ca-ES" sz="2400" b="1" i="0" dirty="0" err="1" smtClean="0">
                <a:solidFill>
                  <a:srgbClr val="0070C0"/>
                </a:solidFill>
                <a:latin typeface="+mn-lt"/>
              </a:rPr>
              <a:t>landscape</a:t>
            </a:r>
            <a:endParaRPr lang="ca-ES" sz="2400" b="1" i="0" dirty="0" smtClean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" name="25 Grupo"/>
          <p:cNvGrpSpPr/>
          <p:nvPr/>
        </p:nvGrpSpPr>
        <p:grpSpPr>
          <a:xfrm>
            <a:off x="2681288" y="863715"/>
            <a:ext cx="3446462" cy="2533650"/>
            <a:chOff x="2636838" y="1028700"/>
            <a:chExt cx="3446462" cy="2533650"/>
          </a:xfrm>
        </p:grpSpPr>
        <p:grpSp>
          <p:nvGrpSpPr>
            <p:cNvPr id="3" name="7 Grupo"/>
            <p:cNvGrpSpPr/>
            <p:nvPr/>
          </p:nvGrpSpPr>
          <p:grpSpPr>
            <a:xfrm>
              <a:off x="2636838" y="1028700"/>
              <a:ext cx="3446462" cy="2533650"/>
              <a:chOff x="2636838" y="1028700"/>
              <a:chExt cx="3446462" cy="2533650"/>
            </a:xfrm>
          </p:grpSpPr>
          <p:graphicFrame>
            <p:nvGraphicFramePr>
              <p:cNvPr id="33" name="Object 2"/>
              <p:cNvGraphicFramePr>
                <a:graphicFrameLocks noChangeAspect="1"/>
              </p:cNvGraphicFramePr>
              <p:nvPr/>
            </p:nvGraphicFramePr>
            <p:xfrm>
              <a:off x="2636838" y="1028700"/>
              <a:ext cx="3446462" cy="2533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10" name="Graph" r:id="rId3" imgW="4357440" imgH="3204000" progId="Origin50.Graph">
                      <p:embed/>
                    </p:oleObj>
                  </mc:Choice>
                  <mc:Fallback>
                    <p:oleObj name="Graph" r:id="rId3" imgW="4357440" imgH="32040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838" y="1028700"/>
                            <a:ext cx="3446462" cy="2533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13 CuadroTexto"/>
              <p:cNvSpPr txBox="1">
                <a:spLocks noChangeArrowheads="1"/>
              </p:cNvSpPr>
              <p:nvPr/>
            </p:nvSpPr>
            <p:spPr bwMode="auto">
              <a:xfrm>
                <a:off x="3452813" y="1370013"/>
                <a:ext cx="3635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/>
                  <a:t>fit</a:t>
                </a:r>
              </a:p>
            </p:txBody>
          </p:sp>
          <p:sp>
            <p:nvSpPr>
              <p:cNvPr id="35" name="14 CuadroTexto"/>
              <p:cNvSpPr txBox="1">
                <a:spLocks noChangeArrowheads="1"/>
              </p:cNvSpPr>
              <p:nvPr/>
            </p:nvSpPr>
            <p:spPr bwMode="auto">
              <a:xfrm>
                <a:off x="4438650" y="1384300"/>
                <a:ext cx="979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dirty="0" err="1"/>
                  <a:t>analyze</a:t>
                </a:r>
                <a:endParaRPr lang="es-ES" dirty="0"/>
              </a:p>
            </p:txBody>
          </p:sp>
          <p:cxnSp>
            <p:nvCxnSpPr>
              <p:cNvPr id="36" name="16 Conector recto de flecha"/>
              <p:cNvCxnSpPr>
                <a:cxnSpLocks noChangeShapeType="1"/>
              </p:cNvCxnSpPr>
              <p:nvPr/>
            </p:nvCxnSpPr>
            <p:spPr bwMode="auto">
              <a:xfrm>
                <a:off x="3860800" y="1739900"/>
                <a:ext cx="18224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37" name="17 Conector recto de flecha"/>
              <p:cNvCxnSpPr>
                <a:cxnSpLocks noChangeShapeType="1"/>
              </p:cNvCxnSpPr>
              <p:nvPr/>
            </p:nvCxnSpPr>
            <p:spPr bwMode="auto">
              <a:xfrm>
                <a:off x="3416300" y="1428750"/>
                <a:ext cx="48895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28" name="27 Conector recto"/>
            <p:cNvCxnSpPr/>
            <p:nvPr/>
          </p:nvCxnSpPr>
          <p:spPr bwMode="auto">
            <a:xfrm rot="5400000">
              <a:off x="3016647" y="2184003"/>
              <a:ext cx="1778000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41 Rectángulo"/>
          <p:cNvSpPr/>
          <p:nvPr/>
        </p:nvSpPr>
        <p:spPr bwMode="auto">
          <a:xfrm>
            <a:off x="3491881" y="1223755"/>
            <a:ext cx="450050" cy="155575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3994150" y="2628900"/>
            <a:ext cx="1733550" cy="2222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17 Conector recto de flecha"/>
          <p:cNvCxnSpPr>
            <a:endCxn id="24" idx="0"/>
          </p:cNvCxnSpPr>
          <p:nvPr/>
        </p:nvCxnSpPr>
        <p:spPr bwMode="auto">
          <a:xfrm rot="10800000" flipV="1">
            <a:off x="1771650" y="2828926"/>
            <a:ext cx="2933700" cy="733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38100" y="3395663"/>
          <a:ext cx="3333750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Graph" r:id="rId5" imgW="4062240" imgH="3216960" progId="Origin50.Graph">
                  <p:embed/>
                </p:oleObj>
              </mc:Choice>
              <mc:Fallback>
                <p:oleObj name="Graph" r:id="rId5" imgW="4062240" imgH="3216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3395663"/>
                        <a:ext cx="3333750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19 CuadroTexto"/>
          <p:cNvSpPr txBox="1">
            <a:spLocks noChangeArrowheads="1"/>
          </p:cNvSpPr>
          <p:nvPr/>
        </p:nvSpPr>
        <p:spPr bwMode="auto">
          <a:xfrm>
            <a:off x="571500" y="5829300"/>
            <a:ext cx="6638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 err="1">
                <a:solidFill>
                  <a:schemeClr val="bg2"/>
                </a:solidFill>
              </a:rPr>
              <a:t>Model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selection</a:t>
            </a:r>
            <a:r>
              <a:rPr lang="es-ES" sz="2000" dirty="0">
                <a:solidFill>
                  <a:schemeClr val="bg2"/>
                </a:solidFill>
              </a:rPr>
              <a:t>:</a:t>
            </a:r>
          </a:p>
          <a:p>
            <a:r>
              <a:rPr lang="es-ES" sz="2000" dirty="0" err="1">
                <a:solidFill>
                  <a:schemeClr val="bg2"/>
                </a:solidFill>
              </a:rPr>
              <a:t>all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possible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combinations</a:t>
            </a:r>
            <a:r>
              <a:rPr lang="es-ES" sz="2000" dirty="0">
                <a:solidFill>
                  <a:schemeClr val="bg2"/>
                </a:solidFill>
              </a:rPr>
              <a:t> of </a:t>
            </a:r>
            <a:r>
              <a:rPr lang="es-ES" sz="2000" dirty="0" err="1">
                <a:solidFill>
                  <a:schemeClr val="bg2"/>
                </a:solidFill>
              </a:rPr>
              <a:t>parameters</a:t>
            </a:r>
            <a:r>
              <a:rPr lang="es-ES" sz="2000" dirty="0">
                <a:solidFill>
                  <a:schemeClr val="bg2"/>
                </a:solidFill>
              </a:rPr>
              <a:t> are </a:t>
            </a:r>
            <a:r>
              <a:rPr lang="es-ES" sz="2000" dirty="0" err="1">
                <a:solidFill>
                  <a:schemeClr val="bg2"/>
                </a:solidFill>
              </a:rPr>
              <a:t>investigated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</a:p>
          <a:p>
            <a:r>
              <a:rPr lang="es-ES" sz="2000" dirty="0">
                <a:solidFill>
                  <a:schemeClr val="bg2"/>
                </a:solidFill>
              </a:rPr>
              <a:t>and </a:t>
            </a:r>
            <a:r>
              <a:rPr lang="es-ES" sz="2000" dirty="0" err="1">
                <a:solidFill>
                  <a:schemeClr val="bg2"/>
                </a:solidFill>
              </a:rPr>
              <a:t>their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l-G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s-ES" sz="2000" baseline="30000" dirty="0">
                <a:solidFill>
                  <a:schemeClr val="bg2"/>
                </a:solidFill>
              </a:rPr>
              <a:t>2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calculated</a:t>
            </a:r>
            <a:endParaRPr lang="es-ES" sz="2000" dirty="0">
              <a:solidFill>
                <a:schemeClr val="bg2"/>
              </a:solidFill>
            </a:endParaRPr>
          </a:p>
        </p:txBody>
      </p:sp>
      <p:sp>
        <p:nvSpPr>
          <p:cNvPr id="24" name="28 Rectángulo"/>
          <p:cNvSpPr>
            <a:spLocks noChangeArrowheads="1"/>
          </p:cNvSpPr>
          <p:nvPr/>
        </p:nvSpPr>
        <p:spPr bwMode="auto">
          <a:xfrm>
            <a:off x="171450" y="3562350"/>
            <a:ext cx="3200400" cy="2311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1000" y="3384550"/>
            <a:ext cx="3174704" cy="24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Flecha derecha"/>
          <p:cNvSpPr/>
          <p:nvPr/>
        </p:nvSpPr>
        <p:spPr bwMode="auto">
          <a:xfrm>
            <a:off x="3727450" y="3917950"/>
            <a:ext cx="1733550" cy="1155700"/>
          </a:xfrm>
          <a:prstGeom prst="rightArrow">
            <a:avLst>
              <a:gd name="adj1" fmla="val 50000"/>
              <a:gd name="adj2" fmla="val 38235"/>
            </a:avLst>
          </a:prstGeom>
          <a:solidFill>
            <a:srgbClr val="F2FB7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789667" y="2267580"/>
            <a:ext cx="322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sz="2000" dirty="0" smtClean="0"/>
              <a:t>  Robust model </a:t>
            </a:r>
            <a:r>
              <a:rPr lang="ca-ES" sz="2000" dirty="0" err="1" smtClean="0"/>
              <a:t>selection</a:t>
            </a:r>
            <a:endParaRPr lang="ca-ES" sz="2000" dirty="0"/>
          </a:p>
        </p:txBody>
      </p:sp>
      <p:sp>
        <p:nvSpPr>
          <p:cNvPr id="29" name="26 CuadroTexto"/>
          <p:cNvSpPr txBox="1"/>
          <p:nvPr/>
        </p:nvSpPr>
        <p:spPr>
          <a:xfrm>
            <a:off x="-26982" y="140377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</a:t>
            </a:r>
            <a:r>
              <a:rPr lang="ca-ES" dirty="0" err="1" smtClean="0"/>
              <a:t>It</a:t>
            </a:r>
            <a:r>
              <a:rPr lang="ca-ES" dirty="0" smtClean="0"/>
              <a:t> </a:t>
            </a:r>
            <a:r>
              <a:rPr lang="ca-ES" dirty="0" err="1" smtClean="0"/>
              <a:t>does</a:t>
            </a:r>
            <a:r>
              <a:rPr lang="ca-ES" dirty="0" smtClean="0"/>
              <a:t> </a:t>
            </a:r>
            <a:r>
              <a:rPr lang="ca-ES" dirty="0" err="1" smtClean="0"/>
              <a:t>not</a:t>
            </a:r>
            <a:r>
              <a:rPr lang="ca-ES" dirty="0" smtClean="0"/>
              <a:t> get </a:t>
            </a:r>
            <a:r>
              <a:rPr lang="ca-ES" dirty="0" err="1" smtClean="0"/>
              <a:t>stuck</a:t>
            </a:r>
            <a:endParaRPr lang="ca-ES" dirty="0"/>
          </a:p>
        </p:txBody>
      </p:sp>
      <p:sp>
        <p:nvSpPr>
          <p:cNvPr id="30" name="28 CuadroTexto"/>
          <p:cNvSpPr txBox="1"/>
          <p:nvPr/>
        </p:nvSpPr>
        <p:spPr>
          <a:xfrm>
            <a:off x="5803260" y="1384300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a-ES" dirty="0" smtClean="0"/>
              <a:t>  Robust parameter </a:t>
            </a:r>
          </a:p>
          <a:p>
            <a:r>
              <a:rPr lang="ca-ES" dirty="0"/>
              <a:t> </a:t>
            </a:r>
            <a:r>
              <a:rPr lang="ca-ES" dirty="0" smtClean="0"/>
              <a:t>    estimation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1623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87363" y="0"/>
            <a:ext cx="822960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rgbClr val="0070C0"/>
                </a:solidFill>
              </a:rPr>
              <a:t>FABADA in Mantid (FIM)</a:t>
            </a:r>
          </a:p>
        </p:txBody>
      </p:sp>
      <p:pic>
        <p:nvPicPr>
          <p:cNvPr id="717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37179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140200" y="1196975"/>
            <a:ext cx="482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GB" altLang="en-US"/>
              <a:t>FABADA has been implemented as a general purpose minimiser in  fit wizard in Mantid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3850" y="3068638"/>
            <a:ext cx="3671888" cy="215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4787900" y="2884488"/>
            <a:ext cx="323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2000">
                <a:solidFill>
                  <a:srgbClr val="C00000"/>
                </a:solidFill>
              </a:rPr>
              <a:t>Choose FABADA as minimiser</a:t>
            </a:r>
          </a:p>
        </p:txBody>
      </p:sp>
      <p:cxnSp>
        <p:nvCxnSpPr>
          <p:cNvPr id="13" name="Straight Arrow Connector 12"/>
          <p:cNvCxnSpPr>
            <a:stCxn id="7174" idx="1"/>
            <a:endCxn id="10" idx="3"/>
          </p:cNvCxnSpPr>
          <p:nvPr/>
        </p:nvCxnSpPr>
        <p:spPr>
          <a:xfrm flipH="1">
            <a:off x="3995738" y="3084513"/>
            <a:ext cx="792162" cy="920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15"/>
          <p:cNvSpPr txBox="1">
            <a:spLocks noChangeArrowheads="1"/>
          </p:cNvSpPr>
          <p:nvPr/>
        </p:nvSpPr>
        <p:spPr bwMode="auto">
          <a:xfrm>
            <a:off x="4298950" y="3363913"/>
            <a:ext cx="4665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C00000"/>
                </a:solidFill>
              </a:rPr>
              <a:t>Use high value for maximum number of iterations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11413" y="3563938"/>
            <a:ext cx="1858962" cy="460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18"/>
          <p:cNvSpPr txBox="1">
            <a:spLocks noChangeArrowheads="1"/>
          </p:cNvSpPr>
          <p:nvPr/>
        </p:nvSpPr>
        <p:spPr bwMode="auto">
          <a:xfrm>
            <a:off x="4525963" y="4221163"/>
            <a:ext cx="421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2000">
                <a:solidFill>
                  <a:srgbClr val="C00000"/>
                </a:solidFill>
              </a:rPr>
              <a:t>Use  of simulated annealing is optional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11413" y="4421188"/>
            <a:ext cx="2114550" cy="663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23"/>
          <p:cNvSpPr txBox="1">
            <a:spLocks noChangeArrowheads="1"/>
          </p:cNvSpPr>
          <p:nvPr/>
        </p:nvSpPr>
        <p:spPr bwMode="auto">
          <a:xfrm>
            <a:off x="4592638" y="4783138"/>
            <a:ext cx="4379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C00000"/>
                </a:solidFill>
              </a:rPr>
              <a:t>Define temperature if simulated annealing is chosen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73338" y="5084763"/>
            <a:ext cx="2019300" cy="406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TextBox 26"/>
          <p:cNvSpPr txBox="1">
            <a:spLocks noChangeArrowheads="1"/>
          </p:cNvSpPr>
          <p:nvPr/>
        </p:nvSpPr>
        <p:spPr bwMode="auto">
          <a:xfrm>
            <a:off x="1258888" y="6488113"/>
            <a:ext cx="7527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1600"/>
              <a:t>https://www.mantidproject.org/MantidPlot:_Simple_Peak_Fitting_with_the_Fit_Wizard</a:t>
            </a:r>
          </a:p>
        </p:txBody>
      </p:sp>
      <p:sp>
        <p:nvSpPr>
          <p:cNvPr id="7183" name="Rectangle 2"/>
          <p:cNvSpPr>
            <a:spLocks noChangeArrowheads="1"/>
          </p:cNvSpPr>
          <p:nvPr/>
        </p:nvSpPr>
        <p:spPr bwMode="auto">
          <a:xfrm>
            <a:off x="3132138" y="1412875"/>
            <a:ext cx="369887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1619250" y="-1588"/>
            <a:ext cx="6048375" cy="1063626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rgbClr val="0070C0"/>
                </a:solidFill>
              </a:rPr>
              <a:t>FIM as an Interface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920722"/>
            <a:ext cx="4745534" cy="5310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178" y="6150114"/>
            <a:ext cx="8556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1600" dirty="0"/>
              <a:t>D Monserrat, A </a:t>
            </a:r>
            <a:r>
              <a:rPr lang="en-GB" sz="1600" dirty="0" err="1"/>
              <a:t>Vispa</a:t>
            </a:r>
            <a:r>
              <a:rPr lang="en-GB" sz="1600" dirty="0"/>
              <a:t>, LC Pardo, R Tolchenov, S </a:t>
            </a:r>
            <a:r>
              <a:rPr lang="en-GB" sz="1600" dirty="0" smtClean="0"/>
              <a:t>Mukhopadhyay, F Fernandez-Alonso, J </a:t>
            </a:r>
            <a:r>
              <a:rPr lang="en-GB" sz="1600" dirty="0" err="1" smtClean="0"/>
              <a:t>Phys</a:t>
            </a:r>
            <a:r>
              <a:rPr lang="en-GB" sz="1600" dirty="0" smtClean="0"/>
              <a:t> Conf. </a:t>
            </a:r>
            <a:r>
              <a:rPr lang="en-GB" sz="1600" dirty="0" err="1" smtClean="0"/>
              <a:t>Ser</a:t>
            </a:r>
            <a:r>
              <a:rPr lang="en-GB" sz="1600" dirty="0" smtClean="0"/>
              <a:t> 663 (2015).  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424863" cy="431958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What is </a:t>
            </a:r>
            <a:r>
              <a:rPr lang="en-GB" sz="2400" smtClean="0"/>
              <a:t>QENS spectra? </a:t>
            </a:r>
          </a:p>
          <a:p>
            <a:pPr marL="0" indent="0">
              <a:defRPr/>
            </a:pPr>
            <a:endParaRPr lang="en-GB" sz="240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What is Bayesian data analysis 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Fitting Algorithm for Bayesian Analysis of </a:t>
            </a:r>
            <a:r>
              <a:rPr lang="en-GB" sz="2400" dirty="0" smtClean="0"/>
              <a:t>Data (FABADA)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Implementation of FABADA in Mantid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Examples of QENS data fitting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Summary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Outlook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395288" y="3175"/>
            <a:ext cx="822960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b="1" smtClean="0">
                <a:solidFill>
                  <a:srgbClr val="0070C0"/>
                </a:solidFill>
              </a:rPr>
              <a:t>Recent Updates : Simulated Annealing</a:t>
            </a:r>
          </a:p>
        </p:txBody>
      </p:sp>
      <p:pic>
        <p:nvPicPr>
          <p:cNvPr id="92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50938"/>
            <a:ext cx="42370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16375"/>
            <a:ext cx="38163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4427538" y="45085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C00000"/>
                </a:solidFill>
              </a:rPr>
              <a:t>Simulated annealing can be used to find out global minimum</a:t>
            </a:r>
          </a:p>
        </p:txBody>
      </p:sp>
      <p:grpSp>
        <p:nvGrpSpPr>
          <p:cNvPr id="9222" name="Group 13"/>
          <p:cNvGrpSpPr>
            <a:grpSpLocks/>
          </p:cNvGrpSpPr>
          <p:nvPr/>
        </p:nvGrpSpPr>
        <p:grpSpPr bwMode="auto">
          <a:xfrm>
            <a:off x="611188" y="1052513"/>
            <a:ext cx="3240087" cy="3003550"/>
            <a:chOff x="611561" y="886828"/>
            <a:chExt cx="3528392" cy="3169268"/>
          </a:xfrm>
        </p:grpSpPr>
        <p:pic>
          <p:nvPicPr>
            <p:cNvPr id="9224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886828"/>
              <a:ext cx="3528392" cy="3169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04696" y="1340777"/>
              <a:ext cx="503068" cy="432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84663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 BL Vidal, E </a:t>
            </a:r>
            <a:r>
              <a:rPr lang="en-GB" sz="1600" dirty="0" smtClean="0"/>
              <a:t>Oram, </a:t>
            </a:r>
            <a:r>
              <a:rPr lang="en-GB" sz="1600" dirty="0"/>
              <a:t>RA </a:t>
            </a:r>
            <a:r>
              <a:rPr lang="en-GB" sz="1600" dirty="0" smtClean="0"/>
              <a:t>Banos, </a:t>
            </a:r>
            <a:r>
              <a:rPr lang="en-GB" sz="1600" dirty="0"/>
              <a:t>LC Pardo, S </a:t>
            </a:r>
            <a:r>
              <a:rPr lang="en-GB" sz="1600" dirty="0" smtClean="0"/>
              <a:t>Mukhopadhyay, </a:t>
            </a:r>
            <a:r>
              <a:rPr lang="en-GB" sz="1600" dirty="0"/>
              <a:t>and </a:t>
            </a:r>
            <a:r>
              <a:rPr lang="en-GB" sz="1600" dirty="0" smtClean="0"/>
              <a:t>F Fernandez-Alonso, J. Phys. Conf. </a:t>
            </a:r>
            <a:r>
              <a:rPr lang="en-GB" sz="1600" dirty="0" err="1" smtClean="0"/>
              <a:t>Ser</a:t>
            </a:r>
            <a:r>
              <a:rPr lang="en-GB" sz="1600" dirty="0" smtClean="0"/>
              <a:t> </a:t>
            </a:r>
            <a:r>
              <a:rPr lang="en-GB" sz="1600" b="1" dirty="0" smtClean="0"/>
              <a:t>1021</a:t>
            </a:r>
            <a:r>
              <a:rPr lang="en-GB" sz="1600" dirty="0" smtClean="0"/>
              <a:t>, 12012 (2018).  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>
                <a:solidFill>
                  <a:srgbClr val="0070C0"/>
                </a:solidFill>
              </a:rPr>
              <a:t>Multi </a:t>
            </a:r>
            <a:r>
              <a:rPr lang="en-GB" b="1" dirty="0" smtClean="0">
                <a:solidFill>
                  <a:srgbClr val="0070C0"/>
                </a:solidFill>
              </a:rPr>
              <a:t>dimensional Data Fitting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227763" y="2060575"/>
            <a:ext cx="25923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C00000"/>
                </a:solidFill>
              </a:rPr>
              <a:t>In multi dimensional data fitting option one can get option to fit several parameters simultaneously, such </a:t>
            </a:r>
            <a:r>
              <a:rPr lang="en-GB" altLang="en-US" sz="2000">
                <a:solidFill>
                  <a:srgbClr val="C00000"/>
                </a:solidFill>
              </a:rPr>
              <a:t>as </a:t>
            </a:r>
            <a:r>
              <a:rPr lang="en-GB" altLang="en-US" sz="2000" smtClean="0">
                <a:solidFill>
                  <a:srgbClr val="C00000"/>
                </a:solidFill>
              </a:rPr>
              <a:t>amplitude and </a:t>
            </a:r>
            <a:r>
              <a:rPr lang="en-GB" altLang="en-US" sz="2000" dirty="0">
                <a:solidFill>
                  <a:srgbClr val="C00000"/>
                </a:solidFill>
              </a:rPr>
              <a:t>energy transfer </a:t>
            </a:r>
          </a:p>
          <a:p>
            <a:pPr algn="ctr"/>
            <a:r>
              <a:rPr lang="en-GB" altLang="en-US" sz="2000" dirty="0">
                <a:solidFill>
                  <a:srgbClr val="C00000"/>
                </a:solidFill>
              </a:rPr>
              <a:t>or </a:t>
            </a:r>
          </a:p>
          <a:p>
            <a:pPr algn="ctr"/>
            <a:r>
              <a:rPr lang="en-GB" altLang="en-US" sz="2000" dirty="0">
                <a:solidFill>
                  <a:srgbClr val="C00000"/>
                </a:solidFill>
              </a:rPr>
              <a:t>fix FWHM of certain peaks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5328592" cy="5962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1763713" y="0"/>
            <a:ext cx="5903912" cy="9810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rgbClr val="0070C0"/>
                </a:solidFill>
              </a:rPr>
              <a:t>Fitting QENS Data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903663" y="1844675"/>
            <a:ext cx="496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C00000"/>
                </a:solidFill>
              </a:rPr>
              <a:t>A typical plot and results after fitting a QENS spectrum using FIM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729038"/>
            <a:ext cx="3677916" cy="275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2976"/>
            <a:ext cx="4011894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14" y="897473"/>
            <a:ext cx="3999574" cy="2797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60547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692150" y="0"/>
            <a:ext cx="822960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rgbClr val="0070C0"/>
                </a:solidFill>
              </a:rPr>
              <a:t>Fitting QENS Data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516688" y="1628775"/>
            <a:ext cx="2159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2000">
                <a:solidFill>
                  <a:srgbClr val="C00000"/>
                </a:solidFill>
              </a:rPr>
              <a:t>FABADA is used to fit QENS data obtained from IRIS instrument at ISIS.</a:t>
            </a:r>
          </a:p>
          <a:p>
            <a:endParaRPr lang="en-GB" altLang="en-US" sz="2000">
              <a:solidFill>
                <a:srgbClr val="C00000"/>
              </a:solidFill>
            </a:endParaRPr>
          </a:p>
          <a:p>
            <a:endParaRPr lang="en-GB" altLang="en-US" sz="2000">
              <a:solidFill>
                <a:srgbClr val="C00000"/>
              </a:solidFill>
            </a:endParaRPr>
          </a:p>
          <a:p>
            <a:r>
              <a:rPr lang="en-GB" altLang="en-US" sz="2000">
                <a:solidFill>
                  <a:srgbClr val="C00000"/>
                </a:solidFill>
              </a:rPr>
              <a:t>There is no gain by using L=3 over L=2 for this QENS fitting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79388" y="6140450"/>
            <a:ext cx="8785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1600" dirty="0"/>
              <a:t>A. </a:t>
            </a:r>
            <a:r>
              <a:rPr lang="en-GB" altLang="en-US" sz="1600" dirty="0" err="1"/>
              <a:t>Vispa</a:t>
            </a:r>
            <a:r>
              <a:rPr lang="en-GB" altLang="en-US" sz="1600" dirty="0"/>
              <a:t>, D. Monserrat, G. J. </a:t>
            </a:r>
            <a:r>
              <a:rPr lang="en-GB" altLang="en-US" sz="1600" dirty="0" err="1"/>
              <a:t>Cuello</a:t>
            </a:r>
            <a:r>
              <a:rPr lang="en-GB" altLang="en-US" sz="1600" dirty="0"/>
              <a:t>, F. Fernandez-</a:t>
            </a:r>
            <a:r>
              <a:rPr lang="en-GB" altLang="en-US" sz="1600" dirty="0" err="1"/>
              <a:t>Alonso,S</a:t>
            </a:r>
            <a:r>
              <a:rPr lang="en-GB" altLang="en-US" sz="1600" dirty="0"/>
              <a:t>. Mukhopadhyay, F. Demmel, </a:t>
            </a:r>
            <a:r>
              <a:rPr lang="en-GB" altLang="en-US" sz="1600" dirty="0" err="1"/>
              <a:t>J.Ll</a:t>
            </a:r>
            <a:r>
              <a:rPr lang="en-GB" altLang="en-US" sz="1600" dirty="0"/>
              <a:t>. </a:t>
            </a:r>
            <a:r>
              <a:rPr lang="en-GB" altLang="en-US" sz="1600" dirty="0" err="1"/>
              <a:t>Tamarit</a:t>
            </a:r>
            <a:r>
              <a:rPr lang="en-GB" altLang="en-US" sz="1600" dirty="0"/>
              <a:t>, and L. C. Pardo, </a:t>
            </a:r>
            <a:r>
              <a:rPr lang="en-GB" altLang="en-US" sz="1600" dirty="0" err="1"/>
              <a:t>Phys</a:t>
            </a:r>
            <a:r>
              <a:rPr lang="en-GB" altLang="en-US" sz="1600" dirty="0"/>
              <a:t> </a:t>
            </a:r>
            <a:r>
              <a:rPr lang="en-GB" altLang="en-US" sz="1600" dirty="0" err="1"/>
              <a:t>Chem</a:t>
            </a:r>
            <a:r>
              <a:rPr lang="en-GB" altLang="en-US" sz="1600" dirty="0"/>
              <a:t> </a:t>
            </a:r>
            <a:r>
              <a:rPr lang="en-GB" altLang="en-US" sz="1600" dirty="0" err="1"/>
              <a:t>Chem</a:t>
            </a:r>
            <a:r>
              <a:rPr lang="en-GB" altLang="en-US" sz="1600" dirty="0"/>
              <a:t> </a:t>
            </a:r>
            <a:r>
              <a:rPr lang="en-GB" altLang="en-US" sz="1600" dirty="0" err="1"/>
              <a:t>Phys</a:t>
            </a:r>
            <a:r>
              <a:rPr lang="en-GB" altLang="en-US" sz="1600" dirty="0"/>
              <a:t> </a:t>
            </a:r>
            <a:r>
              <a:rPr lang="en-GB" altLang="en-US" sz="1600" b="1" dirty="0"/>
              <a:t>19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20259 </a:t>
            </a:r>
            <a:r>
              <a:rPr lang="en-GB" altLang="en-US" sz="1600" dirty="0"/>
              <a:t>(2017</a:t>
            </a:r>
            <a:r>
              <a:rPr lang="en-GB" altLang="en-US" sz="1600" dirty="0" smtClean="0"/>
              <a:t>) </a:t>
            </a:r>
            <a:endParaRPr lang="en-GB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892175" y="-17463"/>
            <a:ext cx="8229600" cy="1143001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b="1" smtClean="0">
                <a:solidFill>
                  <a:srgbClr val="0070C0"/>
                </a:solidFill>
              </a:rPr>
              <a:t>Fitting Neutron Compton Profile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51313"/>
            <a:ext cx="61214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19494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39788"/>
            <a:ext cx="201453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5002213" y="890588"/>
            <a:ext cx="36004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>
                <a:solidFill>
                  <a:srgbClr val="C00000"/>
                </a:solidFill>
              </a:rPr>
              <a:t>Gaussian peaks are fitted using FIM for analysing data obtained from VESUVIO instrument at ISIS</a:t>
            </a:r>
          </a:p>
          <a:p>
            <a:endParaRPr lang="en-GB" altLang="en-US">
              <a:solidFill>
                <a:srgbClr val="C00000"/>
              </a:solidFill>
            </a:endParaRPr>
          </a:p>
          <a:p>
            <a:r>
              <a:rPr lang="en-GB" altLang="en-US">
                <a:solidFill>
                  <a:srgbClr val="C00000"/>
                </a:solidFill>
              </a:rPr>
              <a:t>N=3 is the better fitting for Al but not for Cu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11560" y="836712"/>
            <a:ext cx="8229600" cy="1143001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b="1" dirty="0" smtClean="0">
                <a:solidFill>
                  <a:srgbClr val="0070C0"/>
                </a:solidFill>
              </a:rPr>
              <a:t>How Machine Learning can Help for High Throughput QENS 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2" y="2152683"/>
            <a:ext cx="3846903" cy="2638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3866" y="4077072"/>
            <a:ext cx="27943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 Q points </a:t>
            </a:r>
          </a:p>
          <a:p>
            <a:r>
              <a:rPr lang="en-GB" dirty="0" smtClean="0"/>
              <a:t>X 3 Lorentzian </a:t>
            </a:r>
          </a:p>
          <a:p>
            <a:r>
              <a:rPr lang="en-GB" dirty="0" smtClean="0"/>
              <a:t>X 10 temperatures</a:t>
            </a:r>
          </a:p>
          <a:p>
            <a:r>
              <a:rPr lang="en-GB" dirty="0" smtClean="0"/>
              <a:t>X 3 samples</a:t>
            </a:r>
          </a:p>
          <a:p>
            <a:r>
              <a:rPr lang="en-GB" dirty="0" smtClean="0"/>
              <a:t>= 1800 peak fitting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2070031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With sample changer our capacity has improved by three times</a:t>
            </a:r>
            <a:endParaRPr lang="en-GB" sz="18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83" y="1844824"/>
            <a:ext cx="857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8481" y="3062755"/>
            <a:ext cx="3401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33399"/>
                </a:solidFill>
              </a:rPr>
              <a:t>Required high throughput data analysis</a:t>
            </a:r>
            <a:endParaRPr lang="en-GB" sz="2000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125071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Supervised learning ? 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916238" y="620713"/>
            <a:ext cx="3455987" cy="9556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rgbClr val="00B0F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712646" cy="45259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Bayesian analysis is useful to </a:t>
            </a:r>
            <a:r>
              <a:rPr lang="en-GB" sz="2400" dirty="0"/>
              <a:t>analyse complicated data consists of several overlapping peaks, backgrounds and </a:t>
            </a:r>
            <a:r>
              <a:rPr lang="en-GB" sz="2400" dirty="0" err="1"/>
              <a:t>spurions</a:t>
            </a:r>
            <a:r>
              <a:rPr lang="en-GB" sz="2400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FABADA algorithm has been implemented in Mantid to facilitate Bayesian analysis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The next step is to introduce machine learning using Bayesian methodology for high throughput QENS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37110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916238" y="620713"/>
            <a:ext cx="3455987" cy="9556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rgbClr val="00B0F0"/>
                </a:solidFill>
              </a:rPr>
              <a:t>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Dealing </a:t>
            </a:r>
            <a:r>
              <a:rPr lang="en-GB" sz="2400" dirty="0"/>
              <a:t>with sparse, low-count-rate data in a statistically rigorous </a:t>
            </a:r>
            <a:r>
              <a:rPr lang="en-GB" sz="2400" dirty="0" smtClean="0"/>
              <a:t>fashion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definition of quantitative criteria for a systematic </a:t>
            </a:r>
            <a:r>
              <a:rPr lang="en-GB" sz="2400" dirty="0" smtClean="0"/>
              <a:t>analysis of </a:t>
            </a:r>
            <a:r>
              <a:rPr lang="en-GB" sz="2400" dirty="0"/>
              <a:t>the information content (and associated correlation) of the underlying </a:t>
            </a:r>
            <a:r>
              <a:rPr lang="en-GB" sz="2400" dirty="0" smtClean="0"/>
              <a:t>PDFs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The </a:t>
            </a:r>
            <a:r>
              <a:rPr lang="en-GB" sz="2400" dirty="0"/>
              <a:t>development of a library of models starting with those typically used </a:t>
            </a:r>
            <a:r>
              <a:rPr lang="en-GB" sz="2400" dirty="0" smtClean="0"/>
              <a:t>for the </a:t>
            </a:r>
            <a:r>
              <a:rPr lang="en-GB" sz="2400" dirty="0"/>
              <a:t>analysis of QENS and Compton </a:t>
            </a:r>
            <a:r>
              <a:rPr lang="en-GB" sz="2400" dirty="0" smtClean="0"/>
              <a:t>data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use of genetic algorithms </a:t>
            </a:r>
            <a:r>
              <a:rPr lang="en-GB" sz="2400" dirty="0" smtClean="0"/>
              <a:t>and </a:t>
            </a:r>
            <a:r>
              <a:rPr lang="en-GB" sz="2400" smtClean="0"/>
              <a:t>machine learning to </a:t>
            </a:r>
            <a:r>
              <a:rPr lang="en-GB" sz="2400" dirty="0"/>
              <a:t>increase overall </a:t>
            </a:r>
            <a:r>
              <a:rPr lang="en-GB" sz="2400" dirty="0" smtClean="0"/>
              <a:t>efficiency for high throughput data analysis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484313" y="908050"/>
            <a:ext cx="6048375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000" b="1" smtClean="0">
                <a:solidFill>
                  <a:srgbClr val="00B0F0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2205038"/>
            <a:ext cx="8229600" cy="2908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i="1" dirty="0" err="1" smtClean="0"/>
              <a:t>Universitat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Polit`ecnica</a:t>
            </a:r>
            <a:r>
              <a:rPr lang="en-GB" sz="2000" i="1" dirty="0" smtClean="0"/>
              <a:t> </a:t>
            </a:r>
            <a:r>
              <a:rPr lang="en-GB" sz="2000" i="1" dirty="0"/>
              <a:t>de </a:t>
            </a:r>
            <a:r>
              <a:rPr lang="en-GB" sz="2000" i="1" dirty="0" err="1" smtClean="0"/>
              <a:t>Catalunya</a:t>
            </a:r>
            <a:r>
              <a:rPr lang="en-GB" sz="2000" i="1" dirty="0" smtClean="0"/>
              <a:t> </a:t>
            </a:r>
            <a:r>
              <a:rPr lang="en-GB" sz="2000" dirty="0" smtClean="0"/>
              <a:t>and </a:t>
            </a:r>
            <a:r>
              <a:rPr lang="en-GB" sz="2000" dirty="0"/>
              <a:t>the </a:t>
            </a:r>
            <a:r>
              <a:rPr lang="en-GB" sz="2000" i="1" dirty="0" smtClean="0"/>
              <a:t>UK </a:t>
            </a:r>
            <a:r>
              <a:rPr lang="en-GB" sz="2000" i="1" dirty="0"/>
              <a:t>Science </a:t>
            </a:r>
            <a:r>
              <a:rPr lang="en-GB" sz="2000" i="1" dirty="0" smtClean="0"/>
              <a:t>&amp; </a:t>
            </a:r>
            <a:r>
              <a:rPr lang="en-GB" sz="2000" i="1" dirty="0"/>
              <a:t>Technology Facilities </a:t>
            </a:r>
            <a:r>
              <a:rPr lang="en-GB" sz="2000" i="1" dirty="0" smtClean="0"/>
              <a:t>Council</a:t>
            </a:r>
            <a:r>
              <a:rPr lang="en-GB" sz="2000" dirty="0" smtClean="0"/>
              <a:t> </a:t>
            </a:r>
            <a:r>
              <a:rPr lang="en-GB" sz="2000" dirty="0"/>
              <a:t>for their </a:t>
            </a:r>
            <a:r>
              <a:rPr lang="en-GB" sz="2000" dirty="0" smtClean="0"/>
              <a:t>continued support of this collaborative work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Mantid team at ISIS for helping  the implementation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Friendly Users group of Molecular Spectroscopy for testing the implementation patiently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0" indent="0">
              <a:defRPr/>
            </a:pPr>
            <a:endParaRPr lang="en-GB" sz="2000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619250" y="5300663"/>
            <a:ext cx="594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3600" b="1" i="1">
                <a:solidFill>
                  <a:srgbClr val="C00000"/>
                </a:solidFill>
              </a:rPr>
              <a:t>Thank you for your attention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03648" y="188640"/>
            <a:ext cx="7669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i="0" dirty="0" smtClean="0">
                <a:solidFill>
                  <a:srgbClr val="0070C0"/>
                </a:solidFill>
              </a:rPr>
              <a:t>What is Quasi Elastic Neutron Scattering (QENS) ? </a:t>
            </a:r>
            <a:endParaRPr lang="ca-ES" sz="2400" b="1" i="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124744"/>
            <a:ext cx="712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QENS  is used to study the rotational and diffusive motions of atoms and molecules in materials.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9" y="1955741"/>
            <a:ext cx="3527647" cy="243924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823947"/>
            <a:ext cx="7627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four dimensional data is often analysed by fitting with number of </a:t>
            </a:r>
            <a:r>
              <a:rPr lang="en-GB" sz="2000" dirty="0" err="1" smtClean="0"/>
              <a:t>Lorentzians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625232"/>
            <a:ext cx="6995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The width of Lorentzian 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dirty="0" smtClean="0"/>
              <a:t>depends on Q and temperatures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2345" y="2204864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88" y="1881689"/>
            <a:ext cx="3846903" cy="26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8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98009" y="354439"/>
            <a:ext cx="8111004" cy="768073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200" b="1" dirty="0" smtClean="0">
                <a:solidFill>
                  <a:srgbClr val="0070C0"/>
                </a:solidFill>
              </a:rPr>
              <a:t>Molecular Dynamics for INS and QENS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9100" y="1133475"/>
            <a:ext cx="0" cy="4576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1150" y="3357563"/>
            <a:ext cx="8175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Box 18"/>
          <p:cNvSpPr txBox="1">
            <a:spLocks noChangeArrowheads="1"/>
          </p:cNvSpPr>
          <p:nvPr/>
        </p:nvSpPr>
        <p:spPr bwMode="auto">
          <a:xfrm>
            <a:off x="4716463" y="1133475"/>
            <a:ext cx="3433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C00000"/>
                </a:solidFill>
              </a:rPr>
              <a:t>Molecular dynamics space</a:t>
            </a:r>
          </a:p>
        </p:txBody>
      </p:sp>
      <p:sp>
        <p:nvSpPr>
          <p:cNvPr id="25606" name="TextBox 19"/>
          <p:cNvSpPr txBox="1">
            <a:spLocks noChangeArrowheads="1"/>
          </p:cNvSpPr>
          <p:nvPr/>
        </p:nvSpPr>
        <p:spPr bwMode="auto">
          <a:xfrm>
            <a:off x="3910013" y="1001713"/>
            <a:ext cx="271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</a:t>
            </a:r>
          </a:p>
        </p:txBody>
      </p:sp>
      <p:sp>
        <p:nvSpPr>
          <p:cNvPr id="25607" name="TextBox 20"/>
          <p:cNvSpPr txBox="1">
            <a:spLocks noChangeArrowheads="1"/>
          </p:cNvSpPr>
          <p:nvPr/>
        </p:nvSpPr>
        <p:spPr bwMode="auto">
          <a:xfrm>
            <a:off x="8609013" y="3067050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r</a:t>
            </a:r>
          </a:p>
        </p:txBody>
      </p:sp>
      <p:sp>
        <p:nvSpPr>
          <p:cNvPr id="25608" name="TextBox 21"/>
          <p:cNvSpPr txBox="1">
            <a:spLocks noChangeArrowheads="1"/>
          </p:cNvSpPr>
          <p:nvPr/>
        </p:nvSpPr>
        <p:spPr bwMode="auto">
          <a:xfrm>
            <a:off x="180975" y="2874963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Q</a:t>
            </a:r>
          </a:p>
        </p:txBody>
      </p:sp>
      <p:sp>
        <p:nvSpPr>
          <p:cNvPr id="25609" name="TextBox 22"/>
          <p:cNvSpPr txBox="1">
            <a:spLocks noChangeArrowheads="1"/>
          </p:cNvSpPr>
          <p:nvPr/>
        </p:nvSpPr>
        <p:spPr bwMode="auto">
          <a:xfrm>
            <a:off x="3960813" y="5773738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ω</a:t>
            </a:r>
            <a:endParaRPr lang="en-GB" altLang="en-US"/>
          </a:p>
        </p:txBody>
      </p:sp>
      <p:sp>
        <p:nvSpPr>
          <p:cNvPr id="25610" name="TextBox 23"/>
          <p:cNvSpPr txBox="1">
            <a:spLocks noChangeArrowheads="1"/>
          </p:cNvSpPr>
          <p:nvPr/>
        </p:nvSpPr>
        <p:spPr bwMode="auto">
          <a:xfrm>
            <a:off x="311150" y="5300663"/>
            <a:ext cx="330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C00000"/>
                </a:solidFill>
              </a:rPr>
              <a:t>Neutron scattering space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1644" y="2112266"/>
            <a:ext cx="4050019" cy="483466"/>
          </a:xfrm>
          <a:prstGeom prst="rect">
            <a:avLst/>
          </a:prstGeom>
          <a:blipFill rotWithShape="1">
            <a:blip r:embed="rId2"/>
            <a:stretch>
              <a:fillRect l="-1355" t="-79747" b="-130380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25612" name="TextBox 25"/>
          <p:cNvSpPr txBox="1">
            <a:spLocks noChangeArrowheads="1"/>
          </p:cNvSpPr>
          <p:nvPr/>
        </p:nvSpPr>
        <p:spPr bwMode="auto">
          <a:xfrm>
            <a:off x="4992688" y="2627313"/>
            <a:ext cx="349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van Hove correlation function</a:t>
            </a:r>
          </a:p>
        </p:txBody>
      </p:sp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44450" y="1250950"/>
            <a:ext cx="378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8000"/>
                </a:solidFill>
              </a:rPr>
              <a:t>Intermediate scattering function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573" y="2148817"/>
            <a:ext cx="3744416" cy="484941"/>
          </a:xfrm>
          <a:prstGeom prst="rect">
            <a:avLst/>
          </a:prstGeom>
          <a:blipFill rotWithShape="1">
            <a:blip r:embed="rId3"/>
            <a:stretch>
              <a:fillRect t="-101250" r="-814" b="-158750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302" y="4177020"/>
            <a:ext cx="3744416" cy="761940"/>
          </a:xfrm>
          <a:prstGeom prst="rect">
            <a:avLst/>
          </a:prstGeom>
          <a:blipFill rotWithShape="1">
            <a:blip r:embed="rId4"/>
            <a:stretch>
              <a:fillRect l="-1466" t="-28800" b="-101600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25616" name="TextBox 29"/>
          <p:cNvSpPr txBox="1">
            <a:spLocks noChangeArrowheads="1"/>
          </p:cNvSpPr>
          <p:nvPr/>
        </p:nvSpPr>
        <p:spPr bwMode="auto">
          <a:xfrm>
            <a:off x="534988" y="3414713"/>
            <a:ext cx="296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8000"/>
                </a:solidFill>
              </a:rPr>
              <a:t>Dynamic structure factor</a:t>
            </a:r>
          </a:p>
        </p:txBody>
      </p:sp>
      <p:sp>
        <p:nvSpPr>
          <p:cNvPr id="25617" name="TextBox 30"/>
          <p:cNvSpPr txBox="1">
            <a:spLocks noChangeArrowheads="1"/>
          </p:cNvSpPr>
          <p:nvPr/>
        </p:nvSpPr>
        <p:spPr bwMode="auto">
          <a:xfrm>
            <a:off x="4532313" y="3544888"/>
            <a:ext cx="421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8000"/>
                </a:solidFill>
              </a:rPr>
              <a:t>Frequency dependent radial distribution function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1644" y="4557990"/>
            <a:ext cx="4163435" cy="484941"/>
          </a:xfrm>
          <a:prstGeom prst="rect">
            <a:avLst/>
          </a:prstGeom>
          <a:blipFill rotWithShape="1">
            <a:blip r:embed="rId5"/>
            <a:stretch>
              <a:fillRect l="-1318" t="-102532" b="-16202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151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02345" y="2204864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07641"/>
            <a:ext cx="3937786" cy="3008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03" y="1633975"/>
            <a:ext cx="3882805" cy="3051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54" y="6381328"/>
            <a:ext cx="6549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F. Demmel and S. Mukhopadhyay, J. Chem. Phys. </a:t>
            </a:r>
            <a:r>
              <a:rPr lang="en-GB" sz="1600" b="1" dirty="0" smtClean="0"/>
              <a:t>144</a:t>
            </a:r>
            <a:r>
              <a:rPr lang="en-GB" sz="1600" dirty="0" smtClean="0"/>
              <a:t> 14503 (2016). 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910" y="517795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Each </a:t>
            </a:r>
            <a:r>
              <a:rPr lang="en-GB" sz="1800" dirty="0"/>
              <a:t>L</a:t>
            </a:r>
            <a:r>
              <a:rPr lang="en-GB" sz="1800" dirty="0" smtClean="0"/>
              <a:t>orentzian is associated with particular type of molecular motion so it is important to know how many Lorentzian are there in a single peak  </a:t>
            </a:r>
            <a:endParaRPr lang="en-GB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3113" y="4761505"/>
            <a:ext cx="531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Lucida Grande"/>
              </a:rPr>
              <a:t>The </a:t>
            </a:r>
            <a:r>
              <a:rPr lang="en-GB" sz="1800" dirty="0">
                <a:latin typeface="Lucida Grande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1800" dirty="0" smtClean="0">
                <a:latin typeface="Lucida Grande"/>
                <a:cs typeface="Times New Roman" panose="02020603050405020304" pitchFamily="18" charset="0"/>
              </a:rPr>
              <a:t>(Q) determines the mechanism of diffusion </a:t>
            </a:r>
            <a:r>
              <a:rPr lang="en-GB" sz="1800" dirty="0" smtClean="0">
                <a:latin typeface="Lucida Grande"/>
              </a:rPr>
              <a:t> </a:t>
            </a:r>
            <a:endParaRPr lang="en-GB" sz="1800" dirty="0">
              <a:latin typeface="Lucida Grande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75183" y="885113"/>
            <a:ext cx="9150350" cy="863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b="1" kern="0" dirty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QENS </a:t>
            </a:r>
            <a:r>
              <a:rPr lang="en-GB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Experiment on molten </a:t>
            </a:r>
            <a:r>
              <a:rPr lang="en-GB" b="1" kern="0" dirty="0" err="1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NaF</a:t>
            </a:r>
            <a:r>
              <a:rPr lang="en-GB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 ionic liquid</a:t>
            </a:r>
            <a:endParaRPr lang="en-GB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1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02345" y="2204864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399895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Lucida Grande"/>
              </a:rPr>
              <a:t>The </a:t>
            </a:r>
            <a:r>
              <a:rPr lang="en-GB" sz="2000" dirty="0">
                <a:solidFill>
                  <a:srgbClr val="C00000"/>
                </a:solidFill>
                <a:latin typeface="Lucida Grande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Lucida Grande"/>
                <a:cs typeface="Times New Roman" panose="02020603050405020304" pitchFamily="18" charset="0"/>
              </a:rPr>
              <a:t>model determines different types of mechanisms of diffusions </a:t>
            </a:r>
            <a:r>
              <a:rPr lang="en-GB" sz="2000" dirty="0" smtClean="0">
                <a:solidFill>
                  <a:srgbClr val="C00000"/>
                </a:solidFill>
                <a:latin typeface="Lucida Grande"/>
              </a:rPr>
              <a:t> </a:t>
            </a:r>
            <a:endParaRPr lang="en-GB" sz="2000" dirty="0">
              <a:solidFill>
                <a:srgbClr val="C00000"/>
              </a:solidFill>
              <a:latin typeface="Lucida Grande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75183" y="885113"/>
            <a:ext cx="9150350" cy="863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Diffusion Models for QENS</a:t>
            </a:r>
            <a:endParaRPr lang="en-GB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7" y="1422377"/>
            <a:ext cx="8306066" cy="2190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7" y="3612454"/>
            <a:ext cx="3449908" cy="26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836613"/>
            <a:ext cx="9150350" cy="863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b="1" kern="0" dirty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QENS Experiment to design solid acid catalyst</a:t>
            </a:r>
            <a:endParaRPr lang="en-GB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3"/>
          <a:stretch>
            <a:fillRect/>
          </a:stretch>
        </p:blipFill>
        <p:spPr bwMode="auto">
          <a:xfrm>
            <a:off x="4859338" y="1916113"/>
            <a:ext cx="38735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97013"/>
            <a:ext cx="723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76375"/>
            <a:ext cx="723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5" y="1663273"/>
            <a:ext cx="37671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57461" y="4618985"/>
            <a:ext cx="4505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1600" dirty="0"/>
              <a:t>Diffusion modes of cyclohexanone oxime passing through a pore with active sites (red), Top: Smooth </a:t>
            </a:r>
            <a:r>
              <a:rPr lang="en-GB" altLang="en-US" sz="1600" dirty="0" err="1"/>
              <a:t>Fickian</a:t>
            </a:r>
            <a:r>
              <a:rPr lang="en-GB" altLang="en-US" sz="1600" dirty="0"/>
              <a:t> diffusion means the oxime diffuses straight down the pore. Bottom:  Jump diffusion sees the oxime move between active sites with a specific residence time.</a:t>
            </a:r>
          </a:p>
        </p:txBody>
      </p:sp>
      <p:sp>
        <p:nvSpPr>
          <p:cNvPr id="2057" name="TextBox 4"/>
          <p:cNvSpPr txBox="1">
            <a:spLocks noChangeArrowheads="1"/>
          </p:cNvSpPr>
          <p:nvPr/>
        </p:nvSpPr>
        <p:spPr bwMode="auto">
          <a:xfrm>
            <a:off x="5292725" y="5500688"/>
            <a:ext cx="34401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altLang="en-US" sz="1600"/>
              <a:t>The </a:t>
            </a:r>
            <a:r>
              <a:rPr lang="en-GB" altLang="en-US" sz="1600" i="1"/>
              <a:t>Q</a:t>
            </a:r>
            <a:r>
              <a:rPr lang="en-GB" altLang="en-US" sz="1600"/>
              <a:t> dependence of the HWHM of the Lorentzian for Zeolite-Y (left) and SAPO-37 (right) obtained from QENS experiment on OSIRIS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65" y="6444396"/>
            <a:ext cx="445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M. E. Potter et al., ACS </a:t>
            </a:r>
            <a:r>
              <a:rPr lang="en-GB" sz="1600" dirty="0" err="1" smtClean="0"/>
              <a:t>Catal</a:t>
            </a:r>
            <a:r>
              <a:rPr lang="en-GB" sz="1600" dirty="0" smtClean="0"/>
              <a:t>., </a:t>
            </a:r>
            <a:r>
              <a:rPr lang="en-GB" sz="1600" b="1" dirty="0" smtClean="0"/>
              <a:t>7</a:t>
            </a:r>
            <a:r>
              <a:rPr lang="en-GB" sz="1600" dirty="0" smtClean="0"/>
              <a:t> 2926 (2017).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938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1115616" y="548680"/>
            <a:ext cx="7272809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Bayesian Data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74" y="1986001"/>
            <a:ext cx="276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Bayes Theorem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2" y="2523991"/>
            <a:ext cx="4099178" cy="82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2" y="4420639"/>
            <a:ext cx="7096816" cy="109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172" y="3630215"/>
            <a:ext cx="646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Model selection (How Many Lines are there?) 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896092" y="3341594"/>
            <a:ext cx="432048" cy="288621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896092" y="4149032"/>
            <a:ext cx="432048" cy="288621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2426731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H : Hypothesis</a:t>
            </a:r>
          </a:p>
          <a:p>
            <a:r>
              <a:rPr lang="en-GB" sz="1800" dirty="0" smtClean="0"/>
              <a:t>D: Experimental data</a:t>
            </a:r>
          </a:p>
          <a:p>
            <a:r>
              <a:rPr lang="en-GB" sz="1800" dirty="0" smtClean="0"/>
              <a:t>I: Implicit information 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99520" y="5517232"/>
            <a:ext cx="8007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Where</a:t>
            </a:r>
            <a:r>
              <a:rPr lang="en-GB" i="1" dirty="0" smtClean="0">
                <a:latin typeface="+mn-lt"/>
              </a:rPr>
              <a:t> M </a:t>
            </a:r>
            <a:r>
              <a:rPr lang="en-GB" dirty="0" smtClean="0">
                <a:latin typeface="+mn-lt"/>
              </a:rPr>
              <a:t>is the number of peaks, </a:t>
            </a:r>
            <a:r>
              <a:rPr lang="el-GR" i="1" dirty="0" smtClean="0"/>
              <a:t>χ</a:t>
            </a:r>
            <a:r>
              <a:rPr lang="en-GB" i="1" dirty="0" smtClean="0"/>
              <a:t> </a:t>
            </a:r>
            <a:r>
              <a:rPr lang="en-GB" dirty="0" smtClean="0"/>
              <a:t>is the cost function</a:t>
            </a:r>
            <a:endParaRPr lang="en-GB" dirty="0" smtClean="0">
              <a:latin typeface="+mn-lt"/>
            </a:endParaRPr>
          </a:p>
          <a:p>
            <a:r>
              <a:rPr lang="en-GB" i="1" dirty="0" smtClean="0">
                <a:latin typeface="+mn-lt"/>
              </a:rPr>
              <a:t>PDF P(</a:t>
            </a:r>
            <a:r>
              <a:rPr lang="el-GR" i="1" dirty="0" smtClean="0">
                <a:latin typeface="+mn-lt"/>
              </a:rPr>
              <a:t>χ</a:t>
            </a:r>
            <a:r>
              <a:rPr lang="en-GB" i="1" baseline="30000" dirty="0" smtClean="0">
                <a:latin typeface="+mn-lt"/>
              </a:rPr>
              <a:t>2</a:t>
            </a:r>
            <a:r>
              <a:rPr lang="en-GB" i="1" dirty="0" smtClean="0">
                <a:latin typeface="+mn-lt"/>
              </a:rPr>
              <a:t>) </a:t>
            </a:r>
            <a:r>
              <a:rPr lang="en-GB" dirty="0" smtClean="0">
                <a:latin typeface="+mn-lt"/>
              </a:rPr>
              <a:t>is calculated by the FABADA code </a:t>
            </a:r>
            <a:r>
              <a:rPr lang="en-GB" baseline="30000" dirty="0" smtClean="0">
                <a:latin typeface="+mn-lt"/>
              </a:rPr>
              <a:t> </a:t>
            </a:r>
            <a:endParaRPr lang="en-GB" baseline="30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595" y="1357820"/>
            <a:ext cx="797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Statistical methods are used to analyse complicated data consists of several overlapping peaks, backgrounds and </a:t>
            </a:r>
            <a:r>
              <a:rPr lang="en-GB" sz="1800" dirty="0" err="1" smtClean="0"/>
              <a:t>spurions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8106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Sans"/>
        <a:ea typeface="ヒラギノ角ゴ Pro W3"/>
        <a:cs typeface=""/>
      </a:majorFont>
      <a:minorFont>
        <a:latin typeface="Lucida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1591</Words>
  <Application>Microsoft Office PowerPoint</Application>
  <PresentationFormat>On-screen Show (4:3)</PresentationFormat>
  <Paragraphs>328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ヒラギノ角ゴ Pro W3</vt:lpstr>
      <vt:lpstr>Arial</vt:lpstr>
      <vt:lpstr>Calibri</vt:lpstr>
      <vt:lpstr>Lucida Grande</vt:lpstr>
      <vt:lpstr>Lucida Sans</vt:lpstr>
      <vt:lpstr>Symbol</vt:lpstr>
      <vt:lpstr>Times New Roman</vt:lpstr>
      <vt:lpstr>Wingdings</vt:lpstr>
      <vt:lpstr>Blank Presentation</vt:lpstr>
      <vt:lpstr>Ecuación</vt:lpstr>
      <vt:lpstr>Equation</vt:lpstr>
      <vt:lpstr>Graph</vt:lpstr>
      <vt:lpstr>Bayesian Data Analysis for Interpreting QENS Experiments</vt:lpstr>
      <vt:lpstr>Motivation</vt:lpstr>
      <vt:lpstr>Outline</vt:lpstr>
      <vt:lpstr>PowerPoint Presentation</vt:lpstr>
      <vt:lpstr>Molecular Dynamics for INS and QENS</vt:lpstr>
      <vt:lpstr>PowerPoint Presentation</vt:lpstr>
      <vt:lpstr>PowerPoint Presentation</vt:lpstr>
      <vt:lpstr>PowerPoint Presentation</vt:lpstr>
      <vt:lpstr>Bayesian Data Analysis</vt:lpstr>
      <vt:lpstr>PowerPoint Presentation</vt:lpstr>
      <vt:lpstr>PowerPoint Presentation</vt:lpstr>
      <vt:lpstr>PowerPoint Presentation</vt:lpstr>
      <vt:lpstr>PowerPoint Presentation</vt:lpstr>
      <vt:lpstr>Bayesian Data Analysis</vt:lpstr>
      <vt:lpstr>PowerPoint Presentation</vt:lpstr>
      <vt:lpstr>PowerPoint Presentation</vt:lpstr>
      <vt:lpstr>PowerPoint Presentation</vt:lpstr>
      <vt:lpstr>FABADA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FABADA in Mantid (FIM)</vt:lpstr>
      <vt:lpstr>FIM as an Interface </vt:lpstr>
      <vt:lpstr>Recent Updates : Simulated Annealing</vt:lpstr>
      <vt:lpstr>Multi dimensional Data Fitting</vt:lpstr>
      <vt:lpstr>Fitting QENS Data</vt:lpstr>
      <vt:lpstr>Fitting QENS Data</vt:lpstr>
      <vt:lpstr>Fitting Neutron Compton Profile</vt:lpstr>
      <vt:lpstr>How Machine Learning can Help for High Throughput QENS </vt:lpstr>
      <vt:lpstr>Summary</vt:lpstr>
      <vt:lpstr>Outlook</vt:lpstr>
      <vt:lpstr>Acknowledgements</vt:lpstr>
    </vt:vector>
  </TitlesOfParts>
  <Company>BMB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Willington</dc:creator>
  <cp:lastModifiedBy>Mukhopadhyay, Sanghamitra (STFC,RAL,ISIS)</cp:lastModifiedBy>
  <cp:revision>397</cp:revision>
  <dcterms:created xsi:type="dcterms:W3CDTF">2007-03-15T09:55:48Z</dcterms:created>
  <dcterms:modified xsi:type="dcterms:W3CDTF">2019-03-21T12:05:02Z</dcterms:modified>
</cp:coreProperties>
</file>