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C61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C61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C61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C61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C61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C61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C61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C61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C61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2E2C61"/>
        </a:fontRef>
        <a:srgbClr val="2E2C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FC"/>
          </a:solidFill>
        </a:fill>
      </a:tcStyle>
    </a:wholeTbl>
    <a:band2H>
      <a:tcTxStyle b="def" i="def"/>
      <a:tcStyle>
        <a:tcBdr/>
        <a:fill>
          <a:solidFill>
            <a:srgbClr val="E7E9F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E2C61"/>
        </a:fontRef>
        <a:srgbClr val="2E2C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9CA"/>
          </a:solidFill>
        </a:fill>
      </a:tcStyle>
    </a:wholeTbl>
    <a:band2H>
      <a:tcTxStyle b="def" i="def"/>
      <a:tcStyle>
        <a:tcBdr/>
        <a:fill>
          <a:solidFill>
            <a:srgbClr val="FCED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E2C61"/>
        </a:fontRef>
        <a:srgbClr val="2E2C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E2C61"/>
        </a:fontRef>
        <a:srgbClr val="2E2C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E2C61"/>
        </a:fontRef>
        <a:srgbClr val="2E2C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E2C61"/>
              </a:solidFill>
              <a:prstDash val="solid"/>
              <a:round/>
            </a:ln>
          </a:top>
          <a:bottom>
            <a:ln w="25400" cap="flat">
              <a:solidFill>
                <a:srgbClr val="2E2C6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E2C61"/>
              </a:solidFill>
              <a:prstDash val="solid"/>
              <a:round/>
            </a:ln>
          </a:top>
          <a:bottom>
            <a:ln w="25400" cap="flat">
              <a:solidFill>
                <a:srgbClr val="2E2C6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E2C61"/>
        </a:fontRef>
        <a:srgbClr val="2E2C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BD1"/>
          </a:solidFill>
        </a:fill>
      </a:tcStyle>
    </a:wholeTbl>
    <a:band2H>
      <a:tcTxStyle b="def" i="def"/>
      <a:tcStyle>
        <a:tcBdr/>
        <a:fill>
          <a:solidFill>
            <a:srgbClr val="E7E7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C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C6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C6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E2C61"/>
        </a:fontRef>
        <a:srgbClr val="2E2C61"/>
      </a:tcTxStyle>
      <a:tcStyle>
        <a:tcBdr>
          <a:left>
            <a:ln w="12700" cap="flat">
              <a:solidFill>
                <a:srgbClr val="2E2C61"/>
              </a:solidFill>
              <a:prstDash val="solid"/>
              <a:round/>
            </a:ln>
          </a:left>
          <a:right>
            <a:ln w="12700" cap="flat">
              <a:solidFill>
                <a:srgbClr val="2E2C61"/>
              </a:solidFill>
              <a:prstDash val="solid"/>
              <a:round/>
            </a:ln>
          </a:right>
          <a:top>
            <a:ln w="12700" cap="flat">
              <a:solidFill>
                <a:srgbClr val="2E2C61"/>
              </a:solidFill>
              <a:prstDash val="solid"/>
              <a:round/>
            </a:ln>
          </a:top>
          <a:bottom>
            <a:ln w="12700" cap="flat">
              <a:solidFill>
                <a:srgbClr val="2E2C61"/>
              </a:solidFill>
              <a:prstDash val="solid"/>
              <a:round/>
            </a:ln>
          </a:bottom>
          <a:insideH>
            <a:ln w="12700" cap="flat">
              <a:solidFill>
                <a:srgbClr val="2E2C61"/>
              </a:solidFill>
              <a:prstDash val="solid"/>
              <a:round/>
            </a:ln>
          </a:insideH>
          <a:insideV>
            <a:ln w="12700" cap="flat">
              <a:solidFill>
                <a:srgbClr val="2E2C61"/>
              </a:solidFill>
              <a:prstDash val="solid"/>
              <a:round/>
            </a:ln>
          </a:insideV>
        </a:tcBdr>
        <a:fill>
          <a:solidFill>
            <a:srgbClr val="2E2C6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E2C61"/>
        </a:fontRef>
        <a:srgbClr val="2E2C61"/>
      </a:tcTxStyle>
      <a:tcStyle>
        <a:tcBdr>
          <a:left>
            <a:ln w="12700" cap="flat">
              <a:solidFill>
                <a:srgbClr val="2E2C61"/>
              </a:solidFill>
              <a:prstDash val="solid"/>
              <a:round/>
            </a:ln>
          </a:left>
          <a:right>
            <a:ln w="12700" cap="flat">
              <a:solidFill>
                <a:srgbClr val="2E2C61"/>
              </a:solidFill>
              <a:prstDash val="solid"/>
              <a:round/>
            </a:ln>
          </a:right>
          <a:top>
            <a:ln w="12700" cap="flat">
              <a:solidFill>
                <a:srgbClr val="2E2C61"/>
              </a:solidFill>
              <a:prstDash val="solid"/>
              <a:round/>
            </a:ln>
          </a:top>
          <a:bottom>
            <a:ln w="12700" cap="flat">
              <a:solidFill>
                <a:srgbClr val="2E2C61"/>
              </a:solidFill>
              <a:prstDash val="solid"/>
              <a:round/>
            </a:ln>
          </a:bottom>
          <a:insideH>
            <a:ln w="12700" cap="flat">
              <a:solidFill>
                <a:srgbClr val="2E2C61"/>
              </a:solidFill>
              <a:prstDash val="solid"/>
              <a:round/>
            </a:ln>
          </a:insideH>
          <a:insideV>
            <a:ln w="12700" cap="flat">
              <a:solidFill>
                <a:srgbClr val="2E2C61"/>
              </a:solidFill>
              <a:prstDash val="solid"/>
              <a:round/>
            </a:ln>
          </a:insideV>
        </a:tcBdr>
        <a:fill>
          <a:solidFill>
            <a:srgbClr val="2E2C61">
              <a:alpha val="20000"/>
            </a:srgbClr>
          </a:solidFill>
        </a:fill>
      </a:tcStyle>
    </a:firstCol>
    <a:lastRow>
      <a:tcTxStyle b="on" i="off">
        <a:fontRef idx="major">
          <a:srgbClr val="2E2C61"/>
        </a:fontRef>
        <a:srgbClr val="2E2C61"/>
      </a:tcTxStyle>
      <a:tcStyle>
        <a:tcBdr>
          <a:left>
            <a:ln w="12700" cap="flat">
              <a:solidFill>
                <a:srgbClr val="2E2C61"/>
              </a:solidFill>
              <a:prstDash val="solid"/>
              <a:round/>
            </a:ln>
          </a:left>
          <a:right>
            <a:ln w="12700" cap="flat">
              <a:solidFill>
                <a:srgbClr val="2E2C61"/>
              </a:solidFill>
              <a:prstDash val="solid"/>
              <a:round/>
            </a:ln>
          </a:right>
          <a:top>
            <a:ln w="50800" cap="flat">
              <a:solidFill>
                <a:srgbClr val="2E2C61"/>
              </a:solidFill>
              <a:prstDash val="solid"/>
              <a:round/>
            </a:ln>
          </a:top>
          <a:bottom>
            <a:ln w="12700" cap="flat">
              <a:solidFill>
                <a:srgbClr val="2E2C61"/>
              </a:solidFill>
              <a:prstDash val="solid"/>
              <a:round/>
            </a:ln>
          </a:bottom>
          <a:insideH>
            <a:ln w="12700" cap="flat">
              <a:solidFill>
                <a:srgbClr val="2E2C61"/>
              </a:solidFill>
              <a:prstDash val="solid"/>
              <a:round/>
            </a:ln>
          </a:insideH>
          <a:insideV>
            <a:ln w="12700" cap="flat">
              <a:solidFill>
                <a:srgbClr val="2E2C6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E2C61"/>
        </a:fontRef>
        <a:srgbClr val="2E2C61"/>
      </a:tcTxStyle>
      <a:tcStyle>
        <a:tcBdr>
          <a:left>
            <a:ln w="12700" cap="flat">
              <a:solidFill>
                <a:srgbClr val="2E2C61"/>
              </a:solidFill>
              <a:prstDash val="solid"/>
              <a:round/>
            </a:ln>
          </a:left>
          <a:right>
            <a:ln w="12700" cap="flat">
              <a:solidFill>
                <a:srgbClr val="2E2C61"/>
              </a:solidFill>
              <a:prstDash val="solid"/>
              <a:round/>
            </a:ln>
          </a:right>
          <a:top>
            <a:ln w="12700" cap="flat">
              <a:solidFill>
                <a:srgbClr val="2E2C61"/>
              </a:solidFill>
              <a:prstDash val="solid"/>
              <a:round/>
            </a:ln>
          </a:top>
          <a:bottom>
            <a:ln w="25400" cap="flat">
              <a:solidFill>
                <a:srgbClr val="2E2C61"/>
              </a:solidFill>
              <a:prstDash val="solid"/>
              <a:round/>
            </a:ln>
          </a:bottom>
          <a:insideH>
            <a:ln w="12700" cap="flat">
              <a:solidFill>
                <a:srgbClr val="2E2C61"/>
              </a:solidFill>
              <a:prstDash val="solid"/>
              <a:round/>
            </a:ln>
          </a:insideH>
          <a:insideV>
            <a:ln w="12700" cap="flat">
              <a:solidFill>
                <a:srgbClr val="2E2C6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400"/>
            </a:lvl1pPr>
            <a:lvl2pPr marL="0" indent="457200" algn="ctr">
              <a:buClrTx/>
              <a:buSzTx/>
              <a:buNone/>
              <a:defRPr sz="2400"/>
            </a:lvl2pPr>
            <a:lvl3pPr marL="0" indent="914400" algn="ctr">
              <a:buClrTx/>
              <a:buSzTx/>
              <a:buNone/>
              <a:defRPr sz="2400"/>
            </a:lvl3pPr>
            <a:lvl4pPr marL="0" indent="1371600" algn="ctr">
              <a:buClrTx/>
              <a:buSzTx/>
              <a:buNone/>
              <a:defRPr sz="2400"/>
            </a:lvl4pPr>
            <a:lvl5pPr marL="0" indent="1828800" algn="ctr">
              <a:buClrTx/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400"/>
            </a:lvl1pPr>
            <a:lvl2pPr marL="0" indent="457200" algn="ctr">
              <a:buClrTx/>
              <a:buSzTx/>
              <a:buNone/>
              <a:defRPr sz="2400"/>
            </a:lvl2pPr>
            <a:lvl3pPr marL="0" indent="914400" algn="ctr">
              <a:buClrTx/>
              <a:buSzTx/>
              <a:buNone/>
              <a:defRPr sz="2400"/>
            </a:lvl3pPr>
            <a:lvl4pPr marL="0" indent="1371600" algn="ctr">
              <a:buClrTx/>
              <a:buSzTx/>
              <a:buNone/>
              <a:defRPr sz="2400"/>
            </a:lvl4pPr>
            <a:lvl5pPr marL="0" indent="1828800" algn="ctr">
              <a:buClrTx/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32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400">
                <a:solidFill>
                  <a:srgbClr val="8C8C9C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C8C9C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C8C9C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C8C9C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C8C9C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 sz="2400"/>
            </a:lvl1pPr>
            <a:lvl2pPr marL="0" indent="457200">
              <a:buClrTx/>
              <a:buSzTx/>
              <a:buNone/>
              <a:defRPr b="1" sz="2400"/>
            </a:lvl2pPr>
            <a:lvl3pPr marL="0" indent="914400">
              <a:buClrTx/>
              <a:buSzTx/>
              <a:buNone/>
              <a:defRPr b="1" sz="2400"/>
            </a:lvl3pPr>
            <a:lvl4pPr marL="0" indent="1371600">
              <a:buClrTx/>
              <a:buSzTx/>
              <a:buNone/>
              <a:defRPr b="1" sz="2400"/>
            </a:lvl4pPr>
            <a:lvl5pPr marL="0" indent="1828800">
              <a:buClrTx/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 sz="2400"/>
            </a:pP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600"/>
            </a:pP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85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6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00" y="5759999"/>
            <a:ext cx="2352676" cy="101041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400">
                <a:solidFill>
                  <a:srgbClr val="8C8C9C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C8C9C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C8C9C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C8C9C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C8C9C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00" y="5759999"/>
            <a:ext cx="2352676" cy="101041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00" y="5759999"/>
            <a:ext cx="2352676" cy="1010413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 sz="2400"/>
            </a:lvl1pPr>
            <a:lvl2pPr marL="0" indent="457200">
              <a:buClrTx/>
              <a:buSzTx/>
              <a:buNone/>
              <a:defRPr b="1" sz="2400"/>
            </a:lvl2pPr>
            <a:lvl3pPr marL="0" indent="914400">
              <a:buClrTx/>
              <a:buSzTx/>
              <a:buNone/>
              <a:defRPr b="1" sz="2400"/>
            </a:lvl3pPr>
            <a:lvl4pPr marL="0" indent="1371600">
              <a:buClrTx/>
              <a:buSzTx/>
              <a:buNone/>
              <a:defRPr b="1" sz="2400"/>
            </a:lvl4pPr>
            <a:lvl5pPr marL="0" indent="1828800">
              <a:buClrTx/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 sz="2400"/>
            </a:pP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00" y="5759999"/>
            <a:ext cx="2352676" cy="101041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00" y="5759999"/>
            <a:ext cx="2352676" cy="101041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00" y="5759999"/>
            <a:ext cx="2352676" cy="101041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600"/>
            </a:pP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0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1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00" y="5759999"/>
            <a:ext cx="2352676" cy="10104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C8C9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2E2C61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2E2C61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2E2C61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2E2C61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2E2C61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2E2C61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2E2C61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2E2C61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2E2C61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E2C61"/>
        </a:buClr>
        <a:buSzPct val="100000"/>
        <a:buFontTx/>
        <a:buChar char="▪"/>
        <a:tabLst/>
        <a:defRPr b="0" baseline="0" cap="none" i="0" spc="0" strike="noStrike" sz="2800" u="none"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E2C61"/>
        </a:buClr>
        <a:buSzPct val="100000"/>
        <a:buFontTx/>
        <a:buChar char="▪"/>
        <a:tabLst/>
        <a:defRPr b="0" baseline="0" cap="none" i="0" spc="0" strike="noStrike" sz="2800" u="none"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E2C61"/>
        </a:buClr>
        <a:buSzPct val="100000"/>
        <a:buFontTx/>
        <a:buChar char="▪"/>
        <a:tabLst/>
        <a:defRPr b="0" baseline="0" cap="none" i="0" spc="0" strike="noStrike" sz="2800" u="none"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E2C61"/>
        </a:buClr>
        <a:buSzPct val="100000"/>
        <a:buFontTx/>
        <a:buChar char="▪"/>
        <a:tabLst/>
        <a:defRPr b="0" baseline="0" cap="none" i="0" spc="0" strike="noStrike" sz="2800" u="none"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E2C61"/>
        </a:buClr>
        <a:buSzPct val="100000"/>
        <a:buFontTx/>
        <a:buChar char="▪"/>
        <a:tabLst/>
        <a:defRPr b="0" baseline="0" cap="none" i="0" spc="0" strike="noStrike" sz="2800" u="none"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E2C61"/>
        </a:buClr>
        <a:buSzPct val="100000"/>
        <a:buFontTx/>
        <a:buChar char="•"/>
        <a:tabLst/>
        <a:defRPr b="0" baseline="0" cap="none" i="0" spc="0" strike="noStrike" sz="2800" u="none"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E2C61"/>
        </a:buClr>
        <a:buSzPct val="100000"/>
        <a:buFontTx/>
        <a:buChar char="•"/>
        <a:tabLst/>
        <a:defRPr b="0" baseline="0" cap="none" i="0" spc="0" strike="noStrike" sz="2800" u="none"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E2C61"/>
        </a:buClr>
        <a:buSzPct val="100000"/>
        <a:buFontTx/>
        <a:buChar char="•"/>
        <a:tabLst/>
        <a:defRPr b="0" baseline="0" cap="none" i="0" spc="0" strike="noStrike" sz="2800" u="none"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E2C61"/>
        </a:buClr>
        <a:buSzPct val="100000"/>
        <a:buFontTx/>
        <a:buChar char="•"/>
        <a:tabLst/>
        <a:defRPr b="0" baseline="0" cap="none" i="0" spc="0" strike="noStrike" sz="2800" u="none">
          <a:solidFill>
            <a:schemeClr val="accent4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ndoc.org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tlassian &amp; DAFNI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Atlassian &amp; DAFNI</a:t>
            </a:r>
          </a:p>
        </p:txBody>
      </p:sp>
      <p:sp>
        <p:nvSpPr>
          <p:cNvPr id="218" name="James Hannah - Systems Team Meeting, June 202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James Hannah - Systems Team Meeting, June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DAFNI uses Atlassian fo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DAFNI uses Atlassian for…</a:t>
            </a:r>
          </a:p>
        </p:txBody>
      </p:sp>
      <p:sp>
        <p:nvSpPr>
          <p:cNvPr id="221" name="Software development (“Agile”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development (“Agile”)</a:t>
            </a:r>
          </a:p>
          <a:p>
            <a:pPr/>
            <a:r>
              <a:t>Internal Documentation</a:t>
            </a:r>
          </a:p>
          <a:p>
            <a:pPr/>
          </a:p>
          <a:p>
            <a:pPr/>
            <a:r>
              <a:t>…</a:t>
            </a:r>
            <a:r>
              <a:rPr>
                <a:solidFill>
                  <a:srgbClr val="FF2600"/>
                </a:solidFill>
              </a:rPr>
              <a:t>NOT</a:t>
            </a:r>
            <a:r>
              <a:t> System Support, Asset Catalogue, Service Mgmt (yet)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roject documentation (Wiki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Project documentation (Wiki)</a:t>
            </a:r>
          </a:p>
        </p:txBody>
      </p:sp>
      <p:sp>
        <p:nvSpPr>
          <p:cNvPr id="224" name="We’ve used this as our wiki since the start of the project…"/>
          <p:cNvSpPr txBox="1"/>
          <p:nvPr>
            <p:ph type="body" sz="quarter" idx="1"/>
          </p:nvPr>
        </p:nvSpPr>
        <p:spPr>
          <a:xfrm>
            <a:off x="838200" y="1825625"/>
            <a:ext cx="3198950" cy="4351338"/>
          </a:xfrm>
          <a:prstGeom prst="rect">
            <a:avLst/>
          </a:prstGeom>
        </p:spPr>
        <p:txBody>
          <a:bodyPr/>
          <a:lstStyle/>
          <a:p>
            <a:pPr/>
            <a:r>
              <a:t>We’ve used this as our wiki since the start of the project</a:t>
            </a:r>
          </a:p>
          <a:p>
            <a:pPr/>
            <a:r>
              <a:t>Management of the hierarchy is required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4956" y="1901352"/>
            <a:ext cx="7011077" cy="3664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onfluence Though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Confluence Thoughts</a:t>
            </a:r>
          </a:p>
        </p:txBody>
      </p:sp>
      <p:sp>
        <p:nvSpPr>
          <p:cNvPr id="228" name="It’s a pretty good wik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It’s a pretty good wiki</a:t>
            </a:r>
          </a:p>
          <a:p>
            <a:pPr lvl="1" marL="685800" indent="-228600"/>
            <a:r>
              <a:t>Looks fairly good, editor isn’t bad, search is good</a:t>
            </a:r>
          </a:p>
          <a:p>
            <a:pPr/>
            <a:r>
              <a:t>The markup is a bit weird</a:t>
            </a:r>
          </a:p>
          <a:p>
            <a:pPr lvl="1" marL="685800" indent="-228600"/>
            <a:r>
              <a:t>Markdown-ish</a:t>
            </a:r>
          </a:p>
          <a:p>
            <a:pPr lvl="1" marL="685800" indent="-228600"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Pandoc</a:t>
            </a:r>
            <a:r>
              <a:t> can convert to/from the special markdown it uses</a:t>
            </a:r>
          </a:p>
          <a:p>
            <a:pPr/>
            <a:r>
              <a:t>Permissions/access control system is good (per space, page…)</a:t>
            </a:r>
          </a:p>
          <a:p>
            <a:pPr/>
            <a:r>
              <a:t>Centralising in a few common department spaces will be good</a:t>
            </a:r>
          </a:p>
          <a:p>
            <a:pPr/>
            <a:r>
              <a:t>Like any wiki - who sets the rules?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gile (Scrum) Software Development"/>
          <p:cNvSpPr txBox="1"/>
          <p:nvPr>
            <p:ph type="title"/>
          </p:nvPr>
        </p:nvSpPr>
        <p:spPr>
          <a:xfrm>
            <a:off x="132773" y="222529"/>
            <a:ext cx="4713349" cy="1010412"/>
          </a:xfrm>
          <a:prstGeom prst="rect">
            <a:avLst/>
          </a:prstGeom>
        </p:spPr>
        <p:txBody>
          <a:bodyPr/>
          <a:lstStyle/>
          <a:p>
            <a:pPr/>
            <a:r>
              <a:t>Agile (Scrum) Software Development</a:t>
            </a:r>
          </a:p>
        </p:txBody>
      </p:sp>
      <p:pic>
        <p:nvPicPr>
          <p:cNvPr id="231" name="Picture Placeholder 2" descr="Picture Placeholder 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746" r="0" b="1746"/>
          <a:stretch>
            <a:fillRect/>
          </a:stretch>
        </p:blipFill>
        <p:spPr>
          <a:xfrm>
            <a:off x="5455701" y="418701"/>
            <a:ext cx="6172201" cy="4873626"/>
          </a:xfrm>
          <a:prstGeom prst="rect">
            <a:avLst/>
          </a:prstGeom>
        </p:spPr>
      </p:pic>
      <p:sp>
        <p:nvSpPr>
          <p:cNvPr id="232" name="Semi-formal project management…"/>
          <p:cNvSpPr txBox="1"/>
          <p:nvPr>
            <p:ph type="body" sz="half" idx="1"/>
          </p:nvPr>
        </p:nvSpPr>
        <p:spPr>
          <a:xfrm>
            <a:off x="340115" y="1424481"/>
            <a:ext cx="4713349" cy="4395223"/>
          </a:xfrm>
          <a:prstGeom prst="rect">
            <a:avLst/>
          </a:prstGeom>
        </p:spPr>
        <p:txBody>
          <a:bodyPr/>
          <a:lstStyle/>
          <a:p>
            <a:pPr marL="160421" indent="-160421">
              <a:buSzPct val="100000"/>
              <a:buChar char="•"/>
              <a:defRPr sz="2300"/>
            </a:pPr>
            <a:r>
              <a:t>Semi-formal project management</a:t>
            </a:r>
          </a:p>
          <a:p>
            <a:pPr marL="160421" indent="-160421">
              <a:buSzPct val="100000"/>
              <a:buChar char="•"/>
              <a:defRPr sz="2300"/>
            </a:pPr>
            <a:r>
              <a:t>Tasks organised into sprints</a:t>
            </a:r>
          </a:p>
          <a:p>
            <a:pPr marL="160421" indent="-160421">
              <a:buSzPct val="100000"/>
              <a:buChar char="•"/>
              <a:defRPr sz="2300"/>
            </a:pPr>
            <a:r>
              <a:t>Move from left-to-right as they change status (to do, in progress, blocked, peer review, done)</a:t>
            </a:r>
          </a:p>
          <a:p>
            <a:pPr marL="160421" indent="-160421">
              <a:buSzPct val="100000"/>
              <a:buChar char="•"/>
              <a:defRPr sz="2300"/>
            </a:pPr>
            <a:r>
              <a:t>Cleared during a periodic sprint review meeting</a:t>
            </a:r>
          </a:p>
          <a:p>
            <a:pPr marL="160421" indent="-160421">
              <a:buSzPct val="100000"/>
              <a:buChar char="•"/>
              <a:defRPr sz="2300"/>
            </a:pPr>
            <a:r>
              <a:t>Definitely more focused to ongoing project work than service delivery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3680" y="5213166"/>
            <a:ext cx="7659877" cy="2345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Jira Though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Jira Thoughts</a:t>
            </a:r>
          </a:p>
        </p:txBody>
      </p:sp>
      <p:sp>
        <p:nvSpPr>
          <p:cNvPr id="236" name="It’s way better than Trello…"/>
          <p:cNvSpPr txBox="1"/>
          <p:nvPr>
            <p:ph type="body" idx="1"/>
          </p:nvPr>
        </p:nvSpPr>
        <p:spPr>
          <a:xfrm>
            <a:off x="838200" y="1825625"/>
            <a:ext cx="10515600" cy="3799438"/>
          </a:xfrm>
          <a:prstGeom prst="rect">
            <a:avLst/>
          </a:prstGeom>
        </p:spPr>
        <p:txBody>
          <a:bodyPr/>
          <a:lstStyle/>
          <a:p>
            <a:pPr/>
            <a:r>
              <a:t>It’s way better than Trello</a:t>
            </a:r>
          </a:p>
          <a:p>
            <a:pPr/>
            <a:r>
              <a:t>Lots of view options other than “scrum” (simple task lists, kanban, etc)</a:t>
            </a:r>
          </a:p>
          <a:p>
            <a:pPr/>
            <a:r>
              <a:t>A million options for everything imaginable</a:t>
            </a:r>
          </a:p>
          <a:p>
            <a:pPr lvl="1" marL="685800" indent="-228600"/>
            <a:r>
              <a:t>Fields, status, forms, workflows, rules, …</a:t>
            </a:r>
          </a:p>
          <a:p>
            <a:pPr/>
            <a:r>
              <a:t>Can bi-directionally link to Gitlab, Confluence, Slack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6907" t="16022" r="16907" b="9166"/>
          <a:stretch>
            <a:fillRect/>
          </a:stretch>
        </p:blipFill>
        <p:spPr>
          <a:xfrm>
            <a:off x="9407654" y="4208175"/>
            <a:ext cx="2706564" cy="2555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Future: Service Manageme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Future: Service Management?</a:t>
            </a:r>
          </a:p>
        </p:txBody>
      </p:sp>
      <p:sp>
        <p:nvSpPr>
          <p:cNvPr id="240" name="Yet to explore……"/>
          <p:cNvSpPr txBox="1"/>
          <p:nvPr>
            <p:ph type="body" idx="1"/>
          </p:nvPr>
        </p:nvSpPr>
        <p:spPr>
          <a:xfrm>
            <a:off x="838200" y="1529281"/>
            <a:ext cx="10515601" cy="3799438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772"/>
            </a:pPr>
            <a:r>
              <a:t>Yet to explore…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rPr b="1"/>
              <a:t>Public</a:t>
            </a:r>
            <a:r>
              <a:t> Knowledgebase + Incident Reporting / Support Form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Queues, </a:t>
            </a:r>
            <a:r>
              <a:rPr>
                <a:solidFill>
                  <a:schemeClr val="accent4">
                    <a:alpha val="80574"/>
                  </a:schemeClr>
                </a:solidFill>
              </a:rPr>
              <a:t>Incidents</a:t>
            </a:r>
            <a:r>
              <a:t>, </a:t>
            </a:r>
            <a:r>
              <a:rPr>
                <a:solidFill>
                  <a:schemeClr val="accent4">
                    <a:alpha val="54369"/>
                  </a:schemeClr>
                </a:solidFill>
              </a:rPr>
              <a:t>Alerting</a:t>
            </a:r>
            <a:r>
              <a:t>, </a:t>
            </a:r>
            <a:r>
              <a:rPr>
                <a:solidFill>
                  <a:schemeClr val="accent4">
                    <a:alpha val="29700"/>
                  </a:schemeClr>
                </a:solidFill>
              </a:rPr>
              <a:t>Change Management</a:t>
            </a:r>
            <a:r>
              <a:t>, </a:t>
            </a:r>
            <a:r>
              <a:rPr>
                <a:solidFill>
                  <a:schemeClr val="accent4">
                    <a:alpha val="10288"/>
                  </a:schemeClr>
                </a:solidFill>
              </a:rPr>
              <a:t>Post Mortems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Slack Support</a:t>
            </a:r>
          </a:p>
          <a:p>
            <a:pPr lvl="1" marL="678941" indent="-226313" defTabSz="905255">
              <a:spcBef>
                <a:spcPts val="900"/>
              </a:spcBef>
              <a:defRPr sz="2772"/>
            </a:pPr>
            <a:r>
              <a:t>Already “working”</a:t>
            </a:r>
          </a:p>
          <a:p>
            <a:pPr lvl="1" marL="678941" indent="-226313" defTabSz="905255">
              <a:spcBef>
                <a:spcPts val="900"/>
              </a:spcBef>
              <a:defRPr sz="2772"/>
            </a:pPr>
            <a:r>
              <a:t>Replies + Assignment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Web page chat form?</a:t>
            </a:r>
          </a:p>
        </p:txBody>
      </p:sp>
      <p:pic>
        <p:nvPicPr>
          <p:cNvPr id="2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3148" y="3176648"/>
            <a:ext cx="4848574" cy="3180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6598" y="3485708"/>
            <a:ext cx="1967192" cy="3321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ont and logo master">
  <a:themeElements>
    <a:clrScheme name="Font and logo master">
      <a:dk1>
        <a:srgbClr val="2E2C61"/>
      </a:dk1>
      <a:lt1>
        <a:srgbClr val="FFFFFF"/>
      </a:lt1>
      <a:dk2>
        <a:srgbClr val="A7A7A7"/>
      </a:dk2>
      <a:lt2>
        <a:srgbClr val="535353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Font and logo master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Font and logo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E2C6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E2C6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nt and logo master">
  <a:themeElements>
    <a:clrScheme name="Font and logo 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Font and logo master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Font and logo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E2C6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E2C6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