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50" r:id="rId3"/>
    <p:sldId id="688" r:id="rId4"/>
    <p:sldId id="691" r:id="rId5"/>
    <p:sldId id="692" r:id="rId6"/>
    <p:sldId id="699" r:id="rId7"/>
    <p:sldId id="693" r:id="rId8"/>
    <p:sldId id="694" r:id="rId9"/>
    <p:sldId id="695" r:id="rId10"/>
    <p:sldId id="697" r:id="rId11"/>
    <p:sldId id="696" r:id="rId12"/>
    <p:sldId id="698" r:id="rId13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Bookman Old Style" panose="020506040505050202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Bookman Old Style" panose="020506040505050202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Bookman Old Style" panose="020506040505050202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Bookman Old Style" panose="020506040505050202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Bookman Old Style" panose="020506040505050202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Bookman Old Style" panose="020506040505050202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Bookman Old Style" panose="020506040505050202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Bookman Old Style" panose="020506040505050202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Bookman Old Style" panose="020506040505050202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72E"/>
    <a:srgbClr val="DE4037"/>
    <a:srgbClr val="E6B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/>
    <p:restoredTop sz="94168" autoAdjust="0"/>
  </p:normalViewPr>
  <p:slideViewPr>
    <p:cSldViewPr snapToGrid="0" snapToObjects="1">
      <p:cViewPr varScale="1">
        <p:scale>
          <a:sx n="78" d="100"/>
          <a:sy n="78" d="100"/>
        </p:scale>
        <p:origin x="12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2400" y="-456"/>
      </p:cViewPr>
      <p:guideLst>
        <p:guide orient="horz" pos="311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2D5A38D-156D-D84B-B903-6BB1E4F1B9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l" defTabSz="908050" eaLnBrk="1" hangingPunct="1">
              <a:defRPr sz="12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A15361E-7550-D24E-B4F8-0C21CCE332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C50324B-2CD4-164A-B281-8C1713F27D2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l" defTabSz="908050" eaLnBrk="1" hangingPunct="1">
              <a:defRPr sz="12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C2BF350-8A00-434A-A6F4-9E87D54E260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0F9D97D7-98C8-6D45-A6FE-9C11ADB168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212852A-3ADD-8940-9EFC-FE8A0D506D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l" defTabSz="908050" eaLnBrk="1" hangingPunct="1">
              <a:defRPr sz="1200">
                <a:latin typeface="Comic Sans MS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3DF47B2-16B4-DE40-8E9C-0F3852CA7A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Comic Sans MS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1E8E1FC2-9302-A248-9367-01D9038F5CE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40AE3DFE-F71B-9F49-B85F-BECE4A4FE0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91063"/>
            <a:ext cx="49815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BFA7CDC6-1B48-924F-9BF9-DF799D85C4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l" defTabSz="908050" eaLnBrk="1" hangingPunct="1">
              <a:defRPr sz="1200">
                <a:latin typeface="Comic Sans MS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A0E1F187-F105-0449-916A-DDD8A0A7A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Comic Sans MS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89BF90D2-1078-344A-9DBD-AEE1A36F66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94AA8319-CB9A-5949-A075-BE9D199652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fld id="{8404B818-8133-7E43-9D99-5733E27946C4}" type="slidenum">
              <a:rPr lang="en-GB" altLang="en-US" sz="1200" smtClean="0">
                <a:latin typeface="Comic Sans MS" panose="030F0902030302020204" pitchFamily="66" charset="0"/>
              </a:rPr>
              <a:pPr/>
              <a:t>1</a:t>
            </a:fld>
            <a:endParaRPr lang="en-GB" altLang="en-US" sz="1200">
              <a:latin typeface="Comic Sans MS" panose="030F0902030302020204" pitchFamily="66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A87AE66-230E-2045-B8DE-46CE4EF4C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2B00A23-557B-A443-B011-89D156E53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D2A19A1-B302-A742-8CB4-F11AB86ED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fld id="{1D99B5A4-DC90-4F40-AFD8-F747C4D2B16A}" type="slidenum">
              <a:rPr lang="en-GB" altLang="en-US" sz="1200" smtClean="0">
                <a:latin typeface="Comic Sans MS" panose="030F0902030302020204" pitchFamily="66" charset="0"/>
              </a:rPr>
              <a:pPr/>
              <a:t>10</a:t>
            </a:fld>
            <a:endParaRPr lang="en-GB" altLang="en-US" sz="1200">
              <a:latin typeface="Comic Sans MS" panose="030F0902030302020204" pitchFamily="66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2E137E1-485E-4640-874C-AA0A13E2D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64FEAE-6F56-084E-B2D1-381BF7B7D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599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D2A19A1-B302-A742-8CB4-F11AB86ED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fld id="{1D99B5A4-DC90-4F40-AFD8-F747C4D2B16A}" type="slidenum">
              <a:rPr lang="en-GB" altLang="en-US" sz="1200" smtClean="0">
                <a:latin typeface="Comic Sans MS" panose="030F0902030302020204" pitchFamily="66" charset="0"/>
              </a:rPr>
              <a:pPr/>
              <a:t>11</a:t>
            </a:fld>
            <a:endParaRPr lang="en-GB" altLang="en-US" sz="1200">
              <a:latin typeface="Comic Sans MS" panose="030F0902030302020204" pitchFamily="66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2E137E1-485E-4640-874C-AA0A13E2D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64FEAE-6F56-084E-B2D1-381BF7B7D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907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D2A19A1-B302-A742-8CB4-F11AB86ED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fld id="{1D99B5A4-DC90-4F40-AFD8-F747C4D2B16A}" type="slidenum">
              <a:rPr lang="en-GB" altLang="en-US" sz="1200" smtClean="0">
                <a:latin typeface="Comic Sans MS" panose="030F0902030302020204" pitchFamily="66" charset="0"/>
              </a:rPr>
              <a:pPr/>
              <a:t>2</a:t>
            </a:fld>
            <a:endParaRPr lang="en-GB" altLang="en-US" sz="1200">
              <a:latin typeface="Comic Sans MS" panose="030F0902030302020204" pitchFamily="66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2E137E1-485E-4640-874C-AA0A13E2D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64FEAE-6F56-084E-B2D1-381BF7B7D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069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D2A19A1-B302-A742-8CB4-F11AB86ED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fld id="{1D99B5A4-DC90-4F40-AFD8-F747C4D2B16A}" type="slidenum">
              <a:rPr lang="en-GB" altLang="en-US" sz="1200" smtClean="0">
                <a:latin typeface="Comic Sans MS" panose="030F0902030302020204" pitchFamily="66" charset="0"/>
              </a:rPr>
              <a:pPr/>
              <a:t>3</a:t>
            </a:fld>
            <a:endParaRPr lang="en-GB" altLang="en-US" sz="1200">
              <a:latin typeface="Comic Sans MS" panose="030F0902030302020204" pitchFamily="66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2E137E1-485E-4640-874C-AA0A13E2D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64FEAE-6F56-084E-B2D1-381BF7B7D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24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D2A19A1-B302-A742-8CB4-F11AB86ED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fld id="{1D99B5A4-DC90-4F40-AFD8-F747C4D2B16A}" type="slidenum">
              <a:rPr lang="en-GB" altLang="en-US" sz="1200" smtClean="0">
                <a:latin typeface="Comic Sans MS" panose="030F0902030302020204" pitchFamily="66" charset="0"/>
              </a:rPr>
              <a:pPr/>
              <a:t>4</a:t>
            </a:fld>
            <a:endParaRPr lang="en-GB" altLang="en-US" sz="1200">
              <a:latin typeface="Comic Sans MS" panose="030F0902030302020204" pitchFamily="66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2E137E1-485E-4640-874C-AA0A13E2D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64FEAE-6F56-084E-B2D1-381BF7B7D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118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D2A19A1-B302-A742-8CB4-F11AB86ED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fld id="{1D99B5A4-DC90-4F40-AFD8-F747C4D2B16A}" type="slidenum">
              <a:rPr lang="en-GB" altLang="en-US" sz="1200" smtClean="0">
                <a:latin typeface="Comic Sans MS" panose="030F0902030302020204" pitchFamily="66" charset="0"/>
              </a:rPr>
              <a:pPr/>
              <a:t>5</a:t>
            </a:fld>
            <a:endParaRPr lang="en-GB" altLang="en-US" sz="1200">
              <a:latin typeface="Comic Sans MS" panose="030F0902030302020204" pitchFamily="66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2E137E1-485E-4640-874C-AA0A13E2D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64FEAE-6F56-084E-B2D1-381BF7B7D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63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D2A19A1-B302-A742-8CB4-F11AB86ED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fld id="{1D99B5A4-DC90-4F40-AFD8-F747C4D2B16A}" type="slidenum">
              <a:rPr lang="en-GB" altLang="en-US" sz="1200" smtClean="0">
                <a:latin typeface="Comic Sans MS" panose="030F0902030302020204" pitchFamily="66" charset="0"/>
              </a:rPr>
              <a:pPr/>
              <a:t>6</a:t>
            </a:fld>
            <a:endParaRPr lang="en-GB" altLang="en-US" sz="1200">
              <a:latin typeface="Comic Sans MS" panose="030F0902030302020204" pitchFamily="66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2E137E1-485E-4640-874C-AA0A13E2D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64FEAE-6F56-084E-B2D1-381BF7B7D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260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D2A19A1-B302-A742-8CB4-F11AB86ED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fld id="{1D99B5A4-DC90-4F40-AFD8-F747C4D2B16A}" type="slidenum">
              <a:rPr lang="en-GB" altLang="en-US" sz="1200" smtClean="0">
                <a:latin typeface="Comic Sans MS" panose="030F0902030302020204" pitchFamily="66" charset="0"/>
              </a:rPr>
              <a:pPr/>
              <a:t>7</a:t>
            </a:fld>
            <a:endParaRPr lang="en-GB" altLang="en-US" sz="1200">
              <a:latin typeface="Comic Sans MS" panose="030F0902030302020204" pitchFamily="66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2E137E1-485E-4640-874C-AA0A13E2D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64FEAE-6F56-084E-B2D1-381BF7B7D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20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D2A19A1-B302-A742-8CB4-F11AB86ED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fld id="{1D99B5A4-DC90-4F40-AFD8-F747C4D2B16A}" type="slidenum">
              <a:rPr lang="en-GB" altLang="en-US" sz="1200" smtClean="0">
                <a:latin typeface="Comic Sans MS" panose="030F0902030302020204" pitchFamily="66" charset="0"/>
              </a:rPr>
              <a:pPr/>
              <a:t>8</a:t>
            </a:fld>
            <a:endParaRPr lang="en-GB" altLang="en-US" sz="1200">
              <a:latin typeface="Comic Sans MS" panose="030F0902030302020204" pitchFamily="66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2E137E1-485E-4640-874C-AA0A13E2D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64FEAE-6F56-084E-B2D1-381BF7B7D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595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D2A19A1-B302-A742-8CB4-F11AB86ED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 defTabSz="9080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fld id="{1D99B5A4-DC90-4F40-AFD8-F747C4D2B16A}" type="slidenum">
              <a:rPr lang="en-GB" altLang="en-US" sz="1200" smtClean="0">
                <a:latin typeface="Comic Sans MS" panose="030F0902030302020204" pitchFamily="66" charset="0"/>
              </a:rPr>
              <a:pPr/>
              <a:t>9</a:t>
            </a:fld>
            <a:endParaRPr lang="en-GB" altLang="en-US" sz="1200">
              <a:latin typeface="Comic Sans MS" panose="030F0902030302020204" pitchFamily="66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2E137E1-485E-4640-874C-AA0A13E2D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64FEAE-6F56-084E-B2D1-381BF7B7D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248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02B856-B38C-8849-99F8-7389BFD94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9D8896-63BB-3D44-8E4F-C666B07A2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B8FA46-11FE-B545-9CEE-CAEBA96EC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BF8C1-DB10-2B40-B933-16E999A1C5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55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0E5530-1C06-1846-BBF8-6012F050C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28CA8F-ABE1-6C4D-9B62-BAC196FFA0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63416C-794D-B84A-A00C-3B197D2537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9527A-23A1-1C42-813D-CEF6C9579E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72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54AED-2EA9-2546-9584-F9F84CF3C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56A81-BEAD-2A4D-88E1-9E6A905A1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94FDF2-FF16-8342-B856-943E6C70A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8C9E7-7054-CA42-93D8-FF64896896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080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6F00E-5D98-774B-9218-70B03473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9CEE4-9014-0D45-963B-E8EA6496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61DED-CA9F-CD46-B781-8D5AD2CE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63A12C8-E9AC-D94B-931F-AE2D8D5DB9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1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117D-3748-6B42-B1C3-8C629636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2B538-F838-3447-8CB8-257D976D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8500E-585D-2F4E-ACCE-AB62C1FE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CF3C3AFA-D96F-A749-9559-69AD6A9011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37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301D3-5B0D-1F4E-9D96-44A92F15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02730-B1FD-744B-8830-A686C7344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B38B5-F2C3-B746-8C63-410BEEFF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6970DD43-7B6D-D84C-9558-0245EBC5EB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6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8CA9E-197E-5844-954A-3EFBDFFF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1507A-FDC0-E443-B088-8E5B8AD1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110DF-9EAF-1349-9AF6-804C7608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8B4ACC1B-F869-324D-A4F6-222E6F2A6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7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1480C-6D22-874C-8C72-3D6D8B35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537AA-D3AD-2140-8F51-FAAEEA82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191AC-382F-BA4D-BBF4-0DCF3F08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A1A7DE4B-08AA-6C46-9A99-DCC16DD022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452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AA5CD-3F9A-DF4A-8CF1-4A9237F5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D9124B-E8CC-D044-AF7A-418F0F77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C3C5E-8976-F44C-8CE9-48DDF3F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A9E7FAA0-ADB8-8944-AAE8-462C1BBF42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49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7AEB316-9B6A-4D42-ACC2-F7A6D19650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CA4D560-2806-FB41-98F3-E2DBEF253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392113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DA8A56BC-0913-9045-AC5E-8D8F425BC4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564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AD836-70DB-9A42-BD4E-2D6FDA98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C3E61-3877-DE48-9F14-229F8B30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372696-E2FD-AE41-BAD4-860262F9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31428C5-995C-3B4A-91AA-D138AF2A5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1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F1047E-9E15-6D42-B51D-C751FC38E8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CA3D1E-16FC-104E-B347-E7DD73045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DB4912-CCB0-AF4C-AC73-1B5F45904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98861-13EF-E54B-AA8A-F7DA928796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842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7DB1C-339F-8B4D-B222-975AA41D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7AF59-0586-1549-9263-7267A51A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C6F54-3E5A-4F4A-9DE3-FAB7029D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9581D6C1-8142-284B-B618-A771E8A85D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32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96C7C-C59F-DB49-9F1F-6D30E8AB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446A2-4333-2647-92AF-1783444A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8FB2F-D3F8-5B43-84ED-F40102D1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5BD6CBF6-CC0B-B948-AD3B-888C9AF411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813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4117D-2638-C946-9104-1C2F0A99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7BDE2-827C-1240-B9B7-FECB541F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16F41-5C9D-3B41-B62E-AF53AA24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B0A4366F-EFCC-F84B-B7D4-4F4E08654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EB3926-C955-F140-8AF5-B2E3EE60D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406C74-577F-234E-BF38-E051418723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BCF8BF-CA0D-2B46-AFF2-C6C72A4E7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0ECB-106B-B64D-A16F-F0A78AA533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93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769314-7FA1-DA43-BAD2-7E72DDAFE6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970677-9AE0-BE47-AD27-13837487A4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AA2B4-3BDF-8241-AE24-E048F8DC8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3BD80-4359-6649-ACD3-E730C63D96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03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C163F0-6B17-654B-9A10-8F1E55B08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AD5D11-DE6B-B44C-86E2-B47F4AA14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341E96-9E24-6943-87C9-C29CF5D78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67D0F-7479-394B-9EFC-455B96D7BC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07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632757-7A2C-4040-BDEC-5DC35C30F0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507EE0-EDF5-DF47-B1ED-6C5C2E111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D58814-FE98-0A49-B4D3-6CE9E0AF2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7CB1-543B-CC45-8509-314E492A33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9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2879F7-8C22-9445-A0D3-13C03A875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87BC721-9548-3341-BC55-C96C9088B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037388" y="6526213"/>
            <a:ext cx="210185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A04B85-E591-9A48-9D0D-0A5315BDB2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1F7-66EF-2344-9883-EF3138EE96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0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D4CD40-4A23-194B-8787-60DC7E1F5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B4E1C-24A7-0140-B4CD-87A28DA9B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7D395-5736-E144-B57B-EFD6C2EEC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38673-6748-C945-B445-C898A9A5FC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33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1AB292-D60A-0E4B-997A-514E0D139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4CA8A4-A855-2145-8A5E-B883FAF3E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B5509-9AC7-6846-8162-14BC50304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25BF-C021-BE44-B659-24470D98E2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21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00EF20-CBE6-744C-872F-2FA4C9ED6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D1D7403-9F4C-EA47-A716-51ADEFF4A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A539B4-A0BB-1F47-AD61-8A14C5E23C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AEB1E2-A260-9A4D-AD5C-A20B8A2B89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77050" y="6308725"/>
            <a:ext cx="2101850" cy="314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E69690-7882-114D-97F8-E9C5218DFF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8767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Times New Roman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250289E1-C703-C14C-A4A9-A98A662B6A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30" r:id="rId7"/>
    <p:sldLayoutId id="2147483826" r:id="rId8"/>
    <p:sldLayoutId id="2147483827" r:id="rId9"/>
    <p:sldLayoutId id="2147483828" r:id="rId10"/>
    <p:sldLayoutId id="214748382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CC38F-F11C-494F-880F-09287A93C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48513" y="6464300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400">
                <a:solidFill>
                  <a:schemeClr val="tx1">
                    <a:tint val="75000"/>
                  </a:schemeClr>
                </a:solidFill>
                <a:latin typeface="Bookman Old Style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en-GB"/>
              <a:t>01Introduction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CA9683-B033-A846-B882-C25A7F046CF2}"/>
              </a:ext>
            </a:extLst>
          </p:cNvPr>
          <p:cNvCxnSpPr/>
          <p:nvPr/>
        </p:nvCxnSpPr>
        <p:spPr>
          <a:xfrm rot="5400000">
            <a:off x="-1447799" y="3421062"/>
            <a:ext cx="6858000" cy="15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B5E0B8-CB6C-9040-8229-15F7F426F884}"/>
              </a:ext>
            </a:extLst>
          </p:cNvPr>
          <p:cNvCxnSpPr/>
          <p:nvPr/>
        </p:nvCxnSpPr>
        <p:spPr>
          <a:xfrm rot="5400000">
            <a:off x="3726657" y="3429794"/>
            <a:ext cx="6858000" cy="14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Line 3">
            <a:extLst>
              <a:ext uri="{FF2B5EF4-FFF2-40B4-BE49-F238E27FC236}">
                <a16:creationId xmlns:a16="http://schemas.microsoft.com/office/drawing/2014/main" id="{13CB32AD-75BC-5745-AE36-0F54098BE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0" name="Text Box 4">
            <a:extLst>
              <a:ext uri="{FF2B5EF4-FFF2-40B4-BE49-F238E27FC236}">
                <a16:creationId xmlns:a16="http://schemas.microsoft.com/office/drawing/2014/main" id="{115BCE48-0F7F-7246-9ACA-81E39FD3F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392113"/>
            <a:ext cx="5040312" cy="38472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5720" rIns="1800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 err="1">
                <a:latin typeface="Bookman Old Style" panose="02050604050505020204" pitchFamily="18" charset="0"/>
              </a:rPr>
              <a:t>nuStorm</a:t>
            </a:r>
            <a:endParaRPr lang="en-GB" altLang="en-US" sz="4000" dirty="0"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Bookman Old Style"/>
                <a:ea typeface="ＭＳ Ｐゴシック"/>
              </a:rPr>
              <a:t>Plans</a:t>
            </a:r>
            <a:endParaRPr lang="en-GB" altLang="en-US" sz="2400" dirty="0"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dirty="0"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dirty="0"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Bookman Old Style" panose="02050604050505020204" pitchFamily="18" charset="0"/>
              </a:rPr>
              <a:t>Paul Kyberd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27651" name="Line 5">
            <a:extLst>
              <a:ext uri="{FF2B5EF4-FFF2-40B4-BE49-F238E27FC236}">
                <a16:creationId xmlns:a16="http://schemas.microsoft.com/office/drawing/2014/main" id="{39530A1E-F3B7-4844-AE24-8744D813E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4388" y="-26988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6">
            <a:extLst>
              <a:ext uri="{FF2B5EF4-FFF2-40B4-BE49-F238E27FC236}">
                <a16:creationId xmlns:a16="http://schemas.microsoft.com/office/drawing/2014/main" id="{A1265480-8535-AF40-8905-6E9CD7E05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C02065-1431-BD49-ACDB-FE89E9F3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692" y="6520772"/>
            <a:ext cx="1905000" cy="288244"/>
          </a:xfrm>
        </p:spPr>
        <p:txBody>
          <a:bodyPr/>
          <a:lstStyle/>
          <a:p>
            <a:pPr>
              <a:defRPr/>
            </a:pPr>
            <a:r>
              <a:rPr lang="en-US" dirty="0"/>
              <a:t>27 May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A578D-766D-404A-AE99-C79F3E6F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5649637"/>
            <a:ext cx="2124075" cy="12083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0FDCA8E2-4DAA-AA48-94B5-85E745093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6616700"/>
            <a:ext cx="1327150" cy="203200"/>
          </a:xfrm>
        </p:spPr>
        <p:txBody>
          <a:bodyPr lIns="0" tIns="36000" rIns="0" anchor="t"/>
          <a:lstStyle/>
          <a:p>
            <a:pPr algn="l" eaLnBrk="1" hangingPunct="1"/>
            <a:fld id="{6180008A-DEA4-674C-B670-84A0C811B329}" type="slidenum">
              <a:rPr lang="en-GB" altLang="en-US" sz="1200" b="1" smtClean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pPr algn="l" eaLnBrk="1" hangingPunct="1"/>
              <a:t>10</a:t>
            </a:fld>
            <a:r>
              <a:rPr lang="en-GB" altLang="en-US" sz="1200">
                <a:ea typeface="ＭＳ Ｐゴシック" panose="020B0600070205080204" pitchFamily="34" charset="-128"/>
              </a:rPr>
              <a:t> </a:t>
            </a: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endParaRPr lang="en-GB" altLang="en-US" sz="1200"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0" name="Line 3">
            <a:extLst>
              <a:ext uri="{FF2B5EF4-FFF2-40B4-BE49-F238E27FC236}">
                <a16:creationId xmlns:a16="http://schemas.microsoft.com/office/drawing/2014/main" id="{2794D162-CAE3-B84C-B67E-D5359E4FB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16E0F0C1-37B8-464B-8A67-2ED8748B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7938"/>
            <a:ext cx="5040313" cy="63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F1AA1A2E-7E5D-A045-9FF6-C34150EA6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325" y="-26988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7D060548-A0B0-1A45-85EC-07CF4016F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Picture 5">
            <a:extLst>
              <a:ext uri="{FF2B5EF4-FFF2-40B4-BE49-F238E27FC236}">
                <a16:creationId xmlns:a16="http://schemas.microsoft.com/office/drawing/2014/main" id="{65461995-3CE9-1F4C-BDE1-7ED946341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7999" y="4384442"/>
            <a:ext cx="555035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04DE7CE-E067-4F4C-9D26-45945AED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989" y="44062"/>
            <a:ext cx="5559426" cy="637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800" b="1" dirty="0">
                <a:latin typeface="Bookman Old Style"/>
                <a:ea typeface="ＭＳ Ｐゴシック"/>
                <a:cs typeface="Courier New"/>
              </a:rPr>
              <a:t>Radiation Protection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Traditional accelerators operate with stable particles.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The transport of unstable particles creates a different set of problems in terms of radiation load on the surroundings.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Some experience at g-2 : 3.1 GeV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 err="1">
                <a:latin typeface="Bookman Old Style"/>
                <a:ea typeface="ＭＳ Ｐゴシック"/>
                <a:cs typeface="Courier New"/>
              </a:rPr>
              <a:t>nuStorm</a:t>
            </a: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: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C0372E"/>
                </a:solidFill>
                <a:latin typeface="Bookman Old Style"/>
                <a:ea typeface="ＭＳ Ｐゴシック"/>
                <a:cs typeface="Courier New"/>
              </a:rPr>
              <a:t>Will be studying radiation load and mitigation at a higher energy 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C0372E"/>
                </a:solidFill>
                <a:latin typeface="Bookman Old Style"/>
                <a:ea typeface="ＭＳ Ｐゴシック"/>
                <a:cs typeface="Courier New"/>
              </a:rPr>
              <a:t>			… up to 6 GeV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C0372E"/>
                </a:solidFill>
                <a:latin typeface="Bookman Old Style"/>
                <a:ea typeface="ＭＳ Ｐゴシック"/>
                <a:cs typeface="Courier New"/>
              </a:rPr>
              <a:t>Different layout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C0372E"/>
                </a:solidFill>
                <a:latin typeface="Bookman Old Style"/>
                <a:ea typeface="ＭＳ Ｐゴシック"/>
                <a:cs typeface="Courier New"/>
              </a:rPr>
              <a:t>Shielding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38B3E-2BC9-FC4E-806D-1ED2D04C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5683041"/>
            <a:ext cx="2124075" cy="12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3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0FDCA8E2-4DAA-AA48-94B5-85E745093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6616700"/>
            <a:ext cx="1327150" cy="203200"/>
          </a:xfrm>
        </p:spPr>
        <p:txBody>
          <a:bodyPr lIns="0" tIns="36000" rIns="0" anchor="t"/>
          <a:lstStyle/>
          <a:p>
            <a:pPr algn="l" eaLnBrk="1" hangingPunct="1"/>
            <a:fld id="{6180008A-DEA4-674C-B670-84A0C811B329}" type="slidenum">
              <a:rPr lang="en-GB" altLang="en-US" sz="1200" b="1" smtClean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pPr algn="l" eaLnBrk="1" hangingPunct="1"/>
              <a:t>11</a:t>
            </a:fld>
            <a:r>
              <a:rPr lang="en-GB" altLang="en-US" sz="1200">
                <a:ea typeface="ＭＳ Ｐゴシック" panose="020B0600070205080204" pitchFamily="34" charset="-128"/>
              </a:rPr>
              <a:t> </a:t>
            </a: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endParaRPr lang="en-GB" altLang="en-US" sz="1200"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0" name="Line 3">
            <a:extLst>
              <a:ext uri="{FF2B5EF4-FFF2-40B4-BE49-F238E27FC236}">
                <a16:creationId xmlns:a16="http://schemas.microsoft.com/office/drawing/2014/main" id="{2794D162-CAE3-B84C-B67E-D5359E4FB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16E0F0C1-37B8-464B-8A67-2ED8748B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7938"/>
            <a:ext cx="5040313" cy="63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F1AA1A2E-7E5D-A045-9FF6-C34150EA6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325" y="-26988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7D060548-A0B0-1A45-85EC-07CF4016F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Picture 5">
            <a:extLst>
              <a:ext uri="{FF2B5EF4-FFF2-40B4-BE49-F238E27FC236}">
                <a16:creationId xmlns:a16="http://schemas.microsoft.com/office/drawing/2014/main" id="{65461995-3CE9-1F4C-BDE1-7ED946341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7999" y="4384442"/>
            <a:ext cx="555035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04DE7CE-E067-4F4C-9D26-45945AED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989" y="44062"/>
            <a:ext cx="5559426" cy="45243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800" b="1" dirty="0">
                <a:latin typeface="Bookman Old Style"/>
                <a:ea typeface="ＭＳ Ｐゴシック"/>
                <a:cs typeface="Courier New"/>
              </a:rPr>
              <a:t>Beam Monitoring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In order to perform the physics programme we need to know the beam energy and intensity well.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Mean beam energy will change by around 5% in one mean lifetime.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 err="1">
                <a:latin typeface="Bookman Old Style"/>
                <a:ea typeface="ＭＳ Ｐゴシック"/>
                <a:cs typeface="Courier New"/>
              </a:rPr>
              <a:t>nuStorm</a:t>
            </a: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: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C0372E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Good measurement: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C0372E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Beam intensity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C0372E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Beam energy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C0372E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Beam emittance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48594-A7B1-D84B-A884-B1E4130F1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5683041"/>
            <a:ext cx="2124075" cy="12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5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0FDCA8E2-4DAA-AA48-94B5-85E745093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6616700"/>
            <a:ext cx="1327150" cy="203200"/>
          </a:xfrm>
        </p:spPr>
        <p:txBody>
          <a:bodyPr lIns="0" tIns="36000" rIns="0" anchor="t"/>
          <a:lstStyle/>
          <a:p>
            <a:pPr algn="l" eaLnBrk="1" hangingPunct="1"/>
            <a:fld id="{6180008A-DEA4-674C-B670-84A0C811B329}" type="slidenum">
              <a:rPr lang="en-GB" altLang="en-US" sz="1200" b="1" smtClean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pPr algn="l" eaLnBrk="1" hangingPunct="1"/>
              <a:t>2</a:t>
            </a:fld>
            <a:r>
              <a:rPr lang="en-GB" altLang="en-US" sz="1200">
                <a:ea typeface="ＭＳ Ｐゴシック" panose="020B0600070205080204" pitchFamily="34" charset="-128"/>
              </a:rPr>
              <a:t> </a:t>
            </a: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endParaRPr lang="en-GB" altLang="en-US" sz="1200"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0" name="Line 3">
            <a:extLst>
              <a:ext uri="{FF2B5EF4-FFF2-40B4-BE49-F238E27FC236}">
                <a16:creationId xmlns:a16="http://schemas.microsoft.com/office/drawing/2014/main" id="{2794D162-CAE3-B84C-B67E-D5359E4FB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16E0F0C1-37B8-464B-8A67-2ED8748B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7938"/>
            <a:ext cx="5040313" cy="63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F1AA1A2E-7E5D-A045-9FF6-C34150EA6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325" y="-26988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7D060548-A0B0-1A45-85EC-07CF4016F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Picture 5">
            <a:extLst>
              <a:ext uri="{FF2B5EF4-FFF2-40B4-BE49-F238E27FC236}">
                <a16:creationId xmlns:a16="http://schemas.microsoft.com/office/drawing/2014/main" id="{65461995-3CE9-1F4C-BDE1-7ED946341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7999" y="4384442"/>
            <a:ext cx="555035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04DE7CE-E067-4F4C-9D26-45945AED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989" y="44062"/>
            <a:ext cx="5559426" cy="68634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Here is a diagram of the </a:t>
            </a:r>
            <a:r>
              <a:rPr lang="en-GB" altLang="en-US" sz="2000" dirty="0" err="1">
                <a:latin typeface="Bookman Old Style"/>
                <a:ea typeface="ＭＳ Ｐゴシック"/>
                <a:cs typeface="Courier New"/>
              </a:rPr>
              <a:t>nuStorm</a:t>
            </a: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 ring complex and detector.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The object of </a:t>
            </a:r>
            <a:r>
              <a:rPr lang="en-GB" altLang="en-US" sz="2000" dirty="0" err="1">
                <a:latin typeface="Bookman Old Style"/>
                <a:ea typeface="ＭＳ Ｐゴシック"/>
                <a:cs typeface="Courier New"/>
              </a:rPr>
              <a:t>nuStorm</a:t>
            </a: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 is to make a number of precision measurements of neutrino properties with: 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High statistics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Low background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Variable beam energy</a:t>
            </a: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2F32B0-3708-DE4D-AA1E-263E1273F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131" b="5892"/>
          <a:stretch/>
        </p:blipFill>
        <p:spPr>
          <a:xfrm>
            <a:off x="730250" y="193886"/>
            <a:ext cx="6081550" cy="28269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82F46-8312-B249-963D-A440DCEDD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739" y="321651"/>
            <a:ext cx="4623988" cy="157246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FD41B0-20AC-C445-BFC5-C8180A372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925" y="5683041"/>
            <a:ext cx="2124075" cy="12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0FDCA8E2-4DAA-AA48-94B5-85E745093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6616700"/>
            <a:ext cx="1327150" cy="203200"/>
          </a:xfrm>
        </p:spPr>
        <p:txBody>
          <a:bodyPr lIns="0" tIns="36000" rIns="0" anchor="t"/>
          <a:lstStyle/>
          <a:p>
            <a:pPr algn="l" eaLnBrk="1" hangingPunct="1"/>
            <a:fld id="{6180008A-DEA4-674C-B670-84A0C811B329}" type="slidenum">
              <a:rPr lang="en-GB" altLang="en-US" sz="1200" b="1" smtClean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pPr algn="l" eaLnBrk="1" hangingPunct="1"/>
              <a:t>3</a:t>
            </a:fld>
            <a:r>
              <a:rPr lang="en-GB" altLang="en-US" sz="1200">
                <a:ea typeface="ＭＳ Ｐゴシック" panose="020B0600070205080204" pitchFamily="34" charset="-128"/>
              </a:rPr>
              <a:t> </a:t>
            </a: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endParaRPr lang="en-GB" altLang="en-US" sz="1200"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0" name="Line 3">
            <a:extLst>
              <a:ext uri="{FF2B5EF4-FFF2-40B4-BE49-F238E27FC236}">
                <a16:creationId xmlns:a16="http://schemas.microsoft.com/office/drawing/2014/main" id="{2794D162-CAE3-B84C-B67E-D5359E4FB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16E0F0C1-37B8-464B-8A67-2ED8748B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7938"/>
            <a:ext cx="5040313" cy="63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F1AA1A2E-7E5D-A045-9FF6-C34150EA6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325" y="-26988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7D060548-A0B0-1A45-85EC-07CF4016F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Picture 5">
            <a:extLst>
              <a:ext uri="{FF2B5EF4-FFF2-40B4-BE49-F238E27FC236}">
                <a16:creationId xmlns:a16="http://schemas.microsoft.com/office/drawing/2014/main" id="{65461995-3CE9-1F4C-BDE1-7ED946341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7999" y="4384442"/>
            <a:ext cx="555035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04DE7CE-E067-4F4C-9D26-45945AED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989" y="44062"/>
            <a:ext cx="5559426" cy="68634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To do this we need to design:</a:t>
            </a: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 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high performance detector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latin typeface="Bookman Old Style"/>
                <a:ea typeface="ＭＳ Ｐゴシック"/>
                <a:cs typeface="Courier New"/>
              </a:rPr>
              <a:t>novel neutrino source.</a:t>
            </a:r>
          </a:p>
          <a:p>
            <a:pPr marL="342900" indent="-342900">
              <a:spcBef>
                <a:spcPct val="0"/>
              </a:spcBef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The detector is specific to neutrino physics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The machine will confront many of the same problems as the muon collider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6682EA-3558-6A4A-85FD-3A4002954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131" b="5892"/>
          <a:stretch/>
        </p:blipFill>
        <p:spPr>
          <a:xfrm>
            <a:off x="559014" y="520458"/>
            <a:ext cx="5313787" cy="247001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16C5E9-DB6B-0648-8E57-E9E3E147A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604" y="682237"/>
            <a:ext cx="4623988" cy="157246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487E19-866C-B742-8963-4CEF01BE7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925" y="5683041"/>
            <a:ext cx="2124075" cy="12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0FDCA8E2-4DAA-AA48-94B5-85E745093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6616700"/>
            <a:ext cx="1327150" cy="203200"/>
          </a:xfrm>
        </p:spPr>
        <p:txBody>
          <a:bodyPr lIns="0" tIns="36000" rIns="0" anchor="t"/>
          <a:lstStyle/>
          <a:p>
            <a:pPr algn="l" eaLnBrk="1" hangingPunct="1"/>
            <a:fld id="{6180008A-DEA4-674C-B670-84A0C811B329}" type="slidenum">
              <a:rPr lang="en-GB" altLang="en-US" sz="1200" b="1" smtClean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pPr algn="l" eaLnBrk="1" hangingPunct="1"/>
              <a:t>4</a:t>
            </a:fld>
            <a:r>
              <a:rPr lang="en-GB" altLang="en-US" sz="1200">
                <a:ea typeface="ＭＳ Ｐゴシック" panose="020B0600070205080204" pitchFamily="34" charset="-128"/>
              </a:rPr>
              <a:t> </a:t>
            </a: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endParaRPr lang="en-GB" altLang="en-US" sz="1200"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0" name="Line 3">
            <a:extLst>
              <a:ext uri="{FF2B5EF4-FFF2-40B4-BE49-F238E27FC236}">
                <a16:creationId xmlns:a16="http://schemas.microsoft.com/office/drawing/2014/main" id="{2794D162-CAE3-B84C-B67E-D5359E4FB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16E0F0C1-37B8-464B-8A67-2ED8748B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7938"/>
            <a:ext cx="5040313" cy="63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F1AA1A2E-7E5D-A045-9FF6-C34150EA6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325" y="-26988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7D060548-A0B0-1A45-85EC-07CF4016F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Picture 5">
            <a:extLst>
              <a:ext uri="{FF2B5EF4-FFF2-40B4-BE49-F238E27FC236}">
                <a16:creationId xmlns:a16="http://schemas.microsoft.com/office/drawing/2014/main" id="{65461995-3CE9-1F4C-BDE1-7ED946341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7999" y="4384442"/>
            <a:ext cx="555035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04DE7CE-E067-4F4C-9D26-45945AED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989" y="44062"/>
            <a:ext cx="5559426" cy="51398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800" b="1" dirty="0">
                <a:latin typeface="Bookman Old Style"/>
                <a:ea typeface="ＭＳ Ｐゴシック"/>
                <a:cs typeface="Courier New"/>
              </a:rPr>
              <a:t>Current Status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Emphasis on creating a framework to allow us to determine the neutrino flux, from a given pion flux, at a detector plane.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Plans: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From neutrino flux to neutrino interactions and reconstruction</a:t>
            </a:r>
          </a:p>
          <a:p>
            <a:pPr marL="342900" indent="-342900">
              <a:spcBef>
                <a:spcPct val="0"/>
              </a:spcBef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i="1" dirty="0">
                <a:solidFill>
                  <a:srgbClr val="DE4037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To increase the accuracy of the beam modelling, and the efficiency in the use of the protons to produce muons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65171-7B0C-F940-AC82-623F0A6AE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5683041"/>
            <a:ext cx="2124075" cy="12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1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0FDCA8E2-4DAA-AA48-94B5-85E745093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6616700"/>
            <a:ext cx="1327150" cy="203200"/>
          </a:xfrm>
        </p:spPr>
        <p:txBody>
          <a:bodyPr lIns="0" tIns="36000" rIns="0" anchor="t"/>
          <a:lstStyle/>
          <a:p>
            <a:pPr algn="l" eaLnBrk="1" hangingPunct="1"/>
            <a:fld id="{6180008A-DEA4-674C-B670-84A0C811B329}" type="slidenum">
              <a:rPr lang="en-GB" altLang="en-US" sz="1200" b="1" smtClean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pPr algn="l" eaLnBrk="1" hangingPunct="1"/>
              <a:t>5</a:t>
            </a:fld>
            <a:r>
              <a:rPr lang="en-GB" altLang="en-US" sz="1200">
                <a:ea typeface="ＭＳ Ｐゴシック" panose="020B0600070205080204" pitchFamily="34" charset="-128"/>
              </a:rPr>
              <a:t> </a:t>
            </a: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endParaRPr lang="en-GB" altLang="en-US" sz="1200"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0" name="Line 3">
            <a:extLst>
              <a:ext uri="{FF2B5EF4-FFF2-40B4-BE49-F238E27FC236}">
                <a16:creationId xmlns:a16="http://schemas.microsoft.com/office/drawing/2014/main" id="{2794D162-CAE3-B84C-B67E-D5359E4FB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16E0F0C1-37B8-464B-8A67-2ED8748B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7938"/>
            <a:ext cx="5040313" cy="63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F1AA1A2E-7E5D-A045-9FF6-C34150EA6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325" y="-26988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7D060548-A0B0-1A45-85EC-07CF4016F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Picture 5">
            <a:extLst>
              <a:ext uri="{FF2B5EF4-FFF2-40B4-BE49-F238E27FC236}">
                <a16:creationId xmlns:a16="http://schemas.microsoft.com/office/drawing/2014/main" id="{65461995-3CE9-1F4C-BDE1-7ED946341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7999" y="4384442"/>
            <a:ext cx="555035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04DE7CE-E067-4F4C-9D26-45945AED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989" y="44062"/>
            <a:ext cx="5559426" cy="49552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800" b="1" dirty="0">
                <a:latin typeface="Bookman Old Style"/>
                <a:ea typeface="ＭＳ Ｐゴシック"/>
                <a:cs typeface="Courier New"/>
              </a:rPr>
              <a:t>Common problems</a:t>
            </a:r>
          </a:p>
          <a:p>
            <a:pPr algn="ctr">
              <a:spcBef>
                <a:spcPct val="0"/>
              </a:spcBef>
              <a:buNone/>
            </a:pPr>
            <a:r>
              <a:rPr lang="en-GB" altLang="en-US" sz="2800" b="1" dirty="0">
                <a:latin typeface="Bookman Old Style"/>
                <a:ea typeface="ＭＳ Ｐゴシック"/>
                <a:cs typeface="Courier New"/>
              </a:rPr>
              <a:t>(for </a:t>
            </a:r>
            <a:r>
              <a:rPr lang="en-GB" altLang="en-US" sz="2800" b="1" dirty="0" err="1">
                <a:latin typeface="Bookman Old Style"/>
                <a:ea typeface="ＭＳ Ｐゴシック"/>
                <a:cs typeface="Courier New"/>
              </a:rPr>
              <a:t>nuStorm</a:t>
            </a:r>
            <a:r>
              <a:rPr lang="en-GB" altLang="en-US" sz="2800" b="1" dirty="0">
                <a:latin typeface="Bookman Old Style"/>
                <a:ea typeface="ＭＳ Ｐゴシック"/>
                <a:cs typeface="Courier New"/>
              </a:rPr>
              <a:t> and MC)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Target</a:t>
            </a:r>
          </a:p>
          <a:p>
            <a:pPr marL="342900" indent="-342900">
              <a:spcBef>
                <a:spcPct val="0"/>
              </a:spcBef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Beam Transport</a:t>
            </a:r>
          </a:p>
          <a:p>
            <a:pPr marL="342900" indent="-342900">
              <a:spcBef>
                <a:spcPct val="0"/>
              </a:spcBef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Accelerator Modelling</a:t>
            </a:r>
          </a:p>
          <a:p>
            <a:pPr marL="342900" indent="-342900">
              <a:spcBef>
                <a:spcPct val="0"/>
              </a:spcBef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Radiation Protection</a:t>
            </a:r>
          </a:p>
          <a:p>
            <a:pPr marL="342900" indent="-342900">
              <a:spcBef>
                <a:spcPct val="0"/>
              </a:spcBef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Beam monitoring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99B12E-991F-0C4C-90A2-D87F89297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5683041"/>
            <a:ext cx="2124075" cy="12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3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0FDCA8E2-4DAA-AA48-94B5-85E745093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6616700"/>
            <a:ext cx="1327150" cy="203200"/>
          </a:xfrm>
        </p:spPr>
        <p:txBody>
          <a:bodyPr lIns="0" tIns="36000" rIns="0" anchor="t"/>
          <a:lstStyle/>
          <a:p>
            <a:pPr algn="l" eaLnBrk="1" hangingPunct="1"/>
            <a:fld id="{6180008A-DEA4-674C-B670-84A0C811B329}" type="slidenum">
              <a:rPr lang="en-GB" altLang="en-US" sz="1200" b="1" smtClean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pPr algn="l" eaLnBrk="1" hangingPunct="1"/>
              <a:t>6</a:t>
            </a:fld>
            <a:r>
              <a:rPr lang="en-GB" altLang="en-US" sz="1200">
                <a:ea typeface="ＭＳ Ｐゴシック" panose="020B0600070205080204" pitchFamily="34" charset="-128"/>
              </a:rPr>
              <a:t> </a:t>
            </a: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endParaRPr lang="en-GB" altLang="en-US" sz="1200"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0" name="Line 3">
            <a:extLst>
              <a:ext uri="{FF2B5EF4-FFF2-40B4-BE49-F238E27FC236}">
                <a16:creationId xmlns:a16="http://schemas.microsoft.com/office/drawing/2014/main" id="{2794D162-CAE3-B84C-B67E-D5359E4FB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16E0F0C1-37B8-464B-8A67-2ED8748B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7938"/>
            <a:ext cx="5040313" cy="63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F1AA1A2E-7E5D-A045-9FF6-C34150EA6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325" y="-26988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7D060548-A0B0-1A45-85EC-07CF4016F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Picture 5">
            <a:extLst>
              <a:ext uri="{FF2B5EF4-FFF2-40B4-BE49-F238E27FC236}">
                <a16:creationId xmlns:a16="http://schemas.microsoft.com/office/drawing/2014/main" id="{65461995-3CE9-1F4C-BDE1-7ED946341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7999" y="4384442"/>
            <a:ext cx="555035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04DE7CE-E067-4F4C-9D26-45945AED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989" y="44062"/>
            <a:ext cx="5559426" cy="57554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800" b="1" dirty="0">
                <a:latin typeface="Bookman Old Style"/>
                <a:ea typeface="ＭＳ Ｐゴシック"/>
                <a:cs typeface="Courier New"/>
              </a:rPr>
              <a:t>Target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Optimising pion production for beams from 1 to 6 GeV.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Making a good estimate using </a:t>
            </a:r>
            <a:r>
              <a:rPr lang="en-GB" altLang="en-US" sz="2000" dirty="0" err="1">
                <a:latin typeface="Bookman Old Style" panose="02050604050505020204" pitchFamily="18" charset="0"/>
                <a:cs typeface="Courier New" panose="02070309020205020404" pitchFamily="49" charset="0"/>
              </a:rPr>
              <a:t>Fluka</a:t>
            </a: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/MARS and optimising the horn geometry and capture by the transfer line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Some work on this, but discrepancies still exist between </a:t>
            </a:r>
            <a:r>
              <a:rPr lang="en-GB" altLang="en-US" sz="2000" dirty="0" err="1">
                <a:latin typeface="Bookman Old Style" panose="02050604050505020204" pitchFamily="18" charset="0"/>
                <a:cs typeface="Courier New" panose="02070309020205020404" pitchFamily="49" charset="0"/>
              </a:rPr>
              <a:t>Fluka</a:t>
            </a: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 and MARS and at only 1 energy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solidFill>
                <a:srgbClr val="C0372E"/>
              </a:solidFill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C0372E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Resolve discrepancies, repeat for different energies, investigate improvements to the pion production efficiency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BBDE3D-DE45-BC40-A310-462EBF796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5683041"/>
            <a:ext cx="2124075" cy="12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5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0FDCA8E2-4DAA-AA48-94B5-85E745093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6616700"/>
            <a:ext cx="1327150" cy="203200"/>
          </a:xfrm>
        </p:spPr>
        <p:txBody>
          <a:bodyPr lIns="0" tIns="36000" rIns="0" anchor="t"/>
          <a:lstStyle/>
          <a:p>
            <a:pPr algn="l" eaLnBrk="1" hangingPunct="1"/>
            <a:fld id="{6180008A-DEA4-674C-B670-84A0C811B329}" type="slidenum">
              <a:rPr lang="en-GB" altLang="en-US" sz="1200" b="1" smtClean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pPr algn="l" eaLnBrk="1" hangingPunct="1"/>
              <a:t>7</a:t>
            </a:fld>
            <a:r>
              <a:rPr lang="en-GB" altLang="en-US" sz="1200">
                <a:ea typeface="ＭＳ Ｐゴシック" panose="020B0600070205080204" pitchFamily="34" charset="-128"/>
              </a:rPr>
              <a:t> </a:t>
            </a: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endParaRPr lang="en-GB" altLang="en-US" sz="1200"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0" name="Line 3">
            <a:extLst>
              <a:ext uri="{FF2B5EF4-FFF2-40B4-BE49-F238E27FC236}">
                <a16:creationId xmlns:a16="http://schemas.microsoft.com/office/drawing/2014/main" id="{2794D162-CAE3-B84C-B67E-D5359E4FB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16E0F0C1-37B8-464B-8A67-2ED8748B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7938"/>
            <a:ext cx="5040313" cy="63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F1AA1A2E-7E5D-A045-9FF6-C34150EA6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325" y="-26988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7D060548-A0B0-1A45-85EC-07CF4016F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Picture 5">
            <a:extLst>
              <a:ext uri="{FF2B5EF4-FFF2-40B4-BE49-F238E27FC236}">
                <a16:creationId xmlns:a16="http://schemas.microsoft.com/office/drawing/2014/main" id="{65461995-3CE9-1F4C-BDE1-7ED946341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7999" y="4384442"/>
            <a:ext cx="555035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04DE7CE-E067-4F4C-9D26-45945AED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989" y="44062"/>
            <a:ext cx="5559426" cy="55707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800" b="1" dirty="0">
                <a:latin typeface="Bookman Old Style"/>
                <a:ea typeface="ＭＳ Ｐゴシック"/>
                <a:cs typeface="Courier New"/>
              </a:rPr>
              <a:t>Beam Transport</a:t>
            </a:r>
          </a:p>
          <a:p>
            <a:pPr>
              <a:spcBef>
                <a:spcPct val="0"/>
              </a:spcBef>
              <a:buNone/>
            </a:pPr>
            <a:endParaRPr lang="en-GB" altLang="en-US" sz="28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Taking the </a:t>
            </a:r>
            <a:r>
              <a:rPr lang="en-GB" altLang="en-US" sz="2000" dirty="0" err="1">
                <a:latin typeface="Bookman Old Style" panose="02050604050505020204" pitchFamily="18" charset="0"/>
                <a:cs typeface="Courier New" panose="02070309020205020404" pitchFamily="49" charset="0"/>
              </a:rPr>
              <a:t>pions</a:t>
            </a: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 from the horn exit to the accelerator/storage ring and successfully capturing the beam.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Work on this has started: </a:t>
            </a:r>
            <a:r>
              <a:rPr lang="en-GB" altLang="en-US" sz="2000" dirty="0" err="1">
                <a:latin typeface="Bookman Old Style" panose="02050604050505020204" pitchFamily="18" charset="0"/>
                <a:cs typeface="Courier New" panose="02070309020205020404" pitchFamily="49" charset="0"/>
              </a:rPr>
              <a:t>pions</a:t>
            </a: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 have been successfully captured from the horn transported to the </a:t>
            </a:r>
            <a:r>
              <a:rPr lang="en-GB" altLang="en-US" sz="2000" dirty="0" err="1">
                <a:latin typeface="Bookman Old Style" panose="02050604050505020204" pitchFamily="18" charset="0"/>
                <a:cs typeface="Courier New" panose="02070309020205020404" pitchFamily="49" charset="0"/>
              </a:rPr>
              <a:t>nuStorm</a:t>
            </a: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 production straight and injected into the ring. 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C0372E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Repeat for a full range of energies and work to further optimise the efficiency of transport and capture 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8923E-7D49-5B43-96EB-B26E3D487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5683041"/>
            <a:ext cx="2124075" cy="12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5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0FDCA8E2-4DAA-AA48-94B5-85E745093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6616700"/>
            <a:ext cx="1327150" cy="203200"/>
          </a:xfrm>
        </p:spPr>
        <p:txBody>
          <a:bodyPr lIns="0" tIns="36000" rIns="0" anchor="t"/>
          <a:lstStyle/>
          <a:p>
            <a:pPr algn="l" eaLnBrk="1" hangingPunct="1"/>
            <a:fld id="{6180008A-DEA4-674C-B670-84A0C811B329}" type="slidenum">
              <a:rPr lang="en-GB" altLang="en-US" sz="1200" b="1" smtClean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pPr algn="l" eaLnBrk="1" hangingPunct="1"/>
              <a:t>8</a:t>
            </a:fld>
            <a:r>
              <a:rPr lang="en-GB" altLang="en-US" sz="1200">
                <a:ea typeface="ＭＳ Ｐゴシック" panose="020B0600070205080204" pitchFamily="34" charset="-128"/>
              </a:rPr>
              <a:t> </a:t>
            </a: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endParaRPr lang="en-GB" altLang="en-US" sz="1200"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0" name="Line 3">
            <a:extLst>
              <a:ext uri="{FF2B5EF4-FFF2-40B4-BE49-F238E27FC236}">
                <a16:creationId xmlns:a16="http://schemas.microsoft.com/office/drawing/2014/main" id="{2794D162-CAE3-B84C-B67E-D5359E4FB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16E0F0C1-37B8-464B-8A67-2ED8748B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7938"/>
            <a:ext cx="5040313" cy="63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F1AA1A2E-7E5D-A045-9FF6-C34150EA6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325" y="-26988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7D060548-A0B0-1A45-85EC-07CF4016F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Picture 5">
            <a:extLst>
              <a:ext uri="{FF2B5EF4-FFF2-40B4-BE49-F238E27FC236}">
                <a16:creationId xmlns:a16="http://schemas.microsoft.com/office/drawing/2014/main" id="{65461995-3CE9-1F4C-BDE1-7ED946341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7999" y="4384442"/>
            <a:ext cx="555035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04DE7CE-E067-4F4C-9D26-45945AED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989" y="44062"/>
            <a:ext cx="5559426" cy="57554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800" b="1" dirty="0">
                <a:latin typeface="Bookman Old Style"/>
                <a:ea typeface="ＭＳ Ｐゴシック"/>
                <a:cs typeface="Courier New"/>
              </a:rPr>
              <a:t>Accelerator Modelling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Current accelerator codes treat the beam as a collection of identical particles with charge and mass (and infinite lifetime)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Particle physics codes treat particles as individual particles whose specific lifetime and trajectory needs to be record and whose decay products and their trajectories matter.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 err="1">
                <a:latin typeface="Bookman Old Style" panose="02050604050505020204" pitchFamily="18" charset="0"/>
                <a:cs typeface="Courier New" panose="02070309020205020404" pitchFamily="49" charset="0"/>
              </a:rPr>
              <a:t>nuStorm</a:t>
            </a: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 requires code which does both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 </a:t>
            </a:r>
            <a:endParaRPr lang="en-GB" altLang="en-US" sz="2000" b="1" i="1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157AC5-3059-9648-9A24-EE955331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5683041"/>
            <a:ext cx="2124075" cy="12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9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0FDCA8E2-4DAA-AA48-94B5-85E745093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" y="6616700"/>
            <a:ext cx="1327150" cy="203200"/>
          </a:xfrm>
        </p:spPr>
        <p:txBody>
          <a:bodyPr lIns="0" tIns="36000" rIns="0" anchor="t"/>
          <a:lstStyle/>
          <a:p>
            <a:pPr algn="l" eaLnBrk="1" hangingPunct="1"/>
            <a:fld id="{6180008A-DEA4-674C-B670-84A0C811B329}" type="slidenum">
              <a:rPr lang="en-GB" altLang="en-US" sz="1200" b="1" smtClean="0">
                <a:latin typeface="Bookman Old Style" panose="02050604050505020204" pitchFamily="18" charset="0"/>
                <a:ea typeface="ＭＳ Ｐゴシック" panose="020B0600070205080204" pitchFamily="34" charset="-128"/>
              </a:rPr>
              <a:pPr algn="l" eaLnBrk="1" hangingPunct="1"/>
              <a:t>9</a:t>
            </a:fld>
            <a:r>
              <a:rPr lang="en-GB" altLang="en-US" sz="1200">
                <a:ea typeface="ＭＳ Ｐゴシック" panose="020B0600070205080204" pitchFamily="34" charset="-128"/>
              </a:rPr>
              <a:t> </a:t>
            </a: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br>
              <a:rPr lang="en-GB" altLang="en-US" sz="1200">
                <a:latin typeface="Bookman Old Style" panose="02050604050505020204" pitchFamily="18" charset="0"/>
                <a:ea typeface="ＭＳ Ｐゴシック" panose="020B0600070205080204" pitchFamily="34" charset="-128"/>
              </a:rPr>
            </a:br>
            <a:endParaRPr lang="en-GB" altLang="en-US" sz="1200">
              <a:latin typeface="Bookman Old Style" panose="020506040505050202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7890" name="Line 3">
            <a:extLst>
              <a:ext uri="{FF2B5EF4-FFF2-40B4-BE49-F238E27FC236}">
                <a16:creationId xmlns:a16="http://schemas.microsoft.com/office/drawing/2014/main" id="{2794D162-CAE3-B84C-B67E-D5359E4FB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0"/>
            <a:ext cx="0" cy="68580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16E0F0C1-37B8-464B-8A67-2ED8748B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7938"/>
            <a:ext cx="5040313" cy="630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400" b="1">
              <a:latin typeface="Bookman Old Style" panose="02050604050505020204" pitchFamily="18" charset="0"/>
            </a:endParaRPr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F1AA1A2E-7E5D-A045-9FF6-C34150EA6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6325" y="-26988"/>
            <a:ext cx="0" cy="68580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6">
            <a:extLst>
              <a:ext uri="{FF2B5EF4-FFF2-40B4-BE49-F238E27FC236}">
                <a16:creationId xmlns:a16="http://schemas.microsoft.com/office/drawing/2014/main" id="{7D060548-A0B0-1A45-85EC-07CF4016F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91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Picture 5">
            <a:extLst>
              <a:ext uri="{FF2B5EF4-FFF2-40B4-BE49-F238E27FC236}">
                <a16:creationId xmlns:a16="http://schemas.microsoft.com/office/drawing/2014/main" id="{65461995-3CE9-1F4C-BDE1-7ED9463412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7999" y="4384442"/>
            <a:ext cx="555035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Bookman Old Style" panose="020506040505050202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A04DE7CE-E067-4F4C-9D26-45945AED7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989" y="44062"/>
            <a:ext cx="5559426" cy="637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800" b="1" dirty="0">
                <a:latin typeface="Bookman Old Style"/>
                <a:ea typeface="ＭＳ Ｐゴシック"/>
                <a:cs typeface="Courier New"/>
              </a:rPr>
              <a:t>Accelerator Modelling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/>
              <a:ea typeface="ＭＳ Ｐゴシック"/>
              <a:cs typeface="Courier New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b="1" i="1" dirty="0" err="1">
                <a:latin typeface="Bookman Old Style" panose="02050604050505020204" pitchFamily="18" charset="0"/>
                <a:cs typeface="Courier New" panose="02070309020205020404" pitchFamily="49" charset="0"/>
              </a:rPr>
              <a:t>bdSIM</a:t>
            </a:r>
            <a:r>
              <a:rPr lang="en-GB" altLang="en-US" sz="2000" b="1" i="1" dirty="0">
                <a:latin typeface="Bookman Old Style" panose="02050604050505020204" pitchFamily="18" charset="0"/>
                <a:cs typeface="Courier New" panose="02070309020205020404" pitchFamily="49" charset="0"/>
              </a:rPr>
              <a:t>: </a:t>
            </a: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provides a basis for this programme.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It models the optics of beam line but includes a structure for recording individual particle trajectories.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The </a:t>
            </a:r>
            <a:r>
              <a:rPr lang="en-GB" altLang="en-US" sz="2000" dirty="0" err="1">
                <a:latin typeface="Bookman Old Style" panose="02050604050505020204" pitchFamily="18" charset="0"/>
                <a:cs typeface="Courier New" panose="02070309020205020404" pitchFamily="49" charset="0"/>
              </a:rPr>
              <a:t>nuStorm</a:t>
            </a: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 transfer line and production straight have been modelled.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i="1" dirty="0">
                <a:solidFill>
                  <a:srgbClr val="C0372E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A programme is being planned which will complete the modelling of the </a:t>
            </a:r>
            <a:r>
              <a:rPr lang="en-GB" altLang="en-US" sz="2000" i="1" dirty="0" err="1">
                <a:solidFill>
                  <a:srgbClr val="C0372E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nuStorm</a:t>
            </a:r>
            <a:r>
              <a:rPr lang="en-GB" altLang="en-US" sz="2000" i="1" dirty="0">
                <a:solidFill>
                  <a:srgbClr val="C0372E"/>
                </a:solidFill>
                <a:latin typeface="Bookman Old Style" panose="02050604050505020204" pitchFamily="18" charset="0"/>
                <a:cs typeface="Courier New" panose="02070309020205020404" pitchFamily="49" charset="0"/>
              </a:rPr>
              <a:t> ring and integrates the muon kinematics into the model</a:t>
            </a: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000" dirty="0">
                <a:latin typeface="Bookman Old Style" panose="02050604050505020204" pitchFamily="18" charset="0"/>
                <a:cs typeface="Courier New" panose="02070309020205020404" pitchFamily="49" charset="0"/>
              </a:rPr>
              <a:t> </a:t>
            </a:r>
            <a:endParaRPr lang="en-GB" altLang="en-US" sz="2000" b="1" i="1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2000" dirty="0">
              <a:latin typeface="Bookman Old Style" panose="02050604050505020204" pitchFamily="18" charset="0"/>
              <a:cs typeface="Courier New" panose="02070309020205020404" pitchFamily="49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54FD5-FD40-BF47-A760-BE067B7B2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5683041"/>
            <a:ext cx="2124075" cy="12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5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man Old Style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man Old Style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174394</TotalTime>
  <Words>627</Words>
  <Application>Microsoft Macintosh PowerPoint</Application>
  <PresentationFormat>On-screen Show (4:3)</PresentationFormat>
  <Paragraphs>154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Bookman Old Style</vt:lpstr>
      <vt:lpstr>Calibri</vt:lpstr>
      <vt:lpstr>Comic Sans MS</vt:lpstr>
      <vt:lpstr>Courier New</vt:lpstr>
      <vt:lpstr>Times New Roman</vt:lpstr>
      <vt:lpstr>Default Design</vt:lpstr>
      <vt:lpstr>Custom Design</vt:lpstr>
      <vt:lpstr>PowerPoint Presentation</vt:lpstr>
      <vt:lpstr>2           </vt:lpstr>
      <vt:lpstr>3           </vt:lpstr>
      <vt:lpstr>4           </vt:lpstr>
      <vt:lpstr>5           </vt:lpstr>
      <vt:lpstr>6           </vt:lpstr>
      <vt:lpstr>7           </vt:lpstr>
      <vt:lpstr>8           </vt:lpstr>
      <vt:lpstr>9           </vt:lpstr>
      <vt:lpstr>10           </vt:lpstr>
      <vt:lpstr>11           </vt:lpstr>
    </vt:vector>
  </TitlesOfParts>
  <Company>Brunel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Kyberd</dc:creator>
  <cp:lastModifiedBy>Paul Kyberd (Staff)</cp:lastModifiedBy>
  <cp:revision>875</cp:revision>
  <cp:lastPrinted>2021-02-01T07:31:23Z</cp:lastPrinted>
  <dcterms:created xsi:type="dcterms:W3CDTF">2006-07-25T14:10:28Z</dcterms:created>
  <dcterms:modified xsi:type="dcterms:W3CDTF">2022-05-27T09:32:29Z</dcterms:modified>
</cp:coreProperties>
</file>