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797" r:id="rId3"/>
    <p:sldId id="271" r:id="rId4"/>
    <p:sldId id="546" r:id="rId5"/>
    <p:sldId id="444" r:id="rId6"/>
    <p:sldId id="276" r:id="rId7"/>
    <p:sldId id="285" r:id="rId8"/>
    <p:sldId id="277" r:id="rId9"/>
    <p:sldId id="795" r:id="rId10"/>
    <p:sldId id="796" r:id="rId11"/>
    <p:sldId id="408" r:id="rId12"/>
    <p:sldId id="803" r:id="rId13"/>
    <p:sldId id="262" r:id="rId14"/>
    <p:sldId id="80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95" d="100"/>
          <a:sy n="95" d="100"/>
        </p:scale>
        <p:origin x="151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2EFC5-1D50-4606-99EE-B67434D28656}" type="datetimeFigureOut">
              <a:rPr lang="en-GB" smtClean="0"/>
              <a:t>27/05/2022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B9AFD-BBA2-43DB-B7EE-1E071A929B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622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B2984-7BA9-4CCF-8924-5691E2D40452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00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 January 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DFE6-A817-4F0E-A475-9483552A6B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131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 January 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DFE6-A817-4F0E-A475-9483552A6B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5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 January 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DFE6-A817-4F0E-A475-9483552A6B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567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 January 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DFE6-A817-4F0E-A475-9483552A6B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05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 January 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DFE6-A817-4F0E-A475-9483552A6B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81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 January 2014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DFE6-A817-4F0E-A475-9483552A6B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387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 January 2014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DFE6-A817-4F0E-A475-9483552A6B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35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 January 2014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DFE6-A817-4F0E-A475-9483552A6B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259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 January 2014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DFE6-A817-4F0E-A475-9483552A6B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372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 January 2014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DFE6-A817-4F0E-A475-9483552A6B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76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 January 2014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CDFE6-A817-4F0E-A475-9483552A6B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63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14 January 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CDFE6-A817-4F0E-A475-9483552A6B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218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6908B0-90A9-45D1-965D-5273D82D3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2636913"/>
            <a:ext cx="7500142" cy="41469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3432" y="1084309"/>
            <a:ext cx="10363200" cy="1470025"/>
          </a:xfrm>
        </p:spPr>
        <p:txBody>
          <a:bodyPr/>
          <a:lstStyle/>
          <a:p>
            <a:r>
              <a:rPr lang="en-GB" dirty="0"/>
              <a:t>Muon RF activities at the Cockcroft Institute</a:t>
            </a:r>
            <a:br>
              <a:rPr lang="en-GB"/>
            </a:br>
            <a:r>
              <a:rPr lang="en-GB" sz="2800"/>
              <a:t>Prof </a:t>
            </a:r>
            <a:r>
              <a:rPr lang="en-GB" sz="2800" dirty="0"/>
              <a:t>Graeme Burt, Lancaster University on behalf of CI RF team</a:t>
            </a:r>
          </a:p>
        </p:txBody>
      </p:sp>
    </p:spTree>
    <p:extLst>
      <p:ext uri="{BB962C8B-B14F-4D97-AF65-F5344CB8AC3E}">
        <p14:creationId xmlns:p14="http://schemas.microsoft.com/office/powerpoint/2010/main" val="3675960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785C8-AC64-4253-A5AA-C6981C313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90B2E-C7E3-40BF-8768-446EB082F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521CC6-5F20-4CED-9EBE-97D91BE69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260648"/>
            <a:ext cx="9043101" cy="626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93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3D70"/>
                </a:solidFill>
                <a:latin typeface="+mj-lt"/>
              </a:rPr>
              <a:t>RF sample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1340768"/>
            <a:ext cx="4824536" cy="4680520"/>
          </a:xfrm>
        </p:spPr>
        <p:txBody>
          <a:bodyPr>
            <a:normAutofit fontScale="85000" lnSpcReduction="10000"/>
          </a:bodyPr>
          <a:lstStyle/>
          <a:p>
            <a:r>
              <a:rPr lang="en-GB" sz="2400" dirty="0"/>
              <a:t>Plan to replicate something like our RF guns where we have removable back plates or plugs</a:t>
            </a:r>
          </a:p>
          <a:p>
            <a:r>
              <a:rPr lang="en-US" sz="2400" dirty="0"/>
              <a:t>C</a:t>
            </a:r>
            <a:r>
              <a:rPr lang="en-GB" sz="2400" dirty="0"/>
              <a:t>an design to maximise peak fields on the removable part while keeping most of the cavity the same</a:t>
            </a:r>
          </a:p>
          <a:p>
            <a:r>
              <a:rPr lang="en-US" sz="2400" dirty="0"/>
              <a:t>C</a:t>
            </a:r>
            <a:r>
              <a:rPr lang="en-GB" sz="2400" dirty="0"/>
              <a:t>an test different materials</a:t>
            </a:r>
          </a:p>
          <a:p>
            <a:r>
              <a:rPr lang="en-US" sz="2400" dirty="0"/>
              <a:t>Possibility to test same sample with DC</a:t>
            </a:r>
          </a:p>
          <a:p>
            <a:r>
              <a:rPr lang="en-US" sz="2400" dirty="0"/>
              <a:t>Southampton could design a solenoid to go around this cavity</a:t>
            </a:r>
          </a:p>
          <a:p>
            <a:r>
              <a:rPr lang="en-US" sz="2400" dirty="0"/>
              <a:t>As its only 3 GHz we can use a smaller bore (~10-15 cm)</a:t>
            </a:r>
          </a:p>
          <a:p>
            <a:r>
              <a:rPr lang="en-US" sz="2400" dirty="0"/>
              <a:t>Can couple via an axial coax line similar to our RF gun to avoid having large waveguide feed go through the coil</a:t>
            </a:r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900" y="3427980"/>
            <a:ext cx="2862367" cy="296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 bwMode="auto">
          <a:xfrm>
            <a:off x="8489279" y="3640634"/>
            <a:ext cx="1194462" cy="3644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chemeClr val="bg1"/>
              </a:solidFill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 rot="16338310">
            <a:off x="10068524" y="6030026"/>
            <a:ext cx="821945" cy="23728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chemeClr val="bg1"/>
              </a:solidFill>
              <a:latin typeface="Lucida Grande" pitchFamily="84" charset="0"/>
              <a:ea typeface="ヒラギノ角ゴ Pro W3" pitchFamily="84" charset="-128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4"/>
          <a:stretch/>
        </p:blipFill>
        <p:spPr bwMode="auto">
          <a:xfrm>
            <a:off x="7235153" y="1653548"/>
            <a:ext cx="4067399" cy="1774432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1"/>
          <a:stretch/>
        </p:blipFill>
        <p:spPr bwMode="auto">
          <a:xfrm>
            <a:off x="7235153" y="3284984"/>
            <a:ext cx="2169243" cy="1545379"/>
          </a:xfrm>
          <a:prstGeom prst="rect">
            <a:avLst/>
          </a:prstGeom>
          <a:noFill/>
          <a:ln w="444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908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86808-4270-487E-B7F2-20299F964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on klystron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E107B-8A35-4E83-BE6B-9220CCBED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Masters student has started and will work over the summer but as yet hasn’t installed the code yet.</a:t>
            </a:r>
          </a:p>
          <a:p>
            <a:r>
              <a:rPr lang="en-US" dirty="0"/>
              <a:t>If funded the Horizon grant would fund a PhD student to create a more detailed design</a:t>
            </a:r>
          </a:p>
          <a:p>
            <a:r>
              <a:rPr lang="en-US" dirty="0"/>
              <a:t>One issue is variability in the requirements (frequency, power, pulse structure)</a:t>
            </a:r>
          </a:p>
          <a:p>
            <a:r>
              <a:rPr lang="en-US" dirty="0"/>
              <a:t>Aim to utilize “two-stage” technology developed for CLIC and scaled to ILC</a:t>
            </a:r>
          </a:p>
          <a:p>
            <a:r>
              <a:rPr lang="en-US" dirty="0"/>
              <a:t>Need to look a long term stability with the longer pulse length</a:t>
            </a:r>
          </a:p>
          <a:p>
            <a:r>
              <a:rPr lang="en-US" dirty="0"/>
              <a:t>High duty cycle/high power will be a challenge for the collector so will need Multiphysics design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7052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672" y="755118"/>
            <a:ext cx="3200000" cy="3580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380" y="368489"/>
            <a:ext cx="4520255" cy="33901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7323" y="3818414"/>
            <a:ext cx="4977312" cy="29507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663" y="4336070"/>
            <a:ext cx="2986941" cy="2464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6604" y="4290342"/>
            <a:ext cx="3057099" cy="25101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663" y="251373"/>
            <a:ext cx="10982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High Efficiency 10 MW, 1.3 GHz,  </a:t>
            </a:r>
            <a:r>
              <a:rPr lang="en-GB" sz="2400" b="1" dirty="0">
                <a:solidFill>
                  <a:srgbClr val="FF0000"/>
                </a:solidFill>
              </a:rPr>
              <a:t>ILC TS MBK </a:t>
            </a:r>
            <a:r>
              <a:rPr lang="en-GB" sz="2400" b="1" dirty="0"/>
              <a:t>(scaled from TS CLIC MBK+2</a:t>
            </a:r>
            <a:r>
              <a:rPr lang="en-GB" sz="2400" b="1" baseline="30000" dirty="0"/>
              <a:t>nd</a:t>
            </a:r>
            <a:r>
              <a:rPr lang="en-GB" sz="2400" b="1" dirty="0"/>
              <a:t> harmonic)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07491" y="3848747"/>
            <a:ext cx="2489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RF circuit length 53.6 cm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0550769" y="4163930"/>
            <a:ext cx="840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DC gap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126762" y="5821124"/>
            <a:ext cx="1406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harmonic</a:t>
            </a:r>
          </a:p>
          <a:p>
            <a:r>
              <a:rPr lang="en-US" dirty="0"/>
              <a:t>cavity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8475785" y="5716414"/>
            <a:ext cx="175846" cy="2760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0550769" y="4481950"/>
            <a:ext cx="311499" cy="1643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517" y="759644"/>
            <a:ext cx="4034359" cy="33104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0"/>
            <a:ext cx="742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u="sng" dirty="0"/>
              <a:t>Example High Efficiency Klystron (from Igor </a:t>
            </a:r>
            <a:r>
              <a:rPr lang="en-US" sz="2000" i="1" u="sng" dirty="0" err="1"/>
              <a:t>Syrathchev</a:t>
            </a:r>
            <a:r>
              <a:rPr lang="en-US" sz="2000" i="1" u="sng" dirty="0"/>
              <a:t> CERN)</a:t>
            </a:r>
          </a:p>
        </p:txBody>
      </p:sp>
    </p:spTree>
    <p:extLst>
      <p:ext uri="{BB962C8B-B14F-4D97-AF65-F5344CB8AC3E}">
        <p14:creationId xmlns:p14="http://schemas.microsoft.com/office/powerpoint/2010/main" val="1029438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059E3-3701-4DA3-B23A-CDD683B68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07CBB-BE81-4813-8804-21A4397ED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Without further funding:</a:t>
            </a:r>
          </a:p>
          <a:p>
            <a:pPr lvl="1"/>
            <a:r>
              <a:rPr lang="en-US" dirty="0"/>
              <a:t>CLARA HRRG commissioning will happen but more emphasis on getting it operating and less on physics</a:t>
            </a:r>
          </a:p>
          <a:p>
            <a:pPr lvl="1"/>
            <a:r>
              <a:rPr lang="en-US" dirty="0"/>
              <a:t>MSc student will do a study of klystron scaling</a:t>
            </a:r>
          </a:p>
          <a:p>
            <a:r>
              <a:rPr lang="en-US" dirty="0"/>
              <a:t>With Horizon grant</a:t>
            </a:r>
          </a:p>
          <a:p>
            <a:pPr lvl="1"/>
            <a:r>
              <a:rPr lang="en-US" dirty="0"/>
              <a:t>PhD student to analysis CLARA HRRG data to study effect of B-field and prepare for future tests, study DC arcs, and simulations.</a:t>
            </a:r>
          </a:p>
          <a:p>
            <a:pPr lvl="1"/>
            <a:r>
              <a:rPr lang="en-US" dirty="0"/>
              <a:t>PhD student to do a more complete klystron design study focusing on stability and collector</a:t>
            </a:r>
          </a:p>
          <a:p>
            <a:r>
              <a:rPr lang="en-US" dirty="0"/>
              <a:t>With experimental studies funds</a:t>
            </a:r>
          </a:p>
          <a:p>
            <a:pPr lvl="1"/>
            <a:r>
              <a:rPr lang="en-US" dirty="0"/>
              <a:t>Can do testing in CI RF bunker at higher B fields with a dedicated solenoid, still at 3 GHz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4121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1D8A9-83C1-45EE-9284-212C4853E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Cockcroft RF Team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5B75C-4AB1-44AE-9C4D-7B654D833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Lancaster: RF testing, Klystron design</a:t>
            </a:r>
            <a:endParaRPr lang="en-GB" dirty="0"/>
          </a:p>
          <a:p>
            <a:r>
              <a:rPr lang="en-US" dirty="0"/>
              <a:t>Strathclyde: Physics of breakdown, RF testing </a:t>
            </a:r>
          </a:p>
          <a:p>
            <a:r>
              <a:rPr lang="en-US" dirty="0"/>
              <a:t>STFC: lower B field testing on CLARA gun (if INFRA funded in 2024 Mechanical design, controls)</a:t>
            </a:r>
          </a:p>
        </p:txBody>
      </p:sp>
    </p:spTree>
    <p:extLst>
      <p:ext uri="{BB962C8B-B14F-4D97-AF65-F5344CB8AC3E}">
        <p14:creationId xmlns:p14="http://schemas.microsoft.com/office/powerpoint/2010/main" val="1824651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58F3D-0740-4A4C-8DE3-EAF6634EB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712" y="44624"/>
            <a:ext cx="6467474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Discharges in Magnetic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0A9DF-E766-41E7-9C2B-340793782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512" y="1124744"/>
            <a:ext cx="8928992" cy="4824536"/>
          </a:xfrm>
        </p:spPr>
        <p:txBody>
          <a:bodyPr/>
          <a:lstStyle/>
          <a:p>
            <a:r>
              <a:rPr lang="en-GB" sz="2200" dirty="0">
                <a:solidFill>
                  <a:srgbClr val="770D29"/>
                </a:solidFill>
              </a:rPr>
              <a:t>In RF cavities magnetic fields (B-fields) have been noted to</a:t>
            </a:r>
          </a:p>
          <a:p>
            <a:pPr lvl="1"/>
            <a:r>
              <a:rPr lang="en-GB" sz="2000" dirty="0"/>
              <a:t>Increase dark current</a:t>
            </a:r>
          </a:p>
          <a:p>
            <a:pPr lvl="2"/>
            <a:r>
              <a:rPr lang="en-GB" sz="1600" dirty="0"/>
              <a:t>diamond machining of surfaces and surface preparation crucial for reducing dark current</a:t>
            </a:r>
          </a:p>
          <a:p>
            <a:pPr lvl="2"/>
            <a:r>
              <a:rPr lang="en-GB" sz="1600" dirty="0"/>
              <a:t>magnetic field can focus dark current into a </a:t>
            </a:r>
            <a:r>
              <a:rPr lang="en-GB" sz="1600" dirty="0" err="1"/>
              <a:t>beamlet</a:t>
            </a:r>
            <a:r>
              <a:rPr lang="en-GB" sz="1600" dirty="0"/>
              <a:t> causing more damage</a:t>
            </a:r>
          </a:p>
          <a:p>
            <a:pPr lvl="1"/>
            <a:r>
              <a:rPr lang="en-GB" sz="2000" dirty="0"/>
              <a:t>Require re-conditioning of cavities</a:t>
            </a:r>
          </a:p>
          <a:p>
            <a:pPr lvl="1"/>
            <a:r>
              <a:rPr lang="en-GB" sz="2000" dirty="0"/>
              <a:t>May inhibit conditioning and limit peak E field</a:t>
            </a:r>
          </a:p>
          <a:p>
            <a:pPr lvl="1"/>
            <a:r>
              <a:rPr lang="en-GB" sz="2000" dirty="0"/>
              <a:t>Increase risk of arcing which can happen extremely rapidly (ns scale)</a:t>
            </a:r>
          </a:p>
          <a:p>
            <a:r>
              <a:rPr lang="en-GB" sz="2200" dirty="0">
                <a:solidFill>
                  <a:srgbClr val="770D29"/>
                </a:solidFill>
              </a:rPr>
              <a:t>In DC vacuum breakdown, B – fields have been noted to improve diode insulation BUT also:</a:t>
            </a:r>
          </a:p>
          <a:p>
            <a:pPr lvl="1"/>
            <a:r>
              <a:rPr lang="en-GB" sz="2000" dirty="0"/>
              <a:t>Increase number of active emission sites </a:t>
            </a:r>
          </a:p>
          <a:p>
            <a:pPr lvl="2"/>
            <a:r>
              <a:rPr lang="en-GB" sz="1600" dirty="0"/>
              <a:t>suppression of the screening effect</a:t>
            </a:r>
          </a:p>
          <a:p>
            <a:pPr lvl="1"/>
            <a:r>
              <a:rPr lang="en-GB" sz="2000" dirty="0"/>
              <a:t>Enhance optical emissions from the cathode flare plasma</a:t>
            </a:r>
          </a:p>
          <a:p>
            <a:pPr lvl="1"/>
            <a:r>
              <a:rPr lang="en-GB" sz="2000" dirty="0"/>
              <a:t>Suppress material polishing in short pulse driven systems</a:t>
            </a:r>
          </a:p>
        </p:txBody>
      </p:sp>
    </p:spTree>
    <p:extLst>
      <p:ext uri="{BB962C8B-B14F-4D97-AF65-F5344CB8AC3E}">
        <p14:creationId xmlns:p14="http://schemas.microsoft.com/office/powerpoint/2010/main" val="3975483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 b="1" i="1" dirty="0"/>
              <a:t>High Repetition Rate RF Gun</a:t>
            </a:r>
            <a:endParaRPr lang="en-GB" sz="2800" b="1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1418060"/>
            <a:ext cx="4038600" cy="395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7" name="Straight Arrow Connector 36"/>
          <p:cNvCxnSpPr/>
          <p:nvPr/>
        </p:nvCxnSpPr>
        <p:spPr>
          <a:xfrm flipV="1">
            <a:off x="4583113" y="5373688"/>
            <a:ext cx="0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0"/>
          <p:cNvSpPr txBox="1">
            <a:spLocks noGrp="1" noChangeArrowheads="1"/>
          </p:cNvSpPr>
          <p:nvPr>
            <p:ph sz="half" idx="2"/>
          </p:nvPr>
        </p:nvSpPr>
        <p:spPr bwMode="auto">
          <a:xfrm>
            <a:off x="6172200" y="1200151"/>
            <a:ext cx="40386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2000" dirty="0">
                <a:latin typeface="+mn-lt"/>
              </a:rPr>
              <a:t>ASTeC in collaboration with Lancaster University has developed a High Repetition Rate Gun for  CLARA.</a:t>
            </a:r>
          </a:p>
          <a:p>
            <a:pPr eaLnBrk="1" hangingPunct="1"/>
            <a:r>
              <a:rPr lang="en-GB" altLang="en-US" sz="2000" dirty="0">
                <a:latin typeface="+mn-lt"/>
              </a:rPr>
              <a:t>The gun has a solenoid on it allowing some testing with lower magnetic fields (0.2 - 0.3 T)</a:t>
            </a:r>
          </a:p>
          <a:p>
            <a:pPr eaLnBrk="1" hangingPunct="1"/>
            <a:r>
              <a:rPr lang="en-US" altLang="en-US" sz="2000" dirty="0">
                <a:latin typeface="+mn-lt"/>
              </a:rPr>
              <a:t>M</a:t>
            </a:r>
            <a:r>
              <a:rPr lang="en-GB" altLang="en-US" sz="2000" dirty="0">
                <a:latin typeface="+mn-lt"/>
              </a:rPr>
              <a:t>ay be partially relevant for muons in the short term to validate models.</a:t>
            </a:r>
          </a:p>
          <a:p>
            <a:pPr eaLnBrk="1" hangingPunct="1"/>
            <a:r>
              <a:rPr lang="en-US" altLang="en-US" sz="2000" dirty="0">
                <a:latin typeface="+mn-lt"/>
              </a:rPr>
              <a:t>T</a:t>
            </a:r>
            <a:r>
              <a:rPr lang="en-GB" altLang="en-US" sz="2000" dirty="0" err="1">
                <a:latin typeface="+mn-lt"/>
              </a:rPr>
              <a:t>esting</a:t>
            </a:r>
            <a:r>
              <a:rPr lang="en-GB" altLang="en-US" sz="2000" dirty="0">
                <a:latin typeface="+mn-lt"/>
              </a:rPr>
              <a:t> gradients of 80/100/120 MV/m</a:t>
            </a:r>
          </a:p>
        </p:txBody>
      </p:sp>
    </p:spTree>
    <p:extLst>
      <p:ext uri="{BB962C8B-B14F-4D97-AF65-F5344CB8AC3E}">
        <p14:creationId xmlns:p14="http://schemas.microsoft.com/office/powerpoint/2010/main" val="182510006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0594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3D70"/>
                </a:solidFill>
              </a:rPr>
              <a:t>VELA gun Solenoid effects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1384" y="1124744"/>
            <a:ext cx="568863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Oscillation from -250 A to + 250 A caused vacuum spikes up to 1 x 10</a:t>
            </a:r>
            <a:r>
              <a:rPr lang="en-GB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-8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mBar.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Solenoid switch on to 150 A caused pressure increase to 2.7 x 10</a:t>
            </a:r>
            <a:r>
              <a:rPr lang="en-GB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-9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mBar. Which recovered slowly.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Solenoid oscillation from 100 to 200 A caused decaying oscillation of the pressure.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3ADC6D-FA8E-4427-9F8A-588A2AFE7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072" y="1056984"/>
            <a:ext cx="4810735" cy="25750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6A6E3B-4968-4276-B0CB-1D170CD2A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072" y="3632024"/>
            <a:ext cx="4713953" cy="26772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B7759C-65D4-443E-AA96-44FCAF7164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384" y="3559667"/>
            <a:ext cx="5382720" cy="282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41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58F3D-0740-4A4C-8DE3-EAF6634E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Links to DC Vacuum Spark Dynamics (Spark </a:t>
            </a:r>
            <a:r>
              <a:rPr lang="en-GB" sz="2800" i="1" dirty="0"/>
              <a:t>et al</a:t>
            </a:r>
            <a:r>
              <a:rPr lang="en-GB" sz="28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0A9DF-E766-41E7-9C2B-340793782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497" y="1124745"/>
            <a:ext cx="8856983" cy="1335763"/>
          </a:xfrm>
        </p:spPr>
        <p:txBody>
          <a:bodyPr/>
          <a:lstStyle/>
          <a:p>
            <a:r>
              <a:rPr lang="en-GB" sz="2000" dirty="0">
                <a:solidFill>
                  <a:srgbClr val="770D29"/>
                </a:solidFill>
              </a:rPr>
              <a:t>Spark, Cross, Phelps and Ronald [4] investigated high PRF cathode erosion in vacuum arcs</a:t>
            </a:r>
          </a:p>
          <a:p>
            <a:pPr lvl="1"/>
            <a:r>
              <a:rPr lang="en-GB" sz="1800" dirty="0"/>
              <a:t>Showed sensitivity of ‘critical field’ and ‘cathode polishing’ of knife edge emitters to B-field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84531" y="2276873"/>
            <a:ext cx="3631949" cy="3577139"/>
            <a:chOff x="5251129" y="2148045"/>
            <a:chExt cx="3867522" cy="387324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1129" y="2148045"/>
              <a:ext cx="3867522" cy="387324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876690" y="2286028"/>
              <a:ext cx="853830" cy="299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GB" sz="12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cav</a:t>
              </a:r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=3.6T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56176" y="3165242"/>
              <a:ext cx="853830" cy="299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GB" sz="12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cav</a:t>
              </a:r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=1.6T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57999" y="2272018"/>
              <a:ext cx="853830" cy="299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GB" sz="12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cav</a:t>
              </a:r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=4.5T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41091" y="2259723"/>
              <a:ext cx="853830" cy="299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GB" sz="12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cav</a:t>
              </a:r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=4.9T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24001" y="2420889"/>
            <a:ext cx="5251129" cy="3403963"/>
            <a:chOff x="0" y="2215897"/>
            <a:chExt cx="5251129" cy="34039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504" y="2492896"/>
              <a:ext cx="5111140" cy="129614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221088"/>
              <a:ext cx="5251129" cy="139877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95536" y="2215897"/>
              <a:ext cx="17013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GB" sz="12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cav</a:t>
              </a:r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=1.6T, </a:t>
              </a:r>
              <a:r>
                <a:rPr lang="en-GB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GB" sz="12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beam</a:t>
              </a:r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=140kV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1520" y="3944089"/>
              <a:ext cx="17013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GB" sz="12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cav</a:t>
              </a:r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=4.5T, </a:t>
              </a:r>
              <a:r>
                <a:rPr lang="en-GB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GB" sz="12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beam</a:t>
              </a:r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=140kV</a:t>
              </a:r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9D0A9DF-E766-41E7-9C2B-3407937824F0}"/>
              </a:ext>
            </a:extLst>
          </p:cNvPr>
          <p:cNvSpPr txBox="1">
            <a:spLocks/>
          </p:cNvSpPr>
          <p:nvPr/>
        </p:nvSpPr>
        <p:spPr bwMode="auto">
          <a:xfrm>
            <a:off x="1703512" y="5864602"/>
            <a:ext cx="8587288" cy="3007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0D29"/>
              </a:buClr>
              <a:buFont typeface="Wingdings" panose="05000000000000000000" pitchFamily="2" charset="2"/>
              <a:buChar char="§"/>
              <a:defRPr sz="3200">
                <a:solidFill>
                  <a:srgbClr val="00649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0D29"/>
              </a:buClr>
              <a:buFont typeface="Wingdings" panose="05000000000000000000" pitchFamily="2" charset="2"/>
              <a:buChar char="§"/>
              <a:defRPr sz="2800">
                <a:solidFill>
                  <a:srgbClr val="00649D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0D29"/>
              </a:buClr>
              <a:buFont typeface="Wingdings" panose="05000000000000000000" pitchFamily="2" charset="2"/>
              <a:buChar char="§"/>
              <a:defRPr sz="2400">
                <a:solidFill>
                  <a:srgbClr val="00649D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0D29"/>
              </a:buClr>
              <a:buFont typeface="Wingdings" panose="05000000000000000000" pitchFamily="2" charset="2"/>
              <a:buChar char="§"/>
              <a:defRPr sz="2000">
                <a:solidFill>
                  <a:srgbClr val="00649D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0D29"/>
              </a:buClr>
              <a:buFont typeface="Wingdings" panose="05000000000000000000" pitchFamily="2" charset="2"/>
              <a:buChar char="§"/>
              <a:defRPr sz="2000">
                <a:solidFill>
                  <a:srgbClr val="00649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2563" lvl="1" indent="0">
              <a:buNone/>
            </a:pPr>
            <a:r>
              <a:rPr lang="en-GB" sz="1200" kern="0" dirty="0">
                <a:solidFill>
                  <a:schemeClr val="tx1"/>
                </a:solidFill>
              </a:rPr>
              <a:t>[4] S.N. Spark, A.W. Cross, A.D.R. Phelps A.D.R. and Ronald K. ‘Megawatt, 330Hz PRF </a:t>
            </a:r>
            <a:r>
              <a:rPr lang="en-GB" sz="1200" kern="0" dirty="0" err="1">
                <a:solidFill>
                  <a:schemeClr val="tx1"/>
                </a:solidFill>
              </a:rPr>
              <a:t>tunable</a:t>
            </a:r>
            <a:r>
              <a:rPr lang="en-GB" sz="1200" kern="0" dirty="0">
                <a:solidFill>
                  <a:schemeClr val="tx1"/>
                </a:solidFill>
              </a:rPr>
              <a:t> </a:t>
            </a:r>
            <a:r>
              <a:rPr lang="en-GB" sz="1200" kern="0" dirty="0" err="1">
                <a:solidFill>
                  <a:schemeClr val="tx1"/>
                </a:solidFill>
              </a:rPr>
              <a:t>gyrotron</a:t>
            </a:r>
            <a:r>
              <a:rPr lang="en-GB" sz="1200" kern="0" dirty="0">
                <a:solidFill>
                  <a:schemeClr val="tx1"/>
                </a:solidFill>
              </a:rPr>
              <a:t> experiments’,  Int. J. of Infrared and </a:t>
            </a:r>
            <a:r>
              <a:rPr lang="en-GB" sz="1200" kern="0" dirty="0" err="1">
                <a:solidFill>
                  <a:schemeClr val="tx1"/>
                </a:solidFill>
              </a:rPr>
              <a:t>Millimeter</a:t>
            </a:r>
            <a:r>
              <a:rPr lang="en-GB" sz="1200" kern="0" dirty="0">
                <a:solidFill>
                  <a:schemeClr val="tx1"/>
                </a:solidFill>
              </a:rPr>
              <a:t> Waves. 15, No12, pp2003-2017, 1994.</a:t>
            </a:r>
          </a:p>
        </p:txBody>
      </p:sp>
    </p:spTree>
    <p:extLst>
      <p:ext uri="{BB962C8B-B14F-4D97-AF65-F5344CB8AC3E}">
        <p14:creationId xmlns:p14="http://schemas.microsoft.com/office/powerpoint/2010/main" val="4186299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249" t="9545" r="18070" b="8364"/>
          <a:stretch/>
        </p:blipFill>
        <p:spPr>
          <a:xfrm>
            <a:off x="1822108" y="2276872"/>
            <a:ext cx="4291180" cy="3075384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967215" y="660400"/>
            <a:ext cx="4330700" cy="654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31304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313040" y="4603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313041" y="673609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GB" altLang="en-US" sz="1000"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7822183" y="695573"/>
            <a:ext cx="4330700" cy="654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168009" y="7910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168008" y="49554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6168009" y="6771263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GB" altLang="en-US" sz="1000"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9D0A9DF-E766-41E7-9C2B-340793782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154" y="1124744"/>
            <a:ext cx="5252878" cy="1152128"/>
          </a:xfrm>
        </p:spPr>
        <p:txBody>
          <a:bodyPr/>
          <a:lstStyle/>
          <a:p>
            <a:pPr lvl="1"/>
            <a:r>
              <a:rPr lang="en-GB" sz="1600" dirty="0">
                <a:solidFill>
                  <a:srgbClr val="770D29"/>
                </a:solidFill>
              </a:rPr>
              <a:t>Influence of the diode gap spacing &amp; the B-field on the collapse of the diode potential</a:t>
            </a:r>
          </a:p>
          <a:p>
            <a:pPr lvl="2"/>
            <a:r>
              <a:rPr lang="en-GB" sz="1200" dirty="0"/>
              <a:t>Mater</a:t>
            </a:r>
            <a:r>
              <a:rPr lang="en-GB" sz="1400" dirty="0"/>
              <a:t>ial stainless steel 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9D0A9DF-E766-41E7-9C2B-3407937824F0}"/>
              </a:ext>
            </a:extLst>
          </p:cNvPr>
          <p:cNvSpPr txBox="1">
            <a:spLocks/>
          </p:cNvSpPr>
          <p:nvPr/>
        </p:nvSpPr>
        <p:spPr bwMode="auto">
          <a:xfrm>
            <a:off x="5951984" y="1124744"/>
            <a:ext cx="4608512" cy="79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0D29"/>
              </a:buClr>
              <a:buFont typeface="Wingdings" panose="05000000000000000000" pitchFamily="2" charset="2"/>
              <a:buChar char="§"/>
              <a:defRPr sz="3200">
                <a:solidFill>
                  <a:srgbClr val="00649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0D29"/>
              </a:buClr>
              <a:buFont typeface="Wingdings" panose="05000000000000000000" pitchFamily="2" charset="2"/>
              <a:buChar char="§"/>
              <a:defRPr sz="2800">
                <a:solidFill>
                  <a:srgbClr val="00649D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0D29"/>
              </a:buClr>
              <a:buFont typeface="Wingdings" panose="05000000000000000000" pitchFamily="2" charset="2"/>
              <a:buChar char="§"/>
              <a:defRPr sz="2400">
                <a:solidFill>
                  <a:srgbClr val="00649D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0D29"/>
              </a:buClr>
              <a:buFont typeface="Wingdings" panose="05000000000000000000" pitchFamily="2" charset="2"/>
              <a:buChar char="§"/>
              <a:defRPr sz="2000">
                <a:solidFill>
                  <a:srgbClr val="00649D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0D29"/>
              </a:buClr>
              <a:buFont typeface="Wingdings" panose="05000000000000000000" pitchFamily="2" charset="2"/>
              <a:buChar char="§"/>
              <a:defRPr sz="2000">
                <a:solidFill>
                  <a:srgbClr val="00649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GB" sz="1600" kern="0" dirty="0">
                <a:solidFill>
                  <a:srgbClr val="770D29"/>
                </a:solidFill>
              </a:rPr>
              <a:t>Influence of material on rate of collapse of diode potential</a:t>
            </a:r>
          </a:p>
          <a:p>
            <a:pPr lvl="2"/>
            <a:r>
              <a:rPr lang="en-GB" sz="1200" kern="0" dirty="0"/>
              <a:t>Anode-cathode gap 27mm</a:t>
            </a:r>
          </a:p>
          <a:p>
            <a:pPr lvl="2"/>
            <a:r>
              <a:rPr lang="en-GB" sz="1200" kern="0" dirty="0"/>
              <a:t>B-field 0 Tesla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776537" y="331401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66" y="2258138"/>
            <a:ext cx="4001353" cy="304307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9D0A9DF-E766-41E7-9C2B-3407937824F0}"/>
              </a:ext>
            </a:extLst>
          </p:cNvPr>
          <p:cNvSpPr txBox="1">
            <a:spLocks/>
          </p:cNvSpPr>
          <p:nvPr/>
        </p:nvSpPr>
        <p:spPr bwMode="auto">
          <a:xfrm>
            <a:off x="1304976" y="5663158"/>
            <a:ext cx="9116243" cy="64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0D29"/>
              </a:buClr>
              <a:buFont typeface="Wingdings" panose="05000000000000000000" pitchFamily="2" charset="2"/>
              <a:buChar char="§"/>
              <a:defRPr sz="3200">
                <a:solidFill>
                  <a:srgbClr val="00649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0D29"/>
              </a:buClr>
              <a:buFont typeface="Wingdings" panose="05000000000000000000" pitchFamily="2" charset="2"/>
              <a:buChar char="§"/>
              <a:defRPr sz="2800">
                <a:solidFill>
                  <a:srgbClr val="00649D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0D29"/>
              </a:buClr>
              <a:buFont typeface="Wingdings" panose="05000000000000000000" pitchFamily="2" charset="2"/>
              <a:buChar char="§"/>
              <a:defRPr sz="2400">
                <a:solidFill>
                  <a:srgbClr val="00649D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0D29"/>
              </a:buClr>
              <a:buFont typeface="Wingdings" panose="05000000000000000000" pitchFamily="2" charset="2"/>
              <a:buChar char="§"/>
              <a:defRPr sz="2000">
                <a:solidFill>
                  <a:srgbClr val="00649D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0D29"/>
              </a:buClr>
              <a:buFont typeface="Wingdings" panose="05000000000000000000" pitchFamily="2" charset="2"/>
              <a:buChar char="§"/>
              <a:defRPr sz="2000">
                <a:solidFill>
                  <a:srgbClr val="00649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GB" sz="1200" kern="0" dirty="0">
                <a:solidFill>
                  <a:schemeClr val="tx1"/>
                </a:solidFill>
              </a:rPr>
              <a:t>[5] K. Ronald, A.W. Cross, Alan D. R. Phelps et al “Explosive Cathode Experiments”, IEEE Trans. on Plasma Science, </a:t>
            </a:r>
            <a:r>
              <a:rPr lang="en-GB" sz="1200" b="1" kern="0" dirty="0">
                <a:solidFill>
                  <a:schemeClr val="tx1"/>
                </a:solidFill>
              </a:rPr>
              <a:t>26</a:t>
            </a:r>
            <a:r>
              <a:rPr lang="en-GB" sz="1200" kern="0" dirty="0">
                <a:solidFill>
                  <a:schemeClr val="tx1"/>
                </a:solidFill>
              </a:rPr>
              <a:t>, No 3, June 1998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A458F3D-0740-4A4C-8DE3-EAF6634EB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6275" y="53752"/>
            <a:ext cx="6467474" cy="1143000"/>
          </a:xfrm>
        </p:spPr>
        <p:txBody>
          <a:bodyPr/>
          <a:lstStyle/>
          <a:p>
            <a:r>
              <a:rPr lang="en-GB" sz="2800" dirty="0"/>
              <a:t>Links to DC Vacuum Arc Dynamics (Ronald </a:t>
            </a:r>
            <a:r>
              <a:rPr lang="en-GB" sz="2800" i="1" dirty="0"/>
              <a:t>et al</a:t>
            </a:r>
            <a:r>
              <a:rPr lang="en-GB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4922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629" t="6895" r="10516"/>
          <a:stretch/>
        </p:blipFill>
        <p:spPr>
          <a:xfrm>
            <a:off x="1631504" y="2084651"/>
            <a:ext cx="4320480" cy="3889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6079" t="5051" r="7698" b="12447"/>
          <a:stretch/>
        </p:blipFill>
        <p:spPr>
          <a:xfrm>
            <a:off x="5951985" y="2058938"/>
            <a:ext cx="4610695" cy="40343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0A9DF-E766-41E7-9C2B-340793782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04" y="1085124"/>
            <a:ext cx="8928992" cy="7597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GB" sz="2000" dirty="0">
                <a:solidFill>
                  <a:srgbClr val="770D29"/>
                </a:solidFill>
              </a:rPr>
              <a:t>Ronald et al [5] investigated pulsed vacuum arcs</a:t>
            </a:r>
          </a:p>
          <a:p>
            <a:pPr lvl="1">
              <a:spcBef>
                <a:spcPts val="0"/>
              </a:spcBef>
            </a:pPr>
            <a:r>
              <a:rPr lang="en-GB" sz="1800" dirty="0"/>
              <a:t>Showed sensitivity of cathode flare plasma (distribution and intensity) to B-field in knife edge emitters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9D0A9DF-E766-41E7-9C2B-3407937824F0}"/>
              </a:ext>
            </a:extLst>
          </p:cNvPr>
          <p:cNvSpPr txBox="1">
            <a:spLocks/>
          </p:cNvSpPr>
          <p:nvPr/>
        </p:nvSpPr>
        <p:spPr bwMode="auto">
          <a:xfrm>
            <a:off x="1524001" y="6167214"/>
            <a:ext cx="9036496" cy="646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0D29"/>
              </a:buClr>
              <a:buFont typeface="Wingdings" panose="05000000000000000000" pitchFamily="2" charset="2"/>
              <a:buChar char="§"/>
              <a:defRPr sz="3200">
                <a:solidFill>
                  <a:srgbClr val="00649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0D29"/>
              </a:buClr>
              <a:buFont typeface="Wingdings" panose="05000000000000000000" pitchFamily="2" charset="2"/>
              <a:buChar char="§"/>
              <a:defRPr sz="2800">
                <a:solidFill>
                  <a:srgbClr val="00649D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0D29"/>
              </a:buClr>
              <a:buFont typeface="Wingdings" panose="05000000000000000000" pitchFamily="2" charset="2"/>
              <a:buChar char="§"/>
              <a:defRPr sz="2400">
                <a:solidFill>
                  <a:srgbClr val="00649D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0D29"/>
              </a:buClr>
              <a:buFont typeface="Wingdings" panose="05000000000000000000" pitchFamily="2" charset="2"/>
              <a:buChar char="§"/>
              <a:defRPr sz="2000">
                <a:solidFill>
                  <a:srgbClr val="00649D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0D29"/>
              </a:buClr>
              <a:buFont typeface="Wingdings" panose="05000000000000000000" pitchFamily="2" charset="2"/>
              <a:buChar char="§"/>
              <a:defRPr sz="2000">
                <a:solidFill>
                  <a:srgbClr val="00649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GB" sz="1200" kern="0" dirty="0">
                <a:solidFill>
                  <a:schemeClr val="tx1"/>
                </a:solidFill>
              </a:rPr>
              <a:t>[5] K. Ronald, A.W. Cross, Alan D. R. Phelps et al “Explosive Cathode Experiments”, IEEE Trans. on Plasma Science, </a:t>
            </a:r>
            <a:r>
              <a:rPr lang="en-GB" sz="1200" b="1" kern="0" dirty="0">
                <a:solidFill>
                  <a:schemeClr val="tx1"/>
                </a:solidFill>
              </a:rPr>
              <a:t>26</a:t>
            </a:r>
            <a:r>
              <a:rPr lang="en-GB" sz="1200" kern="0" dirty="0">
                <a:solidFill>
                  <a:schemeClr val="tx1"/>
                </a:solidFill>
              </a:rPr>
              <a:t>, No 3, June 1998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458F3D-0740-4A4C-8DE3-EAF6634EB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6275" y="53752"/>
            <a:ext cx="6467474" cy="1143000"/>
          </a:xfrm>
        </p:spPr>
        <p:txBody>
          <a:bodyPr/>
          <a:lstStyle/>
          <a:p>
            <a:r>
              <a:rPr lang="en-GB" sz="2800" dirty="0"/>
              <a:t>Links to DC Vacuum Arc Dynamics (Ronald </a:t>
            </a:r>
            <a:r>
              <a:rPr lang="en-GB" sz="2800" i="1" dirty="0"/>
              <a:t>et al</a:t>
            </a:r>
            <a:r>
              <a:rPr lang="en-GB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32717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172C4-C161-4183-81F7-090D7C153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613447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CI RF Bunker: Longer term plans (funding </a:t>
            </a:r>
            <a:r>
              <a:rPr lang="en-US" dirty="0" err="1"/>
              <a:t>dependant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29A63-2963-4CFD-BE09-B57C3B746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6638528" cy="154076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Have started putting the concrete in place with handover expected mid 2022</a:t>
            </a:r>
          </a:p>
          <a:p>
            <a:r>
              <a:rPr lang="en-US" dirty="0"/>
              <a:t>S-band 7 MW klystron and LLRF control being shipped/procured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CBFC9A-FB22-4E1D-93AC-577732F2EA9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568" y="764704"/>
            <a:ext cx="4402832" cy="3384376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88EF16-BD57-439B-B804-73EBC671B8B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3356992"/>
            <a:ext cx="3128160" cy="3456384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0E7210-8C50-43E6-A882-C7A83DFB9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7768" y="4538606"/>
            <a:ext cx="4114105" cy="227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08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956</Words>
  <Application>Microsoft Office PowerPoint</Application>
  <PresentationFormat>Widescreen</PresentationFormat>
  <Paragraphs>87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Lucida Grande</vt:lpstr>
      <vt:lpstr>Times New Roman</vt:lpstr>
      <vt:lpstr>Wingdings</vt:lpstr>
      <vt:lpstr>ヒラギノ角ゴ Pro W3</vt:lpstr>
      <vt:lpstr>Office Theme</vt:lpstr>
      <vt:lpstr>Muon RF activities at the Cockcroft Institute Prof Graeme Burt, Lancaster University on behalf of CI RF team</vt:lpstr>
      <vt:lpstr>Cockcroft RF Team</vt:lpstr>
      <vt:lpstr>Discharges in Magnetic Fields</vt:lpstr>
      <vt:lpstr>High Repetition Rate RF Gun</vt:lpstr>
      <vt:lpstr>VELA gun Solenoid effects</vt:lpstr>
      <vt:lpstr>Links to DC Vacuum Spark Dynamics (Spark et al)</vt:lpstr>
      <vt:lpstr>Links to DC Vacuum Arc Dynamics (Ronald et al)</vt:lpstr>
      <vt:lpstr>Links to DC Vacuum Arc Dynamics (Ronald et al)</vt:lpstr>
      <vt:lpstr>CI RF Bunker: Longer term plans (funding dependant)</vt:lpstr>
      <vt:lpstr>PowerPoint Presentation</vt:lpstr>
      <vt:lpstr>RF sample testing</vt:lpstr>
      <vt:lpstr>Progress on klystron</vt:lpstr>
      <vt:lpstr>PowerPoint Presentation</vt:lpstr>
      <vt:lpstr>Plans</vt:lpstr>
    </vt:vector>
  </TitlesOfParts>
  <Company>Daresbury Laboratory (STFC)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Power RF bunker</dc:title>
  <dc:creator>user</dc:creator>
  <cp:lastModifiedBy>Burtg</cp:lastModifiedBy>
  <cp:revision>49</cp:revision>
  <dcterms:created xsi:type="dcterms:W3CDTF">2019-03-19T13:31:58Z</dcterms:created>
  <dcterms:modified xsi:type="dcterms:W3CDTF">2022-05-27T11:02:03Z</dcterms:modified>
</cp:coreProperties>
</file>