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>
        <p:scale>
          <a:sx n="89" d="100"/>
          <a:sy n="89" d="100"/>
        </p:scale>
        <p:origin x="165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8F240-FE68-1A89-1149-B831E8E4C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CD7110-082A-D9FC-99BA-214A6C89D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6889C-C8D5-8E59-68F7-B29216C07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D87E-F133-4ED0-BE8F-7074D52D27D5}" type="datetimeFigureOut">
              <a:rPr lang="en-GB" smtClean="0"/>
              <a:t>27/05/2022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C5B54-9B70-61C0-19C3-2A6030FC4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7DE57-3B4B-B70D-F305-241E29BE9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370F-B15A-496B-87DD-B593F162E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462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73FE5-CEA3-0A1E-FB49-2D42837A9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1B7EA8-581B-D4B9-4416-ACC7D6F6CA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64D19-3EC6-9DA1-8F42-CB382F592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D87E-F133-4ED0-BE8F-7074D52D27D5}" type="datetimeFigureOut">
              <a:rPr lang="en-GB" smtClean="0"/>
              <a:t>27/05/2022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65A98-656A-4C81-3973-2AB06F64C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FD2AB-AA65-8D9F-7BFE-A88790E6E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370F-B15A-496B-87DD-B593F162E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927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BDBC39-68F2-7AE9-20A3-D11C1DD3B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62125E-029F-84DD-7D22-BEB3C2D958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CB14D-E33E-AD8D-909F-2FFCB86AF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D87E-F133-4ED0-BE8F-7074D52D27D5}" type="datetimeFigureOut">
              <a:rPr lang="en-GB" smtClean="0"/>
              <a:t>27/05/2022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5EF7D-01F5-962D-4C6D-842EF10AC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EEEE6-A6F8-EAE6-8920-9A5C1FD2A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370F-B15A-496B-87DD-B593F162E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824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255B4-A298-F534-ABC7-90EFBDFE0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646CB-AACF-666E-928C-083A41179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D46B9-1B56-72F4-63A4-93AE7C8B7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D87E-F133-4ED0-BE8F-7074D52D27D5}" type="datetimeFigureOut">
              <a:rPr lang="en-GB" smtClean="0"/>
              <a:t>27/05/2022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CC99D-8632-8FC2-FB9F-0D2154D6A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6AF43-E431-BDB4-099C-4F2067413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370F-B15A-496B-87DD-B593F162E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044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61601-5EAC-BE85-B7E2-E3064A1FC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6AF0E-EC99-975D-19C7-D186262C2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A2961-932D-EFE2-122D-BCC104700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D87E-F133-4ED0-BE8F-7074D52D27D5}" type="datetimeFigureOut">
              <a:rPr lang="en-GB" smtClean="0"/>
              <a:t>27/05/2022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F6D65-23DC-B720-9C2F-3ACCB2C12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9B959-3699-A310-2BF2-ED84196B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370F-B15A-496B-87DD-B593F162E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45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A95AB-32ED-2645-9F6E-AA4BDE780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B4135-56DC-C9EF-7890-42227CEB7C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E8B873-E093-9573-149A-ED651288A1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2E1B1C-5089-ADDC-00E1-4C11622D4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D87E-F133-4ED0-BE8F-7074D52D27D5}" type="datetimeFigureOut">
              <a:rPr lang="en-GB" smtClean="0"/>
              <a:t>27/05/2022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DFEF07-A290-0C32-46E3-8EBA49A91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C31DEF-7AC7-F94F-DCD4-E6B380E9D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370F-B15A-496B-87DD-B593F162E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003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86DCB-7020-9237-05E0-3742F6AE9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837F0-0186-22E6-6AEE-A3E31D789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CE91F9-A1C7-3EDF-198F-8704892286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007253-C22A-19C9-7926-343F77EA70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599E26-0741-1749-8FD1-5CB4C882FE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0EBB28-4FE6-5010-0ABA-5F1586D85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D87E-F133-4ED0-BE8F-7074D52D27D5}" type="datetimeFigureOut">
              <a:rPr lang="en-GB" smtClean="0"/>
              <a:t>27/05/2022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E9328D-033D-72EE-6650-A994CAC51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E1DBAE-929C-7EE3-B5B9-FF3115C82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370F-B15A-496B-87DD-B593F162E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179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60B96-74C2-8EEE-2508-4E1D4390F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074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pic>
        <p:nvPicPr>
          <p:cNvPr id="6" name="Picture 5" descr="University of Southampton logo">
            <a:extLst>
              <a:ext uri="{FF2B5EF4-FFF2-40B4-BE49-F238E27FC236}">
                <a16:creationId xmlns:a16="http://schemas.microsoft.com/office/drawing/2014/main" id="{0051CA09-5391-A61A-EE91-71E2CB51A29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9" t="35331" r="13370" b="34465"/>
          <a:stretch/>
        </p:blipFill>
        <p:spPr bwMode="auto">
          <a:xfrm>
            <a:off x="9767233" y="306510"/>
            <a:ext cx="2033905" cy="472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939A26-E3FB-6BDE-EFDC-6EBE130E84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96734" y="5874537"/>
            <a:ext cx="895156" cy="91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02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81A719-E049-E4D4-80DD-254913CD2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D87E-F133-4ED0-BE8F-7074D52D27D5}" type="datetimeFigureOut">
              <a:rPr lang="en-GB" smtClean="0"/>
              <a:t>27/05/2022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1A04DE-07B0-2626-292D-3433C769A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8CB1E-7D72-75E8-8F8B-146C1A557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370F-B15A-496B-87DD-B593F162E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522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5AA5D-379A-2FD2-DE6D-EF79AABDD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5E26C-79DD-AC02-E60C-DC578834E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A9444C-C6F2-E007-4319-EB7E87FC34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527647-7AC2-35D4-A929-CA946E2E8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D87E-F133-4ED0-BE8F-7074D52D27D5}" type="datetimeFigureOut">
              <a:rPr lang="en-GB" smtClean="0"/>
              <a:t>27/05/2022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C19CD9-C518-4CDB-9556-5056F3C38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611F61-DB05-9128-0762-710880364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370F-B15A-496B-87DD-B593F162E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374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16F40-5EDA-CBAA-541A-3F8B72B11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456E2A-3230-9D23-CB05-D7BF0BB9B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8520ED-F19C-1EA5-3280-9945896003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4F5811-79C1-F691-7633-A6F250FFB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D87E-F133-4ED0-BE8F-7074D52D27D5}" type="datetimeFigureOut">
              <a:rPr lang="en-GB" smtClean="0"/>
              <a:t>27/05/2022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8005A7-4E6F-212D-1301-1320DE8C5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2AD82D-E4BE-3D9F-7F4C-751AB20B7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370F-B15A-496B-87DD-B593F162E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597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F074AF-19D9-8C0F-44CF-92C0E19B0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FEC84-AA85-F3FE-666D-D1CB347C3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BEEF8-0F41-B65C-582E-99BA544A7F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FD87E-F133-4ED0-BE8F-7074D52D27D5}" type="datetimeFigureOut">
              <a:rPr lang="en-GB" smtClean="0"/>
              <a:t>27/05/2022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65434-E620-232E-B86A-751C9AAE97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0565D-D414-FF4B-1D96-4562DFB77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5370F-B15A-496B-87DD-B593F162E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344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418387-2B3C-0871-469E-EB8FE4978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"/>
            <a:ext cx="10860741" cy="978945"/>
          </a:xfrm>
        </p:spPr>
        <p:txBody>
          <a:bodyPr>
            <a:normAutofit/>
          </a:bodyPr>
          <a:lstStyle/>
          <a:p>
            <a:r>
              <a:rPr lang="en-GB" dirty="0"/>
              <a:t>HTS Magnets for Muon Collider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4BD4FA-33C2-3394-D786-0A0F232FA28A}"/>
              </a:ext>
            </a:extLst>
          </p:cNvPr>
          <p:cNvSpPr txBox="1"/>
          <p:nvPr/>
        </p:nvSpPr>
        <p:spPr>
          <a:xfrm>
            <a:off x="430306" y="978946"/>
            <a:ext cx="1147303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Commercial HTS conductors have come a long way: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Utilisable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Jc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and piece length beyond the field limit of Nb3Sn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Performance are still improving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A heathy mix of suppliers/developers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But cost still very high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High field LTS solenoids are ahead of LTS high field accelerator magnets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Solenoids: structurally simpler, long established base in laboratory settings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1GHz NMR at 23.5T has been available for more than 10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ReBCO</a:t>
            </a:r>
            <a:r>
              <a:rPr lang="en-GB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2G performance capabilities demonstrated in pancake coils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26T a standalone stack of pancakes in 2016 (Yoon)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“Little Big Coil” LBC produced 14.4T inside 31.1T resistive magnet in 2019 (Hanh)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1260A/mm</a:t>
            </a:r>
            <a:r>
              <a:rPr lang="en-GB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at 45T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ReBCO</a:t>
            </a:r>
            <a:r>
              <a:rPr lang="en-GB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2G pancake coils still far from technology proven or maturity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LBC pancakes suffered extensive deterioration after field/thermal cycling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Non-insulated and non-impregnated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ReBCO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windings yet to be proven beyond demo coils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Intrinsic vulnerability of extensive joints in stack of double pancakes: possible due to direct contact to the winding and integral to the mechanical support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ReBCO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delamination more susceptible to micromovement in non-impregnated coils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Impregnation likely unavoidable for mechanical robustness of larger coils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Muon cooling magnets offers a promising case for high field HTS solenoid</a:t>
            </a:r>
          </a:p>
        </p:txBody>
      </p:sp>
    </p:spTree>
    <p:extLst>
      <p:ext uri="{BB962C8B-B14F-4D97-AF65-F5344CB8AC3E}">
        <p14:creationId xmlns:p14="http://schemas.microsoft.com/office/powerpoint/2010/main" val="36629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1C7F39-01C4-B70C-DF1B-852184186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7" y="0"/>
            <a:ext cx="12141826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E6067D-A739-5A89-1D11-828AF264ED5B}"/>
              </a:ext>
            </a:extLst>
          </p:cNvPr>
          <p:cNvSpPr txBox="1"/>
          <p:nvPr/>
        </p:nvSpPr>
        <p:spPr>
          <a:xfrm>
            <a:off x="8452268" y="134311"/>
            <a:ext cx="37397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777777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 Courtesy of Lionel </a:t>
            </a:r>
            <a:r>
              <a:rPr lang="en-GB" b="0" i="0" dirty="0" err="1">
                <a:solidFill>
                  <a:srgbClr val="777777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Quettier</a:t>
            </a:r>
            <a:r>
              <a:rPr lang="en-GB" b="0" i="0" dirty="0">
                <a:solidFill>
                  <a:srgbClr val="777777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Feb 2022</a:t>
            </a: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816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68F5C6-FD2F-E431-CB76-7EB045CA0E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37" b="1519"/>
          <a:stretch/>
        </p:blipFill>
        <p:spPr>
          <a:xfrm>
            <a:off x="6691257" y="4325826"/>
            <a:ext cx="5126969" cy="25065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986933-F0BC-2928-8B7F-885E31839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25642"/>
            <a:ext cx="10515600" cy="903641"/>
          </a:xfrm>
        </p:spPr>
        <p:txBody>
          <a:bodyPr/>
          <a:lstStyle/>
          <a:p>
            <a:r>
              <a:rPr lang="en-GB" dirty="0"/>
              <a:t>Existing Magnet Concept for Final Cooling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A5E248-E151-3B2F-2046-ABFAC7578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09" y="792153"/>
            <a:ext cx="11872014" cy="30123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C3853E-DBD5-F875-6DD7-99CEDB4C6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556" y="5179502"/>
            <a:ext cx="5639444" cy="13786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782014-1FA2-8B58-C940-EBF3C457D88B}"/>
              </a:ext>
            </a:extLst>
          </p:cNvPr>
          <p:cNvSpPr txBox="1"/>
          <p:nvPr/>
        </p:nvSpPr>
        <p:spPr>
          <a:xfrm>
            <a:off x="2351610" y="3956494"/>
            <a:ext cx="3458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17 stages/magnets of 4 designs with scaled down peak fields ~ 30T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C486CE-794C-EBD6-94F3-99DB571FF20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106" y="3527005"/>
            <a:ext cx="1798654" cy="16163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D998E7D-D55C-F19B-2CEA-9236C3D46EA8}"/>
              </a:ext>
            </a:extLst>
          </p:cNvPr>
          <p:cNvSpPr txBox="1"/>
          <p:nvPr/>
        </p:nvSpPr>
        <p:spPr>
          <a:xfrm>
            <a:off x="7277549" y="3965868"/>
            <a:ext cx="4216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A generic cooling magnet (Sayed et al 2015)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81D175-4A54-A8C5-5144-98D6D1E3A4C8}"/>
              </a:ext>
            </a:extLst>
          </p:cNvPr>
          <p:cNvSpPr txBox="1"/>
          <p:nvPr/>
        </p:nvSpPr>
        <p:spPr>
          <a:xfrm>
            <a:off x="4480560" y="6493804"/>
            <a:ext cx="1770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(Sayed et al  2015)</a:t>
            </a:r>
          </a:p>
        </p:txBody>
      </p:sp>
    </p:spTree>
    <p:extLst>
      <p:ext uri="{BB962C8B-B14F-4D97-AF65-F5344CB8AC3E}">
        <p14:creationId xmlns:p14="http://schemas.microsoft.com/office/powerpoint/2010/main" val="396682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8E716C-04CE-4B5D-768E-B0A76C9983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90334" y="1177963"/>
            <a:ext cx="7405470" cy="55577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057683-03E4-90EA-BA00-2FF35ECA0AC2}"/>
              </a:ext>
            </a:extLst>
          </p:cNvPr>
          <p:cNvSpPr/>
          <p:nvPr/>
        </p:nvSpPr>
        <p:spPr>
          <a:xfrm>
            <a:off x="6373906" y="4077148"/>
            <a:ext cx="4921623" cy="1963271"/>
          </a:xfrm>
          <a:prstGeom prst="rect">
            <a:avLst/>
          </a:prstGeom>
          <a:solidFill>
            <a:schemeClr val="bg1">
              <a:lumMod val="6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307DF6-3C18-A23D-1A49-C250BD62E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397"/>
            <a:ext cx="10515600" cy="925791"/>
          </a:xfrm>
        </p:spPr>
        <p:txBody>
          <a:bodyPr/>
          <a:lstStyle/>
          <a:p>
            <a:r>
              <a:rPr lang="en-GB" dirty="0"/>
              <a:t>A Closer look at the Generic Concept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3F48CB-72F9-DAD2-CF7A-D1504B00797A}"/>
              </a:ext>
            </a:extLst>
          </p:cNvPr>
          <p:cNvSpPr/>
          <p:nvPr/>
        </p:nvSpPr>
        <p:spPr>
          <a:xfrm>
            <a:off x="7675581" y="4077148"/>
            <a:ext cx="3619948" cy="1963271"/>
          </a:xfrm>
          <a:prstGeom prst="rect">
            <a:avLst/>
          </a:prstGeom>
          <a:solidFill>
            <a:srgbClr val="CC33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80C9D18-4C47-C2F0-3B15-04960905B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940" y="3331490"/>
            <a:ext cx="4188650" cy="345458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F73CABE-85DF-4C75-B744-03E69AF925F5}"/>
              </a:ext>
            </a:extLst>
          </p:cNvPr>
          <p:cNvSpPr txBox="1"/>
          <p:nvPr/>
        </p:nvSpPr>
        <p:spPr>
          <a:xfrm>
            <a:off x="96196" y="746167"/>
            <a:ext cx="47608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Outer LTS solenoids: up to 24T with 0.5m-1.5m ID-OD, at the limit of the present technology  of Nb3Sn/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NbTi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hybrid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LTS can be significantly more compact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Scaled down version needs HTS to provide 6.5-15T within 88mm-250mm 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Increasing HTS current density at higher field of HTS seems opposite to prevailing practices: plenty of scope for design and optimisation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F966EF3-D045-781D-F761-AFA1CE9928D3}"/>
              </a:ext>
            </a:extLst>
          </p:cNvPr>
          <p:cNvGrpSpPr/>
          <p:nvPr/>
        </p:nvGrpSpPr>
        <p:grpSpPr>
          <a:xfrm>
            <a:off x="5414907" y="2708346"/>
            <a:ext cx="1265368" cy="1976182"/>
            <a:chOff x="5414907" y="2708346"/>
            <a:chExt cx="1265368" cy="197618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5B51E05-C5E4-A365-A7BA-449269E5574B}"/>
                </a:ext>
              </a:extLst>
            </p:cNvPr>
            <p:cNvSpPr/>
            <p:nvPr/>
          </p:nvSpPr>
          <p:spPr>
            <a:xfrm>
              <a:off x="5620869" y="3195020"/>
              <a:ext cx="144000" cy="144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F341200-E0AA-3E39-0369-CE2A0FA0D21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37573" y="3339020"/>
              <a:ext cx="893687" cy="134550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FB1CE71-AFCF-58CD-2DEA-03FEA02802EA}"/>
                </a:ext>
              </a:extLst>
            </p:cNvPr>
            <p:cNvSpPr txBox="1"/>
            <p:nvPr/>
          </p:nvSpPr>
          <p:spPr>
            <a:xfrm>
              <a:off x="5414907" y="2708346"/>
              <a:ext cx="126536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400" b="1" dirty="0">
                  <a:solidFill>
                    <a:srgbClr val="00B05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NHMFL 32T HTS/LTS hybrid</a:t>
              </a:r>
              <a:endParaRPr lang="en-GB" sz="1400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404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0A068C-6661-B406-9C44-BDDC05068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79" y="1261018"/>
            <a:ext cx="7366153" cy="55223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3DD207-7CC3-6835-8A88-7A211A3DC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9" y="8264"/>
            <a:ext cx="10515600" cy="984959"/>
          </a:xfrm>
        </p:spPr>
        <p:txBody>
          <a:bodyPr/>
          <a:lstStyle/>
          <a:p>
            <a:r>
              <a:rPr lang="en-GB" dirty="0"/>
              <a:t>NHMFL All Superconducting 32T Magnet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7BC2072-C971-83C1-B6D9-72EF20CB7F3B}"/>
              </a:ext>
            </a:extLst>
          </p:cNvPr>
          <p:cNvGrpSpPr/>
          <p:nvPr/>
        </p:nvGrpSpPr>
        <p:grpSpPr>
          <a:xfrm>
            <a:off x="2346176" y="1124223"/>
            <a:ext cx="8981924" cy="5725513"/>
            <a:chOff x="2346176" y="1132487"/>
            <a:chExt cx="8981924" cy="572551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DD1E4AC-AAF7-FBEB-2D5A-89FE7178C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38043" y="1132487"/>
              <a:ext cx="3090057" cy="2776931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20847CB-6726-07B1-E89A-5FAE7FB777DB}"/>
                </a:ext>
              </a:extLst>
            </p:cNvPr>
            <p:cNvGrpSpPr/>
            <p:nvPr/>
          </p:nvGrpSpPr>
          <p:grpSpPr>
            <a:xfrm>
              <a:off x="2346176" y="5145165"/>
              <a:ext cx="1804709" cy="1712835"/>
              <a:chOff x="2346176" y="5145165"/>
              <a:chExt cx="1804709" cy="1712835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CC30E34-65AD-1661-C03E-EE811F145226}"/>
                  </a:ext>
                </a:extLst>
              </p:cNvPr>
              <p:cNvSpPr/>
              <p:nvPr/>
            </p:nvSpPr>
            <p:spPr>
              <a:xfrm>
                <a:off x="3178885" y="5145165"/>
                <a:ext cx="972000" cy="1044000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4E031399-ABFD-4380-4F92-A73F58C1855F}"/>
                  </a:ext>
                </a:extLst>
              </p:cNvPr>
              <p:cNvCxnSpPr/>
              <p:nvPr/>
            </p:nvCxnSpPr>
            <p:spPr>
              <a:xfrm>
                <a:off x="3178885" y="6583678"/>
                <a:ext cx="972000" cy="0"/>
              </a:xfrm>
              <a:prstGeom prst="straightConnector1">
                <a:avLst/>
              </a:prstGeom>
              <a:ln w="28575"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7843D72-0C99-AD5F-E824-B8A74EA762BB}"/>
                  </a:ext>
                </a:extLst>
              </p:cNvPr>
              <p:cNvSpPr txBox="1"/>
              <p:nvPr/>
            </p:nvSpPr>
            <p:spPr>
              <a:xfrm>
                <a:off x="3301814" y="6519446"/>
                <a:ext cx="7261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0.75m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AC66418-1E1F-A721-740B-3E45B99A1B40}"/>
                  </a:ext>
                </a:extLst>
              </p:cNvPr>
              <p:cNvSpPr txBox="1"/>
              <p:nvPr/>
            </p:nvSpPr>
            <p:spPr>
              <a:xfrm>
                <a:off x="2346176" y="5497888"/>
                <a:ext cx="7261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0.8m</a:t>
                </a:r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49935C64-3D83-BEE8-F876-529843C3EADD}"/>
                  </a:ext>
                </a:extLst>
              </p:cNvPr>
              <p:cNvCxnSpPr/>
              <p:nvPr/>
            </p:nvCxnSpPr>
            <p:spPr>
              <a:xfrm>
                <a:off x="2890221" y="5181165"/>
                <a:ext cx="0" cy="1044000"/>
              </a:xfrm>
              <a:prstGeom prst="straightConnector1">
                <a:avLst/>
              </a:prstGeom>
              <a:ln w="28575"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68B989F-1540-62B7-4F45-7720B19AF1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50885" y="1474719"/>
              <a:ext cx="4557633" cy="367044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03E621F-6D9A-65FB-02CB-5DE0E8E1D5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50885" y="3746729"/>
              <a:ext cx="6452194" cy="245801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99ADC74-EB4A-B206-6200-6CBD9F2DDDB8}"/>
              </a:ext>
            </a:extLst>
          </p:cNvPr>
          <p:cNvSpPr txBox="1"/>
          <p:nvPr/>
        </p:nvSpPr>
        <p:spPr>
          <a:xfrm>
            <a:off x="7560199" y="4295738"/>
            <a:ext cx="44077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Almost slot in for the scaled down version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More compact than the generic concept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Room for improvements and innovation in HTS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Magnet adaptation and cryomodule design for horizontal configuration</a:t>
            </a:r>
          </a:p>
        </p:txBody>
      </p:sp>
    </p:spTree>
    <p:extLst>
      <p:ext uri="{BB962C8B-B14F-4D97-AF65-F5344CB8AC3E}">
        <p14:creationId xmlns:p14="http://schemas.microsoft.com/office/powerpoint/2010/main" val="348041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FDEB3-7966-FA2E-2D7B-5C608D07F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822024" cy="990074"/>
          </a:xfrm>
        </p:spPr>
        <p:txBody>
          <a:bodyPr>
            <a:normAutofit fontScale="90000"/>
          </a:bodyPr>
          <a:lstStyle/>
          <a:p>
            <a:r>
              <a:rPr lang="en-GB" dirty="0"/>
              <a:t>UK/SOTON Interests/Plan </a:t>
            </a:r>
            <a:br>
              <a:rPr lang="en-GB" dirty="0"/>
            </a:br>
            <a:r>
              <a:rPr lang="en-GB" sz="3600" dirty="0"/>
              <a:t>within and beyond EU/CERN Project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D4006B-D58B-E421-A6CA-C5B604CF3612}"/>
              </a:ext>
            </a:extLst>
          </p:cNvPr>
          <p:cNvSpPr txBox="1"/>
          <p:nvPr/>
        </p:nvSpPr>
        <p:spPr>
          <a:xfrm>
            <a:off x="1358936" y="990074"/>
            <a:ext cx="999952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Innovation and design for the generic concept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Baseline design using pancake stack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Also examine compact assemblies of single layer solenoid of cables/tape-stacks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Possibility for impregnation and cryogenic/mechanical stabilisation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Optimisation of J grading for mechanical stress (300MPa?)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Demonstration of technology: synergy with CERN HFM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Built on SOTON’s insulation/impregnation technology demonstrated in a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Roebel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cable pancake: no deterioration upon 100s thermal and field/quench cycles at </a:t>
            </a:r>
            <a:r>
              <a:rPr lang="en-GB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J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up to 600A/mm</a:t>
            </a:r>
            <a:r>
              <a:rPr lang="en-GB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and hoop stress up to 150MPa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Single tape pancake with impregnation and insulation in 10T/150mm exert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Single layer solenoid of single tape and tape-stack cable 10T/150mm exert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Development of HTS prototype/demo for the scaled-down/generic cooling magnet concept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Incremental effort for 5-30T at 250-1000A/mm</a:t>
            </a:r>
            <a:r>
              <a:rPr lang="en-GB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with focus on mechanical robustness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Possible combination with solenoid of 2212 round-wire for lower cost (UK IMPDAHMA project)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UK needs a LTS facility for high field magnet development: a ready made candidate in OI 150m bore 19T+ compact magnet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Brucker has just announce a compact 1GHz NMR: likely a significantly reduced magnet radius for 23.5T </a:t>
            </a:r>
            <a:r>
              <a:rPr lang="en-GB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https://www.bruker.com/ko/news-and-events/news/2022/bruker-demonstrates-novel-and-unique-compact-1-0-ghz-nmr-magnet.html</a:t>
            </a:r>
            <a:endParaRPr lang="en-GB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Explore LTS/HTS opportunities for target and rectilinear magnet for work beyond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69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</TotalTime>
  <Words>601</Words>
  <Application>Microsoft Office PowerPoint</Application>
  <PresentationFormat>Widescreen</PresentationFormat>
  <Paragraphs>54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HTS Magnets for Muon Collider</vt:lpstr>
      <vt:lpstr>PowerPoint Presentation</vt:lpstr>
      <vt:lpstr>Existing Magnet Concept for Final Cooling  </vt:lpstr>
      <vt:lpstr>A Closer look at the Generic Concept</vt:lpstr>
      <vt:lpstr>NHMFL All Superconducting 32T Magnet</vt:lpstr>
      <vt:lpstr>UK/SOTON Interests/Plan  within and beyond EU/CERN Project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HTS Magnets for Muon Collider</dc:title>
  <dc:creator>YY</dc:creator>
  <cp:lastModifiedBy>YY</cp:lastModifiedBy>
  <cp:revision>7</cp:revision>
  <dcterms:created xsi:type="dcterms:W3CDTF">2022-05-26T12:36:57Z</dcterms:created>
  <dcterms:modified xsi:type="dcterms:W3CDTF">2022-05-27T08:52:11Z</dcterms:modified>
</cp:coreProperties>
</file>