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17" autoAdjust="0"/>
    <p:restoredTop sz="96327" autoAdjust="0"/>
  </p:normalViewPr>
  <p:slideViewPr>
    <p:cSldViewPr snapToGrid="0" snapToObjects="1">
      <p:cViewPr varScale="1">
        <p:scale>
          <a:sx n="165" d="100"/>
          <a:sy n="165" d="100"/>
        </p:scale>
        <p:origin x="12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27 May, 2022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3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143000" y="2571750"/>
            <a:ext cx="7772400" cy="298323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300"/>
              </a:spcBef>
              <a:defRPr/>
            </a:lvl1pPr>
          </a:lstStyle>
          <a:p>
            <a:pPr algn="ctr">
              <a:spcBef>
                <a:spcPts val="400"/>
              </a:spcBef>
            </a:pPr>
            <a:endParaRPr lang="en-GB" sz="12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14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7772400" cy="298323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773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3792600" cy="298323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25680" y="2571750"/>
            <a:ext cx="3792600" cy="298323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6849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340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990360" y="-540"/>
            <a:ext cx="7792920" cy="39760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300"/>
              </a:spcBef>
              <a:defRPr/>
            </a:lvl1pPr>
          </a:lstStyle>
          <a:p>
            <a:pPr algn="ctr">
              <a:spcBef>
                <a:spcPts val="400"/>
              </a:spcBef>
            </a:pPr>
            <a:endParaRPr lang="en-GB" sz="12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967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25680" y="2571750"/>
            <a:ext cx="3792600" cy="298323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43000" y="413019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544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3792600" cy="298323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25680" y="257175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25680" y="413019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248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25680" y="257175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143000" y="4130190"/>
            <a:ext cx="77724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17169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77724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143000" y="4130190"/>
            <a:ext cx="77724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355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25680" y="257175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143000" y="413019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125680" y="4130190"/>
            <a:ext cx="379260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2048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400" b="0" strike="noStrike" spc="-1">
              <a:solidFill>
                <a:srgbClr val="333399"/>
              </a:solidFill>
              <a:latin typeface="Tahom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143000" y="2571750"/>
            <a:ext cx="250236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771000" y="2571750"/>
            <a:ext cx="250236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398640" y="2571750"/>
            <a:ext cx="250236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143000" y="4130190"/>
            <a:ext cx="250236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771000" y="4130190"/>
            <a:ext cx="250236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398640" y="4130190"/>
            <a:ext cx="2502360" cy="142290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1500" b="0" strike="noStrike" spc="-1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064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290520" y="129330"/>
            <a:ext cx="438120" cy="35586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2"/>
          <p:cNvSpPr/>
          <p:nvPr/>
        </p:nvSpPr>
        <p:spPr>
          <a:xfrm>
            <a:off x="673200" y="129330"/>
            <a:ext cx="328680" cy="3558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CC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14360" y="446040"/>
            <a:ext cx="740880" cy="35586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560520" y="446040"/>
            <a:ext cx="594720" cy="355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91230"/>
            <a:ext cx="560520" cy="3167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635040" y="48330"/>
            <a:ext cx="31680" cy="78948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990360" y="-540"/>
            <a:ext cx="7792920" cy="857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400" b="0" strike="noStrike" spc="-1">
                <a:solidFill>
                  <a:srgbClr val="333399"/>
                </a:solidFill>
                <a:latin typeface="Tahoma"/>
              </a:rPr>
              <a:t>Click to edit the title text format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1143000" y="2571750"/>
            <a:ext cx="7772400" cy="2983230"/>
          </a:xfrm>
          <a:prstGeom prst="rect">
            <a:avLst/>
          </a:prstGeom>
        </p:spPr>
        <p:txBody>
          <a:bodyPr lIns="0" tIns="0" rIns="0" bIns="0"/>
          <a:lstStyle/>
          <a:p>
            <a:pPr marL="342720" indent="-342720">
              <a:spcBef>
                <a:spcPts val="499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b="0" strike="noStrike" spc="-1">
                <a:solidFill>
                  <a:srgbClr val="000000"/>
                </a:solidFill>
                <a:latin typeface="Tahoma"/>
              </a:rPr>
              <a:t>Click to edit the outline text format</a:t>
            </a:r>
          </a:p>
          <a:p>
            <a:pPr marL="557010" lvl="1" indent="-21411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b="0" strike="noStrike" spc="-1">
                <a:solidFill>
                  <a:srgbClr val="000000"/>
                </a:solidFill>
                <a:latin typeface="Tahoma"/>
              </a:rPr>
              <a:t>Second Outline Level</a:t>
            </a:r>
          </a:p>
          <a:p>
            <a:pPr marL="857250" lvl="2" indent="-171450">
              <a:spcBef>
                <a:spcPts val="300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en-GB" sz="1200" b="0" strike="noStrike" spc="-1">
                <a:solidFill>
                  <a:srgbClr val="000000"/>
                </a:solidFill>
                <a:latin typeface="Tahoma"/>
              </a:rPr>
              <a:t>Third Outline Level</a:t>
            </a:r>
          </a:p>
          <a:p>
            <a:pPr marL="1200150" lvl="3" indent="-171450">
              <a:spcBef>
                <a:spcPts val="262"/>
              </a:spcBef>
              <a:buClr>
                <a:srgbClr val="00CC00"/>
              </a:buClr>
              <a:buSzPct val="55000"/>
              <a:buFont typeface="Wingdings" charset="2"/>
              <a:buChar char=""/>
            </a:pPr>
            <a:r>
              <a:rPr lang="en-GB" sz="1050" b="0" strike="noStrike" spc="-1">
                <a:solidFill>
                  <a:srgbClr val="000000"/>
                </a:solidFill>
                <a:latin typeface="Tahoma"/>
              </a:rPr>
              <a:t>Fourth Outline Level</a:t>
            </a:r>
          </a:p>
          <a:p>
            <a:pPr marL="1543050" lvl="4" indent="-171450">
              <a:spcBef>
                <a:spcPts val="224"/>
              </a:spcBef>
              <a:buClr>
                <a:srgbClr val="00CC00"/>
              </a:buClr>
              <a:buSzPct val="50000"/>
              <a:buFont typeface="Wingdings" charset="2"/>
              <a:buChar char=""/>
            </a:pPr>
            <a:r>
              <a:rPr lang="en-GB" sz="900" b="0" strike="noStrike" spc="-1">
                <a:solidFill>
                  <a:srgbClr val="000000"/>
                </a:solidFill>
                <a:latin typeface="Tahoma"/>
              </a:rPr>
              <a:t>Fifth Outline Level</a:t>
            </a:r>
          </a:p>
          <a:p>
            <a:pPr marL="1543050" lvl="5" indent="-171450">
              <a:spcBef>
                <a:spcPts val="224"/>
              </a:spcBef>
              <a:buClr>
                <a:srgbClr val="00CC00"/>
              </a:buClr>
              <a:buSzPct val="50000"/>
              <a:buFont typeface="Wingdings" charset="2"/>
              <a:buChar char=""/>
            </a:pPr>
            <a:r>
              <a:rPr lang="en-GB" sz="900" b="0" strike="noStrike" spc="-1">
                <a:solidFill>
                  <a:srgbClr val="000000"/>
                </a:solidFill>
                <a:latin typeface="Tahoma"/>
              </a:rPr>
              <a:t>Sixth Outline Level</a:t>
            </a:r>
          </a:p>
          <a:p>
            <a:pPr marL="1543050" lvl="6" indent="-171450">
              <a:spcBef>
                <a:spcPts val="224"/>
              </a:spcBef>
              <a:buClr>
                <a:srgbClr val="00CC00"/>
              </a:buClr>
              <a:buSzPct val="50000"/>
              <a:buFont typeface="Wingdings" charset="2"/>
              <a:buChar char=""/>
            </a:pPr>
            <a:r>
              <a:rPr lang="en-GB" sz="900" b="0" strike="noStrike" spc="-1">
                <a:solidFill>
                  <a:srgbClr val="000000"/>
                </a:solidFill>
                <a:latin typeface="Tahoma"/>
              </a:rPr>
              <a:t>Seventh Outline Level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914400" y="4743090"/>
            <a:ext cx="1905120" cy="34317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ahoma"/>
              </a:rPr>
              <a:t>&lt;date/time&gt;</a:t>
            </a:r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3352680" y="4743090"/>
            <a:ext cx="2895840" cy="34317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en-GB" sz="1050" b="0" strike="noStrike" spc="-1">
                <a:solidFill>
                  <a:srgbClr val="000000"/>
                </a:solidFill>
                <a:latin typeface="Tahoma"/>
              </a:rPr>
              <a:t>&lt;footer&gt;</a:t>
            </a:r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6781680" y="4743090"/>
            <a:ext cx="1905120" cy="34317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7DAC941-68CA-407E-BED8-35A0A79B929E}" type="slidenum">
              <a:rPr lang="en-GB" sz="1050" b="0" strike="noStrike" spc="-1">
                <a:solidFill>
                  <a:srgbClr val="000000"/>
                </a:solidFill>
                <a:latin typeface="Tahoma"/>
              </a:rPr>
              <a:t>‹#›</a:t>
            </a:fld>
            <a:endParaRPr lang="en-GB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CustomShape 12"/>
          <p:cNvSpPr/>
          <p:nvPr/>
        </p:nvSpPr>
        <p:spPr>
          <a:xfrm>
            <a:off x="360" y="391500"/>
            <a:ext cx="560520" cy="3167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316080" y="641250"/>
            <a:ext cx="7456680" cy="23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C1C1C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" name="Group 14"/>
          <p:cNvGrpSpPr/>
          <p:nvPr/>
        </p:nvGrpSpPr>
        <p:grpSpPr>
          <a:xfrm>
            <a:off x="3420000" y="4725000"/>
            <a:ext cx="2700000" cy="368280"/>
            <a:chOff x="3420000" y="6300000"/>
            <a:chExt cx="2700000" cy="491040"/>
          </a:xfrm>
        </p:grpSpPr>
        <p:sp>
          <p:nvSpPr>
            <p:cNvPr id="14" name="CustomShape 15"/>
            <p:cNvSpPr/>
            <p:nvPr/>
          </p:nvSpPr>
          <p:spPr>
            <a:xfrm>
              <a:off x="3420000" y="6300000"/>
              <a:ext cx="2700000" cy="491040"/>
            </a:xfrm>
            <a:prstGeom prst="rect">
              <a:avLst/>
            </a:prstGeom>
            <a:solidFill>
              <a:srgbClr val="21409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" name="Picture 14"/>
            <p:cNvPicPr/>
            <p:nvPr/>
          </p:nvPicPr>
          <p:blipFill>
            <a:blip r:embed="rId14"/>
            <a:stretch/>
          </p:blipFill>
          <p:spPr>
            <a:xfrm>
              <a:off x="3458520" y="6382080"/>
              <a:ext cx="2497680" cy="3286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41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40" indent="-257040" algn="l" defTabSz="685800" rtl="0" eaLnBrk="1" latinLnBrk="0" hangingPunct="1">
        <a:lnSpc>
          <a:spcPct val="90000"/>
        </a:lnSpc>
        <a:spcBef>
          <a:spcPts val="374"/>
        </a:spcBef>
        <a:buClr>
          <a:srgbClr val="3333CC"/>
        </a:buClr>
        <a:buSzPct val="60000"/>
        <a:buFont typeface="Wingdings" charset="2"/>
        <a:buChar char="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hrisrogers1234/solenoid_optics/tree/master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Cooling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12770" y="-54540"/>
            <a:ext cx="5844690" cy="857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800"/>
            <a:r>
              <a:rPr lang="en-GB" sz="2400" spc="-1">
                <a:solidFill>
                  <a:srgbClr val="333399"/>
                </a:solidFill>
                <a:latin typeface="Tahoma"/>
              </a:rPr>
              <a:t>Rectilinear optimisation (1)</a:t>
            </a:r>
          </a:p>
        </p:txBody>
      </p:sp>
      <p:sp>
        <p:nvSpPr>
          <p:cNvPr id="187" name="TextShape 2"/>
          <p:cNvSpPr txBox="1"/>
          <p:nvPr/>
        </p:nvSpPr>
        <p:spPr>
          <a:xfrm>
            <a:off x="1523700" y="864000"/>
            <a:ext cx="6099300" cy="358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More work on tuning optics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Tidied up optics calculation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Integrate decoupled transfer matrix through one cell (RK4)</a:t>
            </a:r>
          </a:p>
          <a:p>
            <a:pPr marL="857250" lvl="2" indent="-171450" defTabSz="685800">
              <a:spcBef>
                <a:spcPts val="300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en-GB" sz="1200" spc="-1">
                <a:solidFill>
                  <a:srgbClr val="000000"/>
                </a:solidFill>
                <a:latin typeface="Tahoma"/>
              </a:rPr>
              <a:t>One can show that focusing strength = -qB</a:t>
            </a:r>
            <a:r>
              <a:rPr lang="en-GB" sz="1200" spc="-1" baseline="-33000">
                <a:solidFill>
                  <a:srgbClr val="000000"/>
                </a:solidFill>
                <a:latin typeface="Tahoma"/>
              </a:rPr>
              <a:t>0</a:t>
            </a:r>
            <a:r>
              <a:rPr lang="en-GB" sz="1200" spc="-1" baseline="33000">
                <a:solidFill>
                  <a:srgbClr val="000000"/>
                </a:solidFill>
                <a:latin typeface="Tahoma"/>
              </a:rPr>
              <a:t>2</a:t>
            </a:r>
            <a:r>
              <a:rPr lang="en-GB" sz="1200" spc="-1">
                <a:solidFill>
                  <a:srgbClr val="000000"/>
                </a:solidFill>
                <a:latin typeface="Tahoma"/>
              </a:rPr>
              <a:t>/(4p)</a:t>
            </a:r>
          </a:p>
          <a:p>
            <a:pPr marL="857250" lvl="2" indent="-171450" defTabSz="685800">
              <a:spcBef>
                <a:spcPts val="300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en-GB" sz="1200" spc="-1">
                <a:solidFill>
                  <a:srgbClr val="000000"/>
                </a:solidFill>
                <a:latin typeface="Tahoma"/>
              </a:rPr>
              <a:t>Use d</a:t>
            </a:r>
            <a:r>
              <a:rPr lang="en-GB" sz="1200" u="dbl" spc="-1">
                <a:solidFill>
                  <a:srgbClr val="000000"/>
                </a:solidFill>
                <a:latin typeface="Tahoma"/>
              </a:rPr>
              <a:t>M</a:t>
            </a:r>
            <a:r>
              <a:rPr lang="en-GB" sz="1200" spc="-1">
                <a:solidFill>
                  <a:srgbClr val="000000"/>
                </a:solidFill>
                <a:latin typeface="Tahoma"/>
              </a:rPr>
              <a:t>/dz = </a:t>
            </a:r>
            <a:r>
              <a:rPr lang="en-GB" sz="1200" u="dbl" spc="-1">
                <a:solidFill>
                  <a:srgbClr val="000000"/>
                </a:solidFill>
                <a:latin typeface="Tahoma"/>
              </a:rPr>
              <a:t>M</a:t>
            </a:r>
            <a:r>
              <a:rPr lang="en-GB" sz="1200" spc="-1">
                <a:solidFill>
                  <a:srgbClr val="000000"/>
                </a:solidFill>
                <a:latin typeface="Tahoma"/>
              </a:rPr>
              <a:t>(z→z+dz) </a:t>
            </a:r>
            <a:r>
              <a:rPr lang="en-GB" sz="1200" u="dbl" spc="-1">
                <a:solidFill>
                  <a:srgbClr val="000000"/>
                </a:solidFill>
                <a:latin typeface="Tahoma"/>
              </a:rPr>
              <a:t>M</a:t>
            </a:r>
            <a:r>
              <a:rPr lang="en-GB" sz="1200" spc="-1">
                <a:solidFill>
                  <a:srgbClr val="000000"/>
                </a:solidFill>
                <a:latin typeface="Tahoma"/>
              </a:rPr>
              <a:t>(0→z)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Calculate periodic beta direct from the transfer matrix</a:t>
            </a:r>
          </a:p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Looking at relationship of harmonic content to focusing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Cf: </a:t>
            </a:r>
            <a:r>
              <a:rPr lang="en-GB" sz="1350" i="1" spc="-1">
                <a:solidFill>
                  <a:srgbClr val="000000"/>
                </a:solidFill>
                <a:latin typeface="Tahoma"/>
              </a:rPr>
              <a:t>Wang and Kim, Phys. Rev. E Vol. 63 “Recursive Solution for Beam Dynamics of Periodic Focusing Channels”</a:t>
            </a:r>
            <a:endParaRPr lang="en-GB" sz="1350" spc="-1">
              <a:solidFill>
                <a:srgbClr val="000000"/>
              </a:solidFill>
              <a:latin typeface="Tahoma"/>
            </a:endParaRPr>
          </a:p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Nb: linear optics code used for some plots is at: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  <a:hlinkClick r:id="rId2"/>
              </a:rPr>
              <a:t>https://github.com/chrisrogers1234/solenoid_optics/tree/master</a:t>
            </a:r>
            <a:endParaRPr lang="en-GB" sz="1350" spc="-1">
              <a:solidFill>
                <a:srgbClr val="000000"/>
              </a:solidFill>
              <a:latin typeface="Tahoma"/>
            </a:endParaRPr>
          </a:p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(Linearised dispersion in solenoids – not used but relevant):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i="1" spc="-1">
                <a:solidFill>
                  <a:srgbClr val="000000"/>
                </a:solidFill>
                <a:latin typeface="Tahoma"/>
                <a:ea typeface="DejaVu Sans"/>
              </a:rPr>
              <a:t>Wang, NIMA, Vol. 503</a:t>
            </a:r>
            <a:r>
              <a:rPr lang="en-GB" sz="1350" i="1" spc="-1">
                <a:solidFill>
                  <a:srgbClr val="000000"/>
                </a:solidFill>
                <a:latin typeface="Tahoma"/>
              </a:rPr>
              <a:t>, “Dispersion in a bent-solenoid channel” (2003)</a:t>
            </a:r>
            <a:endParaRPr lang="en-GB" sz="1350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99980" y="-189540"/>
            <a:ext cx="5844690" cy="85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defTabSz="685800"/>
            <a:r>
              <a:rPr lang="en-GB" sz="2400" spc="-1">
                <a:solidFill>
                  <a:srgbClr val="333399"/>
                </a:solidFill>
                <a:latin typeface="Tahoma"/>
              </a:rPr>
              <a:t>Rectilinear – Optimisation (2)</a:t>
            </a:r>
          </a:p>
        </p:txBody>
      </p:sp>
      <p:sp>
        <p:nvSpPr>
          <p:cNvPr id="189" name="TextShape 2"/>
          <p:cNvSpPr txBox="1"/>
          <p:nvPr/>
        </p:nvSpPr>
        <p:spPr>
          <a:xfrm>
            <a:off x="1413000" y="810000"/>
            <a:ext cx="6345000" cy="3687660"/>
          </a:xfrm>
          <a:prstGeom prst="rect">
            <a:avLst/>
          </a:prstGeom>
          <a:noFill/>
          <a:ln>
            <a:noFill/>
          </a:ln>
        </p:spPr>
        <p:txBody>
          <a:bodyPr lIns="67500" tIns="35100" rIns="67500" bIns="35100"/>
          <a:lstStyle/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Optimisation of rectilinear can improve performance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Determines final longitudinal emittance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Will likely be Demonstrator lattice</a:t>
            </a:r>
          </a:p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Magnetic lattice has two main performance indicators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Dynamic aperture – how big is the beam that we can fit?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Minimum beta function – how tightly can we focus (i.e. how well does it cool)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Looks like they are quite strongly related (TBD)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Optics is </a:t>
            </a:r>
            <a:r>
              <a:rPr lang="en-GB" sz="1350" b="1" spc="-1">
                <a:solidFill>
                  <a:srgbClr val="000000"/>
                </a:solidFill>
                <a:latin typeface="Tahoma"/>
              </a:rPr>
              <a:t>all</a:t>
            </a:r>
            <a:r>
              <a:rPr lang="en-GB" sz="1350" spc="-1">
                <a:solidFill>
                  <a:srgbClr val="000000"/>
                </a:solidFill>
                <a:latin typeface="Tahoma"/>
              </a:rPr>
              <a:t> determined by harmonic content of on-axis Bz</a:t>
            </a:r>
          </a:p>
          <a:p>
            <a:pPr marL="257040" indent="-257040" defTabSz="685800">
              <a:spcBef>
                <a:spcPts val="374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en-GB" sz="1500" spc="-1">
                <a:solidFill>
                  <a:srgbClr val="000000"/>
                </a:solidFill>
                <a:latin typeface="Tahoma"/>
              </a:rPr>
              <a:t>Note dispersion is also important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Determines ratio of transverse cooling to longitudinal cooling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Driven by dipole field</a:t>
            </a:r>
          </a:p>
          <a:p>
            <a:pPr marL="557010" lvl="1" indent="-214110" defTabSz="685800">
              <a:spcBef>
                <a:spcPts val="336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en-GB" sz="1350" spc="-1">
                <a:solidFill>
                  <a:srgbClr val="000000"/>
                </a:solidFill>
                <a:latin typeface="Tahoma"/>
              </a:rPr>
              <a:t>Likely not technologically limit – so not dealt with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4CE5-1A15-DAED-989F-0FA20C31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Observations</a:t>
            </a: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(Rogers, updated by me)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58977A-EAB6-BF13-6482-DF791E6F7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At start of cooling channel, maintain high acceptance</a:t>
            </a:r>
          </a:p>
          <a:p>
            <a:pPr lvl="1"/>
            <a:r>
              <a:rPr lang="en-US" dirty="0"/>
              <a:t>Long cells, relatively low fields</a:t>
            </a:r>
          </a:p>
          <a:p>
            <a:pPr lvl="1"/>
            <a:r>
              <a:rPr lang="en-US" dirty="0"/>
              <a:t>Seek solenoid lattice that gives good focusing and high acceptance</a:t>
            </a:r>
          </a:p>
          <a:p>
            <a:r>
              <a:rPr lang="en-US" dirty="0"/>
              <a:t>At end of cooling channel, maintain low beta function</a:t>
            </a:r>
          </a:p>
          <a:p>
            <a:pPr lvl="1"/>
            <a:r>
              <a:rPr lang="en-US" dirty="0"/>
              <a:t>Gives best cooling	</a:t>
            </a:r>
          </a:p>
          <a:p>
            <a:pPr lvl="1"/>
            <a:r>
              <a:rPr lang="en-US" dirty="0"/>
              <a:t>Short cells, high fields</a:t>
            </a:r>
          </a:p>
          <a:p>
            <a:r>
              <a:rPr lang="en-US" dirty="0"/>
              <a:t>Require to find optimum</a:t>
            </a:r>
          </a:p>
          <a:p>
            <a:r>
              <a:rPr lang="en-US" dirty="0"/>
              <a:t>Demonstrator likely to be rectilinear lattice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C6903-1FEA-710A-15CA-2A80C38C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C3ABC-92C2-B748-ABF3-8546144348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9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A057-C7B6-5BB8-848E-3FF92D2B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CBC69-4168-69BC-B6C8-73215D7D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7B4E3-3362-67CB-8363-DF2648A1C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36" t="37327" r="5778" b="8806"/>
          <a:stretch/>
        </p:blipFill>
        <p:spPr>
          <a:xfrm>
            <a:off x="65461" y="76200"/>
            <a:ext cx="6250098" cy="46532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30839-301E-8CB4-98B2-3915247E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119" y="2378990"/>
            <a:ext cx="3867918" cy="27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BE18-DCDB-8653-0836-5610BE5A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6451-7CB0-7BBC-6370-7A29FC47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0054"/>
            <a:ext cx="9144000" cy="3353446"/>
          </a:xfrm>
        </p:spPr>
        <p:txBody>
          <a:bodyPr/>
          <a:lstStyle/>
          <a:p>
            <a:r>
              <a:rPr lang="en-US" dirty="0"/>
              <a:t>Build on position established by Rogers et al to:</a:t>
            </a:r>
          </a:p>
          <a:p>
            <a:pPr lvl="1"/>
            <a:r>
              <a:rPr lang="en-US" dirty="0"/>
              <a:t>Integrate UK activity with </a:t>
            </a:r>
            <a:r>
              <a:rPr lang="en-US" dirty="0" err="1"/>
              <a:t>iMC</a:t>
            </a:r>
            <a:r>
              <a:rPr lang="en-US" dirty="0"/>
              <a:t> to deliver:</a:t>
            </a:r>
          </a:p>
          <a:p>
            <a:pPr lvl="2"/>
            <a:r>
              <a:rPr lang="en-US" dirty="0"/>
              <a:t>Conceptual design for demonstrator that includes:</a:t>
            </a:r>
          </a:p>
          <a:p>
            <a:pPr lvl="3"/>
            <a:r>
              <a:rPr lang="en-US" dirty="0"/>
              <a:t>Feasible 6D cooling demonstration experiment</a:t>
            </a:r>
          </a:p>
          <a:p>
            <a:pPr lvl="3"/>
            <a:r>
              <a:rPr lang="en-US" dirty="0"/>
              <a:t>Evaluation of integration with </a:t>
            </a:r>
            <a:r>
              <a:rPr lang="en-US" dirty="0" err="1"/>
              <a:t>nuSTORM</a:t>
            </a:r>
            <a:r>
              <a:rPr lang="en-US" dirty="0"/>
              <a:t>/ENUBET neutrino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7571-DDE3-A0B7-8213-E24CACCC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C916A-B916-32B7-F645-E767AC32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" y="679335"/>
            <a:ext cx="9063925" cy="9188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498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4CE5-1A15-DAED-989F-0FA20C31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Cooling &amp; Muon Collider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C6903-1FEA-710A-15CA-2A80C38C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7FF82-97DA-7CF6-02C7-5C1DFC49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6" y="652651"/>
            <a:ext cx="6674022" cy="321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89AD9-663F-DDB0-6333-C75AD058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95" y="2789695"/>
            <a:ext cx="4387589" cy="22271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38A38A-C95C-FCE4-42B0-6073DA94726A}"/>
              </a:ext>
            </a:extLst>
          </p:cNvPr>
          <p:cNvSpPr/>
          <p:nvPr/>
        </p:nvSpPr>
        <p:spPr>
          <a:xfrm>
            <a:off x="4757980" y="4060556"/>
            <a:ext cx="4231037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B99BA-9D12-0976-22EA-2655E621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AB695-27B9-0734-53EB-210A1AA6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" y="53277"/>
            <a:ext cx="3487116" cy="50369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10E2D-7CA6-B50A-FAB1-6C2CBC9EE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33" y="53277"/>
            <a:ext cx="3561294" cy="50369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3A46FA-CFAF-CCBC-BD79-659E6B71212F}"/>
              </a:ext>
            </a:extLst>
          </p:cNvPr>
          <p:cNvSpPr/>
          <p:nvPr/>
        </p:nvSpPr>
        <p:spPr>
          <a:xfrm>
            <a:off x="240224" y="3905573"/>
            <a:ext cx="3076413" cy="240224"/>
          </a:xfrm>
          <a:prstGeom prst="rect">
            <a:avLst/>
          </a:prstGeom>
          <a:solidFill>
            <a:srgbClr val="FFC000">
              <a:alpha val="23529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702E74C9-92A9-9117-6E90-FCAA8766F929}"/>
              </a:ext>
            </a:extLst>
          </p:cNvPr>
          <p:cNvCxnSpPr>
            <a:endCxn id="5" idx="1"/>
          </p:cNvCxnSpPr>
          <p:nvPr/>
        </p:nvCxnSpPr>
        <p:spPr>
          <a:xfrm flipV="1">
            <a:off x="371959" y="2571750"/>
            <a:ext cx="4925974" cy="1814270"/>
          </a:xfrm>
          <a:prstGeom prst="bentConnector3">
            <a:avLst>
              <a:gd name="adj1" fmla="val 77844"/>
            </a:avLst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7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2AEC4-B988-E254-667D-A4D8C612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5C765-A80C-4EED-83A1-B57D99F5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3" y="0"/>
            <a:ext cx="8648054" cy="5212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6FF1C-5CB0-08D9-346B-F0066B5E1F4B}"/>
              </a:ext>
            </a:extLst>
          </p:cNvPr>
          <p:cNvSpPr txBox="1"/>
          <p:nvPr/>
        </p:nvSpPr>
        <p:spPr>
          <a:xfrm>
            <a:off x="6791668" y="286719"/>
            <a:ext cx="210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M. Palmer, Sep 2013</a:t>
            </a:r>
          </a:p>
        </p:txBody>
      </p:sp>
    </p:spTree>
    <p:extLst>
      <p:ext uri="{BB962C8B-B14F-4D97-AF65-F5344CB8AC3E}">
        <p14:creationId xmlns:p14="http://schemas.microsoft.com/office/powerpoint/2010/main" val="284886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053B7-D7D3-87E2-D4C7-0E696CB2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E0017-A473-B6EC-FC53-713AC2DC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1" y="86229"/>
            <a:ext cx="7072438" cy="49710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CA342-E930-09AE-740E-31A1BF27776D}"/>
              </a:ext>
            </a:extLst>
          </p:cNvPr>
          <p:cNvSpPr/>
          <p:nvPr/>
        </p:nvSpPr>
        <p:spPr>
          <a:xfrm>
            <a:off x="1084881" y="1968285"/>
            <a:ext cx="3549112" cy="1402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6D65C-F7A4-60FC-EED4-A8C9F049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Cooling demonstrator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017F4-AF57-2225-9E96-2F772DFF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D78E6-294E-7F70-6222-935E5155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" y="3138406"/>
            <a:ext cx="5972753" cy="19702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17C4A-3D74-3686-F951-A4E8C5D7186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63851" y="539851"/>
            <a:ext cx="7733438" cy="26450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C66C8A-3574-672A-4601-89C8CAF372D0}"/>
              </a:ext>
            </a:extLst>
          </p:cNvPr>
          <p:cNvSpPr/>
          <p:nvPr/>
        </p:nvSpPr>
        <p:spPr>
          <a:xfrm>
            <a:off x="480447" y="3220978"/>
            <a:ext cx="976394" cy="25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A42524-54F7-E68F-3DBE-CAC460557A0E}"/>
              </a:ext>
            </a:extLst>
          </p:cNvPr>
          <p:cNvCxnSpPr/>
          <p:nvPr/>
        </p:nvCxnSpPr>
        <p:spPr>
          <a:xfrm flipV="1">
            <a:off x="480447" y="539851"/>
            <a:ext cx="883404" cy="268112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9EDFD8-16E3-1920-4EE2-F2D86E6CA1D2}"/>
              </a:ext>
            </a:extLst>
          </p:cNvPr>
          <p:cNvCxnSpPr/>
          <p:nvPr/>
        </p:nvCxnSpPr>
        <p:spPr>
          <a:xfrm flipV="1">
            <a:off x="6034962" y="3184902"/>
            <a:ext cx="3062327" cy="192376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4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912770" y="-54540"/>
            <a:ext cx="5844690" cy="857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800"/>
            <a:r>
              <a:rPr lang="en-GB" sz="2400" spc="-1">
                <a:solidFill>
                  <a:srgbClr val="333399"/>
                </a:solidFill>
                <a:latin typeface="Tahoma"/>
              </a:rPr>
              <a:t>Demonstrator baseline</a:t>
            </a:r>
          </a:p>
        </p:txBody>
      </p:sp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2626920" y="661500"/>
            <a:ext cx="4051080" cy="2254500"/>
          </a:xfrm>
          <a:prstGeom prst="rect">
            <a:avLst/>
          </a:prstGeom>
          <a:ln>
            <a:noFill/>
          </a:ln>
        </p:spPr>
      </p:pic>
      <p:sp>
        <p:nvSpPr>
          <p:cNvPr id="168" name="Line 2"/>
          <p:cNvSpPr/>
          <p:nvPr/>
        </p:nvSpPr>
        <p:spPr>
          <a:xfrm>
            <a:off x="3249000" y="891000"/>
            <a:ext cx="2862000" cy="0"/>
          </a:xfrm>
          <a:prstGeom prst="line">
            <a:avLst/>
          </a:prstGeom>
          <a:ln>
            <a:solidFill>
              <a:srgbClr val="000000"/>
            </a:solidFill>
            <a:headEnd type="oval" w="lg" len="sm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TextShape 3"/>
          <p:cNvSpPr txBox="1"/>
          <p:nvPr/>
        </p:nvSpPr>
        <p:spPr>
          <a:xfrm>
            <a:off x="4364370" y="621000"/>
            <a:ext cx="48519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2 m</a:t>
            </a:r>
          </a:p>
        </p:txBody>
      </p:sp>
      <p:pic>
        <p:nvPicPr>
          <p:cNvPr id="170" name="Picture 169"/>
          <p:cNvPicPr/>
          <p:nvPr/>
        </p:nvPicPr>
        <p:blipFill>
          <a:blip r:embed="rId3"/>
          <a:stretch/>
        </p:blipFill>
        <p:spPr>
          <a:xfrm>
            <a:off x="1143000" y="2700000"/>
            <a:ext cx="6857730" cy="2057130"/>
          </a:xfrm>
          <a:prstGeom prst="rect">
            <a:avLst/>
          </a:prstGeom>
          <a:ln>
            <a:noFill/>
          </a:ln>
        </p:spPr>
      </p:pic>
      <p:sp>
        <p:nvSpPr>
          <p:cNvPr id="171" name="TextShape 4"/>
          <p:cNvSpPr txBox="1"/>
          <p:nvPr/>
        </p:nvSpPr>
        <p:spPr>
          <a:xfrm>
            <a:off x="1935990" y="2649510"/>
            <a:ext cx="96201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Tracking</a:t>
            </a:r>
          </a:p>
        </p:txBody>
      </p:sp>
      <p:sp>
        <p:nvSpPr>
          <p:cNvPr id="172" name="TextShape 5"/>
          <p:cNvSpPr txBox="1"/>
          <p:nvPr/>
        </p:nvSpPr>
        <p:spPr>
          <a:xfrm>
            <a:off x="4824990" y="2649510"/>
            <a:ext cx="96201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Tracking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912770" y="-54540"/>
            <a:ext cx="5844690" cy="857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800"/>
            <a:r>
              <a:rPr lang="en-GB" sz="2400" spc="-1">
                <a:solidFill>
                  <a:srgbClr val="333399"/>
                </a:solidFill>
                <a:latin typeface="Tahoma"/>
              </a:rPr>
              <a:t>Demonstrator Baseline (2)</a:t>
            </a:r>
          </a:p>
        </p:txBody>
      </p:sp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4653000" y="742770"/>
            <a:ext cx="3348000" cy="2510460"/>
          </a:xfrm>
          <a:prstGeom prst="rect">
            <a:avLst/>
          </a:prstGeom>
          <a:ln>
            <a:noFill/>
          </a:ln>
        </p:spPr>
      </p:pic>
      <p:pic>
        <p:nvPicPr>
          <p:cNvPr id="175" name="Picture 174"/>
          <p:cNvPicPr/>
          <p:nvPr/>
        </p:nvPicPr>
        <p:blipFill>
          <a:blip r:embed="rId3"/>
          <a:stretch/>
        </p:blipFill>
        <p:spPr>
          <a:xfrm>
            <a:off x="1143000" y="756270"/>
            <a:ext cx="3375000" cy="2531250"/>
          </a:xfrm>
          <a:prstGeom prst="rect">
            <a:avLst/>
          </a:prstGeom>
          <a:ln>
            <a:noFill/>
          </a:ln>
        </p:spPr>
      </p:pic>
      <p:sp>
        <p:nvSpPr>
          <p:cNvPr id="176" name="Line 2"/>
          <p:cNvSpPr/>
          <p:nvPr/>
        </p:nvSpPr>
        <p:spPr>
          <a:xfrm flipV="1">
            <a:off x="5868000" y="2160000"/>
            <a:ext cx="0" cy="94500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3"/>
          <p:cNvSpPr/>
          <p:nvPr/>
        </p:nvSpPr>
        <p:spPr>
          <a:xfrm flipV="1">
            <a:off x="7056000" y="2160270"/>
            <a:ext cx="0" cy="94473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TextShape 4"/>
          <p:cNvSpPr txBox="1"/>
          <p:nvPr/>
        </p:nvSpPr>
        <p:spPr>
          <a:xfrm>
            <a:off x="5380650" y="3132000"/>
            <a:ext cx="103383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Phi = 2 pi</a:t>
            </a:r>
          </a:p>
        </p:txBody>
      </p:sp>
      <p:sp>
        <p:nvSpPr>
          <p:cNvPr id="179" name="TextShape 5"/>
          <p:cNvSpPr txBox="1"/>
          <p:nvPr/>
        </p:nvSpPr>
        <p:spPr>
          <a:xfrm>
            <a:off x="6624810" y="3108510"/>
            <a:ext cx="86238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Phi = pi</a:t>
            </a:r>
          </a:p>
        </p:txBody>
      </p:sp>
      <p:sp>
        <p:nvSpPr>
          <p:cNvPr id="180" name="TextShape 6"/>
          <p:cNvSpPr txBox="1"/>
          <p:nvPr/>
        </p:nvSpPr>
        <p:spPr>
          <a:xfrm>
            <a:off x="5085000" y="756000"/>
            <a:ext cx="96201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Tracking</a:t>
            </a:r>
          </a:p>
        </p:txBody>
      </p:sp>
      <p:sp>
        <p:nvSpPr>
          <p:cNvPr id="181" name="TextShape 7"/>
          <p:cNvSpPr txBox="1"/>
          <p:nvPr/>
        </p:nvSpPr>
        <p:spPr>
          <a:xfrm>
            <a:off x="1530990" y="759510"/>
            <a:ext cx="733320" cy="32049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Optics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912770" y="-54540"/>
            <a:ext cx="5844690" cy="857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800"/>
            <a:r>
              <a:rPr lang="en-GB" sz="2400" spc="-1">
                <a:solidFill>
                  <a:srgbClr val="333399"/>
                </a:solidFill>
                <a:latin typeface="Tahoma"/>
              </a:rPr>
              <a:t>Demonstrator Baseline (3)</a:t>
            </a:r>
          </a:p>
        </p:txBody>
      </p:sp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4487220" y="756000"/>
            <a:ext cx="3135780" cy="3953070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/>
          <p:nvPr/>
        </p:nvPicPr>
        <p:blipFill>
          <a:blip r:embed="rId3"/>
          <a:stretch/>
        </p:blipFill>
        <p:spPr>
          <a:xfrm>
            <a:off x="1143000" y="837270"/>
            <a:ext cx="3311550" cy="2483730"/>
          </a:xfrm>
          <a:prstGeom prst="rect">
            <a:avLst/>
          </a:prstGeom>
          <a:ln>
            <a:noFill/>
          </a:ln>
        </p:spPr>
      </p:pic>
      <p:sp>
        <p:nvSpPr>
          <p:cNvPr id="185" name="TextShape 2"/>
          <p:cNvSpPr txBox="1"/>
          <p:nvPr/>
        </p:nvSpPr>
        <p:spPr>
          <a:xfrm>
            <a:off x="1467000" y="3401190"/>
            <a:ext cx="2084400" cy="57321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Transmission ~ 99 %</a:t>
            </a:r>
          </a:p>
          <a:p>
            <a:pPr defTabSz="685800"/>
            <a:r>
              <a:rPr lang="en-GB" spc="-1">
                <a:solidFill>
                  <a:srgbClr val="000000"/>
                </a:solidFill>
                <a:latin typeface="Times New Roman"/>
              </a:rPr>
              <a:t>Decays ~ 4 %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65</TotalTime>
  <Words>418</Words>
  <Application>Microsoft Macintosh PowerPoint</Application>
  <PresentationFormat>On-screen Show (16:9)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KL-standard-black</vt:lpstr>
      <vt:lpstr>Office Theme</vt:lpstr>
      <vt:lpstr>Cooling</vt:lpstr>
      <vt:lpstr>Cooling &amp; Muon Collider</vt:lpstr>
      <vt:lpstr>PowerPoint Presentation</vt:lpstr>
      <vt:lpstr>PowerPoint Presentation</vt:lpstr>
      <vt:lpstr>PowerPoint Presentation</vt:lpstr>
      <vt:lpstr>Cooling demonstrator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 (Rogers, updated by me)</vt:lpstr>
      <vt:lpstr>Opportunity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</dc:title>
  <dc:creator>Long, Kenneth R</dc:creator>
  <cp:lastModifiedBy>Long, Kenneth R</cp:lastModifiedBy>
  <cp:revision>11</cp:revision>
  <dcterms:created xsi:type="dcterms:W3CDTF">2022-05-27T07:47:39Z</dcterms:created>
  <dcterms:modified xsi:type="dcterms:W3CDTF">2022-05-27T08:53:13Z</dcterms:modified>
</cp:coreProperties>
</file>