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8" r:id="rId2"/>
  </p:sldMasterIdLst>
  <p:notesMasterIdLst>
    <p:notesMasterId r:id="rId10"/>
  </p:notesMasterIdLst>
  <p:handoutMasterIdLst>
    <p:handoutMasterId r:id="rId11"/>
  </p:handoutMasterIdLst>
  <p:sldIdLst>
    <p:sldId id="256" r:id="rId3"/>
    <p:sldId id="1693" r:id="rId4"/>
    <p:sldId id="1694" r:id="rId5"/>
    <p:sldId id="1695" r:id="rId6"/>
    <p:sldId id="1696" r:id="rId7"/>
    <p:sldId id="1698" r:id="rId8"/>
    <p:sldId id="1697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" initials="A" lastIdx="5" clrIdx="0">
    <p:extLst>
      <p:ext uri="{19B8F6BF-5375-455C-9EA6-DF929625EA0E}">
        <p15:presenceInfo xmlns:p15="http://schemas.microsoft.com/office/powerpoint/2012/main" userId="S::amanda.quadling@ukaea.uk::49ec9b43-e7c3-4add-a100-9d79c133d5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971D"/>
    <a:srgbClr val="C10FA8"/>
    <a:srgbClr val="EF413C"/>
    <a:srgbClr val="B0B8C9"/>
    <a:srgbClr val="9091B3"/>
    <a:srgbClr val="132B4E"/>
    <a:srgbClr val="90919C"/>
    <a:srgbClr val="F6A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24" autoAdjust="0"/>
  </p:normalViewPr>
  <p:slideViewPr>
    <p:cSldViewPr snapToGrid="0">
      <p:cViewPr varScale="1">
        <p:scale>
          <a:sx n="110" d="100"/>
          <a:sy n="110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8C494B7-3010-C04A-A8D2-3A67F5B3F7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8F9E3AD-85AA-4D4F-953B-BDDC046C417F}" type="datetimeFigureOut">
              <a:rPr lang="en-US" smtClean="0"/>
              <a:t>4/4/2022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4C9CD0D-D0C5-DD4D-B44E-98E59B6DF7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3C2E606-7E0B-0B4A-8955-4487729D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rass, sky, outdoor&#10;&#10;Description automatically generated">
            <a:extLst>
              <a:ext uri="{FF2B5EF4-FFF2-40B4-BE49-F238E27FC236}">
                <a16:creationId xmlns:a16="http://schemas.microsoft.com/office/drawing/2014/main" id="{7E2EAE2D-6F49-4396-8B94-F4BA02FDA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56" b="20794"/>
          <a:stretch/>
        </p:blipFill>
        <p:spPr>
          <a:xfrm>
            <a:off x="0" y="-28915"/>
            <a:ext cx="9144000" cy="6667904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4197" y="2886833"/>
            <a:ext cx="9162118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551054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6050503"/>
            <a:ext cx="5493544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73" y="-12652"/>
            <a:ext cx="9155193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886833"/>
            <a:ext cx="9162118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551054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6050503"/>
            <a:ext cx="5493544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333" y="-12653"/>
            <a:ext cx="9177433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886833"/>
            <a:ext cx="9162118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551054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6050503"/>
            <a:ext cx="5493544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11" y="-12652"/>
            <a:ext cx="9161231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886833"/>
            <a:ext cx="9162118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551054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6050503"/>
            <a:ext cx="5493544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28" y="-12653"/>
            <a:ext cx="9159949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886833"/>
            <a:ext cx="9162118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551054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6050503"/>
            <a:ext cx="5493544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31" y="-12652"/>
            <a:ext cx="9161231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886833"/>
            <a:ext cx="9162118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551054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6050503"/>
            <a:ext cx="5493544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-12699"/>
            <a:ext cx="915155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-14197" y="2886833"/>
            <a:ext cx="9162118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551054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6050503"/>
            <a:ext cx="5493544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B43ED-67E1-2244-B36E-83F37082F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1"/>
            <a:ext cx="9144000" cy="499872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2516" y="3125336"/>
            <a:ext cx="9150315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225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Materials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726236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257096" indent="0" algn="ctr">
              <a:buNone/>
              <a:defRPr sz="1125"/>
            </a:lvl2pPr>
            <a:lvl3pPr marL="514197" indent="0" algn="ctr">
              <a:buNone/>
              <a:defRPr sz="1013"/>
            </a:lvl3pPr>
            <a:lvl4pPr marL="771296" indent="0" algn="ctr">
              <a:buNone/>
              <a:defRPr sz="900"/>
            </a:lvl4pPr>
            <a:lvl5pPr marL="1028394" indent="0" algn="ctr">
              <a:buNone/>
              <a:defRPr sz="900"/>
            </a:lvl5pPr>
            <a:lvl6pPr marL="1285496" indent="0" algn="ctr">
              <a:buNone/>
              <a:defRPr sz="900"/>
            </a:lvl6pPr>
            <a:lvl7pPr marL="1542590" indent="0" algn="ctr">
              <a:buNone/>
              <a:defRPr sz="900"/>
            </a:lvl7pPr>
            <a:lvl8pPr marL="1799685" indent="0" algn="ctr">
              <a:buNone/>
              <a:defRPr sz="900"/>
            </a:lvl8pPr>
            <a:lvl9pPr marL="2056781" indent="0" algn="ctr">
              <a:buNone/>
              <a:defRPr sz="9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7" y="6050503"/>
            <a:ext cx="5114406" cy="588486"/>
          </a:xfrm>
        </p:spPr>
        <p:txBody>
          <a:bodyPr lIns="0" tIns="0" rIns="0" bIns="0">
            <a:normAutofit/>
          </a:bodyPr>
          <a:lstStyle>
            <a:lvl1pPr>
              <a:defRPr sz="1125" b="1" i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91" y="6249711"/>
            <a:ext cx="518188" cy="25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51" y="6210073"/>
            <a:ext cx="387710" cy="325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59" y="6238623"/>
            <a:ext cx="777053" cy="34257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492391" y="6539220"/>
            <a:ext cx="209315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45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MRF is part of the National Nuclear Users Facility (NNUF) and the Sir Henry Royce Institute for Advanced Materials</a:t>
            </a:r>
            <a:endParaRPr lang="en-US" sz="45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4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5152" y="1530994"/>
            <a:ext cx="8599268" cy="4491980"/>
          </a:xfrm>
        </p:spPr>
        <p:txBody>
          <a:bodyPr/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38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5151" y="205430"/>
            <a:ext cx="751414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4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152" y="1530994"/>
            <a:ext cx="8599268" cy="4491980"/>
          </a:xfrm>
        </p:spPr>
        <p:txBody>
          <a:bodyPr/>
          <a:lstStyle>
            <a:lvl1pPr marL="192831" indent="-192831">
              <a:buFont typeface="Arial" charset="0"/>
              <a:buChar char="•"/>
              <a:defRPr sz="1350">
                <a:solidFill>
                  <a:schemeClr val="tx1"/>
                </a:solidFill>
              </a:defRPr>
            </a:lvl1pPr>
            <a:lvl2pPr>
              <a:defRPr sz="1238"/>
            </a:lvl2pPr>
          </a:lstStyle>
          <a:p>
            <a:pPr lvl="0"/>
            <a:r>
              <a:rPr lang="en-US"/>
              <a:t>Insert text or logos as </a:t>
            </a:r>
            <a:r>
              <a:rPr lang="en-US" err="1"/>
              <a:t>neccessary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5152" y="265066"/>
            <a:ext cx="640485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2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151" y="205435"/>
            <a:ext cx="751414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152" y="1530994"/>
            <a:ext cx="4218452" cy="4491980"/>
          </a:xfrm>
        </p:spPr>
        <p:txBody>
          <a:bodyPr/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38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4485204" y="1530994"/>
            <a:ext cx="4239227" cy="4491980"/>
          </a:xfrm>
        </p:spPr>
        <p:txBody>
          <a:bodyPr/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38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5150" y="1530994"/>
            <a:ext cx="8599268" cy="449198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5151" y="205430"/>
            <a:ext cx="751414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6387703"/>
            <a:ext cx="497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5152" y="1530994"/>
            <a:ext cx="4218452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257096" indent="0">
              <a:buNone/>
              <a:defRPr sz="1125" b="1"/>
            </a:lvl2pPr>
            <a:lvl3pPr marL="514197" indent="0">
              <a:buNone/>
              <a:defRPr sz="1013" b="1"/>
            </a:lvl3pPr>
            <a:lvl4pPr marL="771296" indent="0">
              <a:buNone/>
              <a:defRPr sz="900" b="1"/>
            </a:lvl4pPr>
            <a:lvl5pPr marL="1028394" indent="0">
              <a:buNone/>
              <a:defRPr sz="900" b="1"/>
            </a:lvl5pPr>
            <a:lvl6pPr marL="1285496" indent="0">
              <a:buNone/>
              <a:defRPr sz="900" b="1"/>
            </a:lvl6pPr>
            <a:lvl7pPr marL="1542590" indent="0">
              <a:buNone/>
              <a:defRPr sz="900" b="1"/>
            </a:lvl7pPr>
            <a:lvl8pPr marL="1799685" indent="0">
              <a:buNone/>
              <a:defRPr sz="900" b="1"/>
            </a:lvl8pPr>
            <a:lvl9pPr marL="205678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5193" y="1530994"/>
            <a:ext cx="4218452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257096" indent="0">
              <a:buNone/>
              <a:defRPr sz="1125" b="1"/>
            </a:lvl2pPr>
            <a:lvl3pPr marL="514197" indent="0">
              <a:buNone/>
              <a:defRPr sz="1013" b="1"/>
            </a:lvl3pPr>
            <a:lvl4pPr marL="771296" indent="0">
              <a:buNone/>
              <a:defRPr sz="900" b="1"/>
            </a:lvl4pPr>
            <a:lvl5pPr marL="1028394" indent="0">
              <a:buNone/>
              <a:defRPr sz="900" b="1"/>
            </a:lvl5pPr>
            <a:lvl6pPr marL="1285496" indent="0">
              <a:buNone/>
              <a:defRPr sz="900" b="1"/>
            </a:lvl6pPr>
            <a:lvl7pPr marL="1542590" indent="0">
              <a:buNone/>
              <a:defRPr sz="900" b="1"/>
            </a:lvl7pPr>
            <a:lvl8pPr marL="1799685" indent="0">
              <a:buNone/>
              <a:defRPr sz="900" b="1"/>
            </a:lvl8pPr>
            <a:lvl9pPr marL="205678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151" y="205435"/>
            <a:ext cx="751414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485193" y="2354906"/>
            <a:ext cx="4218452" cy="3668068"/>
          </a:xfrm>
        </p:spPr>
        <p:txBody>
          <a:bodyPr/>
          <a:lstStyle>
            <a:lvl1pPr marL="0" marR="0" indent="0" algn="l" defTabSz="51419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>
                <a:solidFill>
                  <a:schemeClr val="tx1"/>
                </a:solidFill>
              </a:defRPr>
            </a:lvl1pPr>
            <a:lvl2pPr marL="257096" marR="0" indent="0" algn="l" defTabSz="51419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>
                <a:solidFill>
                  <a:schemeClr val="tx1"/>
                </a:solidFill>
              </a:defRPr>
            </a:lvl2pPr>
            <a:lvl3pPr marL="514197" marR="0" indent="0" algn="l" defTabSz="51419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25">
                <a:solidFill>
                  <a:schemeClr val="tx1"/>
                </a:solidFill>
              </a:defRPr>
            </a:lvl3pPr>
            <a:lvl4pPr marL="771296" marR="0" indent="0" algn="l" defTabSz="51419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028394" marR="0" indent="0" algn="l" defTabSz="51419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25152" y="2354906"/>
            <a:ext cx="4218452" cy="3668068"/>
          </a:xfrm>
        </p:spPr>
        <p:txBody>
          <a:bodyPr/>
          <a:lstStyle>
            <a:lvl1pPr>
              <a:defRPr sz="1125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7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91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49861" y="1308009"/>
            <a:ext cx="6640100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2025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415017" y="5564305"/>
            <a:ext cx="6309809" cy="487362"/>
          </a:xfrm>
        </p:spPr>
        <p:txBody>
          <a:bodyPr>
            <a:noAutofit/>
          </a:bodyPr>
          <a:lstStyle>
            <a:lvl1pPr algn="ctr">
              <a:defRPr sz="11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8594" y="1034194"/>
            <a:ext cx="1006998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3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30388" y="4825655"/>
            <a:ext cx="1006998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3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3813" y="6387725"/>
            <a:ext cx="52566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2" y="6387727"/>
            <a:ext cx="5541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 flipH="1">
            <a:off x="618513" y="6369017"/>
            <a:ext cx="34289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8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14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1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accent1"/>
                </a:solidFill>
              </a:defRPr>
            </a:lvl1pPr>
            <a:lvl2pPr marL="25709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19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2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39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4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5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9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678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091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3813" y="6387725"/>
            <a:ext cx="52566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2" y="6387727"/>
            <a:ext cx="5541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 flipH="1">
            <a:off x="618513" y="6369017"/>
            <a:ext cx="34289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10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  <a:lvl2pPr marL="25709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19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2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39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4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5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9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678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362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24967-A86D-3448-B1D0-341DC35BC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931"/>
            <a:ext cx="9144000" cy="4736592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16" y="3125336"/>
            <a:ext cx="9150315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225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Materials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726236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257096" indent="0" algn="ctr">
              <a:buNone/>
              <a:defRPr sz="1125"/>
            </a:lvl2pPr>
            <a:lvl3pPr marL="514197" indent="0" algn="ctr">
              <a:buNone/>
              <a:defRPr sz="1013"/>
            </a:lvl3pPr>
            <a:lvl4pPr marL="771296" indent="0" algn="ctr">
              <a:buNone/>
              <a:defRPr sz="900"/>
            </a:lvl4pPr>
            <a:lvl5pPr marL="1028394" indent="0" algn="ctr">
              <a:buNone/>
              <a:defRPr sz="900"/>
            </a:lvl5pPr>
            <a:lvl6pPr marL="1285496" indent="0" algn="ctr">
              <a:buNone/>
              <a:defRPr sz="900"/>
            </a:lvl6pPr>
            <a:lvl7pPr marL="1542590" indent="0" algn="ctr">
              <a:buNone/>
              <a:defRPr sz="900"/>
            </a:lvl7pPr>
            <a:lvl8pPr marL="1799685" indent="0" algn="ctr">
              <a:buNone/>
              <a:defRPr sz="900"/>
            </a:lvl8pPr>
            <a:lvl9pPr marL="2056781" indent="0" algn="ctr">
              <a:buNone/>
              <a:defRPr sz="9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7" y="6050503"/>
            <a:ext cx="5114406" cy="588486"/>
          </a:xfrm>
        </p:spPr>
        <p:txBody>
          <a:bodyPr lIns="0" tIns="0" rIns="0" bIns="0">
            <a:normAutofit/>
          </a:bodyPr>
          <a:lstStyle>
            <a:lvl1pPr>
              <a:defRPr sz="1125" b="1" i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91" y="6249711"/>
            <a:ext cx="518188" cy="25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51" y="6210073"/>
            <a:ext cx="387710" cy="325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59" y="6238623"/>
            <a:ext cx="777053" cy="342572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5492391" y="6539220"/>
            <a:ext cx="209315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45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MRF is part of the National Nuclear Users Facility (NNUF) and the Sir Henry Royce Institute for Advanced Materials</a:t>
            </a:r>
            <a:endParaRPr lang="en-US" sz="45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6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2328C-5E5B-F244-AB34-5852E6B49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94"/>
            <a:ext cx="9144000" cy="4736592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16" y="3125336"/>
            <a:ext cx="9150315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225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Materials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726236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257096" indent="0" algn="ctr">
              <a:buNone/>
              <a:defRPr sz="1125"/>
            </a:lvl2pPr>
            <a:lvl3pPr marL="514197" indent="0" algn="ctr">
              <a:buNone/>
              <a:defRPr sz="1013"/>
            </a:lvl3pPr>
            <a:lvl4pPr marL="771296" indent="0" algn="ctr">
              <a:buNone/>
              <a:defRPr sz="900"/>
            </a:lvl4pPr>
            <a:lvl5pPr marL="1028394" indent="0" algn="ctr">
              <a:buNone/>
              <a:defRPr sz="900"/>
            </a:lvl5pPr>
            <a:lvl6pPr marL="1285496" indent="0" algn="ctr">
              <a:buNone/>
              <a:defRPr sz="900"/>
            </a:lvl6pPr>
            <a:lvl7pPr marL="1542590" indent="0" algn="ctr">
              <a:buNone/>
              <a:defRPr sz="900"/>
            </a:lvl7pPr>
            <a:lvl8pPr marL="1799685" indent="0" algn="ctr">
              <a:buNone/>
              <a:defRPr sz="900"/>
            </a:lvl8pPr>
            <a:lvl9pPr marL="2056781" indent="0" algn="ctr">
              <a:buNone/>
              <a:defRPr sz="9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7" y="6050503"/>
            <a:ext cx="5114406" cy="588486"/>
          </a:xfrm>
        </p:spPr>
        <p:txBody>
          <a:bodyPr lIns="0" tIns="0" rIns="0" bIns="0">
            <a:normAutofit/>
          </a:bodyPr>
          <a:lstStyle>
            <a:lvl1pPr>
              <a:defRPr sz="1125" b="1" i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91" y="6249711"/>
            <a:ext cx="518188" cy="25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51" y="6210073"/>
            <a:ext cx="387710" cy="325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59" y="6238623"/>
            <a:ext cx="777053" cy="342572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5492391" y="6539220"/>
            <a:ext cx="209315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45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MRF is part of the National Nuclear Users Facility (NNUF) and the Sir Henry Royce Institute for Advanced Materials</a:t>
            </a:r>
            <a:endParaRPr lang="en-US" sz="45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EFCC3-3E1A-004A-B074-0F1E0CFF0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1"/>
            <a:ext cx="9144000" cy="4809744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16" y="3125336"/>
            <a:ext cx="9150315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225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Materials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726236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257096" indent="0" algn="ctr">
              <a:buNone/>
              <a:defRPr sz="1125"/>
            </a:lvl2pPr>
            <a:lvl3pPr marL="514197" indent="0" algn="ctr">
              <a:buNone/>
              <a:defRPr sz="1013"/>
            </a:lvl3pPr>
            <a:lvl4pPr marL="771296" indent="0" algn="ctr">
              <a:buNone/>
              <a:defRPr sz="900"/>
            </a:lvl4pPr>
            <a:lvl5pPr marL="1028394" indent="0" algn="ctr">
              <a:buNone/>
              <a:defRPr sz="900"/>
            </a:lvl5pPr>
            <a:lvl6pPr marL="1285496" indent="0" algn="ctr">
              <a:buNone/>
              <a:defRPr sz="900"/>
            </a:lvl6pPr>
            <a:lvl7pPr marL="1542590" indent="0" algn="ctr">
              <a:buNone/>
              <a:defRPr sz="900"/>
            </a:lvl7pPr>
            <a:lvl8pPr marL="1799685" indent="0" algn="ctr">
              <a:buNone/>
              <a:defRPr sz="900"/>
            </a:lvl8pPr>
            <a:lvl9pPr marL="2056781" indent="0" algn="ctr">
              <a:buNone/>
              <a:defRPr sz="9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7" y="6050503"/>
            <a:ext cx="5114406" cy="588486"/>
          </a:xfrm>
        </p:spPr>
        <p:txBody>
          <a:bodyPr lIns="0" tIns="0" rIns="0" bIns="0">
            <a:normAutofit/>
          </a:bodyPr>
          <a:lstStyle>
            <a:lvl1pPr>
              <a:defRPr sz="1125" b="1" i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91" y="6249711"/>
            <a:ext cx="518188" cy="25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51" y="6210073"/>
            <a:ext cx="387710" cy="3258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59" y="6238623"/>
            <a:ext cx="777053" cy="342572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492391" y="6539220"/>
            <a:ext cx="209315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45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MRF is part of the National Nuclear Users Facility (NNUF) and the Sir Henry Royce Institute for Advanced Materials</a:t>
            </a:r>
            <a:endParaRPr lang="en-US" sz="45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18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A1B9-41CD-9E44-B158-EB65614D8A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114"/>
            <a:ext cx="9144000" cy="4760976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16" y="3125336"/>
            <a:ext cx="9150315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225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Materials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726236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257096" indent="0" algn="ctr">
              <a:buNone/>
              <a:defRPr sz="1125"/>
            </a:lvl2pPr>
            <a:lvl3pPr marL="514197" indent="0" algn="ctr">
              <a:buNone/>
              <a:defRPr sz="1013"/>
            </a:lvl3pPr>
            <a:lvl4pPr marL="771296" indent="0" algn="ctr">
              <a:buNone/>
              <a:defRPr sz="900"/>
            </a:lvl4pPr>
            <a:lvl5pPr marL="1028394" indent="0" algn="ctr">
              <a:buNone/>
              <a:defRPr sz="900"/>
            </a:lvl5pPr>
            <a:lvl6pPr marL="1285496" indent="0" algn="ctr">
              <a:buNone/>
              <a:defRPr sz="900"/>
            </a:lvl6pPr>
            <a:lvl7pPr marL="1542590" indent="0" algn="ctr">
              <a:buNone/>
              <a:defRPr sz="900"/>
            </a:lvl7pPr>
            <a:lvl8pPr marL="1799685" indent="0" algn="ctr">
              <a:buNone/>
              <a:defRPr sz="900"/>
            </a:lvl8pPr>
            <a:lvl9pPr marL="2056781" indent="0" algn="ctr">
              <a:buNone/>
              <a:defRPr sz="9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7" y="6050503"/>
            <a:ext cx="5114406" cy="588486"/>
          </a:xfrm>
        </p:spPr>
        <p:txBody>
          <a:bodyPr lIns="0" tIns="0" rIns="0" bIns="0">
            <a:normAutofit/>
          </a:bodyPr>
          <a:lstStyle>
            <a:lvl1pPr>
              <a:defRPr sz="1125" b="1" i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91" y="6249711"/>
            <a:ext cx="518188" cy="25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51" y="6210073"/>
            <a:ext cx="387710" cy="325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59" y="6238623"/>
            <a:ext cx="777053" cy="342572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5492391" y="6539220"/>
            <a:ext cx="209315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45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MRF is part of the National Nuclear Users Facility (NNUF) and the Sir Henry Royce Institute for Advanced Materials</a:t>
            </a:r>
            <a:endParaRPr lang="en-US" sz="45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50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44600-B97D-0048-B8E9-CC60D1BAC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1"/>
            <a:ext cx="9144000" cy="472440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516" y="3125336"/>
            <a:ext cx="9150315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225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Materials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726236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257096" indent="0" algn="ctr">
              <a:buNone/>
              <a:defRPr sz="1125"/>
            </a:lvl2pPr>
            <a:lvl3pPr marL="514197" indent="0" algn="ctr">
              <a:buNone/>
              <a:defRPr sz="1013"/>
            </a:lvl3pPr>
            <a:lvl4pPr marL="771296" indent="0" algn="ctr">
              <a:buNone/>
              <a:defRPr sz="900"/>
            </a:lvl4pPr>
            <a:lvl5pPr marL="1028394" indent="0" algn="ctr">
              <a:buNone/>
              <a:defRPr sz="900"/>
            </a:lvl5pPr>
            <a:lvl6pPr marL="1285496" indent="0" algn="ctr">
              <a:buNone/>
              <a:defRPr sz="900"/>
            </a:lvl6pPr>
            <a:lvl7pPr marL="1542590" indent="0" algn="ctr">
              <a:buNone/>
              <a:defRPr sz="900"/>
            </a:lvl7pPr>
            <a:lvl8pPr marL="1799685" indent="0" algn="ctr">
              <a:buNone/>
              <a:defRPr sz="900"/>
            </a:lvl8pPr>
            <a:lvl9pPr marL="2056781" indent="0" algn="ctr">
              <a:buNone/>
              <a:defRPr sz="9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7" y="6050503"/>
            <a:ext cx="5114406" cy="588486"/>
          </a:xfrm>
        </p:spPr>
        <p:txBody>
          <a:bodyPr lIns="0" tIns="0" rIns="0" bIns="0">
            <a:normAutofit/>
          </a:bodyPr>
          <a:lstStyle>
            <a:lvl1pPr>
              <a:defRPr sz="1125" b="1" i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91" y="6249711"/>
            <a:ext cx="518188" cy="25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51" y="6210073"/>
            <a:ext cx="387710" cy="325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59" y="6238623"/>
            <a:ext cx="777053" cy="342572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5492391" y="6539220"/>
            <a:ext cx="209315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45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MRF is part of the National Nuclear Users Facility (NNUF) and the Sir Henry Royce Institute for Advanced Materials</a:t>
            </a:r>
            <a:endParaRPr lang="en-US" sz="45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6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150" y="1530994"/>
            <a:ext cx="8599268" cy="4491980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65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151" y="265044"/>
            <a:ext cx="64048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6387703"/>
            <a:ext cx="497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4384" y="-1539"/>
            <a:ext cx="9155461" cy="4678205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3103533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21265 w 12202079"/>
              <a:gd name="connsiteY4" fmla="*/ 3124799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14980 w 12202079"/>
              <a:gd name="connsiteY4" fmla="*/ 3134226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4676667"/>
              <a:gd name="connsiteX1" fmla="*/ 10202575 w 12202079"/>
              <a:gd name="connsiteY1" fmla="*/ 0 h 4676667"/>
              <a:gd name="connsiteX2" fmla="*/ 12196763 w 12202079"/>
              <a:gd name="connsiteY2" fmla="*/ 1994188 h 4676667"/>
              <a:gd name="connsiteX3" fmla="*/ 12202079 w 12202079"/>
              <a:gd name="connsiteY3" fmla="*/ 4676667 h 4676667"/>
              <a:gd name="connsiteX4" fmla="*/ 14980 w 12202079"/>
              <a:gd name="connsiteY4" fmla="*/ 3134226 h 4676667"/>
              <a:gd name="connsiteX5" fmla="*/ 0 w 12202079"/>
              <a:gd name="connsiteY5" fmla="*/ 0 h 4676667"/>
              <a:gd name="connsiteX6" fmla="*/ 0 w 12202079"/>
              <a:gd name="connsiteY6" fmla="*/ 0 h 4676667"/>
              <a:gd name="connsiteX0" fmla="*/ 0 w 12209332"/>
              <a:gd name="connsiteY0" fmla="*/ 0 h 4676667"/>
              <a:gd name="connsiteX1" fmla="*/ 10202575 w 12209332"/>
              <a:gd name="connsiteY1" fmla="*/ 0 h 4676667"/>
              <a:gd name="connsiteX2" fmla="*/ 12209332 w 12209332"/>
              <a:gd name="connsiteY2" fmla="*/ 1635969 h 4676667"/>
              <a:gd name="connsiteX3" fmla="*/ 12202079 w 12209332"/>
              <a:gd name="connsiteY3" fmla="*/ 4676667 h 4676667"/>
              <a:gd name="connsiteX4" fmla="*/ 14980 w 12209332"/>
              <a:gd name="connsiteY4" fmla="*/ 3134226 h 4676667"/>
              <a:gd name="connsiteX5" fmla="*/ 0 w 12209332"/>
              <a:gd name="connsiteY5" fmla="*/ 0 h 4676667"/>
              <a:gd name="connsiteX6" fmla="*/ 0 w 12209332"/>
              <a:gd name="connsiteY6" fmla="*/ 0 h 4676667"/>
              <a:gd name="connsiteX0" fmla="*/ 0 w 12209332"/>
              <a:gd name="connsiteY0" fmla="*/ 4713 h 4681380"/>
              <a:gd name="connsiteX1" fmla="*/ 10032892 w 12209332"/>
              <a:gd name="connsiteY1" fmla="*/ 0 h 4681380"/>
              <a:gd name="connsiteX2" fmla="*/ 12209332 w 12209332"/>
              <a:gd name="connsiteY2" fmla="*/ 1640682 h 4681380"/>
              <a:gd name="connsiteX3" fmla="*/ 12202079 w 12209332"/>
              <a:gd name="connsiteY3" fmla="*/ 4681380 h 4681380"/>
              <a:gd name="connsiteX4" fmla="*/ 14980 w 12209332"/>
              <a:gd name="connsiteY4" fmla="*/ 3138939 h 4681380"/>
              <a:gd name="connsiteX5" fmla="*/ 0 w 12209332"/>
              <a:gd name="connsiteY5" fmla="*/ 4713 h 4681380"/>
              <a:gd name="connsiteX6" fmla="*/ 0 w 12209332"/>
              <a:gd name="connsiteY6" fmla="*/ 4713 h 4681380"/>
              <a:gd name="connsiteX0" fmla="*/ 0 w 12203048"/>
              <a:gd name="connsiteY0" fmla="*/ 4713 h 4681380"/>
              <a:gd name="connsiteX1" fmla="*/ 10032892 w 12203048"/>
              <a:gd name="connsiteY1" fmla="*/ 0 h 4681380"/>
              <a:gd name="connsiteX2" fmla="*/ 12203048 w 12203048"/>
              <a:gd name="connsiteY2" fmla="*/ 1617115 h 4681380"/>
              <a:gd name="connsiteX3" fmla="*/ 12202079 w 12203048"/>
              <a:gd name="connsiteY3" fmla="*/ 4681380 h 4681380"/>
              <a:gd name="connsiteX4" fmla="*/ 14980 w 12203048"/>
              <a:gd name="connsiteY4" fmla="*/ 3138939 h 4681380"/>
              <a:gd name="connsiteX5" fmla="*/ 0 w 12203048"/>
              <a:gd name="connsiteY5" fmla="*/ 4713 h 4681380"/>
              <a:gd name="connsiteX6" fmla="*/ 0 w 12203048"/>
              <a:gd name="connsiteY6" fmla="*/ 4713 h 4681380"/>
              <a:gd name="connsiteX0" fmla="*/ 0 w 12207281"/>
              <a:gd name="connsiteY0" fmla="*/ 4713 h 4681380"/>
              <a:gd name="connsiteX1" fmla="*/ 10032892 w 12207281"/>
              <a:gd name="connsiteY1" fmla="*/ 0 h 4681380"/>
              <a:gd name="connsiteX2" fmla="*/ 12207281 w 12207281"/>
              <a:gd name="connsiteY2" fmla="*/ 1626640 h 4681380"/>
              <a:gd name="connsiteX3" fmla="*/ 12202079 w 12207281"/>
              <a:gd name="connsiteY3" fmla="*/ 4681380 h 4681380"/>
              <a:gd name="connsiteX4" fmla="*/ 14980 w 12207281"/>
              <a:gd name="connsiteY4" fmla="*/ 3138939 h 4681380"/>
              <a:gd name="connsiteX5" fmla="*/ 0 w 12207281"/>
              <a:gd name="connsiteY5" fmla="*/ 4713 h 4681380"/>
              <a:gd name="connsiteX6" fmla="*/ 0 w 12207281"/>
              <a:gd name="connsiteY6" fmla="*/ 4713 h 4681380"/>
              <a:gd name="connsiteX0" fmla="*/ 0 w 12207281"/>
              <a:gd name="connsiteY0" fmla="*/ 1538 h 4678205"/>
              <a:gd name="connsiteX1" fmla="*/ 100201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24425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328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328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6513 w 12207281"/>
              <a:gd name="connsiteY4" fmla="*/ 3132589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281" h="4678205">
                <a:moveTo>
                  <a:pt x="0" y="1538"/>
                </a:moveTo>
                <a:lnTo>
                  <a:pt x="10032892" y="0"/>
                </a:lnTo>
                <a:lnTo>
                  <a:pt x="12207281" y="1623465"/>
                </a:lnTo>
                <a:cubicBezTo>
                  <a:pt x="12204863" y="2637031"/>
                  <a:pt x="12204497" y="3664639"/>
                  <a:pt x="12202079" y="4678205"/>
                </a:cubicBezTo>
                <a:lnTo>
                  <a:pt x="6513" y="3132589"/>
                </a:lnTo>
                <a:cubicBezTo>
                  <a:pt x="1520" y="2087847"/>
                  <a:pt x="4993" y="1046280"/>
                  <a:pt x="0" y="1538"/>
                </a:cubicBezTo>
                <a:lnTo>
                  <a:pt x="0" y="153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2516" y="3125336"/>
            <a:ext cx="9150315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225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Materials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726236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257096" indent="0" algn="ctr">
              <a:buNone/>
              <a:defRPr sz="1125"/>
            </a:lvl2pPr>
            <a:lvl3pPr marL="514197" indent="0" algn="ctr">
              <a:buNone/>
              <a:defRPr sz="1013"/>
            </a:lvl3pPr>
            <a:lvl4pPr marL="771296" indent="0" algn="ctr">
              <a:buNone/>
              <a:defRPr sz="900"/>
            </a:lvl4pPr>
            <a:lvl5pPr marL="1028394" indent="0" algn="ctr">
              <a:buNone/>
              <a:defRPr sz="900"/>
            </a:lvl5pPr>
            <a:lvl6pPr marL="1285496" indent="0" algn="ctr">
              <a:buNone/>
              <a:defRPr sz="900"/>
            </a:lvl6pPr>
            <a:lvl7pPr marL="1542590" indent="0" algn="ctr">
              <a:buNone/>
              <a:defRPr sz="900"/>
            </a:lvl7pPr>
            <a:lvl8pPr marL="1799685" indent="0" algn="ctr">
              <a:buNone/>
              <a:defRPr sz="900"/>
            </a:lvl8pPr>
            <a:lvl9pPr marL="2056781" indent="0" algn="ctr">
              <a:buNone/>
              <a:defRPr sz="9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7" y="6050503"/>
            <a:ext cx="5114406" cy="588486"/>
          </a:xfrm>
        </p:spPr>
        <p:txBody>
          <a:bodyPr lIns="0" tIns="0" rIns="0" bIns="0">
            <a:normAutofit/>
          </a:bodyPr>
          <a:lstStyle>
            <a:lvl1pPr>
              <a:defRPr sz="1125" b="1" i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08" y="6252147"/>
            <a:ext cx="1320684" cy="5141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91" y="6249711"/>
            <a:ext cx="518188" cy="25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51" y="6210073"/>
            <a:ext cx="387710" cy="325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59" y="6238623"/>
            <a:ext cx="777053" cy="342572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5492391" y="6539220"/>
            <a:ext cx="209315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45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MRF is part of the National Nuclear Users Facility (NNUF) and the Sir Henry Royce Institute for Advanced Materials</a:t>
            </a:r>
            <a:endParaRPr lang="en-US" sz="45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6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151" y="205432"/>
            <a:ext cx="751414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152" y="1530994"/>
            <a:ext cx="4218452" cy="449198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4485192" y="1530994"/>
            <a:ext cx="4239227" cy="449198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7167" y="638770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6387703"/>
            <a:ext cx="497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5152" y="1530994"/>
            <a:ext cx="4218452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5192" y="1530994"/>
            <a:ext cx="4218452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151" y="205432"/>
            <a:ext cx="751414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485192" y="2354906"/>
            <a:ext cx="4218452" cy="366806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1pPr>
            <a:lvl2pPr marL="342892" marR="0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2pPr>
            <a:lvl3pPr marL="685783" marR="0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3pPr>
            <a:lvl4pPr marL="1028675" marR="0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371566" marR="0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25152" y="2354906"/>
            <a:ext cx="4218452" cy="3668068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7167" y="638770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1" y="6387703"/>
            <a:ext cx="497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9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49860" y="1308009"/>
            <a:ext cx="6640100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27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415005" y="5564305"/>
            <a:ext cx="6309809" cy="487362"/>
          </a:xfrm>
        </p:spPr>
        <p:txBody>
          <a:bodyPr>
            <a:noAutofit/>
          </a:bodyPr>
          <a:lstStyle>
            <a:lvl1pPr algn="ctr">
              <a:defRPr sz="15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48594" y="1034181"/>
            <a:ext cx="100699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30388" y="4825642"/>
            <a:ext cx="100699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581764" y="6357414"/>
            <a:ext cx="3428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76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7167" y="638770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6387703"/>
            <a:ext cx="497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9091B3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7167" y="638770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6387703"/>
            <a:ext cx="497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09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57166" y="6387701"/>
            <a:ext cx="52566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76201" y="6387703"/>
            <a:ext cx="497588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581764" y="6357414"/>
            <a:ext cx="3428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9091B3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14930"/>
            <a:ext cx="836295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152400" y="190097"/>
            <a:ext cx="836295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6387703"/>
            <a:ext cx="497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166" y="6387701"/>
            <a:ext cx="5256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573789" y="6357414"/>
            <a:ext cx="3428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73" r:id="rId3"/>
    <p:sldLayoutId id="2147483652" r:id="rId4"/>
    <p:sldLayoutId id="2147483653" r:id="rId5"/>
    <p:sldLayoutId id="2147483660" r:id="rId6"/>
    <p:sldLayoutId id="2147483655" r:id="rId7"/>
    <p:sldLayoutId id="2147483651" r:id="rId8"/>
    <p:sldLayoutId id="2147483677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2" r:id="rId15"/>
  </p:sldLayoutIdLs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7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42892" indent="0" algn="l" defTabSz="685783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5783" indent="0" algn="l" defTabSz="685783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28675" indent="0" algn="l" defTabSz="685783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71566" indent="0" algn="l" defTabSz="685783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6"/>
          <p:cNvSpPr/>
          <p:nvPr userDrawn="1"/>
        </p:nvSpPr>
        <p:spPr>
          <a:xfrm rot="10800000">
            <a:off x="7510052" y="-12651"/>
            <a:ext cx="1633947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97" y="190096"/>
            <a:ext cx="567550" cy="5664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14930"/>
            <a:ext cx="836295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152400" y="190097"/>
            <a:ext cx="836295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3813" y="6387725"/>
            <a:ext cx="5256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618513" y="6369017"/>
            <a:ext cx="34289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2" y="6387727"/>
            <a:ext cx="554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947" y="6249928"/>
            <a:ext cx="1311093" cy="5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 dt="0"/>
  <p:txStyles>
    <p:titleStyle>
      <a:lvl1pPr algn="l" defTabSz="514197" rtl="0" eaLnBrk="1" latinLnBrk="0" hangingPunct="1">
        <a:lnSpc>
          <a:spcPct val="100000"/>
        </a:lnSpc>
        <a:spcBef>
          <a:spcPct val="0"/>
        </a:spcBef>
        <a:buNone/>
        <a:defRPr sz="2025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514197" rtl="0" eaLnBrk="1" latinLnBrk="0" hangingPunct="1">
        <a:lnSpc>
          <a:spcPct val="90000"/>
        </a:lnSpc>
        <a:spcBef>
          <a:spcPts val="563"/>
        </a:spcBef>
        <a:buFont typeface="Arial"/>
        <a:buNone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57096" indent="0" algn="l" defTabSz="514197" rtl="0" eaLnBrk="1" latinLnBrk="0" hangingPunct="1">
        <a:lnSpc>
          <a:spcPct val="90000"/>
        </a:lnSpc>
        <a:spcBef>
          <a:spcPts val="281"/>
        </a:spcBef>
        <a:buFont typeface="Arial"/>
        <a:buNone/>
        <a:defRPr sz="1125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14197" indent="0" algn="l" defTabSz="514197" rtl="0" eaLnBrk="1" latinLnBrk="0" hangingPunct="1">
        <a:lnSpc>
          <a:spcPct val="90000"/>
        </a:lnSpc>
        <a:spcBef>
          <a:spcPts val="281"/>
        </a:spcBef>
        <a:buFont typeface="Arial"/>
        <a:buNone/>
        <a:defRPr sz="1125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771296" indent="0" algn="l" defTabSz="514197" rtl="0" eaLnBrk="1" latinLnBrk="0" hangingPunct="1">
        <a:lnSpc>
          <a:spcPct val="90000"/>
        </a:lnSpc>
        <a:spcBef>
          <a:spcPts val="281"/>
        </a:spcBef>
        <a:buFont typeface="Arial"/>
        <a:buNone/>
        <a:defRPr sz="1013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028394" indent="0" algn="l" defTabSz="514197" rtl="0" eaLnBrk="1" latinLnBrk="0" hangingPunct="1">
        <a:lnSpc>
          <a:spcPct val="90000"/>
        </a:lnSpc>
        <a:spcBef>
          <a:spcPts val="281"/>
        </a:spcBef>
        <a:buFont typeface="Arial"/>
        <a:buNone/>
        <a:defRPr sz="1013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414040" indent="-128552" algn="l" defTabSz="51419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138" indent="-128552" algn="l" defTabSz="51419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237" indent="-128552" algn="l" defTabSz="51419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339" indent="-128552" algn="l" defTabSz="51419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096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197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296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394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496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590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685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6781" algn="l" defTabSz="51419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0016-C35C-3D4C-9E9C-DDA6E4875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261FB-C356-434D-9119-976542AD6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060" y="4302827"/>
            <a:ext cx="6560843" cy="965342"/>
          </a:xfrm>
        </p:spPr>
        <p:txBody>
          <a:bodyPr>
            <a:normAutofit/>
          </a:bodyPr>
          <a:lstStyle/>
          <a:p>
            <a:r>
              <a:rPr lang="en-US" sz="2400" dirty="0"/>
              <a:t>MRF Introduction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74647-218E-6D44-903E-59E611086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787" y="5785914"/>
            <a:ext cx="5114406" cy="853075"/>
          </a:xfrm>
        </p:spPr>
        <p:txBody>
          <a:bodyPr/>
          <a:lstStyle/>
          <a:p>
            <a:r>
              <a:rPr lang="en-US" dirty="0"/>
              <a:t>Dr E Eardley</a:t>
            </a:r>
          </a:p>
          <a:p>
            <a:r>
              <a:rPr lang="en-US" dirty="0"/>
              <a:t>Dr S Kuksenko</a:t>
            </a:r>
          </a:p>
          <a:p>
            <a:r>
              <a:rPr lang="en-US" dirty="0"/>
              <a:t>Dr P Earp</a:t>
            </a:r>
          </a:p>
        </p:txBody>
      </p:sp>
    </p:spTree>
    <p:extLst>
      <p:ext uri="{BB962C8B-B14F-4D97-AF65-F5344CB8AC3E}">
        <p14:creationId xmlns:p14="http://schemas.microsoft.com/office/powerpoint/2010/main" val="65681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1437A-4AFE-47C4-A3A9-7201B525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2" y="131756"/>
            <a:ext cx="7196975" cy="472197"/>
          </a:xfrm>
        </p:spPr>
        <p:txBody>
          <a:bodyPr>
            <a:normAutofit fontScale="90000"/>
          </a:bodyPr>
          <a:lstStyle/>
          <a:p>
            <a:r>
              <a:rPr lang="en-GB" dirty="0"/>
              <a:t>MRF Capability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E3D86-ACC9-42CE-9347-2BE0616BF7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Official - Sensitive - Commercial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35DC5-28F7-4040-AB2A-DF70556B8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5D623-5B6B-43BF-858F-ACFEC8C408A7}"/>
              </a:ext>
            </a:extLst>
          </p:cNvPr>
          <p:cNvSpPr/>
          <p:nvPr/>
        </p:nvSpPr>
        <p:spPr>
          <a:xfrm>
            <a:off x="272042" y="3596940"/>
            <a:ext cx="8150289" cy="179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MRF is an irradiated material characterisation user facility capable of preparing, storing, analysing and disposing of </a:t>
            </a:r>
            <a:r>
              <a:rPr lang="en-GB" sz="200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GB" sz="2000" dirty="0">
                <a:solidFill>
                  <a:schemeClr val="tx1"/>
                </a:solidFill>
              </a:rPr>
              <a:t>/</a:t>
            </a:r>
            <a:r>
              <a:rPr lang="en-GB" sz="2000" dirty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en-GB" sz="2000" dirty="0">
                <a:solidFill>
                  <a:schemeClr val="tx1"/>
                </a:solidFill>
              </a:rPr>
              <a:t> active samples of 3.75GBq* activity with a total facility inventory of 3.75TBq*.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MRF houses a suite of characterisation instrumentation including FIB capability for the machining of micro scale </a:t>
            </a:r>
            <a:r>
              <a:rPr lang="en-GB" sz="2000" dirty="0" err="1">
                <a:solidFill>
                  <a:schemeClr val="tx1"/>
                </a:solidFill>
              </a:rPr>
              <a:t>liftouts</a:t>
            </a:r>
            <a:r>
              <a:rPr lang="en-GB" sz="2000" dirty="0">
                <a:solidFill>
                  <a:schemeClr val="tx1"/>
                </a:solidFill>
              </a:rPr>
              <a:t> for external TEM and APT use.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MRF collaborates with both reactor and ion beam operators globally to facilitate the integrated irradiation, shipping and characterisation of materials.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MRF is outside of a licensed nuclear site.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A20B7057-DE73-493F-936B-E9FC800DF7A8}"/>
              </a:ext>
            </a:extLst>
          </p:cNvPr>
          <p:cNvSpPr/>
          <p:nvPr/>
        </p:nvSpPr>
        <p:spPr>
          <a:xfrm>
            <a:off x="213260" y="795024"/>
            <a:ext cx="1548515" cy="7995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Sample Receipt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BA018CB-52E8-4B84-B682-58453853F9D6}"/>
              </a:ext>
            </a:extLst>
          </p:cNvPr>
          <p:cNvSpPr/>
          <p:nvPr/>
        </p:nvSpPr>
        <p:spPr>
          <a:xfrm>
            <a:off x="1533615" y="797829"/>
            <a:ext cx="1548515" cy="7995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Sample Prep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DE4BE3D-38FB-48B3-B759-DAE7AAB184B3}"/>
              </a:ext>
            </a:extLst>
          </p:cNvPr>
          <p:cNvSpPr/>
          <p:nvPr/>
        </p:nvSpPr>
        <p:spPr>
          <a:xfrm>
            <a:off x="2853970" y="797829"/>
            <a:ext cx="1548515" cy="7995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Sample Transfer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E585BD6A-AFFA-4F77-8F8A-8D55A36D2749}"/>
              </a:ext>
            </a:extLst>
          </p:cNvPr>
          <p:cNvSpPr/>
          <p:nvPr/>
        </p:nvSpPr>
        <p:spPr>
          <a:xfrm>
            <a:off x="4174324" y="797829"/>
            <a:ext cx="1548515" cy="7995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B5C6ED7-472C-49E6-AC65-A4A737CC0830}"/>
              </a:ext>
            </a:extLst>
          </p:cNvPr>
          <p:cNvSpPr/>
          <p:nvPr/>
        </p:nvSpPr>
        <p:spPr>
          <a:xfrm>
            <a:off x="5494679" y="797828"/>
            <a:ext cx="1548515" cy="7995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Data Analysis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8916C44-0669-4C6E-B425-970CC049E5D7}"/>
              </a:ext>
            </a:extLst>
          </p:cNvPr>
          <p:cNvSpPr/>
          <p:nvPr/>
        </p:nvSpPr>
        <p:spPr>
          <a:xfrm>
            <a:off x="6815034" y="797827"/>
            <a:ext cx="1548515" cy="7995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Data Export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894F4-24B5-4515-A9EA-2D9A452FAB09}"/>
              </a:ext>
            </a:extLst>
          </p:cNvPr>
          <p:cNvSpPr/>
          <p:nvPr/>
        </p:nvSpPr>
        <p:spPr>
          <a:xfrm>
            <a:off x="5297961" y="6387701"/>
            <a:ext cx="1517073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*</a:t>
            </a:r>
            <a:r>
              <a:rPr lang="en-GB" sz="1350" baseline="30000" dirty="0">
                <a:solidFill>
                  <a:schemeClr val="tx1"/>
                </a:solidFill>
              </a:rPr>
              <a:t>60</a:t>
            </a:r>
            <a:r>
              <a:rPr lang="en-GB" sz="1350" dirty="0">
                <a:solidFill>
                  <a:schemeClr val="tx1"/>
                </a:solidFill>
              </a:rPr>
              <a:t>Co equivalent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CCE56-8B8C-4462-A09E-E308C2A06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41" y="2006572"/>
            <a:ext cx="6213887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1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A75F2-296A-43E4-8B62-56FA48CD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handling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0364A-8FA5-449A-AFDE-3B4FCEB25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Official - Sensitive - Commercial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4BDCC-7D0D-4E98-B09E-53DCD66F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9D654-B316-47FF-83E0-FE7209276F58}"/>
              </a:ext>
            </a:extLst>
          </p:cNvPr>
          <p:cNvSpPr txBox="1"/>
          <p:nvPr/>
        </p:nvSpPr>
        <p:spPr>
          <a:xfrm>
            <a:off x="125151" y="785599"/>
            <a:ext cx="8270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Sample storage, cutting, mounting, grinding and polishing of active materials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 err="1"/>
              <a:t>Hotcells</a:t>
            </a:r>
            <a:r>
              <a:rPr lang="en-GB" sz="2000" dirty="0"/>
              <a:t> with 3.75TBq </a:t>
            </a:r>
            <a:r>
              <a:rPr lang="en-GB" sz="2000" baseline="30000" dirty="0"/>
              <a:t>60</a:t>
            </a:r>
            <a:r>
              <a:rPr lang="en-GB" sz="2000" dirty="0"/>
              <a:t>Co equivalent total inventory capacity.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/>
              <a:t>Low activity glovebox, use based on dose rate and safety case.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/>
              <a:t>Non active sample prep.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Instrumentation housed in dedicated research rooms with 3.75GBq </a:t>
            </a:r>
            <a:r>
              <a:rPr lang="en-GB" sz="2000" baseline="30000" dirty="0"/>
              <a:t>60</a:t>
            </a:r>
            <a:r>
              <a:rPr lang="en-GB" sz="2000" dirty="0"/>
              <a:t>Co equivalent activity limit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/>
              <a:t>Remote instrument loading.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/>
              <a:t>Shielded transport from hot cell to research room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Low activity glovebox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/>
              <a:t>Available for low dose rate samples based on an individual assessment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/>
              <a:t>Mechanical cutting, grinding and polishing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/>
              <a:t>Precision ion polisher and sputter coater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Hotcell</a:t>
            </a:r>
            <a:r>
              <a:rPr lang="en-GB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EDM/laser micro machining capability under </a:t>
            </a:r>
            <a:r>
              <a:rPr lang="en-GB" sz="20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developement</a:t>
            </a:r>
            <a:endParaRPr lang="en-GB" sz="20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4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A75F2-296A-43E4-8B62-56FA48CD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0364A-8FA5-449A-AFDE-3B4FCEB25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Official - Sensitive - Commercial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4BDCC-7D0D-4E98-B09E-53DCD66F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45E4D-38FB-4D58-93B3-EAE7A42D20E7}"/>
              </a:ext>
            </a:extLst>
          </p:cNvPr>
          <p:cNvSpPr txBox="1"/>
          <p:nvPr/>
        </p:nvSpPr>
        <p:spPr>
          <a:xfrm>
            <a:off x="125151" y="749791"/>
            <a:ext cx="2618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Microstructure: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</a:rPr>
              <a:t>FIB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</a:rPr>
              <a:t>SEM with EDS, WDS and EBSD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AFM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CSLM Raman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XRD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pFIB</a:t>
            </a:r>
            <a:endParaRPr lang="en-GB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1D77F-E547-4111-AD7A-DFB048E16D51}"/>
              </a:ext>
            </a:extLst>
          </p:cNvPr>
          <p:cNvSpPr txBox="1"/>
          <p:nvPr/>
        </p:nvSpPr>
        <p:spPr>
          <a:xfrm>
            <a:off x="2743660" y="749791"/>
            <a:ext cx="34285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Thermo Physical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Physical properties measurement system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dirty="0"/>
              <a:t>14T 1.8-1000K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Thermal desorption spectrometry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Laser flash analysis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dirty="0"/>
              <a:t>-150 – 2000°C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Dilatometer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dirty="0"/>
              <a:t>-150- 2000°C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Simultaneous thermal analysis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dirty="0"/>
              <a:t>-150-2000°C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Gas </a:t>
            </a:r>
            <a:r>
              <a:rPr lang="en-GB" dirty="0" err="1"/>
              <a:t>Pycnometry</a:t>
            </a: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Ion exposure and impregnation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Flash differential scanning calorimeter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F22E3D-5F14-4B45-A594-7D5B35F1EA1A}"/>
              </a:ext>
            </a:extLst>
          </p:cNvPr>
          <p:cNvSpPr txBox="1"/>
          <p:nvPr/>
        </p:nvSpPr>
        <p:spPr>
          <a:xfrm>
            <a:off x="6172201" y="777488"/>
            <a:ext cx="27540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Mechanical testing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Nano and instrumented indentation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err="1"/>
              <a:t>Micromechnanic</a:t>
            </a:r>
            <a:r>
              <a:rPr lang="en-GB" dirty="0"/>
              <a:t> testing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5kN, 10kN static load frames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15kN dynamic load frame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Ultrasonic fatigue rig (20kHz)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Impulse excitation test (RT-900°C)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Small punch test (3-8mm diameter)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High activity hot cell located static load frame.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Piezo driven in situ </a:t>
            </a:r>
            <a:r>
              <a:rPr lang="en-GB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micromechanic</a:t>
            </a:r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AEFE4-DF88-4632-A162-3F79EE0FCA43}"/>
              </a:ext>
            </a:extLst>
          </p:cNvPr>
          <p:cNvSpPr txBox="1"/>
          <p:nvPr/>
        </p:nvSpPr>
        <p:spPr>
          <a:xfrm>
            <a:off x="3148675" y="5795786"/>
            <a:ext cx="261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</a:rPr>
              <a:t>High activity ready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/>
              <a:t>Low activity ready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Available March 2023</a:t>
            </a:r>
          </a:p>
        </p:txBody>
      </p:sp>
    </p:spTree>
    <p:extLst>
      <p:ext uri="{BB962C8B-B14F-4D97-AF65-F5344CB8AC3E}">
        <p14:creationId xmlns:p14="http://schemas.microsoft.com/office/powerpoint/2010/main" val="374474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A75F2-296A-43E4-8B62-56FA48CD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0364A-8FA5-449A-AFDE-3B4FCEB25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Official - Sensitive - Commercial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4BDCC-7D0D-4E98-B09E-53DCD66F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A932B-D5DC-4C1C-A312-E1A28C84ED19}"/>
              </a:ext>
            </a:extLst>
          </p:cNvPr>
          <p:cNvSpPr txBox="1"/>
          <p:nvPr/>
        </p:nvSpPr>
        <p:spPr>
          <a:xfrm>
            <a:off x="234103" y="4557943"/>
            <a:ext cx="8675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Xray Diffractometer</a:t>
            </a:r>
          </a:p>
          <a:p>
            <a:r>
              <a:rPr lang="en-GB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High brightness </a:t>
            </a:r>
          </a:p>
          <a:p>
            <a:r>
              <a:rPr lang="en-GB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Rotating anode source diffractometer optimised for the analysis of diffraction line broadening and defect characterisation. </a:t>
            </a:r>
          </a:p>
          <a:p>
            <a:r>
              <a:rPr lang="en-GB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Image shows broadening of the (310) reflection in a T91 steel.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104414-4006-4C2A-BC69-1D7DB5A3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4" y="792568"/>
            <a:ext cx="2402696" cy="360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69BED15-DC20-42AB-8252-EC7BE160F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1161" y="644855"/>
            <a:ext cx="5043342" cy="37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E1C22E-6BCF-480E-82E2-95BC68CC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0" y="1687729"/>
            <a:ext cx="5439626" cy="44902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9A75F2-296A-43E4-8B62-56FA48CD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Microscopy &amp; Nanoindentation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0364A-8FA5-449A-AFDE-3B4FCEB25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Official - Sensitive - Commercial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4BDCC-7D0D-4E98-B09E-53DCD66F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6032B15-B264-458B-988B-1AB87F7215C4}"/>
              </a:ext>
            </a:extLst>
          </p:cNvPr>
          <p:cNvSpPr txBox="1">
            <a:spLocks/>
          </p:cNvSpPr>
          <p:nvPr/>
        </p:nvSpPr>
        <p:spPr>
          <a:xfrm>
            <a:off x="76201" y="746589"/>
            <a:ext cx="8253302" cy="99417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sz="1400" dirty="0"/>
              <a:t>On the influence of microstructure on the irradiation response of </a:t>
            </a:r>
            <a:r>
              <a:rPr lang="en-GB" sz="1400" dirty="0" err="1"/>
              <a:t>HIPed</a:t>
            </a:r>
            <a:r>
              <a:rPr lang="en-GB" sz="1400" dirty="0"/>
              <a:t> SA508 steel for Nuclear applications.</a:t>
            </a:r>
            <a:br>
              <a:rPr lang="en-GB" sz="1400" dirty="0"/>
            </a:br>
            <a:r>
              <a:rPr lang="en-GB" sz="1400" dirty="0"/>
              <a:t>Carter et al. </a:t>
            </a:r>
            <a:br>
              <a:rPr lang="en-GB" sz="1400" dirty="0"/>
            </a:br>
            <a:r>
              <a:rPr lang="en-GB" sz="1400" dirty="0"/>
              <a:t>Journal of Nuclear Materials 559 (2022)153435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7F6CEC-90C5-4378-9D0D-E1FCF31A6503}"/>
              </a:ext>
            </a:extLst>
          </p:cNvPr>
          <p:cNvGrpSpPr>
            <a:grpSpLocks noChangeAspect="1"/>
          </p:cNvGrpSpPr>
          <p:nvPr/>
        </p:nvGrpSpPr>
        <p:grpSpPr>
          <a:xfrm>
            <a:off x="5913782" y="1264572"/>
            <a:ext cx="2690311" cy="5123129"/>
            <a:chOff x="6053911" y="1515529"/>
            <a:chExt cx="2567576" cy="48894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122177-C4D4-444A-B8A8-40CDB4C7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0009" y="1515529"/>
              <a:ext cx="2531478" cy="24438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F466AE-DFE4-41CC-AC3E-1F36ADA6A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3911" y="3952406"/>
              <a:ext cx="2567575" cy="2452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126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BA2E0-3348-46CA-BFFC-7579218ECF4A}"/>
              </a:ext>
            </a:extLst>
          </p:cNvPr>
          <p:cNvGrpSpPr/>
          <p:nvPr/>
        </p:nvGrpSpPr>
        <p:grpSpPr>
          <a:xfrm>
            <a:off x="3771385" y="3728862"/>
            <a:ext cx="4943582" cy="1699137"/>
            <a:chOff x="5028513" y="3793980"/>
            <a:chExt cx="6591442" cy="22655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678A4D-DAB4-4E97-B1E2-6D526926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1331" y="3793980"/>
              <a:ext cx="3129200" cy="8201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D34C4D-A625-4042-A36B-2D17F6D20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5931" y="4541678"/>
              <a:ext cx="3013588" cy="8201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8D3039-23F1-4759-8DE9-3F2938FA1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2725" y="5239343"/>
              <a:ext cx="3007230" cy="8201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6E3AB3-DD35-4567-AEF8-A2CC4DC3E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8513" y="3939259"/>
              <a:ext cx="488018" cy="1561658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A9A75F2-296A-43E4-8B62-56FA48CD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UFR and SSMT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0364A-8FA5-449A-AFDE-3B4FCEB25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Official - Sensitive - Commercial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4BDCC-7D0D-4E98-B09E-53DCD66F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45E4D-38FB-4D58-93B3-EAE7A42D20E7}"/>
              </a:ext>
            </a:extLst>
          </p:cNvPr>
          <p:cNvSpPr txBox="1"/>
          <p:nvPr/>
        </p:nvSpPr>
        <p:spPr>
          <a:xfrm>
            <a:off x="26127" y="1602876"/>
            <a:ext cx="3789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Ultrasonic Fatigue Rig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Ultrasonic Fatigue Rig (UFR) rapidly measures high-cycle fatigue life. Specimens are small discs with a mushroom-shaped cantilever.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A932B-D5DC-4C1C-A312-E1A28C84ED19}"/>
              </a:ext>
            </a:extLst>
          </p:cNvPr>
          <p:cNvSpPr txBox="1"/>
          <p:nvPr/>
        </p:nvSpPr>
        <p:spPr>
          <a:xfrm>
            <a:off x="6881731" y="1209888"/>
            <a:ext cx="2019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Small Scale </a:t>
            </a:r>
          </a:p>
          <a:p>
            <a:r>
              <a:rPr lang="en-GB" dirty="0"/>
              <a:t>Mechanical Test</a:t>
            </a:r>
            <a:endParaRPr lang="en-GB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 5kN test frame </a:t>
            </a:r>
          </a:p>
          <a:p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housed within a high vacuum chamber to allow testing between 150 and 600°C without oxidation. </a:t>
            </a:r>
          </a:p>
        </p:txBody>
      </p:sp>
      <p:pic>
        <p:nvPicPr>
          <p:cNvPr id="7" name="Picture 6" descr="A picture containing indoor, sink, engine, dirty&#10;&#10;Description automatically generated">
            <a:extLst>
              <a:ext uri="{FF2B5EF4-FFF2-40B4-BE49-F238E27FC236}">
                <a16:creationId xmlns:a16="http://schemas.microsoft.com/office/drawing/2014/main" id="{57FD85E4-AE3A-43CE-AE9C-8ACB01278B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43" t="1533" r="11032" b="6871"/>
          <a:stretch/>
        </p:blipFill>
        <p:spPr>
          <a:xfrm>
            <a:off x="3815230" y="1279814"/>
            <a:ext cx="3066500" cy="23998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AE17BA-5C62-4A31-AD72-B9F527058BDE}"/>
              </a:ext>
            </a:extLst>
          </p:cNvPr>
          <p:cNvSpPr txBox="1"/>
          <p:nvPr/>
        </p:nvSpPr>
        <p:spPr>
          <a:xfrm>
            <a:off x="4194762" y="5452241"/>
            <a:ext cx="3990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DIC derived strain maps showing the non uniform nature of the induced strain leading to localised yield and failure in a mini tensile specimen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E7FAE-6826-4EC6-BFA6-05749C0F9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34" y="3349990"/>
            <a:ext cx="2524855" cy="22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649F83-52FB-D94D-80A3-E40E166E6BC0}" vid="{5F8714BD-1053-E44B-B95F-3A4163C6F69A}"/>
    </a:ext>
  </a:extLst>
</a:theme>
</file>

<file path=ppt/theme/theme2.xml><?xml version="1.0" encoding="utf-8"?>
<a:theme xmlns:a="http://schemas.openxmlformats.org/drawingml/2006/main" name="1_Office Theme">
  <a:themeElements>
    <a:clrScheme name="MRF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4CE7C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930DEF6B-0022-904D-95E1-04007D1D83D6}" vid="{ABE84363-B63E-F148-83CA-E1C44FAB4FB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528</Words>
  <Application>Microsoft Office PowerPoint</Application>
  <PresentationFormat>On-screen Show (4:3)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Symbol</vt:lpstr>
      <vt:lpstr>Office Theme</vt:lpstr>
      <vt:lpstr>1_Office Theme</vt:lpstr>
      <vt:lpstr>Materials</vt:lpstr>
      <vt:lpstr>MRF Capability</vt:lpstr>
      <vt:lpstr>Sample handling</vt:lpstr>
      <vt:lpstr>Instrumentation</vt:lpstr>
      <vt:lpstr>XRD</vt:lpstr>
      <vt:lpstr>Microscopy &amp; Nanoindentation</vt:lpstr>
      <vt:lpstr>UFR and SSMT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FISPACT-II</dc:title>
  <dc:creator>Gilbert, Mark R</dc:creator>
  <cp:lastModifiedBy>Eardley, Ed</cp:lastModifiedBy>
  <cp:revision>39</cp:revision>
  <cp:lastPrinted>2020-10-29T14:41:20Z</cp:lastPrinted>
  <dcterms:created xsi:type="dcterms:W3CDTF">2020-04-27T17:29:12Z</dcterms:created>
  <dcterms:modified xsi:type="dcterms:W3CDTF">2022-04-04T15:37:07Z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cb255a-fd3f-4c0f-857e-201fa46304da_Enabled">
    <vt:lpwstr>True</vt:lpwstr>
  </property>
  <property fmtid="{D5CDD505-2E9C-101B-9397-08002B2CF9AE}" pid="3" name="MSIP_Label_0dcb255a-fd3f-4c0f-857e-201fa46304da_SiteId">
    <vt:lpwstr>c6ac664b-ae27-4d5d-b4e6-bb5717196fc7</vt:lpwstr>
  </property>
  <property fmtid="{D5CDD505-2E9C-101B-9397-08002B2CF9AE}" pid="4" name="MSIP_Label_0dcb255a-fd3f-4c0f-857e-201fa46304da_Owner">
    <vt:lpwstr>martin.obrien@ukaea.uk</vt:lpwstr>
  </property>
  <property fmtid="{D5CDD505-2E9C-101B-9397-08002B2CF9AE}" pid="5" name="MSIP_Label_0dcb255a-fd3f-4c0f-857e-201fa46304da_SetDate">
    <vt:lpwstr>2020-06-01T10:59:49.8181284Z</vt:lpwstr>
  </property>
  <property fmtid="{D5CDD505-2E9C-101B-9397-08002B2CF9AE}" pid="6" name="MSIP_Label_0dcb255a-fd3f-4c0f-857e-201fa46304da_Name">
    <vt:lpwstr>Official</vt:lpwstr>
  </property>
  <property fmtid="{D5CDD505-2E9C-101B-9397-08002B2CF9AE}" pid="7" name="MSIP_Label_0dcb255a-fd3f-4c0f-857e-201fa46304da_Application">
    <vt:lpwstr>Microsoft Azure Information Protection</vt:lpwstr>
  </property>
  <property fmtid="{D5CDD505-2E9C-101B-9397-08002B2CF9AE}" pid="8" name="MSIP_Label_0dcb255a-fd3f-4c0f-857e-201fa46304da_ActionId">
    <vt:lpwstr>c3b9ed3d-2f5a-4990-a1a0-75d63a6653c1</vt:lpwstr>
  </property>
  <property fmtid="{D5CDD505-2E9C-101B-9397-08002B2CF9AE}" pid="9" name="MSIP_Label_0dcb255a-fd3f-4c0f-857e-201fa46304da_Extended_MSFT_Method">
    <vt:lpwstr>Automatic</vt:lpwstr>
  </property>
  <property fmtid="{D5CDD505-2E9C-101B-9397-08002B2CF9AE}" pid="10" name="MSIP_Label_22759de7-3255-46b5-8dfe-736652f9c6c1_Enabled">
    <vt:lpwstr>True</vt:lpwstr>
  </property>
  <property fmtid="{D5CDD505-2E9C-101B-9397-08002B2CF9AE}" pid="11" name="MSIP_Label_22759de7-3255-46b5-8dfe-736652f9c6c1_SiteId">
    <vt:lpwstr>c6ac664b-ae27-4d5d-b4e6-bb5717196fc7</vt:lpwstr>
  </property>
  <property fmtid="{D5CDD505-2E9C-101B-9397-08002B2CF9AE}" pid="12" name="MSIP_Label_22759de7-3255-46b5-8dfe-736652f9c6c1_Owner">
    <vt:lpwstr>martin.obrien@ukaea.uk</vt:lpwstr>
  </property>
  <property fmtid="{D5CDD505-2E9C-101B-9397-08002B2CF9AE}" pid="13" name="MSIP_Label_22759de7-3255-46b5-8dfe-736652f9c6c1_SetDate">
    <vt:lpwstr>2020-06-01T10:59:49.8181284Z</vt:lpwstr>
  </property>
  <property fmtid="{D5CDD505-2E9C-101B-9397-08002B2CF9AE}" pid="14" name="MSIP_Label_22759de7-3255-46b5-8dfe-736652f9c6c1_Name">
    <vt:lpwstr>Public</vt:lpwstr>
  </property>
  <property fmtid="{D5CDD505-2E9C-101B-9397-08002B2CF9AE}" pid="15" name="MSIP_Label_22759de7-3255-46b5-8dfe-736652f9c6c1_Application">
    <vt:lpwstr>Microsoft Azure Information Protection</vt:lpwstr>
  </property>
  <property fmtid="{D5CDD505-2E9C-101B-9397-08002B2CF9AE}" pid="16" name="MSIP_Label_22759de7-3255-46b5-8dfe-736652f9c6c1_ActionId">
    <vt:lpwstr>c3b9ed3d-2f5a-4990-a1a0-75d63a6653c1</vt:lpwstr>
  </property>
  <property fmtid="{D5CDD505-2E9C-101B-9397-08002B2CF9AE}" pid="17" name="MSIP_Label_22759de7-3255-46b5-8dfe-736652f9c6c1_Parent">
    <vt:lpwstr>0dcb255a-fd3f-4c0f-857e-201fa46304da</vt:lpwstr>
  </property>
  <property fmtid="{D5CDD505-2E9C-101B-9397-08002B2CF9AE}" pid="18" name="MSIP_Label_22759de7-3255-46b5-8dfe-736652f9c6c1_Extended_MSFT_Method">
    <vt:lpwstr>Automatic</vt:lpwstr>
  </property>
  <property fmtid="{D5CDD505-2E9C-101B-9397-08002B2CF9AE}" pid="19" name="Sensitivity">
    <vt:lpwstr>Official Public</vt:lpwstr>
  </property>
</Properties>
</file>