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gif" ContentType="image/gif"/>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 id="2147483700" r:id="rId5"/>
    <p:sldMasterId id="2147483719" r:id="rId6"/>
    <p:sldMasterId id="2147483732" r:id="rId7"/>
    <p:sldMasterId id="2147483741" r:id="rId8"/>
    <p:sldMasterId id="2147483747" r:id="rId9"/>
    <p:sldMasterId id="2147483751" r:id="rId10"/>
    <p:sldMasterId id="2147483754" r:id="rId11"/>
    <p:sldMasterId id="2147483767" r:id="rId12"/>
  </p:sldMasterIdLst>
  <p:notesMasterIdLst>
    <p:notesMasterId r:id="rId50"/>
  </p:notesMasterIdLst>
  <p:sldIdLst>
    <p:sldId id="257" r:id="rId13"/>
    <p:sldId id="374" r:id="rId14"/>
    <p:sldId id="372" r:id="rId15"/>
    <p:sldId id="371" r:id="rId16"/>
    <p:sldId id="360" r:id="rId17"/>
    <p:sldId id="359" r:id="rId18"/>
    <p:sldId id="362" r:id="rId19"/>
    <p:sldId id="325" r:id="rId20"/>
    <p:sldId id="364" r:id="rId21"/>
    <p:sldId id="363" r:id="rId22"/>
    <p:sldId id="369" r:id="rId23"/>
    <p:sldId id="368" r:id="rId24"/>
    <p:sldId id="365" r:id="rId25"/>
    <p:sldId id="366" r:id="rId26"/>
    <p:sldId id="348" r:id="rId27"/>
    <p:sldId id="349" r:id="rId28"/>
    <p:sldId id="375" r:id="rId29"/>
    <p:sldId id="376" r:id="rId30"/>
    <p:sldId id="377" r:id="rId31"/>
    <p:sldId id="381" r:id="rId32"/>
    <p:sldId id="379" r:id="rId33"/>
    <p:sldId id="378" r:id="rId34"/>
    <p:sldId id="384" r:id="rId35"/>
    <p:sldId id="385" r:id="rId36"/>
    <p:sldId id="383" r:id="rId37"/>
    <p:sldId id="387" r:id="rId38"/>
    <p:sldId id="390" r:id="rId39"/>
    <p:sldId id="391" r:id="rId40"/>
    <p:sldId id="392" r:id="rId41"/>
    <p:sldId id="393" r:id="rId42"/>
    <p:sldId id="394" r:id="rId43"/>
    <p:sldId id="336" r:id="rId44"/>
    <p:sldId id="337" r:id="rId45"/>
    <p:sldId id="344" r:id="rId46"/>
    <p:sldId id="345" r:id="rId47"/>
    <p:sldId id="272" r:id="rId48"/>
    <p:sldId id="341"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DEE460-BAC5-4057-84C5-146A0B295AD3}">
          <p14:sldIdLst>
            <p14:sldId id="257"/>
            <p14:sldId id="374"/>
            <p14:sldId id="372"/>
            <p14:sldId id="371"/>
            <p14:sldId id="360"/>
            <p14:sldId id="359"/>
          </p14:sldIdLst>
        </p14:section>
        <p14:section name="Untitled Section" id="{25A8F789-9CA1-46B1-B95A-EB7BD08EE49D}">
          <p14:sldIdLst>
            <p14:sldId id="362"/>
            <p14:sldId id="325"/>
            <p14:sldId id="364"/>
            <p14:sldId id="363"/>
            <p14:sldId id="369"/>
            <p14:sldId id="368"/>
            <p14:sldId id="365"/>
            <p14:sldId id="366"/>
            <p14:sldId id="348"/>
            <p14:sldId id="349"/>
            <p14:sldId id="375"/>
            <p14:sldId id="376"/>
            <p14:sldId id="377"/>
            <p14:sldId id="381"/>
            <p14:sldId id="379"/>
            <p14:sldId id="378"/>
            <p14:sldId id="384"/>
            <p14:sldId id="385"/>
            <p14:sldId id="383"/>
            <p14:sldId id="387"/>
            <p14:sldId id="390"/>
            <p14:sldId id="391"/>
            <p14:sldId id="392"/>
            <p14:sldId id="393"/>
            <p14:sldId id="394"/>
            <p14:sldId id="336"/>
            <p14:sldId id="337"/>
            <p14:sldId id="344"/>
            <p14:sldId id="345"/>
            <p14:sldId id="272"/>
            <p14:sldId id="341"/>
          </p14:sldIdLst>
        </p14:section>
      </p14:sectionLst>
    </p:ext>
    <p:ext uri="{EFAFB233-063F-42B5-8137-9DF3F51BA10A}">
      <p15:sldGuideLst xmlns:p15="http://schemas.microsoft.com/office/powerpoint/2012/main">
        <p15:guide id="1" orient="horz" pos="323" userDrawn="1">
          <p15:clr>
            <a:srgbClr val="A4A3A4"/>
          </p15:clr>
        </p15:guide>
        <p15:guide id="2" pos="325" userDrawn="1">
          <p15:clr>
            <a:srgbClr val="A4A3A4"/>
          </p15:clr>
        </p15:guide>
        <p15:guide id="3" orient="horz" pos="3974" userDrawn="1">
          <p15:clr>
            <a:srgbClr val="A4A3A4"/>
          </p15:clr>
        </p15:guide>
        <p15:guide id="4" pos="7355" userDrawn="1">
          <p15:clr>
            <a:srgbClr val="A4A3A4"/>
          </p15:clr>
        </p15:guide>
        <p15:guide id="5" pos="3840" userDrawn="1">
          <p15:clr>
            <a:srgbClr val="A4A3A4"/>
          </p15:clr>
        </p15:guide>
        <p15:guide id="6" orient="horz" pos="867" userDrawn="1">
          <p15:clr>
            <a:srgbClr val="A4A3A4"/>
          </p15:clr>
        </p15:guide>
        <p15:guide id="7" orient="horz" pos="3634" userDrawn="1">
          <p15:clr>
            <a:srgbClr val="A4A3A4"/>
          </p15:clr>
        </p15:guide>
        <p15:guide id="8" pos="8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ED5"/>
    <a:srgbClr val="003088"/>
    <a:srgbClr val="F08900"/>
    <a:srgbClr val="FF6900"/>
    <a:srgbClr val="1E5DF8"/>
    <a:srgbClr val="626262"/>
    <a:srgbClr val="FFFFFF"/>
    <a:srgbClr val="C13D33"/>
    <a:srgbClr val="E94D36"/>
    <a:srgbClr val="BE2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436" autoAdjust="0"/>
    <p:restoredTop sz="94422"/>
  </p:normalViewPr>
  <p:slideViewPr>
    <p:cSldViewPr snapToGrid="0" snapToObjects="1">
      <p:cViewPr varScale="1">
        <p:scale>
          <a:sx n="75" d="100"/>
          <a:sy n="75" d="100"/>
        </p:scale>
        <p:origin x="152" y="60"/>
      </p:cViewPr>
      <p:guideLst>
        <p:guide orient="horz" pos="323"/>
        <p:guide pos="325"/>
        <p:guide orient="horz" pos="3974"/>
        <p:guide pos="7355"/>
        <p:guide pos="3840"/>
        <p:guide orient="horz" pos="867"/>
        <p:guide orient="horz" pos="3634"/>
        <p:guide pos="869"/>
      </p:guideLst>
    </p:cSldViewPr>
  </p:slideViewPr>
  <p:notesTextViewPr>
    <p:cViewPr>
      <p:scale>
        <a:sx n="1" d="1"/>
        <a:sy n="1" d="1"/>
      </p:scale>
      <p:origin x="0" y="0"/>
    </p:cViewPr>
  </p:notesTextViewPr>
  <p:sorterViewPr>
    <p:cViewPr>
      <p:scale>
        <a:sx n="150" d="100"/>
        <a:sy n="150" d="100"/>
      </p:scale>
      <p:origin x="0" y="-143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48FE9A4A-3203-D544-A0F2-9B4A7A1B021E}" type="datetimeFigureOut">
              <a:rPr lang="en-US" smtClean="0"/>
              <a:pPr/>
              <a:t>4/4/2022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C0F3BA1D-A00F-DB41-84DA-BE26C4853B35}" type="slidenum">
              <a:rPr lang="en-US" smtClean="0"/>
              <a:pPr/>
              <a:t>‹#›</a:t>
            </a:fld>
            <a:endParaRPr lang="en-US" dirty="0"/>
          </a:p>
        </p:txBody>
      </p:sp>
    </p:spTree>
    <p:extLst>
      <p:ext uri="{BB962C8B-B14F-4D97-AF65-F5344CB8AC3E}">
        <p14:creationId xmlns:p14="http://schemas.microsoft.com/office/powerpoint/2010/main" val="66186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1</a:t>
            </a:fld>
            <a:endParaRPr lang="en-US"/>
          </a:p>
        </p:txBody>
      </p:sp>
    </p:spTree>
    <p:extLst>
      <p:ext uri="{BB962C8B-B14F-4D97-AF65-F5344CB8AC3E}">
        <p14:creationId xmlns:p14="http://schemas.microsoft.com/office/powerpoint/2010/main" val="792672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257775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3409066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3BA1D-A00F-DB41-84DA-BE26C4853B35}" type="slidenum">
              <a:rPr lang="en-US" smtClean="0"/>
              <a:t>36</a:t>
            </a:fld>
            <a:endParaRPr lang="en-US"/>
          </a:p>
        </p:txBody>
      </p:sp>
    </p:spTree>
    <p:extLst>
      <p:ext uri="{BB962C8B-B14F-4D97-AF65-F5344CB8AC3E}">
        <p14:creationId xmlns:p14="http://schemas.microsoft.com/office/powerpoint/2010/main" val="2500463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00D50693-0529-43F2-8A55-0EC2F5864C69}" type="datetime1">
              <a:rPr lang="en-US" smtClean="0"/>
              <a:t>4/4/2022</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2937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7FDCF4AC-95C4-4027-BA47-F139A5E9D59E}" type="datetime1">
              <a:rPr lang="en-US" smtClean="0"/>
              <a:t>4/4/2022</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49145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7328B50C-C3FD-4A34-B63F-65A1EFDB3D3D}" type="datetime1">
              <a:rPr lang="en-US" smtClean="0"/>
              <a:t>4/4/2022</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0067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0161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5" name="Footer Placeholder 4"/>
          <p:cNvSpPr>
            <a:spLocks noGrp="1"/>
          </p:cNvSpPr>
          <p:nvPr>
            <p:ph type="ftr" sz="quarter" idx="11"/>
          </p:nvPr>
        </p:nvSpPr>
        <p:spPr>
          <a:xfrm>
            <a:off x="2599363" y="6488431"/>
            <a:ext cx="6965878" cy="187325"/>
          </a:xfrm>
        </p:spPr>
        <p:txBody>
          <a:bodyPr/>
          <a:lstStyle/>
          <a:p>
            <a:pPr>
              <a:defRPr/>
            </a:pPr>
            <a:r>
              <a:rPr lang="en-US"/>
              <a:t>Densham | Target Status </a:t>
            </a:r>
          </a:p>
        </p:txBody>
      </p:sp>
      <p:sp>
        <p:nvSpPr>
          <p:cNvPr id="6" name="Slide Number Placeholder 5"/>
          <p:cNvSpPr>
            <a:spLocks noGrp="1"/>
          </p:cNvSpPr>
          <p:nvPr>
            <p:ph type="sldNum" sz="quarter" idx="12"/>
          </p:nvPr>
        </p:nvSpPr>
        <p:spPr>
          <a:xfrm>
            <a:off x="492352" y="6488431"/>
            <a:ext cx="700617" cy="187325"/>
          </a:xfrm>
        </p:spPr>
        <p:txBody>
          <a:bodyPr/>
          <a:lstStyle/>
          <a:p>
            <a:pPr>
              <a:defRPr/>
            </a:pPr>
            <a:fld id="{0C39C72E-2A13-EB4D-AD45-6D4E6ACAED8D}" type="slidenum">
              <a:rPr lang="en-US" smtClean="0"/>
              <a:pPr>
                <a:defRPr/>
              </a:pPr>
              <a:t>‹#›</a:t>
            </a:fld>
            <a:endParaRPr lang="en-US"/>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01.06.21</a:t>
            </a:r>
          </a:p>
        </p:txBody>
      </p:sp>
    </p:spTree>
    <p:extLst>
      <p:ext uri="{BB962C8B-B14F-4D97-AF65-F5344CB8AC3E}">
        <p14:creationId xmlns:p14="http://schemas.microsoft.com/office/powerpoint/2010/main" val="322306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4F997C9E-8BA7-4DE0-9D1F-689BFF8AACA2}" type="datetime1">
              <a:rPr lang="en-US" smtClean="0"/>
              <a:t>4/4/2022</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36370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C9D591CC-0233-47D9-B5D0-FB452AFFDB6C}" type="datetime1">
              <a:rPr lang="en-US" smtClean="0"/>
              <a:t>4/4/2022</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45374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C7E87B35-8A74-4E4D-97A4-0ACD7BB28F1A}" type="datetime1">
              <a:rPr lang="en-US" smtClean="0"/>
              <a:t>4/4/2022</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1499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4973B155-BE95-48F3-BCD6-360EC42047C2}" type="datetime1">
              <a:rPr lang="en-US" smtClean="0"/>
              <a:t>4/4/2022</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171661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BC53EE95-9E20-4938-8DD2-97D73ABC4C6A}" type="datetime1">
              <a:rPr lang="en-US" smtClean="0"/>
              <a:t>4/4/2022</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815096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56E97664-D92C-486F-B116-936525741B77}" type="datetime1">
              <a:rPr lang="en-US" smtClean="0"/>
              <a:t>4/4/2022</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075958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551217F2-2015-4781-A80A-6E56D7F86B9B}" type="datetime1">
              <a:rPr lang="en-US" smtClean="0"/>
              <a:t>4/4/2022</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lvl1pPr>
              <a:defRPr/>
            </a:lvl1pPr>
          </a:lstStyle>
          <a:p>
            <a:fld id="{7E569216-649D-40FE-A193-2C061D61F110}" type="slidenum">
              <a:rPr lang="en-US" smtClean="0"/>
              <a:pPr/>
              <a:t>‹#›</a:t>
            </a:fld>
            <a:endParaRPr lang="en-US" dirty="0"/>
          </a:p>
        </p:txBody>
      </p:sp>
      <p:pic>
        <p:nvPicPr>
          <p:cNvPr id="7" name="Picture 6">
            <a:extLst>
              <a:ext uri="{FF2B5EF4-FFF2-40B4-BE49-F238E27FC236}">
                <a16:creationId xmlns:a16="http://schemas.microsoft.com/office/drawing/2014/main" id="{E201A9D8-A541-934F-8FC4-9439FCBF676D}"/>
              </a:ext>
            </a:extLst>
          </p:cNvPr>
          <p:cNvPicPr>
            <a:picLocks noChangeAspect="1"/>
          </p:cNvPicPr>
          <p:nvPr userDrawn="1"/>
        </p:nvPicPr>
        <p:blipFill>
          <a:blip r:embed="rId2"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19896" y="6085989"/>
            <a:ext cx="2697195" cy="689508"/>
          </a:xfrm>
          <a:prstGeom prst="rect">
            <a:avLst/>
          </a:prstGeom>
        </p:spPr>
      </p:pic>
    </p:spTree>
    <p:extLst>
      <p:ext uri="{BB962C8B-B14F-4D97-AF65-F5344CB8AC3E}">
        <p14:creationId xmlns:p14="http://schemas.microsoft.com/office/powerpoint/2010/main" val="20239290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BB02826C-B906-4BCB-8563-2041D8491275}" type="datetime1">
              <a:rPr lang="en-US" smtClean="0"/>
              <a:t>4/4/2022</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67384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701BE6F0-A25B-475A-A371-1F9E705E339F}" type="datetime1">
              <a:rPr lang="en-US" smtClean="0"/>
              <a:t>4/4/2022</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40919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E42C3142-02E8-434A-9DC0-1EC20C055AFB}" type="datetime1">
              <a:rPr lang="en-US" smtClean="0"/>
              <a:t>4/4/2022</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31414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F25C59AB-D826-4CE2-8D3D-1B7E5E2FA4D7}" type="datetime1">
              <a:rPr lang="en-US" smtClean="0"/>
              <a:t>4/4/2022</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636969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B566D2D2-1319-478B-A508-5BB8E88BCD94}" type="datetime1">
              <a:rPr lang="en-US" smtClean="0"/>
              <a:t>4/4/2022</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13356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2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067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45486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4/4/2022</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13789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4/4/2022</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98831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526AB200-0299-4B7D-B719-F97769D0A016}" type="datetime1">
              <a:rPr lang="en-US" smtClean="0"/>
              <a:t>4/4/2022</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1189987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4/4/2022</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2590880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4/4/2022</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79687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4/4/2022</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077850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4/4/2022</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5448679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4/4/2022</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6940456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4/4/2022</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193932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4/4/2022</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92459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4/4/2022</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4255653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4/4/2022</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835423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dirty="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5" name="Footer Placeholder 4"/>
          <p:cNvSpPr>
            <a:spLocks noGrp="1"/>
          </p:cNvSpPr>
          <p:nvPr>
            <p:ph type="ftr" sz="quarter" idx="11"/>
          </p:nvPr>
        </p:nvSpPr>
        <p:spPr>
          <a:xfrm>
            <a:off x="2599363" y="6488431"/>
            <a:ext cx="6965878" cy="187325"/>
          </a:xfrm>
        </p:spPr>
        <p:txBody>
          <a:bodyPr/>
          <a:lstStyle/>
          <a:p>
            <a:pPr>
              <a:defRPr/>
            </a:pPr>
            <a:r>
              <a:rPr lang="en-US"/>
              <a:t>Gollwitzer | Target Complex Status</a:t>
            </a:r>
            <a:endParaRPr lang="en-US" dirty="0"/>
          </a:p>
        </p:txBody>
      </p:sp>
      <p:sp>
        <p:nvSpPr>
          <p:cNvPr id="6" name="Slide Number Placeholder 5"/>
          <p:cNvSpPr>
            <a:spLocks noGrp="1"/>
          </p:cNvSpPr>
          <p:nvPr>
            <p:ph type="sldNum" sz="quarter" idx="12"/>
          </p:nvPr>
        </p:nvSpPr>
        <p:spPr>
          <a:xfrm>
            <a:off x="492352" y="6488431"/>
            <a:ext cx="700617" cy="187325"/>
          </a:xfrm>
        </p:spPr>
        <p:txBody>
          <a:bodyPr/>
          <a:lstStyle/>
          <a:p>
            <a:pPr>
              <a:defRPr/>
            </a:pPr>
            <a:fld id="{0C39C72E-2A13-EB4D-AD45-6D4E6ACAED8D}" type="slidenum">
              <a:rPr lang="en-US" smtClean="0"/>
              <a:pPr>
                <a:defRPr/>
              </a:pPr>
              <a:t>‹#›</a:t>
            </a:fld>
            <a:endParaRPr lang="en-US" dirty="0"/>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07.15.20</a:t>
            </a:r>
            <a:endParaRPr lang="en-US" dirty="0"/>
          </a:p>
        </p:txBody>
      </p:sp>
    </p:spTree>
    <p:extLst>
      <p:ext uri="{BB962C8B-B14F-4D97-AF65-F5344CB8AC3E}">
        <p14:creationId xmlns:p14="http://schemas.microsoft.com/office/powerpoint/2010/main" val="111584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58A102E4-1005-453C-8079-BA1BB01C3630}" type="datetime1">
              <a:rPr lang="en-US" smtClean="0"/>
              <a:t>4/4/2022</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594672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609600" y="432610"/>
            <a:ext cx="11057467" cy="548785"/>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6" name="Footer Placeholder 4"/>
          <p:cNvSpPr>
            <a:spLocks noGrp="1"/>
          </p:cNvSpPr>
          <p:nvPr>
            <p:ph type="ftr" sz="quarter" idx="14"/>
          </p:nvPr>
        </p:nvSpPr>
        <p:spPr/>
        <p:txBody>
          <a:bodyPr/>
          <a:lstStyle>
            <a:lvl1pPr>
              <a:defRPr/>
            </a:lvl1pPr>
          </a:lstStyle>
          <a:p>
            <a:pPr>
              <a:defRPr/>
            </a:pPr>
            <a:r>
              <a:rPr lang="en-US"/>
              <a:t>Gollwitzer | Target Complex Status</a:t>
            </a:r>
          </a:p>
        </p:txBody>
      </p:sp>
      <p:sp>
        <p:nvSpPr>
          <p:cNvPr id="7" name="Slide Number Placeholder 5"/>
          <p:cNvSpPr>
            <a:spLocks noGrp="1"/>
          </p:cNvSpPr>
          <p:nvPr>
            <p:ph type="sldNum" sz="quarter" idx="15"/>
          </p:nvPr>
        </p:nvSpPr>
        <p:spPr>
          <a:xfrm>
            <a:off x="399885" y="6488431"/>
            <a:ext cx="700617" cy="187325"/>
          </a:xfrm>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609600"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6335272" y="1238250"/>
            <a:ext cx="5331795"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0DAAE906-8AAE-4B53-A6A5-981574B10F1C}"/>
              </a:ext>
            </a:extLst>
          </p:cNvPr>
          <p:cNvSpPr>
            <a:spLocks noGrp="1"/>
          </p:cNvSpPr>
          <p:nvPr>
            <p:ph type="dt" sz="half" idx="2"/>
          </p:nvPr>
        </p:nvSpPr>
        <p:spPr>
          <a:xfrm>
            <a:off x="1305984" y="6488431"/>
            <a:ext cx="135502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07.15.20</a:t>
            </a:r>
            <a:endParaRPr lang="en-US" dirty="0"/>
          </a:p>
        </p:txBody>
      </p:sp>
    </p:spTree>
    <p:extLst>
      <p:ext uri="{BB962C8B-B14F-4D97-AF65-F5344CB8AC3E}">
        <p14:creationId xmlns:p14="http://schemas.microsoft.com/office/powerpoint/2010/main" val="67019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6" y="5347369"/>
            <a:ext cx="533814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title"/>
          </p:nvPr>
        </p:nvSpPr>
        <p:spPr>
          <a:xfrm>
            <a:off x="594745" y="432611"/>
            <a:ext cx="11072356" cy="57950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4" name="Text Placeholder 2"/>
          <p:cNvSpPr>
            <a:spLocks noGrp="1"/>
          </p:cNvSpPr>
          <p:nvPr>
            <p:ph type="body" idx="13"/>
          </p:nvPr>
        </p:nvSpPr>
        <p:spPr>
          <a:xfrm>
            <a:off x="6244260" y="5347369"/>
            <a:ext cx="542284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4"/>
          <p:cNvSpPr>
            <a:spLocks noGrp="1"/>
          </p:cNvSpPr>
          <p:nvPr>
            <p:ph type="ftr" sz="quarter" idx="17"/>
          </p:nvPr>
        </p:nvSpPr>
        <p:spPr/>
        <p:txBody>
          <a:bodyPr/>
          <a:lstStyle>
            <a:lvl1pPr>
              <a:defRPr/>
            </a:lvl1pPr>
          </a:lstStyle>
          <a:p>
            <a:pPr>
              <a:defRPr/>
            </a:pPr>
            <a:r>
              <a:rPr lang="en-US"/>
              <a:t>Gollwitzer | Target Complex Status</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609600" y="1238250"/>
            <a:ext cx="5331795" cy="3892550"/>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6335272" y="1238250"/>
            <a:ext cx="5331795" cy="3892550"/>
          </a:xfrm>
          <a:prstGeom prst="rect">
            <a:avLst/>
          </a:prstGeom>
        </p:spPr>
        <p:txBody>
          <a:bodyPr lIns="0" rIns="0"/>
          <a:lstStyle>
            <a:lvl1pPr marL="256032" indent="-265176">
              <a:lnSpc>
                <a:spcPct val="100000"/>
              </a:lnSpc>
              <a:spcBef>
                <a:spcPts val="0"/>
              </a:spcBef>
              <a:spcAft>
                <a:spcPts val="0"/>
              </a:spcAft>
              <a:buFont typeface="Arial"/>
              <a:buChar char="•"/>
              <a:defRPr lang="en-US" sz="2200" b="0" i="0" kern="1200" dirty="0" smtClean="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lang="en-US" sz="2000" b="0" i="0" kern="1200" dirty="0" smtClean="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lang="en-US" sz="2000" b="0" i="0" kern="1200" dirty="0">
                <a:solidFill>
                  <a:srgbClr val="63666A"/>
                </a:solidFill>
                <a:latin typeface="Helvetica"/>
                <a:ea typeface="Geneva" charset="0"/>
                <a:cs typeface="+mn-cs"/>
              </a:defRPr>
            </a:lvl5pPr>
          </a:lstStyle>
          <a:p>
            <a:pPr marL="256032" lvl="0" indent="-265176" algn="l" defTabSz="457200" rtl="0" fontAlgn="base">
              <a:lnSpc>
                <a:spcPct val="100000"/>
              </a:lnSpc>
              <a:spcBef>
                <a:spcPts val="600"/>
              </a:spcBef>
              <a:spcAft>
                <a:spcPts val="600"/>
              </a:spcAft>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57BC82D-A827-42AE-A090-8B827C4B3988}"/>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07.15.20</a:t>
            </a:r>
            <a:endParaRPr lang="en-US" dirty="0"/>
          </a:p>
        </p:txBody>
      </p:sp>
    </p:spTree>
    <p:extLst>
      <p:ext uri="{BB962C8B-B14F-4D97-AF65-F5344CB8AC3E}">
        <p14:creationId xmlns:p14="http://schemas.microsoft.com/office/powerpoint/2010/main" val="813721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609600" y="432610"/>
            <a:ext cx="11057467" cy="64695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609600" y="1238251"/>
            <a:ext cx="11057467" cy="4846639"/>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5" name="Footer Placeholder 4"/>
          <p:cNvSpPr>
            <a:spLocks noGrp="1"/>
          </p:cNvSpPr>
          <p:nvPr>
            <p:ph type="ftr" sz="quarter" idx="12"/>
          </p:nvPr>
        </p:nvSpPr>
        <p:spPr>
          <a:xfrm>
            <a:off x="2821519" y="6488431"/>
            <a:ext cx="7103318" cy="187325"/>
          </a:xfrm>
        </p:spPr>
        <p:txBody>
          <a:bodyPr/>
          <a:lstStyle>
            <a:lvl1pPr>
              <a:defRPr/>
            </a:lvl1pPr>
          </a:lstStyle>
          <a:p>
            <a:pPr>
              <a:defRPr/>
            </a:pPr>
            <a:r>
              <a:rPr lang="en-US"/>
              <a:t>Gollwitzer | Target Complex Status</a:t>
            </a:r>
          </a:p>
        </p:txBody>
      </p:sp>
      <p:sp>
        <p:nvSpPr>
          <p:cNvPr id="6" name="Slide Number Placeholder 5"/>
          <p:cNvSpPr>
            <a:spLocks noGrp="1"/>
          </p:cNvSpPr>
          <p:nvPr>
            <p:ph type="sldNum" sz="quarter" idx="13"/>
          </p:nvPr>
        </p:nvSpPr>
        <p:spPr>
          <a:xfrm>
            <a:off x="492352" y="6488431"/>
            <a:ext cx="700617" cy="187325"/>
          </a:xfrm>
        </p:spPr>
        <p:txBody>
          <a:bodyPr/>
          <a:lstStyle>
            <a:lvl1pPr>
              <a:defRPr/>
            </a:lvl1pPr>
          </a:lstStyle>
          <a:p>
            <a:pPr>
              <a:defRPr/>
            </a:pPr>
            <a:fld id="{C663080B-B7DD-F94E-BF93-E5AF96AB2174}" type="slidenum">
              <a:rPr lang="en-US"/>
              <a:pPr>
                <a:defRPr/>
              </a:pPr>
              <a:t>‹#›</a:t>
            </a:fld>
            <a:endParaRPr lang="en-US" dirty="0"/>
          </a:p>
        </p:txBody>
      </p:sp>
      <p:sp>
        <p:nvSpPr>
          <p:cNvPr id="7" name="Date Placeholder 3">
            <a:extLst>
              <a:ext uri="{FF2B5EF4-FFF2-40B4-BE49-F238E27FC236}">
                <a16:creationId xmlns:a16="http://schemas.microsoft.com/office/drawing/2014/main" id="{980F84C3-AAAD-42A4-BF3D-6ACE9E350A58}"/>
              </a:ext>
            </a:extLst>
          </p:cNvPr>
          <p:cNvSpPr>
            <a:spLocks noGrp="1"/>
          </p:cNvSpPr>
          <p:nvPr>
            <p:ph type="dt" sz="half" idx="2"/>
          </p:nvPr>
        </p:nvSpPr>
        <p:spPr>
          <a:xfrm>
            <a:off x="1305985" y="6488431"/>
            <a:ext cx="132420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07.15.20</a:t>
            </a:r>
            <a:endParaRPr lang="en-US" dirty="0"/>
          </a:p>
        </p:txBody>
      </p:sp>
    </p:spTree>
    <p:extLst>
      <p:ext uri="{BB962C8B-B14F-4D97-AF65-F5344CB8AC3E}">
        <p14:creationId xmlns:p14="http://schemas.microsoft.com/office/powerpoint/2010/main" val="28506123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1"/>
            <a:ext cx="12192000" cy="6099175"/>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4" name="Footer Placeholder 4"/>
          <p:cNvSpPr>
            <a:spLocks noGrp="1"/>
          </p:cNvSpPr>
          <p:nvPr>
            <p:ph type="ftr" sz="quarter" idx="12"/>
          </p:nvPr>
        </p:nvSpPr>
        <p:spPr/>
        <p:txBody>
          <a:bodyPr/>
          <a:lstStyle>
            <a:lvl1pPr>
              <a:defRPr/>
            </a:lvl1pPr>
          </a:lstStyle>
          <a:p>
            <a:pPr>
              <a:defRPr/>
            </a:pPr>
            <a:r>
              <a:rPr lang="en-US"/>
              <a:t>Gollwitzer | Target Complex Status</a:t>
            </a:r>
          </a:p>
        </p:txBody>
      </p:sp>
      <p:sp>
        <p:nvSpPr>
          <p:cNvPr id="5" name="Slide Number Placeholder 5"/>
          <p:cNvSpPr>
            <a:spLocks noGrp="1"/>
          </p:cNvSpPr>
          <p:nvPr>
            <p:ph type="sldNum" sz="quarter" idx="13"/>
          </p:nvPr>
        </p:nvSpPr>
        <p:spPr>
          <a:xfrm>
            <a:off x="461529" y="6488430"/>
            <a:ext cx="700617" cy="187325"/>
          </a:xfrm>
        </p:spPr>
        <p:txBody>
          <a:bodyPr/>
          <a:lstStyle>
            <a:lvl1pPr>
              <a:defRPr/>
            </a:lvl1pPr>
          </a:lstStyle>
          <a:p>
            <a:pPr>
              <a:defRPr/>
            </a:pPr>
            <a:fld id="{72F71154-E60D-9942-9C7E-C9963561CB3F}" type="slidenum">
              <a:rPr lang="en-US"/>
              <a:pPr>
                <a:defRPr/>
              </a:pPr>
              <a:t>‹#›</a:t>
            </a:fld>
            <a:endParaRPr lang="en-US" dirty="0"/>
          </a:p>
        </p:txBody>
      </p:sp>
      <p:sp>
        <p:nvSpPr>
          <p:cNvPr id="6" name="Date Placeholder 3">
            <a:extLst>
              <a:ext uri="{FF2B5EF4-FFF2-40B4-BE49-F238E27FC236}">
                <a16:creationId xmlns:a16="http://schemas.microsoft.com/office/drawing/2014/main" id="{03F8F6C8-BAAF-4D4A-A3A0-448596DDB28C}"/>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07.15.20</a:t>
            </a:r>
            <a:endParaRPr lang="en-US" dirty="0"/>
          </a:p>
        </p:txBody>
      </p:sp>
    </p:spTree>
    <p:extLst>
      <p:ext uri="{BB962C8B-B14F-4D97-AF65-F5344CB8AC3E}">
        <p14:creationId xmlns:p14="http://schemas.microsoft.com/office/powerpoint/2010/main" val="19870084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609605" y="5175906"/>
            <a:ext cx="4023360" cy="915332"/>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4955118" y="1238250"/>
            <a:ext cx="6711949" cy="4852988"/>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Helvetica"/>
              </a:defRPr>
            </a:lvl1pPr>
          </a:lstStyle>
          <a:p>
            <a:pPr>
              <a:defRPr/>
            </a:pPr>
            <a:r>
              <a:rPr lang="en-US"/>
              <a:t>Gollwitzer | Target Complex Status</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Helvetica"/>
              </a:defRPr>
            </a:lvl1pPr>
          </a:lstStyle>
          <a:p>
            <a:pPr>
              <a:defRPr/>
            </a:pPr>
            <a:fld id="{609735B5-E0F8-D44A-A3DE-E2CD0DCDE7CF}" type="slidenum">
              <a:rPr lang="en-US"/>
              <a:pPr>
                <a:defRPr/>
              </a:pPr>
              <a:t>‹#›</a:t>
            </a:fld>
            <a:endParaRPr lang="en-US" dirty="0"/>
          </a:p>
        </p:txBody>
      </p:sp>
      <p:sp>
        <p:nvSpPr>
          <p:cNvPr id="2" name="Title 1"/>
          <p:cNvSpPr>
            <a:spLocks noGrp="1"/>
          </p:cNvSpPr>
          <p:nvPr>
            <p:ph type="title"/>
          </p:nvPr>
        </p:nvSpPr>
        <p:spPr>
          <a:xfrm>
            <a:off x="609600" y="429098"/>
            <a:ext cx="11057467" cy="647102"/>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9" name="Content Placeholder 2"/>
          <p:cNvSpPr>
            <a:spLocks noGrp="1"/>
          </p:cNvSpPr>
          <p:nvPr>
            <p:ph idx="19"/>
          </p:nvPr>
        </p:nvSpPr>
        <p:spPr>
          <a:xfrm>
            <a:off x="609600" y="1238250"/>
            <a:ext cx="4023365"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9C23A2E0-AF67-414B-A4B4-E66525B2D5BB}"/>
              </a:ext>
            </a:extLst>
          </p:cNvPr>
          <p:cNvSpPr>
            <a:spLocks noGrp="1"/>
          </p:cNvSpPr>
          <p:nvPr>
            <p:ph type="dt" sz="half" idx="2"/>
          </p:nvPr>
        </p:nvSpPr>
        <p:spPr>
          <a:xfrm>
            <a:off x="1305985" y="6488431"/>
            <a:ext cx="1313926"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07.15.20</a:t>
            </a:r>
            <a:endParaRPr lang="en-US" dirty="0"/>
          </a:p>
        </p:txBody>
      </p:sp>
    </p:spTree>
    <p:extLst>
      <p:ext uri="{BB962C8B-B14F-4D97-AF65-F5344CB8AC3E}">
        <p14:creationId xmlns:p14="http://schemas.microsoft.com/office/powerpoint/2010/main" val="2941063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5366" y="1227138"/>
            <a:ext cx="11061700" cy="4241851"/>
          </a:xfrm>
          <a:prstGeom prst="rect">
            <a:avLst/>
          </a:prstGeom>
        </p:spPr>
        <p:txBody>
          <a:bodyPr/>
          <a:lstStyle>
            <a:lvl1pPr marL="0" indent="0">
              <a:buNone/>
              <a:defRPr sz="3200">
                <a:solidFill>
                  <a:srgbClr val="63666A"/>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609605" y="5686118"/>
            <a:ext cx="11057460" cy="439738"/>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Footer Placeholder 4"/>
          <p:cNvSpPr>
            <a:spLocks noGrp="1"/>
          </p:cNvSpPr>
          <p:nvPr>
            <p:ph type="ftr" sz="quarter" idx="13"/>
          </p:nvPr>
        </p:nvSpPr>
        <p:spPr/>
        <p:txBody>
          <a:bodyPr/>
          <a:lstStyle>
            <a:lvl1pPr>
              <a:defRPr sz="1200" baseline="0" dirty="0">
                <a:solidFill>
                  <a:srgbClr val="004C97"/>
                </a:solidFill>
                <a:latin typeface="Helvetica"/>
              </a:defRPr>
            </a:lvl1pPr>
          </a:lstStyle>
          <a:p>
            <a:pPr>
              <a:defRPr/>
            </a:pPr>
            <a:r>
              <a:rPr lang="en-US"/>
              <a:t>Gollwitzer | Target Complex Status</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Helvetica"/>
              </a:defRPr>
            </a:lvl1pPr>
          </a:lstStyle>
          <a:p>
            <a:pPr>
              <a:defRPr/>
            </a:pPr>
            <a:fld id="{D7C6703C-D516-5C41-9D7B-DB72F4B68AE4}" type="slidenum">
              <a:rPr lang="en-US"/>
              <a:pPr>
                <a:defRPr/>
              </a:pPr>
              <a:t>‹#›</a:t>
            </a:fld>
            <a:endParaRPr lang="en-US" dirty="0"/>
          </a:p>
        </p:txBody>
      </p:sp>
      <p:sp>
        <p:nvSpPr>
          <p:cNvPr id="2" name="Title 1"/>
          <p:cNvSpPr>
            <a:spLocks noGrp="1"/>
          </p:cNvSpPr>
          <p:nvPr>
            <p:ph type="title"/>
          </p:nvPr>
        </p:nvSpPr>
        <p:spPr>
          <a:xfrm>
            <a:off x="609606" y="425569"/>
            <a:ext cx="11057461" cy="60376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8" name="Date Placeholder 3">
            <a:extLst>
              <a:ext uri="{FF2B5EF4-FFF2-40B4-BE49-F238E27FC236}">
                <a16:creationId xmlns:a16="http://schemas.microsoft.com/office/drawing/2014/main" id="{1B9DBF6E-42F6-4744-BB00-707B0BEDCBDF}"/>
              </a:ext>
            </a:extLst>
          </p:cNvPr>
          <p:cNvSpPr>
            <a:spLocks noGrp="1"/>
          </p:cNvSpPr>
          <p:nvPr>
            <p:ph type="dt" sz="half" idx="2"/>
          </p:nvPr>
        </p:nvSpPr>
        <p:spPr>
          <a:xfrm>
            <a:off x="1305984" y="6488431"/>
            <a:ext cx="1515533"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07.15.20</a:t>
            </a:r>
            <a:endParaRPr lang="en-US" dirty="0"/>
          </a:p>
        </p:txBody>
      </p:sp>
    </p:spTree>
    <p:extLst>
      <p:ext uri="{BB962C8B-B14F-4D97-AF65-F5344CB8AC3E}">
        <p14:creationId xmlns:p14="http://schemas.microsoft.com/office/powerpoint/2010/main" val="10221539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636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a:xfrm>
            <a:off x="545565" y="1083449"/>
            <a:ext cx="11118797" cy="5093514"/>
          </a:xfrm>
        </p:spPr>
        <p:txBody>
          <a:bodyPr/>
          <a:lstStyle>
            <a:lvl1pPr marL="446088" indent="-446088">
              <a:defRPr/>
            </a:lvl1pPr>
            <a:lvl2pPr marL="806450" indent="-349250">
              <a:defRPr/>
            </a:lvl2pPr>
            <a:lvl3pPr marL="1076325" indent="-269875">
              <a:defRPr/>
            </a:lvl3pPr>
            <a:lvl4pPr marL="1344613" indent="-268288">
              <a:defRPr/>
            </a:lvl4pPr>
            <a:lvl5pPr marL="1612900" indent="-268288">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a:xfrm>
            <a:off x="8946435" y="6504663"/>
            <a:ext cx="2743200" cy="353338"/>
          </a:xfrm>
          <a:prstGeom prst="rect">
            <a:avLst/>
          </a:prstGeom>
        </p:spPr>
        <p:txBody>
          <a:bodyPr/>
          <a:lstStyle>
            <a:lvl1pPr marL="1092200" indent="-285750">
              <a:defRPr/>
            </a:lvl1pPr>
            <a:lvl3pPr marL="806450" indent="0" algn="r">
              <a:buNone/>
              <a:defRPr lang="en-US" sz="1400" kern="1200" smtClean="0">
                <a:solidFill>
                  <a:schemeClr val="accent4"/>
                </a:solidFill>
                <a:latin typeface="Arial" panose="020B0604020202020204" pitchFamily="34" charset="0"/>
                <a:ea typeface="+mn-ea"/>
                <a:cs typeface="Arial" panose="020B0604020202020204" pitchFamily="34" charset="0"/>
              </a:defRPr>
            </a:lvl3pPr>
          </a:lstStyle>
          <a:p>
            <a:pPr lvl="2">
              <a:lnSpc>
                <a:spcPct val="90000"/>
              </a:lnSpc>
              <a:spcBef>
                <a:spcPts val="500"/>
              </a:spcBef>
              <a:buClr>
                <a:schemeClr val="tx1"/>
              </a:buClr>
            </a:pPr>
            <a:r>
              <a:rPr lang="en-GB" dirty="0" smtClean="0"/>
              <a:t>Slide </a:t>
            </a:r>
            <a:fld id="{7E569216-649D-40FE-A193-2C061D61F110}" type="slidenum">
              <a:rPr smtClean="0"/>
              <a:pPr lvl="2">
                <a:lnSpc>
                  <a:spcPct val="90000"/>
                </a:lnSpc>
                <a:spcBef>
                  <a:spcPts val="500"/>
                </a:spcBef>
                <a:buClr>
                  <a:schemeClr val="tx1"/>
                </a:buClr>
              </a:pPr>
              <a:t>‹#›</a:t>
            </a:fld>
            <a:r>
              <a:rPr dirty="0" smtClean="0"/>
              <a:t> </a:t>
            </a:r>
            <a:endParaRPr dirty="0"/>
          </a:p>
        </p:txBody>
      </p:sp>
      <p:pic>
        <p:nvPicPr>
          <p:cNvPr id="7" name="Picture 6">
            <a:extLst>
              <a:ext uri="{FF2B5EF4-FFF2-40B4-BE49-F238E27FC236}">
                <a16:creationId xmlns:a16="http://schemas.microsoft.com/office/drawing/2014/main" id="{E201A9D8-A541-934F-8FC4-9439FCBF676D}"/>
              </a:ext>
            </a:extLst>
          </p:cNvPr>
          <p:cNvPicPr>
            <a:picLocks noChangeAspect="1"/>
          </p:cNvPicPr>
          <p:nvPr userDrawn="1"/>
        </p:nvPicPr>
        <p:blipFill>
          <a:blip r:embed="rId2"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19896" y="6085989"/>
            <a:ext cx="2697195" cy="689508"/>
          </a:xfrm>
          <a:prstGeom prst="rect">
            <a:avLst/>
          </a:prstGeom>
        </p:spPr>
      </p:pic>
      <p:sp>
        <p:nvSpPr>
          <p:cNvPr id="8" name="Slide Number Placeholder 5">
            <a:extLst>
              <a:ext uri="{FF2B5EF4-FFF2-40B4-BE49-F238E27FC236}">
                <a16:creationId xmlns:a16="http://schemas.microsoft.com/office/drawing/2014/main" id="{7947796D-644C-B740-8C2E-356ECAB6D301}"/>
              </a:ext>
            </a:extLst>
          </p:cNvPr>
          <p:cNvSpPr txBox="1">
            <a:spLocks/>
          </p:cNvSpPr>
          <p:nvPr userDrawn="1"/>
        </p:nvSpPr>
        <p:spPr>
          <a:xfrm>
            <a:off x="3662081" y="6504663"/>
            <a:ext cx="4429205" cy="302202"/>
          </a:xfrm>
          <a:prstGeom prst="rect">
            <a:avLst/>
          </a:prstGeom>
        </p:spPr>
        <p:txBody>
          <a:bodyPr/>
          <a:lstStyle>
            <a:defPPr>
              <a:defRPr lang="en-US"/>
            </a:defPPr>
            <a:lvl1pPr marL="1092200" indent="-28575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806450" indent="0" algn="r" defTabSz="914400" rtl="0" eaLnBrk="1" latinLnBrk="0" hangingPunct="1">
              <a:buNone/>
              <a:defRPr lang="en-US" sz="1600" kern="1200" smtClean="0">
                <a:solidFill>
                  <a:schemeClr val="accent4"/>
                </a:solidFill>
                <a:latin typeface="Arial" panose="020B0604020202020204" pitchFamily="34" charset="0"/>
                <a:ea typeface="+mn-ea"/>
                <a:cs typeface="Arial" panose="020B0604020202020204" pitchFamily="34" charset="0"/>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2075" lvl="2" indent="0" algn="ctr">
              <a:lnSpc>
                <a:spcPct val="90000"/>
              </a:lnSpc>
              <a:spcBef>
                <a:spcPts val="500"/>
              </a:spcBef>
              <a:buClr>
                <a:schemeClr val="tx1"/>
              </a:buClr>
            </a:pPr>
            <a:r>
              <a:rPr lang="en-US" sz="1400" dirty="0" smtClean="0"/>
              <a:t>LBNF Target system</a:t>
            </a:r>
            <a:endParaRPr sz="1400" dirty="0"/>
          </a:p>
        </p:txBody>
      </p:sp>
    </p:spTree>
    <p:extLst>
      <p:ext uri="{BB962C8B-B14F-4D97-AF65-F5344CB8AC3E}">
        <p14:creationId xmlns:p14="http://schemas.microsoft.com/office/powerpoint/2010/main" val="1336532405"/>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solidFill>
                  <a:prstClr val="black">
                    <a:tint val="75000"/>
                  </a:prstClr>
                </a:solidFill>
              </a:rPr>
              <a:t>10/05/2017</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Chris Densham</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DF1011B-45E0-4089-8470-B950279DDE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6581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1"/>
          <p:cNvSpPr txBox="1">
            <a:spLocks/>
          </p:cNvSpPr>
          <p:nvPr/>
        </p:nvSpPr>
        <p:spPr>
          <a:xfrm>
            <a:off x="609600" y="274638"/>
            <a:ext cx="109728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4400"/>
          </a:p>
        </p:txBody>
      </p:sp>
      <p:sp>
        <p:nvSpPr>
          <p:cNvPr id="2" name="Title 1"/>
          <p:cNvSpPr>
            <a:spLocks noGrp="1"/>
          </p:cNvSpPr>
          <p:nvPr>
            <p:ph type="title"/>
          </p:nvPr>
        </p:nvSpPr>
        <p:spPr>
          <a:xfrm>
            <a:off x="609600" y="432610"/>
            <a:ext cx="11057467" cy="569268"/>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5" name="Footer Placeholder 4"/>
          <p:cNvSpPr>
            <a:spLocks noGrp="1"/>
          </p:cNvSpPr>
          <p:nvPr>
            <p:ph type="ftr" sz="quarter" idx="11"/>
          </p:nvPr>
        </p:nvSpPr>
        <p:spPr>
          <a:xfrm>
            <a:off x="2599363" y="6488431"/>
            <a:ext cx="6965878" cy="187325"/>
          </a:xfrm>
        </p:spPr>
        <p:txBody>
          <a:bodyPr/>
          <a:lstStyle/>
          <a:p>
            <a:pPr>
              <a:defRPr/>
            </a:pPr>
            <a:r>
              <a:rPr lang="en-US"/>
              <a:t>Densham | Target Status </a:t>
            </a:r>
          </a:p>
        </p:txBody>
      </p:sp>
      <p:sp>
        <p:nvSpPr>
          <p:cNvPr id="6" name="Slide Number Placeholder 5"/>
          <p:cNvSpPr>
            <a:spLocks noGrp="1"/>
          </p:cNvSpPr>
          <p:nvPr>
            <p:ph type="sldNum" sz="quarter" idx="12"/>
          </p:nvPr>
        </p:nvSpPr>
        <p:spPr>
          <a:xfrm>
            <a:off x="492352" y="6488431"/>
            <a:ext cx="700617" cy="187325"/>
          </a:xfrm>
        </p:spPr>
        <p:txBody>
          <a:bodyPr/>
          <a:lstStyle/>
          <a:p>
            <a:pPr>
              <a:defRPr/>
            </a:pPr>
            <a:fld id="{0C39C72E-2A13-EB4D-AD45-6D4E6ACAED8D}" type="slidenum">
              <a:rPr lang="en-US" smtClean="0"/>
              <a:pPr>
                <a:defRPr/>
              </a:pPr>
              <a:t>‹#›</a:t>
            </a:fld>
            <a:endParaRPr lang="en-US"/>
          </a:p>
        </p:txBody>
      </p:sp>
      <p:sp>
        <p:nvSpPr>
          <p:cNvPr id="8" name="Content Placeholder 2"/>
          <p:cNvSpPr>
            <a:spLocks noGrp="1"/>
          </p:cNvSpPr>
          <p:nvPr>
            <p:ph idx="13"/>
          </p:nvPr>
        </p:nvSpPr>
        <p:spPr>
          <a:xfrm>
            <a:off x="609600" y="1238250"/>
            <a:ext cx="11057467"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1305984" y="6488431"/>
            <a:ext cx="1098169"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01.06.21</a:t>
            </a:r>
          </a:p>
        </p:txBody>
      </p:sp>
    </p:spTree>
    <p:extLst>
      <p:ext uri="{BB962C8B-B14F-4D97-AF65-F5344CB8AC3E}">
        <p14:creationId xmlns:p14="http://schemas.microsoft.com/office/powerpoint/2010/main" val="374963848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C6BFAAE-9C3C-49E9-8188-2604B18CE9DC}" type="datetime1">
              <a:rPr lang="en-US" smtClean="0"/>
              <a:t>4/4/2022</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848707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D7E0-DE26-4CEC-856C-CA6AB4EB22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7980F0-FA08-475E-B6D9-92C6AEAC3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28F3F26-C900-4CDA-B093-7FA1471ED5F1}"/>
              </a:ext>
            </a:extLst>
          </p:cNvPr>
          <p:cNvSpPr>
            <a:spLocks noGrp="1"/>
          </p:cNvSpPr>
          <p:nvPr>
            <p:ph type="dt" sz="half" idx="10"/>
          </p:nvPr>
        </p:nvSpPr>
        <p:spPr/>
        <p:txBody>
          <a:bodyPr/>
          <a:lstStyle/>
          <a:p>
            <a:fld id="{D2DEB305-3289-44A6-A87E-9309D5333F90}" type="datetimeFigureOut">
              <a:rPr lang="en-GB" smtClean="0"/>
              <a:t>04/04/2022</a:t>
            </a:fld>
            <a:endParaRPr lang="en-GB"/>
          </a:p>
        </p:txBody>
      </p:sp>
      <p:sp>
        <p:nvSpPr>
          <p:cNvPr id="5" name="Footer Placeholder 4">
            <a:extLst>
              <a:ext uri="{FF2B5EF4-FFF2-40B4-BE49-F238E27FC236}">
                <a16:creationId xmlns:a16="http://schemas.microsoft.com/office/drawing/2014/main" id="{EA2935F8-FB74-4D07-9F65-311E73955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7BB51F-272F-4C45-90B7-FCDF542DA6BB}"/>
              </a:ext>
            </a:extLst>
          </p:cNvPr>
          <p:cNvSpPr>
            <a:spLocks noGrp="1"/>
          </p:cNvSpPr>
          <p:nvPr>
            <p:ph type="sldNum" sz="quarter" idx="12"/>
          </p:nvPr>
        </p:nvSpPr>
        <p:spPr/>
        <p:txBody>
          <a:bodyPr/>
          <a:lstStyle/>
          <a:p>
            <a:fld id="{0428A30E-B41A-46C6-9C4F-11FED84BB943}" type="slidenum">
              <a:rPr lang="en-GB" smtClean="0"/>
              <a:t>‹#›</a:t>
            </a:fld>
            <a:endParaRPr lang="en-GB"/>
          </a:p>
        </p:txBody>
      </p:sp>
    </p:spTree>
    <p:extLst>
      <p:ext uri="{BB962C8B-B14F-4D97-AF65-F5344CB8AC3E}">
        <p14:creationId xmlns:p14="http://schemas.microsoft.com/office/powerpoint/2010/main" val="13542525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80519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732425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97666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2492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a:xfrm>
            <a:off x="545565" y="1083449"/>
            <a:ext cx="11118797" cy="5093514"/>
          </a:xfrm>
        </p:spPr>
        <p:txBody>
          <a:bodyPr/>
          <a:lstStyle>
            <a:lvl1pPr marL="446088" indent="-446088">
              <a:defRPr/>
            </a:lvl1pPr>
            <a:lvl2pPr marL="806450" indent="-349250">
              <a:defRPr/>
            </a:lvl2pPr>
            <a:lvl3pPr marL="1076325" indent="-269875">
              <a:defRPr/>
            </a:lvl3pPr>
            <a:lvl4pPr marL="1344613" indent="-268288">
              <a:defRPr/>
            </a:lvl4pPr>
            <a:lvl5pPr marL="1612900" indent="-268288">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a:xfrm>
            <a:off x="8946435" y="6504663"/>
            <a:ext cx="2743200" cy="353338"/>
          </a:xfrm>
          <a:prstGeom prst="rect">
            <a:avLst/>
          </a:prstGeom>
        </p:spPr>
        <p:txBody>
          <a:bodyPr/>
          <a:lstStyle>
            <a:lvl1pPr marL="1092200" indent="-285750">
              <a:defRPr/>
            </a:lvl1pPr>
            <a:lvl3pPr marL="806450" indent="0" algn="r">
              <a:buNone/>
              <a:defRPr lang="en-US" sz="1400" kern="1200" smtClean="0">
                <a:solidFill>
                  <a:schemeClr val="accent4"/>
                </a:solidFill>
                <a:latin typeface="Arial" panose="020B0604020202020204" pitchFamily="34" charset="0"/>
                <a:ea typeface="+mn-ea"/>
                <a:cs typeface="Arial" panose="020B0604020202020204" pitchFamily="34" charset="0"/>
              </a:defRPr>
            </a:lvl3pPr>
          </a:lstStyle>
          <a:p>
            <a:pPr lvl="2">
              <a:lnSpc>
                <a:spcPct val="90000"/>
              </a:lnSpc>
              <a:spcBef>
                <a:spcPts val="500"/>
              </a:spcBef>
              <a:buClr>
                <a:schemeClr val="tx1"/>
              </a:buClr>
            </a:pPr>
            <a:r>
              <a:rPr lang="en-GB" dirty="0" smtClean="0"/>
              <a:t>Slide </a:t>
            </a:r>
            <a:fld id="{7E569216-649D-40FE-A193-2C061D61F110}" type="slidenum">
              <a:rPr smtClean="0"/>
              <a:pPr lvl="2">
                <a:lnSpc>
                  <a:spcPct val="90000"/>
                </a:lnSpc>
                <a:spcBef>
                  <a:spcPts val="500"/>
                </a:spcBef>
                <a:buClr>
                  <a:schemeClr val="tx1"/>
                </a:buClr>
              </a:pPr>
              <a:t>‹#›</a:t>
            </a:fld>
            <a:r>
              <a:rPr dirty="0" smtClean="0"/>
              <a:t> </a:t>
            </a:r>
            <a:endParaRPr dirty="0"/>
          </a:p>
        </p:txBody>
      </p:sp>
      <p:pic>
        <p:nvPicPr>
          <p:cNvPr id="7" name="Picture 6">
            <a:extLst>
              <a:ext uri="{FF2B5EF4-FFF2-40B4-BE49-F238E27FC236}">
                <a16:creationId xmlns:a16="http://schemas.microsoft.com/office/drawing/2014/main" id="{E201A9D8-A541-934F-8FC4-9439FCBF676D}"/>
              </a:ext>
            </a:extLst>
          </p:cNvPr>
          <p:cNvPicPr>
            <a:picLocks noChangeAspect="1"/>
          </p:cNvPicPr>
          <p:nvPr userDrawn="1"/>
        </p:nvPicPr>
        <p:blipFill>
          <a:blip r:embed="rId2"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19896" y="6085989"/>
            <a:ext cx="2697195" cy="689508"/>
          </a:xfrm>
          <a:prstGeom prst="rect">
            <a:avLst/>
          </a:prstGeom>
        </p:spPr>
      </p:pic>
      <p:sp>
        <p:nvSpPr>
          <p:cNvPr id="8" name="Slide Number Placeholder 5">
            <a:extLst>
              <a:ext uri="{FF2B5EF4-FFF2-40B4-BE49-F238E27FC236}">
                <a16:creationId xmlns:a16="http://schemas.microsoft.com/office/drawing/2014/main" id="{7947796D-644C-B740-8C2E-356ECAB6D301}"/>
              </a:ext>
            </a:extLst>
          </p:cNvPr>
          <p:cNvSpPr txBox="1">
            <a:spLocks/>
          </p:cNvSpPr>
          <p:nvPr userDrawn="1"/>
        </p:nvSpPr>
        <p:spPr>
          <a:xfrm>
            <a:off x="3662081" y="6299909"/>
            <a:ext cx="4429205" cy="421566"/>
          </a:xfrm>
          <a:prstGeom prst="rect">
            <a:avLst/>
          </a:prstGeom>
        </p:spPr>
        <p:txBody>
          <a:bodyPr/>
          <a:lstStyle>
            <a:defPPr>
              <a:defRPr lang="en-US"/>
            </a:defPPr>
            <a:lvl1pPr marL="1092200" indent="-28575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806450" indent="0" algn="r" defTabSz="914400" rtl="0" eaLnBrk="1" latinLnBrk="0" hangingPunct="1">
              <a:buNone/>
              <a:defRPr lang="en-US" sz="1600" kern="1200" smtClean="0">
                <a:solidFill>
                  <a:schemeClr val="accent4"/>
                </a:solidFill>
                <a:latin typeface="Arial" panose="020B0604020202020204" pitchFamily="34" charset="0"/>
                <a:ea typeface="+mn-ea"/>
                <a:cs typeface="Arial" panose="020B0604020202020204" pitchFamily="34" charset="0"/>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92075" lvl="2" indent="0" algn="ctr">
              <a:lnSpc>
                <a:spcPct val="90000"/>
              </a:lnSpc>
              <a:spcBef>
                <a:spcPts val="500"/>
              </a:spcBef>
              <a:buClr>
                <a:schemeClr val="tx1"/>
              </a:buClr>
            </a:pPr>
            <a:r>
              <a:rPr lang="en-US" sz="1400" dirty="0" smtClean="0"/>
              <a:t>LBNF Targetry Baffle</a:t>
            </a:r>
            <a:br>
              <a:rPr lang="en-US" sz="1400" dirty="0" smtClean="0"/>
            </a:br>
            <a:r>
              <a:rPr lang="en-US" sz="1400" dirty="0" smtClean="0"/>
              <a:t>Preliminary Design Review </a:t>
            </a:r>
            <a:endParaRPr sz="1400" dirty="0"/>
          </a:p>
        </p:txBody>
      </p:sp>
    </p:spTree>
    <p:extLst>
      <p:ext uri="{BB962C8B-B14F-4D97-AF65-F5344CB8AC3E}">
        <p14:creationId xmlns:p14="http://schemas.microsoft.com/office/powerpoint/2010/main" val="110485374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r>
              <a:rPr lang="en-US"/>
              <a:t>9Dec2019</a:t>
            </a:r>
          </a:p>
        </p:txBody>
      </p:sp>
      <p:sp>
        <p:nvSpPr>
          <p:cNvPr id="8" name="Slide Number Placeholder 7"/>
          <p:cNvSpPr>
            <a:spLocks noGrp="1"/>
          </p:cNvSpPr>
          <p:nvPr>
            <p:ph type="sldNum" sz="quarter" idx="11"/>
          </p:nvPr>
        </p:nvSpPr>
        <p:spPr/>
        <p:txBody>
          <a:bodyPr/>
          <a:lstStyle/>
          <a:p>
            <a:fld id="{9F2F5E10-5301-4EE6-90D2-A6C4A3F62BED}" type="slidenum">
              <a:rPr lang="en-US" smtClean="0"/>
              <a:t>‹#›</a:t>
            </a:fld>
            <a:endParaRPr lang="en-US"/>
          </a:p>
        </p:txBody>
      </p:sp>
      <p:sp>
        <p:nvSpPr>
          <p:cNvPr id="9" name="Footer Placeholder 8"/>
          <p:cNvSpPr>
            <a:spLocks noGrp="1"/>
          </p:cNvSpPr>
          <p:nvPr>
            <p:ph type="ftr" sz="quarter" idx="12"/>
          </p:nvPr>
        </p:nvSpPr>
        <p:spPr/>
        <p:txBody>
          <a:bodyPr/>
          <a:lstStyle/>
          <a:p>
            <a:r>
              <a:rPr lang="en-US"/>
              <a:t>P. Hurh</a:t>
            </a:r>
          </a:p>
        </p:txBody>
      </p:sp>
    </p:spTree>
    <p:extLst>
      <p:ext uri="{BB962C8B-B14F-4D97-AF65-F5344CB8AC3E}">
        <p14:creationId xmlns:p14="http://schemas.microsoft.com/office/powerpoint/2010/main" val="34225531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9Dec2019</a:t>
            </a:r>
            <a:endParaRPr lang="en-US" dirty="0"/>
          </a:p>
        </p:txBody>
      </p:sp>
      <p:sp>
        <p:nvSpPr>
          <p:cNvPr id="5" name="Footer Placeholder 4"/>
          <p:cNvSpPr>
            <a:spLocks noGrp="1"/>
          </p:cNvSpPr>
          <p:nvPr>
            <p:ph type="ftr" sz="quarter" idx="11"/>
          </p:nvPr>
        </p:nvSpPr>
        <p:spPr/>
        <p:txBody>
          <a:bodyPr/>
          <a:lstStyle/>
          <a:p>
            <a:r>
              <a:rPr lang="en-US"/>
              <a:t>P. Hurh</a:t>
            </a:r>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pic>
        <p:nvPicPr>
          <p:cNvPr id="7" name="Picture 6" descr="RaDIATE - Hex Rad Damage Red Reverse Blur alpha orange.ti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3111" y="62437"/>
            <a:ext cx="653093" cy="608387"/>
          </a:xfrm>
          <a:prstGeom prst="rect">
            <a:avLst/>
          </a:prstGeom>
        </p:spPr>
      </p:pic>
    </p:spTree>
    <p:extLst>
      <p:ext uri="{BB962C8B-B14F-4D97-AF65-F5344CB8AC3E}">
        <p14:creationId xmlns:p14="http://schemas.microsoft.com/office/powerpoint/2010/main" val="41487332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9Dec2019</a:t>
            </a:r>
          </a:p>
        </p:txBody>
      </p:sp>
      <p:sp>
        <p:nvSpPr>
          <p:cNvPr id="5" name="Footer Placeholder 4"/>
          <p:cNvSpPr>
            <a:spLocks noGrp="1"/>
          </p:cNvSpPr>
          <p:nvPr>
            <p:ph type="ftr" sz="quarter" idx="11"/>
          </p:nvPr>
        </p:nvSpPr>
        <p:spPr/>
        <p:txBody>
          <a:bodyPr/>
          <a:lstStyle/>
          <a:p>
            <a:r>
              <a:rPr lang="en-US"/>
              <a:t>P. Hurh</a:t>
            </a:r>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12736787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9Dec2019</a:t>
            </a:r>
          </a:p>
        </p:txBody>
      </p:sp>
      <p:sp>
        <p:nvSpPr>
          <p:cNvPr id="6" name="Footer Placeholder 5"/>
          <p:cNvSpPr>
            <a:spLocks noGrp="1"/>
          </p:cNvSpPr>
          <p:nvPr>
            <p:ph type="ftr" sz="quarter" idx="11"/>
          </p:nvPr>
        </p:nvSpPr>
        <p:spPr/>
        <p:txBody>
          <a:bodyPr/>
          <a:lstStyle/>
          <a:p>
            <a:r>
              <a:rPr lang="en-US"/>
              <a:t>P. Hurh</a:t>
            </a:r>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9" name="Title 8"/>
          <p:cNvSpPr>
            <a:spLocks noGrp="1"/>
          </p:cNvSpPr>
          <p:nvPr>
            <p:ph type="title"/>
          </p:nvPr>
        </p:nvSpPr>
        <p:spPr>
          <a:xfrm>
            <a:off x="1219200" y="1544716"/>
            <a:ext cx="9753600" cy="1154097"/>
          </a:xfrm>
        </p:spPr>
        <p:txBody>
          <a:bodyPr/>
          <a:lstStyle/>
          <a:p>
            <a:r>
              <a:rPr lang="en-US"/>
              <a:t>Click to edit Master title style</a:t>
            </a:r>
          </a:p>
        </p:txBody>
      </p:sp>
      <p:sp>
        <p:nvSpPr>
          <p:cNvPr id="8" name="Content Placeholder 7"/>
          <p:cNvSpPr>
            <a:spLocks noGrp="1"/>
          </p:cNvSpPr>
          <p:nvPr>
            <p:ph sz="quarter" idx="13"/>
          </p:nvPr>
        </p:nvSpPr>
        <p:spPr>
          <a:xfrm>
            <a:off x="1219200" y="2743200"/>
            <a:ext cx="475488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42304" y="2743201"/>
            <a:ext cx="475488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945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4B181D35-9EF2-412F-B32F-C1E5B50BC754}" type="datetime1">
              <a:rPr lang="en-US" smtClean="0"/>
              <a:t>4/4/2022</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18961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9Dec2019</a:t>
            </a:r>
          </a:p>
        </p:txBody>
      </p:sp>
      <p:sp>
        <p:nvSpPr>
          <p:cNvPr id="8" name="Footer Placeholder 7"/>
          <p:cNvSpPr>
            <a:spLocks noGrp="1"/>
          </p:cNvSpPr>
          <p:nvPr>
            <p:ph type="ftr" sz="quarter" idx="11"/>
          </p:nvPr>
        </p:nvSpPr>
        <p:spPr/>
        <p:txBody>
          <a:bodyPr/>
          <a:lstStyle/>
          <a:p>
            <a:r>
              <a:rPr lang="en-US"/>
              <a:t>P. Hurh</a:t>
            </a:r>
          </a:p>
        </p:txBody>
      </p:sp>
      <p:sp>
        <p:nvSpPr>
          <p:cNvPr id="9" name="Slide Number Placeholder 8"/>
          <p:cNvSpPr>
            <a:spLocks noGrp="1"/>
          </p:cNvSpPr>
          <p:nvPr>
            <p:ph type="sldNum" sz="quarter" idx="12"/>
          </p:nvPr>
        </p:nvSpPr>
        <p:spPr/>
        <p:txBody>
          <a:bodyPr/>
          <a:lstStyle/>
          <a:p>
            <a:fld id="{9F2F5E10-5301-4EE6-90D2-A6C4A3F62BED}" type="slidenum">
              <a:rPr lang="en-US" smtClean="0"/>
              <a:t>‹#›</a:t>
            </a:fld>
            <a:endParaRPr lang="en-US"/>
          </a:p>
        </p:txBody>
      </p:sp>
      <p:sp>
        <p:nvSpPr>
          <p:cNvPr id="10" name="Title 9"/>
          <p:cNvSpPr>
            <a:spLocks noGrp="1"/>
          </p:cNvSpPr>
          <p:nvPr>
            <p:ph type="title"/>
          </p:nvPr>
        </p:nvSpPr>
        <p:spPr>
          <a:xfrm>
            <a:off x="1219200" y="1544716"/>
            <a:ext cx="97536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7177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9Dec2019</a:t>
            </a:r>
          </a:p>
        </p:txBody>
      </p:sp>
      <p:sp>
        <p:nvSpPr>
          <p:cNvPr id="4" name="Footer Placeholder 3"/>
          <p:cNvSpPr>
            <a:spLocks noGrp="1"/>
          </p:cNvSpPr>
          <p:nvPr>
            <p:ph type="ftr" sz="quarter" idx="11"/>
          </p:nvPr>
        </p:nvSpPr>
        <p:spPr/>
        <p:txBody>
          <a:bodyPr/>
          <a:lstStyle/>
          <a:p>
            <a:r>
              <a:rPr lang="en-US"/>
              <a:t>P. Hurh</a:t>
            </a:r>
          </a:p>
        </p:txBody>
      </p:sp>
      <p:sp>
        <p:nvSpPr>
          <p:cNvPr id="5" name="Slide Number Placeholder 4"/>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28079387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9Dec2019</a:t>
            </a:r>
          </a:p>
        </p:txBody>
      </p:sp>
      <p:sp>
        <p:nvSpPr>
          <p:cNvPr id="3" name="Footer Placeholder 2"/>
          <p:cNvSpPr>
            <a:spLocks noGrp="1"/>
          </p:cNvSpPr>
          <p:nvPr>
            <p:ph type="ftr" sz="quarter" idx="11"/>
          </p:nvPr>
        </p:nvSpPr>
        <p:spPr/>
        <p:txBody>
          <a:bodyPr/>
          <a:lstStyle/>
          <a:p>
            <a:r>
              <a:rPr lang="en-US"/>
              <a:t>P. Hurh</a:t>
            </a:r>
          </a:p>
        </p:txBody>
      </p:sp>
      <p:sp>
        <p:nvSpPr>
          <p:cNvPr id="4" name="Slide Number Placeholder 3"/>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14273213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9Dec2019</a:t>
            </a:r>
          </a:p>
        </p:txBody>
      </p:sp>
      <p:sp>
        <p:nvSpPr>
          <p:cNvPr id="6" name="Footer Placeholder 5"/>
          <p:cNvSpPr>
            <a:spLocks noGrp="1"/>
          </p:cNvSpPr>
          <p:nvPr>
            <p:ph type="ftr" sz="quarter" idx="11"/>
          </p:nvPr>
        </p:nvSpPr>
        <p:spPr/>
        <p:txBody>
          <a:bodyPr/>
          <a:lstStyle/>
          <a:p>
            <a:r>
              <a:rPr lang="en-US"/>
              <a:t>P. Hurh</a:t>
            </a:r>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Tree>
    <p:extLst>
      <p:ext uri="{BB962C8B-B14F-4D97-AF65-F5344CB8AC3E}">
        <p14:creationId xmlns:p14="http://schemas.microsoft.com/office/powerpoint/2010/main" val="27782173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P. Hurh</a:t>
            </a:r>
          </a:p>
        </p:txBody>
      </p:sp>
      <p:sp>
        <p:nvSpPr>
          <p:cNvPr id="7" name="Slide Number Placeholder 6"/>
          <p:cNvSpPr>
            <a:spLocks noGrp="1"/>
          </p:cNvSpPr>
          <p:nvPr>
            <p:ph type="sldNum" sz="quarter" idx="12"/>
          </p:nvPr>
        </p:nvSpPr>
        <p:spPr/>
        <p:txBody>
          <a:bodyPr/>
          <a:lstStyle/>
          <a:p>
            <a:fld id="{9F2F5E10-5301-4EE6-90D2-A6C4A3F62BED}" type="slidenum">
              <a:rPr lang="en-US" smtClean="0"/>
              <a:t>‹#›</a:t>
            </a:fld>
            <a:endParaRPr lang="en-US"/>
          </a:p>
        </p:txBody>
      </p:sp>
      <p:sp>
        <p:nvSpPr>
          <p:cNvPr id="8" name="Date Placeholder 4">
            <a:extLst>
              <a:ext uri="{FF2B5EF4-FFF2-40B4-BE49-F238E27FC236}">
                <a16:creationId xmlns:a16="http://schemas.microsoft.com/office/drawing/2014/main" id="{D87A6B00-1FDF-4048-BD71-3FE6AD573CE5}"/>
              </a:ext>
            </a:extLst>
          </p:cNvPr>
          <p:cNvSpPr>
            <a:spLocks noGrp="1"/>
          </p:cNvSpPr>
          <p:nvPr>
            <p:ph type="dt" sz="half" idx="10"/>
          </p:nvPr>
        </p:nvSpPr>
        <p:spPr>
          <a:xfrm>
            <a:off x="9238828" y="88625"/>
            <a:ext cx="1480177" cy="307159"/>
          </a:xfrm>
        </p:spPr>
        <p:txBody>
          <a:bodyPr/>
          <a:lstStyle/>
          <a:p>
            <a:r>
              <a:rPr lang="en-US"/>
              <a:t>9Dec2019</a:t>
            </a:r>
          </a:p>
        </p:txBody>
      </p:sp>
    </p:spTree>
    <p:extLst>
      <p:ext uri="{BB962C8B-B14F-4D97-AF65-F5344CB8AC3E}">
        <p14:creationId xmlns:p14="http://schemas.microsoft.com/office/powerpoint/2010/main" val="23617716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P. Hurh</a:t>
            </a:r>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7" name="Date Placeholder 4">
            <a:extLst>
              <a:ext uri="{FF2B5EF4-FFF2-40B4-BE49-F238E27FC236}">
                <a16:creationId xmlns:a16="http://schemas.microsoft.com/office/drawing/2014/main" id="{F2F13E8D-B4D8-614C-B3BB-0E658C519F5F}"/>
              </a:ext>
            </a:extLst>
          </p:cNvPr>
          <p:cNvSpPr>
            <a:spLocks noGrp="1"/>
          </p:cNvSpPr>
          <p:nvPr>
            <p:ph type="dt" sz="half" idx="10"/>
          </p:nvPr>
        </p:nvSpPr>
        <p:spPr>
          <a:xfrm>
            <a:off x="9238828" y="88625"/>
            <a:ext cx="1480177" cy="307159"/>
          </a:xfrm>
        </p:spPr>
        <p:txBody>
          <a:bodyPr/>
          <a:lstStyle/>
          <a:p>
            <a:r>
              <a:rPr lang="en-US"/>
              <a:t>9Dec2019</a:t>
            </a:r>
          </a:p>
        </p:txBody>
      </p:sp>
    </p:spTree>
    <p:extLst>
      <p:ext uri="{BB962C8B-B14F-4D97-AF65-F5344CB8AC3E}">
        <p14:creationId xmlns:p14="http://schemas.microsoft.com/office/powerpoint/2010/main" val="31193033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P. Hurh</a:t>
            </a:r>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
        <p:nvSpPr>
          <p:cNvPr id="7" name="Date Placeholder 4">
            <a:extLst>
              <a:ext uri="{FF2B5EF4-FFF2-40B4-BE49-F238E27FC236}">
                <a16:creationId xmlns:a16="http://schemas.microsoft.com/office/drawing/2014/main" id="{8EE7DF22-BF36-7345-9413-C7D31B8275C4}"/>
              </a:ext>
            </a:extLst>
          </p:cNvPr>
          <p:cNvSpPr>
            <a:spLocks noGrp="1"/>
          </p:cNvSpPr>
          <p:nvPr>
            <p:ph type="dt" sz="half" idx="10"/>
          </p:nvPr>
        </p:nvSpPr>
        <p:spPr>
          <a:xfrm>
            <a:off x="9238828" y="88625"/>
            <a:ext cx="1480177" cy="307159"/>
          </a:xfrm>
        </p:spPr>
        <p:txBody>
          <a:bodyPr/>
          <a:lstStyle/>
          <a:p>
            <a:r>
              <a:rPr lang="en-US"/>
              <a:t>9Dec2019</a:t>
            </a:r>
          </a:p>
        </p:txBody>
      </p:sp>
    </p:spTree>
    <p:extLst>
      <p:ext uri="{BB962C8B-B14F-4D97-AF65-F5344CB8AC3E}">
        <p14:creationId xmlns:p14="http://schemas.microsoft.com/office/powerpoint/2010/main" val="84861291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1" y="971551"/>
            <a:ext cx="11563351"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3"/>
            <a:ext cx="900491"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9Dec2019</a:t>
            </a:r>
            <a:endParaRPr lang="en-US" dirty="0"/>
          </a:p>
        </p:txBody>
      </p:sp>
      <p:sp>
        <p:nvSpPr>
          <p:cNvPr id="9" name="Footer Placeholder 4"/>
          <p:cNvSpPr>
            <a:spLocks noGrp="1"/>
          </p:cNvSpPr>
          <p:nvPr>
            <p:ph type="ftr" sz="quarter" idx="3"/>
          </p:nvPr>
        </p:nvSpPr>
        <p:spPr>
          <a:xfrm>
            <a:off x="2040804" y="6504214"/>
            <a:ext cx="8349491"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P. Hurh</a:t>
            </a:r>
            <a:endParaRPr lang="en-US" b="1" dirty="0"/>
          </a:p>
        </p:txBody>
      </p:sp>
      <p:sp>
        <p:nvSpPr>
          <p:cNvPr id="10" name="Slide Number Placeholder 5"/>
          <p:cNvSpPr>
            <a:spLocks noGrp="1"/>
          </p:cNvSpPr>
          <p:nvPr>
            <p:ph type="sldNum" sz="quarter" idx="4"/>
          </p:nvPr>
        </p:nvSpPr>
        <p:spPr>
          <a:xfrm>
            <a:off x="296333" y="6504214"/>
            <a:ext cx="552451"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Footer Placeholder 4"/>
          <p:cNvSpPr txBox="1">
            <a:spLocks/>
          </p:cNvSpPr>
          <p:nvPr userDrawn="1"/>
        </p:nvSpPr>
        <p:spPr>
          <a:xfrm>
            <a:off x="10084243" y="395785"/>
            <a:ext cx="1254349" cy="301227"/>
          </a:xfrm>
          <a:prstGeom prst="rect">
            <a:avLst/>
          </a:prstGeom>
        </p:spPr>
        <p:txBody>
          <a:bodyPr vert="horz" lIns="91440" tIns="0" rIns="91440" bIns="45720" rtlCol="0" anchor="t"/>
          <a:lstStyle>
            <a:defPPr>
              <a:defRPr lang="en-US"/>
            </a:defPPr>
            <a:lvl1pPr marL="0" algn="r" defTabSz="914400" rtl="0" eaLnBrk="1" latinLnBrk="0" hangingPunct="1">
              <a:defRPr sz="1000" kern="1200">
                <a:solidFill>
                  <a:schemeClr val="bg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t>P. Hurh</a:t>
            </a:r>
          </a:p>
        </p:txBody>
      </p:sp>
      <p:sp>
        <p:nvSpPr>
          <p:cNvPr id="13" name="Slide Number Placeholder 5"/>
          <p:cNvSpPr txBox="1">
            <a:spLocks/>
          </p:cNvSpPr>
          <p:nvPr userDrawn="1"/>
        </p:nvSpPr>
        <p:spPr>
          <a:xfrm>
            <a:off x="10719004" y="88624"/>
            <a:ext cx="620177" cy="30716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F2F5E10-5301-4EE6-90D2-A6C4A3F62BED}" type="slidenum">
              <a:rPr lang="en-US" sz="1200" smtClean="0"/>
              <a:pPr/>
              <a:t>‹#›</a:t>
            </a:fld>
            <a:endParaRPr lang="en-US" sz="1200"/>
          </a:p>
        </p:txBody>
      </p:sp>
      <p:pic>
        <p:nvPicPr>
          <p:cNvPr id="14" name="Picture 13" descr="RaDIATE - Hex Rad Damage Red Reverse Blur alpha orange.tif"/>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383111" y="62437"/>
            <a:ext cx="653093" cy="608387"/>
          </a:xfrm>
          <a:prstGeom prst="rect">
            <a:avLst/>
          </a:prstGeom>
        </p:spPr>
      </p:pic>
      <p:sp>
        <p:nvSpPr>
          <p:cNvPr id="15" name="Date Placeholder 4">
            <a:extLst>
              <a:ext uri="{FF2B5EF4-FFF2-40B4-BE49-F238E27FC236}">
                <a16:creationId xmlns:a16="http://schemas.microsoft.com/office/drawing/2014/main" id="{53C9EFDA-184A-0B4F-B0CF-46F717DED49B}"/>
              </a:ext>
            </a:extLst>
          </p:cNvPr>
          <p:cNvSpPr txBox="1">
            <a:spLocks/>
          </p:cNvSpPr>
          <p:nvPr userDrawn="1"/>
        </p:nvSpPr>
        <p:spPr>
          <a:xfrm>
            <a:off x="9238828" y="88625"/>
            <a:ext cx="1480177" cy="307159"/>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2">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t>9Dec2019</a:t>
            </a:r>
          </a:p>
        </p:txBody>
      </p:sp>
    </p:spTree>
    <p:extLst>
      <p:ext uri="{BB962C8B-B14F-4D97-AF65-F5344CB8AC3E}">
        <p14:creationId xmlns:p14="http://schemas.microsoft.com/office/powerpoint/2010/main" val="10056512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68176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a:xfrm>
            <a:off x="545565" y="1083449"/>
            <a:ext cx="11118797" cy="5093514"/>
          </a:xfrm>
        </p:spPr>
        <p:txBody>
          <a:bodyPr/>
          <a:lstStyle>
            <a:lvl1pPr marL="446088" indent="-446088">
              <a:defRPr/>
            </a:lvl1pPr>
            <a:lvl2pPr marL="806450" indent="-349250">
              <a:defRPr/>
            </a:lvl2pPr>
            <a:lvl3pPr marL="1076325" indent="-269875">
              <a:defRPr/>
            </a:lvl3pPr>
            <a:lvl4pPr marL="1344613" indent="-268288">
              <a:defRPr/>
            </a:lvl4pPr>
            <a:lvl5pPr marL="1612900" indent="-268288">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a:xfrm>
            <a:off x="8946435" y="6504663"/>
            <a:ext cx="2743200" cy="353338"/>
          </a:xfrm>
          <a:prstGeom prst="rect">
            <a:avLst/>
          </a:prstGeom>
        </p:spPr>
        <p:txBody>
          <a:bodyPr/>
          <a:lstStyle>
            <a:lvl1pPr marL="1092200" indent="-285750">
              <a:defRPr/>
            </a:lvl1pPr>
            <a:lvl3pPr marL="806450" indent="0" algn="r">
              <a:buNone/>
              <a:defRPr lang="en-US" sz="1400" kern="1200" smtClean="0">
                <a:solidFill>
                  <a:schemeClr val="accent4"/>
                </a:solidFill>
                <a:latin typeface="Arial" panose="020B0604020202020204" pitchFamily="34" charset="0"/>
                <a:ea typeface="+mn-ea"/>
                <a:cs typeface="Arial" panose="020B0604020202020204" pitchFamily="34" charset="0"/>
              </a:defRPr>
            </a:lvl3pPr>
          </a:lstStyle>
          <a:p>
            <a:pPr lvl="2">
              <a:lnSpc>
                <a:spcPct val="90000"/>
              </a:lnSpc>
              <a:spcBef>
                <a:spcPts val="500"/>
              </a:spcBef>
              <a:buClr>
                <a:schemeClr val="tx1"/>
              </a:buClr>
            </a:pPr>
            <a:r>
              <a:rPr lang="en-GB" dirty="0"/>
              <a:t>Slide </a:t>
            </a:r>
            <a:fld id="{7E569216-649D-40FE-A193-2C061D61F110}" type="slidenum">
              <a:rPr smtClean="0"/>
              <a:pPr lvl="2">
                <a:lnSpc>
                  <a:spcPct val="90000"/>
                </a:lnSpc>
                <a:spcBef>
                  <a:spcPts val="500"/>
                </a:spcBef>
                <a:buClr>
                  <a:schemeClr val="tx1"/>
                </a:buClr>
              </a:pPr>
              <a:t>‹#›</a:t>
            </a:fld>
            <a:r>
              <a:rPr dirty="0"/>
              <a:t> </a:t>
            </a:r>
          </a:p>
        </p:txBody>
      </p:sp>
      <p:pic>
        <p:nvPicPr>
          <p:cNvPr id="7" name="Picture 6">
            <a:extLst>
              <a:ext uri="{FF2B5EF4-FFF2-40B4-BE49-F238E27FC236}">
                <a16:creationId xmlns:a16="http://schemas.microsoft.com/office/drawing/2014/main" id="{E201A9D8-A541-934F-8FC4-9439FCBF676D}"/>
              </a:ext>
            </a:extLst>
          </p:cNvPr>
          <p:cNvPicPr>
            <a:picLocks noChangeAspect="1"/>
          </p:cNvPicPr>
          <p:nvPr userDrawn="1"/>
        </p:nvPicPr>
        <p:blipFill>
          <a:blip r:embed="rId2"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19896" y="6085989"/>
            <a:ext cx="2697195" cy="689508"/>
          </a:xfrm>
          <a:prstGeom prst="rect">
            <a:avLst/>
          </a:prstGeom>
        </p:spPr>
      </p:pic>
    </p:spTree>
    <p:extLst>
      <p:ext uri="{BB962C8B-B14F-4D97-AF65-F5344CB8AC3E}">
        <p14:creationId xmlns:p14="http://schemas.microsoft.com/office/powerpoint/2010/main" val="362673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286403B5-2990-4D86-BA67-BBFD358D6D16}" type="datetime1">
              <a:rPr lang="en-US" smtClean="0"/>
              <a:t>4/4/2022</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3995455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1593038-00F6-4D1F-AD6E-82B9FFE7F33F}" type="datetime1">
              <a:rPr lang="en-US" smtClean="0"/>
              <a:t>4/4/2022</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81859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90C6B2D3-AACB-412B-BE14-CC968313137E}" type="datetime1">
              <a:rPr lang="en-US" smtClean="0"/>
              <a:t>4/4/2022</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2985277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5.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slideLayout" Target="../slideLayouts/slideLayout52.xml"/><Relationship Id="rId1" Type="http://schemas.openxmlformats.org/officeDocument/2006/relationships/slideLayout" Target="../slideLayouts/slideLayout51.xml"/><Relationship Id="rId5" Type="http://schemas.openxmlformats.org/officeDocument/2006/relationships/image" Target="../media/image2.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69.xml"/><Relationship Id="rId1"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87705-492F-43CB-AB58-00C8A2210555}" type="datetime1">
              <a:rPr lang="en-US" smtClean="0"/>
              <a:t>4/4/2022</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9676851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9" r:id="rId12"/>
    <p:sldLayoutId id="2147483740"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9DACF-6A97-4A97-9CF1-EB2B23D8847E}" type="datetime1">
              <a:rPr lang="en-US" smtClean="0"/>
              <a:t>4/4/2022</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spTree>
    <p:extLst>
      <p:ext uri="{BB962C8B-B14F-4D97-AF65-F5344CB8AC3E}">
        <p14:creationId xmlns:p14="http://schemas.microsoft.com/office/powerpoint/2010/main" val="314338042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4/4/2022</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1217940886"/>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a:cxnSpLocks/>
          </p:cNvCxnSpPr>
          <p:nvPr/>
        </p:nvCxnSpPr>
        <p:spPr>
          <a:xfrm>
            <a:off x="287676" y="6357938"/>
            <a:ext cx="1166770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1305985" y="6488431"/>
            <a:ext cx="1313926" cy="200023"/>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07.15.20</a:t>
            </a:r>
            <a:endParaRPr lang="en-US" dirty="0"/>
          </a:p>
        </p:txBody>
      </p:sp>
      <p:sp>
        <p:nvSpPr>
          <p:cNvPr id="5" name="Footer Placeholder 4"/>
          <p:cNvSpPr>
            <a:spLocks noGrp="1"/>
          </p:cNvSpPr>
          <p:nvPr>
            <p:ph type="ftr" sz="quarter" idx="3"/>
          </p:nvPr>
        </p:nvSpPr>
        <p:spPr>
          <a:xfrm>
            <a:off x="2821518" y="6488432"/>
            <a:ext cx="7329349" cy="187324"/>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Helvetica"/>
                <a:ea typeface="+mn-ea"/>
                <a:cs typeface="+mn-cs"/>
              </a:defRPr>
            </a:lvl1pPr>
          </a:lstStyle>
          <a:p>
            <a:pPr>
              <a:defRPr/>
            </a:pPr>
            <a:r>
              <a:rPr lang="en-US" dirty="0"/>
              <a:t>Gollwitzer | Target Complex Status</a:t>
            </a:r>
          </a:p>
        </p:txBody>
      </p:sp>
      <p:sp>
        <p:nvSpPr>
          <p:cNvPr id="6" name="Slide Number Placeholder 5"/>
          <p:cNvSpPr>
            <a:spLocks noGrp="1"/>
          </p:cNvSpPr>
          <p:nvPr>
            <p:ph type="sldNum" sz="quarter" idx="4"/>
          </p:nvPr>
        </p:nvSpPr>
        <p:spPr>
          <a:xfrm>
            <a:off x="363679" y="6488431"/>
            <a:ext cx="700617"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Helvetica"/>
                <a:ea typeface="+mn-ea"/>
                <a:cs typeface="+mn-cs"/>
              </a:defRPr>
            </a:lvl1pPr>
          </a:lstStyle>
          <a:p>
            <a:pPr>
              <a:defRPr/>
            </a:pPr>
            <a:fld id="{0C39C72E-2A13-EB4D-AD45-6D4E6ACAED8D}" type="slidenum">
              <a:rPr lang="en-US"/>
              <a:pPr>
                <a:defRPr/>
              </a:pPr>
              <a:t>‹#›</a:t>
            </a:fld>
            <a:endParaRPr lang="en-US" dirty="0"/>
          </a:p>
        </p:txBody>
      </p:sp>
      <p:pic>
        <p:nvPicPr>
          <p:cNvPr id="7" name="Picture 6">
            <a:extLst>
              <a:ext uri="{FF2B5EF4-FFF2-40B4-BE49-F238E27FC236}">
                <a16:creationId xmlns:a16="http://schemas.microsoft.com/office/drawing/2014/main" id="{11F0F08D-1383-4141-915C-29DECEA73C87}"/>
              </a:ext>
            </a:extLst>
          </p:cNvPr>
          <p:cNvPicPr>
            <a:picLocks noChangeAspect="1"/>
          </p:cNvPicPr>
          <p:nvPr userDrawn="1"/>
        </p:nvPicPr>
        <p:blipFill>
          <a:blip r:embed="rId9"/>
          <a:stretch>
            <a:fillRect/>
          </a:stretch>
        </p:blipFill>
        <p:spPr>
          <a:xfrm>
            <a:off x="10310285" y="6425229"/>
            <a:ext cx="1518036" cy="313728"/>
          </a:xfrm>
          <a:prstGeom prst="rect">
            <a:avLst/>
          </a:prstGeom>
        </p:spPr>
      </p:pic>
    </p:spTree>
    <p:extLst>
      <p:ext uri="{BB962C8B-B14F-4D97-AF65-F5344CB8AC3E}">
        <p14:creationId xmlns:p14="http://schemas.microsoft.com/office/powerpoint/2010/main" val="1212387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0" y="207469"/>
            <a:ext cx="12192000" cy="75303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083449"/>
            <a:ext cx="10515600" cy="509351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0195040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hf hdr="0" ft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q"/>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Ø"/>
        <a:defRPr sz="20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2787FE-8CBB-6248-9619-3941DE55C1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395218327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0" y="207469"/>
            <a:ext cx="12192000" cy="75303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083449"/>
            <a:ext cx="10515600" cy="509351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79254748"/>
      </p:ext>
    </p:extLst>
  </p:cSld>
  <p:clrMap bg1="lt1" tx1="dk1" bg2="lt2" tx2="dk2" accent1="accent1" accent2="accent2" accent3="accent3" accent4="accent4" accent5="accent5" accent6="accent6" hlink="hlink" folHlink="folHlink"/>
  <p:sldLayoutIdLst>
    <p:sldLayoutId id="2147483752" r:id="rId1"/>
    <p:sldLayoutId id="2147483753" r:id="rId2"/>
  </p:sldLayoutIdLst>
  <p:hf hdr="0" ft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q"/>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Ø"/>
        <a:defRPr sz="20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860901"/>
            <a:ext cx="9753600" cy="115409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19200" y="2049567"/>
            <a:ext cx="9753600" cy="42390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238828" y="88625"/>
            <a:ext cx="1480177" cy="307159"/>
          </a:xfrm>
          <a:prstGeom prst="rect">
            <a:avLst/>
          </a:prstGeom>
        </p:spPr>
        <p:txBody>
          <a:bodyPr vert="horz" lIns="91440" tIns="45720" rIns="91440" bIns="45720" rtlCol="0" anchor="ctr"/>
          <a:lstStyle>
            <a:lvl1pPr algn="l">
              <a:defRPr sz="1200">
                <a:solidFill>
                  <a:schemeClr val="bg2">
                    <a:lumMod val="50000"/>
                    <a:lumOff val="50000"/>
                  </a:schemeClr>
                </a:solidFill>
              </a:defRPr>
            </a:lvl1pPr>
          </a:lstStyle>
          <a:p>
            <a:r>
              <a:rPr lang="en-US"/>
              <a:t>9Dec2019</a:t>
            </a:r>
            <a:endParaRPr lang="en-US" dirty="0"/>
          </a:p>
        </p:txBody>
      </p:sp>
      <p:sp>
        <p:nvSpPr>
          <p:cNvPr id="6" name="Slide Number Placeholder 5"/>
          <p:cNvSpPr>
            <a:spLocks noGrp="1"/>
          </p:cNvSpPr>
          <p:nvPr>
            <p:ph type="sldNum" sz="quarter" idx="4"/>
          </p:nvPr>
        </p:nvSpPr>
        <p:spPr>
          <a:xfrm>
            <a:off x="10719004" y="88624"/>
            <a:ext cx="620177" cy="307160"/>
          </a:xfrm>
          <a:prstGeom prst="rect">
            <a:avLst/>
          </a:prstGeom>
        </p:spPr>
        <p:txBody>
          <a:bodyPr vert="horz" lIns="91440" tIns="45720" rIns="91440" bIns="45720" rtlCol="0" anchor="ctr"/>
          <a:lstStyle>
            <a:lvl1pPr algn="r">
              <a:defRPr sz="1200">
                <a:solidFill>
                  <a:schemeClr val="bg2">
                    <a:lumMod val="50000"/>
                    <a:lumOff val="50000"/>
                  </a:schemeClr>
                </a:solidFill>
              </a:defRPr>
            </a:lvl1pPr>
          </a:lstStyle>
          <a:p>
            <a:fld id="{9F2F5E10-5301-4EE6-90D2-A6C4A3F62BED}" type="slidenum">
              <a:rPr lang="en-US" smtClean="0"/>
              <a:pPr/>
              <a:t>‹#›</a:t>
            </a:fld>
            <a:endParaRPr lang="en-US"/>
          </a:p>
        </p:txBody>
      </p:sp>
      <p:sp>
        <p:nvSpPr>
          <p:cNvPr id="5" name="Footer Placeholder 4"/>
          <p:cNvSpPr>
            <a:spLocks noGrp="1"/>
          </p:cNvSpPr>
          <p:nvPr>
            <p:ph type="ftr" sz="quarter" idx="3"/>
          </p:nvPr>
        </p:nvSpPr>
        <p:spPr>
          <a:xfrm>
            <a:off x="10084243" y="395785"/>
            <a:ext cx="1254349" cy="301227"/>
          </a:xfrm>
          <a:prstGeom prst="rect">
            <a:avLst/>
          </a:prstGeom>
        </p:spPr>
        <p:txBody>
          <a:bodyPr vert="horz" lIns="91440" tIns="0" rIns="91440" bIns="45720" rtlCol="0" anchor="t"/>
          <a:lstStyle>
            <a:lvl1pPr algn="r">
              <a:defRPr sz="1000">
                <a:solidFill>
                  <a:schemeClr val="bg2">
                    <a:lumMod val="50000"/>
                    <a:lumOff val="50000"/>
                  </a:schemeClr>
                </a:solidFill>
              </a:defRPr>
            </a:lvl1pPr>
          </a:lstStyle>
          <a:p>
            <a:r>
              <a:rPr lang="en-US"/>
              <a:t>P. Hurh</a:t>
            </a:r>
          </a:p>
        </p:txBody>
      </p:sp>
    </p:spTree>
    <p:extLst>
      <p:ext uri="{BB962C8B-B14F-4D97-AF65-F5344CB8AC3E}">
        <p14:creationId xmlns:p14="http://schemas.microsoft.com/office/powerpoint/2010/main" val="1820864081"/>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hf sldNum="0" hdr="0" ftr="0" dt="0"/>
  <p:txStyles>
    <p:titleStyle>
      <a:lvl1pPr algn="l" defTabSz="914400" rtl="0" eaLnBrk="1" latinLnBrk="0" hangingPunct="1">
        <a:spcBef>
          <a:spcPct val="0"/>
        </a:spcBef>
        <a:buNone/>
        <a:defRPr sz="4000" kern="1200">
          <a:solidFill>
            <a:schemeClr val="tx2">
              <a:lumMod val="60000"/>
              <a:lumOff val="40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0" y="207469"/>
            <a:ext cx="12192000" cy="753035"/>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083449"/>
            <a:ext cx="10515600" cy="509351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78888822"/>
      </p:ext>
    </p:extLst>
  </p:cSld>
  <p:clrMap bg1="lt1" tx1="dk1" bg2="lt2" tx2="dk2" accent1="accent1" accent2="accent2" accent3="accent3" accent4="accent4" accent5="accent5" accent6="accent6" hlink="hlink" folHlink="folHlink"/>
  <p:sldLayoutIdLst>
    <p:sldLayoutId id="2147483768" r:id="rId1"/>
    <p:sldLayoutId id="2147483769" r:id="rId2"/>
  </p:sldLayoutIdLst>
  <p:hf hdr="0" ftr="0" dt="0"/>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q"/>
        <a:defRPr sz="24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Ø"/>
        <a:defRPr sz="20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1.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9.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9.xm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9.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9.xml"/><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gif"/><Relationship Id="rId16" Type="http://schemas.openxmlformats.org/officeDocument/2006/relationships/image" Target="../media/image24.png"/><Relationship Id="rId1" Type="http://schemas.openxmlformats.org/officeDocument/2006/relationships/slideLayout" Target="../slideLayouts/slideLayout67.xml"/><Relationship Id="rId6" Type="http://schemas.openxmlformats.org/officeDocument/2006/relationships/image" Target="../media/image14.tif"/><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image" Target="../media/image12.tiff"/><Relationship Id="rId9" Type="http://schemas.openxmlformats.org/officeDocument/2006/relationships/image" Target="../media/image17.png"/><Relationship Id="rId1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1.pn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7.xml"/><Relationship Id="rId5" Type="http://schemas.openxmlformats.org/officeDocument/2006/relationships/image" Target="../media/image30.png"/><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52.xml"/><Relationship Id="rId5" Type="http://schemas.openxmlformats.org/officeDocument/2006/relationships/image" Target="../media/image34.emf"/><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8.png"/><Relationship Id="rId7"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55.xml"/><Relationship Id="rId6" Type="http://schemas.openxmlformats.org/officeDocument/2006/relationships/image" Target="../media/image24.png"/><Relationship Id="rId11" Type="http://schemas.openxmlformats.org/officeDocument/2006/relationships/image" Target="../media/image41.png"/><Relationship Id="rId5" Type="http://schemas.openxmlformats.org/officeDocument/2006/relationships/image" Target="../media/image23.jpeg"/><Relationship Id="rId10" Type="http://schemas.openxmlformats.org/officeDocument/2006/relationships/image" Target="../media/image40.png"/><Relationship Id="rId4" Type="http://schemas.openxmlformats.org/officeDocument/2006/relationships/image" Target="../media/image1.png"/><Relationship Id="rId9"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460467-1FF7-C745-9E17-03FC0ADFFE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905460" y="0"/>
            <a:ext cx="3286539" cy="6858000"/>
          </a:xfrm>
          <a:prstGeom prst="rect">
            <a:avLst/>
          </a:prstGeom>
        </p:spPr>
      </p:pic>
      <p:sp>
        <p:nvSpPr>
          <p:cNvPr id="3" name="TextBox 2">
            <a:extLst>
              <a:ext uri="{FF2B5EF4-FFF2-40B4-BE49-F238E27FC236}">
                <a16:creationId xmlns:a16="http://schemas.microsoft.com/office/drawing/2014/main" id="{78DB0FE0-A4AF-D848-8925-91A37993D74D}"/>
              </a:ext>
            </a:extLst>
          </p:cNvPr>
          <p:cNvSpPr txBox="1"/>
          <p:nvPr/>
        </p:nvSpPr>
        <p:spPr>
          <a:xfrm>
            <a:off x="262522" y="1516430"/>
            <a:ext cx="5403371" cy="1938992"/>
          </a:xfrm>
          <a:prstGeom prst="rect">
            <a:avLst/>
          </a:prstGeom>
          <a:noFill/>
        </p:spPr>
        <p:txBody>
          <a:bodyPr wrap="square" rtlCol="0" anchor="t">
            <a:spAutoFit/>
          </a:bodyPr>
          <a:lstStyle/>
          <a:p>
            <a:r>
              <a:rPr lang="en-US" sz="4000" b="1" spc="-150" dirty="0" smtClean="0">
                <a:solidFill>
                  <a:srgbClr val="002060"/>
                </a:solidFill>
                <a:latin typeface="Arial" panose="020B0604020202020204" pitchFamily="34" charset="0"/>
                <a:cs typeface="Arial" panose="020B0604020202020204" pitchFamily="34" charset="0"/>
              </a:rPr>
              <a:t>LBNF-UK Target </a:t>
            </a:r>
            <a:r>
              <a:rPr lang="en-US" sz="4000" b="1" spc="-150" dirty="0" smtClean="0">
                <a:solidFill>
                  <a:srgbClr val="002060"/>
                </a:solidFill>
                <a:latin typeface="Arial" panose="020B0604020202020204" pitchFamily="34" charset="0"/>
                <a:cs typeface="Arial" panose="020B0604020202020204" pitchFamily="34" charset="0"/>
              </a:rPr>
              <a:t>Materials </a:t>
            </a:r>
            <a:r>
              <a:rPr lang="en-US" sz="4000" b="1" spc="-150" dirty="0" smtClean="0">
                <a:solidFill>
                  <a:srgbClr val="002060"/>
                </a:solidFill>
                <a:latin typeface="Arial" panose="020B0604020202020204" pitchFamily="34" charset="0"/>
                <a:cs typeface="Arial" panose="020B0604020202020204" pitchFamily="34" charset="0"/>
              </a:rPr>
              <a:t>kick-off meeting</a:t>
            </a:r>
            <a:endParaRPr lang="en-US" sz="4000" b="1" spc="-150" dirty="0">
              <a:solidFill>
                <a:srgbClr val="00206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BEB0AE4-391E-6F41-84C6-D4EEDF519A31}"/>
              </a:ext>
            </a:extLst>
          </p:cNvPr>
          <p:cNvSpPr/>
          <p:nvPr/>
        </p:nvSpPr>
        <p:spPr>
          <a:xfrm>
            <a:off x="353962" y="3632393"/>
            <a:ext cx="5797456" cy="769441"/>
          </a:xfrm>
          <a:prstGeom prst="rect">
            <a:avLst/>
          </a:prstGeom>
        </p:spPr>
        <p:txBody>
          <a:bodyPr wrap="square">
            <a:spAutoFit/>
          </a:bodyPr>
          <a:lstStyle/>
          <a:p>
            <a:pPr>
              <a:spcAft>
                <a:spcPts val="1200"/>
              </a:spcAft>
            </a:pPr>
            <a:r>
              <a:rPr lang="en-GB" sz="2000" b="1" dirty="0">
                <a:solidFill>
                  <a:srgbClr val="626262"/>
                </a:solidFill>
                <a:latin typeface="Arial" panose="020B0604020202020204" pitchFamily="34" charset="0"/>
                <a:cs typeface="Arial" panose="020B0604020202020204" pitchFamily="34" charset="0"/>
              </a:rPr>
              <a:t>Chris </a:t>
            </a:r>
            <a:r>
              <a:rPr lang="en-GB" sz="2000" b="1" dirty="0" smtClean="0">
                <a:solidFill>
                  <a:srgbClr val="626262"/>
                </a:solidFill>
                <a:latin typeface="Arial" panose="020B0604020202020204" pitchFamily="34" charset="0"/>
                <a:cs typeface="Arial" panose="020B0604020202020204" pitchFamily="34" charset="0"/>
              </a:rPr>
              <a:t>Densham</a:t>
            </a:r>
            <a:r>
              <a:rPr lang="en-GB" sz="2000" dirty="0">
                <a:solidFill>
                  <a:srgbClr val="626262"/>
                </a:solidFill>
                <a:latin typeface="Arial" panose="020B0604020202020204" pitchFamily="34" charset="0"/>
                <a:cs typeface="Arial" panose="020B0604020202020204" pitchFamily="34" charset="0"/>
              </a:rPr>
              <a:t> </a:t>
            </a:r>
            <a:r>
              <a:rPr lang="en-GB" sz="2000" dirty="0" smtClean="0">
                <a:solidFill>
                  <a:srgbClr val="626262"/>
                </a:solidFill>
                <a:latin typeface="Arial" panose="020B0604020202020204" pitchFamily="34" charset="0"/>
                <a:cs typeface="Arial" panose="020B0604020202020204" pitchFamily="34" charset="0"/>
              </a:rPr>
              <a:t>(LBNF-UK target PI)</a:t>
            </a:r>
          </a:p>
          <a:p>
            <a:pPr>
              <a:spcAft>
                <a:spcPts val="1200"/>
              </a:spcAft>
            </a:pPr>
            <a:r>
              <a:rPr lang="en-GB" sz="1400" i="1" spc="150" dirty="0">
                <a:solidFill>
                  <a:srgbClr val="626262"/>
                </a:solidFill>
                <a:latin typeface="Arial" panose="020B0604020202020204" pitchFamily="34" charset="0"/>
                <a:cs typeface="Arial" panose="020B0604020202020204" pitchFamily="34" charset="0"/>
              </a:rPr>
              <a:t>for project team at STFC Rutherford Appleton Laboratory </a:t>
            </a:r>
            <a:endParaRPr lang="en-GB" sz="1400" i="1" spc="150" dirty="0">
              <a:solidFill>
                <a:srgbClr val="6262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201A9D8-A541-934F-8FC4-9439FCBF676D}"/>
              </a:ext>
            </a:extLst>
          </p:cNvPr>
          <p:cNvPicPr>
            <a:picLocks noChangeAspect="1"/>
          </p:cNvPicPr>
          <p:nvPr/>
        </p:nvPicPr>
        <p:blipFill>
          <a:blip r:embed="rId5"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119896" y="5880617"/>
            <a:ext cx="3500564" cy="894880"/>
          </a:xfrm>
          <a:prstGeom prst="rect">
            <a:avLst/>
          </a:prstGeom>
        </p:spPr>
      </p:pic>
      <p:pic>
        <p:nvPicPr>
          <p:cNvPr id="10" name="Picture 9"/>
          <p:cNvPicPr>
            <a:picLocks noChangeAspect="1"/>
          </p:cNvPicPr>
          <p:nvPr/>
        </p:nvPicPr>
        <p:blipFill>
          <a:blip r:embed="rId6">
            <a:clrChange>
              <a:clrFrom>
                <a:srgbClr val="FFFFFF"/>
              </a:clrFrom>
              <a:clrTo>
                <a:srgbClr val="FFFFFF">
                  <a:alpha val="0"/>
                </a:srgbClr>
              </a:clrTo>
            </a:clrChange>
          </a:blip>
          <a:stretch>
            <a:fillRect/>
          </a:stretch>
        </p:blipFill>
        <p:spPr>
          <a:xfrm>
            <a:off x="5329451" y="5892604"/>
            <a:ext cx="1324339" cy="882892"/>
          </a:xfrm>
          <a:prstGeom prst="rect">
            <a:avLst/>
          </a:prstGeom>
        </p:spPr>
      </p:pic>
      <p:pic>
        <p:nvPicPr>
          <p:cNvPr id="11" name="Picture 10"/>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3742" y="5973540"/>
            <a:ext cx="1168434" cy="775062"/>
          </a:xfrm>
          <a:prstGeom prst="rect">
            <a:avLst/>
          </a:prstGeom>
        </p:spPr>
      </p:pic>
    </p:spTree>
    <p:extLst>
      <p:ext uri="{BB962C8B-B14F-4D97-AF65-F5344CB8AC3E}">
        <p14:creationId xmlns:p14="http://schemas.microsoft.com/office/powerpoint/2010/main" val="3224382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7469"/>
            <a:ext cx="12192000" cy="1026971"/>
          </a:xfrm>
        </p:spPr>
        <p:txBody>
          <a:bodyPr>
            <a:normAutofit fontScale="90000"/>
          </a:bodyPr>
          <a:lstStyle/>
          <a:p>
            <a:r>
              <a:rPr lang="en-GB" dirty="0" smtClean="0"/>
              <a:t>LBNF-UK </a:t>
            </a:r>
            <a:r>
              <a:rPr lang="en-GB" dirty="0"/>
              <a:t>Target and Associated </a:t>
            </a:r>
            <a:r>
              <a:rPr lang="en-GB" dirty="0" smtClean="0"/>
              <a:t>Equipment:</a:t>
            </a:r>
            <a:r>
              <a:rPr lang="en-GB" dirty="0"/>
              <a:t/>
            </a:r>
            <a:br>
              <a:rPr lang="en-GB" dirty="0"/>
            </a:br>
            <a:r>
              <a:rPr lang="en-GB" b="0" i="1" dirty="0" smtClean="0"/>
              <a:t>Project Phases and Status </a:t>
            </a:r>
            <a:endParaRPr lang="en-GB" b="0" i="1" dirty="0"/>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dirty="0" smtClean="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10</a:t>
            </a:fld>
            <a:r>
              <a:rPr kumimoji="0" lang="en-US" sz="1400" b="0" i="0" u="none" strike="noStrike" kern="1200" cap="none" spc="0" normalizeH="0" baseline="0" noProof="0" dirty="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grpSp>
        <p:nvGrpSpPr>
          <p:cNvPr id="53" name="Group 52"/>
          <p:cNvGrpSpPr/>
          <p:nvPr/>
        </p:nvGrpSpPr>
        <p:grpSpPr>
          <a:xfrm>
            <a:off x="1285608" y="1602461"/>
            <a:ext cx="9749536" cy="4409037"/>
            <a:chOff x="851026" y="1548143"/>
            <a:chExt cx="9749536" cy="4409037"/>
          </a:xfrm>
        </p:grpSpPr>
        <p:sp>
          <p:nvSpPr>
            <p:cNvPr id="52" name="Rectangle 51"/>
            <p:cNvSpPr/>
            <p:nvPr/>
          </p:nvSpPr>
          <p:spPr>
            <a:xfrm>
              <a:off x="851026" y="1548143"/>
              <a:ext cx="9749536" cy="4409037"/>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ounded Rectangle 5"/>
            <p:cNvSpPr/>
            <p:nvPr/>
          </p:nvSpPr>
          <p:spPr>
            <a:xfrm>
              <a:off x="1400094" y="2286876"/>
              <a:ext cx="2871225" cy="2010370"/>
            </a:xfrm>
            <a:prstGeom prst="roundRect">
              <a:avLst/>
            </a:prstGeom>
            <a:solidFill>
              <a:srgbClr val="00B050"/>
            </a:solidFill>
            <a:ln w="12700"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DESIGN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FEATURE PROTOTYPING</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FINALIZE UK SCOPE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PHASE-2 PROPOSAL SUBMISSION</a:t>
              </a:r>
            </a:p>
          </p:txBody>
        </p:sp>
        <p:sp>
          <p:nvSpPr>
            <p:cNvPr id="7" name="Rounded Rectangle 6"/>
            <p:cNvSpPr/>
            <p:nvPr/>
          </p:nvSpPr>
          <p:spPr>
            <a:xfrm>
              <a:off x="1400094" y="2286876"/>
              <a:ext cx="2871225" cy="633100"/>
            </a:xfrm>
            <a:prstGeom prst="roundRect">
              <a:avLst>
                <a:gd name="adj" fmla="val 50000"/>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44546A"/>
                  </a:solidFill>
                  <a:effectLst/>
                  <a:uLnTx/>
                  <a:uFillTx/>
                  <a:latin typeface="Calibri" panose="020F0502020204030204"/>
                  <a:ea typeface="+mn-ea"/>
                  <a:cs typeface="+mn-cs"/>
                </a:rPr>
                <a:t>Phase 1</a:t>
              </a:r>
              <a:br>
                <a:rPr kumimoji="0" lang="en-GB" sz="1800" b="1" i="0" u="none" strike="noStrike" kern="0" cap="none" spc="0" normalizeH="0" baseline="0" noProof="0" dirty="0" smtClean="0">
                  <a:ln>
                    <a:noFill/>
                  </a:ln>
                  <a:solidFill>
                    <a:srgbClr val="44546A"/>
                  </a:solidFill>
                  <a:effectLst/>
                  <a:uLnTx/>
                  <a:uFillTx/>
                  <a:latin typeface="Calibri" panose="020F0502020204030204"/>
                  <a:ea typeface="+mn-ea"/>
                  <a:cs typeface="+mn-cs"/>
                </a:rPr>
              </a:br>
              <a:r>
                <a:rPr kumimoji="0" lang="en-GB" sz="1600" b="0" i="0" u="none" strike="noStrike" kern="0" cap="none" spc="0" normalizeH="0" baseline="0" noProof="0" dirty="0" smtClean="0">
                  <a:ln>
                    <a:noFill/>
                  </a:ln>
                  <a:solidFill>
                    <a:srgbClr val="44546A"/>
                  </a:solidFill>
                  <a:effectLst/>
                  <a:uLnTx/>
                  <a:uFillTx/>
                  <a:latin typeface="Calibri" panose="020F0502020204030204"/>
                  <a:ea typeface="+mn-ea"/>
                  <a:cs typeface="+mn-cs"/>
                </a:rPr>
                <a:t>(Design Phase)</a:t>
              </a:r>
            </a:p>
          </p:txBody>
        </p:sp>
        <p:sp>
          <p:nvSpPr>
            <p:cNvPr id="8" name="Rounded Rectangle 7"/>
            <p:cNvSpPr/>
            <p:nvPr/>
          </p:nvSpPr>
          <p:spPr>
            <a:xfrm>
              <a:off x="4271319" y="2919977"/>
              <a:ext cx="3588306" cy="1877131"/>
            </a:xfrm>
            <a:prstGeom prst="roundRect">
              <a:avLst/>
            </a:prstGeom>
            <a:solidFill>
              <a:srgbClr val="FFC000"/>
            </a:solidFill>
            <a:ln w="12700"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PRODUCTION DRAWINGS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MATERIALS RESEARCH</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PROCURE/MANUFACTURE/SUPPLY</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TARGET/HORN INTEGRATION</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9" name="Rounded Rectangle 8"/>
            <p:cNvSpPr/>
            <p:nvPr/>
          </p:nvSpPr>
          <p:spPr>
            <a:xfrm>
              <a:off x="4271319" y="2919977"/>
              <a:ext cx="3588306" cy="632532"/>
            </a:xfrm>
            <a:prstGeom prst="roundRect">
              <a:avLst>
                <a:gd name="adj" fmla="val 50000"/>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44546A"/>
                  </a:solidFill>
                  <a:effectLst/>
                  <a:uLnTx/>
                  <a:uFillTx/>
                  <a:latin typeface="Calibri" panose="020F0502020204030204"/>
                  <a:ea typeface="+mn-ea"/>
                  <a:cs typeface="+mn-cs"/>
                </a:rPr>
                <a:t>Phase 2</a:t>
              </a:r>
              <a:br>
                <a:rPr kumimoji="0" lang="en-GB" sz="1800" b="1" i="0" u="none" strike="noStrike" kern="0" cap="none" spc="0" normalizeH="0" baseline="0" noProof="0" dirty="0" smtClean="0">
                  <a:ln>
                    <a:noFill/>
                  </a:ln>
                  <a:solidFill>
                    <a:srgbClr val="44546A"/>
                  </a:solidFill>
                  <a:effectLst/>
                  <a:uLnTx/>
                  <a:uFillTx/>
                  <a:latin typeface="Calibri" panose="020F0502020204030204"/>
                  <a:ea typeface="+mn-ea"/>
                  <a:cs typeface="+mn-cs"/>
                </a:rPr>
              </a:br>
              <a:r>
                <a:rPr kumimoji="0" lang="en-GB" sz="1600" b="0" i="0" u="none" strike="noStrike" kern="0" cap="none" spc="0" normalizeH="0" baseline="0" noProof="0" dirty="0" smtClean="0">
                  <a:ln>
                    <a:noFill/>
                  </a:ln>
                  <a:solidFill>
                    <a:srgbClr val="44546A"/>
                  </a:solidFill>
                  <a:effectLst/>
                  <a:uLnTx/>
                  <a:uFillTx/>
                  <a:latin typeface="Calibri" panose="020F0502020204030204"/>
                  <a:ea typeface="+mn-ea"/>
                  <a:cs typeface="+mn-cs"/>
                </a:rPr>
                <a:t>(Construction Phase)</a:t>
              </a:r>
            </a:p>
          </p:txBody>
        </p:sp>
        <p:cxnSp>
          <p:nvCxnSpPr>
            <p:cNvPr id="10" name="Straight Connector 9"/>
            <p:cNvCxnSpPr/>
            <p:nvPr/>
          </p:nvCxnSpPr>
          <p:spPr>
            <a:xfrm>
              <a:off x="1237140" y="1809859"/>
              <a:ext cx="717806" cy="0"/>
            </a:xfrm>
            <a:prstGeom prst="line">
              <a:avLst/>
            </a:prstGeom>
            <a:noFill/>
            <a:ln w="19050" cap="flat" cmpd="sng" algn="ctr">
              <a:solidFill>
                <a:srgbClr val="5B9BD5"/>
              </a:solidFill>
              <a:prstDash val="solid"/>
              <a:miter lim="800000"/>
            </a:ln>
            <a:effectLst/>
          </p:spPr>
        </p:cxnSp>
        <p:cxnSp>
          <p:nvCxnSpPr>
            <p:cNvPr id="11" name="Straight Connector 10"/>
            <p:cNvCxnSpPr>
              <a:endCxn id="12" idx="1"/>
            </p:cNvCxnSpPr>
            <p:nvPr/>
          </p:nvCxnSpPr>
          <p:spPr>
            <a:xfrm>
              <a:off x="1240830" y="1809859"/>
              <a:ext cx="0" cy="153889"/>
            </a:xfrm>
            <a:prstGeom prst="line">
              <a:avLst/>
            </a:prstGeom>
            <a:noFill/>
            <a:ln w="19050" cap="flat" cmpd="sng" algn="ctr">
              <a:solidFill>
                <a:srgbClr val="5B9BD5"/>
              </a:solidFill>
              <a:prstDash val="solid"/>
              <a:miter lim="800000"/>
            </a:ln>
            <a:effectLst/>
          </p:spPr>
        </p:cxnSp>
        <p:sp>
          <p:nvSpPr>
            <p:cNvPr id="12" name="TextBox 11"/>
            <p:cNvSpPr txBox="1"/>
            <p:nvPr/>
          </p:nvSpPr>
          <p:spPr>
            <a:xfrm>
              <a:off x="1240830" y="1809859"/>
              <a:ext cx="7141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latin typeface="Calibri" panose="020F0502020204030204"/>
                  <a:ea typeface="+mn-ea"/>
                  <a:cs typeface="+mn-cs"/>
                </a:rPr>
                <a:t>2018</a:t>
              </a:r>
            </a:p>
          </p:txBody>
        </p:sp>
        <p:cxnSp>
          <p:nvCxnSpPr>
            <p:cNvPr id="13" name="Straight Connector 12"/>
            <p:cNvCxnSpPr/>
            <p:nvPr/>
          </p:nvCxnSpPr>
          <p:spPr>
            <a:xfrm>
              <a:off x="1954946" y="1809859"/>
              <a:ext cx="717806" cy="0"/>
            </a:xfrm>
            <a:prstGeom prst="line">
              <a:avLst/>
            </a:prstGeom>
            <a:noFill/>
            <a:ln w="19050" cap="flat" cmpd="sng" algn="ctr">
              <a:solidFill>
                <a:srgbClr val="5B9BD5"/>
              </a:solidFill>
              <a:prstDash val="solid"/>
              <a:miter lim="800000"/>
            </a:ln>
            <a:effectLst/>
          </p:spPr>
        </p:cxnSp>
        <p:cxnSp>
          <p:nvCxnSpPr>
            <p:cNvPr id="14" name="Straight Connector 13"/>
            <p:cNvCxnSpPr>
              <a:endCxn id="15" idx="1"/>
            </p:cNvCxnSpPr>
            <p:nvPr/>
          </p:nvCxnSpPr>
          <p:spPr>
            <a:xfrm>
              <a:off x="1958636" y="1809859"/>
              <a:ext cx="0" cy="153889"/>
            </a:xfrm>
            <a:prstGeom prst="line">
              <a:avLst/>
            </a:prstGeom>
            <a:noFill/>
            <a:ln w="19050" cap="flat" cmpd="sng" algn="ctr">
              <a:solidFill>
                <a:srgbClr val="5B9BD5"/>
              </a:solidFill>
              <a:prstDash val="solid"/>
              <a:miter lim="800000"/>
            </a:ln>
            <a:effectLst/>
          </p:spPr>
        </p:cxnSp>
        <p:sp>
          <p:nvSpPr>
            <p:cNvPr id="15" name="TextBox 14"/>
            <p:cNvSpPr txBox="1"/>
            <p:nvPr/>
          </p:nvSpPr>
          <p:spPr>
            <a:xfrm>
              <a:off x="1958636" y="1809859"/>
              <a:ext cx="7141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latin typeface="Calibri" panose="020F0502020204030204"/>
                  <a:ea typeface="+mn-ea"/>
                  <a:cs typeface="+mn-cs"/>
                </a:rPr>
                <a:t>2019</a:t>
              </a:r>
            </a:p>
          </p:txBody>
        </p:sp>
        <p:cxnSp>
          <p:nvCxnSpPr>
            <p:cNvPr id="16" name="Straight Connector 15"/>
            <p:cNvCxnSpPr/>
            <p:nvPr/>
          </p:nvCxnSpPr>
          <p:spPr>
            <a:xfrm>
              <a:off x="2672752" y="1809859"/>
              <a:ext cx="717806" cy="0"/>
            </a:xfrm>
            <a:prstGeom prst="line">
              <a:avLst/>
            </a:prstGeom>
            <a:noFill/>
            <a:ln w="19050" cap="flat" cmpd="sng" algn="ctr">
              <a:solidFill>
                <a:srgbClr val="5B9BD5"/>
              </a:solidFill>
              <a:prstDash val="solid"/>
              <a:miter lim="800000"/>
            </a:ln>
            <a:effectLst/>
          </p:spPr>
        </p:cxnSp>
        <p:cxnSp>
          <p:nvCxnSpPr>
            <p:cNvPr id="17" name="Straight Connector 16"/>
            <p:cNvCxnSpPr>
              <a:endCxn id="18" idx="1"/>
            </p:cNvCxnSpPr>
            <p:nvPr/>
          </p:nvCxnSpPr>
          <p:spPr>
            <a:xfrm>
              <a:off x="2676442" y="1809859"/>
              <a:ext cx="0" cy="153889"/>
            </a:xfrm>
            <a:prstGeom prst="line">
              <a:avLst/>
            </a:prstGeom>
            <a:noFill/>
            <a:ln w="19050" cap="flat" cmpd="sng" algn="ctr">
              <a:solidFill>
                <a:srgbClr val="5B9BD5"/>
              </a:solidFill>
              <a:prstDash val="solid"/>
              <a:miter lim="800000"/>
            </a:ln>
            <a:effectLst/>
          </p:spPr>
        </p:cxnSp>
        <p:sp>
          <p:nvSpPr>
            <p:cNvPr id="18" name="TextBox 17"/>
            <p:cNvSpPr txBox="1"/>
            <p:nvPr/>
          </p:nvSpPr>
          <p:spPr>
            <a:xfrm>
              <a:off x="2676442" y="1809859"/>
              <a:ext cx="7141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latin typeface="Calibri" panose="020F0502020204030204"/>
                  <a:ea typeface="+mn-ea"/>
                  <a:cs typeface="+mn-cs"/>
                </a:rPr>
                <a:t>2020</a:t>
              </a:r>
            </a:p>
          </p:txBody>
        </p:sp>
        <p:cxnSp>
          <p:nvCxnSpPr>
            <p:cNvPr id="19" name="Straight Connector 18"/>
            <p:cNvCxnSpPr/>
            <p:nvPr/>
          </p:nvCxnSpPr>
          <p:spPr>
            <a:xfrm>
              <a:off x="3390559" y="1809859"/>
              <a:ext cx="717806" cy="0"/>
            </a:xfrm>
            <a:prstGeom prst="line">
              <a:avLst/>
            </a:prstGeom>
            <a:noFill/>
            <a:ln w="19050" cap="flat" cmpd="sng" algn="ctr">
              <a:solidFill>
                <a:srgbClr val="5B9BD5"/>
              </a:solidFill>
              <a:prstDash val="solid"/>
              <a:miter lim="800000"/>
            </a:ln>
            <a:effectLst/>
          </p:spPr>
        </p:cxnSp>
        <p:cxnSp>
          <p:nvCxnSpPr>
            <p:cNvPr id="20" name="Straight Connector 19"/>
            <p:cNvCxnSpPr>
              <a:endCxn id="21" idx="1"/>
            </p:cNvCxnSpPr>
            <p:nvPr/>
          </p:nvCxnSpPr>
          <p:spPr>
            <a:xfrm>
              <a:off x="3394249" y="1809859"/>
              <a:ext cx="0" cy="153889"/>
            </a:xfrm>
            <a:prstGeom prst="line">
              <a:avLst/>
            </a:prstGeom>
            <a:noFill/>
            <a:ln w="19050" cap="flat" cmpd="sng" algn="ctr">
              <a:solidFill>
                <a:srgbClr val="5B9BD5"/>
              </a:solidFill>
              <a:prstDash val="solid"/>
              <a:miter lim="800000"/>
            </a:ln>
            <a:effectLst/>
          </p:spPr>
        </p:cxnSp>
        <p:sp>
          <p:nvSpPr>
            <p:cNvPr id="21" name="TextBox 20"/>
            <p:cNvSpPr txBox="1"/>
            <p:nvPr/>
          </p:nvSpPr>
          <p:spPr>
            <a:xfrm>
              <a:off x="3394249" y="1809859"/>
              <a:ext cx="7141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latin typeface="Calibri" panose="020F0502020204030204"/>
                  <a:ea typeface="+mn-ea"/>
                  <a:cs typeface="+mn-cs"/>
                </a:rPr>
                <a:t>2021</a:t>
              </a:r>
            </a:p>
          </p:txBody>
        </p:sp>
        <p:cxnSp>
          <p:nvCxnSpPr>
            <p:cNvPr id="22" name="Straight Connector 21"/>
            <p:cNvCxnSpPr/>
            <p:nvPr/>
          </p:nvCxnSpPr>
          <p:spPr>
            <a:xfrm>
              <a:off x="4108365" y="1809859"/>
              <a:ext cx="717806" cy="0"/>
            </a:xfrm>
            <a:prstGeom prst="line">
              <a:avLst/>
            </a:prstGeom>
            <a:noFill/>
            <a:ln w="19050" cap="flat" cmpd="sng" algn="ctr">
              <a:solidFill>
                <a:srgbClr val="5B9BD5"/>
              </a:solidFill>
              <a:prstDash val="solid"/>
              <a:miter lim="800000"/>
            </a:ln>
            <a:effectLst/>
          </p:spPr>
        </p:cxnSp>
        <p:cxnSp>
          <p:nvCxnSpPr>
            <p:cNvPr id="23" name="Straight Connector 22"/>
            <p:cNvCxnSpPr>
              <a:endCxn id="24" idx="1"/>
            </p:cNvCxnSpPr>
            <p:nvPr/>
          </p:nvCxnSpPr>
          <p:spPr>
            <a:xfrm>
              <a:off x="4112055" y="1809859"/>
              <a:ext cx="0" cy="153889"/>
            </a:xfrm>
            <a:prstGeom prst="line">
              <a:avLst/>
            </a:prstGeom>
            <a:noFill/>
            <a:ln w="19050" cap="flat" cmpd="sng" algn="ctr">
              <a:solidFill>
                <a:srgbClr val="5B9BD5"/>
              </a:solidFill>
              <a:prstDash val="solid"/>
              <a:miter lim="800000"/>
            </a:ln>
            <a:effectLst/>
          </p:spPr>
        </p:cxnSp>
        <p:sp>
          <p:nvSpPr>
            <p:cNvPr id="24" name="TextBox 23"/>
            <p:cNvSpPr txBox="1"/>
            <p:nvPr/>
          </p:nvSpPr>
          <p:spPr>
            <a:xfrm>
              <a:off x="4112055" y="1809859"/>
              <a:ext cx="7141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latin typeface="Calibri" panose="020F0502020204030204"/>
                  <a:ea typeface="+mn-ea"/>
                  <a:cs typeface="+mn-cs"/>
                </a:rPr>
                <a:t>2022</a:t>
              </a:r>
            </a:p>
          </p:txBody>
        </p:sp>
        <p:cxnSp>
          <p:nvCxnSpPr>
            <p:cNvPr id="25" name="Straight Connector 24"/>
            <p:cNvCxnSpPr/>
            <p:nvPr/>
          </p:nvCxnSpPr>
          <p:spPr>
            <a:xfrm>
              <a:off x="4826172" y="1809859"/>
              <a:ext cx="717806" cy="0"/>
            </a:xfrm>
            <a:prstGeom prst="line">
              <a:avLst/>
            </a:prstGeom>
            <a:noFill/>
            <a:ln w="19050" cap="flat" cmpd="sng" algn="ctr">
              <a:solidFill>
                <a:srgbClr val="5B9BD5"/>
              </a:solidFill>
              <a:prstDash val="solid"/>
              <a:miter lim="800000"/>
            </a:ln>
            <a:effectLst/>
          </p:spPr>
        </p:cxnSp>
        <p:cxnSp>
          <p:nvCxnSpPr>
            <p:cNvPr id="26" name="Straight Connector 25"/>
            <p:cNvCxnSpPr>
              <a:endCxn id="27" idx="1"/>
            </p:cNvCxnSpPr>
            <p:nvPr/>
          </p:nvCxnSpPr>
          <p:spPr>
            <a:xfrm>
              <a:off x="4829861" y="1809859"/>
              <a:ext cx="0" cy="153889"/>
            </a:xfrm>
            <a:prstGeom prst="line">
              <a:avLst/>
            </a:prstGeom>
            <a:noFill/>
            <a:ln w="19050" cap="flat" cmpd="sng" algn="ctr">
              <a:solidFill>
                <a:srgbClr val="5B9BD5"/>
              </a:solidFill>
              <a:prstDash val="solid"/>
              <a:miter lim="800000"/>
            </a:ln>
            <a:effectLst/>
          </p:spPr>
        </p:cxnSp>
        <p:sp>
          <p:nvSpPr>
            <p:cNvPr id="27" name="TextBox 26"/>
            <p:cNvSpPr txBox="1"/>
            <p:nvPr/>
          </p:nvSpPr>
          <p:spPr>
            <a:xfrm>
              <a:off x="4829861" y="1809859"/>
              <a:ext cx="7141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latin typeface="Calibri" panose="020F0502020204030204"/>
                  <a:ea typeface="+mn-ea"/>
                  <a:cs typeface="+mn-cs"/>
                </a:rPr>
                <a:t>2023</a:t>
              </a:r>
            </a:p>
          </p:txBody>
        </p:sp>
        <p:cxnSp>
          <p:nvCxnSpPr>
            <p:cNvPr id="28" name="Straight Connector 27"/>
            <p:cNvCxnSpPr/>
            <p:nvPr/>
          </p:nvCxnSpPr>
          <p:spPr>
            <a:xfrm>
              <a:off x="5543978" y="1809859"/>
              <a:ext cx="717806" cy="0"/>
            </a:xfrm>
            <a:prstGeom prst="line">
              <a:avLst/>
            </a:prstGeom>
            <a:noFill/>
            <a:ln w="19050" cap="flat" cmpd="sng" algn="ctr">
              <a:solidFill>
                <a:srgbClr val="5B9BD5"/>
              </a:solidFill>
              <a:prstDash val="solid"/>
              <a:miter lim="800000"/>
            </a:ln>
            <a:effectLst/>
          </p:spPr>
        </p:cxnSp>
        <p:cxnSp>
          <p:nvCxnSpPr>
            <p:cNvPr id="29" name="Straight Connector 28"/>
            <p:cNvCxnSpPr>
              <a:endCxn id="30" idx="1"/>
            </p:cNvCxnSpPr>
            <p:nvPr/>
          </p:nvCxnSpPr>
          <p:spPr>
            <a:xfrm>
              <a:off x="5547668" y="1809859"/>
              <a:ext cx="0" cy="153889"/>
            </a:xfrm>
            <a:prstGeom prst="line">
              <a:avLst/>
            </a:prstGeom>
            <a:noFill/>
            <a:ln w="19050" cap="flat" cmpd="sng" algn="ctr">
              <a:solidFill>
                <a:srgbClr val="5B9BD5"/>
              </a:solidFill>
              <a:prstDash val="solid"/>
              <a:miter lim="800000"/>
            </a:ln>
            <a:effectLst/>
          </p:spPr>
        </p:cxnSp>
        <p:sp>
          <p:nvSpPr>
            <p:cNvPr id="30" name="TextBox 29"/>
            <p:cNvSpPr txBox="1"/>
            <p:nvPr/>
          </p:nvSpPr>
          <p:spPr>
            <a:xfrm>
              <a:off x="5547668" y="1809859"/>
              <a:ext cx="7141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latin typeface="Calibri" panose="020F0502020204030204"/>
                  <a:ea typeface="+mn-ea"/>
                  <a:cs typeface="+mn-cs"/>
                </a:rPr>
                <a:t>2024</a:t>
              </a:r>
            </a:p>
          </p:txBody>
        </p:sp>
        <p:cxnSp>
          <p:nvCxnSpPr>
            <p:cNvPr id="31" name="Straight Connector 30"/>
            <p:cNvCxnSpPr/>
            <p:nvPr/>
          </p:nvCxnSpPr>
          <p:spPr>
            <a:xfrm>
              <a:off x="6261784" y="1809859"/>
              <a:ext cx="717806" cy="0"/>
            </a:xfrm>
            <a:prstGeom prst="line">
              <a:avLst/>
            </a:prstGeom>
            <a:noFill/>
            <a:ln w="19050" cap="flat" cmpd="sng" algn="ctr">
              <a:solidFill>
                <a:srgbClr val="5B9BD5"/>
              </a:solidFill>
              <a:prstDash val="solid"/>
              <a:miter lim="800000"/>
            </a:ln>
            <a:effectLst/>
          </p:spPr>
        </p:cxnSp>
        <p:cxnSp>
          <p:nvCxnSpPr>
            <p:cNvPr id="32" name="Straight Connector 31"/>
            <p:cNvCxnSpPr>
              <a:endCxn id="33" idx="1"/>
            </p:cNvCxnSpPr>
            <p:nvPr/>
          </p:nvCxnSpPr>
          <p:spPr>
            <a:xfrm>
              <a:off x="6265474" y="1809859"/>
              <a:ext cx="0" cy="153889"/>
            </a:xfrm>
            <a:prstGeom prst="line">
              <a:avLst/>
            </a:prstGeom>
            <a:noFill/>
            <a:ln w="19050" cap="flat" cmpd="sng" algn="ctr">
              <a:solidFill>
                <a:srgbClr val="5B9BD5"/>
              </a:solidFill>
              <a:prstDash val="solid"/>
              <a:miter lim="800000"/>
            </a:ln>
            <a:effectLst/>
          </p:spPr>
        </p:cxnSp>
        <p:sp>
          <p:nvSpPr>
            <p:cNvPr id="33" name="TextBox 32"/>
            <p:cNvSpPr txBox="1"/>
            <p:nvPr/>
          </p:nvSpPr>
          <p:spPr>
            <a:xfrm>
              <a:off x="6265474" y="1809859"/>
              <a:ext cx="7141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latin typeface="Calibri" panose="020F0502020204030204"/>
                  <a:ea typeface="+mn-ea"/>
                  <a:cs typeface="+mn-cs"/>
                </a:rPr>
                <a:t>2025</a:t>
              </a:r>
            </a:p>
          </p:txBody>
        </p:sp>
        <p:cxnSp>
          <p:nvCxnSpPr>
            <p:cNvPr id="34" name="Straight Connector 33"/>
            <p:cNvCxnSpPr/>
            <p:nvPr/>
          </p:nvCxnSpPr>
          <p:spPr>
            <a:xfrm>
              <a:off x="6979053" y="1809859"/>
              <a:ext cx="0" cy="106202"/>
            </a:xfrm>
            <a:prstGeom prst="line">
              <a:avLst/>
            </a:prstGeom>
            <a:noFill/>
            <a:ln w="19050" cap="flat" cmpd="sng" algn="ctr">
              <a:solidFill>
                <a:srgbClr val="5B9BD5"/>
              </a:solidFill>
              <a:prstDash val="solid"/>
              <a:miter lim="800000"/>
            </a:ln>
            <a:effectLst/>
          </p:spPr>
        </p:cxnSp>
        <p:cxnSp>
          <p:nvCxnSpPr>
            <p:cNvPr id="35" name="Straight Connector 34"/>
            <p:cNvCxnSpPr/>
            <p:nvPr/>
          </p:nvCxnSpPr>
          <p:spPr>
            <a:xfrm>
              <a:off x="6978864" y="1809860"/>
              <a:ext cx="717806" cy="0"/>
            </a:xfrm>
            <a:prstGeom prst="line">
              <a:avLst/>
            </a:prstGeom>
            <a:noFill/>
            <a:ln w="19050" cap="flat" cmpd="sng" algn="ctr">
              <a:solidFill>
                <a:srgbClr val="5B9BD5"/>
              </a:solidFill>
              <a:prstDash val="solid"/>
              <a:miter lim="800000"/>
            </a:ln>
            <a:effectLst/>
          </p:spPr>
        </p:cxnSp>
        <p:sp>
          <p:nvSpPr>
            <p:cNvPr id="36" name="TextBox 35"/>
            <p:cNvSpPr txBox="1"/>
            <p:nvPr/>
          </p:nvSpPr>
          <p:spPr>
            <a:xfrm>
              <a:off x="6982554" y="1809860"/>
              <a:ext cx="7141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latin typeface="Calibri" panose="020F0502020204030204"/>
                  <a:ea typeface="+mn-ea"/>
                  <a:cs typeface="+mn-cs"/>
                </a:rPr>
                <a:t>2026</a:t>
              </a:r>
            </a:p>
          </p:txBody>
        </p:sp>
        <p:cxnSp>
          <p:nvCxnSpPr>
            <p:cNvPr id="37" name="Straight Connector 36"/>
            <p:cNvCxnSpPr/>
            <p:nvPr/>
          </p:nvCxnSpPr>
          <p:spPr>
            <a:xfrm>
              <a:off x="7696671" y="1809860"/>
              <a:ext cx="717806" cy="0"/>
            </a:xfrm>
            <a:prstGeom prst="line">
              <a:avLst/>
            </a:prstGeom>
            <a:noFill/>
            <a:ln w="19050" cap="flat" cmpd="sng" algn="ctr">
              <a:solidFill>
                <a:srgbClr val="5B9BD5"/>
              </a:solidFill>
              <a:prstDash val="solid"/>
              <a:miter lim="800000"/>
            </a:ln>
            <a:effectLst/>
          </p:spPr>
        </p:cxnSp>
        <p:cxnSp>
          <p:nvCxnSpPr>
            <p:cNvPr id="38" name="Straight Connector 37"/>
            <p:cNvCxnSpPr>
              <a:endCxn id="39" idx="1"/>
            </p:cNvCxnSpPr>
            <p:nvPr/>
          </p:nvCxnSpPr>
          <p:spPr>
            <a:xfrm>
              <a:off x="7700361" y="1809860"/>
              <a:ext cx="0" cy="153889"/>
            </a:xfrm>
            <a:prstGeom prst="line">
              <a:avLst/>
            </a:prstGeom>
            <a:noFill/>
            <a:ln w="19050" cap="flat" cmpd="sng" algn="ctr">
              <a:solidFill>
                <a:srgbClr val="5B9BD5"/>
              </a:solidFill>
              <a:prstDash val="solid"/>
              <a:miter lim="800000"/>
            </a:ln>
            <a:effectLst/>
          </p:spPr>
        </p:cxnSp>
        <p:sp>
          <p:nvSpPr>
            <p:cNvPr id="39" name="TextBox 38"/>
            <p:cNvSpPr txBox="1"/>
            <p:nvPr/>
          </p:nvSpPr>
          <p:spPr>
            <a:xfrm>
              <a:off x="7700361" y="1809860"/>
              <a:ext cx="7141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latin typeface="Calibri" panose="020F0502020204030204"/>
                  <a:ea typeface="+mn-ea"/>
                  <a:cs typeface="+mn-cs"/>
                </a:rPr>
                <a:t>2027</a:t>
              </a:r>
            </a:p>
          </p:txBody>
        </p:sp>
        <p:cxnSp>
          <p:nvCxnSpPr>
            <p:cNvPr id="40" name="Straight Connector 39"/>
            <p:cNvCxnSpPr/>
            <p:nvPr/>
          </p:nvCxnSpPr>
          <p:spPr>
            <a:xfrm>
              <a:off x="8414477" y="1809860"/>
              <a:ext cx="717806" cy="0"/>
            </a:xfrm>
            <a:prstGeom prst="line">
              <a:avLst/>
            </a:prstGeom>
            <a:noFill/>
            <a:ln w="19050" cap="flat" cmpd="sng" algn="ctr">
              <a:solidFill>
                <a:srgbClr val="5B9BD5"/>
              </a:solidFill>
              <a:prstDash val="solid"/>
              <a:miter lim="800000"/>
            </a:ln>
            <a:effectLst/>
          </p:spPr>
        </p:cxnSp>
        <p:cxnSp>
          <p:nvCxnSpPr>
            <p:cNvPr id="41" name="Straight Connector 40"/>
            <p:cNvCxnSpPr>
              <a:endCxn id="42" idx="1"/>
            </p:cNvCxnSpPr>
            <p:nvPr/>
          </p:nvCxnSpPr>
          <p:spPr>
            <a:xfrm>
              <a:off x="8418167" y="1809860"/>
              <a:ext cx="0" cy="153889"/>
            </a:xfrm>
            <a:prstGeom prst="line">
              <a:avLst/>
            </a:prstGeom>
            <a:noFill/>
            <a:ln w="19050" cap="flat" cmpd="sng" algn="ctr">
              <a:solidFill>
                <a:srgbClr val="5B9BD5"/>
              </a:solidFill>
              <a:prstDash val="solid"/>
              <a:miter lim="800000"/>
            </a:ln>
            <a:effectLst/>
          </p:spPr>
        </p:cxnSp>
        <p:sp>
          <p:nvSpPr>
            <p:cNvPr id="42" name="TextBox 41"/>
            <p:cNvSpPr txBox="1"/>
            <p:nvPr/>
          </p:nvSpPr>
          <p:spPr>
            <a:xfrm>
              <a:off x="8418167" y="1809860"/>
              <a:ext cx="71411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smtClean="0">
                  <a:ln>
                    <a:noFill/>
                  </a:ln>
                  <a:solidFill>
                    <a:srgbClr val="44546A"/>
                  </a:solidFill>
                  <a:effectLst/>
                  <a:uLnTx/>
                  <a:uFillTx/>
                  <a:latin typeface="Calibri" panose="020F0502020204030204"/>
                  <a:ea typeface="+mn-ea"/>
                  <a:cs typeface="+mn-cs"/>
                </a:rPr>
                <a:t>2028</a:t>
              </a:r>
            </a:p>
          </p:txBody>
        </p:sp>
        <p:cxnSp>
          <p:nvCxnSpPr>
            <p:cNvPr id="43" name="Straight Connector 42"/>
            <p:cNvCxnSpPr/>
            <p:nvPr/>
          </p:nvCxnSpPr>
          <p:spPr>
            <a:xfrm>
              <a:off x="9131746" y="1809859"/>
              <a:ext cx="0" cy="106202"/>
            </a:xfrm>
            <a:prstGeom prst="line">
              <a:avLst/>
            </a:prstGeom>
            <a:noFill/>
            <a:ln w="19050" cap="flat" cmpd="sng" algn="ctr">
              <a:solidFill>
                <a:srgbClr val="5B9BD5"/>
              </a:solidFill>
              <a:prstDash val="solid"/>
              <a:miter lim="800000"/>
            </a:ln>
            <a:effectLst/>
          </p:spPr>
        </p:cxnSp>
        <p:cxnSp>
          <p:nvCxnSpPr>
            <p:cNvPr id="44" name="Straight Connector 43"/>
            <p:cNvCxnSpPr/>
            <p:nvPr/>
          </p:nvCxnSpPr>
          <p:spPr>
            <a:xfrm>
              <a:off x="9131746" y="1809859"/>
              <a:ext cx="717806" cy="0"/>
            </a:xfrm>
            <a:prstGeom prst="line">
              <a:avLst/>
            </a:prstGeom>
            <a:noFill/>
            <a:ln w="19050" cap="flat" cmpd="sng" algn="ctr">
              <a:solidFill>
                <a:srgbClr val="5B9BD5"/>
              </a:solidFill>
              <a:prstDash val="solid"/>
              <a:miter lim="800000"/>
            </a:ln>
            <a:effectLst/>
          </p:spPr>
        </p:cxnSp>
        <p:sp>
          <p:nvSpPr>
            <p:cNvPr id="45" name="Rounded Rectangle 44"/>
            <p:cNvSpPr/>
            <p:nvPr/>
          </p:nvSpPr>
          <p:spPr>
            <a:xfrm>
              <a:off x="7859625" y="3529651"/>
              <a:ext cx="2642069" cy="2206953"/>
            </a:xfrm>
            <a:prstGeom prst="roundRect">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46" name="Rounded Rectangle 45"/>
            <p:cNvSpPr/>
            <p:nvPr/>
          </p:nvSpPr>
          <p:spPr>
            <a:xfrm>
              <a:off x="7859625" y="3529651"/>
              <a:ext cx="2642069" cy="634564"/>
            </a:xfrm>
            <a:prstGeom prst="roundRect">
              <a:avLst>
                <a:gd name="adj" fmla="val 50000"/>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smtClean="0">
                  <a:ln>
                    <a:noFill/>
                  </a:ln>
                  <a:solidFill>
                    <a:srgbClr val="44546A"/>
                  </a:solidFill>
                  <a:effectLst/>
                  <a:uLnTx/>
                  <a:uFillTx/>
                  <a:latin typeface="Calibri" panose="020F0502020204030204"/>
                  <a:ea typeface="+mn-ea"/>
                  <a:cs typeface="+mn-cs"/>
                </a:rPr>
                <a:t>M&amp;O</a:t>
              </a:r>
              <a:br>
                <a:rPr kumimoji="0" lang="en-GB" sz="1800" b="1" i="0" u="none" strike="noStrike" kern="0" cap="none" spc="0" normalizeH="0" baseline="0" noProof="0" dirty="0" smtClean="0">
                  <a:ln>
                    <a:noFill/>
                  </a:ln>
                  <a:solidFill>
                    <a:srgbClr val="44546A"/>
                  </a:solidFill>
                  <a:effectLst/>
                  <a:uLnTx/>
                  <a:uFillTx/>
                  <a:latin typeface="Calibri" panose="020F0502020204030204"/>
                  <a:ea typeface="+mn-ea"/>
                  <a:cs typeface="+mn-cs"/>
                </a:rPr>
              </a:br>
              <a:r>
                <a:rPr kumimoji="0" lang="en-GB" sz="1600" b="0" i="0" u="none" strike="noStrike" kern="0" cap="none" spc="0" normalizeH="0" baseline="0" noProof="0" dirty="0" smtClean="0">
                  <a:ln>
                    <a:noFill/>
                  </a:ln>
                  <a:solidFill>
                    <a:srgbClr val="44546A"/>
                  </a:solidFill>
                  <a:effectLst/>
                  <a:uLnTx/>
                  <a:uFillTx/>
                  <a:latin typeface="Calibri" panose="020F0502020204030204"/>
                  <a:ea typeface="+mn-ea"/>
                  <a:cs typeface="+mn-cs"/>
                </a:rPr>
                <a:t>(Operations Support)</a:t>
              </a:r>
            </a:p>
          </p:txBody>
        </p:sp>
        <p:cxnSp>
          <p:nvCxnSpPr>
            <p:cNvPr id="47" name="Straight Connector 46"/>
            <p:cNvCxnSpPr/>
            <p:nvPr/>
          </p:nvCxnSpPr>
          <p:spPr>
            <a:xfrm>
              <a:off x="9724238" y="1692998"/>
              <a:ext cx="121087" cy="116861"/>
            </a:xfrm>
            <a:prstGeom prst="line">
              <a:avLst/>
            </a:prstGeom>
            <a:noFill/>
            <a:ln w="19050" cap="flat" cmpd="sng" algn="ctr">
              <a:solidFill>
                <a:srgbClr val="5B9BD5"/>
              </a:solidFill>
              <a:prstDash val="solid"/>
              <a:miter lim="800000"/>
            </a:ln>
            <a:effectLst/>
          </p:spPr>
        </p:cxnSp>
        <p:cxnSp>
          <p:nvCxnSpPr>
            <p:cNvPr id="48" name="Straight Connector 47"/>
            <p:cNvCxnSpPr/>
            <p:nvPr/>
          </p:nvCxnSpPr>
          <p:spPr>
            <a:xfrm flipV="1">
              <a:off x="9724238" y="1818131"/>
              <a:ext cx="121087" cy="108589"/>
            </a:xfrm>
            <a:prstGeom prst="line">
              <a:avLst/>
            </a:prstGeom>
            <a:noFill/>
            <a:ln w="19050" cap="flat" cmpd="sng" algn="ctr">
              <a:solidFill>
                <a:srgbClr val="5B9BD5"/>
              </a:solidFill>
              <a:prstDash val="solid"/>
              <a:miter lim="800000"/>
            </a:ln>
            <a:effectLst/>
          </p:spPr>
        </p:cxnSp>
        <p:sp>
          <p:nvSpPr>
            <p:cNvPr id="49" name="TextBox 48"/>
            <p:cNvSpPr txBox="1"/>
            <p:nvPr/>
          </p:nvSpPr>
          <p:spPr>
            <a:xfrm>
              <a:off x="7958492" y="4167180"/>
              <a:ext cx="2572786" cy="153888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TARGET STATION COMMISSIONING</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FIRST BEAM</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0" i="0" u="none" strike="noStrike" kern="0" cap="none" spc="0" normalizeH="0" baseline="0" noProof="0" dirty="0" smtClean="0">
                  <a:ln>
                    <a:noFill/>
                  </a:ln>
                  <a:solidFill>
                    <a:prstClr val="white"/>
                  </a:solidFill>
                  <a:effectLst/>
                  <a:uLnTx/>
                  <a:uFillTx/>
                  <a:latin typeface="Calibri" panose="020F0502020204030204"/>
                  <a:ea typeface="+mn-ea"/>
                  <a:cs typeface="+mn-cs"/>
                </a:rPr>
                <a:t>PRODUCTION OF REPLACEMENT COMPONENTS</a:t>
              </a:r>
            </a:p>
          </p:txBody>
        </p:sp>
        <p:sp>
          <p:nvSpPr>
            <p:cNvPr id="50" name="Rectangle 49"/>
            <p:cNvSpPr/>
            <p:nvPr/>
          </p:nvSpPr>
          <p:spPr>
            <a:xfrm>
              <a:off x="10147888" y="3485463"/>
              <a:ext cx="452674" cy="2284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cxnSp>
        <p:nvCxnSpPr>
          <p:cNvPr id="5" name="Straight Connector 4"/>
          <p:cNvCxnSpPr/>
          <p:nvPr/>
        </p:nvCxnSpPr>
        <p:spPr>
          <a:xfrm>
            <a:off x="4700154" y="1779574"/>
            <a:ext cx="24466" cy="417995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Freeform 56"/>
          <p:cNvSpPr/>
          <p:nvPr/>
        </p:nvSpPr>
        <p:spPr>
          <a:xfrm>
            <a:off x="1569668" y="2974294"/>
            <a:ext cx="204107" cy="269421"/>
          </a:xfrm>
          <a:custGeom>
            <a:avLst/>
            <a:gdLst>
              <a:gd name="connsiteX0" fmla="*/ 0 w 204107"/>
              <a:gd name="connsiteY0" fmla="*/ 171450 h 269421"/>
              <a:gd name="connsiteX1" fmla="*/ 40821 w 204107"/>
              <a:gd name="connsiteY1" fmla="*/ 269421 h 269421"/>
              <a:gd name="connsiteX2" fmla="*/ 204107 w 204107"/>
              <a:gd name="connsiteY2" fmla="*/ 0 h 269421"/>
            </a:gdLst>
            <a:ahLst/>
            <a:cxnLst>
              <a:cxn ang="0">
                <a:pos x="connsiteX0" y="connsiteY0"/>
              </a:cxn>
              <a:cxn ang="0">
                <a:pos x="connsiteX1" y="connsiteY1"/>
              </a:cxn>
              <a:cxn ang="0">
                <a:pos x="connsiteX2" y="connsiteY2"/>
              </a:cxn>
            </a:cxnLst>
            <a:rect l="l" t="t" r="r" b="b"/>
            <a:pathLst>
              <a:path w="204107" h="269421">
                <a:moveTo>
                  <a:pt x="0" y="171450"/>
                </a:moveTo>
                <a:lnTo>
                  <a:pt x="40821" y="269421"/>
                </a:lnTo>
                <a:lnTo>
                  <a:pt x="204107" y="0"/>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Freeform 57"/>
          <p:cNvSpPr/>
          <p:nvPr/>
        </p:nvSpPr>
        <p:spPr>
          <a:xfrm>
            <a:off x="1558337" y="3252837"/>
            <a:ext cx="204107" cy="269421"/>
          </a:xfrm>
          <a:custGeom>
            <a:avLst/>
            <a:gdLst>
              <a:gd name="connsiteX0" fmla="*/ 0 w 204107"/>
              <a:gd name="connsiteY0" fmla="*/ 171450 h 269421"/>
              <a:gd name="connsiteX1" fmla="*/ 40821 w 204107"/>
              <a:gd name="connsiteY1" fmla="*/ 269421 h 269421"/>
              <a:gd name="connsiteX2" fmla="*/ 204107 w 204107"/>
              <a:gd name="connsiteY2" fmla="*/ 0 h 269421"/>
            </a:gdLst>
            <a:ahLst/>
            <a:cxnLst>
              <a:cxn ang="0">
                <a:pos x="connsiteX0" y="connsiteY0"/>
              </a:cxn>
              <a:cxn ang="0">
                <a:pos x="connsiteX1" y="connsiteY1"/>
              </a:cxn>
              <a:cxn ang="0">
                <a:pos x="connsiteX2" y="connsiteY2"/>
              </a:cxn>
            </a:cxnLst>
            <a:rect l="l" t="t" r="r" b="b"/>
            <a:pathLst>
              <a:path w="204107" h="269421">
                <a:moveTo>
                  <a:pt x="0" y="171450"/>
                </a:moveTo>
                <a:lnTo>
                  <a:pt x="40821" y="269421"/>
                </a:lnTo>
                <a:lnTo>
                  <a:pt x="204107" y="0"/>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9" name="Freeform 58"/>
          <p:cNvSpPr/>
          <p:nvPr/>
        </p:nvSpPr>
        <p:spPr>
          <a:xfrm>
            <a:off x="1539220" y="3539781"/>
            <a:ext cx="204107" cy="269421"/>
          </a:xfrm>
          <a:custGeom>
            <a:avLst/>
            <a:gdLst>
              <a:gd name="connsiteX0" fmla="*/ 0 w 204107"/>
              <a:gd name="connsiteY0" fmla="*/ 171450 h 269421"/>
              <a:gd name="connsiteX1" fmla="*/ 40821 w 204107"/>
              <a:gd name="connsiteY1" fmla="*/ 269421 h 269421"/>
              <a:gd name="connsiteX2" fmla="*/ 204107 w 204107"/>
              <a:gd name="connsiteY2" fmla="*/ 0 h 269421"/>
            </a:gdLst>
            <a:ahLst/>
            <a:cxnLst>
              <a:cxn ang="0">
                <a:pos x="connsiteX0" y="connsiteY0"/>
              </a:cxn>
              <a:cxn ang="0">
                <a:pos x="connsiteX1" y="connsiteY1"/>
              </a:cxn>
              <a:cxn ang="0">
                <a:pos x="connsiteX2" y="connsiteY2"/>
              </a:cxn>
            </a:cxnLst>
            <a:rect l="l" t="t" r="r" b="b"/>
            <a:pathLst>
              <a:path w="204107" h="269421">
                <a:moveTo>
                  <a:pt x="0" y="171450"/>
                </a:moveTo>
                <a:lnTo>
                  <a:pt x="40821" y="269421"/>
                </a:lnTo>
                <a:lnTo>
                  <a:pt x="204107" y="0"/>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Freeform 59"/>
          <p:cNvSpPr/>
          <p:nvPr/>
        </p:nvSpPr>
        <p:spPr>
          <a:xfrm>
            <a:off x="1527181" y="3802975"/>
            <a:ext cx="204107" cy="269421"/>
          </a:xfrm>
          <a:custGeom>
            <a:avLst/>
            <a:gdLst>
              <a:gd name="connsiteX0" fmla="*/ 0 w 204107"/>
              <a:gd name="connsiteY0" fmla="*/ 171450 h 269421"/>
              <a:gd name="connsiteX1" fmla="*/ 40821 w 204107"/>
              <a:gd name="connsiteY1" fmla="*/ 269421 h 269421"/>
              <a:gd name="connsiteX2" fmla="*/ 204107 w 204107"/>
              <a:gd name="connsiteY2" fmla="*/ 0 h 269421"/>
            </a:gdLst>
            <a:ahLst/>
            <a:cxnLst>
              <a:cxn ang="0">
                <a:pos x="connsiteX0" y="connsiteY0"/>
              </a:cxn>
              <a:cxn ang="0">
                <a:pos x="connsiteX1" y="connsiteY1"/>
              </a:cxn>
              <a:cxn ang="0">
                <a:pos x="connsiteX2" y="connsiteY2"/>
              </a:cxn>
            </a:cxnLst>
            <a:rect l="l" t="t" r="r" b="b"/>
            <a:pathLst>
              <a:path w="204107" h="269421">
                <a:moveTo>
                  <a:pt x="0" y="171450"/>
                </a:moveTo>
                <a:lnTo>
                  <a:pt x="40821" y="269421"/>
                </a:lnTo>
                <a:lnTo>
                  <a:pt x="204107" y="0"/>
                </a:ln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p:cNvSpPr txBox="1"/>
          <p:nvPr/>
        </p:nvSpPr>
        <p:spPr>
          <a:xfrm rot="21100546">
            <a:off x="5091750" y="2380863"/>
            <a:ext cx="21372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smtClean="0">
                <a:ln>
                  <a:noFill/>
                </a:ln>
                <a:solidFill>
                  <a:srgbClr val="FF0000"/>
                </a:solidFill>
                <a:effectLst/>
                <a:uLnTx/>
                <a:uFillTx/>
                <a:latin typeface="FundedComic Sans MS"/>
                <a:ea typeface="+mn-ea"/>
                <a:cs typeface="+mn-cs"/>
              </a:rPr>
              <a:t>Funded at 100% of budget request</a:t>
            </a:r>
            <a:endParaRPr kumimoji="0" lang="en-GB" sz="1800" b="0" i="1" u="none" strike="noStrike" kern="1200" cap="none" spc="0" normalizeH="0" baseline="0" noProof="0" dirty="0">
              <a:ln>
                <a:noFill/>
              </a:ln>
              <a:solidFill>
                <a:srgbClr val="FF0000"/>
              </a:solidFill>
              <a:effectLst/>
              <a:uLnTx/>
              <a:uFillTx/>
              <a:latin typeface="FundedComic Sans MS"/>
              <a:ea typeface="+mn-ea"/>
              <a:cs typeface="+mn-cs"/>
            </a:endParaRPr>
          </a:p>
        </p:txBody>
      </p:sp>
    </p:spTree>
    <p:extLst>
      <p:ext uri="{BB962C8B-B14F-4D97-AF65-F5344CB8AC3E}">
        <p14:creationId xmlns:p14="http://schemas.microsoft.com/office/powerpoint/2010/main" val="2568305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783" y="365125"/>
            <a:ext cx="11283193" cy="1245561"/>
          </a:xfrm>
        </p:spPr>
        <p:txBody>
          <a:bodyPr>
            <a:normAutofit fontScale="90000"/>
          </a:bodyPr>
          <a:lstStyle/>
          <a:p>
            <a:r>
              <a:rPr lang="en-GB" sz="3600" dirty="0"/>
              <a:t>Funding </a:t>
            </a:r>
            <a:r>
              <a:rPr lang="en-GB" sz="3600" dirty="0" smtClean="0"/>
              <a:t>letter </a:t>
            </a:r>
            <a:r>
              <a:rPr lang="en-GB" sz="3600" dirty="0" smtClean="0"/>
              <a:t>for LBNF/DUNE </a:t>
            </a:r>
            <a:r>
              <a:rPr lang="en-GB" sz="3600" dirty="0"/>
              <a:t>Target Phase 2 </a:t>
            </a:r>
            <a:r>
              <a:rPr lang="en-GB" sz="3600" dirty="0" smtClean="0"/>
              <a:t/>
            </a:r>
            <a:br>
              <a:rPr lang="en-GB" sz="3600" dirty="0" smtClean="0"/>
            </a:br>
            <a:r>
              <a:rPr lang="en-GB" sz="3600" dirty="0" smtClean="0"/>
              <a:t>(STFC Projects Peer Review Panel / Science Board)</a:t>
            </a:r>
            <a:r>
              <a:rPr lang="en-GB" dirty="0"/>
              <a:t/>
            </a:r>
            <a:br>
              <a:rPr lang="en-GB" dirty="0"/>
            </a:br>
            <a:endParaRPr lang="en-GB" dirty="0"/>
          </a:p>
        </p:txBody>
      </p:sp>
      <p:sp>
        <p:nvSpPr>
          <p:cNvPr id="3" name="Content Placeholder 2"/>
          <p:cNvSpPr>
            <a:spLocks noGrp="1"/>
          </p:cNvSpPr>
          <p:nvPr>
            <p:ph idx="1"/>
          </p:nvPr>
        </p:nvSpPr>
        <p:spPr>
          <a:xfrm>
            <a:off x="276837" y="1694576"/>
            <a:ext cx="11803310" cy="4920144"/>
          </a:xfrm>
        </p:spPr>
        <p:txBody>
          <a:bodyPr>
            <a:noAutofit/>
          </a:bodyPr>
          <a:lstStyle/>
          <a:p>
            <a:r>
              <a:rPr lang="en-GB" i="1" dirty="0" smtClean="0"/>
              <a:t>‘Science </a:t>
            </a:r>
            <a:r>
              <a:rPr lang="en-GB" i="1" dirty="0"/>
              <a:t>Board were informed of the technical challenge of the different lengths of the target. A 1.5m target length is technically feasible, but the team would like to increase this to 1.8m and are one of the few groups globally that have the knowledge and skills to achieve this. Science Board were very supportive of the proposal and endorsed the recommendation of PPRP to fund in full the LBNF DUNE Target Phase 2 project. Science Board also agreed that the team should </a:t>
            </a:r>
            <a:r>
              <a:rPr lang="en-GB" b="1" i="1" dirty="0"/>
              <a:t>introduce a robust reporting schedule </a:t>
            </a:r>
            <a:r>
              <a:rPr lang="en-GB" i="1" dirty="0"/>
              <a:t>for each phase of the </a:t>
            </a:r>
            <a:r>
              <a:rPr lang="en-GB" i="1" dirty="0" smtClean="0"/>
              <a:t>project […]. </a:t>
            </a:r>
            <a:endParaRPr lang="en-GB" i="1" dirty="0"/>
          </a:p>
        </p:txBody>
      </p:sp>
    </p:spTree>
    <p:extLst>
      <p:ext uri="{BB962C8B-B14F-4D97-AF65-F5344CB8AC3E}">
        <p14:creationId xmlns:p14="http://schemas.microsoft.com/office/powerpoint/2010/main" val="3229897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5015" y="399012"/>
            <a:ext cx="12256100" cy="6458988"/>
          </a:xfrm>
          <a:prstGeom prst="rect">
            <a:avLst/>
          </a:prstGeom>
        </p:spPr>
      </p:pic>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12</a:t>
            </a:fld>
            <a:r>
              <a:rPr smtClean="0"/>
              <a:t> </a:t>
            </a:r>
            <a:endParaRPr dirty="0"/>
          </a:p>
        </p:txBody>
      </p:sp>
      <p:sp>
        <p:nvSpPr>
          <p:cNvPr id="7" name="Title 1"/>
          <p:cNvSpPr>
            <a:spLocks noGrp="1"/>
          </p:cNvSpPr>
          <p:nvPr>
            <p:ph type="title"/>
          </p:nvPr>
        </p:nvSpPr>
        <p:spPr>
          <a:xfrm>
            <a:off x="99753" y="-75164"/>
            <a:ext cx="12192000" cy="753035"/>
          </a:xfrm>
        </p:spPr>
        <p:txBody>
          <a:bodyPr/>
          <a:lstStyle/>
          <a:p>
            <a:r>
              <a:rPr lang="en-GB" dirty="0" smtClean="0"/>
              <a:t>Target &amp; materials budget (non-staff)</a:t>
            </a:r>
            <a:endParaRPr lang="en-GB" dirty="0"/>
          </a:p>
        </p:txBody>
      </p:sp>
    </p:spTree>
    <p:extLst>
      <p:ext uri="{BB962C8B-B14F-4D97-AF65-F5344CB8AC3E}">
        <p14:creationId xmlns:p14="http://schemas.microsoft.com/office/powerpoint/2010/main" val="2185110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dirty="0" smtClean="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13</a:t>
            </a:fld>
            <a:r>
              <a:rPr kumimoji="0" lang="en-US" sz="1400" b="0" i="0" u="none" strike="noStrike" kern="1200" cap="none" spc="0" normalizeH="0" baseline="0" noProof="0" dirty="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0" y="207469"/>
            <a:ext cx="4502844" cy="1069404"/>
          </a:xfrm>
        </p:spPr>
        <p:txBody>
          <a:bodyPr>
            <a:normAutofit fontScale="90000"/>
          </a:bodyPr>
          <a:lstStyle/>
          <a:p>
            <a:r>
              <a:rPr lang="en-GB" dirty="0" smtClean="0"/>
              <a:t>UK WP1: Target and Beamline Apparatus</a:t>
            </a:r>
            <a:endParaRPr lang="en-GB"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1008" t="2730" r="11558" b="2998"/>
          <a:stretch/>
        </p:blipFill>
        <p:spPr>
          <a:xfrm>
            <a:off x="4407538" y="153681"/>
            <a:ext cx="7636911" cy="6574475"/>
          </a:xfrm>
        </p:spPr>
      </p:pic>
      <p:sp>
        <p:nvSpPr>
          <p:cNvPr id="7" name="Rounded Rectangle 6"/>
          <p:cNvSpPr/>
          <p:nvPr/>
        </p:nvSpPr>
        <p:spPr>
          <a:xfrm>
            <a:off x="4481993" y="2918119"/>
            <a:ext cx="7562456" cy="73116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ounded Rectangle 8"/>
          <p:cNvSpPr/>
          <p:nvPr/>
        </p:nvSpPr>
        <p:spPr>
          <a:xfrm>
            <a:off x="4481993" y="965077"/>
            <a:ext cx="7562456" cy="1187919"/>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extBox 2"/>
          <p:cNvSpPr txBox="1"/>
          <p:nvPr/>
        </p:nvSpPr>
        <p:spPr>
          <a:xfrm>
            <a:off x="465512" y="1729047"/>
            <a:ext cx="3532909" cy="1938992"/>
          </a:xfrm>
          <a:prstGeom prst="rect">
            <a:avLst/>
          </a:prstGeom>
          <a:noFill/>
        </p:spPr>
        <p:txBody>
          <a:bodyPr wrap="square" rtlCol="0">
            <a:spAutoFit/>
          </a:bodyPr>
          <a:lstStyle/>
          <a:p>
            <a:r>
              <a:rPr lang="en-GB" sz="2400" dirty="0" smtClean="0"/>
              <a:t>Project Schedule </a:t>
            </a:r>
          </a:p>
          <a:p>
            <a:r>
              <a:rPr lang="en-GB" sz="2400" dirty="0" smtClean="0"/>
              <a:t>– resource loaded to enable ‘earned value’ assessment (c/o Peter Loveridge)</a:t>
            </a:r>
            <a:endParaRPr lang="en-GB" sz="2400" dirty="0"/>
          </a:p>
        </p:txBody>
      </p:sp>
    </p:spTree>
    <p:extLst>
      <p:ext uri="{BB962C8B-B14F-4D97-AF65-F5344CB8AC3E}">
        <p14:creationId xmlns:p14="http://schemas.microsoft.com/office/powerpoint/2010/main" val="3729075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milestones – need to formalize soon</a:t>
            </a:r>
            <a:endParaRPr lang="en-GB"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14</a:t>
            </a:fld>
            <a:r>
              <a:rPr smtClean="0"/>
              <a:t> </a:t>
            </a:r>
            <a:endParaRPr dirty="0"/>
          </a:p>
        </p:txBody>
      </p:sp>
      <p:pic>
        <p:nvPicPr>
          <p:cNvPr id="5" name="Picture 4"/>
          <p:cNvPicPr>
            <a:picLocks noChangeAspect="1"/>
          </p:cNvPicPr>
          <p:nvPr/>
        </p:nvPicPr>
        <p:blipFill>
          <a:blip r:embed="rId2"/>
          <a:stretch>
            <a:fillRect/>
          </a:stretch>
        </p:blipFill>
        <p:spPr>
          <a:xfrm>
            <a:off x="0" y="1052909"/>
            <a:ext cx="12229890" cy="3361149"/>
          </a:xfrm>
          <a:prstGeom prst="rect">
            <a:avLst/>
          </a:prstGeom>
        </p:spPr>
      </p:pic>
      <p:sp>
        <p:nvSpPr>
          <p:cNvPr id="6" name="TextBox 5"/>
          <p:cNvSpPr txBox="1"/>
          <p:nvPr/>
        </p:nvSpPr>
        <p:spPr>
          <a:xfrm>
            <a:off x="1905000" y="4656667"/>
            <a:ext cx="6883400" cy="1292662"/>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Need to submit Milestones, Deliverables table to STFC Oversight Committee meeting </a:t>
            </a:r>
          </a:p>
          <a:p>
            <a:pPr marL="285750" indent="-285750">
              <a:buFont typeface="Arial" panose="020B0604020202020204" pitchFamily="34" charset="0"/>
              <a:buChar char="•"/>
            </a:pPr>
            <a:r>
              <a:rPr lang="en-GB" sz="2000" b="1" dirty="0" smtClean="0"/>
              <a:t>Document submission 24</a:t>
            </a:r>
            <a:r>
              <a:rPr lang="en-GB" sz="2000" b="1" baseline="30000" dirty="0" smtClean="0"/>
              <a:t>th</a:t>
            </a:r>
            <a:r>
              <a:rPr lang="en-GB" sz="2000" b="1" dirty="0" smtClean="0"/>
              <a:t> May for meeting on 7</a:t>
            </a:r>
            <a:r>
              <a:rPr lang="en-GB" sz="2000" b="1" baseline="30000" dirty="0" smtClean="0"/>
              <a:t>th</a:t>
            </a:r>
            <a:r>
              <a:rPr lang="en-GB" sz="2000" b="1" dirty="0" smtClean="0"/>
              <a:t> June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305063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6081393F-1858-4C58-B40F-691585B8890B}"/>
              </a:ext>
            </a:extLst>
          </p:cNvPr>
          <p:cNvGrpSpPr/>
          <p:nvPr/>
        </p:nvGrpSpPr>
        <p:grpSpPr>
          <a:xfrm>
            <a:off x="320478" y="1119874"/>
            <a:ext cx="9135141" cy="5212108"/>
            <a:chOff x="98677" y="3028623"/>
            <a:chExt cx="6667884" cy="3435711"/>
          </a:xfrm>
        </p:grpSpPr>
        <p:pic>
          <p:nvPicPr>
            <p:cNvPr id="15" name="Picture 14">
              <a:extLst>
                <a:ext uri="{FF2B5EF4-FFF2-40B4-BE49-F238E27FC236}">
                  <a16:creationId xmlns:a16="http://schemas.microsoft.com/office/drawing/2014/main" id="{3C4D55F1-1C00-4FEE-869E-AE769BC2F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959" y="3028623"/>
              <a:ext cx="5573601" cy="2969841"/>
            </a:xfrm>
            <a:prstGeom prst="rect">
              <a:avLst/>
            </a:prstGeom>
          </p:spPr>
        </p:pic>
        <p:sp>
          <p:nvSpPr>
            <p:cNvPr id="16" name="Rounded Rectangular Callout 13">
              <a:extLst>
                <a:ext uri="{FF2B5EF4-FFF2-40B4-BE49-F238E27FC236}">
                  <a16:creationId xmlns:a16="http://schemas.microsoft.com/office/drawing/2014/main" id="{04131D1E-347F-46AE-AF18-FD2406E62D1C}"/>
                </a:ext>
              </a:extLst>
            </p:cNvPr>
            <p:cNvSpPr/>
            <p:nvPr/>
          </p:nvSpPr>
          <p:spPr bwMode="auto">
            <a:xfrm>
              <a:off x="3418804" y="5152397"/>
              <a:ext cx="1273690" cy="500042"/>
            </a:xfrm>
            <a:prstGeom prst="wedgeRoundRectCallout">
              <a:avLst>
                <a:gd name="adj1" fmla="val -12395"/>
                <a:gd name="adj2" fmla="val -160911"/>
                <a:gd name="adj3" fmla="val 16667"/>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Lucida Grande" pitchFamily="84" charset="0"/>
                </a:rPr>
                <a:t>Target:</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400" kern="0" dirty="0">
                  <a:solidFill>
                    <a:srgbClr val="000000"/>
                  </a:solidFill>
                  <a:latin typeface="Lucida Grande" pitchFamily="84" charset="0"/>
                </a:rPr>
                <a:t>Segmented graphite rod</a:t>
              </a:r>
              <a:endParaRPr kumimoji="0" lang="en-GB" sz="1400" b="0" i="0" u="none" strike="noStrike" kern="0" cap="none" spc="0" normalizeH="0" baseline="0" noProof="0" dirty="0">
                <a:ln>
                  <a:noFill/>
                </a:ln>
                <a:solidFill>
                  <a:srgbClr val="000000"/>
                </a:solidFill>
                <a:effectLst/>
                <a:uLnTx/>
                <a:uFillTx/>
                <a:latin typeface="Lucida Grande" pitchFamily="84" charset="0"/>
              </a:endParaRPr>
            </a:p>
          </p:txBody>
        </p:sp>
        <p:sp>
          <p:nvSpPr>
            <p:cNvPr id="17" name="Rounded Rectangular Callout 14">
              <a:extLst>
                <a:ext uri="{FF2B5EF4-FFF2-40B4-BE49-F238E27FC236}">
                  <a16:creationId xmlns:a16="http://schemas.microsoft.com/office/drawing/2014/main" id="{A9C604D4-A0DB-4E39-ACFC-1CBF30D33717}"/>
                </a:ext>
              </a:extLst>
            </p:cNvPr>
            <p:cNvSpPr/>
            <p:nvPr/>
          </p:nvSpPr>
          <p:spPr bwMode="auto">
            <a:xfrm>
              <a:off x="250495" y="5587925"/>
              <a:ext cx="1693705" cy="876409"/>
            </a:xfrm>
            <a:prstGeom prst="wedgeRoundRectCallout">
              <a:avLst>
                <a:gd name="adj1" fmla="val 51620"/>
                <a:gd name="adj2" fmla="val -203059"/>
                <a:gd name="adj3" fmla="val 16667"/>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dirty="0">
                  <a:ln>
                    <a:noFill/>
                  </a:ln>
                  <a:solidFill>
                    <a:srgbClr val="000000"/>
                  </a:solidFill>
                  <a:effectLst/>
                  <a:uLnTx/>
                  <a:uFillTx/>
                  <a:latin typeface="Lucida Grande" pitchFamily="84" charset="0"/>
                </a:rPr>
                <a:t>‘</a:t>
              </a:r>
              <a:r>
                <a:rPr kumimoji="0" lang="en-GB" sz="1400" b="1" i="0" u="none" strike="noStrike" kern="0" cap="none" spc="0" normalizeH="0" baseline="0" noProof="0" dirty="0" err="1">
                  <a:ln>
                    <a:noFill/>
                  </a:ln>
                  <a:solidFill>
                    <a:srgbClr val="000000"/>
                  </a:solidFill>
                  <a:effectLst/>
                  <a:uLnTx/>
                  <a:uFillTx/>
                  <a:latin typeface="Lucida Grande" pitchFamily="84" charset="0"/>
                </a:rPr>
                <a:t>Bafflette</a:t>
              </a:r>
              <a:r>
                <a:rPr kumimoji="0" lang="en-GB" sz="1400" b="1" i="0" u="none" strike="noStrike" kern="0" cap="none" spc="0" normalizeH="0" baseline="0" noProof="0" dirty="0">
                  <a:ln>
                    <a:noFill/>
                  </a:ln>
                  <a:solidFill>
                    <a:srgbClr val="000000"/>
                  </a:solidFill>
                  <a:effectLst/>
                  <a:uLnTx/>
                  <a:uFillTx/>
                  <a:latin typeface="Lucida Grande" pitchFamily="84" charset="0"/>
                </a:rPr>
                <a:t>’:</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400" kern="0" noProof="0" dirty="0">
                  <a:solidFill>
                    <a:srgbClr val="000000"/>
                  </a:solidFill>
                  <a:latin typeface="Lucida Grande" pitchFamily="84" charset="0"/>
                </a:rPr>
                <a:t>Protects downstream elements </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lang="en-GB" sz="1400" kern="0" noProof="0" dirty="0">
                  <a:solidFill>
                    <a:srgbClr val="000000"/>
                  </a:solidFill>
                  <a:latin typeface="Lucida Grande" pitchFamily="84" charset="0"/>
                </a:rPr>
                <a:t>enables ‘beam based alignment’</a:t>
              </a:r>
              <a:endParaRPr kumimoji="0" lang="en-GB" sz="1400" b="0" i="0" u="none" strike="noStrike" kern="0" cap="none" spc="0" normalizeH="0" baseline="0" noProof="0" dirty="0">
                <a:ln>
                  <a:noFill/>
                </a:ln>
                <a:solidFill>
                  <a:srgbClr val="000000"/>
                </a:solidFill>
                <a:effectLst/>
                <a:uLnTx/>
                <a:uFillTx/>
                <a:latin typeface="Lucida Grande" pitchFamily="84" charset="0"/>
              </a:endParaRPr>
            </a:p>
          </p:txBody>
        </p:sp>
        <p:sp>
          <p:nvSpPr>
            <p:cNvPr id="18" name="Rounded Rectangular Callout 22">
              <a:extLst>
                <a:ext uri="{FF2B5EF4-FFF2-40B4-BE49-F238E27FC236}">
                  <a16:creationId xmlns:a16="http://schemas.microsoft.com/office/drawing/2014/main" id="{E83AB226-FD9B-4E92-AC4A-AED31A5FCF5A}"/>
                </a:ext>
              </a:extLst>
            </p:cNvPr>
            <p:cNvSpPr/>
            <p:nvPr/>
          </p:nvSpPr>
          <p:spPr bwMode="auto">
            <a:xfrm>
              <a:off x="5673595" y="5836378"/>
              <a:ext cx="1092966" cy="612475"/>
            </a:xfrm>
            <a:prstGeom prst="wedgeRoundRectCallout">
              <a:avLst>
                <a:gd name="adj1" fmla="val 41276"/>
                <a:gd name="adj2" fmla="val -139674"/>
                <a:gd name="adj3" fmla="val 16667"/>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lvl="0" defTabSz="914400" eaLnBrk="1" fontAlgn="base" latinLnBrk="0" hangingPunct="1">
                <a:lnSpc>
                  <a:spcPct val="100000"/>
                </a:lnSpc>
                <a:spcBef>
                  <a:spcPct val="0"/>
                </a:spcBef>
                <a:spcAft>
                  <a:spcPct val="0"/>
                </a:spcAft>
                <a:buClrTx/>
                <a:buSzTx/>
                <a:tabLst/>
                <a:defRPr/>
              </a:pPr>
              <a:r>
                <a:rPr lang="en-GB" sz="1400" b="1" kern="0" dirty="0" smtClean="0">
                  <a:solidFill>
                    <a:srgbClr val="000000"/>
                  </a:solidFill>
                  <a:latin typeface="Lucida Grande" pitchFamily="84" charset="0"/>
                </a:rPr>
                <a:t>Downstream titanium beam window</a:t>
              </a:r>
              <a:endParaRPr kumimoji="0" lang="en-GB" sz="1400" b="1" i="0" u="none" strike="noStrike" kern="0" cap="none" spc="0" normalizeH="0" baseline="0" noProof="0" dirty="0">
                <a:ln>
                  <a:noFill/>
                </a:ln>
                <a:solidFill>
                  <a:srgbClr val="000000"/>
                </a:solidFill>
                <a:effectLst/>
                <a:uLnTx/>
                <a:uFillTx/>
                <a:latin typeface="Lucida Grande" pitchFamily="84" charset="0"/>
              </a:endParaRPr>
            </a:p>
          </p:txBody>
        </p:sp>
        <p:sp>
          <p:nvSpPr>
            <p:cNvPr id="21" name="Rounded Rectangular Callout 13">
              <a:extLst>
                <a:ext uri="{FF2B5EF4-FFF2-40B4-BE49-F238E27FC236}">
                  <a16:creationId xmlns:a16="http://schemas.microsoft.com/office/drawing/2014/main" id="{04131D1E-347F-46AE-AF18-FD2406E62D1C}"/>
                </a:ext>
              </a:extLst>
            </p:cNvPr>
            <p:cNvSpPr/>
            <p:nvPr/>
          </p:nvSpPr>
          <p:spPr bwMode="auto">
            <a:xfrm>
              <a:off x="98677" y="4614804"/>
              <a:ext cx="1094283" cy="507251"/>
            </a:xfrm>
            <a:prstGeom prst="wedgeRoundRectCallout">
              <a:avLst>
                <a:gd name="adj1" fmla="val 88161"/>
                <a:gd name="adj2" fmla="val -155312"/>
                <a:gd name="adj3" fmla="val 16667"/>
              </a:avLst>
            </a:prstGeom>
            <a:solidFill>
              <a:srgbClr val="BBE0E3"/>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r>
                <a:rPr lang="en-GB" sz="1400" b="1" kern="0" dirty="0" smtClean="0">
                  <a:solidFill>
                    <a:srgbClr val="000000"/>
                  </a:solidFill>
                  <a:latin typeface="Lucida Grande" pitchFamily="84" charset="0"/>
                </a:rPr>
                <a:t>Upstream titanium beam w</a:t>
              </a:r>
              <a:r>
                <a:rPr kumimoji="0" lang="en-GB" sz="1400" b="1" i="0" u="none" strike="noStrike" kern="0" cap="none" spc="0" normalizeH="0" baseline="0" noProof="0" dirty="0" err="1" smtClean="0">
                  <a:ln>
                    <a:noFill/>
                  </a:ln>
                  <a:solidFill>
                    <a:srgbClr val="000000"/>
                  </a:solidFill>
                  <a:effectLst/>
                  <a:uLnTx/>
                  <a:uFillTx/>
                  <a:latin typeface="Lucida Grande" pitchFamily="84" charset="0"/>
                </a:rPr>
                <a:t>indow</a:t>
              </a:r>
              <a:r>
                <a:rPr kumimoji="0" lang="en-GB" sz="1400" b="1" i="0" u="none" strike="noStrike" kern="0" cap="none" spc="0" normalizeH="0" baseline="0" noProof="0" dirty="0" smtClean="0">
                  <a:ln>
                    <a:noFill/>
                  </a:ln>
                  <a:solidFill>
                    <a:srgbClr val="000000"/>
                  </a:solidFill>
                  <a:effectLst/>
                  <a:uLnTx/>
                  <a:uFillTx/>
                  <a:latin typeface="Lucida Grande" pitchFamily="84" charset="0"/>
                </a:rPr>
                <a:t>:</a:t>
              </a:r>
              <a:endParaRPr kumimoji="0" lang="en-GB" sz="1400" b="1" i="0" u="none" strike="noStrike" kern="0" cap="none" spc="0" normalizeH="0" baseline="0" noProof="0" dirty="0">
                <a:ln>
                  <a:noFill/>
                </a:ln>
                <a:solidFill>
                  <a:srgbClr val="000000"/>
                </a:solidFill>
                <a:effectLst/>
                <a:uLnTx/>
                <a:uFillTx/>
                <a:latin typeface="Lucida Grande" pitchFamily="84" charset="0"/>
              </a:endParaRPr>
            </a:p>
          </p:txBody>
        </p:sp>
      </p:grpSp>
      <p:sp>
        <p:nvSpPr>
          <p:cNvPr id="2" name="Title 1">
            <a:extLst>
              <a:ext uri="{FF2B5EF4-FFF2-40B4-BE49-F238E27FC236}">
                <a16:creationId xmlns:a16="http://schemas.microsoft.com/office/drawing/2014/main" id="{1796FEF8-38D8-4D4B-A2BC-181CA45394AB}"/>
              </a:ext>
            </a:extLst>
          </p:cNvPr>
          <p:cNvSpPr>
            <a:spLocks noGrp="1"/>
          </p:cNvSpPr>
          <p:nvPr>
            <p:ph type="title"/>
          </p:nvPr>
        </p:nvSpPr>
        <p:spPr/>
        <p:txBody>
          <a:bodyPr>
            <a:normAutofit fontScale="90000"/>
          </a:bodyPr>
          <a:lstStyle/>
          <a:p>
            <a:r>
              <a:rPr lang="en-GB" sz="4000" dirty="0"/>
              <a:t>LBNF Target Components</a:t>
            </a:r>
            <a:r>
              <a:rPr lang="en-GB" dirty="0"/>
              <a:t/>
            </a:r>
            <a:br>
              <a:rPr lang="en-GB" dirty="0"/>
            </a:br>
            <a:endParaRPr lang="en-US" dirty="0"/>
          </a:p>
        </p:txBody>
      </p:sp>
      <p:sp>
        <p:nvSpPr>
          <p:cNvPr id="3" name="Footer Placeholder 2">
            <a:extLst>
              <a:ext uri="{FF2B5EF4-FFF2-40B4-BE49-F238E27FC236}">
                <a16:creationId xmlns:a16="http://schemas.microsoft.com/office/drawing/2014/main" id="{AE6C9C20-BD65-474F-9B69-722E7EE71AEA}"/>
              </a:ext>
            </a:extLst>
          </p:cNvPr>
          <p:cNvSpPr>
            <a:spLocks noGrp="1"/>
          </p:cNvSpPr>
          <p:nvPr>
            <p:ph type="ftr" sz="quarter" idx="11"/>
          </p:nvPr>
        </p:nvSpPr>
        <p:spPr/>
        <p:txBody>
          <a:bodyPr/>
          <a:lstStyle/>
          <a:p>
            <a:pPr>
              <a:defRPr/>
            </a:pPr>
            <a:r>
              <a:rPr lang="en-US"/>
              <a:t>Densham | Target Status </a:t>
            </a:r>
          </a:p>
        </p:txBody>
      </p:sp>
      <p:sp>
        <p:nvSpPr>
          <p:cNvPr id="4" name="Slide Number Placeholder 3">
            <a:extLst>
              <a:ext uri="{FF2B5EF4-FFF2-40B4-BE49-F238E27FC236}">
                <a16:creationId xmlns:a16="http://schemas.microsoft.com/office/drawing/2014/main" id="{61F914D7-2FE7-4BDF-8705-C6110D9301A8}"/>
              </a:ext>
            </a:extLst>
          </p:cNvPr>
          <p:cNvSpPr>
            <a:spLocks noGrp="1"/>
          </p:cNvSpPr>
          <p:nvPr>
            <p:ph type="sldNum" sz="quarter" idx="12"/>
          </p:nvPr>
        </p:nvSpPr>
        <p:spPr/>
        <p:txBody>
          <a:bodyPr/>
          <a:lstStyle/>
          <a:p>
            <a:pPr>
              <a:defRPr/>
            </a:pPr>
            <a:fld id="{0C39C72E-2A13-EB4D-AD45-6D4E6ACAED8D}" type="slidenum">
              <a:rPr lang="en-US" smtClean="0"/>
              <a:pPr>
                <a:defRPr/>
              </a:pPr>
              <a:t>15</a:t>
            </a:fld>
            <a:endParaRPr lang="en-US"/>
          </a:p>
        </p:txBody>
      </p:sp>
      <p:sp>
        <p:nvSpPr>
          <p:cNvPr id="5" name="Content Placeholder 4">
            <a:extLst>
              <a:ext uri="{FF2B5EF4-FFF2-40B4-BE49-F238E27FC236}">
                <a16:creationId xmlns:a16="http://schemas.microsoft.com/office/drawing/2014/main" id="{1D5E2232-B036-4FDC-8BE0-AF11BA2C2167}"/>
              </a:ext>
            </a:extLst>
          </p:cNvPr>
          <p:cNvSpPr>
            <a:spLocks noGrp="1"/>
          </p:cNvSpPr>
          <p:nvPr>
            <p:ph idx="13"/>
          </p:nvPr>
        </p:nvSpPr>
        <p:spPr>
          <a:xfrm>
            <a:off x="9455619" y="314614"/>
            <a:ext cx="2354812" cy="5578186"/>
          </a:xfrm>
        </p:spPr>
        <p:txBody>
          <a:bodyPr>
            <a:normAutofit/>
          </a:bodyPr>
          <a:lstStyle/>
          <a:p>
            <a:pPr marL="285750" indent="-285750">
              <a:buFont typeface="Arial" panose="020B0604020202020204" pitchFamily="34" charset="0"/>
              <a:buChar char="•"/>
            </a:pPr>
            <a:r>
              <a:rPr lang="en-US" sz="2400" dirty="0"/>
              <a:t>Target core: segmented graphite rod </a:t>
            </a:r>
            <a:r>
              <a:rPr lang="en-US" sz="2400" dirty="0" smtClean="0"/>
              <a:t> 16 </a:t>
            </a:r>
            <a:r>
              <a:rPr lang="en-US" sz="2400" dirty="0"/>
              <a:t>mm </a:t>
            </a:r>
            <a:r>
              <a:rPr lang="en-US" sz="2400" dirty="0" smtClean="0"/>
              <a:t>diameter,      </a:t>
            </a:r>
            <a:r>
              <a:rPr lang="en-US" sz="2400" dirty="0" smtClean="0"/>
              <a:t>1.5 </a:t>
            </a:r>
            <a:r>
              <a:rPr lang="en-US" sz="2400" dirty="0" smtClean="0"/>
              <a:t>– 1.8 m </a:t>
            </a:r>
            <a:r>
              <a:rPr lang="en-US" sz="2400" dirty="0" smtClean="0"/>
              <a:t>long</a:t>
            </a:r>
            <a:endParaRPr lang="en-US" sz="2400" dirty="0"/>
          </a:p>
          <a:p>
            <a:pPr marL="285750" indent="-285750">
              <a:buFont typeface="Arial" panose="020B0604020202020204" pitchFamily="34" charset="0"/>
              <a:buChar char="•"/>
            </a:pPr>
            <a:r>
              <a:rPr lang="en-US" sz="2400" dirty="0" smtClean="0"/>
              <a:t>Titanium </a:t>
            </a:r>
            <a:r>
              <a:rPr lang="en-US" sz="2400" dirty="0"/>
              <a:t>target containment vessel with up-stream and down-stream beam windows </a:t>
            </a:r>
          </a:p>
          <a:p>
            <a:endParaRPr lang="en-US" dirty="0"/>
          </a:p>
        </p:txBody>
      </p:sp>
      <p:sp>
        <p:nvSpPr>
          <p:cNvPr id="6" name="Date Placeholder 5">
            <a:extLst>
              <a:ext uri="{FF2B5EF4-FFF2-40B4-BE49-F238E27FC236}">
                <a16:creationId xmlns:a16="http://schemas.microsoft.com/office/drawing/2014/main" id="{8EFE3367-3085-4341-B21D-5FBF1C2AA78F}"/>
              </a:ext>
            </a:extLst>
          </p:cNvPr>
          <p:cNvSpPr>
            <a:spLocks noGrp="1"/>
          </p:cNvSpPr>
          <p:nvPr>
            <p:ph type="dt" sz="half" idx="2"/>
          </p:nvPr>
        </p:nvSpPr>
        <p:spPr/>
        <p:txBody>
          <a:bodyPr/>
          <a:lstStyle/>
          <a:p>
            <a:pPr>
              <a:defRPr/>
            </a:pPr>
            <a:r>
              <a:rPr lang="en-US"/>
              <a:t>01.06.21</a:t>
            </a:r>
          </a:p>
        </p:txBody>
      </p:sp>
      <p:sp>
        <p:nvSpPr>
          <p:cNvPr id="19" name="Right Arrow 20">
            <a:extLst>
              <a:ext uri="{FF2B5EF4-FFF2-40B4-BE49-F238E27FC236}">
                <a16:creationId xmlns:a16="http://schemas.microsoft.com/office/drawing/2014/main" id="{2B2CD2B8-4539-4273-884D-C7DAE380A40A}"/>
              </a:ext>
            </a:extLst>
          </p:cNvPr>
          <p:cNvSpPr/>
          <p:nvPr/>
        </p:nvSpPr>
        <p:spPr>
          <a:xfrm rot="787935">
            <a:off x="1005658" y="2408628"/>
            <a:ext cx="781099" cy="37961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8157280C-5571-4EF5-B23F-8AC2C840C2ED}"/>
              </a:ext>
            </a:extLst>
          </p:cNvPr>
          <p:cNvSpPr txBox="1"/>
          <p:nvPr/>
        </p:nvSpPr>
        <p:spPr>
          <a:xfrm rot="724260">
            <a:off x="1148641" y="2159660"/>
            <a:ext cx="550607" cy="369332"/>
          </a:xfrm>
          <a:prstGeom prst="rect">
            <a:avLst/>
          </a:prstGeom>
          <a:noFill/>
        </p:spPr>
        <p:txBody>
          <a:bodyPr wrap="square" rtlCol="0">
            <a:spAutoFit/>
          </a:bodyPr>
          <a:lstStyle/>
          <a:p>
            <a:r>
              <a:rPr lang="en-GB" dirty="0"/>
              <a:t>P</a:t>
            </a:r>
            <a:r>
              <a:rPr lang="en-GB" baseline="30000" dirty="0"/>
              <a:t>+</a:t>
            </a:r>
            <a:endParaRPr lang="en-GB" dirty="0"/>
          </a:p>
        </p:txBody>
      </p:sp>
    </p:spTree>
    <p:extLst>
      <p:ext uri="{BB962C8B-B14F-4D97-AF65-F5344CB8AC3E}">
        <p14:creationId xmlns:p14="http://schemas.microsoft.com/office/powerpoint/2010/main" val="3471576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B08E94-C995-4AD6-8D21-5EF793C312E8}"/>
              </a:ext>
            </a:extLst>
          </p:cNvPr>
          <p:cNvPicPr>
            <a:picLocks noChangeAspect="1"/>
          </p:cNvPicPr>
          <p:nvPr/>
        </p:nvPicPr>
        <p:blipFill rotWithShape="1">
          <a:blip r:embed="rId2">
            <a:clrChange>
              <a:clrFrom>
                <a:srgbClr val="FFFFFF"/>
              </a:clrFrom>
              <a:clrTo>
                <a:srgbClr val="FFFFFF">
                  <a:alpha val="0"/>
                </a:srgbClr>
              </a:clrTo>
            </a:clrChange>
          </a:blip>
          <a:srcRect t="5393"/>
          <a:stretch/>
        </p:blipFill>
        <p:spPr>
          <a:xfrm>
            <a:off x="-5097" y="1001877"/>
            <a:ext cx="12197097" cy="5683145"/>
          </a:xfrm>
          <a:prstGeom prst="rect">
            <a:avLst/>
          </a:prstGeom>
        </p:spPr>
      </p:pic>
      <p:sp>
        <p:nvSpPr>
          <p:cNvPr id="2" name="Title 1">
            <a:extLst>
              <a:ext uri="{FF2B5EF4-FFF2-40B4-BE49-F238E27FC236}">
                <a16:creationId xmlns:a16="http://schemas.microsoft.com/office/drawing/2014/main" id="{202FB227-6CEC-412B-8E0D-B4129261A0EB}"/>
              </a:ext>
            </a:extLst>
          </p:cNvPr>
          <p:cNvSpPr>
            <a:spLocks noGrp="1"/>
          </p:cNvSpPr>
          <p:nvPr>
            <p:ph type="title"/>
          </p:nvPr>
        </p:nvSpPr>
        <p:spPr/>
        <p:txBody>
          <a:bodyPr>
            <a:normAutofit fontScale="90000"/>
          </a:bodyPr>
          <a:lstStyle/>
          <a:p>
            <a:r>
              <a:rPr lang="en-GB" sz="3600" dirty="0"/>
              <a:t>FLUKA Heat Load</a:t>
            </a:r>
            <a:r>
              <a:rPr lang="en-GB" dirty="0"/>
              <a:t/>
            </a:r>
            <a:br>
              <a:rPr lang="en-GB" dirty="0"/>
            </a:br>
            <a:endParaRPr lang="en-US" dirty="0"/>
          </a:p>
        </p:txBody>
      </p:sp>
      <p:sp>
        <p:nvSpPr>
          <p:cNvPr id="3" name="Footer Placeholder 2">
            <a:extLst>
              <a:ext uri="{FF2B5EF4-FFF2-40B4-BE49-F238E27FC236}">
                <a16:creationId xmlns:a16="http://schemas.microsoft.com/office/drawing/2014/main" id="{1F2806DB-2B6C-42F8-B8D5-008A92B6413C}"/>
              </a:ext>
            </a:extLst>
          </p:cNvPr>
          <p:cNvSpPr>
            <a:spLocks noGrp="1"/>
          </p:cNvSpPr>
          <p:nvPr>
            <p:ph type="ftr" sz="quarter" idx="11"/>
          </p:nvPr>
        </p:nvSpPr>
        <p:spPr/>
        <p:txBody>
          <a:bodyPr/>
          <a:lstStyle/>
          <a:p>
            <a:pPr>
              <a:defRPr/>
            </a:pPr>
            <a:r>
              <a:rPr lang="en-US"/>
              <a:t>Densham | Target Status </a:t>
            </a:r>
          </a:p>
        </p:txBody>
      </p:sp>
      <p:sp>
        <p:nvSpPr>
          <p:cNvPr id="4" name="Slide Number Placeholder 3">
            <a:extLst>
              <a:ext uri="{FF2B5EF4-FFF2-40B4-BE49-F238E27FC236}">
                <a16:creationId xmlns:a16="http://schemas.microsoft.com/office/drawing/2014/main" id="{90550F30-6A15-4DE3-B69B-2503C8C98DC7}"/>
              </a:ext>
            </a:extLst>
          </p:cNvPr>
          <p:cNvSpPr>
            <a:spLocks noGrp="1"/>
          </p:cNvSpPr>
          <p:nvPr>
            <p:ph type="sldNum" sz="quarter" idx="12"/>
          </p:nvPr>
        </p:nvSpPr>
        <p:spPr/>
        <p:txBody>
          <a:bodyPr/>
          <a:lstStyle/>
          <a:p>
            <a:pPr>
              <a:defRPr/>
            </a:pPr>
            <a:fld id="{0C39C72E-2A13-EB4D-AD45-6D4E6ACAED8D}" type="slidenum">
              <a:rPr lang="en-US" smtClean="0"/>
              <a:pPr>
                <a:defRPr/>
              </a:pPr>
              <a:t>16</a:t>
            </a:fld>
            <a:endParaRPr lang="en-US"/>
          </a:p>
        </p:txBody>
      </p:sp>
      <p:sp>
        <p:nvSpPr>
          <p:cNvPr id="6" name="Date Placeholder 5">
            <a:extLst>
              <a:ext uri="{FF2B5EF4-FFF2-40B4-BE49-F238E27FC236}">
                <a16:creationId xmlns:a16="http://schemas.microsoft.com/office/drawing/2014/main" id="{78DB5E5E-D78E-459A-8A0B-8F22FB95392F}"/>
              </a:ext>
            </a:extLst>
          </p:cNvPr>
          <p:cNvSpPr>
            <a:spLocks noGrp="1"/>
          </p:cNvSpPr>
          <p:nvPr>
            <p:ph type="dt" sz="half" idx="2"/>
          </p:nvPr>
        </p:nvSpPr>
        <p:spPr/>
        <p:txBody>
          <a:bodyPr/>
          <a:lstStyle/>
          <a:p>
            <a:pPr>
              <a:defRPr/>
            </a:pPr>
            <a:r>
              <a:rPr lang="en-US"/>
              <a:t>01.06.21</a:t>
            </a:r>
          </a:p>
        </p:txBody>
      </p:sp>
      <p:sp>
        <p:nvSpPr>
          <p:cNvPr id="9" name="TextBox 8">
            <a:extLst>
              <a:ext uri="{FF2B5EF4-FFF2-40B4-BE49-F238E27FC236}">
                <a16:creationId xmlns:a16="http://schemas.microsoft.com/office/drawing/2014/main" id="{6B30B1AE-D5E8-4C98-8587-33BFE405376F}"/>
              </a:ext>
            </a:extLst>
          </p:cNvPr>
          <p:cNvSpPr txBox="1"/>
          <p:nvPr/>
        </p:nvSpPr>
        <p:spPr>
          <a:xfrm>
            <a:off x="5644341" y="551402"/>
            <a:ext cx="4781377" cy="400110"/>
          </a:xfrm>
          <a:prstGeom prst="rect">
            <a:avLst/>
          </a:prstGeom>
          <a:noFill/>
        </p:spPr>
        <p:txBody>
          <a:bodyPr wrap="square" rtlCol="0">
            <a:spAutoFit/>
          </a:bodyPr>
          <a:lstStyle/>
          <a:p>
            <a:pPr algn="ctr"/>
            <a:r>
              <a:rPr lang="en-GB" sz="2000" dirty="0" smtClean="0"/>
              <a:t>1.2 MW </a:t>
            </a:r>
            <a:r>
              <a:rPr lang="en-GB" sz="2000" dirty="0" smtClean="0"/>
              <a:t>proton beam on </a:t>
            </a:r>
            <a:r>
              <a:rPr lang="en-GB" sz="2000" dirty="0"/>
              <a:t>a 1.5m long target</a:t>
            </a:r>
          </a:p>
        </p:txBody>
      </p:sp>
      <p:pic>
        <p:nvPicPr>
          <p:cNvPr id="10" name="Picture 9">
            <a:extLst>
              <a:ext uri="{FF2B5EF4-FFF2-40B4-BE49-F238E27FC236}">
                <a16:creationId xmlns:a16="http://schemas.microsoft.com/office/drawing/2014/main" id="{6F093382-55E5-44E2-81C7-64DAC000A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388" y="1301256"/>
            <a:ext cx="6454600" cy="3439273"/>
          </a:xfrm>
          <a:prstGeom prst="rect">
            <a:avLst/>
          </a:prstGeom>
        </p:spPr>
      </p:pic>
    </p:spTree>
    <p:extLst>
      <p:ext uri="{BB962C8B-B14F-4D97-AF65-F5344CB8AC3E}">
        <p14:creationId xmlns:p14="http://schemas.microsoft.com/office/powerpoint/2010/main" val="2378323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FLUKA </a:t>
            </a:r>
            <a:r>
              <a:rPr lang="en-GB" dirty="0"/>
              <a:t>Results – John Back, July 2021</a:t>
            </a:r>
          </a:p>
        </p:txBody>
      </p:sp>
      <p:sp>
        <p:nvSpPr>
          <p:cNvPr id="3" name="Content Placeholder 2"/>
          <p:cNvSpPr>
            <a:spLocks noGrp="1"/>
          </p:cNvSpPr>
          <p:nvPr>
            <p:ph idx="1"/>
          </p:nvPr>
        </p:nvSpPr>
        <p:spPr/>
        <p:txBody>
          <a:bodyPr/>
          <a:lstStyle/>
          <a:p>
            <a:r>
              <a:rPr lang="en-GB" dirty="0"/>
              <a:t>Includes biasing at the beam windows</a:t>
            </a:r>
          </a:p>
          <a:p>
            <a:pPr lvl="1"/>
            <a:r>
              <a:rPr lang="en-GB" dirty="0"/>
              <a:t>“</a:t>
            </a:r>
            <a:r>
              <a:rPr lang="en-US" dirty="0"/>
              <a:t>These use samples of 1 million proton events as before, but it forces more DPA interactions in the beam windows and then reweights them”</a:t>
            </a:r>
            <a:endParaRPr lang="en-GB" dirty="0"/>
          </a:p>
          <a:p>
            <a:r>
              <a:rPr lang="en-GB" dirty="0"/>
              <a:t>2x larger radial bins in windows (for DPA only)</a:t>
            </a:r>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17</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39171425"/>
              </p:ext>
            </p:extLst>
          </p:nvPr>
        </p:nvGraphicFramePr>
        <p:xfrm>
          <a:off x="1842869" y="2683771"/>
          <a:ext cx="9290800" cy="2038981"/>
        </p:xfrm>
        <a:graphic>
          <a:graphicData uri="http://schemas.openxmlformats.org/drawingml/2006/table">
            <a:tbl>
              <a:tblPr/>
              <a:tblGrid>
                <a:gridCol w="1891971">
                  <a:extLst>
                    <a:ext uri="{9D8B030D-6E8A-4147-A177-3AD203B41FA5}">
                      <a16:colId xmlns:a16="http://schemas.microsoft.com/office/drawing/2014/main" val="1767952795"/>
                    </a:ext>
                  </a:extLst>
                </a:gridCol>
                <a:gridCol w="1115549">
                  <a:extLst>
                    <a:ext uri="{9D8B030D-6E8A-4147-A177-3AD203B41FA5}">
                      <a16:colId xmlns:a16="http://schemas.microsoft.com/office/drawing/2014/main" val="1590926093"/>
                    </a:ext>
                  </a:extLst>
                </a:gridCol>
                <a:gridCol w="1428348">
                  <a:extLst>
                    <a:ext uri="{9D8B030D-6E8A-4147-A177-3AD203B41FA5}">
                      <a16:colId xmlns:a16="http://schemas.microsoft.com/office/drawing/2014/main" val="932490366"/>
                    </a:ext>
                  </a:extLst>
                </a:gridCol>
                <a:gridCol w="1142677">
                  <a:extLst>
                    <a:ext uri="{9D8B030D-6E8A-4147-A177-3AD203B41FA5}">
                      <a16:colId xmlns:a16="http://schemas.microsoft.com/office/drawing/2014/main" val="1001913062"/>
                    </a:ext>
                  </a:extLst>
                </a:gridCol>
                <a:gridCol w="969829">
                  <a:extLst>
                    <a:ext uri="{9D8B030D-6E8A-4147-A177-3AD203B41FA5}">
                      <a16:colId xmlns:a16="http://schemas.microsoft.com/office/drawing/2014/main" val="2505237681"/>
                    </a:ext>
                  </a:extLst>
                </a:gridCol>
                <a:gridCol w="914142">
                  <a:extLst>
                    <a:ext uri="{9D8B030D-6E8A-4147-A177-3AD203B41FA5}">
                      <a16:colId xmlns:a16="http://schemas.microsoft.com/office/drawing/2014/main" val="2747458145"/>
                    </a:ext>
                  </a:extLst>
                </a:gridCol>
                <a:gridCol w="914142">
                  <a:extLst>
                    <a:ext uri="{9D8B030D-6E8A-4147-A177-3AD203B41FA5}">
                      <a16:colId xmlns:a16="http://schemas.microsoft.com/office/drawing/2014/main" val="973866577"/>
                    </a:ext>
                  </a:extLst>
                </a:gridCol>
                <a:gridCol w="914142">
                  <a:extLst>
                    <a:ext uri="{9D8B030D-6E8A-4147-A177-3AD203B41FA5}">
                      <a16:colId xmlns:a16="http://schemas.microsoft.com/office/drawing/2014/main" val="537696242"/>
                    </a:ext>
                  </a:extLst>
                </a:gridCol>
              </a:tblGrid>
              <a:tr h="377589">
                <a:tc rowSpan="2">
                  <a:txBody>
                    <a:bodyPr/>
                    <a:lstStyle/>
                    <a:p>
                      <a:pPr algn="ctr" fontAlgn="t"/>
                      <a:r>
                        <a:rPr lang="en-GB" sz="1400" b="0" i="0" u="none" strike="noStrike" dirty="0">
                          <a:solidFill>
                            <a:srgbClr val="000000"/>
                          </a:solidFill>
                          <a:effectLst/>
                          <a:latin typeface="Calibri" panose="020F0502020204030204" pitchFamily="34" charset="0"/>
                        </a:rPr>
                        <a:t>Case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en-GB" sz="1400" b="0" i="0" u="none" strike="noStrike" dirty="0">
                          <a:solidFill>
                            <a:srgbClr val="000000"/>
                          </a:solidFill>
                          <a:effectLst/>
                          <a:latin typeface="Calibri" panose="020F0502020204030204" pitchFamily="34" charset="0"/>
                        </a:rPr>
                        <a:t>Beam Power</a:t>
                      </a:r>
                      <a:br>
                        <a:rPr lang="en-GB" sz="1400" b="0" i="0" u="none" strike="noStrike" dirty="0">
                          <a:solidFill>
                            <a:srgbClr val="000000"/>
                          </a:solidFill>
                          <a:effectLst/>
                          <a:latin typeface="Calibri" panose="020F0502020204030204" pitchFamily="34" charset="0"/>
                        </a:rPr>
                      </a:br>
                      <a:r>
                        <a:rPr lang="en-GB" sz="1400" b="0" i="0" u="none" strike="noStrike" dirty="0">
                          <a:solidFill>
                            <a:srgbClr val="000000"/>
                          </a:solidFill>
                          <a:effectLst/>
                          <a:latin typeface="Calibri" panose="020F0502020204030204" pitchFamily="34" charset="0"/>
                        </a:rPr>
                        <a:t> (MW)</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GB" sz="1400" b="0" i="0" u="none" strike="noStrike">
                          <a:solidFill>
                            <a:srgbClr val="000000"/>
                          </a:solidFill>
                          <a:effectLst/>
                          <a:latin typeface="Calibri" panose="020F0502020204030204" pitchFamily="34" charset="0"/>
                        </a:rPr>
                        <a:t>Peak Heat (MW/m^3)</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rowSpan="2">
                  <a:txBody>
                    <a:bodyPr/>
                    <a:lstStyle/>
                    <a:p>
                      <a:pPr algn="ctr" fontAlgn="t"/>
                      <a:r>
                        <a:rPr lang="en-GB" sz="1400" b="0" i="0" u="none" strike="noStrike" dirty="0">
                          <a:solidFill>
                            <a:srgbClr val="000000"/>
                          </a:solidFill>
                          <a:effectLst/>
                          <a:latin typeface="Calibri" panose="020F0502020204030204" pitchFamily="34" charset="0"/>
                        </a:rPr>
                        <a:t>Total Heat </a:t>
                      </a:r>
                    </a:p>
                    <a:p>
                      <a:pPr algn="ctr" fontAlgn="t"/>
                      <a:r>
                        <a:rPr lang="en-GB" sz="1400" b="0" i="0" u="none" strike="noStrike" dirty="0">
                          <a:solidFill>
                            <a:srgbClr val="000000"/>
                          </a:solidFill>
                          <a:effectLst/>
                          <a:latin typeface="Calibri" panose="020F0502020204030204" pitchFamily="34" charset="0"/>
                        </a:rPr>
                        <a:t>(kW)</a:t>
                      </a:r>
                      <a:br>
                        <a:rPr lang="en-GB" sz="1400" b="0" i="0" u="none" strike="noStrike" dirty="0">
                          <a:solidFill>
                            <a:srgbClr val="000000"/>
                          </a:solidFill>
                          <a:effectLst/>
                          <a:latin typeface="Calibri" panose="020F0502020204030204" pitchFamily="34" charset="0"/>
                        </a:rPr>
                      </a:br>
                      <a:endParaRPr lang="en-GB" sz="1400" b="0" i="0" u="none" strike="noStrike" dirty="0">
                        <a:solidFill>
                          <a:srgbClr val="000000"/>
                        </a:solidFill>
                        <a:effectLst/>
                        <a:latin typeface="Calibri" panose="020F0502020204030204" pitchFamily="34" charset="0"/>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t"/>
                      <a:r>
                        <a:rPr lang="en-GB" sz="1400" b="1" i="0" u="none" strike="noStrike" dirty="0">
                          <a:solidFill>
                            <a:srgbClr val="000000"/>
                          </a:solidFill>
                          <a:effectLst/>
                          <a:latin typeface="Calibri" panose="020F0502020204030204" pitchFamily="34" charset="0"/>
                        </a:rPr>
                        <a:t>Peak DPA per year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16558632"/>
                  </a:ext>
                </a:extLst>
              </a:tr>
              <a:tr h="528625">
                <a:tc vMerge="1">
                  <a:txBody>
                    <a:bodyPr/>
                    <a:lstStyle/>
                    <a:p>
                      <a:endParaRPr lang="en-GB"/>
                    </a:p>
                  </a:txBody>
                  <a:tcPr/>
                </a:tc>
                <a:tc vMerge="1">
                  <a:txBody>
                    <a:bodyPr/>
                    <a:lstStyle/>
                    <a:p>
                      <a:endParaRPr lang="en-GB"/>
                    </a:p>
                  </a:txBody>
                  <a:tcPr/>
                </a:tc>
                <a:tc>
                  <a:txBody>
                    <a:bodyPr/>
                    <a:lstStyle/>
                    <a:p>
                      <a:pPr algn="ctr" fontAlgn="t"/>
                      <a:r>
                        <a:rPr lang="en-GB" sz="1400" b="0" i="0" u="none" strike="noStrike">
                          <a:solidFill>
                            <a:srgbClr val="000000"/>
                          </a:solidFill>
                          <a:effectLst/>
                          <a:latin typeface="Calibri" panose="020F0502020204030204" pitchFamily="34" charset="0"/>
                        </a:rPr>
                        <a:t>Graphite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Titanium</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fontAlgn="t"/>
                      <a:r>
                        <a:rPr lang="en-GB" sz="1400" b="0" i="0" u="none" strike="noStrike">
                          <a:solidFill>
                            <a:srgbClr val="000000"/>
                          </a:solidFill>
                          <a:effectLst/>
                          <a:latin typeface="Calibri" panose="020F0502020204030204" pitchFamily="34" charset="0"/>
                        </a:rPr>
                        <a:t>Target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US Win</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DS Win</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5436672"/>
                  </a:ext>
                </a:extLst>
              </a:tr>
              <a:tr h="377589">
                <a:tc>
                  <a:txBody>
                    <a:bodyPr/>
                    <a:lstStyle/>
                    <a:p>
                      <a:pPr algn="l" fontAlgn="t"/>
                      <a:r>
                        <a:rPr lang="en-GB" sz="1400" b="0" i="0" u="none" strike="noStrike" dirty="0" err="1">
                          <a:solidFill>
                            <a:srgbClr val="000000"/>
                          </a:solidFill>
                          <a:effectLst/>
                          <a:latin typeface="Calibri" panose="020F0502020204030204" pitchFamily="34" charset="0"/>
                        </a:rPr>
                        <a:t>Overfocussed</a:t>
                      </a:r>
                      <a:endParaRPr lang="en-GB" sz="1400" b="0" i="0" u="none" strike="noStrike" dirty="0">
                        <a:solidFill>
                          <a:srgbClr val="000000"/>
                        </a:solidFill>
                        <a:effectLst/>
                        <a:latin typeface="Calibri" panose="020F0502020204030204" pitchFamily="34" charset="0"/>
                      </a:endParaRP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1.2</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256</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380"/>
                    </a:solidFill>
                  </a:tcPr>
                </a:tc>
                <a:tc>
                  <a:txBody>
                    <a:bodyPr/>
                    <a:lstStyle/>
                    <a:p>
                      <a:pPr algn="ctr" fontAlgn="t"/>
                      <a:r>
                        <a:rPr lang="en-GB" sz="1400" b="0" i="0" u="none" strike="noStrike" dirty="0">
                          <a:solidFill>
                            <a:srgbClr val="000000"/>
                          </a:solidFill>
                          <a:effectLst/>
                          <a:latin typeface="Calibri" panose="020F0502020204030204" pitchFamily="34" charset="0"/>
                        </a:rPr>
                        <a:t>391</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780"/>
                    </a:solidFill>
                  </a:tcPr>
                </a:tc>
                <a:tc>
                  <a:txBody>
                    <a:bodyPr/>
                    <a:lstStyle/>
                    <a:p>
                      <a:pPr algn="ctr" fontAlgn="t"/>
                      <a:r>
                        <a:rPr lang="en-GB" sz="1400" b="0" i="0" u="none" strike="noStrike" dirty="0">
                          <a:solidFill>
                            <a:srgbClr val="000000"/>
                          </a:solidFill>
                          <a:effectLst/>
                          <a:latin typeface="Calibri" panose="020F0502020204030204" pitchFamily="34" charset="0"/>
                        </a:rPr>
                        <a:t>25.0</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9474"/>
                    </a:solidFill>
                  </a:tcPr>
                </a:tc>
                <a:tc>
                  <a:txBody>
                    <a:bodyPr/>
                    <a:lstStyle/>
                    <a:p>
                      <a:pPr algn="ctr" fontAlgn="t"/>
                      <a:r>
                        <a:rPr lang="en-GB" sz="1400" b="0" i="0" u="none" strike="noStrike">
                          <a:solidFill>
                            <a:srgbClr val="000000"/>
                          </a:solidFill>
                          <a:effectLst/>
                          <a:latin typeface="Calibri" panose="020F0502020204030204" pitchFamily="34" charset="0"/>
                        </a:rPr>
                        <a:t>1.0</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480"/>
                    </a:solidFill>
                  </a:tcPr>
                </a:tc>
                <a:tc>
                  <a:txBody>
                    <a:bodyPr/>
                    <a:lstStyle/>
                    <a:p>
                      <a:pPr algn="ctr" fontAlgn="t"/>
                      <a:r>
                        <a:rPr lang="en-GB" sz="1400" b="0" i="0" u="none" strike="noStrike">
                          <a:solidFill>
                            <a:srgbClr val="000000"/>
                          </a:solidFill>
                          <a:effectLst/>
                          <a:latin typeface="Calibri" panose="020F0502020204030204" pitchFamily="34" charset="0"/>
                        </a:rPr>
                        <a:t>5.0</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t"/>
                      <a:r>
                        <a:rPr lang="en-GB" sz="1400" b="0" i="0" u="none" strike="noStrike" dirty="0">
                          <a:solidFill>
                            <a:srgbClr val="000000"/>
                          </a:solidFill>
                          <a:effectLst/>
                          <a:latin typeface="Calibri" panose="020F0502020204030204" pitchFamily="34" charset="0"/>
                        </a:rPr>
                        <a:t>0.8</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extLst>
                  <a:ext uri="{0D108BD9-81ED-4DB2-BD59-A6C34878D82A}">
                    <a16:rowId xmlns:a16="http://schemas.microsoft.com/office/drawing/2014/main" val="3671553072"/>
                  </a:ext>
                </a:extLst>
              </a:tr>
              <a:tr h="377589">
                <a:tc>
                  <a:txBody>
                    <a:bodyPr/>
                    <a:lstStyle/>
                    <a:p>
                      <a:pPr algn="l" fontAlgn="t"/>
                      <a:r>
                        <a:rPr lang="en-GB" sz="1400" b="1" i="0" u="none" strike="noStrike" dirty="0">
                          <a:solidFill>
                            <a:srgbClr val="000000"/>
                          </a:solidFill>
                          <a:effectLst/>
                          <a:latin typeface="Calibri" panose="020F0502020204030204" pitchFamily="34" charset="0"/>
                        </a:rPr>
                        <a:t>Nominal</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dirty="0">
                          <a:solidFill>
                            <a:srgbClr val="000000"/>
                          </a:solidFill>
                          <a:effectLst/>
                          <a:latin typeface="Calibri" panose="020F0502020204030204" pitchFamily="34" charset="0"/>
                        </a:rPr>
                        <a:t>1.2</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1" i="0" u="none" strike="noStrike" dirty="0">
                          <a:solidFill>
                            <a:srgbClr val="000000"/>
                          </a:solidFill>
                          <a:effectLst/>
                          <a:latin typeface="Calibri" panose="020F0502020204030204" pitchFamily="34" charset="0"/>
                        </a:rPr>
                        <a:t>157</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683"/>
                    </a:solidFill>
                  </a:tcPr>
                </a:tc>
                <a:tc>
                  <a:txBody>
                    <a:bodyPr/>
                    <a:lstStyle/>
                    <a:p>
                      <a:pPr algn="ctr" fontAlgn="t"/>
                      <a:r>
                        <a:rPr lang="en-GB" sz="1400" b="1" i="0" u="none" strike="noStrike" dirty="0">
                          <a:solidFill>
                            <a:srgbClr val="000000"/>
                          </a:solidFill>
                          <a:effectLst/>
                          <a:latin typeface="Calibri" panose="020F0502020204030204" pitchFamily="34" charset="0"/>
                        </a:rPr>
                        <a:t>191</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DD81"/>
                    </a:solidFill>
                  </a:tcPr>
                </a:tc>
                <a:tc>
                  <a:txBody>
                    <a:bodyPr/>
                    <a:lstStyle/>
                    <a:p>
                      <a:pPr algn="ctr" fontAlgn="t"/>
                      <a:r>
                        <a:rPr lang="en-GB" sz="1400" b="1" i="0" u="none" strike="noStrike" dirty="0">
                          <a:solidFill>
                            <a:srgbClr val="000000"/>
                          </a:solidFill>
                          <a:effectLst/>
                          <a:latin typeface="Calibri" panose="020F0502020204030204" pitchFamily="34" charset="0"/>
                        </a:rPr>
                        <a:t>24.1</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t"/>
                      <a:r>
                        <a:rPr lang="en-GB" sz="1400" b="1" i="0" u="none" strike="noStrike" dirty="0">
                          <a:solidFill>
                            <a:srgbClr val="000000"/>
                          </a:solidFill>
                          <a:effectLst/>
                          <a:latin typeface="Calibri" panose="020F0502020204030204" pitchFamily="34" charset="0"/>
                        </a:rPr>
                        <a:t>0.5</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FD47F"/>
                    </a:solidFill>
                  </a:tcPr>
                </a:tc>
                <a:tc>
                  <a:txBody>
                    <a:bodyPr/>
                    <a:lstStyle/>
                    <a:p>
                      <a:pPr algn="ctr" fontAlgn="t"/>
                      <a:r>
                        <a:rPr lang="en-GB" sz="1400" b="1" i="0" u="none" strike="noStrike" dirty="0">
                          <a:solidFill>
                            <a:srgbClr val="000000"/>
                          </a:solidFill>
                          <a:effectLst/>
                          <a:latin typeface="Calibri" panose="020F0502020204030204" pitchFamily="34" charset="0"/>
                        </a:rPr>
                        <a:t>2.5</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7F"/>
                    </a:solidFill>
                  </a:tcPr>
                </a:tc>
                <a:tc>
                  <a:txBody>
                    <a:bodyPr/>
                    <a:lstStyle/>
                    <a:p>
                      <a:pPr algn="ctr" fontAlgn="t"/>
                      <a:r>
                        <a:rPr lang="en-GB" sz="1400" b="1" i="0" u="none" strike="noStrike" dirty="0">
                          <a:solidFill>
                            <a:srgbClr val="000000"/>
                          </a:solidFill>
                          <a:effectLst/>
                          <a:latin typeface="Calibri" panose="020F0502020204030204" pitchFamily="34" charset="0"/>
                        </a:rPr>
                        <a:t>0.7</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775550250"/>
                  </a:ext>
                </a:extLst>
              </a:tr>
              <a:tr h="377589">
                <a:tc>
                  <a:txBody>
                    <a:bodyPr/>
                    <a:lstStyle/>
                    <a:p>
                      <a:pPr algn="l" fontAlgn="t"/>
                      <a:r>
                        <a:rPr lang="en-GB" sz="1400" b="0" i="0" u="none" strike="noStrike">
                          <a:solidFill>
                            <a:srgbClr val="000000"/>
                          </a:solidFill>
                          <a:effectLst/>
                          <a:latin typeface="Calibri" panose="020F0502020204030204" pitchFamily="34" charset="0"/>
                        </a:rPr>
                        <a:t>Underfocussed</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1.2</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138</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E7E"/>
                    </a:solidFill>
                  </a:tcPr>
                </a:tc>
                <a:tc>
                  <a:txBody>
                    <a:bodyPr/>
                    <a:lstStyle/>
                    <a:p>
                      <a:pPr algn="ctr" fontAlgn="t"/>
                      <a:r>
                        <a:rPr lang="en-GB" sz="1400" b="0" i="0" u="none" strike="noStrike">
                          <a:solidFill>
                            <a:srgbClr val="000000"/>
                          </a:solidFill>
                          <a:effectLst/>
                          <a:latin typeface="Calibri" panose="020F0502020204030204" pitchFamily="34" charset="0"/>
                        </a:rPr>
                        <a:t>166</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E"/>
                    </a:solidFill>
                  </a:tcPr>
                </a:tc>
                <a:tc>
                  <a:txBody>
                    <a:bodyPr/>
                    <a:lstStyle/>
                    <a:p>
                      <a:pPr algn="ctr" fontAlgn="t"/>
                      <a:r>
                        <a:rPr lang="en-GB" sz="1400" b="0" i="0" u="none" strike="noStrike" dirty="0">
                          <a:solidFill>
                            <a:srgbClr val="000000"/>
                          </a:solidFill>
                          <a:effectLst/>
                          <a:latin typeface="Calibri" panose="020F0502020204030204" pitchFamily="34" charset="0"/>
                        </a:rPr>
                        <a:t>23.7</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3"/>
                    </a:solidFill>
                  </a:tcPr>
                </a:tc>
                <a:tc>
                  <a:txBody>
                    <a:bodyPr/>
                    <a:lstStyle/>
                    <a:p>
                      <a:pPr algn="ctr" fontAlgn="t"/>
                      <a:r>
                        <a:rPr lang="en-GB" sz="1400" b="0" i="0" u="none" strike="noStrike" dirty="0">
                          <a:solidFill>
                            <a:srgbClr val="000000"/>
                          </a:solidFill>
                          <a:effectLst/>
                          <a:latin typeface="Calibri" panose="020F0502020204030204" pitchFamily="34" charset="0"/>
                        </a:rPr>
                        <a:t>0.5</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E7E"/>
                    </a:solidFill>
                  </a:tcPr>
                </a:tc>
                <a:tc>
                  <a:txBody>
                    <a:bodyPr/>
                    <a:lstStyle/>
                    <a:p>
                      <a:pPr algn="ctr" fontAlgn="t"/>
                      <a:r>
                        <a:rPr lang="en-GB" sz="1400" b="0" i="0" u="none" strike="noStrike">
                          <a:solidFill>
                            <a:srgbClr val="000000"/>
                          </a:solidFill>
                          <a:effectLst/>
                          <a:latin typeface="Calibri" panose="020F0502020204030204" pitchFamily="34" charset="0"/>
                        </a:rPr>
                        <a:t>2.1</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97D"/>
                    </a:solidFill>
                  </a:tcPr>
                </a:tc>
                <a:tc>
                  <a:txBody>
                    <a:bodyPr/>
                    <a:lstStyle/>
                    <a:p>
                      <a:pPr algn="ctr" fontAlgn="t"/>
                      <a:r>
                        <a:rPr lang="en-GB" sz="1400" b="0" i="0" u="none" strike="noStrike" dirty="0">
                          <a:solidFill>
                            <a:srgbClr val="000000"/>
                          </a:solidFill>
                          <a:effectLst/>
                          <a:latin typeface="Calibri" panose="020F0502020204030204" pitchFamily="34" charset="0"/>
                        </a:rPr>
                        <a:t>0.6</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67C"/>
                    </a:solidFill>
                  </a:tcPr>
                </a:tc>
                <a:extLst>
                  <a:ext uri="{0D108BD9-81ED-4DB2-BD59-A6C34878D82A}">
                    <a16:rowId xmlns:a16="http://schemas.microsoft.com/office/drawing/2014/main" val="1153416348"/>
                  </a:ext>
                </a:extLst>
              </a:tr>
            </a:tbl>
          </a:graphicData>
        </a:graphic>
      </p:graphicFrame>
    </p:spTree>
    <p:extLst>
      <p:ext uri="{BB962C8B-B14F-4D97-AF65-F5344CB8AC3E}">
        <p14:creationId xmlns:p14="http://schemas.microsoft.com/office/powerpoint/2010/main" val="1675353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45565" y="1083449"/>
            <a:ext cx="11118797" cy="5093514"/>
          </a:xfrm>
        </p:spPr>
        <p:txBody>
          <a:bodyPr>
            <a:normAutofit/>
          </a:bodyPr>
          <a:lstStyle/>
          <a:p>
            <a:endParaRPr lang="en-GB" dirty="0"/>
          </a:p>
          <a:p>
            <a:endParaRPr lang="en-GB" dirty="0"/>
          </a:p>
          <a:p>
            <a:endParaRPr lang="en-GB" dirty="0"/>
          </a:p>
          <a:p>
            <a:endParaRPr lang="en-GB" dirty="0"/>
          </a:p>
          <a:p>
            <a:endParaRPr lang="en-GB" dirty="0"/>
          </a:p>
          <a:p>
            <a:r>
              <a:rPr lang="en-GB" dirty="0"/>
              <a:t>Increasing length from 1.5 to 1.8m adds about 25% extra heat</a:t>
            </a:r>
          </a:p>
          <a:p>
            <a:pPr lvl="1"/>
            <a:r>
              <a:rPr lang="en-GB" dirty="0"/>
              <a:t>The local heat deposition in the outer container increases rapidly with target length</a:t>
            </a:r>
          </a:p>
          <a:p>
            <a:pPr lvl="1"/>
            <a:endParaRPr lang="en-GB" dirty="0"/>
          </a:p>
          <a:p>
            <a:r>
              <a:rPr lang="en-GB" dirty="0"/>
              <a:t>Increasing the flowrate from 40 to 46g/s keeps the helium outlet temperature below 160°C</a:t>
            </a:r>
          </a:p>
          <a:p>
            <a:pPr lvl="1"/>
            <a:r>
              <a:rPr lang="en-GB" dirty="0"/>
              <a:t>The only components which see an increased peak temperature are the outer container and the downstream bam window</a:t>
            </a:r>
          </a:p>
        </p:txBody>
      </p:sp>
      <p:sp>
        <p:nvSpPr>
          <p:cNvPr id="2" name="Title 1"/>
          <p:cNvSpPr>
            <a:spLocks noGrp="1"/>
          </p:cNvSpPr>
          <p:nvPr>
            <p:ph type="title"/>
          </p:nvPr>
        </p:nvSpPr>
        <p:spPr/>
        <p:txBody>
          <a:bodyPr/>
          <a:lstStyle/>
          <a:p>
            <a:r>
              <a:rPr lang="en-GB" dirty="0"/>
              <a:t>Peak Temperature by Location</a:t>
            </a:r>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18</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graphicFrame>
        <p:nvGraphicFramePr>
          <p:cNvPr id="5" name="Table 4"/>
          <p:cNvGraphicFramePr>
            <a:graphicFrameLocks noGrp="1"/>
          </p:cNvGraphicFramePr>
          <p:nvPr/>
        </p:nvGraphicFramePr>
        <p:xfrm>
          <a:off x="854093" y="1233099"/>
          <a:ext cx="10501740" cy="1737360"/>
        </p:xfrm>
        <a:graphic>
          <a:graphicData uri="http://schemas.openxmlformats.org/drawingml/2006/table">
            <a:tbl>
              <a:tblPr/>
              <a:tblGrid>
                <a:gridCol w="1050174">
                  <a:extLst>
                    <a:ext uri="{9D8B030D-6E8A-4147-A177-3AD203B41FA5}">
                      <a16:colId xmlns:a16="http://schemas.microsoft.com/office/drawing/2014/main" val="2807826585"/>
                    </a:ext>
                  </a:extLst>
                </a:gridCol>
                <a:gridCol w="1050174">
                  <a:extLst>
                    <a:ext uri="{9D8B030D-6E8A-4147-A177-3AD203B41FA5}">
                      <a16:colId xmlns:a16="http://schemas.microsoft.com/office/drawing/2014/main" val="2508982461"/>
                    </a:ext>
                  </a:extLst>
                </a:gridCol>
                <a:gridCol w="1050174">
                  <a:extLst>
                    <a:ext uri="{9D8B030D-6E8A-4147-A177-3AD203B41FA5}">
                      <a16:colId xmlns:a16="http://schemas.microsoft.com/office/drawing/2014/main" val="549331699"/>
                    </a:ext>
                  </a:extLst>
                </a:gridCol>
                <a:gridCol w="1050174">
                  <a:extLst>
                    <a:ext uri="{9D8B030D-6E8A-4147-A177-3AD203B41FA5}">
                      <a16:colId xmlns:a16="http://schemas.microsoft.com/office/drawing/2014/main" val="2923837620"/>
                    </a:ext>
                  </a:extLst>
                </a:gridCol>
                <a:gridCol w="1050174">
                  <a:extLst>
                    <a:ext uri="{9D8B030D-6E8A-4147-A177-3AD203B41FA5}">
                      <a16:colId xmlns:a16="http://schemas.microsoft.com/office/drawing/2014/main" val="3436631979"/>
                    </a:ext>
                  </a:extLst>
                </a:gridCol>
                <a:gridCol w="1050174">
                  <a:extLst>
                    <a:ext uri="{9D8B030D-6E8A-4147-A177-3AD203B41FA5}">
                      <a16:colId xmlns:a16="http://schemas.microsoft.com/office/drawing/2014/main" val="832545990"/>
                    </a:ext>
                  </a:extLst>
                </a:gridCol>
                <a:gridCol w="1050174">
                  <a:extLst>
                    <a:ext uri="{9D8B030D-6E8A-4147-A177-3AD203B41FA5}">
                      <a16:colId xmlns:a16="http://schemas.microsoft.com/office/drawing/2014/main" val="3236832414"/>
                    </a:ext>
                  </a:extLst>
                </a:gridCol>
                <a:gridCol w="1050174">
                  <a:extLst>
                    <a:ext uri="{9D8B030D-6E8A-4147-A177-3AD203B41FA5}">
                      <a16:colId xmlns:a16="http://schemas.microsoft.com/office/drawing/2014/main" val="478824888"/>
                    </a:ext>
                  </a:extLst>
                </a:gridCol>
                <a:gridCol w="1050174">
                  <a:extLst>
                    <a:ext uri="{9D8B030D-6E8A-4147-A177-3AD203B41FA5}">
                      <a16:colId xmlns:a16="http://schemas.microsoft.com/office/drawing/2014/main" val="3170270823"/>
                    </a:ext>
                  </a:extLst>
                </a:gridCol>
                <a:gridCol w="1050174">
                  <a:extLst>
                    <a:ext uri="{9D8B030D-6E8A-4147-A177-3AD203B41FA5}">
                      <a16:colId xmlns:a16="http://schemas.microsoft.com/office/drawing/2014/main" val="2744840054"/>
                    </a:ext>
                  </a:extLst>
                </a:gridCol>
              </a:tblGrid>
              <a:tr h="190500">
                <a:tc gridSpan="10">
                  <a:txBody>
                    <a:bodyPr/>
                    <a:lstStyle/>
                    <a:p>
                      <a:pPr algn="l" fontAlgn="b"/>
                      <a:r>
                        <a:rPr lang="en-US" sz="1800" b="0" i="0" u="none" strike="noStrike" dirty="0">
                          <a:solidFill>
                            <a:srgbClr val="000000"/>
                          </a:solidFill>
                          <a:effectLst/>
                          <a:latin typeface="Calibri" panose="020F0502020204030204" pitchFamily="34" charset="0"/>
                        </a:rPr>
                        <a:t>Peak temperature by location (°C)</a:t>
                      </a:r>
                      <a:r>
                        <a:rPr lang="en-US" sz="1800" b="0" i="0" u="none" strike="noStrike" baseline="0" dirty="0">
                          <a:solidFill>
                            <a:srgbClr val="000000"/>
                          </a:solidFill>
                          <a:effectLst/>
                          <a:latin typeface="Calibri" panose="020F0502020204030204" pitchFamily="34" charset="0"/>
                        </a:rPr>
                        <a:t>  –  Flowrate is 40g/s at L=1.5m, 46g/s at L=1.8m</a:t>
                      </a:r>
                      <a:endParaRPr lang="en-US" sz="1800" b="0" i="0" u="none" strike="noStrike" dirty="0">
                        <a:solidFill>
                          <a:srgbClr val="000000"/>
                        </a:solidFill>
                        <a:effectLst/>
                        <a:latin typeface="Calibri" panose="020F0502020204030204" pitchFamily="34" charset="0"/>
                      </a:endParaRPr>
                    </a:p>
                  </a:txBody>
                  <a:tcPr marL="45720" marR="4572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fontAlgn="b"/>
                      <a:endParaRPr lang="en-GB" sz="1800" b="0" i="0" u="none" strike="noStrike" dirty="0">
                        <a:solidFill>
                          <a:srgbClr val="000000"/>
                        </a:solidFill>
                        <a:effectLst/>
                        <a:latin typeface="Calibri" panose="020F0502020204030204" pitchFamily="34" charset="0"/>
                      </a:endParaRPr>
                    </a:p>
                  </a:txBody>
                  <a:tcPr marL="45720" marR="45720">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GB" sz="1800" b="0" i="0" u="none" strike="noStrike" dirty="0">
                        <a:solidFill>
                          <a:srgbClr val="000000"/>
                        </a:solidFill>
                        <a:effectLst/>
                        <a:latin typeface="Calibri" panose="020F0502020204030204" pitchFamily="34" charset="0"/>
                      </a:endParaRPr>
                    </a:p>
                  </a:txBody>
                  <a:tcPr marL="45720" marR="45720">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GB" sz="1800" b="0" i="0" u="none" strike="noStrike" dirty="0">
                        <a:solidFill>
                          <a:srgbClr val="000000"/>
                        </a:solidFill>
                        <a:effectLst/>
                        <a:latin typeface="Calibri" panose="020F0502020204030204" pitchFamily="34" charset="0"/>
                      </a:endParaRPr>
                    </a:p>
                  </a:txBody>
                  <a:tcPr marL="45720" marR="45720">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GB" sz="1800" b="0" i="0" u="none" strike="noStrike" dirty="0">
                        <a:solidFill>
                          <a:srgbClr val="000000"/>
                        </a:solidFill>
                        <a:effectLst/>
                        <a:latin typeface="Calibri" panose="020F0502020204030204" pitchFamily="34" charset="0"/>
                      </a:endParaRPr>
                    </a:p>
                  </a:txBody>
                  <a:tcPr marL="45720" marR="45720">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GB" sz="1800" b="0" i="0" u="none" strike="noStrike" dirty="0">
                        <a:solidFill>
                          <a:srgbClr val="000000"/>
                        </a:solidFill>
                        <a:effectLst/>
                        <a:latin typeface="Calibri" panose="020F0502020204030204" pitchFamily="34" charset="0"/>
                      </a:endParaRPr>
                    </a:p>
                  </a:txBody>
                  <a:tcPr marL="45720" marR="45720">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ctr" fontAlgn="b"/>
                      <a:endParaRPr lang="en-GB" sz="1800" b="0" i="0" u="none" strike="noStrike" dirty="0">
                        <a:solidFill>
                          <a:srgbClr val="000000"/>
                        </a:solidFill>
                        <a:effectLst/>
                        <a:latin typeface="Calibri" panose="020F0502020204030204" pitchFamily="34" charset="0"/>
                      </a:endParaRPr>
                    </a:p>
                  </a:txBody>
                  <a:tcPr marL="45720" marR="45720">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3650277"/>
                  </a:ext>
                </a:extLst>
              </a:tr>
              <a:tr h="190500">
                <a:tc>
                  <a:txBody>
                    <a:bodyPr/>
                    <a:lstStyle/>
                    <a:p>
                      <a:pPr algn="l" fontAlgn="b"/>
                      <a:r>
                        <a:rPr lang="en-GB" sz="1800" b="0" i="0" u="none" strike="noStrike" dirty="0">
                          <a:solidFill>
                            <a:srgbClr val="000000"/>
                          </a:solidFill>
                          <a:effectLst/>
                          <a:latin typeface="Calibri" panose="020F0502020204030204" pitchFamily="34" charset="0"/>
                        </a:rPr>
                        <a:t>1.2MW</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panose="020F0502020204030204" pitchFamily="34" charset="0"/>
                        </a:rPr>
                        <a:t>Target Core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panose="020F0502020204030204" pitchFamily="34" charset="0"/>
                        </a:rPr>
                        <a:t>Flow Guide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panose="020F0502020204030204" pitchFamily="34" charset="0"/>
                        </a:rPr>
                        <a:t>Outer </a:t>
                      </a:r>
                    </a:p>
                    <a:p>
                      <a:pPr algn="ctr" fontAlgn="b"/>
                      <a:r>
                        <a:rPr lang="en-GB" sz="1800" b="0" i="0" u="none" strike="noStrike" dirty="0">
                          <a:solidFill>
                            <a:srgbClr val="000000"/>
                          </a:solidFill>
                          <a:effectLst/>
                          <a:latin typeface="Calibri" panose="020F0502020204030204" pitchFamily="34" charset="0"/>
                        </a:rPr>
                        <a:t>Can</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US Window</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DS Window</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Bafflette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panose="020F0502020204030204" pitchFamily="34" charset="0"/>
                        </a:rPr>
                        <a:t>Manifold</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panose="020F0502020204030204" pitchFamily="34" charset="0"/>
                        </a:rPr>
                        <a:t>Helium Peak</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Helium Outlet</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2177298"/>
                  </a:ext>
                </a:extLst>
              </a:tr>
              <a:tr h="190500">
                <a:tc>
                  <a:txBody>
                    <a:bodyPr/>
                    <a:lstStyle/>
                    <a:p>
                      <a:pPr algn="l" fontAlgn="b"/>
                      <a:r>
                        <a:rPr lang="en-GB" sz="1800" b="0" i="0" u="none" strike="noStrike" dirty="0">
                          <a:solidFill>
                            <a:srgbClr val="000000"/>
                          </a:solidFill>
                          <a:effectLst/>
                          <a:latin typeface="Calibri" panose="020F0502020204030204" pitchFamily="34" charset="0"/>
                        </a:rPr>
                        <a:t>L=1.5m</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506</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b"/>
                      <a:r>
                        <a:rPr lang="en-GB" sz="1800" b="0" i="0" u="none" strike="noStrike">
                          <a:solidFill>
                            <a:srgbClr val="000000"/>
                          </a:solidFill>
                          <a:effectLst/>
                          <a:latin typeface="Calibri" panose="020F0502020204030204" pitchFamily="34" charset="0"/>
                        </a:rPr>
                        <a:t>213</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680"/>
                    </a:solidFill>
                  </a:tcPr>
                </a:tc>
                <a:tc>
                  <a:txBody>
                    <a:bodyPr/>
                    <a:lstStyle/>
                    <a:p>
                      <a:pPr algn="ctr" fontAlgn="b"/>
                      <a:r>
                        <a:rPr lang="en-GB" sz="1800" b="0" i="0" u="none" strike="noStrike" dirty="0">
                          <a:solidFill>
                            <a:srgbClr val="000000"/>
                          </a:solidFill>
                          <a:effectLst/>
                          <a:latin typeface="Calibri" panose="020F0502020204030204" pitchFamily="34" charset="0"/>
                        </a:rPr>
                        <a:t>133</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282"/>
                    </a:solidFill>
                  </a:tcPr>
                </a:tc>
                <a:tc>
                  <a:txBody>
                    <a:bodyPr/>
                    <a:lstStyle/>
                    <a:p>
                      <a:pPr algn="ctr" fontAlgn="b"/>
                      <a:r>
                        <a:rPr lang="en-GB" sz="1800" b="0" i="0" u="none" strike="noStrike" dirty="0">
                          <a:solidFill>
                            <a:srgbClr val="000000"/>
                          </a:solidFill>
                          <a:effectLst/>
                          <a:latin typeface="Calibri" panose="020F0502020204030204" pitchFamily="34" charset="0"/>
                        </a:rPr>
                        <a:t>107</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880"/>
                    </a:solidFill>
                  </a:tcPr>
                </a:tc>
                <a:tc>
                  <a:txBody>
                    <a:bodyPr/>
                    <a:lstStyle/>
                    <a:p>
                      <a:pPr algn="ctr" fontAlgn="b"/>
                      <a:r>
                        <a:rPr lang="en-GB" sz="1800" b="0" i="0" u="none" strike="noStrike">
                          <a:solidFill>
                            <a:srgbClr val="000000"/>
                          </a:solidFill>
                          <a:effectLst/>
                          <a:latin typeface="Calibri" panose="020F0502020204030204" pitchFamily="34" charset="0"/>
                        </a:rPr>
                        <a:t>128</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081"/>
                    </a:solidFill>
                  </a:tcPr>
                </a:tc>
                <a:tc>
                  <a:txBody>
                    <a:bodyPr/>
                    <a:lstStyle/>
                    <a:p>
                      <a:pPr algn="ctr" fontAlgn="b"/>
                      <a:r>
                        <a:rPr lang="en-GB" sz="1800" b="0" i="0" u="none" strike="noStrike">
                          <a:solidFill>
                            <a:srgbClr val="000000"/>
                          </a:solidFill>
                          <a:effectLst/>
                          <a:latin typeface="Calibri" panose="020F0502020204030204" pitchFamily="34" charset="0"/>
                        </a:rPr>
                        <a:t>37</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1800" b="0" i="0" u="none" strike="noStrike">
                          <a:solidFill>
                            <a:srgbClr val="000000"/>
                          </a:solidFill>
                          <a:effectLst/>
                          <a:latin typeface="Calibri" panose="020F0502020204030204" pitchFamily="34" charset="0"/>
                        </a:rPr>
                        <a:t>197</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ctr" fontAlgn="b"/>
                      <a:r>
                        <a:rPr lang="en-GB" sz="1800" b="0" i="0" u="none" strike="noStrike">
                          <a:solidFill>
                            <a:srgbClr val="000000"/>
                          </a:solidFill>
                          <a:effectLst/>
                          <a:latin typeface="Calibri" panose="020F0502020204030204" pitchFamily="34" charset="0"/>
                        </a:rPr>
                        <a:t>282</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BC7B"/>
                    </a:solidFill>
                  </a:tcPr>
                </a:tc>
                <a:tc>
                  <a:txBody>
                    <a:bodyPr/>
                    <a:lstStyle/>
                    <a:p>
                      <a:pPr algn="ctr" fontAlgn="b"/>
                      <a:r>
                        <a:rPr lang="en-GB" sz="1800" b="0" i="0" u="none" strike="noStrike">
                          <a:solidFill>
                            <a:srgbClr val="000000"/>
                          </a:solidFill>
                          <a:effectLst/>
                          <a:latin typeface="Calibri" panose="020F0502020204030204" pitchFamily="34" charset="0"/>
                        </a:rPr>
                        <a:t>152</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983"/>
                    </a:solidFill>
                  </a:tcPr>
                </a:tc>
                <a:extLst>
                  <a:ext uri="{0D108BD9-81ED-4DB2-BD59-A6C34878D82A}">
                    <a16:rowId xmlns:a16="http://schemas.microsoft.com/office/drawing/2014/main" val="3503090797"/>
                  </a:ext>
                </a:extLst>
              </a:tr>
              <a:tr h="190500">
                <a:tc>
                  <a:txBody>
                    <a:bodyPr/>
                    <a:lstStyle/>
                    <a:p>
                      <a:pPr algn="l" fontAlgn="b"/>
                      <a:r>
                        <a:rPr lang="en-GB" sz="1800" b="0" i="0" u="none" strike="noStrike" dirty="0">
                          <a:solidFill>
                            <a:srgbClr val="000000"/>
                          </a:solidFill>
                          <a:effectLst/>
                          <a:latin typeface="Calibri" panose="020F0502020204030204" pitchFamily="34" charset="0"/>
                        </a:rPr>
                        <a:t>L=1.8m</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rgbClr val="000000"/>
                          </a:solidFill>
                          <a:effectLst/>
                          <a:latin typeface="Calibri" panose="020F0502020204030204" pitchFamily="34" charset="0"/>
                        </a:rPr>
                        <a:t>477</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746E"/>
                    </a:solidFill>
                  </a:tcPr>
                </a:tc>
                <a:tc>
                  <a:txBody>
                    <a:bodyPr/>
                    <a:lstStyle/>
                    <a:p>
                      <a:pPr algn="ctr" fontAlgn="b"/>
                      <a:r>
                        <a:rPr lang="en-GB" sz="1800" b="0" i="0" u="none" strike="noStrike">
                          <a:solidFill>
                            <a:srgbClr val="000000"/>
                          </a:solidFill>
                          <a:effectLst/>
                          <a:latin typeface="Calibri" panose="020F0502020204030204" pitchFamily="34" charset="0"/>
                        </a:rPr>
                        <a:t>196</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D82"/>
                    </a:solidFill>
                  </a:tcPr>
                </a:tc>
                <a:tc>
                  <a:txBody>
                    <a:bodyPr/>
                    <a:lstStyle/>
                    <a:p>
                      <a:pPr algn="ctr" fontAlgn="b"/>
                      <a:r>
                        <a:rPr lang="en-GB" sz="1800" b="0" i="0" u="none" strike="noStrike">
                          <a:solidFill>
                            <a:srgbClr val="000000"/>
                          </a:solidFill>
                          <a:effectLst/>
                          <a:latin typeface="Calibri" panose="020F0502020204030204" pitchFamily="34" charset="0"/>
                        </a:rPr>
                        <a:t>151</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983"/>
                    </a:solidFill>
                  </a:tcPr>
                </a:tc>
                <a:tc>
                  <a:txBody>
                    <a:bodyPr/>
                    <a:lstStyle/>
                    <a:p>
                      <a:pPr algn="ctr" fontAlgn="b"/>
                      <a:r>
                        <a:rPr lang="en-GB" sz="1800" b="0" i="0" u="none" strike="noStrike">
                          <a:solidFill>
                            <a:srgbClr val="000000"/>
                          </a:solidFill>
                          <a:effectLst/>
                          <a:latin typeface="Calibri" panose="020F0502020204030204" pitchFamily="34" charset="0"/>
                        </a:rPr>
                        <a:t>100</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67F"/>
                    </a:solidFill>
                  </a:tcPr>
                </a:tc>
                <a:tc>
                  <a:txBody>
                    <a:bodyPr/>
                    <a:lstStyle/>
                    <a:p>
                      <a:pPr algn="ctr" fontAlgn="b"/>
                      <a:r>
                        <a:rPr lang="en-GB" sz="1800" b="0" i="0" u="none" strike="noStrike" dirty="0">
                          <a:solidFill>
                            <a:srgbClr val="000000"/>
                          </a:solidFill>
                          <a:effectLst/>
                          <a:latin typeface="Calibri" panose="020F0502020204030204" pitchFamily="34" charset="0"/>
                        </a:rPr>
                        <a:t>132</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0E282"/>
                    </a:solidFill>
                  </a:tcPr>
                </a:tc>
                <a:tc>
                  <a:txBody>
                    <a:bodyPr/>
                    <a:lstStyle/>
                    <a:p>
                      <a:pPr algn="ctr" fontAlgn="b"/>
                      <a:r>
                        <a:rPr lang="en-GB" sz="1800" b="0" i="0" u="none" strike="noStrike" dirty="0">
                          <a:solidFill>
                            <a:srgbClr val="000000"/>
                          </a:solidFill>
                          <a:effectLst/>
                          <a:latin typeface="Calibri" panose="020F0502020204030204" pitchFamily="34" charset="0"/>
                        </a:rPr>
                        <a:t>36</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1800" b="0" i="0" u="none" strike="noStrike" dirty="0">
                          <a:solidFill>
                            <a:srgbClr val="000000"/>
                          </a:solidFill>
                          <a:effectLst/>
                          <a:latin typeface="Calibri" panose="020F0502020204030204" pitchFamily="34" charset="0"/>
                        </a:rPr>
                        <a:t>197</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C82"/>
                    </a:solidFill>
                  </a:tcPr>
                </a:tc>
                <a:tc>
                  <a:txBody>
                    <a:bodyPr/>
                    <a:lstStyle/>
                    <a:p>
                      <a:pPr algn="ctr" fontAlgn="b"/>
                      <a:r>
                        <a:rPr lang="en-GB" sz="1800" b="0" i="0" u="none" strike="noStrike" dirty="0">
                          <a:solidFill>
                            <a:srgbClr val="000000"/>
                          </a:solidFill>
                          <a:effectLst/>
                          <a:latin typeface="Calibri" panose="020F0502020204030204" pitchFamily="34" charset="0"/>
                        </a:rPr>
                        <a:t>269</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17C"/>
                    </a:solidFill>
                  </a:tcPr>
                </a:tc>
                <a:tc>
                  <a:txBody>
                    <a:bodyPr/>
                    <a:lstStyle/>
                    <a:p>
                      <a:pPr algn="ctr" fontAlgn="b"/>
                      <a:r>
                        <a:rPr lang="en-GB" sz="1800" b="0" i="0" u="none" strike="noStrike" dirty="0">
                          <a:solidFill>
                            <a:srgbClr val="000000"/>
                          </a:solidFill>
                          <a:effectLst/>
                          <a:latin typeface="Calibri" panose="020F0502020204030204" pitchFamily="34" charset="0"/>
                        </a:rPr>
                        <a:t>158</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A84"/>
                    </a:solidFill>
                  </a:tcPr>
                </a:tc>
                <a:extLst>
                  <a:ext uri="{0D108BD9-81ED-4DB2-BD59-A6C34878D82A}">
                    <a16:rowId xmlns:a16="http://schemas.microsoft.com/office/drawing/2014/main" val="2994709557"/>
                  </a:ext>
                </a:extLst>
              </a:tr>
            </a:tbl>
          </a:graphicData>
        </a:graphic>
      </p:graphicFrame>
    </p:spTree>
    <p:extLst>
      <p:ext uri="{BB962C8B-B14F-4D97-AF65-F5344CB8AC3E}">
        <p14:creationId xmlns:p14="http://schemas.microsoft.com/office/powerpoint/2010/main" val="187459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Thermal </a:t>
            </a:r>
            <a:r>
              <a:rPr lang="en-GB" dirty="0" smtClean="0"/>
              <a:t>Results (Graphite)</a:t>
            </a:r>
            <a:endParaRPr lang="en-GB" dirty="0"/>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19</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grpSp>
        <p:nvGrpSpPr>
          <p:cNvPr id="3" name="Group 2"/>
          <p:cNvGrpSpPr/>
          <p:nvPr/>
        </p:nvGrpSpPr>
        <p:grpSpPr>
          <a:xfrm>
            <a:off x="111486" y="1467389"/>
            <a:ext cx="11747356" cy="4731864"/>
            <a:chOff x="111486" y="-535602"/>
            <a:chExt cx="11747356" cy="4731864"/>
          </a:xfrm>
        </p:grpSpPr>
        <p:pic>
          <p:nvPicPr>
            <p:cNvPr id="5" name="Picture 4"/>
            <p:cNvPicPr>
              <a:picLocks noChangeAspect="1"/>
            </p:cNvPicPr>
            <p:nvPr/>
          </p:nvPicPr>
          <p:blipFill>
            <a:blip r:embed="rId2"/>
            <a:stretch>
              <a:fillRect/>
            </a:stretch>
          </p:blipFill>
          <p:spPr>
            <a:xfrm>
              <a:off x="111486" y="1093851"/>
              <a:ext cx="11747356" cy="2638732"/>
            </a:xfrm>
            <a:prstGeom prst="rect">
              <a:avLst/>
            </a:prstGeom>
          </p:spPr>
        </p:pic>
        <p:pic>
          <p:nvPicPr>
            <p:cNvPr id="6" name="Picture 5"/>
            <p:cNvPicPr>
              <a:picLocks noChangeAspect="1"/>
            </p:cNvPicPr>
            <p:nvPr/>
          </p:nvPicPr>
          <p:blipFill>
            <a:blip r:embed="rId3"/>
            <a:stretch>
              <a:fillRect/>
            </a:stretch>
          </p:blipFill>
          <p:spPr>
            <a:xfrm>
              <a:off x="6317535" y="2643687"/>
              <a:ext cx="4752975" cy="1552575"/>
            </a:xfrm>
            <a:prstGeom prst="rect">
              <a:avLst/>
            </a:prstGeom>
          </p:spPr>
        </p:pic>
        <p:pic>
          <p:nvPicPr>
            <p:cNvPr id="7" name="Picture 6"/>
            <p:cNvPicPr>
              <a:picLocks noChangeAspect="1"/>
            </p:cNvPicPr>
            <p:nvPr/>
          </p:nvPicPr>
          <p:blipFill>
            <a:blip r:embed="rId4"/>
            <a:stretch>
              <a:fillRect/>
            </a:stretch>
          </p:blipFill>
          <p:spPr>
            <a:xfrm>
              <a:off x="5403363" y="-535602"/>
              <a:ext cx="5919559" cy="2120439"/>
            </a:xfrm>
            <a:prstGeom prst="rect">
              <a:avLst/>
            </a:prstGeom>
            <a:ln w="28575">
              <a:solidFill>
                <a:schemeClr val="tx1"/>
              </a:solidFill>
            </a:ln>
          </p:spPr>
        </p:pic>
        <p:cxnSp>
          <p:nvCxnSpPr>
            <p:cNvPr id="8" name="Straight Arrow Connector 7"/>
            <p:cNvCxnSpPr/>
            <p:nvPr/>
          </p:nvCxnSpPr>
          <p:spPr>
            <a:xfrm flipV="1">
              <a:off x="5158469" y="1742687"/>
              <a:ext cx="442231" cy="67053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
        <p:nvSpPr>
          <p:cNvPr id="9" name="TextBox 8"/>
          <p:cNvSpPr txBox="1"/>
          <p:nvPr/>
        </p:nvSpPr>
        <p:spPr>
          <a:xfrm>
            <a:off x="596365" y="1264803"/>
            <a:ext cx="3810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C61"/>
                </a:solidFill>
                <a:effectLst/>
                <a:uLnTx/>
                <a:uFillTx/>
                <a:latin typeface="Calibri" panose="020F0502020204030204"/>
                <a:ea typeface="+mn-ea"/>
                <a:cs typeface="+mn-cs"/>
              </a:rPr>
              <a:t>Target length = 1.5m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C61"/>
                </a:solidFill>
                <a:effectLst/>
                <a:uLnTx/>
                <a:uFillTx/>
                <a:latin typeface="Calibri" panose="020F0502020204030204"/>
                <a:ea typeface="+mn-ea"/>
                <a:cs typeface="+mn-cs"/>
              </a:rPr>
              <a:t>Beam power = 1.2MW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C61"/>
                </a:solidFill>
                <a:effectLst/>
                <a:uLnTx/>
                <a:uFillTx/>
                <a:latin typeface="Calibri" panose="020F0502020204030204"/>
                <a:ea typeface="+mn-ea"/>
                <a:cs typeface="+mn-cs"/>
              </a:rPr>
              <a:t>Inlet temperature = 35°C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C61"/>
                </a:solidFill>
                <a:effectLst/>
                <a:uLnTx/>
                <a:uFillTx/>
                <a:latin typeface="Calibri" panose="020F0502020204030204"/>
                <a:ea typeface="+mn-ea"/>
                <a:cs typeface="+mn-cs"/>
              </a:rPr>
              <a:t>Helium mass flowrate = 40g/s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C61"/>
                </a:solidFill>
                <a:effectLst/>
                <a:uLnTx/>
                <a:uFillTx/>
                <a:latin typeface="Calibri" panose="020F0502020204030204"/>
                <a:ea typeface="+mn-ea"/>
                <a:cs typeface="+mn-cs"/>
              </a:rPr>
              <a:t>Back-pressure at outlet = 4.5barA</a:t>
            </a:r>
          </a:p>
        </p:txBody>
      </p:sp>
    </p:spTree>
    <p:extLst>
      <p:ext uri="{BB962C8B-B14F-4D97-AF65-F5344CB8AC3E}">
        <p14:creationId xmlns:p14="http://schemas.microsoft.com/office/powerpoint/2010/main" val="410668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Approx</a:t>
            </a:r>
            <a:r>
              <a:rPr lang="en-GB" dirty="0" smtClean="0"/>
              <a:t> Agenda</a:t>
            </a:r>
            <a:endParaRPr lang="en-GB" dirty="0"/>
          </a:p>
        </p:txBody>
      </p:sp>
      <p:sp>
        <p:nvSpPr>
          <p:cNvPr id="3" name="Content Placeholder 2"/>
          <p:cNvSpPr>
            <a:spLocks noGrp="1"/>
          </p:cNvSpPr>
          <p:nvPr>
            <p:ph idx="1"/>
          </p:nvPr>
        </p:nvSpPr>
        <p:spPr>
          <a:xfrm>
            <a:off x="606829" y="1596044"/>
            <a:ext cx="10746971" cy="4580919"/>
          </a:xfrm>
        </p:spPr>
        <p:txBody>
          <a:bodyPr>
            <a:normAutofit fontScale="92500"/>
          </a:bodyPr>
          <a:lstStyle/>
          <a:p>
            <a:pPr marL="0" lvl="0" indent="0">
              <a:buNone/>
            </a:pPr>
            <a:r>
              <a:rPr lang="en-GB" dirty="0" smtClean="0"/>
              <a:t>14:00 Intro </a:t>
            </a:r>
            <a:r>
              <a:rPr lang="en-GB" dirty="0"/>
              <a:t>&amp; status of LBNF UK target project and materials requirements – and project reporting requirements [Chris]</a:t>
            </a:r>
          </a:p>
          <a:p>
            <a:pPr marL="0" lvl="0" indent="0">
              <a:buNone/>
            </a:pPr>
            <a:r>
              <a:rPr lang="en-GB" dirty="0" smtClean="0"/>
              <a:t>14:30 Status </a:t>
            </a:r>
            <a:r>
              <a:rPr lang="en-GB" dirty="0"/>
              <a:t>&amp; plans of US/Japan </a:t>
            </a:r>
            <a:r>
              <a:rPr lang="en-GB" dirty="0" err="1"/>
              <a:t>RaDIATE</a:t>
            </a:r>
            <a:r>
              <a:rPr lang="en-GB" dirty="0"/>
              <a:t> programme on titanium and graphite [Frederique &amp; </a:t>
            </a:r>
            <a:r>
              <a:rPr lang="en-GB" dirty="0" smtClean="0"/>
              <a:t>Ishida-san]</a:t>
            </a:r>
            <a:endParaRPr lang="en-GB" dirty="0"/>
          </a:p>
          <a:p>
            <a:pPr marL="0" lvl="0" indent="0">
              <a:buNone/>
            </a:pPr>
            <a:r>
              <a:rPr lang="en-GB" dirty="0" smtClean="0"/>
              <a:t>15:00 PIE </a:t>
            </a:r>
            <a:r>
              <a:rPr lang="en-GB" dirty="0"/>
              <a:t>facilities available for this project at </a:t>
            </a:r>
            <a:r>
              <a:rPr lang="en-GB" dirty="0" err="1"/>
              <a:t>Culham</a:t>
            </a:r>
            <a:r>
              <a:rPr lang="en-GB" dirty="0"/>
              <a:t> [Slava]</a:t>
            </a:r>
          </a:p>
          <a:p>
            <a:pPr marL="0" lvl="0" indent="0">
              <a:buNone/>
            </a:pPr>
            <a:r>
              <a:rPr lang="en-GB" dirty="0" smtClean="0"/>
              <a:t>15:30 Current </a:t>
            </a:r>
            <a:r>
              <a:rPr lang="en-GB" dirty="0"/>
              <a:t>status of irradiated titanium research in UK/Oxford/</a:t>
            </a:r>
            <a:r>
              <a:rPr lang="en-GB" dirty="0" err="1"/>
              <a:t>Culham</a:t>
            </a:r>
            <a:r>
              <a:rPr lang="en-GB" dirty="0"/>
              <a:t> and future plans [</a:t>
            </a:r>
            <a:r>
              <a:rPr lang="en-GB" dirty="0" err="1"/>
              <a:t>Jicheng</a:t>
            </a:r>
            <a:r>
              <a:rPr lang="en-GB" dirty="0"/>
              <a:t>]</a:t>
            </a:r>
          </a:p>
          <a:p>
            <a:pPr marL="0" lvl="0" indent="0">
              <a:buNone/>
            </a:pPr>
            <a:r>
              <a:rPr lang="en-GB" dirty="0" smtClean="0"/>
              <a:t>16:00 Birmingham/MC40 </a:t>
            </a:r>
            <a:r>
              <a:rPr lang="en-GB" dirty="0"/>
              <a:t>cyclotron materials irradiation plans [Biao]</a:t>
            </a:r>
          </a:p>
          <a:p>
            <a:pPr marL="0" lvl="0" indent="0">
              <a:buNone/>
            </a:pPr>
            <a:r>
              <a:rPr lang="en-GB" dirty="0" smtClean="0"/>
              <a:t>16:30 MC40 </a:t>
            </a:r>
            <a:r>
              <a:rPr lang="en-GB" dirty="0"/>
              <a:t>sample environment design status [Mike &amp; Eric]</a:t>
            </a:r>
          </a:p>
          <a:p>
            <a:pPr marL="0" lvl="0" indent="0">
              <a:buNone/>
            </a:pPr>
            <a:r>
              <a:rPr lang="en-GB" dirty="0" smtClean="0"/>
              <a:t>17:00 Graphite</a:t>
            </a:r>
            <a:r>
              <a:rPr lang="en-GB" dirty="0"/>
              <a:t>: status of relevant work and future plans [Dong]</a:t>
            </a:r>
          </a:p>
          <a:p>
            <a:pPr marL="0" indent="0">
              <a:buNone/>
            </a:pPr>
            <a:endParaRPr lang="en-GB" dirty="0"/>
          </a:p>
        </p:txBody>
      </p:sp>
    </p:spTree>
    <p:extLst>
      <p:ext uri="{BB962C8B-B14F-4D97-AF65-F5344CB8AC3E}">
        <p14:creationId xmlns:p14="http://schemas.microsoft.com/office/powerpoint/2010/main" val="1027992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9790" y="251631"/>
            <a:ext cx="11853264" cy="2269389"/>
          </a:xfrm>
          <a:prstGeom prst="rect">
            <a:avLst/>
          </a:prstGeom>
        </p:spPr>
      </p:pic>
      <p:sp>
        <p:nvSpPr>
          <p:cNvPr id="2" name="Title 1"/>
          <p:cNvSpPr>
            <a:spLocks noGrp="1"/>
          </p:cNvSpPr>
          <p:nvPr>
            <p:ph type="title"/>
          </p:nvPr>
        </p:nvSpPr>
        <p:spPr/>
        <p:txBody>
          <a:bodyPr/>
          <a:lstStyle/>
          <a:p>
            <a:r>
              <a:rPr lang="en-GB" dirty="0"/>
              <a:t>Fatigue Results – Graphite</a:t>
            </a:r>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20</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3"/>
          <a:stretch>
            <a:fillRect/>
          </a:stretch>
        </p:blipFill>
        <p:spPr>
          <a:xfrm>
            <a:off x="187289" y="3134615"/>
            <a:ext cx="11835765" cy="2406968"/>
          </a:xfrm>
          <a:prstGeom prst="rect">
            <a:avLst/>
          </a:prstGeom>
        </p:spPr>
      </p:pic>
      <p:pic>
        <p:nvPicPr>
          <p:cNvPr id="8" name="Picture 7"/>
          <p:cNvPicPr>
            <a:picLocks noChangeAspect="1"/>
          </p:cNvPicPr>
          <p:nvPr/>
        </p:nvPicPr>
        <p:blipFill>
          <a:blip r:embed="rId4">
            <a:clrChange>
              <a:clrFrom>
                <a:srgbClr val="FFFFFF"/>
              </a:clrFrom>
              <a:clrTo>
                <a:srgbClr val="FFFFFF">
                  <a:alpha val="0"/>
                </a:srgbClr>
              </a:clrTo>
            </a:clrChange>
          </a:blip>
          <a:stretch>
            <a:fillRect/>
          </a:stretch>
        </p:blipFill>
        <p:spPr>
          <a:xfrm>
            <a:off x="2900576" y="1451596"/>
            <a:ext cx="5505980" cy="2492122"/>
          </a:xfrm>
          <a:prstGeom prst="rect">
            <a:avLst/>
          </a:prstGeom>
        </p:spPr>
      </p:pic>
      <p:pic>
        <p:nvPicPr>
          <p:cNvPr id="9" name="Picture 8"/>
          <p:cNvPicPr>
            <a:picLocks noChangeAspect="1"/>
          </p:cNvPicPr>
          <p:nvPr/>
        </p:nvPicPr>
        <p:blipFill>
          <a:blip r:embed="rId5">
            <a:clrChange>
              <a:clrFrom>
                <a:srgbClr val="FFFFFF"/>
              </a:clrFrom>
              <a:clrTo>
                <a:srgbClr val="FFFFFF">
                  <a:alpha val="0"/>
                </a:srgbClr>
              </a:clrTo>
            </a:clrChange>
          </a:blip>
          <a:stretch>
            <a:fillRect/>
          </a:stretch>
        </p:blipFill>
        <p:spPr>
          <a:xfrm>
            <a:off x="2900576" y="4380552"/>
            <a:ext cx="5824515" cy="2480296"/>
          </a:xfrm>
          <a:prstGeom prst="rect">
            <a:avLst/>
          </a:prstGeom>
        </p:spPr>
      </p:pic>
      <p:graphicFrame>
        <p:nvGraphicFramePr>
          <p:cNvPr id="10" name="Table 9"/>
          <p:cNvGraphicFramePr>
            <a:graphicFrameLocks noGrp="1"/>
          </p:cNvGraphicFramePr>
          <p:nvPr/>
        </p:nvGraphicFramePr>
        <p:xfrm>
          <a:off x="9228882" y="2795592"/>
          <a:ext cx="2290381" cy="1584960"/>
        </p:xfrm>
        <a:graphic>
          <a:graphicData uri="http://schemas.openxmlformats.org/drawingml/2006/table">
            <a:tbl>
              <a:tblPr/>
              <a:tblGrid>
                <a:gridCol w="1419098">
                  <a:extLst>
                    <a:ext uri="{9D8B030D-6E8A-4147-A177-3AD203B41FA5}">
                      <a16:colId xmlns:a16="http://schemas.microsoft.com/office/drawing/2014/main" val="4272924787"/>
                    </a:ext>
                  </a:extLst>
                </a:gridCol>
                <a:gridCol w="871283">
                  <a:extLst>
                    <a:ext uri="{9D8B030D-6E8A-4147-A177-3AD203B41FA5}">
                      <a16:colId xmlns:a16="http://schemas.microsoft.com/office/drawing/2014/main" val="2560099732"/>
                    </a:ext>
                  </a:extLst>
                </a:gridCol>
              </a:tblGrid>
              <a:tr h="184150">
                <a:tc>
                  <a:txBody>
                    <a:bodyPr/>
                    <a:lstStyle/>
                    <a:p>
                      <a:pPr algn="l" fontAlgn="b"/>
                      <a:r>
                        <a:rPr lang="en-GB" sz="1600" b="0" i="0" u="none" strike="noStrike">
                          <a:solidFill>
                            <a:srgbClr val="000000"/>
                          </a:solidFill>
                          <a:effectLst/>
                          <a:latin typeface="Calibri" panose="020F050202020403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SE (MPa)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587539"/>
                  </a:ext>
                </a:extLst>
              </a:tr>
              <a:tr h="184150">
                <a:tc>
                  <a:txBody>
                    <a:bodyPr/>
                    <a:lstStyle/>
                    <a:p>
                      <a:pPr algn="l" fontAlgn="b"/>
                      <a:r>
                        <a:rPr lang="en-GB" sz="1600" b="0" i="0" u="none" strike="noStrike" dirty="0">
                          <a:solidFill>
                            <a:srgbClr val="000000"/>
                          </a:solidFill>
                          <a:effectLst/>
                          <a:latin typeface="Calibri" panose="020F0502020204030204" pitchFamily="34" charset="0"/>
                        </a:rPr>
                        <a:t>Target Pulses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0.9</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2575"/>
                  </a:ext>
                </a:extLst>
              </a:tr>
              <a:tr h="184150">
                <a:tc>
                  <a:txBody>
                    <a:bodyPr/>
                    <a:lstStyle/>
                    <a:p>
                      <a:pPr algn="l" fontAlgn="b"/>
                      <a:r>
                        <a:rPr lang="en-GB" sz="1600" b="0" i="0" u="none" strike="noStrike">
                          <a:solidFill>
                            <a:srgbClr val="000000"/>
                          </a:solidFill>
                          <a:effectLst/>
                          <a:latin typeface="Calibri" panose="020F0502020204030204" pitchFamily="34" charset="0"/>
                        </a:rPr>
                        <a:t>Target Trips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10.8</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1368050"/>
                  </a:ext>
                </a:extLst>
              </a:tr>
              <a:tr h="184150">
                <a:tc>
                  <a:txBody>
                    <a:bodyPr/>
                    <a:lstStyle/>
                    <a:p>
                      <a:pPr algn="l" fontAlgn="b"/>
                      <a:r>
                        <a:rPr lang="en-US" sz="1600" b="0" i="0" u="none" strike="noStrike" dirty="0">
                          <a:solidFill>
                            <a:srgbClr val="000000"/>
                          </a:solidFill>
                          <a:effectLst/>
                          <a:latin typeface="Calibri" panose="020F0502020204030204" pitchFamily="34" charset="0"/>
                        </a:rPr>
                        <a:t>Target Trips, </a:t>
                      </a:r>
                    </a:p>
                    <a:p>
                      <a:pPr algn="l" fontAlgn="b"/>
                      <a:r>
                        <a:rPr lang="en-US" sz="1600" b="0" i="0" u="none" strike="noStrike" dirty="0">
                          <a:solidFill>
                            <a:srgbClr val="000000"/>
                          </a:solidFill>
                          <a:effectLst/>
                          <a:latin typeface="Calibri" panose="020F0502020204030204" pitchFamily="34" charset="0"/>
                        </a:rPr>
                        <a:t>No Stress Conc.</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370098"/>
                  </a:ext>
                </a:extLst>
              </a:tr>
            </a:tbl>
          </a:graphicData>
        </a:graphic>
      </p:graphicFrame>
      <p:sp>
        <p:nvSpPr>
          <p:cNvPr id="7" name="TextBox 6">
            <a:extLst>
              <a:ext uri="{FF2B5EF4-FFF2-40B4-BE49-F238E27FC236}">
                <a16:creationId xmlns:a16="http://schemas.microsoft.com/office/drawing/2014/main" id="{2FE0C553-C50C-4797-B503-1C1C50B5C8B6}"/>
              </a:ext>
            </a:extLst>
          </p:cNvPr>
          <p:cNvSpPr txBox="1"/>
          <p:nvPr/>
        </p:nvSpPr>
        <p:spPr>
          <a:xfrm>
            <a:off x="8692195" y="1063159"/>
            <a:ext cx="30452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rPr>
              <a:t>Goodman equivalent alternating stress results</a:t>
            </a:r>
          </a:p>
        </p:txBody>
      </p:sp>
    </p:spTree>
    <p:extLst>
      <p:ext uri="{BB962C8B-B14F-4D97-AF65-F5344CB8AC3E}">
        <p14:creationId xmlns:p14="http://schemas.microsoft.com/office/powerpoint/2010/main" val="2427909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545" y="6068206"/>
            <a:ext cx="11746523" cy="712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GB" dirty="0"/>
              <a:t>Graphite Fatigue Data</a:t>
            </a:r>
          </a:p>
        </p:txBody>
      </p:sp>
      <p:sp>
        <p:nvSpPr>
          <p:cNvPr id="3" name="Content Placeholder 2"/>
          <p:cNvSpPr>
            <a:spLocks noGrp="1"/>
          </p:cNvSpPr>
          <p:nvPr>
            <p:ph idx="1"/>
          </p:nvPr>
        </p:nvSpPr>
        <p:spPr/>
        <p:txBody>
          <a:bodyPr>
            <a:normAutofit/>
          </a:bodyPr>
          <a:lstStyle/>
          <a:p>
            <a:r>
              <a:rPr lang="en-US" sz="1800" dirty="0"/>
              <a:t>“Literature Review On The Irradiation Response Of Be, W And Graphite for Proton Accelerator Applications”, </a:t>
            </a:r>
            <a:r>
              <a:rPr lang="en-GB" sz="1800" dirty="0"/>
              <a:t>NNL (13) 12703, Issue 1, 2013:</a:t>
            </a:r>
            <a:endParaRPr lang="en-US" sz="1800" dirty="0"/>
          </a:p>
          <a:p>
            <a:pPr lvl="1"/>
            <a:r>
              <a:rPr lang="en-US" sz="1600" dirty="0"/>
              <a:t>Endurance limit of nuclear grade graphite is approximately half of the tensile strength</a:t>
            </a:r>
          </a:p>
          <a:p>
            <a:pPr lvl="1"/>
            <a:r>
              <a:rPr lang="en-US" sz="1600" dirty="0"/>
              <a:t>This remains true if the tensile strength increases due to radiation, or reduces due to oxidation</a:t>
            </a:r>
          </a:p>
          <a:p>
            <a:pPr lvl="1"/>
            <a:r>
              <a:rPr lang="en-US" sz="1600" dirty="0"/>
              <a:t>Fatigue strength reduces with cycles up to </a:t>
            </a:r>
            <a:r>
              <a:rPr lang="en-US" sz="1600" dirty="0">
                <a:latin typeface="Calibri" panose="020F0502020204030204" pitchFamily="34" charset="0"/>
                <a:cs typeface="Calibri" panose="020F0502020204030204" pitchFamily="34" charset="0"/>
              </a:rPr>
              <a:t>≈</a:t>
            </a:r>
            <a:r>
              <a:rPr lang="en-US" sz="1600" dirty="0"/>
              <a:t>10^5, then stays constant up to 10^8 cycles</a:t>
            </a:r>
          </a:p>
          <a:p>
            <a:r>
              <a:rPr lang="en-US" sz="1800" dirty="0"/>
              <a:t>“Failure investigation of nuclear grade POCO graphite target in high energy neutrino physics through numerical simulation”, S. </a:t>
            </a:r>
            <a:r>
              <a:rPr lang="en-US" sz="1800" dirty="0" err="1"/>
              <a:t>Bidhar</a:t>
            </a:r>
            <a:r>
              <a:rPr lang="en-US" sz="1800" dirty="0"/>
              <a:t> et al., Nuclear Materials and Energy, 2020.</a:t>
            </a:r>
          </a:p>
          <a:p>
            <a:pPr lvl="1"/>
            <a:r>
              <a:rPr lang="en-US" sz="1600" dirty="0"/>
              <a:t>“Although nuclear grade graphite has good tensile strength, it has poor fatigue strength. Typically, the endurance limit is found to be 14 MPa at a million cycles for such graphite”</a:t>
            </a:r>
          </a:p>
          <a:p>
            <a:pPr lvl="1"/>
            <a:endParaRPr lang="en-GB" sz="1400" dirty="0"/>
          </a:p>
        </p:txBody>
      </p:sp>
      <p:pic>
        <p:nvPicPr>
          <p:cNvPr id="5" name="Picture 4"/>
          <p:cNvPicPr>
            <a:picLocks noChangeAspect="1"/>
          </p:cNvPicPr>
          <p:nvPr/>
        </p:nvPicPr>
        <p:blipFill>
          <a:blip r:embed="rId2"/>
          <a:stretch>
            <a:fillRect/>
          </a:stretch>
        </p:blipFill>
        <p:spPr>
          <a:xfrm>
            <a:off x="6425299" y="3769100"/>
            <a:ext cx="4881609" cy="3040495"/>
          </a:xfrm>
          <a:prstGeom prst="rect">
            <a:avLst/>
          </a:prstGeom>
        </p:spPr>
      </p:pic>
      <p:graphicFrame>
        <p:nvGraphicFramePr>
          <p:cNvPr id="6" name="Table 5"/>
          <p:cNvGraphicFramePr>
            <a:graphicFrameLocks noGrp="1"/>
          </p:cNvGraphicFramePr>
          <p:nvPr/>
        </p:nvGraphicFramePr>
        <p:xfrm>
          <a:off x="1274995" y="3993853"/>
          <a:ext cx="4189096" cy="2346960"/>
        </p:xfrm>
        <a:graphic>
          <a:graphicData uri="http://schemas.openxmlformats.org/drawingml/2006/table">
            <a:tbl>
              <a:tblPr/>
              <a:tblGrid>
                <a:gridCol w="2838768">
                  <a:extLst>
                    <a:ext uri="{9D8B030D-6E8A-4147-A177-3AD203B41FA5}">
                      <a16:colId xmlns:a16="http://schemas.microsoft.com/office/drawing/2014/main" val="397674954"/>
                    </a:ext>
                  </a:extLst>
                </a:gridCol>
                <a:gridCol w="1350328">
                  <a:extLst>
                    <a:ext uri="{9D8B030D-6E8A-4147-A177-3AD203B41FA5}">
                      <a16:colId xmlns:a16="http://schemas.microsoft.com/office/drawing/2014/main" val="3894070341"/>
                    </a:ext>
                  </a:extLst>
                </a:gridCol>
              </a:tblGrid>
              <a:tr h="190500">
                <a:tc>
                  <a:txBody>
                    <a:bodyPr/>
                    <a:lstStyle/>
                    <a:p>
                      <a:pPr algn="l" fontAlgn="b"/>
                      <a:r>
                        <a:rPr lang="en-GB" sz="1600" b="0" i="0" u="none" strike="noStrike" dirty="0">
                          <a:solidFill>
                            <a:srgbClr val="000000"/>
                          </a:solidFill>
                          <a:effectLst/>
                          <a:latin typeface="Calibri" panose="020F0502020204030204" pitchFamily="34" charset="0"/>
                        </a:rPr>
                        <a:t>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Calibri" panose="020F0502020204030204" pitchFamily="34" charset="0"/>
                        </a:rPr>
                        <a:t>IG-43 Graphite</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47313398"/>
                  </a:ext>
                </a:extLst>
              </a:tr>
              <a:tr h="190500">
                <a:tc>
                  <a:txBody>
                    <a:bodyPr/>
                    <a:lstStyle/>
                    <a:p>
                      <a:pPr algn="l" fontAlgn="b"/>
                      <a:r>
                        <a:rPr lang="en-US" sz="1600" b="0" i="0" u="none" strike="noStrike" dirty="0">
                          <a:solidFill>
                            <a:srgbClr val="000000"/>
                          </a:solidFill>
                          <a:effectLst/>
                          <a:latin typeface="Calibri" panose="020F0502020204030204" pitchFamily="34" charset="0"/>
                        </a:rPr>
                        <a:t>UTS at room temp (MPa)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Calibri" panose="020F0502020204030204" pitchFamily="34" charset="0"/>
                        </a:rPr>
                        <a:t>37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81709242"/>
                  </a:ext>
                </a:extLst>
              </a:tr>
              <a:tr h="190500">
                <a:tc>
                  <a:txBody>
                    <a:bodyPr/>
                    <a:lstStyle/>
                    <a:p>
                      <a:pPr algn="l" fontAlgn="b"/>
                      <a:r>
                        <a:rPr lang="en-GB" sz="1600" b="0" i="0" u="none" strike="noStrike" dirty="0">
                          <a:solidFill>
                            <a:srgbClr val="000000"/>
                          </a:solidFill>
                          <a:effectLst/>
                          <a:latin typeface="Calibri" panose="020F0502020204030204" pitchFamily="34" charset="0"/>
                        </a:rPr>
                        <a:t>Estimated endurance limit (MPa)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Calibri" panose="020F0502020204030204" pitchFamily="34" charset="0"/>
                        </a:rPr>
                        <a:t>18.5</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06244926"/>
                  </a:ext>
                </a:extLst>
              </a:tr>
              <a:tr h="190500">
                <a:tc>
                  <a:txBody>
                    <a:bodyPr/>
                    <a:lstStyle/>
                    <a:p>
                      <a:pPr algn="l" fontAlgn="b"/>
                      <a:r>
                        <a:rPr lang="en-US" sz="1600" b="0" i="0" u="none" strike="noStrike" dirty="0">
                          <a:solidFill>
                            <a:srgbClr val="000000"/>
                          </a:solidFill>
                          <a:effectLst/>
                          <a:latin typeface="Calibri" panose="020F0502020204030204" pitchFamily="34" charset="0"/>
                        </a:rPr>
                        <a:t>Beam pulse stress amp. (MPa)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Calibri" panose="020F0502020204030204" pitchFamily="34" charset="0"/>
                        </a:rPr>
                        <a:t>1.3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902322491"/>
                  </a:ext>
                </a:extLst>
              </a:tr>
              <a:tr h="190500">
                <a:tc>
                  <a:txBody>
                    <a:bodyPr/>
                    <a:lstStyle/>
                    <a:p>
                      <a:pPr algn="l" fontAlgn="b"/>
                      <a:r>
                        <a:rPr lang="en-GB" sz="1600" b="0" i="0" u="none" strike="noStrike" dirty="0">
                          <a:solidFill>
                            <a:srgbClr val="000000"/>
                          </a:solidFill>
                          <a:effectLst/>
                          <a:latin typeface="Calibri" panose="020F0502020204030204" pitchFamily="34" charset="0"/>
                        </a:rPr>
                        <a:t>Pulse cycles per year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Calibri" panose="020F0502020204030204" pitchFamily="34" charset="0"/>
                        </a:rPr>
                        <a:t>1.50E+07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9411515"/>
                  </a:ext>
                </a:extLst>
              </a:tr>
              <a:tr h="190500">
                <a:tc>
                  <a:txBody>
                    <a:bodyPr/>
                    <a:lstStyle/>
                    <a:p>
                      <a:pPr algn="l" fontAlgn="b"/>
                      <a:r>
                        <a:rPr lang="en-US" sz="1600" b="0" i="0" u="none" strike="noStrike" dirty="0">
                          <a:solidFill>
                            <a:srgbClr val="000000"/>
                          </a:solidFill>
                          <a:effectLst/>
                          <a:latin typeface="Calibri" panose="020F0502020204030204" pitchFamily="34" charset="0"/>
                        </a:rPr>
                        <a:t>Beam trip stress amp. (MPa)</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Calibri" panose="020F0502020204030204" pitchFamily="34" charset="0"/>
                        </a:rPr>
                        <a:t>0.3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2586950233"/>
                  </a:ext>
                </a:extLst>
              </a:tr>
              <a:tr h="190500">
                <a:tc>
                  <a:txBody>
                    <a:bodyPr/>
                    <a:lstStyle/>
                    <a:p>
                      <a:pPr algn="l" fontAlgn="b"/>
                      <a:r>
                        <a:rPr lang="en-GB" sz="1600" b="0" i="0" u="none" strike="noStrike" dirty="0">
                          <a:solidFill>
                            <a:srgbClr val="000000"/>
                          </a:solidFill>
                          <a:effectLst/>
                          <a:latin typeface="Calibri" panose="020F0502020204030204" pitchFamily="34" charset="0"/>
                        </a:rPr>
                        <a:t>Trip cycles per year ()</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GB" sz="1600" b="0" i="0" u="none" strike="noStrike" dirty="0">
                          <a:solidFill>
                            <a:srgbClr val="000000"/>
                          </a:solidFill>
                          <a:effectLst/>
                          <a:latin typeface="Calibri" panose="020F0502020204030204" pitchFamily="34" charset="0"/>
                        </a:rPr>
                        <a:t>4.99E+03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4674002"/>
                  </a:ext>
                </a:extLst>
              </a:tr>
            </a:tbl>
          </a:graphicData>
        </a:graphic>
      </p:graphicFrame>
    </p:spTree>
    <p:extLst>
      <p:ext uri="{BB962C8B-B14F-4D97-AF65-F5344CB8AC3E}">
        <p14:creationId xmlns:p14="http://schemas.microsoft.com/office/powerpoint/2010/main" val="3825395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Thermal </a:t>
            </a:r>
            <a:r>
              <a:rPr lang="en-GB" dirty="0" smtClean="0"/>
              <a:t>Results (titanium)</a:t>
            </a:r>
            <a:endParaRPr lang="en-GB" dirty="0"/>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22</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180109" y="1155638"/>
            <a:ext cx="11617377" cy="5153891"/>
          </a:xfrm>
          <a:prstGeom prst="rect">
            <a:avLst/>
          </a:prstGeom>
        </p:spPr>
      </p:pic>
      <p:pic>
        <p:nvPicPr>
          <p:cNvPr id="8" name="Picture 7"/>
          <p:cNvPicPr>
            <a:picLocks noChangeAspect="1"/>
          </p:cNvPicPr>
          <p:nvPr/>
        </p:nvPicPr>
        <p:blipFill>
          <a:blip r:embed="rId3"/>
          <a:stretch>
            <a:fillRect/>
          </a:stretch>
        </p:blipFill>
        <p:spPr>
          <a:xfrm>
            <a:off x="6291695" y="1744340"/>
            <a:ext cx="4762500" cy="1514475"/>
          </a:xfrm>
          <a:prstGeom prst="rect">
            <a:avLst/>
          </a:prstGeom>
        </p:spPr>
      </p:pic>
      <p:sp>
        <p:nvSpPr>
          <p:cNvPr id="6" name="TextBox 5"/>
          <p:cNvSpPr txBox="1"/>
          <p:nvPr/>
        </p:nvSpPr>
        <p:spPr>
          <a:xfrm>
            <a:off x="596365" y="4084203"/>
            <a:ext cx="3810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C61"/>
                </a:solidFill>
                <a:effectLst/>
                <a:uLnTx/>
                <a:uFillTx/>
                <a:latin typeface="Calibri" panose="020F0502020204030204"/>
                <a:ea typeface="+mn-ea"/>
                <a:cs typeface="+mn-cs"/>
              </a:rPr>
              <a:t>Target length = 1.5m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C61"/>
                </a:solidFill>
                <a:effectLst/>
                <a:uLnTx/>
                <a:uFillTx/>
                <a:latin typeface="Calibri" panose="020F0502020204030204"/>
                <a:ea typeface="+mn-ea"/>
                <a:cs typeface="+mn-cs"/>
              </a:rPr>
              <a:t>Beam power = 1.2MW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C61"/>
                </a:solidFill>
                <a:effectLst/>
                <a:uLnTx/>
                <a:uFillTx/>
                <a:latin typeface="Calibri" panose="020F0502020204030204"/>
                <a:ea typeface="+mn-ea"/>
                <a:cs typeface="+mn-cs"/>
              </a:rPr>
              <a:t>Inlet temperature = 35°C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C61"/>
                </a:solidFill>
                <a:effectLst/>
                <a:uLnTx/>
                <a:uFillTx/>
                <a:latin typeface="Calibri" panose="020F0502020204030204"/>
                <a:ea typeface="+mn-ea"/>
                <a:cs typeface="+mn-cs"/>
              </a:rPr>
              <a:t>Helium mass flowrate = 40g/s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C61"/>
                </a:solidFill>
                <a:effectLst/>
                <a:uLnTx/>
                <a:uFillTx/>
                <a:latin typeface="Calibri" panose="020F0502020204030204"/>
                <a:ea typeface="+mn-ea"/>
                <a:cs typeface="+mn-cs"/>
              </a:rPr>
              <a:t>Back-pressure at outlet = 4.5barA</a:t>
            </a:r>
          </a:p>
        </p:txBody>
      </p:sp>
    </p:spTree>
    <p:extLst>
      <p:ext uri="{BB962C8B-B14F-4D97-AF65-F5344CB8AC3E}">
        <p14:creationId xmlns:p14="http://schemas.microsoft.com/office/powerpoint/2010/main" val="1611671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0364" y="298583"/>
            <a:ext cx="11725275" cy="3238500"/>
          </a:xfrm>
          <a:prstGeom prst="rect">
            <a:avLst/>
          </a:prstGeom>
        </p:spPr>
      </p:pic>
      <p:sp>
        <p:nvSpPr>
          <p:cNvPr id="2" name="Title 1"/>
          <p:cNvSpPr>
            <a:spLocks noGrp="1"/>
          </p:cNvSpPr>
          <p:nvPr>
            <p:ph type="title"/>
          </p:nvPr>
        </p:nvSpPr>
        <p:spPr>
          <a:xfrm>
            <a:off x="2553077" y="207469"/>
            <a:ext cx="9638922" cy="753035"/>
          </a:xfrm>
        </p:spPr>
        <p:txBody>
          <a:bodyPr/>
          <a:lstStyle/>
          <a:p>
            <a:r>
              <a:rPr lang="en-GB" dirty="0"/>
              <a:t>Fatigue Results – Titanium</a:t>
            </a:r>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23</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a:blip r:embed="rId3">
            <a:clrChange>
              <a:clrFrom>
                <a:srgbClr val="FFFFFF"/>
              </a:clrFrom>
              <a:clrTo>
                <a:srgbClr val="FFFFFF">
                  <a:alpha val="0"/>
                </a:srgbClr>
              </a:clrTo>
            </a:clrChange>
          </a:blip>
          <a:stretch>
            <a:fillRect/>
          </a:stretch>
        </p:blipFill>
        <p:spPr>
          <a:xfrm>
            <a:off x="285750" y="3364968"/>
            <a:ext cx="11620500" cy="3219450"/>
          </a:xfrm>
          <a:prstGeom prst="rect">
            <a:avLst/>
          </a:prstGeom>
        </p:spPr>
      </p:pic>
      <p:graphicFrame>
        <p:nvGraphicFramePr>
          <p:cNvPr id="21" name="Table 20"/>
          <p:cNvGraphicFramePr>
            <a:graphicFrameLocks noGrp="1"/>
          </p:cNvGraphicFramePr>
          <p:nvPr/>
        </p:nvGraphicFramePr>
        <p:xfrm>
          <a:off x="6040221" y="3466761"/>
          <a:ext cx="2300097" cy="1005840"/>
        </p:xfrm>
        <a:graphic>
          <a:graphicData uri="http://schemas.openxmlformats.org/drawingml/2006/table">
            <a:tbl>
              <a:tblPr/>
              <a:tblGrid>
                <a:gridCol w="1428814">
                  <a:extLst>
                    <a:ext uri="{9D8B030D-6E8A-4147-A177-3AD203B41FA5}">
                      <a16:colId xmlns:a16="http://schemas.microsoft.com/office/drawing/2014/main" val="123272529"/>
                    </a:ext>
                  </a:extLst>
                </a:gridCol>
                <a:gridCol w="871283">
                  <a:extLst>
                    <a:ext uri="{9D8B030D-6E8A-4147-A177-3AD203B41FA5}">
                      <a16:colId xmlns:a16="http://schemas.microsoft.com/office/drawing/2014/main" val="2645459885"/>
                    </a:ext>
                  </a:extLst>
                </a:gridCol>
              </a:tblGrid>
              <a:tr h="184150">
                <a:tc>
                  <a:txBody>
                    <a:bodyPr/>
                    <a:lstStyle/>
                    <a:p>
                      <a:pPr algn="l" fontAlgn="ctr"/>
                      <a:r>
                        <a:rPr lang="en-GB" sz="1600" b="0" i="0" u="none" strike="noStrike" dirty="0">
                          <a:solidFill>
                            <a:srgbClr val="000000"/>
                          </a:solidFill>
                          <a:effectLst/>
                          <a:latin typeface="Calibri" panose="020F0502020204030204" pitchFamily="34" charset="0"/>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600" b="0" i="0" u="none" strike="noStrike">
                          <a:solidFill>
                            <a:srgbClr val="000000"/>
                          </a:solidFill>
                          <a:effectLst/>
                          <a:latin typeface="Calibri" panose="020F0502020204030204" pitchFamily="34" charset="0"/>
                        </a:rPr>
                        <a:t>SE (MPa)</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422988"/>
                  </a:ext>
                </a:extLst>
              </a:tr>
              <a:tr h="184150">
                <a:tc>
                  <a:txBody>
                    <a:bodyPr/>
                    <a:lstStyle/>
                    <a:p>
                      <a:pPr algn="l" fontAlgn="b"/>
                      <a:r>
                        <a:rPr lang="en-GB" sz="1600" b="0" i="0" u="none" strike="noStrike" dirty="0">
                          <a:solidFill>
                            <a:srgbClr val="000000"/>
                          </a:solidFill>
                          <a:effectLst/>
                          <a:latin typeface="Calibri" panose="020F0502020204030204" pitchFamily="34" charset="0"/>
                        </a:rPr>
                        <a:t>Titanium Pulses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82.7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383168"/>
                  </a:ext>
                </a:extLst>
              </a:tr>
              <a:tr h="184150">
                <a:tc>
                  <a:txBody>
                    <a:bodyPr/>
                    <a:lstStyle/>
                    <a:p>
                      <a:pPr algn="l" fontAlgn="b"/>
                      <a:r>
                        <a:rPr lang="en-GB" sz="1600" b="0" i="0" u="none" strike="noStrike" dirty="0">
                          <a:solidFill>
                            <a:srgbClr val="000000"/>
                          </a:solidFill>
                          <a:effectLst/>
                          <a:latin typeface="Calibri" panose="020F0502020204030204" pitchFamily="34" charset="0"/>
                        </a:rPr>
                        <a:t>Titanium Trips</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111.3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085263"/>
                  </a:ext>
                </a:extLst>
              </a:tr>
            </a:tbl>
          </a:graphicData>
        </a:graphic>
      </p:graphicFrame>
      <p:sp>
        <p:nvSpPr>
          <p:cNvPr id="24" name="TextBox 23"/>
          <p:cNvSpPr txBox="1"/>
          <p:nvPr/>
        </p:nvSpPr>
        <p:spPr>
          <a:xfrm>
            <a:off x="3580028" y="6134834"/>
            <a:ext cx="52370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rPr>
              <a:t>Ignoring stress concentrations, peak stresses in titanium occur at the upstream window</a:t>
            </a:r>
          </a:p>
        </p:txBody>
      </p:sp>
      <p:sp>
        <p:nvSpPr>
          <p:cNvPr id="8" name="TextBox 7">
            <a:extLst>
              <a:ext uri="{FF2B5EF4-FFF2-40B4-BE49-F238E27FC236}">
                <a16:creationId xmlns:a16="http://schemas.microsoft.com/office/drawing/2014/main" id="{6C02988A-D5F0-495C-9A6E-A0FCD009EBFB}"/>
              </a:ext>
            </a:extLst>
          </p:cNvPr>
          <p:cNvSpPr txBox="1"/>
          <p:nvPr/>
        </p:nvSpPr>
        <p:spPr>
          <a:xfrm>
            <a:off x="8692195" y="1063159"/>
            <a:ext cx="30452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rPr>
              <a:t>Goodman equivalent alternating stress results</a:t>
            </a:r>
          </a:p>
        </p:txBody>
      </p:sp>
    </p:spTree>
    <p:extLst>
      <p:ext uri="{BB962C8B-B14F-4D97-AF65-F5344CB8AC3E}">
        <p14:creationId xmlns:p14="http://schemas.microsoft.com/office/powerpoint/2010/main" val="2540502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1543" y="6055149"/>
            <a:ext cx="11746523" cy="712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7367422" y="3493394"/>
            <a:ext cx="4205647" cy="3316504"/>
          </a:xfrm>
          <a:prstGeom prst="rect">
            <a:avLst/>
          </a:prstGeom>
        </p:spPr>
      </p:pic>
      <p:sp>
        <p:nvSpPr>
          <p:cNvPr id="2" name="Title 1"/>
          <p:cNvSpPr>
            <a:spLocks noGrp="1"/>
          </p:cNvSpPr>
          <p:nvPr>
            <p:ph type="title"/>
          </p:nvPr>
        </p:nvSpPr>
        <p:spPr>
          <a:xfrm>
            <a:off x="0" y="207470"/>
            <a:ext cx="7242772" cy="559822"/>
          </a:xfrm>
        </p:spPr>
        <p:txBody>
          <a:bodyPr>
            <a:normAutofit fontScale="90000"/>
          </a:bodyPr>
          <a:lstStyle/>
          <a:p>
            <a:r>
              <a:rPr lang="en-GB" dirty="0"/>
              <a:t>Fatigue Results – Beam Windows</a:t>
            </a:r>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24</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3"/>
          <a:stretch>
            <a:fillRect/>
          </a:stretch>
        </p:blipFill>
        <p:spPr>
          <a:xfrm>
            <a:off x="7367422" y="159107"/>
            <a:ext cx="4267887" cy="3334287"/>
          </a:xfrm>
          <a:prstGeom prst="rect">
            <a:avLst/>
          </a:prstGeom>
        </p:spPr>
      </p:pic>
      <p:pic>
        <p:nvPicPr>
          <p:cNvPr id="8" name="Picture 7"/>
          <p:cNvPicPr>
            <a:picLocks noChangeAspect="1"/>
          </p:cNvPicPr>
          <p:nvPr/>
        </p:nvPicPr>
        <p:blipFill>
          <a:blip r:embed="rId4"/>
          <a:stretch>
            <a:fillRect/>
          </a:stretch>
        </p:blipFill>
        <p:spPr>
          <a:xfrm>
            <a:off x="552909" y="3818291"/>
            <a:ext cx="3832207" cy="2863041"/>
          </a:xfrm>
          <a:prstGeom prst="rect">
            <a:avLst/>
          </a:prstGeom>
        </p:spPr>
      </p:pic>
      <p:pic>
        <p:nvPicPr>
          <p:cNvPr id="9" name="Picture 8"/>
          <p:cNvPicPr>
            <a:picLocks noChangeAspect="1"/>
          </p:cNvPicPr>
          <p:nvPr/>
        </p:nvPicPr>
        <p:blipFill>
          <a:blip r:embed="rId5"/>
          <a:stretch>
            <a:fillRect/>
          </a:stretch>
        </p:blipFill>
        <p:spPr>
          <a:xfrm>
            <a:off x="552909" y="867081"/>
            <a:ext cx="3849990" cy="2889715"/>
          </a:xfrm>
          <a:prstGeom prst="rect">
            <a:avLst/>
          </a:prstGeom>
        </p:spPr>
      </p:pic>
      <p:graphicFrame>
        <p:nvGraphicFramePr>
          <p:cNvPr id="12" name="Table 11"/>
          <p:cNvGraphicFramePr>
            <a:graphicFrameLocks noGrp="1"/>
          </p:cNvGraphicFramePr>
          <p:nvPr/>
        </p:nvGraphicFramePr>
        <p:xfrm>
          <a:off x="4789615" y="1961425"/>
          <a:ext cx="2290381" cy="3505200"/>
        </p:xfrm>
        <a:graphic>
          <a:graphicData uri="http://schemas.openxmlformats.org/drawingml/2006/table">
            <a:tbl>
              <a:tblPr/>
              <a:tblGrid>
                <a:gridCol w="1419098">
                  <a:extLst>
                    <a:ext uri="{9D8B030D-6E8A-4147-A177-3AD203B41FA5}">
                      <a16:colId xmlns:a16="http://schemas.microsoft.com/office/drawing/2014/main" val="1432800506"/>
                    </a:ext>
                  </a:extLst>
                </a:gridCol>
                <a:gridCol w="871283">
                  <a:extLst>
                    <a:ext uri="{9D8B030D-6E8A-4147-A177-3AD203B41FA5}">
                      <a16:colId xmlns:a16="http://schemas.microsoft.com/office/drawing/2014/main" val="1237184197"/>
                    </a:ext>
                  </a:extLst>
                </a:gridCol>
              </a:tblGrid>
              <a:tr h="184150">
                <a:tc>
                  <a:txBody>
                    <a:bodyPr/>
                    <a:lstStyle/>
                    <a:p>
                      <a:pPr algn="l" fontAlgn="b"/>
                      <a:r>
                        <a:rPr lang="en-GB" sz="1600" b="0" i="0" u="none" strike="noStrike" dirty="0">
                          <a:solidFill>
                            <a:srgbClr val="000000"/>
                          </a:solidFill>
                          <a:effectLst/>
                          <a:latin typeface="Calibri" panose="020F0502020204030204" pitchFamily="34" charset="0"/>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SE (MPa)</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9330430"/>
                  </a:ext>
                </a:extLst>
              </a:tr>
              <a:tr h="184150">
                <a:tc>
                  <a:txBody>
                    <a:bodyPr/>
                    <a:lstStyle/>
                    <a:p>
                      <a:pPr algn="l" fontAlgn="b"/>
                      <a:r>
                        <a:rPr lang="en-GB" sz="1600" b="0" i="0" u="none" strike="noStrike">
                          <a:solidFill>
                            <a:srgbClr val="000000"/>
                          </a:solidFill>
                          <a:effectLst/>
                          <a:latin typeface="Calibri" panose="020F0502020204030204" pitchFamily="34" charset="0"/>
                        </a:rPr>
                        <a:t>USWin Pulses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21.3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411646"/>
                  </a:ext>
                </a:extLst>
              </a:tr>
              <a:tr h="184150">
                <a:tc>
                  <a:txBody>
                    <a:bodyPr/>
                    <a:lstStyle/>
                    <a:p>
                      <a:pPr algn="l" fontAlgn="b"/>
                      <a:r>
                        <a:rPr lang="en-GB" sz="1600" b="0" i="0" u="none" strike="noStrike" dirty="0" err="1">
                          <a:solidFill>
                            <a:srgbClr val="000000"/>
                          </a:solidFill>
                          <a:effectLst/>
                          <a:latin typeface="Calibri" panose="020F0502020204030204" pitchFamily="34" charset="0"/>
                        </a:rPr>
                        <a:t>USWin</a:t>
                      </a:r>
                      <a:r>
                        <a:rPr lang="en-GB" sz="1600" b="0" i="0" u="none" strike="noStrike" dirty="0">
                          <a:solidFill>
                            <a:srgbClr val="000000"/>
                          </a:solidFill>
                          <a:effectLst/>
                          <a:latin typeface="Calibri" panose="020F0502020204030204" pitchFamily="34" charset="0"/>
                        </a:rPr>
                        <a:t> Trips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31.8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656123"/>
                  </a:ext>
                </a:extLst>
              </a:tr>
              <a:tr h="184150">
                <a:tc>
                  <a:txBody>
                    <a:bodyPr/>
                    <a:lstStyle/>
                    <a:p>
                      <a:pPr algn="l" fontAlgn="b"/>
                      <a:r>
                        <a:rPr lang="en-US" sz="1600" b="0" i="0" u="none" strike="noStrike" dirty="0" err="1">
                          <a:solidFill>
                            <a:srgbClr val="000000"/>
                          </a:solidFill>
                          <a:effectLst/>
                          <a:latin typeface="Calibri" panose="020F0502020204030204" pitchFamily="34" charset="0"/>
                        </a:rPr>
                        <a:t>USWin</a:t>
                      </a:r>
                      <a:r>
                        <a:rPr lang="en-US" sz="1600" b="0" i="0" u="none" strike="noStrike" dirty="0">
                          <a:solidFill>
                            <a:srgbClr val="000000"/>
                          </a:solidFill>
                          <a:effectLst/>
                          <a:latin typeface="Calibri" panose="020F0502020204030204" pitchFamily="34" charset="0"/>
                        </a:rPr>
                        <a:t> Trips, </a:t>
                      </a:r>
                    </a:p>
                    <a:p>
                      <a:pPr algn="l" fontAlgn="b"/>
                      <a:r>
                        <a:rPr lang="en-US" sz="1600" b="0" i="0" u="none" strike="noStrike" dirty="0">
                          <a:solidFill>
                            <a:srgbClr val="000000"/>
                          </a:solidFill>
                          <a:effectLst/>
                          <a:latin typeface="Calibri" panose="020F0502020204030204" pitchFamily="34" charset="0"/>
                        </a:rPr>
                        <a:t>No Stress Conc.</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28.0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2854332"/>
                  </a:ext>
                </a:extLst>
              </a:tr>
              <a:tr h="184150">
                <a:tc>
                  <a:txBody>
                    <a:bodyPr/>
                    <a:lstStyle/>
                    <a:p>
                      <a:pPr algn="l" fontAlgn="b"/>
                      <a:endParaRPr lang="en-GB" sz="1600" b="0" i="0" u="none" strike="noStrike">
                        <a:solidFill>
                          <a:srgbClr val="000000"/>
                        </a:solidFill>
                        <a:effectLst/>
                        <a:latin typeface="Calibri" panose="020F0502020204030204" pitchFamily="34" charset="0"/>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GB" sz="1600" b="0" i="0" u="none" strike="noStrike" dirty="0">
                        <a:solidFill>
                          <a:srgbClr val="000000"/>
                        </a:solidFill>
                        <a:effectLst/>
                        <a:latin typeface="Calibri" panose="020F0502020204030204" pitchFamily="34" charset="0"/>
                      </a:endParaRPr>
                    </a:p>
                  </a:txBody>
                  <a:tcPr marL="45720" marR="457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851938"/>
                  </a:ext>
                </a:extLst>
              </a:tr>
              <a:tr h="184150">
                <a:tc>
                  <a:txBody>
                    <a:bodyPr/>
                    <a:lstStyle/>
                    <a:p>
                      <a:pPr algn="l" fontAlgn="b"/>
                      <a:r>
                        <a:rPr lang="en-GB" sz="1600" b="0" i="0" u="none" strike="noStrike">
                          <a:solidFill>
                            <a:srgbClr val="000000"/>
                          </a:solidFill>
                          <a:effectLst/>
                          <a:latin typeface="Calibri" panose="020F0502020204030204" pitchFamily="34" charset="0"/>
                        </a:rPr>
                        <a:t> </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SE (MPa)</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9677533"/>
                  </a:ext>
                </a:extLst>
              </a:tr>
              <a:tr h="184150">
                <a:tc>
                  <a:txBody>
                    <a:bodyPr/>
                    <a:lstStyle/>
                    <a:p>
                      <a:pPr algn="l" fontAlgn="b"/>
                      <a:r>
                        <a:rPr lang="en-GB" sz="1600" b="0" i="0" u="none" strike="noStrike">
                          <a:solidFill>
                            <a:srgbClr val="000000"/>
                          </a:solidFill>
                          <a:effectLst/>
                          <a:latin typeface="Calibri" panose="020F0502020204030204" pitchFamily="34" charset="0"/>
                        </a:rPr>
                        <a:t>DSWin Pulses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6.2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145484"/>
                  </a:ext>
                </a:extLst>
              </a:tr>
              <a:tr h="184150">
                <a:tc>
                  <a:txBody>
                    <a:bodyPr/>
                    <a:lstStyle/>
                    <a:p>
                      <a:pPr algn="l" fontAlgn="b"/>
                      <a:r>
                        <a:rPr lang="en-GB" sz="1600" b="0" i="0" u="none" strike="noStrike" dirty="0" err="1">
                          <a:solidFill>
                            <a:srgbClr val="000000"/>
                          </a:solidFill>
                          <a:effectLst/>
                          <a:latin typeface="Calibri" panose="020F0502020204030204" pitchFamily="34" charset="0"/>
                        </a:rPr>
                        <a:t>DSWin</a:t>
                      </a:r>
                      <a:r>
                        <a:rPr lang="en-GB" sz="1600" b="0" i="0" u="none" strike="noStrike" dirty="0">
                          <a:solidFill>
                            <a:srgbClr val="000000"/>
                          </a:solidFill>
                          <a:effectLst/>
                          <a:latin typeface="Calibri" panose="020F0502020204030204" pitchFamily="34" charset="0"/>
                        </a:rPr>
                        <a:t> Trips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14.9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6571559"/>
                  </a:ext>
                </a:extLst>
              </a:tr>
              <a:tr h="184150">
                <a:tc>
                  <a:txBody>
                    <a:bodyPr/>
                    <a:lstStyle/>
                    <a:p>
                      <a:pPr algn="l" fontAlgn="b"/>
                      <a:r>
                        <a:rPr lang="en-US" sz="1600" b="0" i="0" u="none" strike="noStrike" dirty="0" err="1">
                          <a:solidFill>
                            <a:srgbClr val="000000"/>
                          </a:solidFill>
                          <a:effectLst/>
                          <a:latin typeface="Calibri" panose="020F0502020204030204" pitchFamily="34" charset="0"/>
                        </a:rPr>
                        <a:t>DSWin</a:t>
                      </a:r>
                      <a:r>
                        <a:rPr lang="en-US" sz="1600" b="0" i="0" u="none" strike="noStrike" dirty="0">
                          <a:solidFill>
                            <a:srgbClr val="000000"/>
                          </a:solidFill>
                          <a:effectLst/>
                          <a:latin typeface="Calibri" panose="020F0502020204030204" pitchFamily="34" charset="0"/>
                        </a:rPr>
                        <a:t> Trips, </a:t>
                      </a:r>
                    </a:p>
                    <a:p>
                      <a:pPr algn="l" fontAlgn="b"/>
                      <a:r>
                        <a:rPr lang="en-US" sz="1600" b="0" i="0" u="none" strike="noStrike" dirty="0">
                          <a:solidFill>
                            <a:srgbClr val="000000"/>
                          </a:solidFill>
                          <a:effectLst/>
                          <a:latin typeface="Calibri" panose="020F0502020204030204" pitchFamily="34" charset="0"/>
                        </a:rPr>
                        <a:t>No Stress Conc.</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10.8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306463"/>
                  </a:ext>
                </a:extLst>
              </a:tr>
            </a:tbl>
          </a:graphicData>
        </a:graphic>
      </p:graphicFrame>
      <p:sp>
        <p:nvSpPr>
          <p:cNvPr id="11" name="TextBox 10">
            <a:extLst>
              <a:ext uri="{FF2B5EF4-FFF2-40B4-BE49-F238E27FC236}">
                <a16:creationId xmlns:a16="http://schemas.microsoft.com/office/drawing/2014/main" id="{774AB869-E217-425E-ADDC-CA845B5124AC}"/>
              </a:ext>
            </a:extLst>
          </p:cNvPr>
          <p:cNvSpPr txBox="1"/>
          <p:nvPr/>
        </p:nvSpPr>
        <p:spPr>
          <a:xfrm>
            <a:off x="4743884" y="1078673"/>
            <a:ext cx="30452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rPr>
              <a:t>Goodman equivalent alternating stress results</a:t>
            </a:r>
          </a:p>
        </p:txBody>
      </p:sp>
    </p:spTree>
    <p:extLst>
      <p:ext uri="{BB962C8B-B14F-4D97-AF65-F5344CB8AC3E}">
        <p14:creationId xmlns:p14="http://schemas.microsoft.com/office/powerpoint/2010/main" val="3203010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Titanium Fatigue Data – Grades 5 and 23</a:t>
            </a:r>
            <a:endParaRPr lang="en-GB" dirty="0"/>
          </a:p>
        </p:txBody>
      </p:sp>
      <p:sp>
        <p:nvSpPr>
          <p:cNvPr id="3" name="Content Placeholder 2"/>
          <p:cNvSpPr>
            <a:spLocks noGrp="1"/>
          </p:cNvSpPr>
          <p:nvPr>
            <p:ph idx="1"/>
          </p:nvPr>
        </p:nvSpPr>
        <p:spPr/>
        <p:txBody>
          <a:bodyPr/>
          <a:lstStyle/>
          <a:p>
            <a:r>
              <a:rPr lang="en-US" dirty="0"/>
              <a:t>Use Gerber relation to convert all-tensile (R&gt;0) test results to equivalent fully reversed (R=-1) stress amplitudes</a:t>
            </a:r>
          </a:p>
          <a:p>
            <a:endParaRPr lang="en-GB" dirty="0"/>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25</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2318121" y="1949291"/>
            <a:ext cx="7555758" cy="4836080"/>
          </a:xfrm>
          <a:prstGeom prst="rect">
            <a:avLst/>
          </a:prstGeom>
        </p:spPr>
      </p:pic>
    </p:spTree>
    <p:extLst>
      <p:ext uri="{BB962C8B-B14F-4D97-AF65-F5344CB8AC3E}">
        <p14:creationId xmlns:p14="http://schemas.microsoft.com/office/powerpoint/2010/main" val="1990920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Fatigue Results Summary</a:t>
            </a:r>
          </a:p>
        </p:txBody>
      </p:sp>
      <p:sp>
        <p:nvSpPr>
          <p:cNvPr id="3" name="Content Placeholder 2"/>
          <p:cNvSpPr>
            <a:spLocks noGrp="1"/>
          </p:cNvSpPr>
          <p:nvPr>
            <p:ph idx="1"/>
          </p:nvPr>
        </p:nvSpPr>
        <p:spPr/>
        <p:txBody>
          <a:bodyPr/>
          <a:lstStyle/>
          <a:p>
            <a:r>
              <a:rPr lang="en-GB" dirty="0"/>
              <a:t>Results including stress concentrations and conservative temperature</a:t>
            </a:r>
          </a:p>
          <a:p>
            <a:pPr lvl="1"/>
            <a:r>
              <a:rPr lang="en-GB" dirty="0"/>
              <a:t>Important to reduce stress concentrations at graphite-titanium join and titanium fin connection points (particularly near welds)</a:t>
            </a:r>
          </a:p>
          <a:p>
            <a:pPr lvl="1"/>
            <a:r>
              <a:rPr lang="en-GB" dirty="0"/>
              <a:t>Bulk material has good safety margins against SN curves for </a:t>
            </a:r>
            <a:r>
              <a:rPr lang="en-GB" dirty="0" err="1"/>
              <a:t>unirradiated</a:t>
            </a:r>
            <a:r>
              <a:rPr lang="en-GB" dirty="0"/>
              <a:t> materials</a:t>
            </a:r>
          </a:p>
          <a:p>
            <a:pPr lvl="1"/>
            <a:endParaRPr lang="en-GB" dirty="0"/>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26</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pic>
        <p:nvPicPr>
          <p:cNvPr id="8" name="Picture 7"/>
          <p:cNvPicPr>
            <a:picLocks noChangeAspect="1"/>
          </p:cNvPicPr>
          <p:nvPr/>
        </p:nvPicPr>
        <p:blipFill>
          <a:blip r:embed="rId2"/>
          <a:stretch>
            <a:fillRect/>
          </a:stretch>
        </p:blipFill>
        <p:spPr>
          <a:xfrm>
            <a:off x="363776" y="2662504"/>
            <a:ext cx="5560034" cy="3267739"/>
          </a:xfrm>
          <a:prstGeom prst="rect">
            <a:avLst/>
          </a:prstGeom>
        </p:spPr>
      </p:pic>
      <p:pic>
        <p:nvPicPr>
          <p:cNvPr id="6" name="Picture 5"/>
          <p:cNvPicPr>
            <a:picLocks noChangeAspect="1"/>
          </p:cNvPicPr>
          <p:nvPr/>
        </p:nvPicPr>
        <p:blipFill>
          <a:blip r:embed="rId3"/>
          <a:stretch>
            <a:fillRect/>
          </a:stretch>
        </p:blipFill>
        <p:spPr>
          <a:xfrm>
            <a:off x="5965610" y="2668600"/>
            <a:ext cx="5560034" cy="3261643"/>
          </a:xfrm>
          <a:prstGeom prst="rect">
            <a:avLst/>
          </a:prstGeom>
        </p:spPr>
      </p:pic>
    </p:spTree>
    <p:extLst>
      <p:ext uri="{BB962C8B-B14F-4D97-AF65-F5344CB8AC3E}">
        <p14:creationId xmlns:p14="http://schemas.microsoft.com/office/powerpoint/2010/main" val="2996393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27</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3166712" y="6256858"/>
            <a:ext cx="7709835"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dirty="0">
                <a:ln>
                  <a:noFill/>
                </a:ln>
                <a:solidFill>
                  <a:srgbClr val="2E2C61"/>
                </a:solidFill>
                <a:effectLst/>
                <a:uLnTx/>
                <a:uFillTx/>
                <a:latin typeface="Calibri" panose="020F0502020204030204"/>
                <a:ea typeface="+mn-ea"/>
                <a:cs typeface="+mn-cs"/>
              </a:rPr>
              <a:t>“</a:t>
            </a:r>
            <a:r>
              <a:rPr kumimoji="0" lang="en-US" sz="1400" b="0" i="1" u="none" strike="noStrike" kern="1200" cap="none" spc="0" normalizeH="0" baseline="0" noProof="0" dirty="0">
                <a:ln>
                  <a:noFill/>
                </a:ln>
                <a:solidFill>
                  <a:srgbClr val="2E2C61"/>
                </a:solidFill>
                <a:effectLst/>
                <a:uLnTx/>
                <a:uFillTx/>
                <a:latin typeface="Calibri" panose="020F0502020204030204"/>
                <a:ea typeface="+mn-ea"/>
                <a:cs typeface="+mn-cs"/>
              </a:rPr>
              <a:t>Tensile behavior of dual-phase titanium alloys under high-intensity proton beam exposure: radiation-induced omega phase transformation in Ti-6Al-4V</a:t>
            </a:r>
            <a:r>
              <a:rPr kumimoji="0" lang="en-GB" sz="1400" b="0" i="1" u="none" strike="noStrike" kern="1200" cap="none" spc="0" normalizeH="0" baseline="0" noProof="0" dirty="0">
                <a:ln>
                  <a:noFill/>
                </a:ln>
                <a:solidFill>
                  <a:srgbClr val="2E2C61"/>
                </a:solidFill>
                <a:effectLst/>
                <a:uLnTx/>
                <a:uFillTx/>
                <a:latin typeface="Calibri" panose="020F0502020204030204"/>
                <a:ea typeface="+mn-ea"/>
                <a:cs typeface="+mn-cs"/>
              </a:rPr>
              <a:t>”, </a:t>
            </a:r>
            <a:r>
              <a:rPr kumimoji="0" lang="en-GB" sz="1400" b="0" i="0" u="none" strike="noStrike" kern="1200" cap="none" spc="0" normalizeH="0" baseline="0" noProof="0" dirty="0">
                <a:ln>
                  <a:noFill/>
                </a:ln>
                <a:solidFill>
                  <a:srgbClr val="2E2C61"/>
                </a:solidFill>
                <a:effectLst/>
                <a:uLnTx/>
                <a:uFillTx/>
                <a:latin typeface="Calibri" panose="020F0502020204030204"/>
                <a:ea typeface="+mn-ea"/>
                <a:cs typeface="+mn-cs"/>
              </a:rPr>
              <a:t>T. Ishida et al., Journal of Nuclear Materials, 2020</a:t>
            </a:r>
          </a:p>
        </p:txBody>
      </p:sp>
      <p:graphicFrame>
        <p:nvGraphicFramePr>
          <p:cNvPr id="7" name="Table 6"/>
          <p:cNvGraphicFramePr>
            <a:graphicFrameLocks noGrp="1"/>
          </p:cNvGraphicFramePr>
          <p:nvPr>
            <p:extLst/>
          </p:nvPr>
        </p:nvGraphicFramePr>
        <p:xfrm>
          <a:off x="256351" y="1507286"/>
          <a:ext cx="1614170" cy="2560320"/>
        </p:xfrm>
        <a:graphic>
          <a:graphicData uri="http://schemas.openxmlformats.org/drawingml/2006/table">
            <a:tbl>
              <a:tblPr/>
              <a:tblGrid>
                <a:gridCol w="742315">
                  <a:extLst>
                    <a:ext uri="{9D8B030D-6E8A-4147-A177-3AD203B41FA5}">
                      <a16:colId xmlns:a16="http://schemas.microsoft.com/office/drawing/2014/main" val="3804040030"/>
                    </a:ext>
                  </a:extLst>
                </a:gridCol>
                <a:gridCol w="447040">
                  <a:extLst>
                    <a:ext uri="{9D8B030D-6E8A-4147-A177-3AD203B41FA5}">
                      <a16:colId xmlns:a16="http://schemas.microsoft.com/office/drawing/2014/main" val="2808618932"/>
                    </a:ext>
                  </a:extLst>
                </a:gridCol>
                <a:gridCol w="424815">
                  <a:extLst>
                    <a:ext uri="{9D8B030D-6E8A-4147-A177-3AD203B41FA5}">
                      <a16:colId xmlns:a16="http://schemas.microsoft.com/office/drawing/2014/main" val="4009539184"/>
                    </a:ext>
                  </a:extLst>
                </a:gridCol>
              </a:tblGrid>
              <a:tr h="184150">
                <a:tc rowSpan="2">
                  <a:txBody>
                    <a:bodyPr/>
                    <a:lstStyle/>
                    <a:p>
                      <a:pPr algn="ctr" fontAlgn="t"/>
                      <a:r>
                        <a:rPr lang="en-GB" sz="1400" b="0" i="0" u="none" strike="noStrike">
                          <a:solidFill>
                            <a:srgbClr val="000000"/>
                          </a:solidFill>
                          <a:effectLst/>
                          <a:latin typeface="Calibri" panose="020F0502020204030204" pitchFamily="34" charset="0"/>
                        </a:rPr>
                        <a:t>Case</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GB" sz="1400" b="0" i="0" u="none" strike="noStrike" dirty="0">
                          <a:solidFill>
                            <a:srgbClr val="000000"/>
                          </a:solidFill>
                          <a:effectLst/>
                          <a:latin typeface="Calibri" panose="020F0502020204030204" pitchFamily="34" charset="0"/>
                        </a:rPr>
                        <a:t>Peak </a:t>
                      </a:r>
                    </a:p>
                    <a:p>
                      <a:pPr algn="ctr" fontAlgn="t"/>
                      <a:r>
                        <a:rPr lang="en-GB" sz="1400" b="0" i="0" u="none" strike="noStrike" dirty="0">
                          <a:solidFill>
                            <a:srgbClr val="000000"/>
                          </a:solidFill>
                          <a:effectLst/>
                          <a:latin typeface="Calibri" panose="020F0502020204030204" pitchFamily="34" charset="0"/>
                        </a:rPr>
                        <a:t>DPA/</a:t>
                      </a:r>
                      <a:r>
                        <a:rPr lang="en-GB" sz="1400" b="0" i="0" u="none" strike="noStrike" dirty="0" err="1">
                          <a:solidFill>
                            <a:srgbClr val="000000"/>
                          </a:solidFill>
                          <a:effectLst/>
                          <a:latin typeface="Calibri" panose="020F0502020204030204" pitchFamily="34" charset="0"/>
                        </a:rPr>
                        <a:t>yr</a:t>
                      </a:r>
                      <a:r>
                        <a:rPr lang="en-GB" sz="1400" b="0" i="0" u="none" strike="noStrike" dirty="0">
                          <a:solidFill>
                            <a:srgbClr val="000000"/>
                          </a:solidFill>
                          <a:effectLst/>
                          <a:latin typeface="Calibri" panose="020F0502020204030204" pitchFamily="34" charset="0"/>
                        </a:rPr>
                        <a:t> ()</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518556605"/>
                  </a:ext>
                </a:extLst>
              </a:tr>
              <a:tr h="184150">
                <a:tc vMerge="1">
                  <a:txBody>
                    <a:bodyPr/>
                    <a:lstStyle/>
                    <a:p>
                      <a:endParaRPr lang="en-GB"/>
                    </a:p>
                  </a:txBody>
                  <a:tcPr/>
                </a:tc>
                <a:tc>
                  <a:txBody>
                    <a:bodyPr/>
                    <a:lstStyle/>
                    <a:p>
                      <a:pPr algn="ctr" fontAlgn="t"/>
                      <a:r>
                        <a:rPr lang="en-GB" sz="1400" b="0" i="0" u="none" strike="noStrike" dirty="0">
                          <a:solidFill>
                            <a:srgbClr val="000000"/>
                          </a:solidFill>
                          <a:effectLst/>
                          <a:latin typeface="Calibri" panose="020F0502020204030204" pitchFamily="34" charset="0"/>
                        </a:rPr>
                        <a:t>US </a:t>
                      </a:r>
                    </a:p>
                    <a:p>
                      <a:pPr algn="ctr" fontAlgn="t"/>
                      <a:r>
                        <a:rPr lang="en-GB" sz="1400" b="0" i="0" u="none" strike="noStrike" dirty="0">
                          <a:solidFill>
                            <a:srgbClr val="000000"/>
                          </a:solidFill>
                          <a:effectLst/>
                          <a:latin typeface="Calibri" panose="020F0502020204030204" pitchFamily="34" charset="0"/>
                        </a:rPr>
                        <a:t>Win</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dirty="0">
                          <a:solidFill>
                            <a:srgbClr val="000000"/>
                          </a:solidFill>
                          <a:effectLst/>
                          <a:latin typeface="Calibri" panose="020F0502020204030204" pitchFamily="34" charset="0"/>
                        </a:rPr>
                        <a:t>DS </a:t>
                      </a:r>
                    </a:p>
                    <a:p>
                      <a:pPr algn="ctr" fontAlgn="t"/>
                      <a:r>
                        <a:rPr lang="en-GB" sz="1400" b="0" i="0" u="none" strike="noStrike" dirty="0">
                          <a:solidFill>
                            <a:srgbClr val="000000"/>
                          </a:solidFill>
                          <a:effectLst/>
                          <a:latin typeface="Calibri" panose="020F0502020204030204" pitchFamily="34" charset="0"/>
                        </a:rPr>
                        <a:t>Win</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126795"/>
                  </a:ext>
                </a:extLst>
              </a:tr>
              <a:tr h="184150">
                <a:tc>
                  <a:txBody>
                    <a:bodyPr/>
                    <a:lstStyle/>
                    <a:p>
                      <a:pPr algn="l" fontAlgn="t"/>
                      <a:r>
                        <a:rPr lang="en-GB" sz="1400" b="0" i="0" u="none" strike="noStrike" dirty="0">
                          <a:solidFill>
                            <a:srgbClr val="000000"/>
                          </a:solidFill>
                          <a:effectLst/>
                          <a:latin typeface="Calibri" panose="020F0502020204030204" pitchFamily="34" charset="0"/>
                        </a:rPr>
                        <a:t>VOF</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17.1</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t"/>
                      <a:r>
                        <a:rPr lang="en-GB" sz="1400" b="0" i="0" u="none" strike="noStrike" dirty="0">
                          <a:solidFill>
                            <a:srgbClr val="000000"/>
                          </a:solidFill>
                          <a:effectLst/>
                          <a:latin typeface="Calibri" panose="020F0502020204030204" pitchFamily="34" charset="0"/>
                        </a:rPr>
                        <a:t>1.3</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extLst>
                  <a:ext uri="{0D108BD9-81ED-4DB2-BD59-A6C34878D82A}">
                    <a16:rowId xmlns:a16="http://schemas.microsoft.com/office/drawing/2014/main" val="4290513851"/>
                  </a:ext>
                </a:extLst>
              </a:tr>
              <a:tr h="184150">
                <a:tc>
                  <a:txBody>
                    <a:bodyPr/>
                    <a:lstStyle/>
                    <a:p>
                      <a:pPr algn="l" fontAlgn="t"/>
                      <a:r>
                        <a:rPr lang="en-GB" sz="1400" b="0" i="0" u="none" strike="noStrike" dirty="0">
                          <a:solidFill>
                            <a:srgbClr val="000000"/>
                          </a:solidFill>
                          <a:effectLst/>
                          <a:latin typeface="Calibri" panose="020F0502020204030204" pitchFamily="34" charset="0"/>
                        </a:rPr>
                        <a:t>OF</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5.0</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B81"/>
                    </a:solidFill>
                  </a:tcPr>
                </a:tc>
                <a:tc>
                  <a:txBody>
                    <a:bodyPr/>
                    <a:lstStyle/>
                    <a:p>
                      <a:pPr algn="ctr" fontAlgn="t"/>
                      <a:r>
                        <a:rPr lang="en-GB" sz="1400" b="0" i="0" u="none" strike="noStrike" dirty="0">
                          <a:solidFill>
                            <a:srgbClr val="000000"/>
                          </a:solidFill>
                          <a:effectLst/>
                          <a:latin typeface="Calibri" panose="020F0502020204030204" pitchFamily="34" charset="0"/>
                        </a:rPr>
                        <a:t>0.8</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1"/>
                    </a:solidFill>
                  </a:tcPr>
                </a:tc>
                <a:extLst>
                  <a:ext uri="{0D108BD9-81ED-4DB2-BD59-A6C34878D82A}">
                    <a16:rowId xmlns:a16="http://schemas.microsoft.com/office/drawing/2014/main" val="3998148782"/>
                  </a:ext>
                </a:extLst>
              </a:tr>
              <a:tr h="184150">
                <a:tc>
                  <a:txBody>
                    <a:bodyPr/>
                    <a:lstStyle/>
                    <a:p>
                      <a:pPr algn="l" fontAlgn="t"/>
                      <a:r>
                        <a:rPr lang="en-GB" sz="1400" b="0" i="0" u="none" strike="noStrike" dirty="0">
                          <a:solidFill>
                            <a:srgbClr val="000000"/>
                          </a:solidFill>
                          <a:effectLst/>
                          <a:latin typeface="Calibri" panose="020F0502020204030204" pitchFamily="34" charset="0"/>
                        </a:rPr>
                        <a:t>Nominal</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2.5</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67F"/>
                    </a:solidFill>
                  </a:tcPr>
                </a:tc>
                <a:tc>
                  <a:txBody>
                    <a:bodyPr/>
                    <a:lstStyle/>
                    <a:p>
                      <a:pPr algn="ctr" fontAlgn="t"/>
                      <a:r>
                        <a:rPr lang="en-GB" sz="1400" b="0" i="0" u="none" strike="noStrike">
                          <a:solidFill>
                            <a:srgbClr val="000000"/>
                          </a:solidFill>
                          <a:effectLst/>
                          <a:latin typeface="Calibri" panose="020F0502020204030204" pitchFamily="34" charset="0"/>
                        </a:rPr>
                        <a:t>0.7</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extLst>
                  <a:ext uri="{0D108BD9-81ED-4DB2-BD59-A6C34878D82A}">
                    <a16:rowId xmlns:a16="http://schemas.microsoft.com/office/drawing/2014/main" val="1557334508"/>
                  </a:ext>
                </a:extLst>
              </a:tr>
              <a:tr h="184150">
                <a:tc>
                  <a:txBody>
                    <a:bodyPr/>
                    <a:lstStyle/>
                    <a:p>
                      <a:pPr algn="l" fontAlgn="t"/>
                      <a:r>
                        <a:rPr lang="en-GB" sz="1400" b="0" i="0" u="none" strike="noStrike" dirty="0">
                          <a:solidFill>
                            <a:srgbClr val="000000"/>
                          </a:solidFill>
                          <a:effectLst/>
                          <a:latin typeface="Calibri" panose="020F0502020204030204" pitchFamily="34" charset="0"/>
                        </a:rPr>
                        <a:t>UF</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400" b="0" i="0" u="none" strike="noStrike">
                          <a:solidFill>
                            <a:srgbClr val="000000"/>
                          </a:solidFill>
                          <a:effectLst/>
                          <a:latin typeface="Calibri" panose="020F0502020204030204" pitchFamily="34" charset="0"/>
                        </a:rPr>
                        <a:t>2.1</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97D"/>
                    </a:solidFill>
                  </a:tcPr>
                </a:tc>
                <a:tc>
                  <a:txBody>
                    <a:bodyPr/>
                    <a:lstStyle/>
                    <a:p>
                      <a:pPr algn="ctr" fontAlgn="t"/>
                      <a:r>
                        <a:rPr lang="en-GB" sz="1400" b="0" i="0" u="none" strike="noStrike">
                          <a:solidFill>
                            <a:srgbClr val="000000"/>
                          </a:solidFill>
                          <a:effectLst/>
                          <a:latin typeface="Calibri" panose="020F0502020204030204" pitchFamily="34" charset="0"/>
                        </a:rPr>
                        <a:t>0.6</a:t>
                      </a:r>
                    </a:p>
                  </a:txBody>
                  <a:tcPr marL="45720" marR="4572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67C"/>
                    </a:solidFill>
                  </a:tcPr>
                </a:tc>
                <a:extLst>
                  <a:ext uri="{0D108BD9-81ED-4DB2-BD59-A6C34878D82A}">
                    <a16:rowId xmlns:a16="http://schemas.microsoft.com/office/drawing/2014/main" val="53686609"/>
                  </a:ext>
                </a:extLst>
              </a:tr>
              <a:tr h="184150">
                <a:tc>
                  <a:txBody>
                    <a:bodyPr/>
                    <a:lstStyle/>
                    <a:p>
                      <a:pPr algn="l" fontAlgn="b"/>
                      <a:r>
                        <a:rPr lang="en-GB" sz="1400" b="0" i="0" u="none" strike="noStrike" dirty="0">
                          <a:solidFill>
                            <a:srgbClr val="000000"/>
                          </a:solidFill>
                          <a:effectLst/>
                          <a:latin typeface="Calibri" panose="020F0502020204030204" pitchFamily="34" charset="0"/>
                        </a:rPr>
                        <a:t>VUF</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400" b="0" i="0" u="none" strike="noStrike">
                          <a:solidFill>
                            <a:srgbClr val="000000"/>
                          </a:solidFill>
                          <a:effectLst/>
                          <a:latin typeface="Calibri" panose="020F0502020204030204" pitchFamily="34" charset="0"/>
                        </a:rPr>
                        <a:t>1.7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b"/>
                      <a:r>
                        <a:rPr lang="en-GB" sz="1400" b="0" i="0" u="none" strike="noStrike" dirty="0">
                          <a:solidFill>
                            <a:srgbClr val="000000"/>
                          </a:solidFill>
                          <a:effectLst/>
                          <a:latin typeface="Calibri" panose="020F0502020204030204" pitchFamily="34" charset="0"/>
                        </a:rPr>
                        <a:t>0.6</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extLst>
                  <a:ext uri="{0D108BD9-81ED-4DB2-BD59-A6C34878D82A}">
                    <a16:rowId xmlns:a16="http://schemas.microsoft.com/office/drawing/2014/main" val="2840991159"/>
                  </a:ext>
                </a:extLst>
              </a:tr>
            </a:tbl>
          </a:graphicData>
        </a:graphic>
      </p:graphicFrame>
      <p:pic>
        <p:nvPicPr>
          <p:cNvPr id="3" name="Picture 2"/>
          <p:cNvPicPr>
            <a:picLocks noChangeAspect="1"/>
          </p:cNvPicPr>
          <p:nvPr/>
        </p:nvPicPr>
        <p:blipFill>
          <a:blip r:embed="rId2"/>
          <a:stretch>
            <a:fillRect/>
          </a:stretch>
        </p:blipFill>
        <p:spPr>
          <a:xfrm>
            <a:off x="2312324" y="464653"/>
            <a:ext cx="4669757" cy="5580248"/>
          </a:xfrm>
          <a:prstGeom prst="rect">
            <a:avLst/>
          </a:prstGeom>
        </p:spPr>
      </p:pic>
      <p:pic>
        <p:nvPicPr>
          <p:cNvPr id="5" name="Picture 4"/>
          <p:cNvPicPr>
            <a:picLocks noChangeAspect="1"/>
          </p:cNvPicPr>
          <p:nvPr/>
        </p:nvPicPr>
        <p:blipFill>
          <a:blip r:embed="rId3"/>
          <a:stretch>
            <a:fillRect/>
          </a:stretch>
        </p:blipFill>
        <p:spPr>
          <a:xfrm>
            <a:off x="7088247" y="388013"/>
            <a:ext cx="4630657" cy="5630521"/>
          </a:xfrm>
          <a:prstGeom prst="rect">
            <a:avLst/>
          </a:prstGeom>
        </p:spPr>
      </p:pic>
      <p:sp>
        <p:nvSpPr>
          <p:cNvPr id="9" name="TextBox 8"/>
          <p:cNvSpPr txBox="1"/>
          <p:nvPr/>
        </p:nvSpPr>
        <p:spPr>
          <a:xfrm>
            <a:off x="4042611" y="2107932"/>
            <a:ext cx="50628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rPr>
              <a:t>F4C=0.06 </a:t>
            </a:r>
            <a:r>
              <a:rPr kumimoji="0" lang="en-GB" sz="1800" b="0" i="0" u="none" strike="noStrike" kern="1200" cap="none" spc="0" normalizeH="0" baseline="0" noProof="0" dirty="0" err="1">
                <a:ln>
                  <a:noFill/>
                </a:ln>
                <a:solidFill>
                  <a:srgbClr val="2E2C61"/>
                </a:solidFill>
                <a:effectLst/>
                <a:uLnTx/>
                <a:uFillTx/>
                <a:latin typeface="Calibri" panose="020F0502020204030204"/>
                <a:ea typeface="+mn-ea"/>
                <a:cs typeface="+mn-cs"/>
              </a:rPr>
              <a:t>dpa</a:t>
            </a: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rPr>
              <a:t> at </a:t>
            </a:r>
            <a:r>
              <a:rPr kumimoji="0" lang="en-GB" sz="1800" b="0" i="0" u="none" strike="noStrike" kern="1200" cap="none" spc="0" normalizeH="0" baseline="0" noProof="0" dirty="0" err="1">
                <a:ln>
                  <a:noFill/>
                </a:ln>
                <a:solidFill>
                  <a:srgbClr val="2E2C61"/>
                </a:solidFill>
                <a:effectLst/>
                <a:uLnTx/>
                <a:uFillTx/>
                <a:latin typeface="Calibri" panose="020F0502020204030204"/>
                <a:ea typeface="+mn-ea"/>
                <a:cs typeface="+mn-cs"/>
              </a:rPr>
              <a:t>Tirr</a:t>
            </a: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rPr>
              <a:t>=47°C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11" name="TextBox 10"/>
          <p:cNvSpPr txBox="1"/>
          <p:nvPr/>
        </p:nvSpPr>
        <p:spPr>
          <a:xfrm>
            <a:off x="3912567" y="4870383"/>
            <a:ext cx="307045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rPr>
              <a:t>T4C=0.06 </a:t>
            </a:r>
            <a:r>
              <a:rPr kumimoji="0" lang="en-GB" sz="1800" b="0" i="0" u="none" strike="noStrike" kern="1200" cap="none" spc="0" normalizeH="0" baseline="0" noProof="0" dirty="0" err="1">
                <a:ln>
                  <a:noFill/>
                </a:ln>
                <a:solidFill>
                  <a:srgbClr val="2E2C61"/>
                </a:solidFill>
                <a:effectLst/>
                <a:uLnTx/>
                <a:uFillTx/>
                <a:latin typeface="Calibri" panose="020F0502020204030204"/>
                <a:ea typeface="+mn-ea"/>
                <a:cs typeface="+mn-cs"/>
              </a:rPr>
              <a:t>dpa</a:t>
            </a: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rPr>
              <a:t> @ 47°C,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rPr>
              <a:t>T5/T8=0.23 </a:t>
            </a:r>
            <a:r>
              <a:rPr kumimoji="0" lang="en-GB" sz="1800" b="0" i="0" u="none" strike="noStrike" kern="1200" cap="none" spc="0" normalizeH="0" baseline="0" noProof="0" dirty="0" err="1">
                <a:ln>
                  <a:noFill/>
                </a:ln>
                <a:solidFill>
                  <a:srgbClr val="2E2C61"/>
                </a:solidFill>
                <a:effectLst/>
                <a:uLnTx/>
                <a:uFillTx/>
                <a:latin typeface="Calibri" panose="020F0502020204030204"/>
                <a:ea typeface="+mn-ea"/>
                <a:cs typeface="+mn-cs"/>
              </a:rPr>
              <a:t>dpa</a:t>
            </a: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rPr>
              <a:t> @ 125°C</a:t>
            </a:r>
          </a:p>
        </p:txBody>
      </p:sp>
      <p:sp>
        <p:nvSpPr>
          <p:cNvPr id="12" name="TextBox 11"/>
          <p:cNvSpPr txBox="1"/>
          <p:nvPr/>
        </p:nvSpPr>
        <p:spPr>
          <a:xfrm>
            <a:off x="8819702" y="2107932"/>
            <a:ext cx="23343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E2C61"/>
                </a:solidFill>
                <a:effectLst/>
                <a:uLnTx/>
                <a:uFillTx/>
                <a:latin typeface="Calibri" panose="020F0502020204030204"/>
                <a:ea typeface="+mn-ea"/>
                <a:cs typeface="+mn-cs"/>
              </a:rPr>
              <a:t>N5=0.22 dpa @112°C</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13" name="TextBox 12"/>
          <p:cNvSpPr txBox="1"/>
          <p:nvPr/>
        </p:nvSpPr>
        <p:spPr>
          <a:xfrm>
            <a:off x="8819703" y="4870383"/>
            <a:ext cx="23343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2E2C61"/>
                </a:solidFill>
                <a:effectLst/>
                <a:uLnTx/>
                <a:uFillTx/>
                <a:latin typeface="Calibri" panose="020F0502020204030204"/>
                <a:ea typeface="+mn-ea"/>
                <a:cs typeface="+mn-cs"/>
              </a:rPr>
              <a:t>F52=0.22 dpa @112°C</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3665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Effects of Radiation Damage – Graphite</a:t>
            </a:r>
          </a:p>
        </p:txBody>
      </p:sp>
      <p:sp>
        <p:nvSpPr>
          <p:cNvPr id="3" name="Content Placeholder 2"/>
          <p:cNvSpPr>
            <a:spLocks noGrp="1"/>
          </p:cNvSpPr>
          <p:nvPr>
            <p:ph idx="1"/>
          </p:nvPr>
        </p:nvSpPr>
        <p:spPr/>
        <p:txBody>
          <a:bodyPr/>
          <a:lstStyle/>
          <a:p>
            <a:r>
              <a:rPr lang="en-GB" dirty="0"/>
              <a:t>Increasing the current or reducing the spot size increases proton flux</a:t>
            </a:r>
          </a:p>
          <a:p>
            <a:pPr lvl="1"/>
            <a:r>
              <a:rPr lang="en-GB" dirty="0"/>
              <a:t>Does changing the beam energy also affect </a:t>
            </a:r>
            <a:r>
              <a:rPr lang="en-GB" dirty="0" err="1"/>
              <a:t>dpa</a:t>
            </a:r>
            <a:r>
              <a:rPr lang="en-GB" dirty="0"/>
              <a:t> rate?</a:t>
            </a:r>
          </a:p>
          <a:p>
            <a:r>
              <a:rPr lang="en-GB" dirty="0"/>
              <a:t>Target failures at around 10^22 protons/cm^2 have been recorded at LAMPF, PSI and </a:t>
            </a:r>
            <a:r>
              <a:rPr lang="en-GB" dirty="0" err="1"/>
              <a:t>NuMI</a:t>
            </a:r>
            <a:r>
              <a:rPr lang="en-GB" dirty="0"/>
              <a:t>-MINOS</a:t>
            </a:r>
          </a:p>
          <a:p>
            <a:endParaRPr lang="en-GB" dirty="0"/>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28</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graphicFrame>
        <p:nvGraphicFramePr>
          <p:cNvPr id="5" name="Table 4"/>
          <p:cNvGraphicFramePr>
            <a:graphicFrameLocks noGrp="1"/>
          </p:cNvGraphicFramePr>
          <p:nvPr>
            <p:extLst/>
          </p:nvPr>
        </p:nvGraphicFramePr>
        <p:xfrm>
          <a:off x="545565" y="2924207"/>
          <a:ext cx="6576304" cy="2255520"/>
        </p:xfrm>
        <a:graphic>
          <a:graphicData uri="http://schemas.openxmlformats.org/drawingml/2006/table">
            <a:tbl>
              <a:tblPr/>
              <a:tblGrid>
                <a:gridCol w="1947086">
                  <a:extLst>
                    <a:ext uri="{9D8B030D-6E8A-4147-A177-3AD203B41FA5}">
                      <a16:colId xmlns:a16="http://schemas.microsoft.com/office/drawing/2014/main" val="1516310471"/>
                    </a:ext>
                  </a:extLst>
                </a:gridCol>
                <a:gridCol w="1321650">
                  <a:extLst>
                    <a:ext uri="{9D8B030D-6E8A-4147-A177-3AD203B41FA5}">
                      <a16:colId xmlns:a16="http://schemas.microsoft.com/office/drawing/2014/main" val="440899810"/>
                    </a:ext>
                  </a:extLst>
                </a:gridCol>
                <a:gridCol w="1245502">
                  <a:extLst>
                    <a:ext uri="{9D8B030D-6E8A-4147-A177-3AD203B41FA5}">
                      <a16:colId xmlns:a16="http://schemas.microsoft.com/office/drawing/2014/main" val="1918352477"/>
                    </a:ext>
                  </a:extLst>
                </a:gridCol>
                <a:gridCol w="830885">
                  <a:extLst>
                    <a:ext uri="{9D8B030D-6E8A-4147-A177-3AD203B41FA5}">
                      <a16:colId xmlns:a16="http://schemas.microsoft.com/office/drawing/2014/main" val="2649570878"/>
                    </a:ext>
                  </a:extLst>
                </a:gridCol>
                <a:gridCol w="1231181">
                  <a:extLst>
                    <a:ext uri="{9D8B030D-6E8A-4147-A177-3AD203B41FA5}">
                      <a16:colId xmlns:a16="http://schemas.microsoft.com/office/drawing/2014/main" val="3791350451"/>
                    </a:ext>
                  </a:extLst>
                </a:gridCol>
              </a:tblGrid>
              <a:tr h="184150">
                <a:tc>
                  <a:txBody>
                    <a:bodyPr/>
                    <a:lstStyle/>
                    <a:p>
                      <a:pPr algn="l" fontAlgn="b"/>
                      <a:r>
                        <a:rPr lang="en-GB" sz="1600" b="0" i="0" u="none" strike="noStrike" dirty="0">
                          <a:solidFill>
                            <a:srgbClr val="000000"/>
                          </a:solidFill>
                          <a:effectLst/>
                          <a:latin typeface="Calibri" panose="020F0502020204030204" pitchFamily="34" charset="0"/>
                        </a:rPr>
                        <a:t>Case</a:t>
                      </a:r>
                    </a:p>
                    <a:p>
                      <a:pPr algn="l" fontAlgn="b"/>
                      <a:endParaRPr lang="en-GB" sz="1600" b="0" i="0" u="none" strike="noStrike" dirty="0">
                        <a:solidFill>
                          <a:srgbClr val="000000"/>
                        </a:solidFill>
                        <a:effectLst/>
                        <a:latin typeface="Calibri" panose="020F0502020204030204" pitchFamily="34" charset="0"/>
                      </a:endParaRP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Beam Energy</a:t>
                      </a:r>
                    </a:p>
                    <a:p>
                      <a:pPr algn="ctr" fontAlgn="b"/>
                      <a:r>
                        <a:rPr lang="en-GB" sz="1600" b="0" i="0" u="none" strike="noStrike" dirty="0">
                          <a:solidFill>
                            <a:srgbClr val="000000"/>
                          </a:solidFill>
                          <a:effectLst/>
                          <a:latin typeface="Calibri" panose="020F0502020204030204" pitchFamily="34" charset="0"/>
                        </a:rPr>
                        <a:t>(GeV)</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Beam Sigma</a:t>
                      </a:r>
                    </a:p>
                    <a:p>
                      <a:pPr algn="ctr" fontAlgn="b"/>
                      <a:r>
                        <a:rPr lang="en-GB" sz="1600" b="0" i="0" u="none" strike="noStrike" dirty="0">
                          <a:solidFill>
                            <a:srgbClr val="000000"/>
                          </a:solidFill>
                          <a:effectLst/>
                          <a:latin typeface="Calibri" panose="020F0502020204030204" pitchFamily="34" charset="0"/>
                        </a:rPr>
                        <a:t>(mm)</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Current</a:t>
                      </a:r>
                    </a:p>
                    <a:p>
                      <a:pPr algn="ctr" fontAlgn="b"/>
                      <a:r>
                        <a:rPr lang="en-GB" sz="1600" b="0" i="0" u="none" strike="noStrike" dirty="0">
                          <a:solidFill>
                            <a:srgbClr val="000000"/>
                          </a:solidFill>
                          <a:effectLst/>
                          <a:latin typeface="Calibri" panose="020F0502020204030204" pitchFamily="34" charset="0"/>
                        </a:rPr>
                        <a:t>(</a:t>
                      </a:r>
                      <a:r>
                        <a:rPr lang="en-GB" sz="1600" b="0" i="0" u="none" strike="noStrike" dirty="0" err="1">
                          <a:solidFill>
                            <a:srgbClr val="000000"/>
                          </a:solidFill>
                          <a:effectLst/>
                          <a:latin typeface="Calibri" panose="020F0502020204030204" pitchFamily="34" charset="0"/>
                        </a:rPr>
                        <a:t>uA</a:t>
                      </a:r>
                      <a:r>
                        <a:rPr lang="en-GB" sz="1600" b="0" i="0" u="none" strike="noStrike" dirty="0">
                          <a:solidFill>
                            <a:srgbClr val="000000"/>
                          </a:solidFill>
                          <a:effectLst/>
                          <a:latin typeface="Calibri" panose="020F050202020403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Peak Flux</a:t>
                      </a:r>
                    </a:p>
                    <a:p>
                      <a:pPr algn="ctr" fontAlgn="b"/>
                      <a:r>
                        <a:rPr lang="en-GB" sz="1600" b="0" i="0" u="none" strike="noStrike" dirty="0">
                          <a:solidFill>
                            <a:srgbClr val="000000"/>
                          </a:solidFill>
                          <a:effectLst/>
                          <a:latin typeface="Calibri" panose="020F0502020204030204" pitchFamily="34" charset="0"/>
                        </a:rPr>
                        <a:t>(p/cm^2/</a:t>
                      </a:r>
                      <a:r>
                        <a:rPr lang="en-GB" sz="1600" b="0" i="0" u="none" strike="noStrike" dirty="0" err="1">
                          <a:solidFill>
                            <a:srgbClr val="000000"/>
                          </a:solidFill>
                          <a:effectLst/>
                          <a:latin typeface="Calibri" panose="020F0502020204030204" pitchFamily="34" charset="0"/>
                        </a:rPr>
                        <a:t>yr</a:t>
                      </a:r>
                      <a:r>
                        <a:rPr lang="en-GB" sz="1600" b="0" i="0" u="none" strike="noStrike" dirty="0">
                          <a:solidFill>
                            <a:srgbClr val="000000"/>
                          </a:solidFill>
                          <a:effectLst/>
                          <a:latin typeface="Calibri" panose="020F0502020204030204" pitchFamily="34" charset="0"/>
                        </a:rPr>
                        <a:t>)</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439851"/>
                  </a:ext>
                </a:extLst>
              </a:tr>
              <a:tr h="184150">
                <a:tc>
                  <a:txBody>
                    <a:bodyPr/>
                    <a:lstStyle/>
                    <a:p>
                      <a:pPr algn="l" fontAlgn="b"/>
                      <a:r>
                        <a:rPr lang="en-GB" sz="1600" b="0" i="0" u="none" strike="noStrike">
                          <a:solidFill>
                            <a:srgbClr val="000000"/>
                          </a:solidFill>
                          <a:effectLst/>
                          <a:latin typeface="Calibri" panose="020F0502020204030204" pitchFamily="34" charset="0"/>
                        </a:rPr>
                        <a:t>Very Overfocussed</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120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1.79E+22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443906"/>
                  </a:ext>
                </a:extLst>
              </a:tr>
              <a:tr h="184150">
                <a:tc>
                  <a:txBody>
                    <a:bodyPr/>
                    <a:lstStyle/>
                    <a:p>
                      <a:pPr algn="l" fontAlgn="b"/>
                      <a:r>
                        <a:rPr lang="en-GB" sz="1600" b="0" i="0" u="none" strike="noStrike">
                          <a:solidFill>
                            <a:srgbClr val="000000"/>
                          </a:solidFill>
                          <a:effectLst/>
                          <a:latin typeface="Calibri" panose="020F0502020204030204" pitchFamily="34" charset="0"/>
                        </a:rPr>
                        <a:t>Overfocussed</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120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1.867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5.13E+21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078667"/>
                  </a:ext>
                </a:extLst>
              </a:tr>
              <a:tr h="184150">
                <a:tc>
                  <a:txBody>
                    <a:bodyPr/>
                    <a:lstStyle/>
                    <a:p>
                      <a:pPr algn="l" fontAlgn="b"/>
                      <a:r>
                        <a:rPr lang="en-GB" sz="1600" b="0" i="0" u="none" strike="noStrike">
                          <a:solidFill>
                            <a:srgbClr val="000000"/>
                          </a:solidFill>
                          <a:effectLst/>
                          <a:latin typeface="Calibri" panose="020F0502020204030204" pitchFamily="34" charset="0"/>
                        </a:rPr>
                        <a:t>Nominal</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120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2.667</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2.51E+21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871797"/>
                  </a:ext>
                </a:extLst>
              </a:tr>
              <a:tr h="184150">
                <a:tc>
                  <a:txBody>
                    <a:bodyPr/>
                    <a:lstStyle/>
                    <a:p>
                      <a:pPr algn="l" fontAlgn="b"/>
                      <a:r>
                        <a:rPr lang="en-GB" sz="1600" b="0" i="0" u="none" strike="noStrike">
                          <a:solidFill>
                            <a:srgbClr val="000000"/>
                          </a:solidFill>
                          <a:effectLst/>
                          <a:latin typeface="Calibri" panose="020F0502020204030204" pitchFamily="34" charset="0"/>
                        </a:rPr>
                        <a:t>Underfocussed</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120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2.933</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2.08E+21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560249"/>
                  </a:ext>
                </a:extLst>
              </a:tr>
              <a:tr h="184150">
                <a:tc>
                  <a:txBody>
                    <a:bodyPr/>
                    <a:lstStyle/>
                    <a:p>
                      <a:pPr algn="l" fontAlgn="b"/>
                      <a:r>
                        <a:rPr lang="en-GB" sz="1600" b="0" i="0" u="none" strike="noStrike">
                          <a:solidFill>
                            <a:srgbClr val="000000"/>
                          </a:solidFill>
                          <a:effectLst/>
                          <a:latin typeface="Calibri" panose="020F0502020204030204" pitchFamily="34" charset="0"/>
                        </a:rPr>
                        <a:t>Very Underfocussed</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120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3.2</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a:solidFill>
                            <a:srgbClr val="000000"/>
                          </a:solidFill>
                          <a:effectLst/>
                          <a:latin typeface="Calibri" panose="020F0502020204030204" pitchFamily="34" charset="0"/>
                        </a:rPr>
                        <a:t>10</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600" b="0" i="0" u="none" strike="noStrike" dirty="0">
                          <a:solidFill>
                            <a:srgbClr val="000000"/>
                          </a:solidFill>
                          <a:effectLst/>
                          <a:latin typeface="Calibri" panose="020F0502020204030204" pitchFamily="34" charset="0"/>
                        </a:rPr>
                        <a:t>1.75E+21</a:t>
                      </a:r>
                    </a:p>
                  </a:txBody>
                  <a:tcPr marL="45720" marR="457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691399"/>
                  </a:ext>
                </a:extLst>
              </a:tr>
            </a:tbl>
          </a:graphicData>
        </a:graphic>
      </p:graphicFrame>
      <p:grpSp>
        <p:nvGrpSpPr>
          <p:cNvPr id="8" name="Group 7"/>
          <p:cNvGrpSpPr/>
          <p:nvPr/>
        </p:nvGrpSpPr>
        <p:grpSpPr>
          <a:xfrm>
            <a:off x="7579229" y="2784997"/>
            <a:ext cx="4110406" cy="3332142"/>
            <a:chOff x="7579229" y="2675272"/>
            <a:chExt cx="4110406" cy="3332142"/>
          </a:xfrm>
        </p:grpSpPr>
        <p:pic>
          <p:nvPicPr>
            <p:cNvPr id="6" name="Picture 5"/>
            <p:cNvPicPr>
              <a:picLocks noChangeAspect="1"/>
            </p:cNvPicPr>
            <p:nvPr/>
          </p:nvPicPr>
          <p:blipFill rotWithShape="1">
            <a:blip r:embed="rId2"/>
            <a:srcRect l="587" t="8232"/>
            <a:stretch/>
          </p:blipFill>
          <p:spPr>
            <a:xfrm>
              <a:off x="7579229" y="2675272"/>
              <a:ext cx="4085133" cy="2834893"/>
            </a:xfrm>
            <a:prstGeom prst="rect">
              <a:avLst/>
            </a:prstGeom>
            <a:ln w="19050">
              <a:solidFill>
                <a:srgbClr val="000000"/>
              </a:solidFill>
            </a:ln>
          </p:spPr>
        </p:pic>
        <p:sp>
          <p:nvSpPr>
            <p:cNvPr id="7" name="TextBox 6"/>
            <p:cNvSpPr txBox="1"/>
            <p:nvPr/>
          </p:nvSpPr>
          <p:spPr>
            <a:xfrm>
              <a:off x="7579229" y="5545749"/>
              <a:ext cx="411040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616161"/>
                  </a:solidFill>
                  <a:effectLst/>
                  <a:uLnTx/>
                  <a:uFillTx/>
                  <a:latin typeface="Calibri" panose="020F0502020204030204"/>
                  <a:ea typeface="+mn-ea"/>
                  <a:cs typeface="+mn-cs"/>
                </a:rPr>
                <a:t>C. Densham, “</a:t>
              </a:r>
              <a:r>
                <a:rPr kumimoji="0" lang="en-US" sz="1200" b="0" i="1" u="none" strike="noStrike" kern="1200" cap="none" spc="0" normalizeH="0" baseline="0" noProof="0" dirty="0">
                  <a:ln>
                    <a:noFill/>
                  </a:ln>
                  <a:solidFill>
                    <a:srgbClr val="616161"/>
                  </a:solidFill>
                  <a:effectLst/>
                  <a:uLnTx/>
                  <a:uFillTx/>
                  <a:latin typeface="Calibri" panose="020F0502020204030204"/>
                  <a:ea typeface="+mn-ea"/>
                  <a:cs typeface="+mn-cs"/>
                </a:rPr>
                <a:t>Muon Collider target: Visions and Opportunities</a:t>
              </a:r>
              <a:r>
                <a:rPr kumimoji="0" lang="en-US" sz="1200" b="0" i="0" u="none" strike="noStrike" kern="1200" cap="none" spc="0" normalizeH="0" baseline="0" noProof="0" dirty="0">
                  <a:ln>
                    <a:noFill/>
                  </a:ln>
                  <a:solidFill>
                    <a:srgbClr val="616161"/>
                  </a:solidFill>
                  <a:effectLst/>
                  <a:uLnTx/>
                  <a:uFillTx/>
                  <a:latin typeface="Calibri" panose="020F0502020204030204"/>
                  <a:ea typeface="+mn-ea"/>
                  <a:cs typeface="+mn-cs"/>
                </a:rPr>
                <a:t>”, Muon Collider Community Meeting, 2021</a:t>
              </a:r>
              <a:endParaRPr kumimoji="0" lang="en-GB" sz="1200" b="0" i="0" u="none" strike="noStrike" kern="1200" cap="none" spc="0" normalizeH="0" baseline="0" noProof="0" dirty="0">
                <a:ln>
                  <a:noFill/>
                </a:ln>
                <a:solidFill>
                  <a:srgbClr val="616161"/>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4490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29</a:t>
            </a:fld>
            <a:r>
              <a:rPr kumimoji="0" lang="en-US"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pic>
        <p:nvPicPr>
          <p:cNvPr id="6" name="Picture 5"/>
          <p:cNvPicPr>
            <a:picLocks noChangeAspect="1"/>
          </p:cNvPicPr>
          <p:nvPr/>
        </p:nvPicPr>
        <p:blipFill>
          <a:blip r:embed="rId2">
            <a:clrChange>
              <a:clrFrom>
                <a:srgbClr val="FFFFFF"/>
              </a:clrFrom>
              <a:clrTo>
                <a:srgbClr val="FFFFFF">
                  <a:alpha val="0"/>
                </a:srgbClr>
              </a:clrTo>
            </a:clrChange>
          </a:blip>
          <a:stretch>
            <a:fillRect/>
          </a:stretch>
        </p:blipFill>
        <p:spPr>
          <a:xfrm>
            <a:off x="690559" y="0"/>
            <a:ext cx="10491247" cy="6563724"/>
          </a:xfrm>
          <a:prstGeom prst="rect">
            <a:avLst/>
          </a:prstGeom>
        </p:spPr>
      </p:pic>
      <p:sp>
        <p:nvSpPr>
          <p:cNvPr id="7" name="TextBox 6"/>
          <p:cNvSpPr txBox="1"/>
          <p:nvPr/>
        </p:nvSpPr>
        <p:spPr>
          <a:xfrm>
            <a:off x="3218688" y="6447826"/>
            <a:ext cx="761303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2E2C61"/>
                </a:solidFill>
                <a:effectLst/>
                <a:uLnTx/>
                <a:uFillTx/>
                <a:latin typeface="Calibri" panose="020F0502020204030204"/>
                <a:ea typeface="+mn-ea"/>
                <a:cs typeface="+mn-cs"/>
              </a:rPr>
              <a:t>1.2MW, 30% </a:t>
            </a:r>
            <a:r>
              <a:rPr kumimoji="0" lang="en-GB" sz="1600" b="1" i="0" u="none" strike="noStrike" kern="1200" cap="none" spc="0" normalizeH="0" baseline="0" noProof="0" dirty="0" err="1">
                <a:ln>
                  <a:noFill/>
                </a:ln>
                <a:solidFill>
                  <a:srgbClr val="2E2C61"/>
                </a:solidFill>
                <a:effectLst/>
                <a:uLnTx/>
                <a:uFillTx/>
                <a:latin typeface="Calibri" panose="020F0502020204030204"/>
                <a:ea typeface="+mn-ea"/>
                <a:cs typeface="+mn-cs"/>
              </a:rPr>
              <a:t>Overfocused</a:t>
            </a:r>
            <a:r>
              <a:rPr kumimoji="0" lang="en-GB" sz="1600" b="1" i="0" u="none" strike="noStrike" kern="1200" cap="none" spc="0" normalizeH="0" baseline="0" noProof="0" dirty="0">
                <a:ln>
                  <a:noFill/>
                </a:ln>
                <a:solidFill>
                  <a:srgbClr val="2E2C61"/>
                </a:solidFill>
                <a:effectLst/>
                <a:uLnTx/>
                <a:uFillTx/>
                <a:latin typeface="Calibri" panose="020F0502020204030204"/>
                <a:ea typeface="+mn-ea"/>
                <a:cs typeface="+mn-cs"/>
              </a:rPr>
              <a:t> case almost exactly overlaps 2.4MW case   (1/0.7^2 = 2.04)</a:t>
            </a:r>
          </a:p>
        </p:txBody>
      </p:sp>
    </p:spTree>
    <p:extLst>
      <p:ext uri="{BB962C8B-B14F-4D97-AF65-F5344CB8AC3E}">
        <p14:creationId xmlns:p14="http://schemas.microsoft.com/office/powerpoint/2010/main" val="744191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73576" y="4783424"/>
            <a:ext cx="9144000" cy="1849631"/>
          </a:xfrm>
          <a:prstGeom prst="rect">
            <a:avLst/>
          </a:prstGeom>
          <a:solidFill>
            <a:schemeClr val="tx1"/>
          </a:solidFill>
          <a:ln w="28575" cmpd="sng">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Arial"/>
            </a:endParaRPr>
          </a:p>
        </p:txBody>
      </p:sp>
      <p:sp>
        <p:nvSpPr>
          <p:cNvPr id="7" name="TextBox 6">
            <a:extLst>
              <a:ext uri="{FF2B5EF4-FFF2-40B4-BE49-F238E27FC236}">
                <a16:creationId xmlns:a16="http://schemas.microsoft.com/office/drawing/2014/main" id="{97688B7B-9BBC-4CDE-82B9-D803355EE035}"/>
              </a:ext>
            </a:extLst>
          </p:cNvPr>
          <p:cNvSpPr txBox="1"/>
          <p:nvPr/>
        </p:nvSpPr>
        <p:spPr>
          <a:xfrm>
            <a:off x="-157258" y="1329412"/>
            <a:ext cx="8232648" cy="430887"/>
          </a:xfrm>
          <a:prstGeom prst="rect">
            <a:avLst/>
          </a:prstGeom>
          <a:noFill/>
        </p:spPr>
        <p:txBody>
          <a:bodyPr wrap="square" rtlCol="0">
            <a:spAutoFit/>
          </a:bodyPr>
          <a:lstStyle/>
          <a:p>
            <a:pPr algn="ctr"/>
            <a:r>
              <a:rPr lang="en-US" sz="2200" b="1" i="1" dirty="0">
                <a:solidFill>
                  <a:srgbClr val="FF8600">
                    <a:lumMod val="60000"/>
                    <a:lumOff val="40000"/>
                  </a:srgbClr>
                </a:solidFill>
                <a:latin typeface="Arial"/>
              </a:rPr>
              <a:t>Ra</a:t>
            </a:r>
            <a:r>
              <a:rPr lang="en-US" sz="2200" b="1" i="1" dirty="0">
                <a:solidFill>
                  <a:srgbClr val="D9D9D9"/>
                </a:solidFill>
                <a:latin typeface="Arial"/>
              </a:rPr>
              <a:t>diation</a:t>
            </a:r>
            <a:r>
              <a:rPr lang="en-US" sz="2200" b="1" i="1" dirty="0">
                <a:solidFill>
                  <a:srgbClr val="FF8600"/>
                </a:solidFill>
                <a:latin typeface="Arial"/>
              </a:rPr>
              <a:t> </a:t>
            </a:r>
            <a:r>
              <a:rPr lang="en-US" sz="2200" b="1" i="1" dirty="0">
                <a:solidFill>
                  <a:srgbClr val="FFB666"/>
                </a:solidFill>
                <a:latin typeface="Arial"/>
              </a:rPr>
              <a:t>D</a:t>
            </a:r>
            <a:r>
              <a:rPr lang="en-US" sz="2200" b="1" i="1" dirty="0">
                <a:solidFill>
                  <a:srgbClr val="D9D9D9"/>
                </a:solidFill>
                <a:latin typeface="Arial"/>
              </a:rPr>
              <a:t>amage</a:t>
            </a:r>
            <a:r>
              <a:rPr lang="en-US" sz="2200" b="1" i="1" dirty="0">
                <a:solidFill>
                  <a:srgbClr val="FF8600"/>
                </a:solidFill>
                <a:latin typeface="Arial"/>
              </a:rPr>
              <a:t> </a:t>
            </a:r>
            <a:r>
              <a:rPr lang="en-US" sz="2200" b="1" i="1" dirty="0">
                <a:solidFill>
                  <a:srgbClr val="FFB666"/>
                </a:solidFill>
                <a:latin typeface="Arial"/>
              </a:rPr>
              <a:t>I</a:t>
            </a:r>
            <a:r>
              <a:rPr lang="en-US" sz="2200" b="1" i="1" dirty="0">
                <a:solidFill>
                  <a:srgbClr val="D9D9D9"/>
                </a:solidFill>
                <a:latin typeface="Arial"/>
              </a:rPr>
              <a:t>n</a:t>
            </a:r>
            <a:r>
              <a:rPr lang="en-US" sz="2200" b="1" i="1" dirty="0">
                <a:solidFill>
                  <a:srgbClr val="FF8600"/>
                </a:solidFill>
                <a:latin typeface="Arial"/>
              </a:rPr>
              <a:t> </a:t>
            </a:r>
            <a:r>
              <a:rPr lang="en-US" sz="2200" b="1" i="1" dirty="0">
                <a:solidFill>
                  <a:srgbClr val="FFB666"/>
                </a:solidFill>
                <a:latin typeface="Arial"/>
              </a:rPr>
              <a:t>A</a:t>
            </a:r>
            <a:r>
              <a:rPr lang="en-US" sz="2200" b="1" i="1" dirty="0">
                <a:solidFill>
                  <a:srgbClr val="D9D9D9"/>
                </a:solidFill>
                <a:latin typeface="Arial"/>
              </a:rPr>
              <a:t>ccelerator</a:t>
            </a:r>
            <a:r>
              <a:rPr lang="en-US" sz="2200" b="1" i="1" dirty="0">
                <a:solidFill>
                  <a:srgbClr val="FF8600"/>
                </a:solidFill>
                <a:latin typeface="Arial"/>
              </a:rPr>
              <a:t> </a:t>
            </a:r>
            <a:r>
              <a:rPr lang="en-US" sz="2200" b="1" i="1" dirty="0">
                <a:solidFill>
                  <a:srgbClr val="FFB666"/>
                </a:solidFill>
                <a:latin typeface="Arial"/>
              </a:rPr>
              <a:t>T</a:t>
            </a:r>
            <a:r>
              <a:rPr lang="en-US" sz="2200" b="1" i="1" dirty="0">
                <a:solidFill>
                  <a:srgbClr val="D9D9D9"/>
                </a:solidFill>
                <a:latin typeface="Arial"/>
              </a:rPr>
              <a:t>arget</a:t>
            </a:r>
            <a:r>
              <a:rPr lang="en-US" sz="2200" b="1" i="1" dirty="0">
                <a:solidFill>
                  <a:srgbClr val="FF8600"/>
                </a:solidFill>
                <a:latin typeface="Arial"/>
              </a:rPr>
              <a:t> </a:t>
            </a:r>
            <a:r>
              <a:rPr lang="en-US" sz="2200" b="1" i="1" dirty="0">
                <a:solidFill>
                  <a:srgbClr val="FFB666"/>
                </a:solidFill>
                <a:latin typeface="Arial"/>
              </a:rPr>
              <a:t>E</a:t>
            </a:r>
            <a:r>
              <a:rPr lang="en-US" sz="2200" b="1" i="1" dirty="0">
                <a:solidFill>
                  <a:srgbClr val="D9D9D9"/>
                </a:solidFill>
                <a:latin typeface="Arial"/>
              </a:rPr>
              <a:t>nvironments</a:t>
            </a:r>
            <a:r>
              <a:rPr lang="en-US" sz="2200" b="1" i="1" dirty="0">
                <a:solidFill>
                  <a:srgbClr val="FF8600"/>
                </a:solidFill>
                <a:latin typeface="Arial"/>
              </a:rPr>
              <a:t> </a:t>
            </a:r>
          </a:p>
        </p:txBody>
      </p:sp>
      <p:sp>
        <p:nvSpPr>
          <p:cNvPr id="8" name="TextBox 7">
            <a:extLst>
              <a:ext uri="{FF2B5EF4-FFF2-40B4-BE49-F238E27FC236}">
                <a16:creationId xmlns:a16="http://schemas.microsoft.com/office/drawing/2014/main" id="{F8CA1BD2-65F3-4342-9A01-81A540CCC63C}"/>
              </a:ext>
            </a:extLst>
          </p:cNvPr>
          <p:cNvSpPr txBox="1"/>
          <p:nvPr/>
        </p:nvSpPr>
        <p:spPr>
          <a:xfrm>
            <a:off x="273576" y="143810"/>
            <a:ext cx="7889624" cy="1210733"/>
          </a:xfrm>
          <a:prstGeom prst="rect">
            <a:avLst/>
          </a:prstGeom>
          <a:solidFill>
            <a:srgbClr val="2C6FDA"/>
          </a:solidFill>
          <a:effectLst>
            <a:outerShdw blurRad="50800" dist="38100" dir="2700000" algn="tl" rotWithShape="0">
              <a:srgbClr val="000000">
                <a:alpha val="43000"/>
              </a:srgbClr>
            </a:outerShdw>
          </a:effectLst>
        </p:spPr>
        <p:txBody>
          <a:bodyPr wrap="square" lIns="1371600" rIns="1371600" rtlCol="0">
            <a:noAutofit/>
          </a:bodyPr>
          <a:lstStyle/>
          <a:p>
            <a:pPr algn="dist"/>
            <a:r>
              <a:rPr lang="en-US" sz="3600" dirty="0" err="1">
                <a:solidFill>
                  <a:prstClr val="black"/>
                </a:solidFill>
                <a:effectLst>
                  <a:glow rad="165100">
                    <a:srgbClr val="FFF367">
                      <a:alpha val="65000"/>
                    </a:srgbClr>
                  </a:glow>
                </a:effectLst>
                <a:latin typeface="Franklin Gothic Medium"/>
                <a:cs typeface="Franklin Gothic Medium"/>
              </a:rPr>
              <a:t>RaDIATE</a:t>
            </a:r>
            <a:endParaRPr lang="en-US" sz="3600" dirty="0">
              <a:solidFill>
                <a:prstClr val="black"/>
              </a:solidFill>
              <a:effectLst>
                <a:glow rad="165100">
                  <a:srgbClr val="FFF367">
                    <a:alpha val="65000"/>
                  </a:srgbClr>
                </a:glow>
              </a:effectLst>
              <a:latin typeface="Franklin Gothic Medium"/>
              <a:cs typeface="Franklin Gothic Medium"/>
            </a:endParaRPr>
          </a:p>
          <a:p>
            <a:pPr algn="ctr"/>
            <a:r>
              <a:rPr lang="en-US" sz="2800" dirty="0">
                <a:solidFill>
                  <a:prstClr val="black"/>
                </a:solidFill>
                <a:latin typeface="Candara"/>
                <a:cs typeface="Candara"/>
              </a:rPr>
              <a:t>Collaboration</a:t>
            </a:r>
          </a:p>
        </p:txBody>
      </p:sp>
      <p:sp>
        <p:nvSpPr>
          <p:cNvPr id="9" name="Rectangle 8">
            <a:extLst>
              <a:ext uri="{FF2B5EF4-FFF2-40B4-BE49-F238E27FC236}">
                <a16:creationId xmlns:a16="http://schemas.microsoft.com/office/drawing/2014/main" id="{F8779629-4A8E-4AF0-A2DA-E03EAD521602}"/>
              </a:ext>
            </a:extLst>
          </p:cNvPr>
          <p:cNvSpPr/>
          <p:nvPr/>
        </p:nvSpPr>
        <p:spPr>
          <a:xfrm>
            <a:off x="7744451" y="1704303"/>
            <a:ext cx="2082621" cy="400110"/>
          </a:xfrm>
          <a:prstGeom prst="rect">
            <a:avLst/>
          </a:prstGeom>
        </p:spPr>
        <p:txBody>
          <a:bodyPr wrap="none">
            <a:spAutoFit/>
          </a:bodyPr>
          <a:lstStyle/>
          <a:p>
            <a:r>
              <a:rPr lang="en-US" sz="2000" b="1" dirty="0" err="1">
                <a:solidFill>
                  <a:srgbClr val="FFB666"/>
                </a:solidFill>
                <a:latin typeface="Arial"/>
              </a:rPr>
              <a:t>radiate.fnal.gov</a:t>
            </a:r>
            <a:endParaRPr lang="en-US" sz="2000" b="1" dirty="0">
              <a:solidFill>
                <a:srgbClr val="FFB666"/>
              </a:solidFill>
              <a:latin typeface="Arial"/>
            </a:endParaRPr>
          </a:p>
        </p:txBody>
      </p:sp>
      <p:sp>
        <p:nvSpPr>
          <p:cNvPr id="10" name="Rectangle 9">
            <a:extLst>
              <a:ext uri="{FF2B5EF4-FFF2-40B4-BE49-F238E27FC236}">
                <a16:creationId xmlns:a16="http://schemas.microsoft.com/office/drawing/2014/main" id="{4C396366-8AB4-4924-97E8-45BF20A84711}"/>
              </a:ext>
            </a:extLst>
          </p:cNvPr>
          <p:cNvSpPr/>
          <p:nvPr/>
        </p:nvSpPr>
        <p:spPr>
          <a:xfrm>
            <a:off x="1524000" y="2012757"/>
            <a:ext cx="9144000" cy="2462213"/>
          </a:xfrm>
          <a:prstGeom prst="rect">
            <a:avLst/>
          </a:prstGeom>
        </p:spPr>
        <p:txBody>
          <a:bodyPr wrap="square">
            <a:spAutoFit/>
          </a:bodyPr>
          <a:lstStyle/>
          <a:p>
            <a:pPr>
              <a:spcAft>
                <a:spcPts val="1200"/>
              </a:spcAft>
            </a:pPr>
            <a:r>
              <a:rPr lang="en-US" dirty="0">
                <a:solidFill>
                  <a:srgbClr val="D9D9D9"/>
                </a:solidFill>
                <a:latin typeface="Helvetica" panose="020B0604020202020204" pitchFamily="34" charset="0"/>
                <a:cs typeface="Helvetica" panose="020B0604020202020204" pitchFamily="34" charset="0"/>
              </a:rPr>
              <a:t>Broad aims are threefold:</a:t>
            </a:r>
          </a:p>
          <a:p>
            <a:pPr marL="457200" indent="-457200">
              <a:buFont typeface="Wingdings" charset="2"/>
              <a:buChar char="§"/>
            </a:pPr>
            <a:r>
              <a:rPr lang="en-US" dirty="0">
                <a:solidFill>
                  <a:srgbClr val="D9D9D9"/>
                </a:solidFill>
                <a:latin typeface="Helvetica" panose="020B0604020202020204" pitchFamily="34" charset="0"/>
                <a:cs typeface="Helvetica" panose="020B0604020202020204" pitchFamily="34" charset="0"/>
              </a:rPr>
              <a:t>to generate new and useful materials data for application within the </a:t>
            </a:r>
            <a:r>
              <a:rPr lang="en-US" b="1" dirty="0">
                <a:solidFill>
                  <a:srgbClr val="D9D9D9"/>
                </a:solidFill>
                <a:latin typeface="Helvetica" panose="020B0604020202020204" pitchFamily="34" charset="0"/>
                <a:cs typeface="Helvetica" panose="020B0604020202020204" pitchFamily="34" charset="0"/>
              </a:rPr>
              <a:t>accelerator</a:t>
            </a:r>
            <a:r>
              <a:rPr lang="en-US" dirty="0">
                <a:solidFill>
                  <a:srgbClr val="D9D9D9"/>
                </a:solidFill>
                <a:latin typeface="Helvetica" panose="020B0604020202020204" pitchFamily="34" charset="0"/>
                <a:cs typeface="Helvetica" panose="020B0604020202020204" pitchFamily="34" charset="0"/>
              </a:rPr>
              <a:t> and </a:t>
            </a:r>
            <a:r>
              <a:rPr lang="en-US" b="1" dirty="0">
                <a:solidFill>
                  <a:srgbClr val="D9D9D9"/>
                </a:solidFill>
                <a:latin typeface="Helvetica" panose="020B0604020202020204" pitchFamily="34" charset="0"/>
                <a:cs typeface="Helvetica" panose="020B0604020202020204" pitchFamily="34" charset="0"/>
              </a:rPr>
              <a:t>fission/fusion</a:t>
            </a:r>
            <a:r>
              <a:rPr lang="en-US" dirty="0">
                <a:solidFill>
                  <a:srgbClr val="D9D9D9"/>
                </a:solidFill>
                <a:latin typeface="Helvetica" panose="020B0604020202020204" pitchFamily="34" charset="0"/>
                <a:cs typeface="Helvetica" panose="020B0604020202020204" pitchFamily="34" charset="0"/>
              </a:rPr>
              <a:t> communities</a:t>
            </a:r>
          </a:p>
          <a:p>
            <a:pPr marL="457200" indent="-457200">
              <a:buFont typeface="Wingdings" charset="2"/>
              <a:buChar char="§"/>
            </a:pPr>
            <a:r>
              <a:rPr lang="en-US" dirty="0">
                <a:solidFill>
                  <a:srgbClr val="D9D9D9"/>
                </a:solidFill>
                <a:latin typeface="Helvetica" panose="020B0604020202020204" pitchFamily="34" charset="0"/>
                <a:cs typeface="Helvetica" panose="020B0604020202020204" pitchFamily="34" charset="0"/>
              </a:rPr>
              <a:t>to recruit and develop new scientific and engineering experts who can </a:t>
            </a:r>
            <a:r>
              <a:rPr lang="en-US" b="1" dirty="0">
                <a:solidFill>
                  <a:srgbClr val="D9D9D9"/>
                </a:solidFill>
                <a:latin typeface="Helvetica" panose="020B0604020202020204" pitchFamily="34" charset="0"/>
                <a:cs typeface="Helvetica" panose="020B0604020202020204" pitchFamily="34" charset="0"/>
              </a:rPr>
              <a:t>cross the boundaries </a:t>
            </a:r>
            <a:r>
              <a:rPr lang="en-US" dirty="0">
                <a:solidFill>
                  <a:srgbClr val="D9D9D9"/>
                </a:solidFill>
                <a:latin typeface="Helvetica" panose="020B0604020202020204" pitchFamily="34" charset="0"/>
                <a:cs typeface="Helvetica" panose="020B0604020202020204" pitchFamily="34" charset="0"/>
              </a:rPr>
              <a:t>between these communities</a:t>
            </a:r>
          </a:p>
          <a:p>
            <a:pPr marL="457200" indent="-457200">
              <a:buFont typeface="Wingdings" charset="2"/>
              <a:buChar char="§"/>
            </a:pPr>
            <a:r>
              <a:rPr lang="en-US" dirty="0">
                <a:solidFill>
                  <a:srgbClr val="D9D9D9"/>
                </a:solidFill>
                <a:latin typeface="Helvetica" panose="020B0604020202020204" pitchFamily="34" charset="0"/>
                <a:cs typeface="Helvetica" panose="020B0604020202020204" pitchFamily="34" charset="0"/>
              </a:rPr>
              <a:t>to initiate and coordinate a </a:t>
            </a:r>
            <a:r>
              <a:rPr lang="en-US" b="1" dirty="0">
                <a:solidFill>
                  <a:srgbClr val="D9D9D9"/>
                </a:solidFill>
                <a:latin typeface="Helvetica" panose="020B0604020202020204" pitchFamily="34" charset="0"/>
                <a:cs typeface="Helvetica" panose="020B0604020202020204" pitchFamily="34" charset="0"/>
              </a:rPr>
              <a:t>continuing synergy </a:t>
            </a:r>
            <a:r>
              <a:rPr lang="en-US" dirty="0">
                <a:solidFill>
                  <a:srgbClr val="D9D9D9"/>
                </a:solidFill>
                <a:latin typeface="Helvetica" panose="020B0604020202020204" pitchFamily="34" charset="0"/>
                <a:cs typeface="Helvetica" panose="020B0604020202020204" pitchFamily="34" charset="0"/>
              </a:rPr>
              <a:t>between research in these communities, benefitting both </a:t>
            </a:r>
            <a:r>
              <a:rPr lang="en-US" b="1" dirty="0">
                <a:solidFill>
                  <a:srgbClr val="D9D9D9"/>
                </a:solidFill>
                <a:latin typeface="Helvetica" panose="020B0604020202020204" pitchFamily="34" charset="0"/>
                <a:cs typeface="Helvetica" panose="020B0604020202020204" pitchFamily="34" charset="0"/>
              </a:rPr>
              <a:t>proton accelerator applications </a:t>
            </a:r>
            <a:r>
              <a:rPr lang="en-US" dirty="0">
                <a:solidFill>
                  <a:srgbClr val="D9D9D9"/>
                </a:solidFill>
                <a:latin typeface="Helvetica" panose="020B0604020202020204" pitchFamily="34" charset="0"/>
                <a:cs typeface="Helvetica" panose="020B0604020202020204" pitchFamily="34" charset="0"/>
              </a:rPr>
              <a:t>in science and industry and </a:t>
            </a:r>
            <a:r>
              <a:rPr lang="en-US" b="1" dirty="0">
                <a:solidFill>
                  <a:srgbClr val="D9D9D9"/>
                </a:solidFill>
                <a:latin typeface="Helvetica" panose="020B0604020202020204" pitchFamily="34" charset="0"/>
                <a:cs typeface="Helvetica" panose="020B0604020202020204" pitchFamily="34" charset="0"/>
              </a:rPr>
              <a:t>carbon-free energy technologies</a:t>
            </a:r>
          </a:p>
        </p:txBody>
      </p:sp>
      <p:pic>
        <p:nvPicPr>
          <p:cNvPr id="11" name="Picture 10" descr="2218_ox_brand1_pos_rect.gif">
            <a:extLst>
              <a:ext uri="{FF2B5EF4-FFF2-40B4-BE49-F238E27FC236}">
                <a16:creationId xmlns:a16="http://schemas.microsoft.com/office/drawing/2014/main" id="{4C6E35EF-A299-4EAA-A65F-A58DB796F1C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88409" y="4956958"/>
            <a:ext cx="1434465" cy="445770"/>
          </a:xfrm>
          <a:prstGeom prst="rect">
            <a:avLst/>
          </a:prstGeom>
        </p:spPr>
      </p:pic>
      <p:pic>
        <p:nvPicPr>
          <p:cNvPr id="12" name="Picture 11" descr="pnnl image.png">
            <a:extLst>
              <a:ext uri="{FF2B5EF4-FFF2-40B4-BE49-F238E27FC236}">
                <a16:creationId xmlns:a16="http://schemas.microsoft.com/office/drawing/2014/main" id="{458D10AB-ABFD-4035-BBB3-BE7EF4EBBA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5426" y="4828191"/>
            <a:ext cx="1521436" cy="643684"/>
          </a:xfrm>
          <a:prstGeom prst="rect">
            <a:avLst/>
          </a:prstGeom>
        </p:spPr>
      </p:pic>
      <p:pic>
        <p:nvPicPr>
          <p:cNvPr id="13" name="Picture 12" descr="FermiLogo.tif">
            <a:extLst>
              <a:ext uri="{FF2B5EF4-FFF2-40B4-BE49-F238E27FC236}">
                <a16:creationId xmlns:a16="http://schemas.microsoft.com/office/drawing/2014/main" id="{7DAA0BFD-6E2A-4C38-A868-E4E24C6AD2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283" y="5016700"/>
            <a:ext cx="1749311" cy="313602"/>
          </a:xfrm>
          <a:prstGeom prst="rect">
            <a:avLst/>
          </a:prstGeom>
        </p:spPr>
      </p:pic>
      <p:pic>
        <p:nvPicPr>
          <p:cNvPr id="14" name="Picture 13" descr="BNL Logo_Small.jpg">
            <a:extLst>
              <a:ext uri="{FF2B5EF4-FFF2-40B4-BE49-F238E27FC236}">
                <a16:creationId xmlns:a16="http://schemas.microsoft.com/office/drawing/2014/main" id="{AEA2DF8B-4305-4517-B4BF-4570AF8718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8285" y="4930709"/>
            <a:ext cx="1601114" cy="585521"/>
          </a:xfrm>
          <a:prstGeom prst="rect">
            <a:avLst/>
          </a:prstGeom>
        </p:spPr>
      </p:pic>
      <p:pic>
        <p:nvPicPr>
          <p:cNvPr id="15" name="Picture 14" descr="STFC Logo.tif">
            <a:extLst>
              <a:ext uri="{FF2B5EF4-FFF2-40B4-BE49-F238E27FC236}">
                <a16:creationId xmlns:a16="http://schemas.microsoft.com/office/drawing/2014/main" id="{C2B7B5B8-0C66-4D82-815A-8FF8477079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71240" y="4963884"/>
            <a:ext cx="1825600" cy="397307"/>
          </a:xfrm>
          <a:prstGeom prst="rect">
            <a:avLst/>
          </a:prstGeom>
        </p:spPr>
      </p:pic>
      <p:pic>
        <p:nvPicPr>
          <p:cNvPr id="16" name="Picture 15">
            <a:extLst>
              <a:ext uri="{FF2B5EF4-FFF2-40B4-BE49-F238E27FC236}">
                <a16:creationId xmlns:a16="http://schemas.microsoft.com/office/drawing/2014/main" id="{B303D1E1-90AE-4DD0-AAB2-8A3CC680A6E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52618" y="5576263"/>
            <a:ext cx="1466436" cy="707032"/>
          </a:xfrm>
          <a:prstGeom prst="rect">
            <a:avLst/>
          </a:prstGeom>
        </p:spPr>
      </p:pic>
      <p:pic>
        <p:nvPicPr>
          <p:cNvPr id="17" name="Picture 16">
            <a:extLst>
              <a:ext uri="{FF2B5EF4-FFF2-40B4-BE49-F238E27FC236}">
                <a16:creationId xmlns:a16="http://schemas.microsoft.com/office/drawing/2014/main" id="{898D1DB2-3DE2-4570-96D2-77F7B814426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912776" y="5677110"/>
            <a:ext cx="671285" cy="621822"/>
          </a:xfrm>
          <a:prstGeom prst="rect">
            <a:avLst/>
          </a:prstGeom>
        </p:spPr>
      </p:pic>
      <p:pic>
        <p:nvPicPr>
          <p:cNvPr id="18" name="Picture 17">
            <a:extLst>
              <a:ext uri="{FF2B5EF4-FFF2-40B4-BE49-F238E27FC236}">
                <a16:creationId xmlns:a16="http://schemas.microsoft.com/office/drawing/2014/main" id="{8A541DBC-13DB-4CAA-B1BB-0AC9290A082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957076" y="5650380"/>
            <a:ext cx="867890" cy="798060"/>
          </a:xfrm>
          <a:prstGeom prst="rect">
            <a:avLst/>
          </a:prstGeom>
        </p:spPr>
      </p:pic>
      <p:pic>
        <p:nvPicPr>
          <p:cNvPr id="19" name="Picture 18">
            <a:extLst>
              <a:ext uri="{FF2B5EF4-FFF2-40B4-BE49-F238E27FC236}">
                <a16:creationId xmlns:a16="http://schemas.microsoft.com/office/drawing/2014/main" id="{F1B6DDCB-AD79-453C-A50A-0D769829007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47008" y="5663516"/>
            <a:ext cx="1178386" cy="632213"/>
          </a:xfrm>
          <a:prstGeom prst="rect">
            <a:avLst/>
          </a:prstGeom>
        </p:spPr>
      </p:pic>
      <p:pic>
        <p:nvPicPr>
          <p:cNvPr id="20" name="Picture 19">
            <a:extLst>
              <a:ext uri="{FF2B5EF4-FFF2-40B4-BE49-F238E27FC236}">
                <a16:creationId xmlns:a16="http://schemas.microsoft.com/office/drawing/2014/main" id="{3E5309E0-2E13-4A74-9F2D-D3627254AB8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721871" y="5533501"/>
            <a:ext cx="1507586" cy="808036"/>
          </a:xfrm>
          <a:prstGeom prst="rect">
            <a:avLst/>
          </a:prstGeom>
        </p:spPr>
      </p:pic>
      <p:pic>
        <p:nvPicPr>
          <p:cNvPr id="21" name="Picture 20">
            <a:extLst>
              <a:ext uri="{FF2B5EF4-FFF2-40B4-BE49-F238E27FC236}">
                <a16:creationId xmlns:a16="http://schemas.microsoft.com/office/drawing/2014/main" id="{457B4698-803D-423B-AF44-CC151941C2A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33283" y="5634505"/>
            <a:ext cx="1365431" cy="707032"/>
          </a:xfrm>
          <a:prstGeom prst="rect">
            <a:avLst/>
          </a:prstGeom>
        </p:spPr>
      </p:pic>
      <p:pic>
        <p:nvPicPr>
          <p:cNvPr id="24" name="Picture 23">
            <a:extLst>
              <a:ext uri="{FF2B5EF4-FFF2-40B4-BE49-F238E27FC236}">
                <a16:creationId xmlns:a16="http://schemas.microsoft.com/office/drawing/2014/main" id="{2DB633E8-5D92-4709-BB3E-7FEC4B1958AF}"/>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576139" y="5543793"/>
            <a:ext cx="756455" cy="797744"/>
          </a:xfrm>
          <a:prstGeom prst="rect">
            <a:avLst/>
          </a:prstGeom>
          <a:gradFill flip="none" rotWithShape="1">
            <a:gsLst>
              <a:gs pos="0">
                <a:schemeClr val="bg1">
                  <a:lumMod val="65000"/>
                  <a:lumOff val="35000"/>
                </a:schemeClr>
              </a:gs>
              <a:gs pos="100000">
                <a:schemeClr val="accent1">
                  <a:lumMod val="60000"/>
                  <a:lumOff val="40000"/>
                </a:schemeClr>
              </a:gs>
            </a:gsLst>
            <a:lin ang="4320000" scaled="0"/>
            <a:tileRect/>
          </a:gradFill>
        </p:spPr>
      </p:pic>
      <p:pic>
        <p:nvPicPr>
          <p:cNvPr id="25" name="Picture 24">
            <a:extLst>
              <a:ext uri="{FF2B5EF4-FFF2-40B4-BE49-F238E27FC236}">
                <a16:creationId xmlns:a16="http://schemas.microsoft.com/office/drawing/2014/main" id="{4AA59DA4-CF3C-4E6A-A29D-A7D8D20F65C4}"/>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7702088" y="5663514"/>
            <a:ext cx="668104" cy="632214"/>
          </a:xfrm>
          <a:prstGeom prst="rect">
            <a:avLst/>
          </a:prstGeom>
          <a:gradFill flip="none" rotWithShape="1">
            <a:gsLst>
              <a:gs pos="0">
                <a:schemeClr val="bg1">
                  <a:lumMod val="65000"/>
                  <a:lumOff val="35000"/>
                </a:schemeClr>
              </a:gs>
              <a:gs pos="100000">
                <a:schemeClr val="accent1">
                  <a:lumMod val="60000"/>
                  <a:lumOff val="40000"/>
                </a:schemeClr>
              </a:gs>
            </a:gsLst>
            <a:lin ang="4320000" scaled="0"/>
            <a:tileRect/>
          </a:gradFill>
        </p:spPr>
      </p:pic>
      <p:sp>
        <p:nvSpPr>
          <p:cNvPr id="2" name="TextBox 1"/>
          <p:cNvSpPr txBox="1"/>
          <p:nvPr/>
        </p:nvSpPr>
        <p:spPr>
          <a:xfrm>
            <a:off x="8287790" y="636466"/>
            <a:ext cx="3829395" cy="923330"/>
          </a:xfrm>
          <a:prstGeom prst="rect">
            <a:avLst/>
          </a:prstGeom>
          <a:noFill/>
        </p:spPr>
        <p:txBody>
          <a:bodyPr wrap="square" rtlCol="0">
            <a:spAutoFit/>
          </a:bodyPr>
          <a:lstStyle/>
          <a:p>
            <a:r>
              <a:rPr lang="en-GB" dirty="0"/>
              <a:t>L</a:t>
            </a:r>
            <a:r>
              <a:rPr lang="en-GB" dirty="0" smtClean="0"/>
              <a:t>ed by Patrick Hurh (2012 – 2020) </a:t>
            </a:r>
          </a:p>
          <a:p>
            <a:r>
              <a:rPr lang="en-GB" dirty="0" smtClean="0"/>
              <a:t>Frederique Pellemoine (2020 – present)</a:t>
            </a:r>
            <a:endParaRPr lang="en-GB" dirty="0"/>
          </a:p>
        </p:txBody>
      </p:sp>
      <p:pic>
        <p:nvPicPr>
          <p:cNvPr id="22" name="Picture 2" descr="Offre d&amp;#39;emploi – Teaching Fellow in Medieval History | RMBLF.be"/>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3974" t="15543" r="77444" b="24520"/>
          <a:stretch/>
        </p:blipFill>
        <p:spPr bwMode="auto">
          <a:xfrm>
            <a:off x="9711630" y="5471824"/>
            <a:ext cx="783609" cy="8851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16">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r="68042" b="-7619"/>
          <a:stretch/>
        </p:blipFill>
        <p:spPr>
          <a:xfrm>
            <a:off x="10603705" y="5599411"/>
            <a:ext cx="711013" cy="723246"/>
          </a:xfrm>
          <a:prstGeom prst="rect">
            <a:avLst/>
          </a:prstGeom>
        </p:spPr>
      </p:pic>
      <p:pic>
        <p:nvPicPr>
          <p:cNvPr id="27" name="Picture 26"/>
          <p:cNvPicPr>
            <a:picLocks noChangeAspect="1"/>
          </p:cNvPicPr>
          <p:nvPr/>
        </p:nvPicPr>
        <p:blipFill rotWithShape="1">
          <a:blip r:embed="rId17">
            <a:clrChange>
              <a:clrFrom>
                <a:srgbClr val="FFFFFF"/>
              </a:clrFrom>
              <a:clrTo>
                <a:srgbClr val="FFFFFF">
                  <a:alpha val="0"/>
                </a:srgbClr>
              </a:clrTo>
            </a:clrChange>
          </a:blip>
          <a:srcRect r="60544"/>
          <a:stretch/>
        </p:blipFill>
        <p:spPr>
          <a:xfrm>
            <a:off x="11371722" y="5504777"/>
            <a:ext cx="759942" cy="794155"/>
          </a:xfrm>
          <a:prstGeom prst="rect">
            <a:avLst/>
          </a:prstGeom>
        </p:spPr>
      </p:pic>
    </p:spTree>
    <p:extLst>
      <p:ext uri="{BB962C8B-B14F-4D97-AF65-F5344CB8AC3E}">
        <p14:creationId xmlns:p14="http://schemas.microsoft.com/office/powerpoint/2010/main" val="15662625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Irradiation Results Summary</a:t>
            </a:r>
          </a:p>
        </p:txBody>
      </p:sp>
      <p:sp>
        <p:nvSpPr>
          <p:cNvPr id="3" name="Content Placeholder 2"/>
          <p:cNvSpPr>
            <a:spLocks noGrp="1"/>
          </p:cNvSpPr>
          <p:nvPr>
            <p:ph idx="1"/>
          </p:nvPr>
        </p:nvSpPr>
        <p:spPr/>
        <p:txBody>
          <a:bodyPr/>
          <a:lstStyle/>
          <a:p>
            <a:r>
              <a:rPr lang="en-GB" dirty="0"/>
              <a:t>Titanium SN curve derated based on operating temperature and DPA</a:t>
            </a:r>
          </a:p>
          <a:p>
            <a:pPr lvl="1"/>
            <a:r>
              <a:rPr lang="en-GB" dirty="0"/>
              <a:t>Large margin on Grade 5 </a:t>
            </a:r>
            <a:r>
              <a:rPr lang="en-GB" dirty="0" err="1"/>
              <a:t>Ti</a:t>
            </a:r>
            <a:r>
              <a:rPr lang="en-GB" dirty="0"/>
              <a:t> at 0.24 DPA – but peak dose in US window is 2.5 DPA/</a:t>
            </a:r>
            <a:r>
              <a:rPr lang="en-GB" dirty="0" err="1"/>
              <a:t>yr</a:t>
            </a:r>
            <a:endParaRPr lang="en-GB" dirty="0"/>
          </a:p>
          <a:p>
            <a:pPr lvl="1"/>
            <a:r>
              <a:rPr lang="en-GB" dirty="0"/>
              <a:t>Less margin for Grade 9 – but radiation damage effects may be less severe?</a:t>
            </a:r>
          </a:p>
          <a:p>
            <a:r>
              <a:rPr lang="en-GB" dirty="0"/>
              <a:t>Irradiation effect on graphite fatigue is unknown – currently estimated life based on previous experience at T2K and </a:t>
            </a:r>
            <a:r>
              <a:rPr lang="en-GB" dirty="0" err="1"/>
              <a:t>NuMI</a:t>
            </a:r>
            <a:r>
              <a:rPr lang="en-GB" dirty="0"/>
              <a:t>/</a:t>
            </a:r>
            <a:r>
              <a:rPr lang="en-GB" dirty="0" err="1"/>
              <a:t>NOvA</a:t>
            </a:r>
            <a:endParaRPr lang="en-GB" dirty="0"/>
          </a:p>
          <a:p>
            <a:pPr lvl="1"/>
            <a:endParaRPr lang="en-GB" dirty="0"/>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30</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5593B972-BDD5-474E-8A10-FB62CBF8648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128159" y="3106110"/>
            <a:ext cx="5608806" cy="3212870"/>
          </a:xfrm>
          <a:prstGeom prst="rect">
            <a:avLst/>
          </a:prstGeom>
        </p:spPr>
      </p:pic>
      <p:pic>
        <p:nvPicPr>
          <p:cNvPr id="7" name="Picture 6">
            <a:extLst>
              <a:ext uri="{FF2B5EF4-FFF2-40B4-BE49-F238E27FC236}">
                <a16:creationId xmlns:a16="http://schemas.microsoft.com/office/drawing/2014/main" id="{A93840B3-7281-4601-8E1A-794D6715AE2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85430" y="3106110"/>
            <a:ext cx="5608806" cy="3212870"/>
          </a:xfrm>
          <a:prstGeom prst="rect">
            <a:avLst/>
          </a:prstGeom>
        </p:spPr>
      </p:pic>
    </p:spTree>
    <p:extLst>
      <p:ext uri="{BB962C8B-B14F-4D97-AF65-F5344CB8AC3E}">
        <p14:creationId xmlns:p14="http://schemas.microsoft.com/office/powerpoint/2010/main" val="4099601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602" y="6008914"/>
            <a:ext cx="2910405" cy="799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GB" dirty="0"/>
              <a:t>Summary of Target Survivability</a:t>
            </a:r>
          </a:p>
        </p:txBody>
      </p:sp>
      <p:graphicFrame>
        <p:nvGraphicFramePr>
          <p:cNvPr id="6" name="Content Placeholder 5"/>
          <p:cNvGraphicFramePr>
            <a:graphicFrameLocks noGrp="1"/>
          </p:cNvGraphicFramePr>
          <p:nvPr>
            <p:ph idx="1"/>
          </p:nvPr>
        </p:nvGraphicFramePr>
        <p:xfrm>
          <a:off x="663596" y="1059782"/>
          <a:ext cx="10784763" cy="5486400"/>
        </p:xfrm>
        <a:graphic>
          <a:graphicData uri="http://schemas.openxmlformats.org/drawingml/2006/table">
            <a:tbl>
              <a:tblPr/>
              <a:tblGrid>
                <a:gridCol w="1726565">
                  <a:extLst>
                    <a:ext uri="{9D8B030D-6E8A-4147-A177-3AD203B41FA5}">
                      <a16:colId xmlns:a16="http://schemas.microsoft.com/office/drawing/2014/main" val="1805838837"/>
                    </a:ext>
                  </a:extLst>
                </a:gridCol>
                <a:gridCol w="626427">
                  <a:extLst>
                    <a:ext uri="{9D8B030D-6E8A-4147-A177-3AD203B41FA5}">
                      <a16:colId xmlns:a16="http://schemas.microsoft.com/office/drawing/2014/main" val="2025895310"/>
                    </a:ext>
                  </a:extLst>
                </a:gridCol>
                <a:gridCol w="626427">
                  <a:extLst>
                    <a:ext uri="{9D8B030D-6E8A-4147-A177-3AD203B41FA5}">
                      <a16:colId xmlns:a16="http://schemas.microsoft.com/office/drawing/2014/main" val="1960603070"/>
                    </a:ext>
                  </a:extLst>
                </a:gridCol>
                <a:gridCol w="4006665">
                  <a:extLst>
                    <a:ext uri="{9D8B030D-6E8A-4147-A177-3AD203B41FA5}">
                      <a16:colId xmlns:a16="http://schemas.microsoft.com/office/drawing/2014/main" val="4089664745"/>
                    </a:ext>
                  </a:extLst>
                </a:gridCol>
                <a:gridCol w="3798679">
                  <a:extLst>
                    <a:ext uri="{9D8B030D-6E8A-4147-A177-3AD203B41FA5}">
                      <a16:colId xmlns:a16="http://schemas.microsoft.com/office/drawing/2014/main" val="1103458901"/>
                    </a:ext>
                  </a:extLst>
                </a:gridCol>
              </a:tblGrid>
              <a:tr h="123638">
                <a:tc gridSpan="5">
                  <a:txBody>
                    <a:bodyPr/>
                    <a:lstStyle/>
                    <a:p>
                      <a:pPr algn="l" fontAlgn="b"/>
                      <a:r>
                        <a:rPr lang="en-US" sz="1200" b="0" i="0" u="none" strike="noStrike" dirty="0">
                          <a:solidFill>
                            <a:srgbClr val="000000"/>
                          </a:solidFill>
                          <a:effectLst/>
                          <a:latin typeface="Calibri" panose="020F0502020204030204" pitchFamily="34" charset="0"/>
                        </a:rPr>
                        <a:t>Survivability parameters for LBNF target at 1.2MW, 1yr lifetime, nominal beam sigma. </a:t>
                      </a:r>
                    </a:p>
                  </a:txBody>
                  <a:tcPr marL="45720" marR="4572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71664769"/>
                  </a:ext>
                </a:extLst>
              </a:tr>
              <a:tr h="123638">
                <a:tc>
                  <a:txBody>
                    <a:bodyPr/>
                    <a:lstStyle/>
                    <a:p>
                      <a:pPr algn="l" fontAlgn="b"/>
                      <a:r>
                        <a:rPr lang="en-GB" sz="1200" b="1" i="0" u="none" strike="noStrike" dirty="0">
                          <a:solidFill>
                            <a:srgbClr val="000000"/>
                          </a:solidFill>
                          <a:effectLst/>
                          <a:latin typeface="Calibri" panose="020F0502020204030204" pitchFamily="34" charset="0"/>
                        </a:rPr>
                        <a:t>Parameter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Value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1" i="0" u="none" strike="noStrike" dirty="0">
                          <a:solidFill>
                            <a:srgbClr val="000000"/>
                          </a:solidFill>
                          <a:effectLst/>
                          <a:latin typeface="Calibri" panose="020F0502020204030204" pitchFamily="34" charset="0"/>
                        </a:rPr>
                        <a:t>Limit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dirty="0">
                          <a:solidFill>
                            <a:srgbClr val="000000"/>
                          </a:solidFill>
                          <a:effectLst/>
                          <a:latin typeface="Calibri" panose="020F0502020204030204" pitchFamily="34" charset="0"/>
                        </a:rPr>
                        <a:t>Limit Basis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1" i="0" u="none" strike="noStrike" dirty="0">
                          <a:solidFill>
                            <a:srgbClr val="000000"/>
                          </a:solidFill>
                          <a:effectLst/>
                          <a:latin typeface="Calibri" panose="020F0502020204030204" pitchFamily="34" charset="0"/>
                        </a:rPr>
                        <a:t>Notes</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3445498"/>
                  </a:ext>
                </a:extLst>
              </a:tr>
              <a:tr h="123638">
                <a:tc>
                  <a:txBody>
                    <a:bodyPr/>
                    <a:lstStyle/>
                    <a:p>
                      <a:pPr algn="l" fontAlgn="b"/>
                      <a:r>
                        <a:rPr lang="en-GB" sz="1200" b="0" i="0" u="none" strike="noStrike" dirty="0">
                          <a:solidFill>
                            <a:srgbClr val="000000"/>
                          </a:solidFill>
                          <a:effectLst/>
                          <a:latin typeface="Calibri" panose="020F0502020204030204" pitchFamily="34" charset="0"/>
                        </a:rPr>
                        <a:t>Pulse cycles per year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1.5E+07</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N/A</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ea typeface="Times New Roman" panose="02020603050405020304" pitchFamily="18" charset="0"/>
                        </a:rPr>
                        <a:t>N/A</a:t>
                      </a:r>
                      <a:endParaRPr lang="en-GB" sz="1200" b="0" i="0" u="none" strike="noStrike">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ea typeface="Times New Roman" panose="02020603050405020304" pitchFamily="18" charset="0"/>
                        </a:rPr>
                        <a:t>Based on 57% uptime, 1.2s beam cycle time.</a:t>
                      </a:r>
                      <a:endParaRPr lang="en-US" sz="1200" b="0" i="0" u="none" strike="noStrike">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3740500"/>
                  </a:ext>
                </a:extLst>
              </a:tr>
              <a:tr h="123638">
                <a:tc>
                  <a:txBody>
                    <a:bodyPr/>
                    <a:lstStyle/>
                    <a:p>
                      <a:pPr algn="l" fontAlgn="b"/>
                      <a:r>
                        <a:rPr lang="en-US" sz="1200" b="0" i="0" u="none" strike="noStrike">
                          <a:solidFill>
                            <a:srgbClr val="000000"/>
                          </a:solidFill>
                          <a:effectLst/>
                          <a:latin typeface="Calibri" panose="020F0502020204030204" pitchFamily="34" charset="0"/>
                        </a:rPr>
                        <a:t>Beam trip cycles per year</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5.0E+03</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dirty="0">
                          <a:solidFill>
                            <a:srgbClr val="000000"/>
                          </a:solidFill>
                          <a:effectLst/>
                          <a:latin typeface="Calibri" panose="020F0502020204030204" pitchFamily="34" charset="0"/>
                        </a:rPr>
                        <a:t>N/A</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panose="020F0502020204030204" pitchFamily="34" charset="0"/>
                          <a:ea typeface="Times New Roman" panose="02020603050405020304" pitchFamily="18" charset="0"/>
                        </a:rPr>
                        <a:t>N/A</a:t>
                      </a:r>
                      <a:endParaRPr lang="en-GB"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ea typeface="Times New Roman" panose="02020603050405020304" pitchFamily="18" charset="0"/>
                        </a:rPr>
                        <a:t>Assuming 57% uptime and 1 trip per hour - Approximately typical value from ISIS and T2K operating history.</a:t>
                      </a:r>
                      <a:endParaRPr lang="en-US"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9852657"/>
                  </a:ext>
                </a:extLst>
              </a:tr>
              <a:tr h="123638">
                <a:tc>
                  <a:txBody>
                    <a:bodyPr/>
                    <a:lstStyle/>
                    <a:p>
                      <a:pPr algn="l" fontAlgn="b"/>
                      <a:r>
                        <a:rPr lang="fr-FR" sz="1200" b="0" i="0" u="none" strike="noStrike" dirty="0">
                          <a:solidFill>
                            <a:srgbClr val="000000"/>
                          </a:solidFill>
                          <a:effectLst/>
                          <a:latin typeface="Calibri" panose="020F0502020204030204" pitchFamily="34" charset="0"/>
                        </a:rPr>
                        <a:t>Graphite pulse stress amplitude (</a:t>
                      </a:r>
                      <a:r>
                        <a:rPr lang="fr-FR" sz="1200" b="0" i="0" u="none" strike="noStrike" dirty="0" err="1">
                          <a:solidFill>
                            <a:srgbClr val="000000"/>
                          </a:solidFill>
                          <a:effectLst/>
                          <a:latin typeface="Calibri" panose="020F0502020204030204" pitchFamily="34" charset="0"/>
                        </a:rPr>
                        <a:t>MPa</a:t>
                      </a:r>
                      <a:r>
                        <a:rPr lang="fr-FR" sz="1200" b="0" i="0" u="none" strike="noStrike" dirty="0">
                          <a:solidFill>
                            <a:srgbClr val="000000"/>
                          </a:solidFill>
                          <a:effectLst/>
                          <a:latin typeface="Calibri" panose="020F0502020204030204" pitchFamily="34" charset="0"/>
                        </a:rPr>
                        <a:t>)</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0.9</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14.8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ea typeface="Times New Roman" panose="02020603050405020304" pitchFamily="18" charset="0"/>
                        </a:rPr>
                        <a:t>Lower bound from fatigue tests on </a:t>
                      </a:r>
                      <a:r>
                        <a:rPr lang="en-US" sz="1200" b="0" i="0" u="none" strike="noStrike" dirty="0" err="1">
                          <a:solidFill>
                            <a:srgbClr val="000000"/>
                          </a:solidFill>
                          <a:effectLst/>
                          <a:latin typeface="Calibri" panose="020F0502020204030204" pitchFamily="34" charset="0"/>
                          <a:ea typeface="Times New Roman" panose="02020603050405020304" pitchFamily="18" charset="0"/>
                        </a:rPr>
                        <a:t>unirradiated</a:t>
                      </a:r>
                      <a:r>
                        <a:rPr lang="en-US" sz="1200" b="0" i="0" u="none" strike="noStrike" dirty="0">
                          <a:solidFill>
                            <a:srgbClr val="000000"/>
                          </a:solidFill>
                          <a:effectLst/>
                          <a:latin typeface="Calibri" panose="020F0502020204030204" pitchFamily="34" charset="0"/>
                          <a:ea typeface="Times New Roman" panose="02020603050405020304" pitchFamily="18" charset="0"/>
                        </a:rPr>
                        <a:t> </a:t>
                      </a:r>
                      <a:r>
                        <a:rPr lang="en-US" sz="1200" b="0" i="0" u="none" strike="noStrike" dirty="0" err="1">
                          <a:solidFill>
                            <a:srgbClr val="000000"/>
                          </a:solidFill>
                          <a:effectLst/>
                          <a:latin typeface="Calibri" panose="020F0502020204030204" pitchFamily="34" charset="0"/>
                          <a:ea typeface="Times New Roman" panose="02020603050405020304" pitchFamily="18" charset="0"/>
                        </a:rPr>
                        <a:t>Gilsocarbon</a:t>
                      </a:r>
                      <a:r>
                        <a:rPr lang="en-US" sz="1200" b="0" i="0" u="none" strike="noStrike" dirty="0">
                          <a:solidFill>
                            <a:srgbClr val="000000"/>
                          </a:solidFill>
                          <a:effectLst/>
                          <a:latin typeface="Calibri" panose="020F0502020204030204" pitchFamily="34" charset="0"/>
                          <a:ea typeface="Times New Roman" panose="02020603050405020304" pitchFamily="18" charset="0"/>
                        </a:rPr>
                        <a:t> [1], scaled down by UTS ratio of IG-43/</a:t>
                      </a:r>
                      <a:r>
                        <a:rPr lang="en-US" sz="1200" b="0" i="0" u="none" strike="noStrike" dirty="0" err="1">
                          <a:solidFill>
                            <a:srgbClr val="000000"/>
                          </a:solidFill>
                          <a:effectLst/>
                          <a:latin typeface="Calibri" panose="020F0502020204030204" pitchFamily="34" charset="0"/>
                          <a:ea typeface="Times New Roman" panose="02020603050405020304" pitchFamily="18" charset="0"/>
                        </a:rPr>
                        <a:t>Gilsocarbon</a:t>
                      </a:r>
                      <a:r>
                        <a:rPr lang="en-US" sz="1200" b="0" i="0" u="none" strike="noStrike" dirty="0">
                          <a:solidFill>
                            <a:srgbClr val="000000"/>
                          </a:solidFill>
                          <a:effectLst/>
                          <a:latin typeface="Calibri" panose="020F0502020204030204" pitchFamily="34" charset="0"/>
                          <a:ea typeface="Times New Roman" panose="02020603050405020304" pitchFamily="18" charset="0"/>
                        </a:rPr>
                        <a:t>.</a:t>
                      </a:r>
                      <a:endParaRPr lang="en-US"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ea typeface="Times New Roman" panose="02020603050405020304" pitchFamily="18" charset="0"/>
                        </a:rPr>
                        <a:t>Assumes Toyo Tanso IG-43 graphite.</a:t>
                      </a:r>
                      <a:endParaRPr lang="en-GB" sz="1200" b="0" i="0" u="none" strike="noStrike">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137833"/>
                  </a:ext>
                </a:extLst>
              </a:tr>
              <a:tr h="123638">
                <a:tc>
                  <a:txBody>
                    <a:bodyPr/>
                    <a:lstStyle/>
                    <a:p>
                      <a:pPr algn="l" fontAlgn="b"/>
                      <a:r>
                        <a:rPr lang="en-GB" sz="1200" b="0" i="0" u="none" strike="noStrike">
                          <a:solidFill>
                            <a:srgbClr val="000000"/>
                          </a:solidFill>
                          <a:effectLst/>
                          <a:latin typeface="Calibri" panose="020F0502020204030204" pitchFamily="34" charset="0"/>
                        </a:rPr>
                        <a:t>Graphite trip stress amplitude (MPa)</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1.0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14.8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ea typeface="Times New Roman" panose="02020603050405020304" pitchFamily="18" charset="0"/>
                        </a:rPr>
                        <a:t>Lower bound from fatigue tests on </a:t>
                      </a:r>
                      <a:r>
                        <a:rPr lang="en-US" sz="1200" b="0" i="0" u="none" strike="noStrike" dirty="0" err="1">
                          <a:solidFill>
                            <a:srgbClr val="000000"/>
                          </a:solidFill>
                          <a:effectLst/>
                          <a:latin typeface="Calibri" panose="020F0502020204030204" pitchFamily="34" charset="0"/>
                          <a:ea typeface="Times New Roman" panose="02020603050405020304" pitchFamily="18" charset="0"/>
                        </a:rPr>
                        <a:t>unirradiated</a:t>
                      </a:r>
                      <a:r>
                        <a:rPr lang="en-US" sz="1200" b="0" i="0" u="none" strike="noStrike" dirty="0">
                          <a:solidFill>
                            <a:srgbClr val="000000"/>
                          </a:solidFill>
                          <a:effectLst/>
                          <a:latin typeface="Calibri" panose="020F0502020204030204" pitchFamily="34" charset="0"/>
                          <a:ea typeface="Times New Roman" panose="02020603050405020304" pitchFamily="18" charset="0"/>
                        </a:rPr>
                        <a:t> </a:t>
                      </a:r>
                      <a:r>
                        <a:rPr lang="en-US" sz="1200" b="0" i="0" u="none" strike="noStrike" dirty="0" err="1">
                          <a:solidFill>
                            <a:srgbClr val="000000"/>
                          </a:solidFill>
                          <a:effectLst/>
                          <a:latin typeface="Calibri" panose="020F0502020204030204" pitchFamily="34" charset="0"/>
                          <a:ea typeface="Times New Roman" panose="02020603050405020304" pitchFamily="18" charset="0"/>
                        </a:rPr>
                        <a:t>Gilsocarbon</a:t>
                      </a:r>
                      <a:r>
                        <a:rPr lang="en-US" sz="1200" b="0" i="0" u="none" strike="noStrike" dirty="0">
                          <a:solidFill>
                            <a:srgbClr val="000000"/>
                          </a:solidFill>
                          <a:effectLst/>
                          <a:latin typeface="Calibri" panose="020F0502020204030204" pitchFamily="34" charset="0"/>
                          <a:ea typeface="Times New Roman" panose="02020603050405020304" pitchFamily="18" charset="0"/>
                        </a:rPr>
                        <a:t> [1], scaled down by UTS ratio of IG-43/</a:t>
                      </a:r>
                      <a:r>
                        <a:rPr lang="en-US" sz="1200" b="0" i="0" u="none" strike="noStrike" dirty="0" err="1">
                          <a:solidFill>
                            <a:srgbClr val="000000"/>
                          </a:solidFill>
                          <a:effectLst/>
                          <a:latin typeface="Calibri" panose="020F0502020204030204" pitchFamily="34" charset="0"/>
                          <a:ea typeface="Times New Roman" panose="02020603050405020304" pitchFamily="18" charset="0"/>
                        </a:rPr>
                        <a:t>Gilsocarbon</a:t>
                      </a:r>
                      <a:r>
                        <a:rPr lang="en-US" sz="1200" b="0" i="0" u="none" strike="noStrike" dirty="0">
                          <a:solidFill>
                            <a:srgbClr val="000000"/>
                          </a:solidFill>
                          <a:effectLst/>
                          <a:latin typeface="Calibri" panose="020F0502020204030204" pitchFamily="34" charset="0"/>
                          <a:ea typeface="Times New Roman" panose="02020603050405020304" pitchFamily="18" charset="0"/>
                        </a:rPr>
                        <a:t>.</a:t>
                      </a:r>
                      <a:endParaRPr lang="en-US"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a:solidFill>
                            <a:srgbClr val="000000"/>
                          </a:solidFill>
                          <a:effectLst/>
                          <a:latin typeface="Calibri" panose="020F0502020204030204" pitchFamily="34" charset="0"/>
                          <a:ea typeface="Times New Roman" panose="02020603050405020304" pitchFamily="18" charset="0"/>
                        </a:rPr>
                        <a:t>Assumes Toyo Tanso IG-43 graphite.</a:t>
                      </a:r>
                      <a:endParaRPr lang="en-GB" sz="1200" b="0" i="0" u="none" strike="noStrike">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231277"/>
                  </a:ext>
                </a:extLst>
              </a:tr>
              <a:tr h="123638">
                <a:tc>
                  <a:txBody>
                    <a:bodyPr/>
                    <a:lstStyle/>
                    <a:p>
                      <a:pPr algn="l" fontAlgn="b"/>
                      <a:r>
                        <a:rPr lang="en-GB" sz="1200" b="0" i="0" u="none" strike="noStrike">
                          <a:solidFill>
                            <a:srgbClr val="000000"/>
                          </a:solidFill>
                          <a:effectLst/>
                          <a:latin typeface="Calibri" panose="020F0502020204030204" pitchFamily="34" charset="0"/>
                        </a:rPr>
                        <a:t>Titanium pulse stress amplitude (MPa)</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22.0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280</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ea typeface="Times New Roman" panose="02020603050405020304" pitchFamily="18" charset="0"/>
                        </a:rPr>
                        <a:t>Lower bound from fatigue tests on </a:t>
                      </a:r>
                      <a:r>
                        <a:rPr lang="en-US" sz="1200" b="0" i="0" u="none" strike="noStrike" dirty="0" err="1">
                          <a:solidFill>
                            <a:srgbClr val="000000"/>
                          </a:solidFill>
                          <a:effectLst/>
                          <a:latin typeface="Calibri" panose="020F0502020204030204" pitchFamily="34" charset="0"/>
                          <a:ea typeface="Times New Roman" panose="02020603050405020304" pitchFamily="18" charset="0"/>
                        </a:rPr>
                        <a:t>unirradiated</a:t>
                      </a:r>
                      <a:r>
                        <a:rPr lang="en-US" sz="1200" b="0" i="0" u="none" strike="noStrike" dirty="0">
                          <a:solidFill>
                            <a:srgbClr val="000000"/>
                          </a:solidFill>
                          <a:effectLst/>
                          <a:latin typeface="Calibri" panose="020F0502020204030204" pitchFamily="34" charset="0"/>
                          <a:ea typeface="Times New Roman" panose="02020603050405020304" pitchFamily="18" charset="0"/>
                        </a:rPr>
                        <a:t> macroscale Gr5 [2], scaled down by UTS ratio of Gr2/Gr5.</a:t>
                      </a:r>
                      <a:endParaRPr lang="en-US"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ea typeface="Times New Roman" panose="02020603050405020304" pitchFamily="18" charset="0"/>
                        </a:rPr>
                        <a:t>Assumes </a:t>
                      </a:r>
                      <a:r>
                        <a:rPr lang="en-US" sz="1200" b="0" i="0" u="none" strike="noStrike" dirty="0" err="1">
                          <a:solidFill>
                            <a:srgbClr val="000000"/>
                          </a:solidFill>
                          <a:effectLst/>
                          <a:latin typeface="Calibri" panose="020F0502020204030204" pitchFamily="34" charset="0"/>
                          <a:ea typeface="Times New Roman" panose="02020603050405020304" pitchFamily="18" charset="0"/>
                        </a:rPr>
                        <a:t>Ti</a:t>
                      </a:r>
                      <a:r>
                        <a:rPr lang="en-US" sz="1200" b="0" i="0" u="none" strike="noStrike" dirty="0">
                          <a:solidFill>
                            <a:srgbClr val="000000"/>
                          </a:solidFill>
                          <a:effectLst/>
                          <a:latin typeface="Calibri" panose="020F0502020204030204" pitchFamily="34" charset="0"/>
                          <a:ea typeface="Times New Roman" panose="02020603050405020304" pitchFamily="18" charset="0"/>
                        </a:rPr>
                        <a:t> grade 2 windows - in practice a stronger alloy (e.g. Gr5 or Gr9) is likely to be used.</a:t>
                      </a:r>
                      <a:endParaRPr lang="en-US"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6249903"/>
                  </a:ext>
                </a:extLst>
              </a:tr>
              <a:tr h="123638">
                <a:tc>
                  <a:txBody>
                    <a:bodyPr/>
                    <a:lstStyle/>
                    <a:p>
                      <a:pPr algn="l" fontAlgn="b"/>
                      <a:r>
                        <a:rPr lang="en-US" sz="1200" b="0" i="0" u="none" strike="noStrike">
                          <a:solidFill>
                            <a:srgbClr val="000000"/>
                          </a:solidFill>
                          <a:effectLst/>
                          <a:latin typeface="Calibri" panose="020F0502020204030204" pitchFamily="34" charset="0"/>
                        </a:rPr>
                        <a:t>Titanium trip stress amplitude (MPa)</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30.5</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308</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ea typeface="Times New Roman" panose="02020603050405020304" pitchFamily="18" charset="0"/>
                        </a:rPr>
                        <a:t>Lower bound from fatigue tests on unirradiated macroscale Gr5 [2], scaled down by UTS ratio of Gr2/Gr5.</a:t>
                      </a:r>
                      <a:endParaRPr lang="en-US" sz="1200" b="0" i="0" u="none" strike="noStrike">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ea typeface="Times New Roman" panose="02020603050405020304" pitchFamily="18" charset="0"/>
                        </a:rPr>
                        <a:t>Assumes </a:t>
                      </a:r>
                      <a:r>
                        <a:rPr lang="en-US" sz="1200" b="0" i="0" u="none" strike="noStrike" dirty="0" err="1">
                          <a:solidFill>
                            <a:srgbClr val="000000"/>
                          </a:solidFill>
                          <a:effectLst/>
                          <a:latin typeface="Calibri" panose="020F0502020204030204" pitchFamily="34" charset="0"/>
                          <a:ea typeface="Times New Roman" panose="02020603050405020304" pitchFamily="18" charset="0"/>
                        </a:rPr>
                        <a:t>Ti</a:t>
                      </a:r>
                      <a:r>
                        <a:rPr lang="en-US" sz="1200" b="0" i="0" u="none" strike="noStrike" dirty="0">
                          <a:solidFill>
                            <a:srgbClr val="000000"/>
                          </a:solidFill>
                          <a:effectLst/>
                          <a:latin typeface="Calibri" panose="020F0502020204030204" pitchFamily="34" charset="0"/>
                          <a:ea typeface="Times New Roman" panose="02020603050405020304" pitchFamily="18" charset="0"/>
                        </a:rPr>
                        <a:t> grade 2 windows - in practice a stronger alloy (e.g. Gr5 or Gr9) is likely to be used.</a:t>
                      </a:r>
                      <a:endParaRPr lang="en-US"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298146"/>
                  </a:ext>
                </a:extLst>
              </a:tr>
              <a:tr h="123638">
                <a:tc>
                  <a:txBody>
                    <a:bodyPr/>
                    <a:lstStyle/>
                    <a:p>
                      <a:pPr algn="l" fontAlgn="b"/>
                      <a:r>
                        <a:rPr lang="en-US" sz="1200" b="0" i="0" u="none" strike="noStrike">
                          <a:solidFill>
                            <a:srgbClr val="000000"/>
                          </a:solidFill>
                          <a:effectLst/>
                          <a:latin typeface="Calibri" panose="020F0502020204030204" pitchFamily="34" charset="0"/>
                        </a:rPr>
                        <a:t>Peak proton fluence per year (p/cm^2)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2.5E+21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3.1E+21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panose="020F0502020204030204" pitchFamily="34" charset="0"/>
                          <a:ea typeface="Times New Roman" panose="02020603050405020304" pitchFamily="18" charset="0"/>
                        </a:rPr>
                        <a:t>T2K 2nd target has survived beyond this value - still in operation, limit will continue to be updated.</a:t>
                      </a:r>
                      <a:endParaRPr lang="en-US" sz="1200" b="0" i="0" u="none" strike="noStrike">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panose="020F0502020204030204" pitchFamily="34" charset="0"/>
                          <a:ea typeface="Times New Roman" panose="02020603050405020304" pitchFamily="18" charset="0"/>
                        </a:rPr>
                        <a:t>Conservative </a:t>
                      </a:r>
                      <a:r>
                        <a:rPr lang="en-GB" sz="1200" b="0" i="0" u="none" strike="noStrike" dirty="0" err="1">
                          <a:solidFill>
                            <a:srgbClr val="000000"/>
                          </a:solidFill>
                          <a:effectLst/>
                          <a:latin typeface="Calibri" panose="020F0502020204030204" pitchFamily="34" charset="0"/>
                          <a:ea typeface="Times New Roman" panose="02020603050405020304" pitchFamily="18" charset="0"/>
                        </a:rPr>
                        <a:t>fluence</a:t>
                      </a:r>
                      <a:r>
                        <a:rPr lang="en-GB" sz="1200" b="0" i="0" u="none" strike="noStrike" dirty="0">
                          <a:solidFill>
                            <a:srgbClr val="000000"/>
                          </a:solidFill>
                          <a:effectLst/>
                          <a:latin typeface="Calibri" panose="020F0502020204030204" pitchFamily="34" charset="0"/>
                          <a:ea typeface="Times New Roman" panose="02020603050405020304" pitchFamily="18" charset="0"/>
                        </a:rPr>
                        <a:t> limit.</a:t>
                      </a:r>
                      <a:endParaRPr lang="en-GB"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0784945"/>
                  </a:ext>
                </a:extLst>
              </a:tr>
              <a:tr h="123638">
                <a:tc>
                  <a:txBody>
                    <a:bodyPr/>
                    <a:lstStyle/>
                    <a:p>
                      <a:pPr algn="l" fontAlgn="b"/>
                      <a:r>
                        <a:rPr lang="en-US" sz="1200" b="0" i="0" u="none" strike="noStrike">
                          <a:solidFill>
                            <a:srgbClr val="000000"/>
                          </a:solidFill>
                          <a:effectLst/>
                          <a:latin typeface="Calibri" panose="020F0502020204030204" pitchFamily="34" charset="0"/>
                        </a:rPr>
                        <a:t>Peak proton fluence per year (p/cm^2)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2.5E+21</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1.0E+22</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ea typeface="Times New Roman" panose="02020603050405020304" pitchFamily="18" charset="0"/>
                        </a:rPr>
                        <a:t>Target failures at around 10^22 protons/cm^2 have been recorded at LAMPF, PSI and </a:t>
                      </a:r>
                      <a:r>
                        <a:rPr lang="en-US" sz="1200" b="0" i="0" u="none" strike="noStrike" dirty="0" err="1">
                          <a:solidFill>
                            <a:srgbClr val="000000"/>
                          </a:solidFill>
                          <a:effectLst/>
                          <a:latin typeface="Calibri" panose="020F0502020204030204" pitchFamily="34" charset="0"/>
                          <a:ea typeface="Times New Roman" panose="02020603050405020304" pitchFamily="18" charset="0"/>
                        </a:rPr>
                        <a:t>NuMI</a:t>
                      </a:r>
                      <a:r>
                        <a:rPr lang="en-US" sz="1200" b="0" i="0" u="none" strike="noStrike" dirty="0">
                          <a:solidFill>
                            <a:srgbClr val="000000"/>
                          </a:solidFill>
                          <a:effectLst/>
                          <a:latin typeface="Calibri" panose="020F0502020204030204" pitchFamily="34" charset="0"/>
                          <a:ea typeface="Times New Roman" panose="02020603050405020304" pitchFamily="18" charset="0"/>
                        </a:rPr>
                        <a:t>-MINOS.</a:t>
                      </a:r>
                      <a:endParaRPr lang="en-US"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200" b="0" i="0" u="none" strike="noStrike" dirty="0">
                          <a:solidFill>
                            <a:srgbClr val="000000"/>
                          </a:solidFill>
                          <a:effectLst/>
                          <a:latin typeface="Calibri" panose="020F0502020204030204" pitchFamily="34" charset="0"/>
                          <a:ea typeface="Times New Roman" panose="02020603050405020304" pitchFamily="18" charset="0"/>
                        </a:rPr>
                        <a:t>Non-conservative </a:t>
                      </a:r>
                      <a:r>
                        <a:rPr lang="en-GB" sz="1200" b="0" i="0" u="none" strike="noStrike" dirty="0" err="1">
                          <a:solidFill>
                            <a:srgbClr val="000000"/>
                          </a:solidFill>
                          <a:effectLst/>
                          <a:latin typeface="Calibri" panose="020F0502020204030204" pitchFamily="34" charset="0"/>
                          <a:ea typeface="Times New Roman" panose="02020603050405020304" pitchFamily="18" charset="0"/>
                        </a:rPr>
                        <a:t>fluence</a:t>
                      </a:r>
                      <a:r>
                        <a:rPr lang="en-GB" sz="1200" b="0" i="0" u="none" strike="noStrike" dirty="0">
                          <a:solidFill>
                            <a:srgbClr val="000000"/>
                          </a:solidFill>
                          <a:effectLst/>
                          <a:latin typeface="Calibri" panose="020F0502020204030204" pitchFamily="34" charset="0"/>
                          <a:ea typeface="Times New Roman" panose="02020603050405020304" pitchFamily="18" charset="0"/>
                        </a:rPr>
                        <a:t> limit.</a:t>
                      </a:r>
                      <a:endParaRPr lang="en-GB"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557178"/>
                  </a:ext>
                </a:extLst>
              </a:tr>
              <a:tr h="123638">
                <a:tc>
                  <a:txBody>
                    <a:bodyPr/>
                    <a:lstStyle/>
                    <a:p>
                      <a:pPr algn="l" fontAlgn="b"/>
                      <a:r>
                        <a:rPr lang="en-GB" sz="1200" b="0" i="0" u="none" strike="noStrike">
                          <a:solidFill>
                            <a:srgbClr val="000000"/>
                          </a:solidFill>
                          <a:effectLst/>
                          <a:latin typeface="Calibri" panose="020F0502020204030204" pitchFamily="34" charset="0"/>
                        </a:rPr>
                        <a:t>Thermal shock severity (p/cm^2/pulse)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1.7E+14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2.5E+14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ea typeface="Times New Roman" panose="02020603050405020304" pitchFamily="18" charset="0"/>
                        </a:rPr>
                        <a:t>T2K 2nd target has survived beyond this value - still in operation, limit will continue to be updated.</a:t>
                      </a:r>
                      <a:endParaRPr lang="en-US"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ea typeface="Times New Roman" panose="02020603050405020304" pitchFamily="18" charset="0"/>
                        </a:rPr>
                        <a:t>Conservative thermal shock limit. LBNF target geometry is more similar to T2K than to NT-07.</a:t>
                      </a:r>
                      <a:endParaRPr lang="en-US"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343165"/>
                  </a:ext>
                </a:extLst>
              </a:tr>
              <a:tr h="123638">
                <a:tc>
                  <a:txBody>
                    <a:bodyPr/>
                    <a:lstStyle/>
                    <a:p>
                      <a:pPr algn="l" fontAlgn="b"/>
                      <a:r>
                        <a:rPr lang="en-GB" sz="1200" b="0" i="0" u="none" strike="noStrike">
                          <a:solidFill>
                            <a:srgbClr val="000000"/>
                          </a:solidFill>
                          <a:effectLst/>
                          <a:latin typeface="Calibri" panose="020F0502020204030204" pitchFamily="34" charset="0"/>
                        </a:rPr>
                        <a:t>Thermal shock severity (p/cm^2/pulse)</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1.7E+14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200" b="0" i="0" u="none" strike="noStrike">
                          <a:solidFill>
                            <a:srgbClr val="000000"/>
                          </a:solidFill>
                          <a:effectLst/>
                          <a:latin typeface="Calibri" panose="020F0502020204030204" pitchFamily="34" charset="0"/>
                        </a:rPr>
                        <a:t>5.3E+14</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ea typeface="Times New Roman" panose="02020603050405020304" pitchFamily="18" charset="0"/>
                        </a:rPr>
                        <a:t>NT-07 target survived to this value. Other NT targets failed at lower values, mainly due to water leaks.</a:t>
                      </a:r>
                      <a:endParaRPr lang="en-US"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effectLst/>
                          <a:latin typeface="Calibri" panose="020F0502020204030204" pitchFamily="34" charset="0"/>
                          <a:ea typeface="Times New Roman" panose="02020603050405020304" pitchFamily="18" charset="0"/>
                        </a:rPr>
                        <a:t>Non-conservative thermal shock limit. Water leaks will not be an issue for the helium cooled LBNF target.</a:t>
                      </a:r>
                      <a:endParaRPr lang="en-US" sz="1200" b="0" i="0" u="none" strike="noStrike" dirty="0">
                        <a:solidFill>
                          <a:srgbClr val="000000"/>
                        </a:solidFill>
                        <a:effectLst/>
                        <a:latin typeface="Calibri" panose="020F0502020204030204" pitchFamily="34" charset="0"/>
                      </a:endParaRP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790341"/>
                  </a:ext>
                </a:extLst>
              </a:tr>
              <a:tr h="123638">
                <a:tc gridSpan="5">
                  <a:txBody>
                    <a:bodyPr/>
                    <a:lstStyle/>
                    <a:p>
                      <a:pPr algn="l" fontAlgn="b"/>
                      <a:r>
                        <a:rPr lang="en-US" sz="1200" b="0" i="0" u="none" strike="noStrike">
                          <a:solidFill>
                            <a:srgbClr val="000000"/>
                          </a:solidFill>
                          <a:effectLst/>
                          <a:latin typeface="Calibri" panose="020F0502020204030204" pitchFamily="34" charset="0"/>
                        </a:rPr>
                        <a:t>[1] “Literature Review On The Irradiation Response Of Be, W And Graphite for Proton Accelerator Applications”, NNL (13) 12703, Issue 1, 2013</a:t>
                      </a:r>
                    </a:p>
                  </a:txBody>
                  <a:tcPr marL="45720" marR="4572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9256056"/>
                  </a:ext>
                </a:extLst>
              </a:tr>
              <a:tr h="229369">
                <a:tc gridSpan="5">
                  <a:txBody>
                    <a:bodyPr/>
                    <a:lstStyle/>
                    <a:p>
                      <a:pPr algn="l" fontAlgn="b"/>
                      <a:r>
                        <a:rPr lang="en-US" sz="1200" b="0" i="0" u="none" strike="noStrike" dirty="0">
                          <a:solidFill>
                            <a:srgbClr val="000000"/>
                          </a:solidFill>
                          <a:effectLst/>
                          <a:latin typeface="Calibri" panose="020F0502020204030204" pitchFamily="34" charset="0"/>
                        </a:rPr>
                        <a:t>[2] “Fatigue Performance of Proton Irradiated Ti6Al4V Alloy”, </a:t>
                      </a:r>
                      <a:r>
                        <a:rPr lang="en-US" sz="1200" b="0" i="0" u="none" strike="noStrike" dirty="0" err="1">
                          <a:solidFill>
                            <a:srgbClr val="000000"/>
                          </a:solidFill>
                          <a:effectLst/>
                          <a:latin typeface="Calibri" panose="020F0502020204030204" pitchFamily="34" charset="0"/>
                        </a:rPr>
                        <a:t>Sujit</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Bidhar</a:t>
                      </a:r>
                      <a:r>
                        <a:rPr lang="en-US" sz="1200" b="0" i="0" u="none" strike="noStrike" dirty="0">
                          <a:solidFill>
                            <a:srgbClr val="000000"/>
                          </a:solidFill>
                          <a:effectLst/>
                          <a:latin typeface="Calibri" panose="020F0502020204030204" pitchFamily="34" charset="0"/>
                        </a:rPr>
                        <a:t>, 6th </a:t>
                      </a:r>
                      <a:r>
                        <a:rPr lang="en-US" sz="1200" b="0" i="0" u="none" strike="noStrike" dirty="0" err="1">
                          <a:solidFill>
                            <a:srgbClr val="000000"/>
                          </a:solidFill>
                          <a:effectLst/>
                          <a:latin typeface="Calibri" panose="020F0502020204030204" pitchFamily="34" charset="0"/>
                        </a:rPr>
                        <a:t>RaDIATE</a:t>
                      </a:r>
                      <a:r>
                        <a:rPr lang="en-US" sz="1200" b="0" i="0" u="none" strike="noStrike" dirty="0">
                          <a:solidFill>
                            <a:srgbClr val="000000"/>
                          </a:solidFill>
                          <a:effectLst/>
                          <a:latin typeface="Calibri" panose="020F0502020204030204" pitchFamily="34" charset="0"/>
                        </a:rPr>
                        <a:t> Collaboration Meeting, Dec 10, 2019</a:t>
                      </a:r>
                    </a:p>
                  </a:txBody>
                  <a:tcPr marL="45720" marR="45720" anchor="b">
                    <a:lnL>
                      <a:noFill/>
                    </a:lnL>
                    <a:lnR>
                      <a:noFill/>
                    </a:lnR>
                    <a:lnT>
                      <a:noFill/>
                    </a:lnT>
                    <a:lnB>
                      <a:noFill/>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24396369"/>
                  </a:ext>
                </a:extLst>
              </a:tr>
            </a:tbl>
          </a:graphicData>
        </a:graphic>
      </p:graphicFrame>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31</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208BAAB1-0770-4983-BF0B-52B2BE89219F}"/>
              </a:ext>
            </a:extLst>
          </p:cNvPr>
          <p:cNvSpPr txBox="1"/>
          <p:nvPr/>
        </p:nvSpPr>
        <p:spPr>
          <a:xfrm rot="949985">
            <a:off x="8028571" y="996718"/>
            <a:ext cx="41283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Some results may need to be updated – check carefully</a:t>
            </a:r>
          </a:p>
        </p:txBody>
      </p:sp>
    </p:spTree>
    <p:extLst>
      <p:ext uri="{BB962C8B-B14F-4D97-AF65-F5344CB8AC3E}">
        <p14:creationId xmlns:p14="http://schemas.microsoft.com/office/powerpoint/2010/main" val="1745455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54040"/>
            <a:ext cx="10363200" cy="320675"/>
          </a:xfrm>
        </p:spPr>
        <p:txBody>
          <a:bodyPr>
            <a:normAutofit fontScale="90000"/>
          </a:bodyPr>
          <a:lstStyle/>
          <a:p>
            <a:r>
              <a:rPr lang="en-GB" dirty="0" smtClean="0"/>
              <a:t>Material Selection</a:t>
            </a:r>
            <a:endParaRPr lang="en-GB" dirty="0"/>
          </a:p>
        </p:txBody>
      </p:sp>
      <p:sp>
        <p:nvSpPr>
          <p:cNvPr id="3" name="Content Placeholder 2"/>
          <p:cNvSpPr>
            <a:spLocks noGrp="1"/>
          </p:cNvSpPr>
          <p:nvPr>
            <p:ph idx="1"/>
          </p:nvPr>
        </p:nvSpPr>
        <p:spPr>
          <a:xfrm>
            <a:off x="990600" y="1266826"/>
            <a:ext cx="10515600" cy="4351338"/>
          </a:xfrm>
        </p:spPr>
        <p:txBody>
          <a:bodyPr>
            <a:noAutofit/>
          </a:bodyPr>
          <a:lstStyle/>
          <a:p>
            <a:r>
              <a:rPr lang="en-GB" sz="2400" dirty="0" smtClean="0"/>
              <a:t>The majority of the titanium components are expected to be Grade 2</a:t>
            </a:r>
          </a:p>
          <a:p>
            <a:pPr lvl="1"/>
            <a:r>
              <a:rPr lang="en-GB" sz="2000" dirty="0" smtClean="0"/>
              <a:t>However, during prototyping some manufacturers expressed a preference for Grade 5</a:t>
            </a:r>
          </a:p>
          <a:p>
            <a:pPr lvl="1"/>
            <a:r>
              <a:rPr lang="en-GB" sz="2000" dirty="0" smtClean="0"/>
              <a:t>Grade 5 has higher strength but lower ductility, and is not listed in ASME pressure codes</a:t>
            </a:r>
          </a:p>
          <a:p>
            <a:r>
              <a:rPr lang="en-GB" sz="2400" dirty="0"/>
              <a:t>Grade </a:t>
            </a:r>
            <a:r>
              <a:rPr lang="en-GB" sz="2400" dirty="0" smtClean="0"/>
              <a:t>9 (</a:t>
            </a:r>
            <a:r>
              <a:rPr lang="en-GB" sz="2400" dirty="0"/>
              <a:t>Ti-3Al-2.5V) </a:t>
            </a:r>
            <a:r>
              <a:rPr lang="en-GB" sz="2400" dirty="0" smtClean="0"/>
              <a:t>is under consideration for the beam windows as it has higher strength than Grade 2 and better radiation resistance than Grade 5</a:t>
            </a:r>
          </a:p>
          <a:p>
            <a:r>
              <a:rPr lang="en-GB" sz="2400" dirty="0" smtClean="0"/>
              <a:t>This analysis assumes grade 2 everywhere, which is conservative</a:t>
            </a:r>
            <a:endParaRPr lang="en-GB" sz="2000" dirty="0"/>
          </a:p>
          <a:p>
            <a:r>
              <a:rPr lang="en-GB" sz="2400" dirty="0" smtClean="0"/>
              <a:t>This analysis uses graphite properties for Toyo </a:t>
            </a:r>
            <a:r>
              <a:rPr lang="en-GB" sz="2400" dirty="0" err="1" smtClean="0"/>
              <a:t>Tanso</a:t>
            </a:r>
            <a:r>
              <a:rPr lang="en-GB" sz="2400" dirty="0" smtClean="0"/>
              <a:t> IG-43, however </a:t>
            </a:r>
            <a:r>
              <a:rPr lang="en-GB" sz="2400" dirty="0"/>
              <a:t>POCO </a:t>
            </a:r>
            <a:r>
              <a:rPr lang="en-GB" sz="2400" dirty="0" smtClean="0"/>
              <a:t>ZXF-5Q may be used for the final target</a:t>
            </a:r>
          </a:p>
          <a:p>
            <a:pPr lvl="1"/>
            <a:r>
              <a:rPr lang="en-US" sz="2000" dirty="0"/>
              <a:t>The disadvantageous higher thermal-expansion coefficient of the POCO graphite </a:t>
            </a:r>
            <a:r>
              <a:rPr lang="en-US" sz="2000" dirty="0" smtClean="0"/>
              <a:t>is compensated </a:t>
            </a:r>
            <a:r>
              <a:rPr lang="en-US" sz="2000" dirty="0"/>
              <a:t>for by its proportionally higher strength</a:t>
            </a:r>
            <a:endParaRPr lang="en-GB" sz="2000"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32</a:t>
            </a:fld>
            <a:r>
              <a:rPr smtClean="0"/>
              <a:t> </a:t>
            </a:r>
            <a:endParaRPr dirty="0"/>
          </a:p>
        </p:txBody>
      </p:sp>
    </p:spTree>
    <p:extLst>
      <p:ext uri="{BB962C8B-B14F-4D97-AF65-F5344CB8AC3E}">
        <p14:creationId xmlns:p14="http://schemas.microsoft.com/office/powerpoint/2010/main" val="4049877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Failure modes and load cases</a:t>
            </a:r>
          </a:p>
        </p:txBody>
      </p:sp>
      <p:sp>
        <p:nvSpPr>
          <p:cNvPr id="3" name="Content Placeholder 2"/>
          <p:cNvSpPr>
            <a:spLocks noGrp="1"/>
          </p:cNvSpPr>
          <p:nvPr>
            <p:ph idx="1"/>
          </p:nvPr>
        </p:nvSpPr>
        <p:spPr/>
        <p:txBody>
          <a:bodyPr>
            <a:normAutofit fontScale="92500" lnSpcReduction="20000"/>
          </a:bodyPr>
          <a:lstStyle/>
          <a:p>
            <a:r>
              <a:rPr lang="en-GB" dirty="0"/>
              <a:t>Gross plastic deformation</a:t>
            </a:r>
          </a:p>
          <a:p>
            <a:pPr lvl="1"/>
            <a:r>
              <a:rPr lang="en-GB" dirty="0"/>
              <a:t>Gravity, </a:t>
            </a:r>
            <a:r>
              <a:rPr lang="en-GB" dirty="0" smtClean="0"/>
              <a:t>heating </a:t>
            </a:r>
            <a:r>
              <a:rPr lang="en-GB" dirty="0"/>
              <a:t>by 1.2MW </a:t>
            </a:r>
            <a:r>
              <a:rPr lang="en-GB" dirty="0" smtClean="0"/>
              <a:t>beam, </a:t>
            </a:r>
            <a:r>
              <a:rPr lang="en-GB" dirty="0"/>
              <a:t>internal pressure up to 5bar</a:t>
            </a:r>
          </a:p>
          <a:p>
            <a:pPr lvl="2"/>
            <a:r>
              <a:rPr lang="en-GB" dirty="0" smtClean="0"/>
              <a:t>The target will be protected by a pressure relief valve set to 5bar</a:t>
            </a:r>
            <a:endParaRPr lang="en-GB" dirty="0"/>
          </a:p>
          <a:p>
            <a:pPr lvl="3"/>
            <a:endParaRPr lang="en-GB" sz="1200" dirty="0"/>
          </a:p>
          <a:p>
            <a:r>
              <a:rPr lang="en-GB" dirty="0"/>
              <a:t>Buckling</a:t>
            </a:r>
          </a:p>
          <a:p>
            <a:pPr lvl="1"/>
            <a:r>
              <a:rPr lang="en-GB" dirty="0"/>
              <a:t>1bar internal vacuum</a:t>
            </a:r>
          </a:p>
          <a:p>
            <a:pPr lvl="3"/>
            <a:endParaRPr lang="en-GB" sz="1100" dirty="0"/>
          </a:p>
          <a:p>
            <a:r>
              <a:rPr lang="en-GB" dirty="0"/>
              <a:t>Fatigue</a:t>
            </a:r>
          </a:p>
          <a:p>
            <a:pPr lvl="1"/>
            <a:r>
              <a:rPr lang="en-GB" dirty="0"/>
              <a:t>Pulsed beam heating</a:t>
            </a:r>
          </a:p>
          <a:p>
            <a:pPr lvl="1"/>
            <a:r>
              <a:rPr lang="en-GB" dirty="0"/>
              <a:t>Beam trips</a:t>
            </a:r>
          </a:p>
          <a:p>
            <a:pPr lvl="3"/>
            <a:endParaRPr lang="en-GB" sz="1100" dirty="0"/>
          </a:p>
          <a:p>
            <a:r>
              <a:rPr lang="en-GB" dirty="0"/>
              <a:t>Vibration/Resonance</a:t>
            </a:r>
          </a:p>
          <a:p>
            <a:pPr lvl="1"/>
            <a:r>
              <a:rPr lang="en-GB" dirty="0"/>
              <a:t>Off-axis beam pulses</a:t>
            </a:r>
          </a:p>
          <a:p>
            <a:pPr lvl="1"/>
            <a:r>
              <a:rPr lang="en-GB" dirty="0"/>
              <a:t>Horn-induced </a:t>
            </a:r>
            <a:r>
              <a:rPr lang="en-GB" dirty="0" smtClean="0"/>
              <a:t>vibrations</a:t>
            </a:r>
            <a:endParaRPr lang="en-GB"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33</a:t>
            </a:fld>
            <a:r>
              <a:rPr smtClean="0"/>
              <a:t> </a:t>
            </a:r>
            <a:endParaRPr dirty="0"/>
          </a:p>
        </p:txBody>
      </p:sp>
    </p:spTree>
    <p:extLst>
      <p:ext uri="{BB962C8B-B14F-4D97-AF65-F5344CB8AC3E}">
        <p14:creationId xmlns:p14="http://schemas.microsoft.com/office/powerpoint/2010/main" val="1553245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39208"/>
          </a:xfrm>
        </p:spPr>
        <p:txBody>
          <a:bodyPr>
            <a:normAutofit fontScale="90000"/>
          </a:bodyPr>
          <a:lstStyle/>
          <a:p>
            <a:r>
              <a:rPr lang="en-GB" dirty="0" smtClean="0"/>
              <a:t>Failure Modes not in ASME</a:t>
            </a:r>
            <a:endParaRPr lang="en-GB" dirty="0"/>
          </a:p>
        </p:txBody>
      </p:sp>
      <p:sp>
        <p:nvSpPr>
          <p:cNvPr id="3" name="Content Placeholder 2"/>
          <p:cNvSpPr>
            <a:spLocks noGrp="1"/>
          </p:cNvSpPr>
          <p:nvPr>
            <p:ph idx="1"/>
          </p:nvPr>
        </p:nvSpPr>
        <p:spPr>
          <a:xfrm>
            <a:off x="545565" y="1083449"/>
            <a:ext cx="11209750" cy="5093514"/>
          </a:xfrm>
        </p:spPr>
        <p:txBody>
          <a:bodyPr>
            <a:normAutofit fontScale="92500" lnSpcReduction="20000"/>
          </a:bodyPr>
          <a:lstStyle/>
          <a:p>
            <a:pPr fontAlgn="base"/>
            <a:r>
              <a:rPr lang="en-GB" dirty="0" smtClean="0"/>
              <a:t>Damage to graphite core</a:t>
            </a:r>
          </a:p>
          <a:p>
            <a:pPr fontAlgn="base"/>
            <a:r>
              <a:rPr lang="en-GB" dirty="0" smtClean="0"/>
              <a:t>Vibration/resonance</a:t>
            </a:r>
            <a:endParaRPr lang="en-GB" dirty="0"/>
          </a:p>
          <a:p>
            <a:pPr fontAlgn="base"/>
            <a:r>
              <a:rPr lang="en-GB" dirty="0" smtClean="0"/>
              <a:t>Off-normal </a:t>
            </a:r>
            <a:r>
              <a:rPr lang="en-GB" dirty="0"/>
              <a:t>proton </a:t>
            </a:r>
            <a:r>
              <a:rPr lang="en-GB" dirty="0" smtClean="0"/>
              <a:t>beam</a:t>
            </a:r>
          </a:p>
          <a:p>
            <a:pPr lvl="1" fontAlgn="base"/>
            <a:r>
              <a:rPr lang="en-GB" dirty="0" smtClean="0"/>
              <a:t>Off axis</a:t>
            </a:r>
          </a:p>
          <a:p>
            <a:pPr lvl="1" fontAlgn="base"/>
            <a:r>
              <a:rPr lang="en-GB" dirty="0" smtClean="0"/>
              <a:t>Over focussed</a:t>
            </a:r>
          </a:p>
          <a:p>
            <a:pPr lvl="2" fontAlgn="base"/>
            <a:endParaRPr lang="en-GB" dirty="0"/>
          </a:p>
          <a:p>
            <a:r>
              <a:rPr lang="en-GB" dirty="0" smtClean="0"/>
              <a:t>Radiation Damage</a:t>
            </a:r>
          </a:p>
          <a:p>
            <a:pPr lvl="1"/>
            <a:r>
              <a:rPr lang="en-GB" dirty="0" smtClean="0"/>
              <a:t>Working with </a:t>
            </a:r>
            <a:r>
              <a:rPr lang="en-GB" dirty="0" err="1" smtClean="0"/>
              <a:t>RaDIATE</a:t>
            </a:r>
            <a:r>
              <a:rPr lang="en-GB" dirty="0" smtClean="0"/>
              <a:t> collaboration and T2K, who are continuing to produce data on irradiated titanium</a:t>
            </a:r>
          </a:p>
          <a:p>
            <a:pPr lvl="1"/>
            <a:r>
              <a:rPr lang="en-GB" dirty="0" smtClean="0"/>
              <a:t>Some excess margin on structural requirements</a:t>
            </a:r>
          </a:p>
          <a:p>
            <a:pPr lvl="1"/>
            <a:r>
              <a:rPr lang="en-GB" dirty="0" smtClean="0"/>
              <a:t>The highest irradiation is not in the same place as the highest stresses (except the US window)</a:t>
            </a:r>
          </a:p>
          <a:p>
            <a:pPr lvl="2"/>
            <a:endParaRPr lang="en-GB" dirty="0" smtClean="0"/>
          </a:p>
          <a:p>
            <a:r>
              <a:rPr lang="en-GB" dirty="0" smtClean="0"/>
              <a:t>Creep</a:t>
            </a:r>
          </a:p>
          <a:p>
            <a:pPr lvl="1"/>
            <a:r>
              <a:rPr lang="en-US" dirty="0" smtClean="0"/>
              <a:t>Relatively sparse data, but </a:t>
            </a:r>
            <a:r>
              <a:rPr lang="en-US" dirty="0"/>
              <a:t>currently does not look to be an </a:t>
            </a:r>
            <a:r>
              <a:rPr lang="en-US" dirty="0" smtClean="0"/>
              <a:t>issue below about </a:t>
            </a:r>
            <a:r>
              <a:rPr lang="en-US" dirty="0" smtClean="0">
                <a:latin typeface="Calibri" panose="020F0502020204030204" pitchFamily="34" charset="0"/>
                <a:cs typeface="Calibri" panose="020F0502020204030204" pitchFamily="34" charset="0"/>
              </a:rPr>
              <a:t>150°C</a:t>
            </a:r>
            <a:endParaRPr lang="en-US" dirty="0" smtClean="0"/>
          </a:p>
          <a:p>
            <a:pPr lvl="1"/>
            <a:r>
              <a:rPr lang="en-US" dirty="0" smtClean="0"/>
              <a:t>The </a:t>
            </a:r>
            <a:r>
              <a:rPr lang="en-US" dirty="0"/>
              <a:t>helium flow pattern keeps the base of the cantilever well </a:t>
            </a:r>
            <a:r>
              <a:rPr lang="en-US" dirty="0" smtClean="0"/>
              <a:t>cooled</a:t>
            </a:r>
            <a:endParaRPr lang="en-US"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34</a:t>
            </a:fld>
            <a:r>
              <a:rPr smtClean="0"/>
              <a:t> </a:t>
            </a:r>
            <a:endParaRPr dirty="0"/>
          </a:p>
        </p:txBody>
      </p:sp>
      <p:sp>
        <p:nvSpPr>
          <p:cNvPr id="5" name="Right Brace 4"/>
          <p:cNvSpPr/>
          <p:nvPr/>
        </p:nvSpPr>
        <p:spPr>
          <a:xfrm>
            <a:off x="4581593" y="1157654"/>
            <a:ext cx="748146" cy="1708638"/>
          </a:xfrm>
          <a:prstGeom prst="rightBrace">
            <a:avLst/>
          </a:prstGeom>
          <a:ln w="38100">
            <a:solidFill>
              <a:schemeClr val="tx2"/>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7" name="TextBox 6"/>
          <p:cNvSpPr txBox="1"/>
          <p:nvPr/>
        </p:nvSpPr>
        <p:spPr>
          <a:xfrm>
            <a:off x="5565264" y="1781140"/>
            <a:ext cx="3948546" cy="461665"/>
          </a:xfrm>
          <a:prstGeom prst="rect">
            <a:avLst/>
          </a:prstGeom>
          <a:noFill/>
        </p:spPr>
        <p:txBody>
          <a:bodyPr wrap="square" rtlCol="0">
            <a:spAutoFit/>
          </a:bodyPr>
          <a:lstStyle/>
          <a:p>
            <a:r>
              <a:rPr lang="en-GB" sz="2400" b="1" dirty="0" smtClean="0"/>
              <a:t>Covered on upcoming slides</a:t>
            </a:r>
            <a:endParaRPr lang="en-GB" sz="2400" b="1" dirty="0"/>
          </a:p>
        </p:txBody>
      </p:sp>
    </p:spTree>
    <p:extLst>
      <p:ext uri="{BB962C8B-B14F-4D97-AF65-F5344CB8AC3E}">
        <p14:creationId xmlns:p14="http://schemas.microsoft.com/office/powerpoint/2010/main" val="684535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1546" y="6068206"/>
            <a:ext cx="7869116" cy="7129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00845" y="253352"/>
            <a:ext cx="10808235" cy="718324"/>
          </a:xfrm>
        </p:spPr>
        <p:txBody>
          <a:bodyPr/>
          <a:lstStyle/>
          <a:p>
            <a:r>
              <a:rPr lang="en-GB" dirty="0" smtClean="0"/>
              <a:t>Graphite Structural Integrity</a:t>
            </a:r>
            <a:endParaRPr lang="en-GB" dirty="0"/>
          </a:p>
        </p:txBody>
      </p:sp>
      <p:sp>
        <p:nvSpPr>
          <p:cNvPr id="3" name="Content Placeholder 2"/>
          <p:cNvSpPr>
            <a:spLocks noGrp="1"/>
          </p:cNvSpPr>
          <p:nvPr>
            <p:ph idx="1"/>
          </p:nvPr>
        </p:nvSpPr>
        <p:spPr>
          <a:xfrm>
            <a:off x="469365" y="974692"/>
            <a:ext cx="11118797" cy="5093514"/>
          </a:xfrm>
        </p:spPr>
        <p:txBody>
          <a:bodyPr/>
          <a:lstStyle/>
          <a:p>
            <a:r>
              <a:rPr lang="en-GB" dirty="0" smtClean="0"/>
              <a:t>The graphite core does not serve a safety function, but if it is damaged the neutrino output will be compromised</a:t>
            </a:r>
          </a:p>
          <a:p>
            <a:pPr lvl="2"/>
            <a:endParaRPr lang="en-GB" sz="700" dirty="0"/>
          </a:p>
          <a:p>
            <a:r>
              <a:rPr lang="en-GB" dirty="0"/>
              <a:t>The likely graphite failure modes are</a:t>
            </a:r>
            <a:r>
              <a:rPr lang="en-GB" dirty="0" smtClean="0"/>
              <a:t>:</a:t>
            </a:r>
          </a:p>
          <a:p>
            <a:pPr lvl="1"/>
            <a:endParaRPr lang="en-GB" dirty="0"/>
          </a:p>
          <a:p>
            <a:endParaRPr lang="en-GB" dirty="0" smtClean="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35</a:t>
            </a:fld>
            <a:r>
              <a:rPr smtClean="0"/>
              <a:t> </a:t>
            </a:r>
            <a:endParaRPr dirty="0"/>
          </a:p>
        </p:txBody>
      </p:sp>
      <p:graphicFrame>
        <p:nvGraphicFramePr>
          <p:cNvPr id="5" name="Content Placeholder 4"/>
          <p:cNvGraphicFramePr>
            <a:graphicFrameLocks/>
          </p:cNvGraphicFramePr>
          <p:nvPr>
            <p:extLst/>
          </p:nvPr>
        </p:nvGraphicFramePr>
        <p:xfrm>
          <a:off x="965587" y="4049085"/>
          <a:ext cx="3906979" cy="2103120"/>
        </p:xfrm>
        <a:graphic>
          <a:graphicData uri="http://schemas.openxmlformats.org/drawingml/2006/table">
            <a:tbl>
              <a:tblPr/>
              <a:tblGrid>
                <a:gridCol w="2584831">
                  <a:extLst>
                    <a:ext uri="{9D8B030D-6E8A-4147-A177-3AD203B41FA5}">
                      <a16:colId xmlns:a16="http://schemas.microsoft.com/office/drawing/2014/main" val="844338899"/>
                    </a:ext>
                  </a:extLst>
                </a:gridCol>
                <a:gridCol w="1322148">
                  <a:extLst>
                    <a:ext uri="{9D8B030D-6E8A-4147-A177-3AD203B41FA5}">
                      <a16:colId xmlns:a16="http://schemas.microsoft.com/office/drawing/2014/main" val="3711021480"/>
                    </a:ext>
                  </a:extLst>
                </a:gridCol>
              </a:tblGrid>
              <a:tr h="190500">
                <a:tc>
                  <a:txBody>
                    <a:bodyPr/>
                    <a:lstStyle/>
                    <a:p>
                      <a:pPr algn="l" fontAlgn="b"/>
                      <a:endParaRPr lang="en-GB" sz="18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panose="020F0502020204030204" pitchFamily="34" charset="0"/>
                        </a:rPr>
                        <a:t>Target </a:t>
                      </a:r>
                      <a:endParaRPr lang="en-GB" sz="1800" b="0" i="0" u="none" strike="noStrike" dirty="0" smtClean="0">
                        <a:solidFill>
                          <a:srgbClr val="000000"/>
                        </a:solidFill>
                        <a:effectLst/>
                        <a:latin typeface="Calibri" panose="020F0502020204030204" pitchFamily="34" charset="0"/>
                      </a:endParaRPr>
                    </a:p>
                    <a:p>
                      <a:pPr algn="ctr" fontAlgn="b"/>
                      <a:r>
                        <a:rPr lang="en-GB" sz="1800" b="0" i="0" u="none" strike="noStrike" dirty="0" smtClean="0">
                          <a:solidFill>
                            <a:srgbClr val="000000"/>
                          </a:solidFill>
                          <a:effectLst/>
                          <a:latin typeface="Calibri" panose="020F0502020204030204" pitchFamily="34" charset="0"/>
                        </a:rPr>
                        <a:t>excl</a:t>
                      </a:r>
                      <a:r>
                        <a:rPr lang="en-GB" sz="1800" b="0" i="0" u="none" strike="noStrike" dirty="0">
                          <a:solidFill>
                            <a:srgbClr val="000000"/>
                          </a:solidFill>
                          <a:effectLst/>
                          <a:latin typeface="Calibri" panose="020F0502020204030204" pitchFamily="34" charset="0"/>
                        </a:rPr>
                        <a:t>. feet</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1396376"/>
                  </a:ext>
                </a:extLst>
              </a:tr>
              <a:tr h="190500">
                <a:tc>
                  <a:txBody>
                    <a:bodyPr/>
                    <a:lstStyle/>
                    <a:p>
                      <a:pPr algn="l" fontAlgn="b"/>
                      <a:r>
                        <a:rPr lang="en-US" sz="1800" b="0" i="0" u="none" strike="noStrike" dirty="0">
                          <a:solidFill>
                            <a:srgbClr val="000000"/>
                          </a:solidFill>
                          <a:effectLst/>
                          <a:latin typeface="Calibri" panose="020F0502020204030204" pitchFamily="34" charset="0"/>
                        </a:rPr>
                        <a:t>Steady state </a:t>
                      </a:r>
                      <a:r>
                        <a:rPr lang="en-US" sz="1800" b="0" i="0" u="none" strike="noStrike" dirty="0" smtClean="0">
                          <a:solidFill>
                            <a:srgbClr val="000000"/>
                          </a:solidFill>
                          <a:effectLst/>
                          <a:latin typeface="Calibri" panose="020F0502020204030204" pitchFamily="34" charset="0"/>
                        </a:rPr>
                        <a:t>stress* (</a:t>
                      </a:r>
                      <a:r>
                        <a:rPr lang="en-US" sz="1800" b="0" i="0" u="none" strike="noStrike" dirty="0">
                          <a:solidFill>
                            <a:srgbClr val="000000"/>
                          </a:solidFill>
                          <a:effectLst/>
                          <a:latin typeface="Calibri" panose="020F0502020204030204" pitchFamily="34" charset="0"/>
                        </a:rPr>
                        <a:t>MPa)</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panose="020F0502020204030204" pitchFamily="34" charset="0"/>
                        </a:rPr>
                        <a:t>0.6</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7270565"/>
                  </a:ext>
                </a:extLst>
              </a:tr>
              <a:tr h="190500">
                <a:tc>
                  <a:txBody>
                    <a:bodyPr/>
                    <a:lstStyle/>
                    <a:p>
                      <a:pPr algn="l" fontAlgn="b"/>
                      <a:r>
                        <a:rPr lang="en-GB" sz="1800" b="0" i="0" u="none" strike="noStrike">
                          <a:solidFill>
                            <a:srgbClr val="000000"/>
                          </a:solidFill>
                          <a:effectLst/>
                          <a:latin typeface="Calibri" panose="020F0502020204030204" pitchFamily="34" charset="0"/>
                        </a:rPr>
                        <a:t>Single pulse stress (MPa)</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panose="020F0502020204030204" pitchFamily="34" charset="0"/>
                        </a:rPr>
                        <a:t>2.5</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6409435"/>
                  </a:ext>
                </a:extLst>
              </a:tr>
              <a:tr h="190500">
                <a:tc>
                  <a:txBody>
                    <a:bodyPr/>
                    <a:lstStyle/>
                    <a:p>
                      <a:pPr algn="l" fontAlgn="b"/>
                      <a:r>
                        <a:rPr lang="en-US" sz="1800" b="0" i="0" u="none" strike="noStrike" dirty="0" smtClean="0">
                          <a:solidFill>
                            <a:srgbClr val="000000"/>
                          </a:solidFill>
                          <a:effectLst/>
                          <a:latin typeface="Calibri" panose="020F0502020204030204" pitchFamily="34" charset="0"/>
                        </a:rPr>
                        <a:t>Pulse stress amp.** </a:t>
                      </a:r>
                      <a:r>
                        <a:rPr lang="en-US" sz="1800" b="0" i="0" u="none" strike="noStrike" dirty="0">
                          <a:solidFill>
                            <a:srgbClr val="000000"/>
                          </a:solidFill>
                          <a:effectLst/>
                          <a:latin typeface="Calibri" panose="020F0502020204030204" pitchFamily="34" charset="0"/>
                        </a:rPr>
                        <a:t>(MPa)</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panose="020F0502020204030204" pitchFamily="34" charset="0"/>
                        </a:rPr>
                        <a:t>1.3</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726420"/>
                  </a:ext>
                </a:extLst>
              </a:tr>
              <a:tr h="190500">
                <a:tc>
                  <a:txBody>
                    <a:bodyPr/>
                    <a:lstStyle/>
                    <a:p>
                      <a:pPr algn="l" fontAlgn="b"/>
                      <a:r>
                        <a:rPr lang="en-US" sz="1800" b="0" i="0" u="none" strike="noStrike" dirty="0" smtClean="0">
                          <a:solidFill>
                            <a:srgbClr val="000000"/>
                          </a:solidFill>
                          <a:effectLst/>
                          <a:latin typeface="Calibri" panose="020F0502020204030204" pitchFamily="34" charset="0"/>
                        </a:rPr>
                        <a:t>Trip</a:t>
                      </a:r>
                      <a:r>
                        <a:rPr lang="en-US" sz="1800" b="0" i="0" u="none" strike="noStrike" baseline="0" dirty="0" smtClean="0">
                          <a:solidFill>
                            <a:srgbClr val="000000"/>
                          </a:solidFill>
                          <a:effectLst/>
                          <a:latin typeface="Calibri" panose="020F0502020204030204" pitchFamily="34" charset="0"/>
                        </a:rPr>
                        <a:t> </a:t>
                      </a:r>
                      <a:r>
                        <a:rPr lang="en-US" sz="1800" b="0" i="0" u="none" strike="noStrike" dirty="0" smtClean="0">
                          <a:solidFill>
                            <a:srgbClr val="000000"/>
                          </a:solidFill>
                          <a:effectLst/>
                          <a:latin typeface="Calibri" panose="020F0502020204030204" pitchFamily="34" charset="0"/>
                        </a:rPr>
                        <a:t>stress amp.** </a:t>
                      </a:r>
                      <a:r>
                        <a:rPr lang="en-US" sz="1800" b="0" i="0" u="none" strike="noStrike" dirty="0">
                          <a:solidFill>
                            <a:srgbClr val="000000"/>
                          </a:solidFill>
                          <a:effectLst/>
                          <a:latin typeface="Calibri" panose="020F0502020204030204" pitchFamily="34" charset="0"/>
                        </a:rPr>
                        <a:t>(MPa)</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0" i="0" u="none" strike="noStrike" dirty="0">
                          <a:solidFill>
                            <a:srgbClr val="000000"/>
                          </a:solidFill>
                          <a:effectLst/>
                          <a:latin typeface="Calibri" panose="020F0502020204030204" pitchFamily="34" charset="0"/>
                        </a:rPr>
                        <a:t>0.3</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3084670"/>
                  </a:ext>
                </a:extLst>
              </a:tr>
            </a:tbl>
          </a:graphicData>
        </a:graphic>
      </p:graphicFrame>
      <p:sp>
        <p:nvSpPr>
          <p:cNvPr id="6" name="TextBox 5"/>
          <p:cNvSpPr txBox="1"/>
          <p:nvPr/>
        </p:nvSpPr>
        <p:spPr>
          <a:xfrm>
            <a:off x="904041" y="6148349"/>
            <a:ext cx="6168571" cy="646331"/>
          </a:xfrm>
          <a:prstGeom prst="rect">
            <a:avLst/>
          </a:prstGeom>
          <a:noFill/>
        </p:spPr>
        <p:txBody>
          <a:bodyPr wrap="square" rtlCol="0">
            <a:spAutoFit/>
          </a:bodyPr>
          <a:lstStyle/>
          <a:p>
            <a:r>
              <a:rPr lang="en-GB" dirty="0" smtClean="0"/>
              <a:t>* Due to Temperature + 5bar Pressure + Gravity</a:t>
            </a:r>
          </a:p>
          <a:p>
            <a:r>
              <a:rPr lang="en-GB" dirty="0" smtClean="0"/>
              <a:t>** Goodman equivalent fully reversed stress amplitude</a:t>
            </a:r>
            <a:endParaRPr lang="en-GB" dirty="0"/>
          </a:p>
        </p:txBody>
      </p:sp>
      <p:pic>
        <p:nvPicPr>
          <p:cNvPr id="7" name="Picture 6"/>
          <p:cNvPicPr>
            <a:picLocks noChangeAspect="1"/>
          </p:cNvPicPr>
          <p:nvPr/>
        </p:nvPicPr>
        <p:blipFill>
          <a:blip r:embed="rId2"/>
          <a:stretch>
            <a:fillRect/>
          </a:stretch>
        </p:blipFill>
        <p:spPr>
          <a:xfrm>
            <a:off x="5276448" y="2061200"/>
            <a:ext cx="6993418" cy="4605964"/>
          </a:xfrm>
          <a:prstGeom prst="rect">
            <a:avLst/>
          </a:prstGeom>
        </p:spPr>
      </p:pic>
      <p:sp>
        <p:nvSpPr>
          <p:cNvPr id="9" name="Content Placeholder 2"/>
          <p:cNvSpPr txBox="1">
            <a:spLocks/>
          </p:cNvSpPr>
          <p:nvPr/>
        </p:nvSpPr>
        <p:spPr>
          <a:xfrm>
            <a:off x="545564" y="2452249"/>
            <a:ext cx="4552909" cy="1911933"/>
          </a:xfrm>
          <a:prstGeom prst="rect">
            <a:avLst/>
          </a:prstGeom>
        </p:spPr>
        <p:txBody>
          <a:bodyPr vert="horz" lIns="91440" tIns="45720" rIns="91440" bIns="45720" rtlCol="0">
            <a:normAutofit/>
          </a:bodyPr>
          <a:lstStyle>
            <a:lvl1pPr marL="446088" indent="-446088" algn="l" defTabSz="914400" rtl="0" eaLnBrk="1" latinLnBrk="0" hangingPunct="1">
              <a:lnSpc>
                <a:spcPct val="90000"/>
              </a:lnSpc>
              <a:spcBef>
                <a:spcPts val="1000"/>
              </a:spcBef>
              <a:buClr>
                <a:schemeClr val="tx1"/>
              </a:buClr>
              <a:buFont typeface="Wingdings" panose="05000000000000000000" pitchFamily="2" charset="2"/>
              <a:buChar char="q"/>
              <a:defRPr sz="2400" kern="1200">
                <a:solidFill>
                  <a:schemeClr val="accent4"/>
                </a:solidFill>
                <a:latin typeface="Arial" panose="020B0604020202020204" pitchFamily="34" charset="0"/>
                <a:ea typeface="+mn-ea"/>
                <a:cs typeface="Arial" panose="020B0604020202020204" pitchFamily="34" charset="0"/>
              </a:defRPr>
            </a:lvl1pPr>
            <a:lvl2pPr marL="806450" indent="-349250" algn="l" defTabSz="914400" rtl="0" eaLnBrk="1" latinLnBrk="0" hangingPunct="1">
              <a:lnSpc>
                <a:spcPct val="90000"/>
              </a:lnSpc>
              <a:spcBef>
                <a:spcPts val="500"/>
              </a:spcBef>
              <a:buClr>
                <a:schemeClr val="tx1"/>
              </a:buClr>
              <a:buFont typeface="Wingdings" panose="05000000000000000000" pitchFamily="2" charset="2"/>
              <a:buChar char="Ø"/>
              <a:defRPr sz="2000" kern="1200">
                <a:solidFill>
                  <a:schemeClr val="accent4"/>
                </a:solidFill>
                <a:latin typeface="Arial" panose="020B0604020202020204" pitchFamily="34" charset="0"/>
                <a:ea typeface="+mn-ea"/>
                <a:cs typeface="Arial" panose="020B0604020202020204" pitchFamily="34" charset="0"/>
              </a:defRPr>
            </a:lvl2pPr>
            <a:lvl3pPr marL="1076325" indent="-269875"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3pPr>
            <a:lvl4pPr marL="1344613" indent="-268288"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4pPr>
            <a:lvl5pPr marL="1612900" indent="-268288" algn="l" defTabSz="914400" rtl="0" eaLnBrk="1" latinLnBrk="0" hangingPunct="1">
              <a:lnSpc>
                <a:spcPct val="90000"/>
              </a:lnSpc>
              <a:spcBef>
                <a:spcPts val="500"/>
              </a:spcBef>
              <a:buClr>
                <a:schemeClr val="tx1"/>
              </a:buClr>
              <a:buFont typeface="Wingdings" pitchFamily="2" charset="2"/>
              <a:buChar char="§"/>
              <a:defRPr sz="16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smtClean="0"/>
              <a:t>Cracking due to thermal fatigue</a:t>
            </a:r>
          </a:p>
          <a:p>
            <a:pPr lvl="1"/>
            <a:r>
              <a:rPr lang="en-GB" dirty="0" smtClean="0"/>
              <a:t>Swelling due to irradiation</a:t>
            </a:r>
          </a:p>
          <a:p>
            <a:pPr lvl="2"/>
            <a:r>
              <a:rPr lang="en-GB" dirty="0" smtClean="0"/>
              <a:t>Large Beam spot means that beam intensity will be less severe than T2K or </a:t>
            </a:r>
            <a:r>
              <a:rPr lang="en-GB" dirty="0" err="1" smtClean="0"/>
              <a:t>NuMI</a:t>
            </a:r>
            <a:r>
              <a:rPr lang="en-GB" dirty="0" smtClean="0"/>
              <a:t>/</a:t>
            </a:r>
            <a:r>
              <a:rPr lang="en-GB" dirty="0" err="1" smtClean="0"/>
              <a:t>NOvA</a:t>
            </a:r>
            <a:endParaRPr lang="en-GB" dirty="0" smtClean="0"/>
          </a:p>
        </p:txBody>
      </p:sp>
    </p:spTree>
    <p:extLst>
      <p:ext uri="{BB962C8B-B14F-4D97-AF65-F5344CB8AC3E}">
        <p14:creationId xmlns:p14="http://schemas.microsoft.com/office/powerpoint/2010/main" val="1264880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D8578B-06B8-D44F-871B-381E169CC5B6}"/>
              </a:ext>
            </a:extLst>
          </p:cNvPr>
          <p:cNvPicPr>
            <a:picLocks noChangeAspect="1"/>
          </p:cNvPicPr>
          <p:nvPr/>
        </p:nvPicPr>
        <p:blipFill>
          <a:blip r:embed="rId4"/>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53F8DB5-D875-CF4D-A96F-70F080421F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pic>
        <p:nvPicPr>
          <p:cNvPr id="3" name="Picture 2">
            <a:extLst>
              <a:ext uri="{FF2B5EF4-FFF2-40B4-BE49-F238E27FC236}">
                <a16:creationId xmlns:a16="http://schemas.microsoft.com/office/drawing/2014/main" id="{F36DB885-21B5-F244-A9B6-E73EA79D1109}"/>
              </a:ext>
            </a:extLst>
          </p:cNvPr>
          <p:cNvPicPr>
            <a:picLocks noChangeAspect="1"/>
          </p:cNvPicPr>
          <p:nvPr/>
        </p:nvPicPr>
        <p:blipFill>
          <a:blip r:embed="rId6"/>
          <a:stretch>
            <a:fillRect/>
          </a:stretch>
        </p:blipFill>
        <p:spPr>
          <a:xfrm>
            <a:off x="1379538" y="2851150"/>
            <a:ext cx="6934200" cy="1155700"/>
          </a:xfrm>
          <a:prstGeom prst="rect">
            <a:avLst/>
          </a:prstGeom>
        </p:spPr>
      </p:pic>
    </p:spTree>
    <p:extLst>
      <p:ext uri="{BB962C8B-B14F-4D97-AF65-F5344CB8AC3E}">
        <p14:creationId xmlns:p14="http://schemas.microsoft.com/office/powerpoint/2010/main" val="139442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932" y="365125"/>
            <a:ext cx="10447867" cy="1006475"/>
          </a:xfrm>
        </p:spPr>
        <p:txBody>
          <a:bodyPr/>
          <a:lstStyle/>
          <a:p>
            <a:r>
              <a:rPr lang="en-GB" dirty="0" smtClean="0"/>
              <a:t>Fatigue</a:t>
            </a:r>
            <a:endParaRPr lang="en-GB" dirty="0"/>
          </a:p>
        </p:txBody>
      </p:sp>
      <p:sp>
        <p:nvSpPr>
          <p:cNvPr id="3" name="Content Placeholder 2"/>
          <p:cNvSpPr>
            <a:spLocks noGrp="1"/>
          </p:cNvSpPr>
          <p:nvPr>
            <p:ph idx="1"/>
          </p:nvPr>
        </p:nvSpPr>
        <p:spPr>
          <a:xfrm>
            <a:off x="838200" y="1529292"/>
            <a:ext cx="10515600" cy="4351338"/>
          </a:xfrm>
        </p:spPr>
        <p:txBody>
          <a:bodyPr>
            <a:normAutofit fontScale="85000" lnSpcReduction="20000"/>
          </a:bodyPr>
          <a:lstStyle/>
          <a:p>
            <a:r>
              <a:rPr lang="en-GB" dirty="0"/>
              <a:t>Stress analysis in ANSYS Mechanical, using transient temperature profiles from ANSYS CFX</a:t>
            </a:r>
          </a:p>
          <a:p>
            <a:pPr lvl="2"/>
            <a:endParaRPr lang="en-GB" dirty="0"/>
          </a:p>
          <a:p>
            <a:r>
              <a:rPr lang="en-GB" dirty="0" smtClean="0"/>
              <a:t>The Goodman relation is used to account for the effects of mean stress and stress amplitude</a:t>
            </a:r>
            <a:endParaRPr lang="en-GB" dirty="0"/>
          </a:p>
          <a:p>
            <a:pPr lvl="2"/>
            <a:endParaRPr lang="en-GB" dirty="0" smtClean="0"/>
          </a:p>
          <a:p>
            <a:r>
              <a:rPr lang="en-GB" dirty="0"/>
              <a:t>Count cycles assuming 57% duty factor, 1.2s cycle time</a:t>
            </a:r>
          </a:p>
          <a:p>
            <a:pPr lvl="1"/>
            <a:r>
              <a:rPr lang="en-GB" dirty="0"/>
              <a:t>Pulsed beam heating – 1.5E7 pulses per year</a:t>
            </a:r>
          </a:p>
          <a:p>
            <a:pPr lvl="1"/>
            <a:r>
              <a:rPr lang="en-GB" dirty="0"/>
              <a:t>Beam trips – 5.0E3 trips per year</a:t>
            </a:r>
          </a:p>
          <a:p>
            <a:pPr lvl="2"/>
            <a:r>
              <a:rPr lang="en-GB" dirty="0"/>
              <a:t>Assuming 1 trip per hour, based on ISIS and T2K operating experience</a:t>
            </a:r>
          </a:p>
          <a:p>
            <a:pPr lvl="1"/>
            <a:r>
              <a:rPr lang="en-GB" dirty="0"/>
              <a:t>Pressure cycles (assumed to be infrequent compared to other cycle types</a:t>
            </a:r>
            <a:r>
              <a:rPr lang="en-GB" dirty="0" smtClean="0"/>
              <a:t>)</a:t>
            </a:r>
          </a:p>
          <a:p>
            <a:pPr lvl="2"/>
            <a:endParaRPr lang="en-GB" dirty="0"/>
          </a:p>
          <a:p>
            <a:r>
              <a:rPr lang="en-GB" dirty="0"/>
              <a:t>Stress amplitudes are compared to S-N </a:t>
            </a:r>
            <a:r>
              <a:rPr lang="en-GB" dirty="0" smtClean="0"/>
              <a:t>curves</a:t>
            </a:r>
            <a:endParaRPr lang="en-GB" dirty="0"/>
          </a:p>
          <a:p>
            <a:pPr lvl="1"/>
            <a:r>
              <a:rPr lang="en-GB" dirty="0" smtClean="0"/>
              <a:t>ASME codes do not include S-N curves for titanium, but </a:t>
            </a:r>
            <a:r>
              <a:rPr lang="en-GB" dirty="0" err="1" smtClean="0"/>
              <a:t>RaDIATE</a:t>
            </a:r>
            <a:r>
              <a:rPr lang="en-GB" dirty="0" smtClean="0"/>
              <a:t> have been collecting relevant data</a:t>
            </a:r>
            <a:endParaRPr lang="en-GB"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smtClean="0"/>
              <a:t>Slide </a:t>
            </a:r>
            <a:fld id="{7E569216-649D-40FE-A193-2C061D61F110}" type="slidenum">
              <a:rPr smtClean="0"/>
              <a:pPr lvl="2">
                <a:lnSpc>
                  <a:spcPct val="90000"/>
                </a:lnSpc>
                <a:spcBef>
                  <a:spcPts val="500"/>
                </a:spcBef>
                <a:buClr>
                  <a:schemeClr val="tx1"/>
                </a:buClr>
              </a:pPr>
              <a:t>37</a:t>
            </a:fld>
            <a:r>
              <a:rPr smtClean="0"/>
              <a:t> </a:t>
            </a:r>
            <a:endParaRPr dirty="0"/>
          </a:p>
        </p:txBody>
      </p:sp>
    </p:spTree>
    <p:extLst>
      <p:ext uri="{BB962C8B-B14F-4D97-AF65-F5344CB8AC3E}">
        <p14:creationId xmlns:p14="http://schemas.microsoft.com/office/powerpoint/2010/main" val="1325713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67786B-8CF6-7140-A9BE-F2F0A0F1F7F0}"/>
              </a:ext>
            </a:extLst>
          </p:cNvPr>
          <p:cNvSpPr txBox="1"/>
          <p:nvPr/>
        </p:nvSpPr>
        <p:spPr>
          <a:xfrm>
            <a:off x="130629" y="84667"/>
            <a:ext cx="11866638" cy="5232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5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Materials Science – UK contributions to target</a:t>
            </a:r>
            <a:r>
              <a:rPr kumimoji="0" lang="en-US" sz="2800" b="1" i="0" u="none" strike="noStrike" kern="1200" cap="none" spc="-150" normalizeH="0" noProof="0" dirty="0" smtClean="0">
                <a:ln>
                  <a:noFill/>
                </a:ln>
                <a:solidFill>
                  <a:srgbClr val="2E2D62"/>
                </a:solidFill>
                <a:effectLst/>
                <a:uLnTx/>
                <a:uFillTx/>
                <a:latin typeface="Arial" panose="020B0604020202020204" pitchFamily="34" charset="0"/>
                <a:ea typeface="+mn-ea"/>
                <a:cs typeface="Arial" panose="020B0604020202020204" pitchFamily="34" charset="0"/>
              </a:rPr>
              <a:t> &amp; </a:t>
            </a:r>
            <a:r>
              <a:rPr kumimoji="0" lang="en-US" sz="2800" b="1" i="0" u="none" strike="noStrike" kern="1200" cap="none" spc="-15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window materials research</a:t>
            </a:r>
            <a:endParaRPr kumimoji="0" lang="en-US" sz="2800" b="1" i="0" u="none" strike="noStrike" kern="1200" cap="none" spc="-150" normalizeH="0" baseline="0" noProof="0" dirty="0">
              <a:ln>
                <a:noFill/>
              </a:ln>
              <a:solidFill>
                <a:srgbClr val="2E2D62"/>
              </a:solidFill>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130629" y="820986"/>
            <a:ext cx="4494277"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201D3E"/>
                </a:solidFill>
                <a:effectLst/>
                <a:uLnTx/>
                <a:uFillTx/>
                <a:latin typeface="Calibri" panose="020F0502020204030204"/>
                <a:ea typeface="+mn-ea"/>
                <a:cs typeface="+mn-cs"/>
              </a:rPr>
              <a:t>Contributions </a:t>
            </a:r>
            <a:r>
              <a:rPr kumimoji="0" lang="en-US" sz="2000" b="1" i="0" u="none" strike="noStrike" kern="1200" cap="none" spc="0" normalizeH="0" baseline="0" noProof="0" dirty="0">
                <a:ln>
                  <a:noFill/>
                </a:ln>
                <a:solidFill>
                  <a:srgbClr val="201D3E"/>
                </a:solidFill>
                <a:effectLst/>
                <a:uLnTx/>
                <a:uFillTx/>
                <a:latin typeface="Calibri" panose="020F0502020204030204"/>
                <a:ea typeface="+mn-ea"/>
                <a:cs typeface="+mn-cs"/>
              </a:rPr>
              <a:t>to </a:t>
            </a:r>
            <a:r>
              <a:rPr kumimoji="0" lang="en-US" sz="2000" b="1" i="0" u="none" strike="noStrike" kern="1200" cap="none" spc="0" normalizeH="0" baseline="0" noProof="0" dirty="0" err="1">
                <a:ln>
                  <a:noFill/>
                </a:ln>
                <a:solidFill>
                  <a:srgbClr val="201D3E"/>
                </a:solidFill>
                <a:effectLst/>
                <a:uLnTx/>
                <a:uFillTx/>
                <a:latin typeface="Calibri" panose="020F0502020204030204"/>
                <a:ea typeface="+mn-ea"/>
                <a:cs typeface="+mn-cs"/>
              </a:rPr>
              <a:t>RaDIATE</a:t>
            </a:r>
            <a:r>
              <a:rPr kumimoji="0" lang="en-US" sz="2000" b="1" i="0" u="none" strike="noStrike" kern="1200" cap="none" spc="0" normalizeH="0" baseline="0" noProof="0" dirty="0">
                <a:ln>
                  <a:noFill/>
                </a:ln>
                <a:solidFill>
                  <a:srgbClr val="201D3E"/>
                </a:solidFill>
                <a:effectLst/>
                <a:uLnTx/>
                <a:uFillTx/>
                <a:latin typeface="Calibri" panose="020F0502020204030204"/>
                <a:ea typeface="+mn-ea"/>
                <a:cs typeface="+mn-cs"/>
              </a:rPr>
              <a:t> materials science </a:t>
            </a:r>
            <a:r>
              <a:rPr kumimoji="0" lang="en-US" sz="2000" b="1" i="0" u="none" strike="noStrike" kern="1200" cap="none" spc="0" normalizeH="0" baseline="0" noProof="0" dirty="0" smtClean="0">
                <a:ln>
                  <a:noFill/>
                </a:ln>
                <a:solidFill>
                  <a:srgbClr val="201D3E"/>
                </a:solidFill>
                <a:effectLst/>
                <a:uLnTx/>
                <a:uFillTx/>
                <a:latin typeface="Calibri" panose="020F0502020204030204"/>
                <a:ea typeface="+mn-ea"/>
                <a:cs typeface="+mn-cs"/>
              </a:rPr>
              <a:t>program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201D3E"/>
                </a:solidFill>
                <a:effectLst/>
                <a:uLnTx/>
                <a:uFillTx/>
                <a:latin typeface="Calibri" panose="020F0502020204030204"/>
                <a:ea typeface="+mn-ea"/>
                <a:cs typeface="+mn-cs"/>
              </a:rPr>
              <a:t>Initial </a:t>
            </a:r>
            <a:r>
              <a:rPr kumimoji="0" lang="en-US" sz="2000" b="0" i="0" u="none" strike="noStrike" kern="1200" cap="none" spc="0" normalizeH="0" baseline="0" noProof="0" dirty="0">
                <a:ln>
                  <a:noFill/>
                </a:ln>
                <a:solidFill>
                  <a:srgbClr val="201D3E"/>
                </a:solidFill>
                <a:effectLst/>
                <a:uLnTx/>
                <a:uFillTx/>
                <a:latin typeface="Calibri" panose="020F0502020204030204"/>
                <a:ea typeface="+mn-ea"/>
                <a:cs typeface="+mn-cs"/>
              </a:rPr>
              <a:t>funding </a:t>
            </a:r>
            <a:r>
              <a:rPr kumimoji="0" lang="en-US" sz="2000" b="0" i="0" u="none" strike="noStrike" kern="1200" cap="none" spc="0" normalizeH="0" baseline="0" noProof="0" dirty="0" smtClean="0">
                <a:ln>
                  <a:noFill/>
                </a:ln>
                <a:solidFill>
                  <a:srgbClr val="201D3E"/>
                </a:solidFill>
                <a:effectLst/>
                <a:uLnTx/>
                <a:uFillTx/>
                <a:latin typeface="Calibri" panose="020F0502020204030204"/>
                <a:ea typeface="+mn-ea"/>
                <a:cs typeface="+mn-cs"/>
              </a:rPr>
              <a:t>via </a:t>
            </a:r>
            <a:r>
              <a:rPr kumimoji="0" lang="en-US" sz="2000" b="0" i="0" u="none" strike="noStrike" kern="1200" cap="none" spc="0" normalizeH="0" baseline="0" noProof="0" dirty="0" err="1" smtClean="0">
                <a:ln>
                  <a:noFill/>
                </a:ln>
                <a:solidFill>
                  <a:srgbClr val="201D3E"/>
                </a:solidFill>
                <a:effectLst/>
                <a:uLnTx/>
                <a:uFillTx/>
                <a:latin typeface="Calibri" panose="020F0502020204030204"/>
                <a:ea typeface="+mn-ea"/>
                <a:cs typeface="+mn-cs"/>
              </a:rPr>
              <a:t>HyperK</a:t>
            </a:r>
            <a:r>
              <a:rPr kumimoji="0" lang="en-US" sz="2000" b="0" i="0" u="none" strike="noStrike" kern="1200" cap="none" spc="0" normalizeH="0" baseline="0" noProof="0" dirty="0" smtClean="0">
                <a:ln>
                  <a:noFill/>
                </a:ln>
                <a:solidFill>
                  <a:srgbClr val="201D3E"/>
                </a:solidFill>
                <a:effectLst/>
                <a:uLnTx/>
                <a:uFillTx/>
                <a:latin typeface="Calibri" panose="020F0502020204030204"/>
                <a:ea typeface="+mn-ea"/>
                <a:cs typeface="+mn-cs"/>
              </a:rPr>
              <a:t>-UK </a:t>
            </a:r>
            <a:r>
              <a:rPr kumimoji="0" lang="en-US" sz="2000" b="0" i="0" u="none" strike="noStrike" kern="1200" cap="none" spc="0" normalizeH="0" baseline="0" noProof="0" dirty="0">
                <a:ln>
                  <a:noFill/>
                </a:ln>
                <a:solidFill>
                  <a:srgbClr val="201D3E"/>
                </a:solidFill>
                <a:effectLst/>
                <a:uLnTx/>
                <a:uFillTx/>
                <a:latin typeface="Calibri" panose="020F0502020204030204"/>
                <a:ea typeface="+mn-ea"/>
                <a:cs typeface="+mn-cs"/>
              </a:rPr>
              <a:t>project</a:t>
            </a:r>
          </a:p>
          <a:p>
            <a:pPr marL="742950" lvl="1" indent="-285750">
              <a:buFont typeface="Arial" panose="020B0604020202020204" pitchFamily="34" charset="0"/>
              <a:buChar char="•"/>
            </a:pPr>
            <a:r>
              <a:rPr kumimoji="0" lang="en-US" sz="2000" b="0" i="0" u="none" strike="noStrike" kern="1200" cap="none" spc="0" normalizeH="0" baseline="0" noProof="0" dirty="0">
                <a:ln>
                  <a:noFill/>
                </a:ln>
                <a:solidFill>
                  <a:srgbClr val="201D3E"/>
                </a:solidFill>
                <a:effectLst/>
                <a:uLnTx/>
                <a:uFillTx/>
                <a:latin typeface="Calibri" panose="020F0502020204030204"/>
                <a:ea typeface="+mn-ea"/>
                <a:cs typeface="+mn-cs"/>
              </a:rPr>
              <a:t>Kick-started academic materials science </a:t>
            </a:r>
            <a:r>
              <a:rPr kumimoji="0" lang="en-US" sz="2000" b="0" i="0" u="none" strike="noStrike" kern="1200" cap="none" spc="0" normalizeH="0" baseline="0" noProof="0" dirty="0" smtClean="0">
                <a:ln>
                  <a:noFill/>
                </a:ln>
                <a:solidFill>
                  <a:srgbClr val="201D3E"/>
                </a:solidFill>
                <a:effectLst/>
                <a:uLnTx/>
                <a:uFillTx/>
                <a:latin typeface="Calibri" panose="020F0502020204030204"/>
                <a:ea typeface="+mn-ea"/>
                <a:cs typeface="+mn-cs"/>
              </a:rPr>
              <a:t>projects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rgbClr val="201D3E"/>
                </a:solidFill>
                <a:effectLst/>
                <a:uLnTx/>
                <a:uFillTx/>
                <a:latin typeface="Calibri" panose="020F0502020204030204"/>
                <a:ea typeface="+mn-ea"/>
                <a:cs typeface="+mn-cs"/>
              </a:rPr>
              <a:t>Project now supported by LBNF-UK </a:t>
            </a:r>
          </a:p>
          <a:p>
            <a:pPr marL="742950" lvl="1" indent="-285750">
              <a:buFont typeface="Arial" panose="020B0604020202020204" pitchFamily="34" charset="0"/>
              <a:buChar char="•"/>
            </a:pPr>
            <a:r>
              <a:rPr lang="en-US" sz="2000" dirty="0" smtClean="0">
                <a:solidFill>
                  <a:srgbClr val="201D3E"/>
                </a:solidFill>
                <a:latin typeface="Calibri" panose="020F0502020204030204"/>
              </a:rPr>
              <a:t>Supports all outstanding HK-UK activities (</a:t>
            </a:r>
            <a:r>
              <a:rPr lang="en-US" sz="2000" dirty="0" err="1" smtClean="0">
                <a:solidFill>
                  <a:srgbClr val="201D3E"/>
                </a:solidFill>
                <a:latin typeface="Calibri" panose="020F0502020204030204"/>
              </a:rPr>
              <a:t>ie</a:t>
            </a:r>
            <a:r>
              <a:rPr lang="en-US" sz="2000" dirty="0" smtClean="0">
                <a:solidFill>
                  <a:srgbClr val="201D3E"/>
                </a:solidFill>
                <a:latin typeface="Calibri" panose="020F0502020204030204"/>
              </a:rPr>
              <a:t> BLIP irradiated samples)</a:t>
            </a:r>
            <a:endParaRPr kumimoji="0" lang="en-US" sz="2000" b="0" i="0" u="none" strike="noStrike" kern="1200" cap="none" spc="0" normalizeH="0" baseline="0" noProof="0" dirty="0" smtClean="0">
              <a:ln>
                <a:noFill/>
              </a:ln>
              <a:solidFill>
                <a:srgbClr val="201D3E"/>
              </a:solidFill>
              <a:effectLst/>
              <a:uLnTx/>
              <a:uFillTx/>
              <a:latin typeface="Calibri" panose="020F0502020204030204"/>
              <a:ea typeface="+mn-ea"/>
              <a:cs typeface="+mn-cs"/>
            </a:endParaRPr>
          </a:p>
          <a:p>
            <a:pPr marL="285750" indent="-285750">
              <a:buFont typeface="Arial" panose="020B0604020202020204" pitchFamily="34" charset="0"/>
              <a:buChar char="•"/>
            </a:pPr>
            <a:r>
              <a:rPr lang="en-US" sz="2000" dirty="0" smtClean="0">
                <a:solidFill>
                  <a:srgbClr val="201D3E"/>
                </a:solidFill>
                <a:latin typeface="Calibri" panose="020F0502020204030204"/>
              </a:rPr>
              <a:t>Coordinate activities with US-JP collaboration </a:t>
            </a:r>
            <a:endParaRPr kumimoji="0" lang="en-US" sz="2000" b="0" i="0" u="none" strike="noStrike" kern="1200" cap="none" spc="0" normalizeH="0" baseline="0" noProof="0" dirty="0">
              <a:ln>
                <a:noFill/>
              </a:ln>
              <a:solidFill>
                <a:srgbClr val="201D3E"/>
              </a:solidFill>
              <a:effectLst/>
              <a:uLnTx/>
              <a:uFillTx/>
              <a:latin typeface="Calibri" panose="020F0502020204030204"/>
              <a:ea typeface="+mn-ea"/>
              <a:cs typeface="+mn-cs"/>
            </a:endParaRPr>
          </a:p>
        </p:txBody>
      </p:sp>
      <p:sp>
        <p:nvSpPr>
          <p:cNvPr id="4" name="Rectangle 3"/>
          <p:cNvSpPr/>
          <p:nvPr/>
        </p:nvSpPr>
        <p:spPr>
          <a:xfrm>
            <a:off x="130629" y="952820"/>
            <a:ext cx="4572000" cy="40011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dirty="0" smtClean="0">
              <a:ln>
                <a:noFill/>
              </a:ln>
              <a:solidFill>
                <a:srgbClr val="201D3E"/>
              </a:solidFill>
              <a:effectLst/>
              <a:uLnTx/>
              <a:uFillTx/>
              <a:latin typeface="Calibri" panose="020F0502020204030204"/>
              <a:ea typeface="+mn-ea"/>
              <a:cs typeface="+mn-cs"/>
            </a:endParaRPr>
          </a:p>
        </p:txBody>
      </p:sp>
      <p:pic>
        <p:nvPicPr>
          <p:cNvPr id="1026" name="Picture 2" descr="https://m.media-amazon.com/images/I/916tVCmk1yL._AC_SL15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14333" y="539026"/>
            <a:ext cx="4416361" cy="626138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ular Callout 5"/>
          <p:cNvSpPr/>
          <p:nvPr/>
        </p:nvSpPr>
        <p:spPr>
          <a:xfrm>
            <a:off x="2590800" y="5757333"/>
            <a:ext cx="1883833" cy="821267"/>
          </a:xfrm>
          <a:prstGeom prst="wedgeRectCallout">
            <a:avLst>
              <a:gd name="adj1" fmla="val 160985"/>
              <a:gd name="adj2" fmla="val -37980"/>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01D3E"/>
                </a:solidFill>
                <a:effectLst/>
                <a:uLnTx/>
                <a:uFillTx/>
                <a:latin typeface="Calibri" panose="020F0502020204030204"/>
                <a:ea typeface="+mn-ea"/>
                <a:cs typeface="+mn-cs"/>
              </a:rPr>
              <a:t>Bristol University (graphite research)</a:t>
            </a:r>
            <a:endParaRPr kumimoji="0" lang="en-GB" sz="1800" b="0" i="0" u="none" strike="noStrike" kern="1200" cap="none" spc="0" normalizeH="0" baseline="0" noProof="0" dirty="0">
              <a:ln>
                <a:noFill/>
              </a:ln>
              <a:solidFill>
                <a:srgbClr val="201D3E"/>
              </a:solidFill>
              <a:effectLst/>
              <a:uLnTx/>
              <a:uFillTx/>
              <a:latin typeface="Calibri" panose="020F0502020204030204"/>
              <a:ea typeface="+mn-ea"/>
              <a:cs typeface="+mn-cs"/>
            </a:endParaRPr>
          </a:p>
        </p:txBody>
      </p:sp>
      <p:sp>
        <p:nvSpPr>
          <p:cNvPr id="9" name="Rectangular Callout 8"/>
          <p:cNvSpPr/>
          <p:nvPr/>
        </p:nvSpPr>
        <p:spPr>
          <a:xfrm>
            <a:off x="1468126" y="4394200"/>
            <a:ext cx="2890588" cy="1267794"/>
          </a:xfrm>
          <a:prstGeom prst="wedgeRectCallout">
            <a:avLst>
              <a:gd name="adj1" fmla="val 143736"/>
              <a:gd name="adj2" fmla="val 58407"/>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201D3E"/>
                </a:solidFill>
                <a:effectLst/>
                <a:uLnTx/>
                <a:uFillTx/>
                <a:latin typeface="Calibri" panose="020F0502020204030204"/>
                <a:ea typeface="+mn-ea"/>
                <a:cs typeface="+mn-cs"/>
              </a:rPr>
              <a:t>RAL (UK coordination)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smtClean="0">
                <a:ln>
                  <a:noFill/>
                </a:ln>
                <a:solidFill>
                  <a:srgbClr val="201D3E"/>
                </a:solidFill>
                <a:effectLst/>
                <a:uLnTx/>
                <a:uFillTx/>
                <a:latin typeface="Calibri" panose="020F0502020204030204"/>
                <a:ea typeface="+mn-ea"/>
                <a:cs typeface="+mn-cs"/>
              </a:rPr>
              <a:t>ISIS (Bristol study of </a:t>
            </a:r>
            <a:r>
              <a:rPr kumimoji="0" lang="en-GB" sz="1800" b="0" i="0" u="none" strike="noStrike" kern="1200" cap="none" spc="0" normalizeH="0" baseline="0" noProof="0" dirty="0" err="1" smtClean="0">
                <a:ln>
                  <a:noFill/>
                </a:ln>
                <a:solidFill>
                  <a:srgbClr val="201D3E"/>
                </a:solidFill>
                <a:effectLst/>
                <a:uLnTx/>
                <a:uFillTx/>
                <a:latin typeface="Calibri" panose="020F0502020204030204"/>
                <a:ea typeface="+mn-ea"/>
                <a:cs typeface="+mn-cs"/>
              </a:rPr>
              <a:t>NuMI</a:t>
            </a:r>
            <a:r>
              <a:rPr kumimoji="0" lang="en-GB" sz="1800" b="0" i="0" u="none" strike="noStrike" kern="1200" cap="none" spc="0" normalizeH="0" baseline="0" noProof="0" dirty="0" smtClean="0">
                <a:ln>
                  <a:noFill/>
                </a:ln>
                <a:solidFill>
                  <a:srgbClr val="201D3E"/>
                </a:solidFill>
                <a:effectLst/>
                <a:uLnTx/>
                <a:uFillTx/>
                <a:latin typeface="Calibri" panose="020F0502020204030204"/>
                <a:ea typeface="+mn-ea"/>
                <a:cs typeface="+mn-cs"/>
              </a:rPr>
              <a:t> graphite on ISIS/ENGIN-X instrument approved)</a:t>
            </a:r>
            <a:endParaRPr kumimoji="0" lang="en-GB" sz="1800" b="0" i="0" u="none" strike="noStrike" kern="1200" cap="none" spc="0" normalizeH="0" baseline="0" noProof="0" dirty="0">
              <a:ln>
                <a:noFill/>
              </a:ln>
              <a:solidFill>
                <a:srgbClr val="201D3E"/>
              </a:solidFill>
              <a:effectLst/>
              <a:uLnTx/>
              <a:uFillTx/>
              <a:latin typeface="Calibri" panose="020F0502020204030204"/>
              <a:ea typeface="+mn-ea"/>
              <a:cs typeface="+mn-cs"/>
            </a:endParaRPr>
          </a:p>
        </p:txBody>
      </p:sp>
      <p:sp>
        <p:nvSpPr>
          <p:cNvPr id="7" name="Rectangular Callout 6"/>
          <p:cNvSpPr/>
          <p:nvPr/>
        </p:nvSpPr>
        <p:spPr>
          <a:xfrm>
            <a:off x="9541932" y="4394200"/>
            <a:ext cx="2535767" cy="1206500"/>
          </a:xfrm>
          <a:prstGeom prst="wedgeRectCallout">
            <a:avLst>
              <a:gd name="adj1" fmla="val -141742"/>
              <a:gd name="adj2" fmla="val 64528"/>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smtClean="0">
                <a:ln>
                  <a:noFill/>
                </a:ln>
                <a:solidFill>
                  <a:srgbClr val="201D3E"/>
                </a:solidFill>
                <a:effectLst/>
                <a:uLnTx/>
                <a:uFillTx/>
                <a:latin typeface="Calibri" panose="020F0502020204030204"/>
                <a:ea typeface="+mn-ea"/>
                <a:cs typeface="+mn-cs"/>
              </a:rPr>
              <a:t>Culham</a:t>
            </a:r>
            <a:r>
              <a:rPr kumimoji="0" lang="en-GB" sz="1800" b="0" i="0" u="none" strike="noStrike" kern="1200" cap="none" spc="0" normalizeH="0" baseline="0" noProof="0" dirty="0" smtClean="0">
                <a:ln>
                  <a:noFill/>
                </a:ln>
                <a:solidFill>
                  <a:srgbClr val="201D3E"/>
                </a:solidFill>
                <a:effectLst/>
                <a:uLnTx/>
                <a:uFillTx/>
                <a:latin typeface="Calibri" panose="020F0502020204030204"/>
                <a:ea typeface="+mn-ea"/>
                <a:cs typeface="+mn-cs"/>
              </a:rPr>
              <a:t> Laboratory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01D3E"/>
                </a:solidFill>
                <a:effectLst/>
                <a:uLnTx/>
                <a:uFillTx/>
                <a:latin typeface="Calibri" panose="020F0502020204030204"/>
                <a:ea typeface="+mn-ea"/>
                <a:cs typeface="+mn-cs"/>
              </a:rPr>
              <a:t>(Materials Research Facility for all Post-Irradiation Examination)</a:t>
            </a:r>
            <a:endParaRPr kumimoji="0" lang="en-GB" sz="1800" b="0" i="0" u="none" strike="noStrike" kern="1200" cap="none" spc="0" normalizeH="0" baseline="0" noProof="0" dirty="0">
              <a:ln>
                <a:noFill/>
              </a:ln>
              <a:solidFill>
                <a:srgbClr val="201D3E"/>
              </a:solidFill>
              <a:effectLst/>
              <a:uLnTx/>
              <a:uFillTx/>
              <a:latin typeface="Calibri" panose="020F0502020204030204"/>
              <a:ea typeface="+mn-ea"/>
              <a:cs typeface="+mn-cs"/>
            </a:endParaRPr>
          </a:p>
        </p:txBody>
      </p:sp>
      <p:sp>
        <p:nvSpPr>
          <p:cNvPr id="11" name="Rectangular Callout 10"/>
          <p:cNvSpPr/>
          <p:nvPr/>
        </p:nvSpPr>
        <p:spPr>
          <a:xfrm>
            <a:off x="9541932" y="2971800"/>
            <a:ext cx="2535767" cy="1049868"/>
          </a:xfrm>
          <a:prstGeom prst="wedgeRectCallout">
            <a:avLst>
              <a:gd name="adj1" fmla="val -142152"/>
              <a:gd name="adj2" fmla="val 205609"/>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01D3E"/>
                </a:solidFill>
                <a:effectLst/>
                <a:uLnTx/>
                <a:uFillTx/>
                <a:latin typeface="Calibri" panose="020F0502020204030204"/>
                <a:ea typeface="+mn-ea"/>
                <a:cs typeface="+mn-cs"/>
              </a:rPr>
              <a:t>Oxford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01D3E"/>
                </a:solidFill>
                <a:effectLst/>
                <a:uLnTx/>
                <a:uFillTx/>
                <a:latin typeface="Calibri" panose="020F0502020204030204"/>
                <a:ea typeface="+mn-ea"/>
                <a:cs typeface="+mn-cs"/>
              </a:rPr>
              <a:t>PDRA (micromechanics) PhD (</a:t>
            </a:r>
            <a:r>
              <a:rPr kumimoji="0" lang="en-GB" sz="1800" b="0" i="0" u="none" strike="noStrike" kern="1200" cap="none" spc="0" normalizeH="0" baseline="0" noProof="0" dirty="0">
                <a:ln>
                  <a:noFill/>
                </a:ln>
                <a:solidFill>
                  <a:srgbClr val="201D3E"/>
                </a:solidFill>
                <a:effectLst/>
                <a:uLnTx/>
                <a:uFillTx/>
                <a:latin typeface="Calibri" panose="020F0502020204030204"/>
                <a:ea typeface="+mn-ea"/>
                <a:cs typeface="+mn-cs"/>
              </a:rPr>
              <a:t>titanium </a:t>
            </a:r>
            <a:r>
              <a:rPr kumimoji="0" lang="en-GB" sz="1800" b="0" i="0" u="none" strike="noStrike" kern="1200" cap="none" spc="0" normalizeH="0" baseline="0" noProof="0" dirty="0" smtClean="0">
                <a:ln>
                  <a:noFill/>
                </a:ln>
                <a:solidFill>
                  <a:srgbClr val="201D3E"/>
                </a:solidFill>
                <a:effectLst/>
                <a:uLnTx/>
                <a:uFillTx/>
                <a:latin typeface="Calibri" panose="020F0502020204030204"/>
                <a:ea typeface="+mn-ea"/>
                <a:cs typeface="+mn-cs"/>
              </a:rPr>
              <a:t>- our irradiated samples)</a:t>
            </a:r>
            <a:endParaRPr kumimoji="0" lang="en-GB" sz="1800" b="0" i="0" u="none" strike="noStrike" kern="1200" cap="none" spc="0" normalizeH="0" baseline="0" noProof="0" dirty="0">
              <a:ln>
                <a:noFill/>
              </a:ln>
              <a:solidFill>
                <a:srgbClr val="201D3E"/>
              </a:solidFill>
              <a:effectLst/>
              <a:uLnTx/>
              <a:uFillTx/>
              <a:latin typeface="Calibri" panose="020F0502020204030204"/>
              <a:ea typeface="+mn-ea"/>
              <a:cs typeface="+mn-cs"/>
            </a:endParaRPr>
          </a:p>
        </p:txBody>
      </p:sp>
      <p:sp>
        <p:nvSpPr>
          <p:cNvPr id="12" name="Rectangular Callout 11"/>
          <p:cNvSpPr/>
          <p:nvPr/>
        </p:nvSpPr>
        <p:spPr>
          <a:xfrm>
            <a:off x="9486900" y="969753"/>
            <a:ext cx="2590799" cy="1375513"/>
          </a:xfrm>
          <a:prstGeom prst="wedgeRectCallout">
            <a:avLst>
              <a:gd name="adj1" fmla="val -144580"/>
              <a:gd name="adj2" fmla="val 254728"/>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01D3E"/>
                </a:solidFill>
                <a:effectLst/>
                <a:uLnTx/>
                <a:uFillTx/>
                <a:latin typeface="Calibri" panose="020F0502020204030204"/>
                <a:ea typeface="+mn-ea"/>
                <a:cs typeface="+mn-cs"/>
              </a:rPr>
              <a:t>Birmingham University, PDRA  (MC40 cyclotron for sample irradiation,  c.30 MeV protons)  </a:t>
            </a:r>
            <a:endParaRPr kumimoji="0" lang="en-GB" sz="1800" b="0" i="0" u="none" strike="noStrike" kern="1200" cap="none" spc="0" normalizeH="0" baseline="0" noProof="0" dirty="0">
              <a:ln>
                <a:noFill/>
              </a:ln>
              <a:solidFill>
                <a:srgbClr val="201D3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2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432734" y="1560668"/>
            <a:ext cx="6503626" cy="4506117"/>
          </a:xfrm>
          <a:prstGeom prst="rect">
            <a:avLst/>
          </a:prstGeom>
        </p:spPr>
      </p:pic>
      <p:sp>
        <p:nvSpPr>
          <p:cNvPr id="2" name="Title 1"/>
          <p:cNvSpPr>
            <a:spLocks noGrp="1"/>
          </p:cNvSpPr>
          <p:nvPr>
            <p:ph type="title"/>
          </p:nvPr>
        </p:nvSpPr>
        <p:spPr/>
        <p:txBody>
          <a:bodyPr>
            <a:normAutofit fontScale="90000"/>
          </a:bodyPr>
          <a:lstStyle/>
          <a:p>
            <a:r>
              <a:rPr lang="en-GB" dirty="0" smtClean="0"/>
              <a:t>Lifetime </a:t>
            </a:r>
            <a:r>
              <a:rPr lang="en-GB" dirty="0" smtClean="0"/>
              <a:t>limits: </a:t>
            </a:r>
            <a:r>
              <a:rPr lang="en-GB" dirty="0" smtClean="0"/>
              <a:t>Radiation Damage of </a:t>
            </a:r>
            <a:r>
              <a:rPr lang="en-GB" dirty="0" smtClean="0"/>
              <a:t>T2K Titanium </a:t>
            </a:r>
            <a:r>
              <a:rPr lang="en-GB" dirty="0" smtClean="0"/>
              <a:t>Windows</a:t>
            </a:r>
            <a:endParaRPr lang="en-GB" dirty="0"/>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5</a:t>
            </a:fld>
            <a:r>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4603610" y="6204155"/>
            <a:ext cx="6879700"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dirty="0" smtClean="0">
                <a:ln>
                  <a:noFill/>
                </a:ln>
                <a:solidFill>
                  <a:srgbClr val="2E2C61"/>
                </a:solidFill>
                <a:effectLst/>
                <a:uLnTx/>
                <a:uFillTx/>
                <a:latin typeface="Calibri" panose="020F0502020204030204"/>
                <a:ea typeface="+mn-ea"/>
                <a:cs typeface="+mn-cs"/>
              </a:rPr>
              <a:t>“Fatigue Performance of Proton Irradiated Ti6Al4V Alloy</a:t>
            </a:r>
            <a:r>
              <a:rPr kumimoji="0" lang="en-GB" sz="1800" b="0" i="1" u="none" strike="noStrike" kern="1200" cap="none" spc="0" normalizeH="0" baseline="0" noProof="0" dirty="0">
                <a:ln>
                  <a:noFill/>
                </a:ln>
                <a:solidFill>
                  <a:srgbClr val="2E2C61"/>
                </a:solidFill>
                <a:effectLst/>
                <a:uLnTx/>
                <a:uFillTx/>
                <a:latin typeface="Calibri" panose="020F0502020204030204"/>
                <a:ea typeface="+mn-ea"/>
                <a:cs typeface="+mn-cs"/>
              </a:rPr>
              <a:t>”, </a:t>
            </a:r>
            <a:r>
              <a:rPr kumimoji="0" lang="en-GB" sz="1800" b="0" i="0" u="none" strike="noStrike" kern="1200" cap="none" spc="0" normalizeH="0" baseline="0" noProof="0" dirty="0" err="1">
                <a:ln>
                  <a:noFill/>
                </a:ln>
                <a:solidFill>
                  <a:srgbClr val="2E2C61"/>
                </a:solidFill>
                <a:effectLst/>
                <a:uLnTx/>
                <a:uFillTx/>
                <a:latin typeface="Calibri" panose="020F0502020204030204"/>
                <a:ea typeface="+mn-ea"/>
                <a:cs typeface="+mn-cs"/>
              </a:rPr>
              <a:t>Sujit</a:t>
            </a: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rPr>
              <a:t> </a:t>
            </a:r>
            <a:r>
              <a:rPr kumimoji="0" lang="en-GB" sz="1800" b="0" i="0" u="none" strike="noStrike" kern="1200" cap="none" spc="0" normalizeH="0" baseline="0" noProof="0" dirty="0" err="1" smtClean="0">
                <a:ln>
                  <a:noFill/>
                </a:ln>
                <a:solidFill>
                  <a:srgbClr val="2E2C61"/>
                </a:solidFill>
                <a:effectLst/>
                <a:uLnTx/>
                <a:uFillTx/>
                <a:latin typeface="Calibri" panose="020F0502020204030204"/>
                <a:ea typeface="+mn-ea"/>
                <a:cs typeface="+mn-cs"/>
              </a:rPr>
              <a:t>Bidhar</a:t>
            </a:r>
            <a:r>
              <a:rPr kumimoji="0" lang="en-GB" sz="1800" b="0" i="0" u="none" strike="noStrike" kern="1200" cap="none" spc="0" normalizeH="0" baseline="0" noProof="0" dirty="0" smtClean="0">
                <a:ln>
                  <a:noFill/>
                </a:ln>
                <a:solidFill>
                  <a:srgbClr val="2E2C61"/>
                </a:solidFill>
                <a:effectLst/>
                <a:uLnTx/>
                <a:uFillTx/>
                <a:latin typeface="Calibri" panose="020F0502020204030204"/>
                <a:ea typeface="+mn-ea"/>
                <a:cs typeface="+mn-cs"/>
              </a:rPr>
              <a:t>, 6</a:t>
            </a:r>
            <a:r>
              <a:rPr kumimoji="0" lang="en-GB" sz="1800" b="0" i="0" u="none" strike="noStrike" kern="1200" cap="none" spc="0" normalizeH="0" baseline="30000" noProof="0" dirty="0" smtClean="0">
                <a:ln>
                  <a:noFill/>
                </a:ln>
                <a:solidFill>
                  <a:srgbClr val="2E2C61"/>
                </a:solidFill>
                <a:effectLst/>
                <a:uLnTx/>
                <a:uFillTx/>
                <a:latin typeface="Calibri" panose="020F0502020204030204"/>
                <a:ea typeface="+mn-ea"/>
                <a:cs typeface="+mn-cs"/>
              </a:rPr>
              <a:t>th</a:t>
            </a:r>
            <a:r>
              <a:rPr kumimoji="0" lang="en-GB" sz="1800" b="0" i="0" u="none" strike="noStrike" kern="1200" cap="none" spc="0" normalizeH="0" baseline="0" noProof="0" dirty="0" smtClean="0">
                <a:ln>
                  <a:noFill/>
                </a:ln>
                <a:solidFill>
                  <a:srgbClr val="2E2C61"/>
                </a:solidFill>
                <a:effectLst/>
                <a:uLnTx/>
                <a:uFillTx/>
                <a:latin typeface="Calibri" panose="020F0502020204030204"/>
                <a:ea typeface="+mn-ea"/>
                <a:cs typeface="+mn-cs"/>
              </a:rPr>
              <a:t> </a:t>
            </a:r>
            <a:r>
              <a:rPr kumimoji="0" lang="en-GB" sz="1800" b="0" i="0" u="none" strike="noStrike" kern="1200" cap="none" spc="0" normalizeH="0" baseline="0" noProof="0" dirty="0" err="1" smtClean="0">
                <a:ln>
                  <a:noFill/>
                </a:ln>
                <a:solidFill>
                  <a:srgbClr val="2E2C61"/>
                </a:solidFill>
                <a:effectLst/>
                <a:uLnTx/>
                <a:uFillTx/>
                <a:latin typeface="Calibri" panose="020F0502020204030204"/>
                <a:ea typeface="+mn-ea"/>
                <a:cs typeface="+mn-cs"/>
              </a:rPr>
              <a:t>RaDIATE</a:t>
            </a:r>
            <a:r>
              <a:rPr kumimoji="0" lang="en-GB" sz="1800" b="0" i="0" u="none" strike="noStrike" kern="1200" cap="none" spc="0" normalizeH="0" baseline="0" noProof="0" dirty="0" smtClean="0">
                <a:ln>
                  <a:noFill/>
                </a:ln>
                <a:solidFill>
                  <a:srgbClr val="2E2C61"/>
                </a:solidFill>
                <a:effectLst/>
                <a:uLnTx/>
                <a:uFillTx/>
                <a:latin typeface="Calibri" panose="020F0502020204030204"/>
                <a:ea typeface="+mn-ea"/>
                <a:cs typeface="+mn-cs"/>
              </a:rPr>
              <a:t> Collaboration Meeting, Dec </a:t>
            </a:r>
            <a:r>
              <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rPr>
              <a:t>10, </a:t>
            </a:r>
            <a:r>
              <a:rPr kumimoji="0" lang="en-GB" sz="1800" b="0" i="0" u="none" strike="noStrike" kern="1200" cap="none" spc="0" normalizeH="0" baseline="0" noProof="0" dirty="0" smtClean="0">
                <a:ln>
                  <a:noFill/>
                </a:ln>
                <a:solidFill>
                  <a:srgbClr val="2E2C61"/>
                </a:solidFill>
                <a:effectLst/>
                <a:uLnTx/>
                <a:uFillTx/>
                <a:latin typeface="Calibri" panose="020F0502020204030204"/>
                <a:ea typeface="+mn-ea"/>
                <a:cs typeface="+mn-cs"/>
              </a:rPr>
              <a:t>2019</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259882" y="865240"/>
            <a:ext cx="9488126" cy="561643"/>
          </a:xfrm>
        </p:spPr>
        <p:txBody>
          <a:bodyPr>
            <a:normAutofit/>
          </a:bodyPr>
          <a:lstStyle/>
          <a:p>
            <a:r>
              <a:rPr lang="en-GB" dirty="0" smtClean="0"/>
              <a:t>Sparse data on prototypic radiation damage of titanium to date </a:t>
            </a:r>
          </a:p>
        </p:txBody>
      </p:sp>
      <p:sp>
        <p:nvSpPr>
          <p:cNvPr id="9" name="TextBox 8"/>
          <p:cNvSpPr txBox="1"/>
          <p:nvPr/>
        </p:nvSpPr>
        <p:spPr>
          <a:xfrm>
            <a:off x="6800371" y="1398382"/>
            <a:ext cx="3692004" cy="1323439"/>
          </a:xfrm>
          <a:prstGeom prst="rect">
            <a:avLst/>
          </a:prstGeom>
          <a:solidFill>
            <a:schemeClr val="bg1"/>
          </a:solidFill>
          <a:ln>
            <a:solidFill>
              <a:srgbClr val="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E2C61"/>
                </a:solidFill>
                <a:effectLst/>
                <a:uLnTx/>
                <a:uFillTx/>
                <a:latin typeface="Arial" panose="020B0604020202020204" pitchFamily="34" charset="0"/>
                <a:ea typeface="+mn-ea"/>
                <a:cs typeface="Arial" panose="020B0604020202020204" pitchFamily="34" charset="0"/>
              </a:rPr>
              <a:t>Grade 23 </a:t>
            </a:r>
            <a:r>
              <a:rPr kumimoji="0" lang="en-GB" sz="2000" b="0" i="0" u="none" strike="noStrike" kern="1200" cap="none" spc="0" normalizeH="0" baseline="0" noProof="0" dirty="0" smtClean="0">
                <a:ln>
                  <a:noFill/>
                </a:ln>
                <a:solidFill>
                  <a:srgbClr val="2E2C61"/>
                </a:solidFill>
                <a:effectLst/>
                <a:uLnTx/>
                <a:uFillTx/>
                <a:latin typeface="Arial" panose="020B0604020202020204" pitchFamily="34" charset="0"/>
                <a:ea typeface="+mn-ea"/>
                <a:cs typeface="Arial" panose="020B0604020202020204" pitchFamily="34" charset="0"/>
              </a:rPr>
              <a:t>shows </a:t>
            </a:r>
            <a:r>
              <a:rPr kumimoji="0" lang="en-GB" sz="2000" b="0" i="0" u="none" strike="noStrike" kern="1200" cap="none" spc="0" normalizeH="0" baseline="0" noProof="0" dirty="0">
                <a:ln>
                  <a:noFill/>
                </a:ln>
                <a:solidFill>
                  <a:srgbClr val="2E2C61"/>
                </a:solidFill>
                <a:effectLst/>
                <a:uLnTx/>
                <a:uFillTx/>
                <a:latin typeface="Arial" panose="020B0604020202020204" pitchFamily="34" charset="0"/>
                <a:ea typeface="+mn-ea"/>
                <a:cs typeface="Arial" panose="020B0604020202020204" pitchFamily="34" charset="0"/>
              </a:rPr>
              <a:t>a ≈15% reduction in fatigue strength at 10^8 cycles after proton irradiation to 0.24 </a:t>
            </a:r>
            <a:r>
              <a:rPr kumimoji="0" lang="en-GB" sz="2000" b="0" i="0" u="none" strike="noStrike" kern="1200" cap="none" spc="0" normalizeH="0" baseline="0" noProof="0" dirty="0" smtClean="0">
                <a:ln>
                  <a:noFill/>
                </a:ln>
                <a:solidFill>
                  <a:srgbClr val="2E2C61"/>
                </a:solidFill>
                <a:effectLst/>
                <a:uLnTx/>
                <a:uFillTx/>
                <a:latin typeface="Arial" panose="020B0604020202020204" pitchFamily="34" charset="0"/>
                <a:ea typeface="+mn-ea"/>
                <a:cs typeface="Arial" panose="020B0604020202020204" pitchFamily="34" charset="0"/>
              </a:rPr>
              <a:t>DPA</a:t>
            </a:r>
            <a:endParaRPr kumimoji="0" lang="en-GB" sz="2000" b="0" i="0" u="none" strike="noStrike" kern="1200" cap="none" spc="0" normalizeH="0" baseline="0" noProof="0" dirty="0">
              <a:ln>
                <a:noFill/>
              </a:ln>
              <a:solidFill>
                <a:srgbClr val="2E2C61"/>
              </a:solidFill>
              <a:effectLst/>
              <a:uLnTx/>
              <a:uFillTx/>
              <a:latin typeface="Arial" panose="020B0604020202020204" pitchFamily="34" charset="0"/>
              <a:ea typeface="+mn-ea"/>
              <a:cs typeface="Arial" panose="020B0604020202020204" pitchFamily="34" charset="0"/>
            </a:endParaRPr>
          </a:p>
        </p:txBody>
      </p:sp>
      <p:grpSp>
        <p:nvGrpSpPr>
          <p:cNvPr id="10" name="グループ化 2"/>
          <p:cNvGrpSpPr/>
          <p:nvPr/>
        </p:nvGrpSpPr>
        <p:grpSpPr>
          <a:xfrm>
            <a:off x="204561" y="1596676"/>
            <a:ext cx="2773887" cy="2661186"/>
            <a:chOff x="536028" y="946339"/>
            <a:chExt cx="2953406" cy="2833411"/>
          </a:xfrm>
        </p:grpSpPr>
        <p:pic>
          <p:nvPicPr>
            <p:cNvPr id="11" name="図 51"/>
            <p:cNvPicPr>
              <a:picLocks noChangeAspect="1"/>
            </p:cNvPicPr>
            <p:nvPr/>
          </p:nvPicPr>
          <p:blipFill rotWithShape="1">
            <a:blip r:embed="rId3">
              <a:extLst>
                <a:ext uri="{28A0092B-C50C-407E-A947-70E740481C1C}">
                  <a14:useLocalDpi xmlns:a14="http://schemas.microsoft.com/office/drawing/2010/main" val="0"/>
                </a:ext>
              </a:extLst>
            </a:blip>
            <a:srcRect l="10741" r="11082"/>
            <a:stretch/>
          </p:blipFill>
          <p:spPr>
            <a:xfrm>
              <a:off x="536028" y="946339"/>
              <a:ext cx="2953406" cy="2833411"/>
            </a:xfrm>
            <a:prstGeom prst="rect">
              <a:avLst/>
            </a:prstGeom>
          </p:spPr>
        </p:pic>
        <p:sp>
          <p:nvSpPr>
            <p:cNvPr id="12" name="正方形/長方形 52"/>
            <p:cNvSpPr/>
            <p:nvPr/>
          </p:nvSpPr>
          <p:spPr bwMode="auto">
            <a:xfrm>
              <a:off x="1971671" y="2456406"/>
              <a:ext cx="196686" cy="393234"/>
            </a:xfrm>
            <a:prstGeom prst="rect">
              <a:avLst/>
            </a:prstGeom>
            <a:noFill/>
            <a:ln w="28575" cap="flat" cmpd="sng" algn="ctr">
              <a:solidFill>
                <a:srgbClr val="FF505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panose="020F0502020204030204"/>
                <a:ea typeface="游ゴシック" panose="020B0400000000000000" pitchFamily="34" charset="-128"/>
                <a:cs typeface="+mn-cs"/>
              </a:endParaRPr>
            </a:p>
          </p:txBody>
        </p:sp>
      </p:grpSp>
      <p:sp>
        <p:nvSpPr>
          <p:cNvPr id="14" name="TextBox 13"/>
          <p:cNvSpPr txBox="1"/>
          <p:nvPr/>
        </p:nvSpPr>
        <p:spPr>
          <a:xfrm>
            <a:off x="3188234" y="1703297"/>
            <a:ext cx="2277183" cy="646331"/>
          </a:xfrm>
          <a:prstGeom prst="rect">
            <a:avLst/>
          </a:prstGeom>
          <a:solidFill>
            <a:schemeClr val="bg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E2C61"/>
                </a:solidFill>
                <a:effectLst/>
                <a:uLnTx/>
                <a:uFillTx/>
                <a:latin typeface="Calibri" panose="020F0502020204030204"/>
                <a:ea typeface="+mn-ea"/>
                <a:cs typeface="+mn-cs"/>
              </a:rPr>
              <a:t>T2K beam window #1 (DS) after c.2e21 POT</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pic>
        <p:nvPicPr>
          <p:cNvPr id="15" name="図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8719" y="2464341"/>
            <a:ext cx="2336215" cy="1752161"/>
          </a:xfrm>
          <a:prstGeom prst="rect">
            <a:avLst/>
          </a:prstGeom>
          <a:ln w="28575">
            <a:no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5"/>
          <a:stretch>
            <a:fillRect/>
          </a:stretch>
        </p:blipFill>
        <p:spPr>
          <a:xfrm>
            <a:off x="2978448" y="4437494"/>
            <a:ext cx="2599337" cy="1697976"/>
          </a:xfrm>
          <a:prstGeom prst="rect">
            <a:avLst/>
          </a:prstGeom>
        </p:spPr>
      </p:pic>
      <p:sp>
        <p:nvSpPr>
          <p:cNvPr id="16" name="TextBox 15"/>
          <p:cNvSpPr txBox="1"/>
          <p:nvPr/>
        </p:nvSpPr>
        <p:spPr>
          <a:xfrm>
            <a:off x="259882" y="5307643"/>
            <a:ext cx="2525741" cy="646331"/>
          </a:xfrm>
          <a:prstGeom prst="rect">
            <a:avLst/>
          </a:prstGeom>
          <a:solidFill>
            <a:schemeClr val="bg2">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E2C61"/>
                </a:solidFill>
                <a:effectLst/>
                <a:uLnTx/>
                <a:uFillTx/>
                <a:latin typeface="Calibri" panose="020F0502020204030204"/>
                <a:ea typeface="+mn-ea"/>
                <a:cs typeface="+mn-cs"/>
              </a:rPr>
              <a:t>T2K beam window #2 (US) after c.1.6e21 POT</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8" name="TextBox 7"/>
          <p:cNvSpPr txBox="1"/>
          <p:nvPr/>
        </p:nvSpPr>
        <p:spPr>
          <a:xfrm>
            <a:off x="259882" y="4513811"/>
            <a:ext cx="2317063" cy="369332"/>
          </a:xfrm>
          <a:prstGeom prst="rect">
            <a:avLst/>
          </a:prstGeom>
          <a:noFill/>
        </p:spPr>
        <p:txBody>
          <a:bodyPr wrap="square" rtlCol="0">
            <a:spAutoFit/>
          </a:bodyPr>
          <a:lstStyle/>
          <a:p>
            <a:r>
              <a:rPr lang="en-GB" dirty="0" smtClean="0"/>
              <a:t>Grade 5 Ti-6Al-4V</a:t>
            </a:r>
            <a:endParaRPr lang="en-GB" dirty="0"/>
          </a:p>
        </p:txBody>
      </p:sp>
    </p:spTree>
    <p:extLst>
      <p:ext uri="{BB962C8B-B14F-4D97-AF65-F5344CB8AC3E}">
        <p14:creationId xmlns:p14="http://schemas.microsoft.com/office/powerpoint/2010/main" val="54704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1611924" y="596148"/>
            <a:ext cx="5658891" cy="3258294"/>
          </a:xfrm>
          <a:prstGeom prst="rect">
            <a:avLst/>
          </a:prstGeom>
        </p:spPr>
      </p:pic>
      <p:sp>
        <p:nvSpPr>
          <p:cNvPr id="2" name="TextBox 1"/>
          <p:cNvSpPr txBox="1"/>
          <p:nvPr/>
        </p:nvSpPr>
        <p:spPr>
          <a:xfrm>
            <a:off x="225649" y="41341"/>
            <a:ext cx="721655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smtClean="0">
                <a:ln>
                  <a:noFill/>
                </a:ln>
                <a:solidFill>
                  <a:srgbClr val="201D3E"/>
                </a:solidFill>
                <a:effectLst/>
                <a:uLnTx/>
                <a:uFillTx/>
                <a:latin typeface="Calibri" panose="020F0502020204030204"/>
                <a:ea typeface="+mn-ea"/>
                <a:cs typeface="+mn-cs"/>
              </a:rPr>
              <a:t>Good experience so far on T2K at 500 kW</a:t>
            </a:r>
            <a:endParaRPr kumimoji="0" lang="en-GB" sz="3200" b="1" i="0" u="none" strike="noStrike" kern="1200" cap="none" spc="0" normalizeH="0" baseline="0" noProof="0" dirty="0">
              <a:ln>
                <a:noFill/>
              </a:ln>
              <a:solidFill>
                <a:srgbClr val="201D3E"/>
              </a:solidFill>
              <a:effectLst/>
              <a:uLnTx/>
              <a:uFillTx/>
              <a:latin typeface="Calibri" panose="020F0502020204030204"/>
              <a:ea typeface="+mn-ea"/>
              <a:cs typeface="+mn-cs"/>
            </a:endParaRPr>
          </a:p>
        </p:txBody>
      </p:sp>
      <p:pic>
        <p:nvPicPr>
          <p:cNvPr id="4" name="Picture 3" descr="image002"/>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6971564" y="3854442"/>
            <a:ext cx="3623790" cy="28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rot="16200000">
            <a:off x="3814865" y="2496363"/>
            <a:ext cx="12598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In service</a:t>
            </a:r>
          </a:p>
        </p:txBody>
      </p:sp>
      <p:sp>
        <p:nvSpPr>
          <p:cNvPr id="8" name="TextBox 7"/>
          <p:cNvSpPr txBox="1"/>
          <p:nvPr/>
        </p:nvSpPr>
        <p:spPr>
          <a:xfrm rot="16200000">
            <a:off x="5421921" y="2018819"/>
            <a:ext cx="12598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In service</a:t>
            </a:r>
          </a:p>
        </p:txBody>
      </p:sp>
      <p:sp>
        <p:nvSpPr>
          <p:cNvPr id="9" name="TextBox 8"/>
          <p:cNvSpPr txBox="1"/>
          <p:nvPr/>
        </p:nvSpPr>
        <p:spPr>
          <a:xfrm rot="16200000">
            <a:off x="2810421" y="2197506"/>
            <a:ext cx="15806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7B089"/>
                </a:solidFill>
                <a:effectLst/>
                <a:uLnTx/>
                <a:uFillTx/>
                <a:latin typeface="Calibri" panose="020F0502020204030204"/>
                <a:ea typeface="+mn-ea"/>
                <a:cs typeface="+mn-cs"/>
              </a:rPr>
              <a:t>Replaced before failure</a:t>
            </a:r>
          </a:p>
        </p:txBody>
      </p:sp>
      <p:sp>
        <p:nvSpPr>
          <p:cNvPr id="10" name="TextBox 9"/>
          <p:cNvSpPr txBox="1"/>
          <p:nvPr/>
        </p:nvSpPr>
        <p:spPr>
          <a:xfrm rot="16200000">
            <a:off x="4462684" y="2233255"/>
            <a:ext cx="158060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7B089"/>
                </a:solidFill>
                <a:effectLst/>
                <a:uLnTx/>
                <a:uFillTx/>
                <a:latin typeface="Calibri" panose="020F0502020204030204"/>
                <a:ea typeface="+mn-ea"/>
                <a:cs typeface="+mn-cs"/>
              </a:rPr>
              <a:t>Replaced before failure</a:t>
            </a:r>
          </a:p>
        </p:txBody>
      </p:sp>
      <p:sp>
        <p:nvSpPr>
          <p:cNvPr id="11" name="TextBox 10"/>
          <p:cNvSpPr txBox="1"/>
          <p:nvPr/>
        </p:nvSpPr>
        <p:spPr>
          <a:xfrm>
            <a:off x="7185839" y="235071"/>
            <a:ext cx="4305606" cy="123110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Calibri" panose="020F0502020204030204"/>
                <a:ea typeface="+mn-ea"/>
                <a:cs typeface="+mn-cs"/>
              </a:rPr>
              <a:t>How long will a Ti-6Al-4V window/target last</a:t>
            </a:r>
            <a:r>
              <a:rPr kumimoji="0" lang="en-GB" sz="1600" b="0" i="0" u="none" strike="noStrike" kern="1200" cap="none" spc="0" normalizeH="0" baseline="0" noProof="0" dirty="0" smtClean="0">
                <a:ln>
                  <a:noFill/>
                </a:ln>
                <a:solidFill>
                  <a:srgbClr val="201D3E"/>
                </a:solidFill>
                <a:effectLst/>
                <a:uLnTx/>
                <a:uFillTx/>
                <a:latin typeface="Calibri" panose="020F0502020204030204"/>
                <a:ea typeface="+mn-ea"/>
                <a:cs typeface="+mn-cs"/>
              </a:rPr>
              <a:t>?</a:t>
            </a:r>
            <a:endParaRPr kumimoji="0" lang="en-GB" sz="1600" b="0" i="0" u="none" strike="noStrike" kern="1200" cap="none" spc="0" normalizeH="0" baseline="0" noProof="0" dirty="0">
              <a:ln>
                <a:noFill/>
              </a:ln>
              <a:solidFill>
                <a:srgbClr val="201D3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01D3E"/>
                </a:solidFill>
                <a:effectLst/>
                <a:uLnTx/>
                <a:uFillTx/>
                <a:latin typeface="Calibri" panose="020F0502020204030204"/>
                <a:ea typeface="+mn-ea"/>
                <a:cs typeface="+mn-cs"/>
              </a:rPr>
              <a:t>Target currently has highest POT ~3 x 10</a:t>
            </a:r>
            <a:r>
              <a:rPr kumimoji="0" lang="en-GB" sz="1600" b="0" i="0" u="none" strike="noStrike" kern="1200" cap="none" spc="0" normalizeH="0" baseline="30000" noProof="0" dirty="0">
                <a:ln>
                  <a:noFill/>
                </a:ln>
                <a:solidFill>
                  <a:srgbClr val="201D3E"/>
                </a:solidFill>
                <a:effectLst/>
                <a:uLnTx/>
                <a:uFillTx/>
                <a:latin typeface="Calibri" panose="020F0502020204030204"/>
                <a:ea typeface="+mn-ea"/>
                <a:cs typeface="+mn-cs"/>
              </a:rPr>
              <a:t>21</a:t>
            </a:r>
            <a:r>
              <a:rPr kumimoji="0" lang="en-GB" sz="1600" b="0" i="0" u="none" strike="noStrike" kern="1200" cap="none" spc="0" normalizeH="0" baseline="0" noProof="0" dirty="0">
                <a:ln>
                  <a:noFill/>
                </a:ln>
                <a:solidFill>
                  <a:srgbClr val="201D3E"/>
                </a:solidFill>
                <a:effectLst/>
                <a:uLnTx/>
                <a:uFillTx/>
                <a:latin typeface="Calibri" panose="020F0502020204030204"/>
                <a:ea typeface="+mn-ea"/>
                <a:cs typeface="+mn-cs"/>
              </a:rPr>
              <a:t> </a:t>
            </a:r>
            <a:r>
              <a:rPr kumimoji="0" lang="en-GB" sz="1600" b="0" i="0" u="none" strike="noStrike" kern="1200" cap="none" spc="0" normalizeH="0" baseline="0" noProof="0" dirty="0" smtClean="0">
                <a:ln>
                  <a:noFill/>
                </a:ln>
                <a:solidFill>
                  <a:srgbClr val="201D3E"/>
                </a:solidFill>
                <a:effectLst/>
                <a:uLnTx/>
                <a:uFillTx/>
                <a:latin typeface="Calibri" panose="020F0502020204030204"/>
                <a:ea typeface="+mn-ea"/>
                <a:cs typeface="+mn-cs"/>
              </a:rPr>
              <a:t>POT</a:t>
            </a:r>
            <a:endParaRPr kumimoji="0" lang="en-GB" sz="1600" b="0" i="0" u="none" strike="noStrike" kern="1200" cap="none" spc="0" normalizeH="0" baseline="0" noProof="0" dirty="0">
              <a:ln>
                <a:noFill/>
              </a:ln>
              <a:solidFill>
                <a:srgbClr val="201D3E"/>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smtClean="0">
                <a:ln>
                  <a:noFill/>
                </a:ln>
                <a:solidFill>
                  <a:srgbClr val="201D3E"/>
                </a:solidFill>
                <a:effectLst/>
                <a:uLnTx/>
                <a:uFillTx/>
                <a:latin typeface="Calibri" panose="020F0502020204030204"/>
                <a:ea typeface="+mn-ea"/>
                <a:cs typeface="+mn-cs"/>
              </a:rPr>
              <a:t>C.2 DPA higher </a:t>
            </a:r>
            <a:r>
              <a:rPr kumimoji="0" lang="en-GB" sz="1600" b="0" i="0" u="none" strike="noStrike" kern="1200" cap="none" spc="0" normalizeH="0" baseline="0" noProof="0" dirty="0">
                <a:ln>
                  <a:noFill/>
                </a:ln>
                <a:solidFill>
                  <a:srgbClr val="201D3E"/>
                </a:solidFill>
                <a:effectLst/>
                <a:uLnTx/>
                <a:uFillTx/>
                <a:latin typeface="Calibri" panose="020F0502020204030204"/>
                <a:ea typeface="+mn-ea"/>
                <a:cs typeface="+mn-cs"/>
              </a:rPr>
              <a:t>than BLIP </a:t>
            </a:r>
            <a:r>
              <a:rPr kumimoji="0" lang="en-GB" sz="1600" b="0" i="0" u="none" strike="noStrike" kern="1200" cap="none" spc="0" normalizeH="0" baseline="0" noProof="0" dirty="0" smtClean="0">
                <a:ln>
                  <a:noFill/>
                </a:ln>
                <a:solidFill>
                  <a:srgbClr val="201D3E"/>
                </a:solidFill>
                <a:effectLst/>
                <a:uLnTx/>
                <a:uFillTx/>
                <a:latin typeface="Calibri" panose="020F0502020204030204"/>
                <a:ea typeface="+mn-ea"/>
                <a:cs typeface="+mn-cs"/>
              </a:rPr>
              <a:t>sample data so far(c.0.24 DPA)</a:t>
            </a:r>
            <a:endParaRPr kumimoji="0" lang="en-GB" sz="1600" b="0" i="0" u="none" strike="noStrike" kern="1200" cap="none" spc="0" normalizeH="0" baseline="0" noProof="0" dirty="0">
              <a:ln>
                <a:noFill/>
              </a:ln>
              <a:solidFill>
                <a:srgbClr val="201D3E"/>
              </a:solidFill>
              <a:effectLst/>
              <a:uLnTx/>
              <a:uFillTx/>
              <a:latin typeface="Calibri" panose="020F0502020204030204"/>
              <a:ea typeface="+mn-ea"/>
              <a:cs typeface="+mn-cs"/>
            </a:endParaRPr>
          </a:p>
        </p:txBody>
      </p:sp>
      <p:sp>
        <p:nvSpPr>
          <p:cNvPr id="12" name="TextBox 11"/>
          <p:cNvSpPr txBox="1"/>
          <p:nvPr/>
        </p:nvSpPr>
        <p:spPr>
          <a:xfrm>
            <a:off x="3277558" y="5521911"/>
            <a:ext cx="3792718"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01D3E"/>
                </a:solidFill>
                <a:effectLst/>
                <a:uLnTx/>
                <a:uFillTx/>
                <a:latin typeface="Calibri" panose="020F0502020204030204"/>
                <a:ea typeface="+mn-ea"/>
                <a:cs typeface="+mn-cs"/>
              </a:rPr>
              <a:t>Similar DPA/year for LBNF at 1.2 MW</a:t>
            </a:r>
            <a:endParaRPr kumimoji="0" lang="en-GB" sz="1800" b="0" i="0" u="none" strike="noStrike" kern="1200" cap="none" spc="0" normalizeH="0" baseline="0" noProof="0" dirty="0">
              <a:ln>
                <a:noFill/>
              </a:ln>
              <a:solidFill>
                <a:srgbClr val="201D3E"/>
              </a:solidFill>
              <a:effectLst/>
              <a:uLnTx/>
              <a:uFillTx/>
              <a:latin typeface="Calibri" panose="020F0502020204030204"/>
              <a:ea typeface="+mn-ea"/>
              <a:cs typeface="+mn-cs"/>
            </a:endParaRPr>
          </a:p>
        </p:txBody>
      </p:sp>
      <p:pic>
        <p:nvPicPr>
          <p:cNvPr id="16" name="Picture 15"/>
          <p:cNvPicPr>
            <a:picLocks noChangeAspect="1"/>
          </p:cNvPicPr>
          <p:nvPr/>
        </p:nvPicPr>
        <p:blipFill>
          <a:blip r:embed="rId4"/>
          <a:stretch>
            <a:fillRect/>
          </a:stretch>
        </p:blipFill>
        <p:spPr>
          <a:xfrm>
            <a:off x="7270814" y="1655880"/>
            <a:ext cx="3168398" cy="2098953"/>
          </a:xfrm>
          <a:prstGeom prst="rect">
            <a:avLst/>
          </a:prstGeom>
        </p:spPr>
      </p:pic>
      <p:sp>
        <p:nvSpPr>
          <p:cNvPr id="17" name="TextBox 16"/>
          <p:cNvSpPr txBox="1"/>
          <p:nvPr/>
        </p:nvSpPr>
        <p:spPr>
          <a:xfrm>
            <a:off x="8383679" y="1969376"/>
            <a:ext cx="196310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01D3E"/>
                </a:solidFill>
                <a:effectLst/>
                <a:uLnTx/>
                <a:uFillTx/>
                <a:latin typeface="Calibri" panose="020F0502020204030204"/>
                <a:ea typeface="+mn-ea"/>
                <a:cs typeface="+mn-cs"/>
              </a:rPr>
              <a:t>FLUKA estimate current target window @ 1.9DPA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201D3E"/>
                </a:solidFill>
                <a:effectLst/>
                <a:uLnTx/>
                <a:uFillTx/>
                <a:latin typeface="Calibri" panose="020F0502020204030204"/>
                <a:ea typeface="+mn-ea"/>
                <a:cs typeface="+mn-cs"/>
              </a:rPr>
              <a:t>Damage threshold = 40eV</a:t>
            </a:r>
          </a:p>
        </p:txBody>
      </p:sp>
      <p:cxnSp>
        <p:nvCxnSpPr>
          <p:cNvPr id="18" name="Straight Arrow Connector 17"/>
          <p:cNvCxnSpPr/>
          <p:nvPr/>
        </p:nvCxnSpPr>
        <p:spPr>
          <a:xfrm>
            <a:off x="6458729" y="1038818"/>
            <a:ext cx="1060732" cy="93055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1580933" y="3987339"/>
            <a:ext cx="5411737" cy="1441943"/>
          </a:xfrm>
          <a:prstGeom prst="rect">
            <a:avLst/>
          </a:prstGeom>
        </p:spPr>
      </p:pic>
      <p:cxnSp>
        <p:nvCxnSpPr>
          <p:cNvPr id="13" name="Straight Arrow Connector 12"/>
          <p:cNvCxnSpPr/>
          <p:nvPr/>
        </p:nvCxnSpPr>
        <p:spPr>
          <a:xfrm flipV="1">
            <a:off x="6051865" y="5348089"/>
            <a:ext cx="274955" cy="2625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676974" y="748058"/>
            <a:ext cx="9676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01D3E"/>
                </a:solidFill>
                <a:effectLst/>
                <a:uLnTx/>
                <a:uFillTx/>
                <a:latin typeface="Calibri" panose="020F0502020204030204"/>
                <a:ea typeface="+mn-ea"/>
                <a:cs typeface="+mn-cs"/>
              </a:rPr>
              <a:t>3.1x10</a:t>
            </a:r>
            <a:r>
              <a:rPr kumimoji="0" lang="en-GB" sz="1600" b="0" i="0" u="none" strike="noStrike" kern="1200" cap="none" spc="0" normalizeH="0" baseline="30000" noProof="0" dirty="0">
                <a:ln>
                  <a:noFill/>
                </a:ln>
                <a:solidFill>
                  <a:srgbClr val="201D3E"/>
                </a:solidFill>
                <a:effectLst/>
                <a:uLnTx/>
                <a:uFillTx/>
                <a:latin typeface="Calibri" panose="020F0502020204030204"/>
                <a:ea typeface="+mn-ea"/>
                <a:cs typeface="+mn-cs"/>
              </a:rPr>
              <a:t>21</a:t>
            </a:r>
          </a:p>
        </p:txBody>
      </p:sp>
      <p:sp>
        <p:nvSpPr>
          <p:cNvPr id="28" name="TextBox 27"/>
          <p:cNvSpPr txBox="1"/>
          <p:nvPr/>
        </p:nvSpPr>
        <p:spPr>
          <a:xfrm>
            <a:off x="4020765" y="1886741"/>
            <a:ext cx="96766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201D3E"/>
                </a:solidFill>
                <a:effectLst/>
                <a:uLnTx/>
                <a:uFillTx/>
                <a:latin typeface="Calibri" panose="020F0502020204030204"/>
                <a:ea typeface="+mn-ea"/>
                <a:cs typeface="+mn-cs"/>
              </a:rPr>
              <a:t>1.6x10</a:t>
            </a:r>
            <a:r>
              <a:rPr kumimoji="0" lang="en-GB" sz="1600" b="0" i="0" u="none" strike="noStrike" kern="1200" cap="none" spc="0" normalizeH="0" baseline="30000" noProof="0" dirty="0">
                <a:ln>
                  <a:noFill/>
                </a:ln>
                <a:solidFill>
                  <a:srgbClr val="201D3E"/>
                </a:solidFill>
                <a:effectLst/>
                <a:uLnTx/>
                <a:uFillTx/>
                <a:latin typeface="Calibri" panose="020F0502020204030204"/>
                <a:ea typeface="+mn-ea"/>
                <a:cs typeface="+mn-cs"/>
              </a:rPr>
              <a:t>21</a:t>
            </a:r>
          </a:p>
        </p:txBody>
      </p:sp>
    </p:spTree>
    <p:extLst>
      <p:ext uri="{BB962C8B-B14F-4D97-AF65-F5344CB8AC3E}">
        <p14:creationId xmlns:p14="http://schemas.microsoft.com/office/powerpoint/2010/main" val="59605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4649"/>
            <a:ext cx="4586762" cy="1202231"/>
          </a:xfrm>
        </p:spPr>
        <p:txBody>
          <a:bodyPr>
            <a:normAutofit fontScale="90000"/>
          </a:bodyPr>
          <a:lstStyle/>
          <a:p>
            <a:r>
              <a:rPr lang="en-US" altLang="en-US" dirty="0"/>
              <a:t>The LBNF/DUNE Beamline</a:t>
            </a:r>
            <a:endParaRPr lang="en-GB" dirty="0"/>
          </a:p>
        </p:txBody>
      </p:sp>
      <p:sp>
        <p:nvSpPr>
          <p:cNvPr id="4" name="Slide Number Placeholder 3"/>
          <p:cNvSpPr>
            <a:spLocks noGrp="1"/>
          </p:cNvSpPr>
          <p:nvPr>
            <p:ph type="sldNum" sz="quarter" idx="12"/>
          </p:nvPr>
        </p:nvSpPr>
        <p:spPr/>
        <p:txBody>
          <a:bodyPr/>
          <a:lstStyle/>
          <a:p>
            <a:pPr lvl="2">
              <a:lnSpc>
                <a:spcPct val="90000"/>
              </a:lnSpc>
              <a:spcBef>
                <a:spcPts val="500"/>
              </a:spcBef>
              <a:buClr>
                <a:schemeClr val="tx1"/>
              </a:buClr>
            </a:pPr>
            <a:r>
              <a:rPr lang="en-GB" dirty="0" smtClean="0"/>
              <a:t>Slide </a:t>
            </a:r>
            <a:fld id="{7E569216-649D-40FE-A193-2C061D61F110}" type="slidenum">
              <a:rPr smtClean="0"/>
              <a:pPr lvl="2">
                <a:lnSpc>
                  <a:spcPct val="90000"/>
                </a:lnSpc>
                <a:spcBef>
                  <a:spcPts val="500"/>
                </a:spcBef>
                <a:buClr>
                  <a:schemeClr val="tx1"/>
                </a:buClr>
              </a:pPr>
              <a:t>7</a:t>
            </a:fld>
            <a:r>
              <a:rPr dirty="0" smtClean="0"/>
              <a:t> </a:t>
            </a:r>
            <a:endParaRPr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6761" y="2942063"/>
            <a:ext cx="7243262" cy="37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6761" y="304461"/>
            <a:ext cx="7243262" cy="240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7"/>
          <p:cNvSpPr>
            <a:spLocks noGrp="1"/>
          </p:cNvSpPr>
          <p:nvPr>
            <p:ph idx="1"/>
          </p:nvPr>
        </p:nvSpPr>
        <p:spPr>
          <a:xfrm>
            <a:off x="456722" y="1882620"/>
            <a:ext cx="3253740" cy="4006711"/>
          </a:xfrm>
        </p:spPr>
        <p:txBody>
          <a:bodyPr/>
          <a:lstStyle/>
          <a:p>
            <a:r>
              <a:rPr lang="en-GB" sz="2000" dirty="0"/>
              <a:t>Primary 120 GeV proton beam interacts with graphite target</a:t>
            </a:r>
          </a:p>
          <a:p>
            <a:r>
              <a:rPr lang="en-GB" sz="2000" dirty="0" smtClean="0"/>
              <a:t>Generates </a:t>
            </a:r>
            <a:r>
              <a:rPr lang="en-GB" sz="2000" dirty="0"/>
              <a:t>wide-band </a:t>
            </a:r>
            <a:r>
              <a:rPr lang="en-GB" sz="2000" dirty="0" smtClean="0"/>
              <a:t>neutrino beam (~ </a:t>
            </a:r>
            <a:r>
              <a:rPr lang="en-GB" sz="2000" dirty="0"/>
              <a:t>few GeV)</a:t>
            </a:r>
          </a:p>
          <a:p>
            <a:r>
              <a:rPr lang="en-GB" sz="2000" dirty="0" smtClean="0"/>
              <a:t>Initial proton beam </a:t>
            </a:r>
            <a:r>
              <a:rPr lang="en-GB" sz="2000" dirty="0"/>
              <a:t>power 1.2 </a:t>
            </a:r>
            <a:r>
              <a:rPr lang="en-GB" sz="2000" dirty="0" smtClean="0"/>
              <a:t>MW</a:t>
            </a:r>
            <a:endParaRPr lang="en-GB" sz="2000" dirty="0"/>
          </a:p>
          <a:p>
            <a:r>
              <a:rPr lang="en-GB" sz="2000" dirty="0"/>
              <a:t>Upgradeable to 2.4 </a:t>
            </a:r>
            <a:r>
              <a:rPr lang="en-GB" sz="2000" dirty="0" smtClean="0"/>
              <a:t>MW</a:t>
            </a:r>
            <a:endParaRPr lang="en-GB" sz="2000" dirty="0"/>
          </a:p>
          <a:p>
            <a:endParaRPr lang="en-GB" dirty="0"/>
          </a:p>
        </p:txBody>
      </p:sp>
      <p:sp>
        <p:nvSpPr>
          <p:cNvPr id="9" name="Oval 8"/>
          <p:cNvSpPr>
            <a:spLocks noChangeAspect="1"/>
          </p:cNvSpPr>
          <p:nvPr/>
        </p:nvSpPr>
        <p:spPr bwMode="auto">
          <a:xfrm rot="4754618">
            <a:off x="8384294" y="3600613"/>
            <a:ext cx="1471788" cy="119386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srgbClr val="000000"/>
              </a:solidFill>
              <a:latin typeface="Lucida Grande" pitchFamily="84" charset="0"/>
              <a:ea typeface="ヒラギノ角ゴ Pro W3" pitchFamily="84" charset="-128"/>
            </a:endParaRPr>
          </a:p>
        </p:txBody>
      </p:sp>
    </p:spTree>
    <p:extLst>
      <p:ext uri="{BB962C8B-B14F-4D97-AF65-F5344CB8AC3E}">
        <p14:creationId xmlns:p14="http://schemas.microsoft.com/office/powerpoint/2010/main" val="1769123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59038"/>
            <a:ext cx="10515600" cy="1325563"/>
          </a:xfrm>
        </p:spPr>
        <p:txBody>
          <a:bodyPr/>
          <a:lstStyle/>
          <a:p>
            <a:r>
              <a:rPr lang="en-GB" dirty="0" smtClean="0"/>
              <a:t>LBNF Target Station</a:t>
            </a:r>
            <a:endParaRPr lang="en-GB" dirty="0"/>
          </a:p>
        </p:txBody>
      </p:sp>
      <p:sp>
        <p:nvSpPr>
          <p:cNvPr id="4" name="Slide Number Placeholder 3"/>
          <p:cNvSpPr>
            <a:spLocks noGrp="1"/>
          </p:cNvSpPr>
          <p:nvPr>
            <p:ph type="sldNum" sz="quarter" idx="12"/>
          </p:nvPr>
        </p:nvSpPr>
        <p:spPr/>
        <p:txBody>
          <a:bodyPr/>
          <a:lstStyle/>
          <a:p>
            <a:fld id="{7E569216-649D-40FE-A193-2C061D61F110}" type="slidenum">
              <a:rPr lang="en-US" smtClean="0"/>
              <a:pPr/>
              <a:t>8</a:t>
            </a:fld>
            <a:endParaRPr lang="en-US" dirty="0"/>
          </a:p>
        </p:txBody>
      </p:sp>
      <p:pic>
        <p:nvPicPr>
          <p:cNvPr id="7" name="Picture 6" descr="A picture containing text, miller&#10;&#10;Description automatically generated">
            <a:extLst>
              <a:ext uri="{FF2B5EF4-FFF2-40B4-BE49-F238E27FC236}">
                <a16:creationId xmlns:a16="http://schemas.microsoft.com/office/drawing/2014/main" id="{8D8D2BBA-D81E-470C-AE78-608DEDEB3D4F}"/>
              </a:ext>
            </a:extLst>
          </p:cNvPr>
          <p:cNvPicPr>
            <a:picLocks noChangeAspect="1"/>
          </p:cNvPicPr>
          <p:nvPr/>
        </p:nvPicPr>
        <p:blipFill rotWithShape="1">
          <a:blip r:embed="rId2"/>
          <a:srcRect l="10712" r="9305"/>
          <a:stretch/>
        </p:blipFill>
        <p:spPr>
          <a:xfrm>
            <a:off x="2230054" y="1082139"/>
            <a:ext cx="8940866" cy="5124264"/>
          </a:xfrm>
          <a:prstGeom prst="rect">
            <a:avLst/>
          </a:prstGeom>
        </p:spPr>
      </p:pic>
      <p:sp>
        <p:nvSpPr>
          <p:cNvPr id="8" name="Right Arrow 20">
            <a:extLst>
              <a:ext uri="{FF2B5EF4-FFF2-40B4-BE49-F238E27FC236}">
                <a16:creationId xmlns:a16="http://schemas.microsoft.com/office/drawing/2014/main" id="{2B2CD2B8-4539-4273-884D-C7DAE380A40A}"/>
              </a:ext>
            </a:extLst>
          </p:cNvPr>
          <p:cNvSpPr/>
          <p:nvPr/>
        </p:nvSpPr>
        <p:spPr>
          <a:xfrm rot="10408515">
            <a:off x="10705483" y="3221502"/>
            <a:ext cx="781099" cy="379619"/>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157280C-5571-4EF5-B23F-8AC2C840C2ED}"/>
              </a:ext>
            </a:extLst>
          </p:cNvPr>
          <p:cNvSpPr txBox="1"/>
          <p:nvPr/>
        </p:nvSpPr>
        <p:spPr>
          <a:xfrm rot="21222144">
            <a:off x="11308530" y="2827750"/>
            <a:ext cx="547134" cy="369332"/>
          </a:xfrm>
          <a:prstGeom prst="rect">
            <a:avLst/>
          </a:prstGeom>
          <a:noFill/>
        </p:spPr>
        <p:txBody>
          <a:bodyPr wrap="square" rtlCol="0">
            <a:spAutoFit/>
          </a:bodyPr>
          <a:lstStyle/>
          <a:p>
            <a:r>
              <a:rPr lang="en-GB" dirty="0">
                <a:solidFill>
                  <a:srgbClr val="FF0000"/>
                </a:solidFill>
              </a:rPr>
              <a:t>P</a:t>
            </a:r>
            <a:r>
              <a:rPr lang="en-GB" baseline="30000" dirty="0">
                <a:solidFill>
                  <a:srgbClr val="FF0000"/>
                </a:solidFill>
              </a:rPr>
              <a:t>+</a:t>
            </a:r>
            <a:endParaRPr lang="en-GB" dirty="0">
              <a:solidFill>
                <a:srgbClr val="FF0000"/>
              </a:solidFill>
            </a:endParaRPr>
          </a:p>
        </p:txBody>
      </p:sp>
      <p:sp>
        <p:nvSpPr>
          <p:cNvPr id="10" name="Oval 9"/>
          <p:cNvSpPr>
            <a:spLocks noChangeAspect="1"/>
          </p:cNvSpPr>
          <p:nvPr/>
        </p:nvSpPr>
        <p:spPr bwMode="auto">
          <a:xfrm rot="4754618">
            <a:off x="8273358" y="2937348"/>
            <a:ext cx="1284021" cy="1269591"/>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srgbClr val="000000"/>
              </a:solidFill>
              <a:latin typeface="Lucida Grande" pitchFamily="84" charset="0"/>
              <a:ea typeface="ヒラギノ角ゴ Pro W3" pitchFamily="84" charset="-128"/>
            </a:endParaRPr>
          </a:p>
        </p:txBody>
      </p:sp>
      <p:sp>
        <p:nvSpPr>
          <p:cNvPr id="11" name="Rectangular Callout 10"/>
          <p:cNvSpPr/>
          <p:nvPr/>
        </p:nvSpPr>
        <p:spPr>
          <a:xfrm>
            <a:off x="8171906" y="5237017"/>
            <a:ext cx="2405605" cy="616169"/>
          </a:xfrm>
          <a:prstGeom prst="wedgeRectCallout">
            <a:avLst>
              <a:gd name="adj1" fmla="val -15911"/>
              <a:gd name="adj2" fmla="val -307199"/>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dirty="0" smtClean="0">
                <a:ln>
                  <a:noFill/>
                </a:ln>
                <a:solidFill>
                  <a:srgbClr val="201D3E"/>
                </a:solidFill>
                <a:effectLst/>
                <a:uLnTx/>
                <a:uFillTx/>
                <a:latin typeface="Calibri" panose="020F0502020204030204"/>
                <a:ea typeface="+mn-ea"/>
                <a:cs typeface="+mn-cs"/>
              </a:rPr>
              <a:t>Target</a:t>
            </a:r>
            <a:r>
              <a:rPr kumimoji="0" lang="en-GB" sz="1800" b="0" i="0" u="none" strike="noStrike" kern="1200" cap="none" spc="0" normalizeH="0" noProof="0" dirty="0" smtClean="0">
                <a:ln>
                  <a:noFill/>
                </a:ln>
                <a:solidFill>
                  <a:srgbClr val="201D3E"/>
                </a:solidFill>
                <a:effectLst/>
                <a:uLnTx/>
                <a:uFillTx/>
                <a:latin typeface="Calibri" panose="020F0502020204030204"/>
                <a:ea typeface="+mn-ea"/>
                <a:cs typeface="+mn-cs"/>
              </a:rPr>
              <a:t> within 1</a:t>
            </a:r>
            <a:r>
              <a:rPr kumimoji="0" lang="en-GB" sz="1800" b="0" i="0" u="none" strike="noStrike" kern="1200" cap="none" spc="0" normalizeH="0" baseline="30000" noProof="0" dirty="0" smtClean="0">
                <a:ln>
                  <a:noFill/>
                </a:ln>
                <a:solidFill>
                  <a:srgbClr val="201D3E"/>
                </a:solidFill>
                <a:effectLst/>
                <a:uLnTx/>
                <a:uFillTx/>
                <a:latin typeface="Calibri" panose="020F0502020204030204"/>
                <a:ea typeface="+mn-ea"/>
                <a:cs typeface="+mn-cs"/>
              </a:rPr>
              <a:t>st</a:t>
            </a:r>
            <a:r>
              <a:rPr kumimoji="0" lang="en-GB" sz="1800" b="0" i="0" u="none" strike="noStrike" kern="1200" cap="none" spc="0" normalizeH="0" noProof="0" dirty="0" smtClean="0">
                <a:ln>
                  <a:noFill/>
                </a:ln>
                <a:solidFill>
                  <a:srgbClr val="201D3E"/>
                </a:solidFill>
                <a:effectLst/>
                <a:uLnTx/>
                <a:uFillTx/>
                <a:latin typeface="Calibri" panose="020F0502020204030204"/>
                <a:ea typeface="+mn-ea"/>
                <a:cs typeface="+mn-cs"/>
              </a:rPr>
              <a:t> magnetic horn</a:t>
            </a:r>
            <a:endParaRPr kumimoji="0" lang="en-GB" sz="1800" b="0" i="0" u="none" strike="noStrike" kern="1200" cap="none" spc="0" normalizeH="0" baseline="0" noProof="0" dirty="0">
              <a:ln>
                <a:noFill/>
              </a:ln>
              <a:solidFill>
                <a:srgbClr val="201D3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883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2778940" y="1904292"/>
            <a:ext cx="2880000" cy="1137568"/>
          </a:xfrm>
          <a:prstGeom prst="rect">
            <a:avLst/>
          </a:prstGeom>
          <a:solidFill>
            <a:schemeClr val="accent5">
              <a:lumMod val="60000"/>
              <a:lumOff val="40000"/>
            </a:schemeClr>
          </a:solidFill>
          <a:ln w="19050">
            <a:solidFill>
              <a:schemeClr val="tx1"/>
            </a:solidFill>
          </a:ln>
          <a:effectLst>
            <a:outerShdw blurRad="50800" dist="50800" dir="2700000" algn="tl" rotWithShape="0">
              <a:schemeClr val="bg1">
                <a:lumMod val="65000"/>
                <a:alpha val="40000"/>
              </a:schemeClr>
            </a:outerShdw>
          </a:effectLst>
        </p:spPr>
        <p:txBody>
          <a:bodyPr wrap="square" rtlCol="0">
            <a:noAutofit/>
          </a:bodyPr>
          <a:lstStyle/>
          <a:p>
            <a:pPr marL="0" marR="0" lvl="0" indent="0" algn="ctr" defTabSz="914400" rtl="0" eaLnBrk="1" fontAlgn="auto" latinLnBrk="0" hangingPunct="1">
              <a:lnSpc>
                <a:spcPts val="2000"/>
              </a:lnSpc>
              <a:spcBef>
                <a:spcPts val="200"/>
              </a:spcBef>
              <a:spcAft>
                <a:spcPts val="200"/>
              </a:spcAft>
              <a:buClrTx/>
              <a:buSzTx/>
              <a:buFontTx/>
              <a:buNone/>
              <a:tabLst/>
              <a:defRPr/>
            </a:pPr>
            <a:r>
              <a:rPr kumimoji="0" lang="en-GB" sz="1800" b="1" i="0" u="none" strike="noStrike" kern="1200" cap="none" spc="0" normalizeH="0" baseline="0" noProof="0" dirty="0" smtClean="0">
                <a:ln>
                  <a:noFill/>
                </a:ln>
                <a:solidFill>
                  <a:srgbClr val="2E2C61"/>
                </a:solidFill>
                <a:effectLst/>
                <a:uLnTx/>
                <a:uFillTx/>
                <a:latin typeface="Calibri" panose="020F0502020204030204"/>
                <a:ea typeface="+mn-ea"/>
                <a:cs typeface="+mn-cs"/>
              </a:rPr>
              <a:t>WP1</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a:p>
            <a:pPr marL="0" marR="0" lvl="0" indent="0" algn="ctr" defTabSz="914400" rtl="0" eaLnBrk="1" fontAlgn="auto" latinLnBrk="0" hangingPunct="1">
              <a:lnSpc>
                <a:spcPts val="1500"/>
              </a:lnSpc>
              <a:spcBef>
                <a:spcPts val="200"/>
              </a:spcBef>
              <a:spcAft>
                <a:spcPts val="200"/>
              </a:spcAft>
              <a:buClrTx/>
              <a:buSzTx/>
              <a:buFontTx/>
              <a:buNone/>
              <a:tabLst/>
              <a:defRPr/>
            </a:pPr>
            <a:r>
              <a:rPr kumimoji="0" lang="en-GB" sz="1600" b="0" i="1" u="none" strike="noStrike" kern="1200" cap="none" spc="0" normalizeH="0" baseline="0" noProof="0" dirty="0">
                <a:ln>
                  <a:noFill/>
                </a:ln>
                <a:solidFill>
                  <a:srgbClr val="2E2C61"/>
                </a:solidFill>
                <a:effectLst/>
                <a:uLnTx/>
                <a:uFillTx/>
                <a:latin typeface="Calibri" panose="020F0502020204030204"/>
                <a:ea typeface="+mn-ea"/>
                <a:cs typeface="+mn-cs"/>
              </a:rPr>
              <a:t>“Target and Beamline Apparatus”</a:t>
            </a:r>
            <a:endParaRPr kumimoji="0" lang="en-GB" sz="1600" b="0" i="0" u="none" strike="noStrike" kern="1200" cap="none" spc="0" normalizeH="0" baseline="0" noProof="0" dirty="0">
              <a:ln>
                <a:noFill/>
              </a:ln>
              <a:solidFill>
                <a:srgbClr val="2E2C61"/>
              </a:solidFill>
              <a:effectLst/>
              <a:uLnTx/>
              <a:uFillTx/>
              <a:latin typeface="Calibri" panose="020F0502020204030204"/>
              <a:ea typeface="+mn-ea"/>
              <a:cs typeface="+mn-cs"/>
            </a:endParaRPr>
          </a:p>
          <a:p>
            <a:pPr marL="0" marR="0" lvl="0" indent="0" algn="ctr" defTabSz="914400" rtl="0" eaLnBrk="1" fontAlgn="auto" latinLnBrk="0" hangingPunct="1">
              <a:lnSpc>
                <a:spcPts val="2000"/>
              </a:lnSpc>
              <a:spcBef>
                <a:spcPts val="200"/>
              </a:spcBef>
              <a:spcAft>
                <a:spcPts val="200"/>
              </a:spcAft>
              <a:buClrTx/>
              <a:buSzTx/>
              <a:buFontTx/>
              <a:buNone/>
              <a:tabLst/>
              <a:defRPr/>
            </a:pPr>
            <a:r>
              <a:rPr kumimoji="0" lang="en-GB" sz="1600" b="0" i="0" u="none" strike="noStrike" kern="1200" cap="none" spc="0" normalizeH="0" baseline="0" noProof="0" dirty="0" smtClean="0">
                <a:ln>
                  <a:noFill/>
                </a:ln>
                <a:solidFill>
                  <a:srgbClr val="2E2C61"/>
                </a:solidFill>
                <a:effectLst/>
                <a:uLnTx/>
                <a:uFillTx/>
                <a:latin typeface="Calibri" panose="020F0502020204030204"/>
                <a:ea typeface="+mn-ea"/>
                <a:cs typeface="+mn-cs"/>
              </a:rPr>
              <a:t>(Loveridge)</a:t>
            </a:r>
            <a:endParaRPr kumimoji="0" lang="en-GB" sz="16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56" name="TextBox 55"/>
          <p:cNvSpPr txBox="1"/>
          <p:nvPr/>
        </p:nvSpPr>
        <p:spPr>
          <a:xfrm>
            <a:off x="2778940" y="3041860"/>
            <a:ext cx="2880000" cy="3240000"/>
          </a:xfrm>
          <a:prstGeom prst="rect">
            <a:avLst/>
          </a:prstGeom>
          <a:blipFill>
            <a:blip r:embed="rId3"/>
            <a:stretch>
              <a:fillRect/>
            </a:stretch>
          </a:blipFill>
          <a:ln w="19050">
            <a:solidFill>
              <a:schemeClr val="tx1"/>
            </a:solidFill>
          </a:ln>
          <a:effectLst>
            <a:outerShdw blurRad="50800" dist="50800" dir="2700000" algn="tl" rotWithShape="0">
              <a:schemeClr val="bg1">
                <a:lumMod val="65000"/>
                <a:alpha val="40000"/>
              </a:schemeClr>
            </a:outerShdw>
          </a:effectLst>
        </p:spPr>
        <p:txBody>
          <a:bodyPr wrap="square" rtlCol="0">
            <a:no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2" name="Title 1"/>
          <p:cNvSpPr>
            <a:spLocks noGrp="1"/>
          </p:cNvSpPr>
          <p:nvPr>
            <p:ph type="title"/>
          </p:nvPr>
        </p:nvSpPr>
        <p:spPr>
          <a:xfrm>
            <a:off x="2833007" y="76042"/>
            <a:ext cx="9087058" cy="811652"/>
          </a:xfrm>
        </p:spPr>
        <p:txBody>
          <a:bodyPr>
            <a:normAutofit fontScale="90000"/>
          </a:bodyPr>
          <a:lstStyle/>
          <a:p>
            <a:r>
              <a:rPr lang="en-GB" dirty="0" smtClean="0"/>
              <a:t>LBNF-UK </a:t>
            </a:r>
            <a:r>
              <a:rPr lang="en-GB" dirty="0"/>
              <a:t>Target and Associated </a:t>
            </a:r>
            <a:r>
              <a:rPr lang="en-GB" dirty="0" smtClean="0"/>
              <a:t>Equipment</a:t>
            </a:r>
            <a:endParaRPr lang="en-GB" b="0" i="1" dirty="0"/>
          </a:p>
        </p:txBody>
      </p:sp>
      <p:sp>
        <p:nvSpPr>
          <p:cNvPr id="4" name="Slide Number Placeholder 3"/>
          <p:cNvSpPr>
            <a:spLocks noGrp="1"/>
          </p:cNvSpPr>
          <p:nvPr>
            <p:ph type="sldNum" sz="quarter" idx="12"/>
          </p:nvPr>
        </p:nvSpPr>
        <p:spPr/>
        <p:txBody>
          <a:bodyPr/>
          <a:lstStyle/>
          <a:p>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r>
              <a:rPr kumimoji="0" lang="en-GB" sz="1400" b="0" i="0" u="none" strike="noStrike" kern="1200" cap="none" spc="0" normalizeH="0" baseline="0" noProof="0" dirty="0" smtClean="0">
                <a:ln>
                  <a:noFill/>
                </a:ln>
                <a:solidFill>
                  <a:srgbClr val="616161"/>
                </a:solidFill>
                <a:effectLst/>
                <a:uLnTx/>
                <a:uFillTx/>
                <a:latin typeface="Arial" panose="020B0604020202020204" pitchFamily="34" charset="0"/>
                <a:ea typeface="+mn-ea"/>
                <a:cs typeface="Arial" panose="020B0604020202020204" pitchFamily="34" charset="0"/>
              </a:rPr>
              <a:t>Slide </a:t>
            </a:r>
            <a:fld id="{7E569216-649D-40FE-A193-2C061D61F110}" type="slidenum">
              <a:rPr kumimoji="0" lang="en-US" sz="1400" b="0" i="0" u="none" strike="noStrike" kern="1200" cap="none" spc="0" normalizeH="0" baseline="0" noProof="0" smtClean="0">
                <a:ln>
                  <a:noFill/>
                </a:ln>
                <a:solidFill>
                  <a:srgbClr val="616161"/>
                </a:solidFill>
                <a:effectLst/>
                <a:uLnTx/>
                <a:uFillTx/>
                <a:latin typeface="Arial" panose="020B0604020202020204" pitchFamily="34" charset="0"/>
                <a:ea typeface="+mn-ea"/>
                <a:cs typeface="Arial" panose="020B0604020202020204" pitchFamily="34" charset="0"/>
              </a:rPr>
              <a:pPr marL="806450" marR="0" lvl="2" indent="0" algn="r" defTabSz="914400" rtl="0" eaLnBrk="1" fontAlgn="auto" latinLnBrk="0" hangingPunct="1">
                <a:lnSpc>
                  <a:spcPct val="90000"/>
                </a:lnSpc>
                <a:spcBef>
                  <a:spcPts val="500"/>
                </a:spcBef>
                <a:spcAft>
                  <a:spcPts val="0"/>
                </a:spcAft>
                <a:buClr>
                  <a:srgbClr val="2E2C61"/>
                </a:buClr>
                <a:buSzTx/>
                <a:buFontTx/>
                <a:buNone/>
                <a:tabLst/>
                <a:defRPr/>
              </a:pPr>
              <a:t>9</a:t>
            </a:fld>
            <a:r>
              <a:rPr kumimoji="0" lang="en-US" sz="1400" b="0" i="0" u="none" strike="noStrike" kern="1200" cap="none" spc="0" normalizeH="0" baseline="0" noProof="0" dirty="0" smtClean="0">
                <a:ln>
                  <a:noFill/>
                </a:ln>
                <a:solidFill>
                  <a:srgbClr val="616161"/>
                </a:solidFill>
                <a:effectLst/>
                <a:uLnTx/>
                <a:uFillTx/>
                <a:latin typeface="Arial" panose="020B0604020202020204" pitchFamily="34" charset="0"/>
                <a:ea typeface="+mn-ea"/>
                <a:cs typeface="Arial" panose="020B0604020202020204" pitchFamily="34" charset="0"/>
              </a:rPr>
              <a:t> </a:t>
            </a:r>
            <a:endParaRPr kumimoji="0" lang="en-US" sz="1400" b="0" i="0" u="none" strike="noStrike" kern="1200" cap="none" spc="0" normalizeH="0" baseline="0" noProof="0" dirty="0">
              <a:ln>
                <a:noFill/>
              </a:ln>
              <a:solidFill>
                <a:srgbClr val="616161"/>
              </a:solidFill>
              <a:effectLst/>
              <a:uLnTx/>
              <a:uFillTx/>
              <a:latin typeface="Arial" panose="020B0604020202020204" pitchFamily="34" charset="0"/>
              <a:ea typeface="+mn-ea"/>
              <a:cs typeface="Arial" panose="020B0604020202020204" pitchFamily="34" charset="0"/>
            </a:endParaRPr>
          </a:p>
        </p:txBody>
      </p:sp>
      <p:sp>
        <p:nvSpPr>
          <p:cNvPr id="17" name="TextBox 16"/>
          <p:cNvSpPr txBox="1"/>
          <p:nvPr/>
        </p:nvSpPr>
        <p:spPr>
          <a:xfrm>
            <a:off x="5821540" y="834187"/>
            <a:ext cx="2825496" cy="724277"/>
          </a:xfrm>
          <a:prstGeom prst="rect">
            <a:avLst/>
          </a:prstGeom>
          <a:solidFill>
            <a:schemeClr val="accent5">
              <a:lumMod val="60000"/>
              <a:lumOff val="40000"/>
            </a:schemeClr>
          </a:solidFill>
          <a:ln w="19050">
            <a:solidFill>
              <a:schemeClr val="tx1"/>
            </a:solidFill>
          </a:ln>
          <a:effectLst>
            <a:outerShdw blurRad="50800" dist="50800" dir="2700000" algn="tl" rotWithShape="0">
              <a:schemeClr val="bg1">
                <a:lumMod val="65000"/>
                <a:alpha val="40000"/>
              </a:schemeClr>
            </a:outerShdw>
          </a:effectLst>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2E2C61"/>
                </a:solidFill>
                <a:effectLst/>
                <a:uLnTx/>
                <a:uFillTx/>
                <a:latin typeface="Calibri" panose="020F0502020204030204"/>
                <a:ea typeface="+mn-ea"/>
                <a:cs typeface="+mn-cs"/>
              </a:rPr>
              <a:t>WP0: Project Management</a:t>
            </a:r>
            <a:r>
              <a:rPr kumimoji="0" lang="en-GB" sz="1800" b="0" i="0" u="none" strike="noStrike" kern="1200" cap="none" spc="0" normalizeH="0" baseline="0" noProof="0" dirty="0" smtClean="0">
                <a:ln>
                  <a:noFill/>
                </a:ln>
                <a:solidFill>
                  <a:srgbClr val="2E2C61"/>
                </a:solidFill>
                <a:effectLst/>
                <a:uLnTx/>
                <a:uFillTx/>
                <a:latin typeface="Calibri" panose="020F0502020204030204"/>
                <a:ea typeface="+mn-ea"/>
                <a:cs typeface="+mn-cs"/>
              </a:rPr>
              <a:t/>
            </a:r>
            <a:br>
              <a:rPr kumimoji="0" lang="en-GB" sz="1800" b="0" i="0" u="none" strike="noStrike" kern="1200" cap="none" spc="0" normalizeH="0" baseline="0" noProof="0" dirty="0" smtClean="0">
                <a:ln>
                  <a:noFill/>
                </a:ln>
                <a:solidFill>
                  <a:srgbClr val="2E2C61"/>
                </a:solidFill>
                <a:effectLst/>
                <a:uLnTx/>
                <a:uFillTx/>
                <a:latin typeface="Calibri" panose="020F0502020204030204"/>
                <a:ea typeface="+mn-ea"/>
                <a:cs typeface="+mn-cs"/>
              </a:rPr>
            </a:br>
            <a:r>
              <a:rPr kumimoji="0" lang="en-GB" sz="1600" b="0" i="0" u="none" strike="noStrike" kern="1200" cap="none" spc="0" normalizeH="0" baseline="0" noProof="0" dirty="0" smtClean="0">
                <a:ln>
                  <a:noFill/>
                </a:ln>
                <a:solidFill>
                  <a:srgbClr val="2E2C61"/>
                </a:solidFill>
                <a:effectLst/>
                <a:uLnTx/>
                <a:uFillTx/>
                <a:latin typeface="Calibri" panose="020F0502020204030204"/>
                <a:ea typeface="+mn-ea"/>
                <a:cs typeface="+mn-cs"/>
              </a:rPr>
              <a:t>PI: Densham / PM: Loveridge</a:t>
            </a:r>
            <a:endParaRPr kumimoji="0" lang="en-GB" sz="16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18" name="TextBox 17"/>
          <p:cNvSpPr txBox="1"/>
          <p:nvPr/>
        </p:nvSpPr>
        <p:spPr>
          <a:xfrm>
            <a:off x="5794288" y="1904966"/>
            <a:ext cx="2880000" cy="1137570"/>
          </a:xfrm>
          <a:prstGeom prst="rect">
            <a:avLst/>
          </a:prstGeom>
          <a:solidFill>
            <a:schemeClr val="accent5">
              <a:lumMod val="60000"/>
              <a:lumOff val="40000"/>
            </a:schemeClr>
          </a:solidFill>
          <a:ln w="19050">
            <a:solidFill>
              <a:schemeClr val="tx1"/>
            </a:solidFill>
          </a:ln>
          <a:effectLst>
            <a:outerShdw blurRad="50800" dist="50800" dir="2700000" algn="tl" rotWithShape="0">
              <a:schemeClr val="bg1">
                <a:lumMod val="65000"/>
                <a:alpha val="40000"/>
              </a:schemeClr>
            </a:outerShdw>
          </a:effectLst>
        </p:spPr>
        <p:txBody>
          <a:bodyPr wrap="square" rtlCol="0">
            <a:noAutofit/>
          </a:bodyPr>
          <a:lstStyle/>
          <a:p>
            <a:pPr marL="0" marR="0" lvl="0" indent="0" algn="ctr" defTabSz="914400" rtl="0" eaLnBrk="1" fontAlgn="auto" latinLnBrk="0" hangingPunct="1">
              <a:lnSpc>
                <a:spcPts val="2000"/>
              </a:lnSpc>
              <a:spcBef>
                <a:spcPts val="600"/>
              </a:spcBef>
              <a:spcAft>
                <a:spcPts val="600"/>
              </a:spcAft>
              <a:buClrTx/>
              <a:buSzTx/>
              <a:buFontTx/>
              <a:buNone/>
              <a:tabLst/>
              <a:defRPr/>
            </a:pPr>
            <a:r>
              <a:rPr kumimoji="0" lang="en-GB" sz="1800" b="1" i="0" u="none" strike="noStrike" kern="1200" cap="none" spc="0" normalizeH="0" baseline="0" noProof="0" dirty="0" smtClean="0">
                <a:ln>
                  <a:noFill/>
                </a:ln>
                <a:solidFill>
                  <a:srgbClr val="2E2C61"/>
                </a:solidFill>
                <a:effectLst/>
                <a:uLnTx/>
                <a:uFillTx/>
                <a:latin typeface="Calibri" panose="020F0502020204030204"/>
                <a:ea typeface="+mn-ea"/>
                <a:cs typeface="+mn-cs"/>
              </a:rPr>
              <a:t>WP2</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a:p>
            <a:pPr marL="0" marR="0" lvl="0" indent="0" algn="ctr" defTabSz="914400" rtl="0" eaLnBrk="1" fontAlgn="auto" latinLnBrk="0" hangingPunct="1">
              <a:lnSpc>
                <a:spcPts val="2000"/>
              </a:lnSpc>
              <a:spcBef>
                <a:spcPts val="400"/>
              </a:spcBef>
              <a:spcAft>
                <a:spcPts val="400"/>
              </a:spcAft>
              <a:buClrTx/>
              <a:buSzTx/>
              <a:buFontTx/>
              <a:buNone/>
              <a:tabLst/>
              <a:defRPr/>
            </a:pPr>
            <a:r>
              <a:rPr kumimoji="0" lang="en-GB" sz="1600" b="0" i="1" u="none" strike="noStrike" kern="1200" cap="none" spc="0" normalizeH="0" baseline="0" noProof="0" dirty="0" smtClean="0">
                <a:ln>
                  <a:noFill/>
                </a:ln>
                <a:solidFill>
                  <a:srgbClr val="2E2C61"/>
                </a:solidFill>
                <a:effectLst/>
                <a:uLnTx/>
                <a:uFillTx/>
                <a:latin typeface="Calibri" panose="020F0502020204030204"/>
                <a:ea typeface="+mn-ea"/>
                <a:cs typeface="+mn-cs"/>
              </a:rPr>
              <a:t>“Remote Handling”</a:t>
            </a:r>
            <a:endParaRPr kumimoji="0" lang="en-GB" sz="1600" b="0" i="0" u="none" strike="noStrike" kern="1200" cap="none" spc="0" normalizeH="0" baseline="0" noProof="0" dirty="0">
              <a:ln>
                <a:noFill/>
              </a:ln>
              <a:solidFill>
                <a:srgbClr val="2E2C61"/>
              </a:solidFill>
              <a:effectLst/>
              <a:uLnTx/>
              <a:uFillTx/>
              <a:latin typeface="Calibri" panose="020F0502020204030204"/>
              <a:ea typeface="+mn-ea"/>
              <a:cs typeface="+mn-cs"/>
            </a:endParaRPr>
          </a:p>
          <a:p>
            <a:pPr marL="0" marR="0" lvl="0" indent="0" algn="ctr" defTabSz="914400" rtl="0" eaLnBrk="1" fontAlgn="auto" latinLnBrk="0" hangingPunct="1">
              <a:lnSpc>
                <a:spcPts val="2000"/>
              </a:lnSpc>
              <a:spcBef>
                <a:spcPts val="600"/>
              </a:spcBef>
              <a:spcAft>
                <a:spcPts val="600"/>
              </a:spcAft>
              <a:buClrTx/>
              <a:buSzTx/>
              <a:buFontTx/>
              <a:buNone/>
              <a:tabLst/>
              <a:defRPr/>
            </a:pPr>
            <a:r>
              <a:rPr kumimoji="0" lang="en-GB" sz="1600" b="0" i="0" u="none" strike="noStrike" kern="1200" cap="none" spc="0" normalizeH="0" baseline="0" noProof="0" dirty="0" smtClean="0">
                <a:ln>
                  <a:noFill/>
                </a:ln>
                <a:solidFill>
                  <a:srgbClr val="2E2C61"/>
                </a:solidFill>
                <a:effectLst/>
                <a:uLnTx/>
                <a:uFillTx/>
                <a:latin typeface="Calibri" panose="020F0502020204030204"/>
                <a:ea typeface="+mn-ea"/>
                <a:cs typeface="+mn-cs"/>
              </a:rPr>
              <a:t>(Harvey-Fishenden)</a:t>
            </a:r>
            <a:endParaRPr kumimoji="0" lang="en-GB" sz="16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cxnSp>
        <p:nvCxnSpPr>
          <p:cNvPr id="21" name="Straight Connector 20"/>
          <p:cNvCxnSpPr>
            <a:stCxn id="17" idx="2"/>
            <a:endCxn id="18" idx="0"/>
          </p:cNvCxnSpPr>
          <p:nvPr/>
        </p:nvCxnSpPr>
        <p:spPr>
          <a:xfrm>
            <a:off x="7234288" y="1558464"/>
            <a:ext cx="0" cy="346502"/>
          </a:xfrm>
          <a:prstGeom prst="line">
            <a:avLst/>
          </a:prstGeom>
          <a:ln w="19050">
            <a:solidFill>
              <a:schemeClr val="tx1"/>
            </a:solidFill>
          </a:ln>
          <a:effectLst>
            <a:outerShdw blurRad="50800" dist="50800" dir="2700000" algn="t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18940" y="1706497"/>
            <a:ext cx="6030695" cy="0"/>
          </a:xfrm>
          <a:prstGeom prst="line">
            <a:avLst/>
          </a:prstGeom>
          <a:ln w="19050">
            <a:solidFill>
              <a:schemeClr val="tx1"/>
            </a:solidFill>
          </a:ln>
          <a:effectLst>
            <a:outerShdw blurRad="50800" dist="50800" dir="2700000" algn="t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20" idx="0"/>
          </p:cNvCxnSpPr>
          <p:nvPr/>
        </p:nvCxnSpPr>
        <p:spPr>
          <a:xfrm>
            <a:off x="4218940" y="1706497"/>
            <a:ext cx="0" cy="197795"/>
          </a:xfrm>
          <a:prstGeom prst="line">
            <a:avLst/>
          </a:prstGeom>
          <a:ln w="19050">
            <a:solidFill>
              <a:schemeClr val="tx1"/>
            </a:solidFill>
          </a:ln>
          <a:effectLst>
            <a:outerShdw blurRad="50800" dist="50800" dir="2700000" algn="t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8809634" y="1906942"/>
            <a:ext cx="2880001" cy="1137568"/>
          </a:xfrm>
          <a:prstGeom prst="rect">
            <a:avLst/>
          </a:prstGeom>
          <a:solidFill>
            <a:schemeClr val="accent5">
              <a:lumMod val="60000"/>
              <a:lumOff val="40000"/>
            </a:schemeClr>
          </a:solidFill>
          <a:ln w="19050">
            <a:solidFill>
              <a:schemeClr val="tx1"/>
            </a:solidFill>
          </a:ln>
          <a:effectLst>
            <a:outerShdw blurRad="50800" dist="38100" dir="2700000" algn="tl" rotWithShape="0">
              <a:schemeClr val="bg1">
                <a:lumMod val="65000"/>
                <a:alpha val="40000"/>
              </a:schemeClr>
            </a:outerShdw>
          </a:effectLst>
        </p:spPr>
        <p:txBody>
          <a:bodyPr wrap="square" rtlCol="0">
            <a:no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srgbClr val="2E2C61"/>
                </a:solidFill>
                <a:effectLst/>
                <a:uLnTx/>
                <a:uFillTx/>
                <a:latin typeface="Calibri" panose="020F0502020204030204"/>
                <a:ea typeface="+mn-ea"/>
                <a:cs typeface="+mn-cs"/>
              </a:rPr>
              <a:t>WP3</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a:p>
            <a:pPr marL="0" marR="0" lvl="0" indent="0" algn="ctr" defTabSz="914400" rtl="0" eaLnBrk="1" fontAlgn="auto" latinLnBrk="0" hangingPunct="1">
              <a:lnSpc>
                <a:spcPts val="1500"/>
              </a:lnSpc>
              <a:spcBef>
                <a:spcPts val="500"/>
              </a:spcBef>
              <a:spcAft>
                <a:spcPts val="500"/>
              </a:spcAft>
              <a:buClrTx/>
              <a:buSzTx/>
              <a:buFontTx/>
              <a:buNone/>
              <a:tabLst/>
              <a:defRPr/>
            </a:pPr>
            <a:r>
              <a:rPr kumimoji="0" lang="en-GB" sz="1600" b="0" i="1" u="none" strike="noStrike" kern="1200" cap="none" spc="0" normalizeH="0" baseline="0" noProof="0" dirty="0" smtClean="0">
                <a:ln>
                  <a:noFill/>
                </a:ln>
                <a:solidFill>
                  <a:srgbClr val="2E2C61"/>
                </a:solidFill>
                <a:effectLst/>
                <a:uLnTx/>
                <a:uFillTx/>
                <a:latin typeface="Calibri" panose="020F0502020204030204"/>
                <a:ea typeface="+mn-ea"/>
                <a:cs typeface="+mn-cs"/>
              </a:rPr>
              <a:t>“</a:t>
            </a:r>
            <a:r>
              <a:rPr kumimoji="0" lang="en-GB" sz="1600" b="0" i="1" u="none" strike="noStrike" kern="1200" cap="none" spc="0" normalizeH="0" baseline="0" noProof="0" dirty="0">
                <a:ln>
                  <a:noFill/>
                </a:ln>
                <a:solidFill>
                  <a:srgbClr val="2E2C61"/>
                </a:solidFill>
                <a:effectLst/>
                <a:uLnTx/>
                <a:uFillTx/>
                <a:latin typeface="Calibri" panose="020F0502020204030204"/>
                <a:ea typeface="+mn-ea"/>
                <a:cs typeface="+mn-cs"/>
              </a:rPr>
              <a:t>Helium and</a:t>
            </a:r>
            <a:br>
              <a:rPr kumimoji="0" lang="en-GB" sz="1600" b="0" i="1" u="none" strike="noStrike" kern="1200" cap="none" spc="0" normalizeH="0" baseline="0" noProof="0" dirty="0">
                <a:ln>
                  <a:noFill/>
                </a:ln>
                <a:solidFill>
                  <a:srgbClr val="2E2C61"/>
                </a:solidFill>
                <a:effectLst/>
                <a:uLnTx/>
                <a:uFillTx/>
                <a:latin typeface="Calibri" panose="020F0502020204030204"/>
                <a:ea typeface="+mn-ea"/>
                <a:cs typeface="+mn-cs"/>
              </a:rPr>
            </a:br>
            <a:r>
              <a:rPr kumimoji="0" lang="en-GB" sz="1600" b="0" i="1" u="none" strike="noStrike" kern="1200" cap="none" spc="0" normalizeH="0" baseline="0" noProof="0" dirty="0">
                <a:ln>
                  <a:noFill/>
                </a:ln>
                <a:solidFill>
                  <a:srgbClr val="2E2C61"/>
                </a:solidFill>
                <a:effectLst/>
                <a:uLnTx/>
                <a:uFillTx/>
                <a:latin typeface="Calibri" panose="020F0502020204030204"/>
                <a:ea typeface="+mn-ea"/>
                <a:cs typeface="+mn-cs"/>
              </a:rPr>
              <a:t>Ancillary Plant</a:t>
            </a:r>
            <a:r>
              <a:rPr kumimoji="0" lang="en-GB" sz="1600" b="0" i="1" u="none" strike="noStrike" kern="1200" cap="none" spc="0" normalizeH="0" baseline="0" noProof="0" dirty="0" smtClean="0">
                <a:ln>
                  <a:noFill/>
                </a:ln>
                <a:solidFill>
                  <a:srgbClr val="2E2C61"/>
                </a:solidFill>
                <a:effectLst/>
                <a:uLnTx/>
                <a:uFillTx/>
                <a:latin typeface="Calibri" panose="020F0502020204030204"/>
                <a:ea typeface="+mn-ea"/>
                <a:cs typeface="+mn-cs"/>
              </a:rPr>
              <a:t>”</a:t>
            </a:r>
            <a:endParaRPr kumimoji="0" lang="en-GB" sz="1600" b="0" i="0" u="none" strike="noStrike" kern="1200" cap="none" spc="0" normalizeH="0" baseline="0" noProof="0" dirty="0">
              <a:ln>
                <a:noFill/>
              </a:ln>
              <a:solidFill>
                <a:srgbClr val="2E2C61"/>
              </a:solidFill>
              <a:effectLst/>
              <a:uLnTx/>
              <a:uFillTx/>
              <a:latin typeface="Calibri" panose="020F0502020204030204"/>
              <a:ea typeface="+mn-ea"/>
              <a:cs typeface="+mn-cs"/>
            </a:endParaRPr>
          </a:p>
          <a:p>
            <a:pPr marL="0" marR="0" lvl="0" indent="0" algn="ctr" defTabSz="914400" rtl="0" eaLnBrk="1" fontAlgn="auto" latinLnBrk="0" hangingPunct="1">
              <a:lnSpc>
                <a:spcPts val="2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2E2C61"/>
                </a:solidFill>
                <a:effectLst/>
                <a:uLnTx/>
                <a:uFillTx/>
                <a:latin typeface="Calibri" panose="020F0502020204030204"/>
                <a:ea typeface="+mn-ea"/>
                <a:cs typeface="+mn-cs"/>
              </a:rPr>
              <a:t>(Davenne)</a:t>
            </a:r>
            <a:endParaRPr kumimoji="0" lang="en-GB" sz="16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cxnSp>
        <p:nvCxnSpPr>
          <p:cNvPr id="53" name="Straight Connector 52"/>
          <p:cNvCxnSpPr>
            <a:endCxn id="52" idx="0"/>
          </p:cNvCxnSpPr>
          <p:nvPr/>
        </p:nvCxnSpPr>
        <p:spPr>
          <a:xfrm>
            <a:off x="10249635" y="1706497"/>
            <a:ext cx="0" cy="200445"/>
          </a:xfrm>
          <a:prstGeom prst="line">
            <a:avLst/>
          </a:prstGeom>
          <a:ln w="19050">
            <a:solidFill>
              <a:schemeClr val="tx1"/>
            </a:solidFill>
          </a:ln>
          <a:effectLst>
            <a:outerShdw blurRad="50800" dist="50800" dir="2700000" algn="tl" rotWithShape="0">
              <a:schemeClr val="bg1">
                <a:lumMod val="65000"/>
                <a:alpha val="40000"/>
              </a:schemeClr>
            </a:outerShdw>
          </a:effectLst>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521520" y="38118"/>
            <a:ext cx="1960085" cy="6007512"/>
            <a:chOff x="9686184" y="408207"/>
            <a:chExt cx="1960085" cy="6007512"/>
          </a:xfrm>
        </p:grpSpPr>
        <p:sp>
          <p:nvSpPr>
            <p:cNvPr id="29" name="Rounded Rectangle 28"/>
            <p:cNvSpPr/>
            <p:nvPr/>
          </p:nvSpPr>
          <p:spPr>
            <a:xfrm>
              <a:off x="9691184" y="4641723"/>
              <a:ext cx="1955085" cy="1773996"/>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srgbClr val="2E2C6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30" name="Rounded Rectangle 29"/>
            <p:cNvSpPr/>
            <p:nvPr/>
          </p:nvSpPr>
          <p:spPr>
            <a:xfrm>
              <a:off x="9691184" y="408207"/>
              <a:ext cx="1955085" cy="236356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srgbClr val="2E2C61"/>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E201A9D8-A541-934F-8FC4-9439FCBF676D}"/>
                </a:ext>
              </a:extLst>
            </p:cNvPr>
            <p:cNvPicPr>
              <a:picLocks noChangeAspect="1"/>
            </p:cNvPicPr>
            <p:nvPr/>
          </p:nvPicPr>
          <p:blipFill>
            <a:blip r:embed="rId4" cstate="screen">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9808998" y="473440"/>
              <a:ext cx="1719456" cy="439560"/>
            </a:xfrm>
            <a:prstGeom prst="rect">
              <a:avLst/>
            </a:prstGeom>
          </p:spPr>
        </p:pic>
        <p:pic>
          <p:nvPicPr>
            <p:cNvPr id="32" name="Picture 2" descr="Offre d&amp;#39;emploi – Teaching Fellow in Medieval History | RMBLF.be"/>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974" t="15543" r="77444" b="24520"/>
            <a:stretch/>
          </p:blipFill>
          <p:spPr bwMode="auto">
            <a:xfrm>
              <a:off x="9716313" y="4648476"/>
              <a:ext cx="668167" cy="75478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rotWithShape="1">
            <a:blip r:embed="rId6">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r="68042" b="-7619"/>
            <a:stretch/>
          </p:blipFill>
          <p:spPr>
            <a:xfrm>
              <a:off x="10393533" y="4780491"/>
              <a:ext cx="602546" cy="612913"/>
            </a:xfrm>
            <a:prstGeom prst="rect">
              <a:avLst/>
            </a:prstGeom>
          </p:spPr>
        </p:pic>
        <p:pic>
          <p:nvPicPr>
            <p:cNvPr id="34" name="Picture 33"/>
            <p:cNvPicPr>
              <a:picLocks noChangeAspect="1"/>
            </p:cNvPicPr>
            <p:nvPr/>
          </p:nvPicPr>
          <p:blipFill rotWithShape="1">
            <a:blip r:embed="rId7">
              <a:clrChange>
                <a:clrFrom>
                  <a:srgbClr val="FFFFFF"/>
                </a:clrFrom>
                <a:clrTo>
                  <a:srgbClr val="FFFFFF">
                    <a:alpha val="0"/>
                  </a:srgbClr>
                </a:clrTo>
              </a:clrChange>
            </a:blip>
            <a:srcRect r="60544"/>
            <a:stretch/>
          </p:blipFill>
          <p:spPr>
            <a:xfrm>
              <a:off x="10955549" y="4688057"/>
              <a:ext cx="674960" cy="705347"/>
            </a:xfrm>
            <a:prstGeom prst="rect">
              <a:avLst/>
            </a:prstGeom>
          </p:spPr>
        </p:pic>
        <p:sp>
          <p:nvSpPr>
            <p:cNvPr id="35" name="Rounded Rectangle 34"/>
            <p:cNvSpPr/>
            <p:nvPr/>
          </p:nvSpPr>
          <p:spPr>
            <a:xfrm>
              <a:off x="9686185" y="2845841"/>
              <a:ext cx="1960084" cy="1716690"/>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smtClean="0">
                <a:ln>
                  <a:noFill/>
                </a:ln>
                <a:solidFill>
                  <a:srgbClr val="2E2C61"/>
                </a:solidFill>
                <a:effectLst/>
                <a:uLnTx/>
                <a:uFillTx/>
                <a:latin typeface="Calibri" panose="020F0502020204030204"/>
                <a:ea typeface="+mn-ea"/>
                <a:cs typeface="+mn-cs"/>
              </a:endParaRPr>
            </a:p>
          </p:txBody>
        </p:sp>
        <p:pic>
          <p:nvPicPr>
            <p:cNvPr id="36" name="Picture 35"/>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28468" y="2941642"/>
              <a:ext cx="908083" cy="602362"/>
            </a:xfrm>
            <a:prstGeom prst="rect">
              <a:avLst/>
            </a:prstGeom>
          </p:spPr>
        </p:pic>
        <p:sp>
          <p:nvSpPr>
            <p:cNvPr id="37" name="TextBox 36"/>
            <p:cNvSpPr txBox="1"/>
            <p:nvPr/>
          </p:nvSpPr>
          <p:spPr>
            <a:xfrm>
              <a:off x="9691185" y="994039"/>
              <a:ext cx="1939323" cy="1695336"/>
            </a:xfrm>
            <a:prstGeom prst="rect">
              <a:avLst/>
            </a:prstGeom>
            <a:noFill/>
          </p:spPr>
          <p:txBody>
            <a:bodyPr wrap="square" rtlCol="0">
              <a:spAutoFit/>
            </a:bodyPr>
            <a:lstStyle/>
            <a:p>
              <a:pPr marL="0" marR="0" lvl="0" indent="0" algn="ctr" defTabSz="914400" rtl="0" eaLnBrk="1" fontAlgn="auto" latinLnBrk="0" hangingPunct="1">
                <a:lnSpc>
                  <a:spcPts val="1400"/>
                </a:lnSpc>
                <a:spcBef>
                  <a:spcPts val="100"/>
                </a:spcBef>
                <a:spcAft>
                  <a:spcPts val="600"/>
                </a:spcAft>
                <a:buClrTx/>
                <a:buSzTx/>
                <a:buFontTx/>
                <a:buNone/>
                <a:tabLst/>
                <a:defRPr/>
              </a:pPr>
              <a:r>
                <a:rPr kumimoji="0" lang="en-GB" sz="1400" b="1" i="0" u="none" strike="noStrike" kern="1200" cap="none" spc="0" normalizeH="0" baseline="0" noProof="0" dirty="0" smtClean="0">
                  <a:ln>
                    <a:noFill/>
                  </a:ln>
                  <a:solidFill>
                    <a:srgbClr val="2E2C61"/>
                  </a:solidFill>
                  <a:effectLst/>
                  <a:uLnTx/>
                  <a:uFillTx/>
                  <a:latin typeface="Calibri" panose="020F0502020204030204"/>
                  <a:ea typeface="+mn-ea"/>
                  <a:cs typeface="+mn-cs"/>
                </a:rPr>
                <a:t>RAL / High Power Targets Group</a:t>
              </a:r>
              <a:endParaRPr kumimoji="0" lang="en-GB" sz="1400" b="0" i="0" u="none" strike="noStrike" kern="1200" cap="none" spc="0" normalizeH="0" baseline="0" noProof="0" dirty="0" smtClean="0">
                <a:ln>
                  <a:noFill/>
                </a:ln>
                <a:solidFill>
                  <a:srgbClr val="2E2C61"/>
                </a:solidFill>
                <a:effectLst/>
                <a:uLnTx/>
                <a:uFillTx/>
                <a:latin typeface="Calibri" panose="020F0502020204030204"/>
                <a:ea typeface="+mn-ea"/>
                <a:cs typeface="+mn-cs"/>
              </a:endParaRPr>
            </a:p>
            <a:p>
              <a:pPr marL="285750" marR="0" lvl="0" indent="-285750" algn="l" defTabSz="914400" rtl="0" eaLnBrk="1" fontAlgn="auto" latinLnBrk="0" hangingPunct="1">
                <a:lnSpc>
                  <a:spcPts val="1400"/>
                </a:lnSpc>
                <a:spcBef>
                  <a:spcPts val="100"/>
                </a:spcBef>
                <a:spcAft>
                  <a:spcPts val="100"/>
                </a:spcAft>
                <a:buClrTx/>
                <a:buSzTx/>
                <a:buFont typeface="Wingdings" panose="05000000000000000000" pitchFamily="2" charset="2"/>
                <a:buChar char="Ø"/>
                <a:tabLst/>
                <a:defRPr/>
              </a:pPr>
              <a:r>
                <a:rPr kumimoji="0" lang="en-GB" sz="1400" b="0" i="0" u="none" strike="noStrike" kern="1200" cap="none" spc="0" normalizeH="0" baseline="0" noProof="0" dirty="0" smtClean="0">
                  <a:ln>
                    <a:noFill/>
                  </a:ln>
                  <a:solidFill>
                    <a:srgbClr val="2E2C61"/>
                  </a:solidFill>
                  <a:effectLst/>
                  <a:uLnTx/>
                  <a:uFillTx/>
                  <a:latin typeface="Calibri" panose="020F0502020204030204"/>
                  <a:ea typeface="+mn-ea"/>
                  <a:cs typeface="+mn-cs"/>
                </a:rPr>
                <a:t>Project </a:t>
              </a:r>
              <a:r>
                <a:rPr kumimoji="0" lang="en-GB" sz="1400" b="0" i="0" u="none" strike="noStrike" kern="1200" cap="none" spc="0" normalizeH="0" baseline="0" noProof="0" dirty="0">
                  <a:ln>
                    <a:noFill/>
                  </a:ln>
                  <a:solidFill>
                    <a:srgbClr val="2E2C61"/>
                  </a:solidFill>
                  <a:effectLst/>
                  <a:uLnTx/>
                  <a:uFillTx/>
                  <a:latin typeface="Calibri" panose="020F0502020204030204"/>
                  <a:ea typeface="+mn-ea"/>
                  <a:cs typeface="+mn-cs"/>
                </a:rPr>
                <a:t>management</a:t>
              </a:r>
            </a:p>
            <a:p>
              <a:pPr marL="285750" marR="0" lvl="0" indent="-285750" algn="l" defTabSz="914400" rtl="0" eaLnBrk="1" fontAlgn="auto" latinLnBrk="0" hangingPunct="1">
                <a:lnSpc>
                  <a:spcPts val="1400"/>
                </a:lnSpc>
                <a:spcBef>
                  <a:spcPts val="100"/>
                </a:spcBef>
                <a:spcAft>
                  <a:spcPts val="1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2E2C61"/>
                  </a:solidFill>
                  <a:effectLst/>
                  <a:uLnTx/>
                  <a:uFillTx/>
                  <a:latin typeface="Calibri" panose="020F0502020204030204"/>
                  <a:ea typeface="+mn-ea"/>
                  <a:cs typeface="+mn-cs"/>
                </a:rPr>
                <a:t>Engineering design and construction </a:t>
              </a:r>
            </a:p>
            <a:p>
              <a:pPr marL="285750" marR="0" lvl="0" indent="-285750" algn="l" defTabSz="914400" rtl="0" eaLnBrk="1" fontAlgn="auto" latinLnBrk="0" hangingPunct="1">
                <a:lnSpc>
                  <a:spcPts val="1400"/>
                </a:lnSpc>
                <a:spcBef>
                  <a:spcPts val="100"/>
                </a:spcBef>
                <a:spcAft>
                  <a:spcPts val="1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2E2C61"/>
                  </a:solidFill>
                  <a:effectLst/>
                  <a:uLnTx/>
                  <a:uFillTx/>
                  <a:latin typeface="Calibri" panose="020F0502020204030204"/>
                  <a:ea typeface="+mn-ea"/>
                  <a:cs typeface="+mn-cs"/>
                </a:rPr>
                <a:t>Procurement</a:t>
              </a:r>
            </a:p>
            <a:p>
              <a:pPr marL="285750" marR="0" lvl="0" indent="-285750" algn="l" defTabSz="914400" rtl="0" eaLnBrk="1" fontAlgn="auto" latinLnBrk="0" hangingPunct="1">
                <a:lnSpc>
                  <a:spcPts val="1400"/>
                </a:lnSpc>
                <a:spcBef>
                  <a:spcPts val="100"/>
                </a:spcBef>
                <a:spcAft>
                  <a:spcPts val="100"/>
                </a:spcAft>
                <a:buClrTx/>
                <a:buSzTx/>
                <a:buFont typeface="Wingdings" panose="05000000000000000000" pitchFamily="2" charset="2"/>
                <a:buChar char="Ø"/>
                <a:tabLst/>
                <a:defRPr/>
              </a:pPr>
              <a:r>
                <a:rPr kumimoji="0" lang="en-GB" sz="1400" b="0" i="0" u="none" strike="noStrike" kern="1200" cap="none" spc="0" normalizeH="0" baseline="0" noProof="0" dirty="0">
                  <a:ln>
                    <a:noFill/>
                  </a:ln>
                  <a:solidFill>
                    <a:srgbClr val="2E2C61"/>
                  </a:solidFill>
                  <a:effectLst/>
                  <a:uLnTx/>
                  <a:uFillTx/>
                  <a:latin typeface="Calibri" panose="020F0502020204030204"/>
                  <a:ea typeface="+mn-ea"/>
                  <a:cs typeface="+mn-cs"/>
                </a:rPr>
                <a:t>Commissioning</a:t>
              </a:r>
            </a:p>
          </p:txBody>
        </p:sp>
        <p:sp>
          <p:nvSpPr>
            <p:cNvPr id="38" name="TextBox 37"/>
            <p:cNvSpPr txBox="1"/>
            <p:nvPr/>
          </p:nvSpPr>
          <p:spPr>
            <a:xfrm>
              <a:off x="9691185" y="5461276"/>
              <a:ext cx="1955084" cy="900246"/>
            </a:xfrm>
            <a:prstGeom prst="rect">
              <a:avLst/>
            </a:prstGeom>
            <a:noFill/>
          </p:spPr>
          <p:txBody>
            <a:bodyPr wrap="square" rtlCol="0">
              <a:spAutoFit/>
            </a:bodyPr>
            <a:lstStyle/>
            <a:p>
              <a:pPr marL="0" marR="0" lvl="0" indent="0" algn="ctr" defTabSz="914400" rtl="0" eaLnBrk="1" fontAlgn="auto" latinLnBrk="0" hangingPunct="1">
                <a:lnSpc>
                  <a:spcPts val="1400"/>
                </a:lnSpc>
                <a:spcBef>
                  <a:spcPts val="100"/>
                </a:spcBef>
                <a:spcAft>
                  <a:spcPts val="600"/>
                </a:spcAft>
                <a:buClrTx/>
                <a:buSzTx/>
                <a:buFontTx/>
                <a:buNone/>
                <a:tabLst/>
                <a:defRPr/>
              </a:pPr>
              <a:r>
                <a:rPr kumimoji="0" lang="en-GB" sz="1400" b="1" i="0" u="none" strike="noStrike" kern="1200" cap="none" spc="0" normalizeH="0" baseline="0" noProof="0" dirty="0" smtClean="0">
                  <a:ln>
                    <a:noFill/>
                  </a:ln>
                  <a:solidFill>
                    <a:srgbClr val="2E2C61"/>
                  </a:solidFill>
                  <a:effectLst/>
                  <a:uLnTx/>
                  <a:uFillTx/>
                  <a:latin typeface="Calibri" panose="020F0502020204030204"/>
                  <a:ea typeface="+mn-ea"/>
                  <a:cs typeface="+mn-cs"/>
                </a:rPr>
                <a:t>Birmingham / Bristol / Oxford / </a:t>
              </a:r>
              <a:r>
                <a:rPr kumimoji="0" lang="en-GB" sz="1400" b="1" i="0" u="none" strike="noStrike" kern="1200" cap="none" spc="0" normalizeH="0" baseline="0" noProof="0" dirty="0" err="1" smtClean="0">
                  <a:ln>
                    <a:noFill/>
                  </a:ln>
                  <a:solidFill>
                    <a:srgbClr val="2E2C61"/>
                  </a:solidFill>
                  <a:effectLst/>
                  <a:uLnTx/>
                  <a:uFillTx/>
                  <a:latin typeface="Calibri" panose="020F0502020204030204"/>
                  <a:ea typeface="+mn-ea"/>
                  <a:cs typeface="+mn-cs"/>
                </a:rPr>
                <a:t>Culham</a:t>
              </a:r>
              <a:endParaRPr kumimoji="0" lang="en-GB" sz="1400" b="1" i="0" u="none" strike="noStrike" kern="1200" cap="none" spc="0" normalizeH="0" baseline="0" noProof="0" dirty="0" smtClean="0">
                <a:ln>
                  <a:noFill/>
                </a:ln>
                <a:solidFill>
                  <a:srgbClr val="2E2C61"/>
                </a:solidFill>
                <a:effectLst/>
                <a:uLnTx/>
                <a:uFillTx/>
                <a:latin typeface="Calibri" panose="020F0502020204030204"/>
                <a:ea typeface="+mn-ea"/>
                <a:cs typeface="+mn-cs"/>
              </a:endParaRPr>
            </a:p>
            <a:p>
              <a:pPr marL="285750" marR="0" lvl="0" indent="-285750" algn="l" defTabSz="914400" rtl="0" eaLnBrk="1" fontAlgn="auto" latinLnBrk="0" hangingPunct="1">
                <a:lnSpc>
                  <a:spcPts val="1400"/>
                </a:lnSpc>
                <a:spcBef>
                  <a:spcPts val="100"/>
                </a:spcBef>
                <a:spcAft>
                  <a:spcPts val="100"/>
                </a:spcAft>
                <a:buClrTx/>
                <a:buSzTx/>
                <a:buFont typeface="Wingdings" panose="05000000000000000000" pitchFamily="2" charset="2"/>
                <a:buChar char="Ø"/>
                <a:tabLst/>
                <a:defRPr/>
              </a:pPr>
              <a:r>
                <a:rPr kumimoji="0" lang="en-GB" sz="1400" b="0" i="0" u="none" strike="noStrike" kern="1200" cap="none" spc="0" normalizeH="0" baseline="0" noProof="0" dirty="0" smtClean="0">
                  <a:ln>
                    <a:noFill/>
                  </a:ln>
                  <a:solidFill>
                    <a:srgbClr val="2E2C61"/>
                  </a:solidFill>
                  <a:effectLst/>
                  <a:uLnTx/>
                  <a:uFillTx/>
                  <a:latin typeface="Calibri" panose="020F0502020204030204"/>
                  <a:ea typeface="+mn-ea"/>
                  <a:cs typeface="+mn-cs"/>
                </a:rPr>
                <a:t>Target: materials research</a:t>
              </a:r>
              <a:endParaRPr kumimoji="0" lang="en-GB" sz="14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39" name="TextBox 38"/>
            <p:cNvSpPr txBox="1"/>
            <p:nvPr/>
          </p:nvSpPr>
          <p:spPr>
            <a:xfrm>
              <a:off x="9686184" y="3611054"/>
              <a:ext cx="1960085" cy="900246"/>
            </a:xfrm>
            <a:prstGeom prst="rect">
              <a:avLst/>
            </a:prstGeom>
            <a:noFill/>
          </p:spPr>
          <p:txBody>
            <a:bodyPr wrap="square" rtlCol="0">
              <a:spAutoFit/>
            </a:bodyPr>
            <a:lstStyle/>
            <a:p>
              <a:pPr marL="0" marR="0" lvl="0" indent="0" algn="ctr" defTabSz="914400" rtl="0" eaLnBrk="1" fontAlgn="auto" latinLnBrk="0" hangingPunct="1">
                <a:lnSpc>
                  <a:spcPts val="1400"/>
                </a:lnSpc>
                <a:spcBef>
                  <a:spcPts val="100"/>
                </a:spcBef>
                <a:spcAft>
                  <a:spcPts val="600"/>
                </a:spcAft>
                <a:buClrTx/>
                <a:buSzTx/>
                <a:buFontTx/>
                <a:buNone/>
                <a:tabLst/>
                <a:defRPr/>
              </a:pPr>
              <a:r>
                <a:rPr kumimoji="0" lang="en-GB" sz="1400" b="1" i="0" u="none" strike="noStrike" kern="1200" cap="none" spc="0" normalizeH="0" baseline="0" noProof="0" dirty="0" smtClean="0">
                  <a:ln>
                    <a:noFill/>
                  </a:ln>
                  <a:solidFill>
                    <a:srgbClr val="2E2C61"/>
                  </a:solidFill>
                  <a:effectLst/>
                  <a:uLnTx/>
                  <a:uFillTx/>
                  <a:latin typeface="Calibri" panose="020F0502020204030204"/>
                  <a:ea typeface="+mn-ea"/>
                  <a:cs typeface="+mn-cs"/>
                </a:rPr>
                <a:t>University of Warwick</a:t>
              </a:r>
            </a:p>
            <a:p>
              <a:pPr marL="285750" marR="0" lvl="0" indent="-285750" algn="l" defTabSz="914400" rtl="0" eaLnBrk="1" fontAlgn="auto" latinLnBrk="0" hangingPunct="1">
                <a:lnSpc>
                  <a:spcPts val="1400"/>
                </a:lnSpc>
                <a:spcBef>
                  <a:spcPts val="100"/>
                </a:spcBef>
                <a:spcAft>
                  <a:spcPts val="100"/>
                </a:spcAft>
                <a:buClrTx/>
                <a:buSzTx/>
                <a:buFont typeface="Wingdings" panose="05000000000000000000" pitchFamily="2" charset="2"/>
                <a:buChar char="Ø"/>
                <a:tabLst/>
                <a:defRPr/>
              </a:pPr>
              <a:r>
                <a:rPr kumimoji="0" lang="en-GB" sz="1400" b="0" i="0" u="none" strike="noStrike" kern="1200" cap="none" spc="0" normalizeH="0" baseline="0" noProof="0" dirty="0" smtClean="0">
                  <a:ln>
                    <a:noFill/>
                  </a:ln>
                  <a:solidFill>
                    <a:srgbClr val="2E2C61"/>
                  </a:solidFill>
                  <a:effectLst/>
                  <a:uLnTx/>
                  <a:uFillTx/>
                  <a:latin typeface="Calibri" panose="020F0502020204030204"/>
                  <a:ea typeface="+mn-ea"/>
                  <a:cs typeface="+mn-cs"/>
                </a:rPr>
                <a:t>Target: physics performance simulations</a:t>
              </a:r>
              <a:endParaRPr kumimoji="0" lang="en-GB" sz="14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grpSp>
      <p:sp>
        <p:nvSpPr>
          <p:cNvPr id="57" name="TextBox 56"/>
          <p:cNvSpPr txBox="1"/>
          <p:nvPr/>
        </p:nvSpPr>
        <p:spPr>
          <a:xfrm>
            <a:off x="5794288" y="3041860"/>
            <a:ext cx="2880000" cy="3240000"/>
          </a:xfrm>
          <a:prstGeom prst="rect">
            <a:avLst/>
          </a:prstGeom>
          <a:blipFill>
            <a:blip r:embed="rId9"/>
            <a:stretch>
              <a:fillRect/>
            </a:stretch>
          </a:blipFill>
          <a:ln w="19050">
            <a:solidFill>
              <a:schemeClr val="tx1"/>
            </a:solidFill>
          </a:ln>
          <a:effectLst>
            <a:outerShdw blurRad="50800" dist="50800" dir="2700000" algn="tl" rotWithShape="0">
              <a:schemeClr val="bg1">
                <a:lumMod val="65000"/>
                <a:alpha val="40000"/>
              </a:schemeClr>
            </a:outerShdw>
          </a:effectLst>
        </p:spPr>
        <p:txBody>
          <a:bodyPr wrap="square" rtlCol="0">
            <a:no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58" name="TextBox 57"/>
          <p:cNvSpPr txBox="1"/>
          <p:nvPr/>
        </p:nvSpPr>
        <p:spPr>
          <a:xfrm>
            <a:off x="8805764" y="3038210"/>
            <a:ext cx="2880000" cy="3240000"/>
          </a:xfrm>
          <a:prstGeom prst="rect">
            <a:avLst/>
          </a:prstGeom>
          <a:blipFill>
            <a:blip r:embed="rId10"/>
            <a:stretch>
              <a:fillRect/>
            </a:stretch>
          </a:blipFill>
          <a:ln w="19050">
            <a:solidFill>
              <a:schemeClr val="tx1"/>
            </a:solidFill>
          </a:ln>
          <a:effectLst>
            <a:outerShdw blurRad="50800" dist="50800" dir="2700000" algn="tl" rotWithShape="0">
              <a:schemeClr val="bg1">
                <a:lumMod val="65000"/>
                <a:alpha val="40000"/>
              </a:schemeClr>
            </a:outerShdw>
          </a:effectLst>
        </p:spPr>
        <p:txBody>
          <a:bodyPr wrap="square" rtlCol="0">
            <a:noAutofit/>
          </a:bodyPr>
          <a:lstStyle/>
          <a:p>
            <a:pPr marL="0" marR="0" lvl="0" indent="0" algn="ctr" defTabSz="914400" rtl="0" eaLnBrk="1" fontAlgn="auto" latinLnBrk="0" hangingPunct="1">
              <a:lnSpc>
                <a:spcPts val="2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59" name="Explosion 1 58"/>
          <p:cNvSpPr/>
          <p:nvPr/>
        </p:nvSpPr>
        <p:spPr>
          <a:xfrm rot="20753646">
            <a:off x="6344214" y="2988593"/>
            <a:ext cx="2284736" cy="901278"/>
          </a:xfrm>
          <a:prstGeom prst="irregularSeal1">
            <a:avLst/>
          </a:prstGeom>
          <a:solidFill>
            <a:schemeClr val="bg1">
              <a:alpha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0" name="TextBox 59"/>
          <p:cNvSpPr txBox="1"/>
          <p:nvPr/>
        </p:nvSpPr>
        <p:spPr>
          <a:xfrm rot="20670956">
            <a:off x="6681720" y="3220149"/>
            <a:ext cx="17603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smtClean="0">
                <a:ln>
                  <a:noFill/>
                </a:ln>
                <a:solidFill>
                  <a:srgbClr val="00B050"/>
                </a:solidFill>
                <a:effectLst/>
                <a:uLnTx/>
                <a:uFillTx/>
                <a:latin typeface="FundedComic Sans MS"/>
                <a:ea typeface="+mn-ea"/>
                <a:cs typeface="+mn-cs"/>
              </a:rPr>
              <a:t>PDR Dec 2020</a:t>
            </a:r>
            <a:endParaRPr kumimoji="0" lang="en-GB" sz="1600" b="0" i="1" u="none" strike="noStrike" kern="1200" cap="none" spc="0" normalizeH="0" baseline="0" noProof="0" dirty="0">
              <a:ln>
                <a:noFill/>
              </a:ln>
              <a:solidFill>
                <a:srgbClr val="00B050"/>
              </a:solidFill>
              <a:effectLst/>
              <a:uLnTx/>
              <a:uFillTx/>
              <a:latin typeface="FundedComic Sans MS"/>
              <a:ea typeface="+mn-ea"/>
              <a:cs typeface="+mn-cs"/>
            </a:endParaRPr>
          </a:p>
        </p:txBody>
      </p:sp>
      <p:sp>
        <p:nvSpPr>
          <p:cNvPr id="61" name="Explosion 1 60"/>
          <p:cNvSpPr/>
          <p:nvPr/>
        </p:nvSpPr>
        <p:spPr>
          <a:xfrm rot="20753646">
            <a:off x="8624722" y="3050913"/>
            <a:ext cx="2284736" cy="901278"/>
          </a:xfrm>
          <a:prstGeom prst="irregularSeal1">
            <a:avLst/>
          </a:prstGeom>
          <a:solidFill>
            <a:schemeClr val="bg1">
              <a:alpha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2" name="TextBox 61"/>
          <p:cNvSpPr txBox="1"/>
          <p:nvPr/>
        </p:nvSpPr>
        <p:spPr>
          <a:xfrm rot="20670956">
            <a:off x="8962228" y="3286124"/>
            <a:ext cx="176033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smtClean="0">
                <a:ln>
                  <a:noFill/>
                </a:ln>
                <a:solidFill>
                  <a:srgbClr val="00B050"/>
                </a:solidFill>
                <a:effectLst/>
                <a:uLnTx/>
                <a:uFillTx/>
                <a:latin typeface="FundedComic Sans MS"/>
                <a:ea typeface="+mn-ea"/>
                <a:cs typeface="+mn-cs"/>
              </a:rPr>
              <a:t>PDR Dec 2021</a:t>
            </a:r>
            <a:endParaRPr kumimoji="0" lang="en-GB" sz="1600" b="0" i="1" u="none" strike="noStrike" kern="1200" cap="none" spc="0" normalizeH="0" baseline="0" noProof="0" dirty="0">
              <a:ln>
                <a:noFill/>
              </a:ln>
              <a:solidFill>
                <a:srgbClr val="00B050"/>
              </a:solidFill>
              <a:effectLst/>
              <a:uLnTx/>
              <a:uFillTx/>
              <a:latin typeface="FundedComic Sans MS"/>
              <a:ea typeface="+mn-ea"/>
              <a:cs typeface="+mn-cs"/>
            </a:endParaRPr>
          </a:p>
        </p:txBody>
      </p:sp>
      <p:sp>
        <p:nvSpPr>
          <p:cNvPr id="64" name="Explosion 1 63"/>
          <p:cNvSpPr/>
          <p:nvPr/>
        </p:nvSpPr>
        <p:spPr>
          <a:xfrm rot="20753646">
            <a:off x="3735484" y="5364493"/>
            <a:ext cx="2284736" cy="901278"/>
          </a:xfrm>
          <a:prstGeom prst="irregularSeal1">
            <a:avLst/>
          </a:prstGeom>
          <a:solidFill>
            <a:schemeClr val="bg1">
              <a:alpha val="8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5" name="TextBox 64"/>
          <p:cNvSpPr txBox="1"/>
          <p:nvPr/>
        </p:nvSpPr>
        <p:spPr>
          <a:xfrm rot="20670956">
            <a:off x="4072990" y="5472939"/>
            <a:ext cx="17603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smtClean="0">
                <a:ln>
                  <a:noFill/>
                </a:ln>
                <a:solidFill>
                  <a:srgbClr val="00B050"/>
                </a:solidFill>
                <a:effectLst/>
                <a:uLnTx/>
                <a:uFillTx/>
                <a:latin typeface="FundedComic Sans MS"/>
                <a:ea typeface="+mn-ea"/>
                <a:cs typeface="+mn-cs"/>
              </a:rPr>
              <a:t>Target PDR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smtClean="0">
                <a:ln>
                  <a:noFill/>
                </a:ln>
                <a:solidFill>
                  <a:srgbClr val="00B050"/>
                </a:solidFill>
                <a:effectLst/>
                <a:uLnTx/>
                <a:uFillTx/>
                <a:latin typeface="FundedComic Sans MS"/>
                <a:ea typeface="+mn-ea"/>
                <a:cs typeface="+mn-cs"/>
              </a:rPr>
              <a:t>Dec 2020</a:t>
            </a:r>
            <a:endParaRPr kumimoji="0" lang="en-GB" sz="1600" b="0" i="1" u="none" strike="noStrike" kern="1200" cap="none" spc="0" normalizeH="0" baseline="0" noProof="0" dirty="0">
              <a:ln>
                <a:noFill/>
              </a:ln>
              <a:solidFill>
                <a:srgbClr val="00B050"/>
              </a:solidFill>
              <a:effectLst/>
              <a:uLnTx/>
              <a:uFillTx/>
              <a:latin typeface="FundedComic Sans MS"/>
              <a:ea typeface="+mn-ea"/>
              <a:cs typeface="+mn-cs"/>
            </a:endParaRPr>
          </a:p>
        </p:txBody>
      </p:sp>
      <p:sp>
        <p:nvSpPr>
          <p:cNvPr id="67" name="Explosion 1 66"/>
          <p:cNvSpPr/>
          <p:nvPr/>
        </p:nvSpPr>
        <p:spPr>
          <a:xfrm rot="20753646">
            <a:off x="3688704" y="3619787"/>
            <a:ext cx="2284736" cy="901278"/>
          </a:xfrm>
          <a:prstGeom prst="irregularSeal1">
            <a:avLst/>
          </a:prstGeom>
          <a:solidFill>
            <a:schemeClr val="bg1">
              <a:alpha val="85000"/>
            </a:schemeClr>
          </a:solidFill>
          <a:ln>
            <a:solidFill>
              <a:srgbClr val="F08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8" name="TextBox 67"/>
          <p:cNvSpPr txBox="1"/>
          <p:nvPr/>
        </p:nvSpPr>
        <p:spPr>
          <a:xfrm rot="20670956">
            <a:off x="4026210" y="3728233"/>
            <a:ext cx="176033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smtClean="0">
                <a:ln>
                  <a:noFill/>
                </a:ln>
                <a:solidFill>
                  <a:srgbClr val="F08900"/>
                </a:solidFill>
                <a:effectLst/>
                <a:uLnTx/>
                <a:uFillTx/>
                <a:latin typeface="FundedComic Sans MS"/>
                <a:ea typeface="+mn-ea"/>
                <a:cs typeface="+mn-cs"/>
              </a:rPr>
              <a:t>   Baffle PDR tomorrow</a:t>
            </a:r>
            <a:endParaRPr kumimoji="0" lang="en-GB" sz="1600" b="0" i="1" u="none" strike="noStrike" kern="1200" cap="none" spc="0" normalizeH="0" baseline="0" noProof="0" dirty="0">
              <a:ln>
                <a:noFill/>
              </a:ln>
              <a:solidFill>
                <a:srgbClr val="F08900"/>
              </a:solidFill>
              <a:effectLst/>
              <a:uLnTx/>
              <a:uFillTx/>
              <a:latin typeface="FundedComic Sans MS"/>
              <a:ea typeface="+mn-ea"/>
              <a:cs typeface="+mn-cs"/>
            </a:endParaRPr>
          </a:p>
        </p:txBody>
      </p:sp>
      <p:pic>
        <p:nvPicPr>
          <p:cNvPr id="1026" name="Picture 2" descr="check mark clip art png&#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4467" y="5812842"/>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check mark clip art png&#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44545" y="3450849"/>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check mark clip art png&#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38035" y="3516178"/>
            <a:ext cx="360000" cy="360000"/>
          </a:xfrm>
          <a:prstGeom prst="rect">
            <a:avLst/>
          </a:prstGeom>
          <a:noFill/>
          <a:extLst>
            <a:ext uri="{909E8E84-426E-40DD-AFC4-6F175D3DCCD1}">
              <a14:hiddenFill xmlns:a14="http://schemas.microsoft.com/office/drawing/2010/main">
                <a:solidFill>
                  <a:srgbClr val="FFFFFF"/>
                </a:solidFill>
              </a14:hiddenFill>
            </a:ext>
          </a:extLst>
        </p:spPr>
      </p:pic>
      <p:sp>
        <p:nvSpPr>
          <p:cNvPr id="40" name="Oval 39"/>
          <p:cNvSpPr>
            <a:spLocks noChangeAspect="1"/>
          </p:cNvSpPr>
          <p:nvPr/>
        </p:nvSpPr>
        <p:spPr bwMode="auto">
          <a:xfrm rot="5400000">
            <a:off x="3041619" y="3869653"/>
            <a:ext cx="2270119" cy="3328443"/>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defRPr/>
            </a:pPr>
            <a:endParaRPr lang="en-GB" sz="2400">
              <a:solidFill>
                <a:srgbClr val="000000"/>
              </a:solidFill>
              <a:latin typeface="Lucida Grande" pitchFamily="84" charset="0"/>
              <a:ea typeface="ヒラギノ角ゴ Pro W3" pitchFamily="84" charset="-128"/>
            </a:endParaRPr>
          </a:p>
        </p:txBody>
      </p:sp>
    </p:spTree>
    <p:extLst>
      <p:ext uri="{BB962C8B-B14F-4D97-AF65-F5344CB8AC3E}">
        <p14:creationId xmlns:p14="http://schemas.microsoft.com/office/powerpoint/2010/main" val="2763145569"/>
      </p:ext>
    </p:extLst>
  </p:cSld>
  <p:clrMapOvr>
    <a:masterClrMapping/>
  </p:clrMapOvr>
  <p:timing>
    <p:tnLst>
      <p:par>
        <p:cTn id="1" dur="indefinite" restart="never" nodeType="tmRoot"/>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nt WITHOUT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UKRI">
      <a:dk1>
        <a:srgbClr val="201D3E"/>
      </a:dk1>
      <a:lt1>
        <a:srgbClr val="FF6800"/>
      </a:lt1>
      <a:dk2>
        <a:srgbClr val="F19D1B"/>
      </a:dk2>
      <a:lt2>
        <a:srgbClr val="F9BB0E"/>
      </a:lt2>
      <a:accent1>
        <a:srgbClr val="69BF49"/>
      </a:accent1>
      <a:accent2>
        <a:srgbClr val="07B089"/>
      </a:accent2>
      <a:accent3>
        <a:srgbClr val="36D2AF"/>
      </a:accent3>
      <a:accent4>
        <a:srgbClr val="10BED6"/>
      </a:accent4>
      <a:accent5>
        <a:srgbClr val="247BE1"/>
      </a:accent5>
      <a:accent6>
        <a:srgbClr val="BF28BC"/>
      </a:accent6>
      <a:hlink>
        <a:srgbClr val="FF595B"/>
      </a:hlink>
      <a:folHlink>
        <a:srgbClr val="F02436"/>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3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4_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31947B08D5984288BC8B16A979FF50" ma:contentTypeVersion="4" ma:contentTypeDescription="Create a new document." ma:contentTypeScope="" ma:versionID="d503cd8271a72c702ca1961133ba1754">
  <xsd:schema xmlns:xsd="http://www.w3.org/2001/XMLSchema" xmlns:xs="http://www.w3.org/2001/XMLSchema" xmlns:p="http://schemas.microsoft.com/office/2006/metadata/properties" xmlns:ns1="http://schemas.microsoft.com/sharepoint/v3" targetNamespace="http://schemas.microsoft.com/office/2006/metadata/properties" ma:root="true" ma:fieldsID="a4759411a1d50091fc5acb248322c8e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E5AA5E-D351-4BE0-99D5-D5BC6D00E92C}">
  <ds:schemaRefs>
    <ds:schemaRef ds:uri="http://schemas.microsoft.com/sharepoint/v3/contenttype/forms"/>
  </ds:schemaRefs>
</ds:datastoreItem>
</file>

<file path=customXml/itemProps2.xml><?xml version="1.0" encoding="utf-8"?>
<ds:datastoreItem xmlns:ds="http://schemas.openxmlformats.org/officeDocument/2006/customXml" ds:itemID="{106D3F8C-4209-47FF-A37A-E21247ADC2DB}">
  <ds:schemaRef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7D469DB-056B-4F91-8B3C-1199F36CC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8890</TotalTime>
  <Words>2847</Words>
  <Application>Microsoft Office PowerPoint</Application>
  <PresentationFormat>Widescreen</PresentationFormat>
  <Paragraphs>546</Paragraphs>
  <Slides>37</Slides>
  <Notes>4</Notes>
  <HiddenSlides>0</HiddenSlides>
  <MMClips>0</MMClips>
  <ScaleCrop>false</ScaleCrop>
  <HeadingPairs>
    <vt:vector size="6" baseType="variant">
      <vt:variant>
        <vt:lpstr>Fonts Used</vt:lpstr>
      </vt:variant>
      <vt:variant>
        <vt:i4>15</vt:i4>
      </vt:variant>
      <vt:variant>
        <vt:lpstr>Theme</vt:lpstr>
      </vt:variant>
      <vt:variant>
        <vt:i4>9</vt:i4>
      </vt:variant>
      <vt:variant>
        <vt:lpstr>Slide Titles</vt:lpstr>
      </vt:variant>
      <vt:variant>
        <vt:i4>37</vt:i4>
      </vt:variant>
    </vt:vector>
  </HeadingPairs>
  <TitlesOfParts>
    <vt:vector size="61" baseType="lpstr">
      <vt:lpstr>ＭＳ Ｐゴシック</vt:lpstr>
      <vt:lpstr>游ゴシック</vt:lpstr>
      <vt:lpstr>Arial</vt:lpstr>
      <vt:lpstr>Arial Regular</vt:lpstr>
      <vt:lpstr>Calibri</vt:lpstr>
      <vt:lpstr>Calibri Light</vt:lpstr>
      <vt:lpstr>Candara</vt:lpstr>
      <vt:lpstr>Franklin Gothic Medium</vt:lpstr>
      <vt:lpstr>FundedComic Sans MS</vt:lpstr>
      <vt:lpstr>Geneva</vt:lpstr>
      <vt:lpstr>Helvetica</vt:lpstr>
      <vt:lpstr>Lucida Grande</vt:lpstr>
      <vt:lpstr>Times New Roman</vt:lpstr>
      <vt:lpstr>Wingdings</vt:lpstr>
      <vt:lpstr>ヒラギノ角ゴ Pro W3</vt:lpstr>
      <vt:lpstr>Font and logo master</vt:lpstr>
      <vt:lpstr>Font WITHOUT logo master</vt:lpstr>
      <vt:lpstr>1_Font and logo master</vt:lpstr>
      <vt:lpstr>LBNF Content-Footer Theme</vt:lpstr>
      <vt:lpstr>2_Font and logo master</vt:lpstr>
      <vt:lpstr>Office Theme</vt:lpstr>
      <vt:lpstr>3_Font and logo master</vt:lpstr>
      <vt:lpstr>Perspective</vt:lpstr>
      <vt:lpstr>4_Font and logo master</vt:lpstr>
      <vt:lpstr>PowerPoint Presentation</vt:lpstr>
      <vt:lpstr>Approx Agenda</vt:lpstr>
      <vt:lpstr>PowerPoint Presentation</vt:lpstr>
      <vt:lpstr>PowerPoint Presentation</vt:lpstr>
      <vt:lpstr>Lifetime limits: Radiation Damage of T2K Titanium Windows</vt:lpstr>
      <vt:lpstr>PowerPoint Presentation</vt:lpstr>
      <vt:lpstr>The LBNF/DUNE Beamline</vt:lpstr>
      <vt:lpstr>LBNF Target Station</vt:lpstr>
      <vt:lpstr>LBNF-UK Target and Associated Equipment</vt:lpstr>
      <vt:lpstr>LBNF-UK Target and Associated Equipment: Project Phases and Status </vt:lpstr>
      <vt:lpstr>Funding letter for LBNF/DUNE Target Phase 2  (STFC Projects Peer Review Panel / Science Board) </vt:lpstr>
      <vt:lpstr>Target &amp; materials budget (non-staff)</vt:lpstr>
      <vt:lpstr>UK WP1: Target and Beamline Apparatus</vt:lpstr>
      <vt:lpstr>Project milestones – need to formalize soon</vt:lpstr>
      <vt:lpstr>LBNF Target Components </vt:lpstr>
      <vt:lpstr>FLUKA Heat Load </vt:lpstr>
      <vt:lpstr>FLUKA Results – John Back, July 2021</vt:lpstr>
      <vt:lpstr>Peak Temperature by Location</vt:lpstr>
      <vt:lpstr>Thermal Results (Graphite)</vt:lpstr>
      <vt:lpstr>Fatigue Results – Graphite</vt:lpstr>
      <vt:lpstr>Graphite Fatigue Data</vt:lpstr>
      <vt:lpstr>Thermal Results (titanium)</vt:lpstr>
      <vt:lpstr>Fatigue Results – Titanium</vt:lpstr>
      <vt:lpstr>Fatigue Results – Beam Windows</vt:lpstr>
      <vt:lpstr>Titanium Fatigue Data – Grades 5 and 23</vt:lpstr>
      <vt:lpstr>Fatigue Results Summary</vt:lpstr>
      <vt:lpstr>PowerPoint Presentation</vt:lpstr>
      <vt:lpstr>Effects of Radiation Damage – Graphite</vt:lpstr>
      <vt:lpstr>PowerPoint Presentation</vt:lpstr>
      <vt:lpstr>Irradiation Results Summary</vt:lpstr>
      <vt:lpstr>Summary of Target Survivability</vt:lpstr>
      <vt:lpstr>Material Selection</vt:lpstr>
      <vt:lpstr>Failure modes and load cases</vt:lpstr>
      <vt:lpstr>Failure Modes not in ASME</vt:lpstr>
      <vt:lpstr>Graphite Structural Integrity</vt:lpstr>
      <vt:lpstr>PowerPoint Presentation</vt:lpstr>
      <vt:lpstr>Fatigue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Millard</dc:creator>
  <cp:lastModifiedBy>Densham, Chris (STFC,RAL,TECH)</cp:lastModifiedBy>
  <cp:revision>312</cp:revision>
  <cp:lastPrinted>2019-10-02T08:27:37Z</cp:lastPrinted>
  <dcterms:created xsi:type="dcterms:W3CDTF">2019-09-17T08:04:08Z</dcterms:created>
  <dcterms:modified xsi:type="dcterms:W3CDTF">2022-04-05T12:58:07Z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0x010100F731947B08D5984288BC8B16A979FF50</vt:lpwstr>
  </property>
</Properties>
</file>