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8" r:id="rId2"/>
  </p:sldMasterIdLst>
  <p:notesMasterIdLst>
    <p:notesMasterId r:id="rId12"/>
  </p:notesMasterIdLst>
  <p:sldIdLst>
    <p:sldId id="257" r:id="rId3"/>
    <p:sldId id="262" r:id="rId4"/>
    <p:sldId id="263" r:id="rId5"/>
    <p:sldId id="264" r:id="rId6"/>
    <p:sldId id="269" r:id="rId7"/>
    <p:sldId id="265" r:id="rId8"/>
    <p:sldId id="266" r:id="rId9"/>
    <p:sldId id="27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vey-Fishenden, Eric (STFC,RAL,TECH)" initials="HE(" lastIdx="1" clrIdx="0">
    <p:extLst>
      <p:ext uri="{19B8F6BF-5375-455C-9EA6-DF929625EA0E}">
        <p15:presenceInfo xmlns:p15="http://schemas.microsoft.com/office/powerpoint/2012/main" userId="S-1-5-21-2030781433-144010450-1310660803-612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E5DF8"/>
    <a:srgbClr val="FF6900"/>
    <a:srgbClr val="003088"/>
    <a:srgbClr val="F08900"/>
    <a:srgbClr val="626262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523"/>
  </p:normalViewPr>
  <p:slideViewPr>
    <p:cSldViewPr snapToGrid="0" snapToObjects="1">
      <p:cViewPr varScale="1">
        <p:scale>
          <a:sx n="98" d="100"/>
          <a:sy n="98" d="100"/>
        </p:scale>
        <p:origin x="102" y="828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252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E9A4A-3203-D544-A0F2-9B4A7A1B021E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3BA1D-A00F-DB41-84DA-BE26C485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082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6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213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0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9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1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D7AF2DF-B182-3D42-AFB4-BDFF5FB9E9F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3" y="5802308"/>
            <a:ext cx="2108080" cy="53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44162" y="1905506"/>
            <a:ext cx="5911006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roton irradiation </a:t>
            </a:r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Titanium + Sample Environment</a:t>
            </a:r>
            <a:endParaRPr lang="en-US" sz="4800" b="1" spc="-15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FLUKA </a:t>
            </a:r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study)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44162" y="5025503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Mike Fitton</a:t>
            </a:r>
          </a:p>
          <a:p>
            <a:pPr marL="0" indent="0">
              <a:buNone/>
            </a:pPr>
            <a:r>
              <a:rPr lang="en-GB" dirty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April 2022</a:t>
            </a:r>
          </a:p>
          <a:p>
            <a:pPr marL="0" indent="0">
              <a:buNone/>
            </a:pPr>
            <a:r>
              <a:rPr lang="en-GB" dirty="0" smtClean="0"/>
              <a:t>RAL High Power Targets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172" y="603306"/>
            <a:ext cx="8123309" cy="46979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525" y="47613"/>
            <a:ext cx="115879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Titanium damage studies – Irradiation at Birmingham cyclotron – Sample environment design</a:t>
            </a:r>
            <a:endParaRPr kumimoji="0" lang="en-GB" sz="21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525" y="612403"/>
            <a:ext cx="39534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Birmingham cyclotron can deliver protons at energies in 15-40MeV range.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T2K -&gt; 30GeV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LBNF -&gt; 120GeV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Optimum performance is around 28-30MeV where the beam current is 30uA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201D3E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Most beam time will be available at 28MeV as the same as medical isotope production (a regular commitment for MC40)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261" y="4396138"/>
            <a:ext cx="3872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30 days irradiation ~1DPA in the titanium is achieved.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Damage is higher at Bragg peak but gas production is unrealistic (next slide)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45149" y="4633811"/>
            <a:ext cx="58056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36173" y="1318260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 Damage threshold used = 30eV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86411" y="5865240"/>
            <a:ext cx="326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b="1">
                <a:solidFill>
                  <a:srgbClr val="201D3E"/>
                </a:solidFill>
              </a:rPr>
              <a:t>At 30MeV the range in titanium is approximately 3mm</a:t>
            </a:r>
            <a:endParaRPr lang="en-GB" b="1" dirty="0">
              <a:solidFill>
                <a:srgbClr val="201D3E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854440" y="3985260"/>
            <a:ext cx="0" cy="196235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000397" y="4796687"/>
            <a:ext cx="0" cy="1315789"/>
          </a:xfrm>
          <a:prstGeom prst="straightConnector1">
            <a:avLst/>
          </a:prstGeom>
          <a:ln w="28575">
            <a:solidFill>
              <a:srgbClr val="1E5D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242515" y="6112476"/>
            <a:ext cx="1515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1E5DF8"/>
                </a:solidFill>
              </a:rPr>
              <a:t>T2K and LBNF </a:t>
            </a:r>
            <a:endParaRPr lang="en-GB" dirty="0">
              <a:solidFill>
                <a:srgbClr val="1E5D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25" y="0"/>
            <a:ext cx="115879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Titanium damage studies – Irradiation at Birmingham cyclotron – H / He production </a:t>
            </a:r>
            <a:endParaRPr kumimoji="0" lang="en-GB" sz="21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31985" y="321098"/>
            <a:ext cx="56235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Hydrogen production is slightly lower (~1/5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 at 10’s MeV compared to T2K (30GeV) except at the Bragg peak where it is much higher (x45+!)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Avoid the Bragg peak as H production is unrealistic. This could cause swelling, cracking, </a:t>
            </a:r>
            <a:r>
              <a:rPr kumimoji="0" lang="en-GB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etc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Helium production is much lower (~1/30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with lower energy irradiation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Could implant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He-ions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but range is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very limited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4541"/>
            <a:ext cx="6347460" cy="38072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2812020"/>
            <a:ext cx="6219824" cy="3730701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2092036" y="2549235"/>
            <a:ext cx="1136073" cy="357185"/>
          </a:xfrm>
          <a:prstGeom prst="wedgeRectCallout">
            <a:avLst>
              <a:gd name="adj1" fmla="val 25737"/>
              <a:gd name="adj2" fmla="val -101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30 MeV</a:t>
            </a:r>
            <a:endParaRPr lang="en-GB" dirty="0"/>
          </a:p>
        </p:txBody>
      </p:sp>
      <p:sp>
        <p:nvSpPr>
          <p:cNvPr id="9" name="Rectangular Callout 8"/>
          <p:cNvSpPr/>
          <p:nvPr/>
        </p:nvSpPr>
        <p:spPr>
          <a:xfrm>
            <a:off x="2189180" y="1650767"/>
            <a:ext cx="1136073" cy="357185"/>
          </a:xfrm>
          <a:prstGeom prst="wedgeRectCallout">
            <a:avLst>
              <a:gd name="adj1" fmla="val -20604"/>
              <a:gd name="adj2" fmla="val 111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30 GeV</a:t>
            </a:r>
            <a:endParaRPr lang="en-GB" dirty="0"/>
          </a:p>
        </p:txBody>
      </p:sp>
      <p:sp>
        <p:nvSpPr>
          <p:cNvPr id="10" name="Rectangular Callout 9"/>
          <p:cNvSpPr/>
          <p:nvPr/>
        </p:nvSpPr>
        <p:spPr>
          <a:xfrm>
            <a:off x="7537035" y="3864613"/>
            <a:ext cx="1496129" cy="357185"/>
          </a:xfrm>
          <a:prstGeom prst="wedgeRectCallout">
            <a:avLst>
              <a:gd name="adj1" fmla="val -23043"/>
              <a:gd name="adj2" fmla="val -1558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30 GeV (T2K)</a:t>
            </a:r>
            <a:endParaRPr lang="en-GB" dirty="0"/>
          </a:p>
        </p:txBody>
      </p:sp>
      <p:sp>
        <p:nvSpPr>
          <p:cNvPr id="11" name="Rectangular Callout 10"/>
          <p:cNvSpPr/>
          <p:nvPr/>
        </p:nvSpPr>
        <p:spPr>
          <a:xfrm>
            <a:off x="6307537" y="5001397"/>
            <a:ext cx="1749574" cy="357185"/>
          </a:xfrm>
          <a:prstGeom prst="wedgeRectCallout">
            <a:avLst>
              <a:gd name="adj1" fmla="val -22117"/>
              <a:gd name="adj2" fmla="val 1428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130  MeV (BLIP)</a:t>
            </a:r>
            <a:endParaRPr lang="en-GB" dirty="0"/>
          </a:p>
        </p:txBody>
      </p:sp>
      <p:sp>
        <p:nvSpPr>
          <p:cNvPr id="12" name="Rectangular Callout 11"/>
          <p:cNvSpPr/>
          <p:nvPr/>
        </p:nvSpPr>
        <p:spPr>
          <a:xfrm>
            <a:off x="8278090" y="5179990"/>
            <a:ext cx="2791691" cy="301545"/>
          </a:xfrm>
          <a:prstGeom prst="wedgeRectCallout">
            <a:avLst>
              <a:gd name="adj1" fmla="val -34217"/>
              <a:gd name="adj2" fmla="val 248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  <a:r>
              <a:rPr lang="en-GB" dirty="0" smtClean="0"/>
              <a:t>0 MeV (MC40 at </a:t>
            </a:r>
            <a:r>
              <a:rPr lang="en-GB" dirty="0" err="1" smtClean="0"/>
              <a:t>B’ham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60737" y="3402227"/>
            <a:ext cx="256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Hydrogen production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253349" y="3136296"/>
            <a:ext cx="256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Helium production</a:t>
            </a:r>
            <a:endParaRPr lang="en-GB" dirty="0"/>
          </a:p>
        </p:txBody>
      </p:sp>
      <p:pic>
        <p:nvPicPr>
          <p:cNvPr id="14" name="Picture 2" descr="image0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6" y="4281385"/>
            <a:ext cx="5095875" cy="2400300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70897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525" y="47613"/>
            <a:ext cx="115879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Titanium damage studies – Irradiation at Birmingham cyclotron – Sample environment outline design</a:t>
            </a:r>
            <a:endParaRPr kumimoji="0" lang="en-GB" sz="21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0486" y="716335"/>
            <a:ext cx="5674205" cy="45361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85866" y="1127058"/>
            <a:ext cx="2569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Stainless steel enclosure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1222" y="5824577"/>
            <a:ext cx="1510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Nitrogen gas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486" y="2572870"/>
            <a:ext cx="2201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30MeV proton 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solidFill>
                  <a:srgbClr val="FF0000"/>
                </a:solidFill>
                <a:latin typeface="Calibri" panose="020F0502020204030204"/>
              </a:rPr>
              <a:t>0.564cm radius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4743" y="395391"/>
            <a:ext cx="3861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of FLUKA model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132" y="5279522"/>
            <a:ext cx="2569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6082 Aluminium window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9657" y="5298733"/>
            <a:ext cx="1843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Titanium foils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~9-10 x 0.25mm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2469707" y="2418981"/>
            <a:ext cx="228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Graphite beam dump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>
            <a:stCxn id="9" idx="0"/>
          </p:cNvCxnSpPr>
          <p:nvPr/>
        </p:nvCxnSpPr>
        <p:spPr>
          <a:xfrm flipV="1">
            <a:off x="1501025" y="3205201"/>
            <a:ext cx="1039332" cy="2074321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0"/>
          </p:cNvCxnSpPr>
          <p:nvPr/>
        </p:nvCxnSpPr>
        <p:spPr>
          <a:xfrm flipH="1" flipV="1">
            <a:off x="2601565" y="3603523"/>
            <a:ext cx="674976" cy="2221054"/>
          </a:xfrm>
          <a:prstGeom prst="straightConnector1">
            <a:avLst/>
          </a:prstGeom>
          <a:ln w="127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</p:cNvCxnSpPr>
          <p:nvPr/>
        </p:nvCxnSpPr>
        <p:spPr>
          <a:xfrm flipH="1" flipV="1">
            <a:off x="2857975" y="3603523"/>
            <a:ext cx="418566" cy="2221054"/>
          </a:xfrm>
          <a:prstGeom prst="straightConnector1">
            <a:avLst/>
          </a:prstGeom>
          <a:ln w="127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0"/>
          </p:cNvCxnSpPr>
          <p:nvPr/>
        </p:nvCxnSpPr>
        <p:spPr>
          <a:xfrm flipH="1" flipV="1">
            <a:off x="3030981" y="3603523"/>
            <a:ext cx="1670358" cy="169521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0"/>
          </p:cNvCxnSpPr>
          <p:nvPr/>
        </p:nvCxnSpPr>
        <p:spPr>
          <a:xfrm flipH="1" flipV="1">
            <a:off x="3183381" y="3603523"/>
            <a:ext cx="1517958" cy="1695210"/>
          </a:xfrm>
          <a:prstGeom prst="straightConnector1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7091" y="580057"/>
            <a:ext cx="5686402" cy="318971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7807" y="3549868"/>
            <a:ext cx="4897913" cy="2709158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6464748" y="6274266"/>
            <a:ext cx="5448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energy deposition used for engineering design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76655" y="2572870"/>
            <a:ext cx="204456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6655" y="3149443"/>
            <a:ext cx="204456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6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751" y="148281"/>
            <a:ext cx="10585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28MeV is preferable to 30MeV as used for medical isotope production </a:t>
            </a:r>
            <a:r>
              <a:rPr lang="en-GB" dirty="0" smtClean="0">
                <a:sym typeface="Wingdings" panose="05000000000000000000" pitchFamily="2" charset="2"/>
              </a:rPr>
              <a:t> More </a:t>
            </a:r>
            <a:r>
              <a:rPr lang="en-GB" dirty="0" err="1" smtClean="0">
                <a:sym typeface="Wingdings" panose="05000000000000000000" pitchFamily="2" charset="2"/>
              </a:rPr>
              <a:t>beamtime</a:t>
            </a:r>
            <a:r>
              <a:rPr lang="en-GB" dirty="0" smtClean="0">
                <a:sym typeface="Wingdings" panose="05000000000000000000" pitchFamily="2" charset="2"/>
              </a:rPr>
              <a:t> !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Aluminium or Beryllium window? -&gt; For cost and simplifying H&amp;S Aluminium is preferred 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/>
              <a:t>Downside to these minor changes is that we loose foil 10 and put Bragg peak in foil 9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0292" y="1763155"/>
            <a:ext cx="8351108" cy="48297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3584948" y="5366896"/>
            <a:ext cx="1161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Foil 1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862577" y="5189782"/>
            <a:ext cx="1161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Foil 9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7296094" y="5189781"/>
            <a:ext cx="1161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Foil 10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5203683" y="5335376"/>
            <a:ext cx="1161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Foil 5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7415747" y="2651812"/>
            <a:ext cx="1805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Graphite beam dump</a:t>
            </a:r>
            <a:endParaRPr lang="en-GB" sz="14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026508" y="5231027"/>
            <a:ext cx="1318053" cy="626076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026508" y="4464908"/>
            <a:ext cx="5815914" cy="766119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0012" y="5004198"/>
            <a:ext cx="2381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 window allows more beam to samples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503165" y="2509986"/>
            <a:ext cx="4940179" cy="4774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08938" y="2662386"/>
            <a:ext cx="5275819" cy="3250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8484" y="2509986"/>
            <a:ext cx="2381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 28MeV and with aluminium window Bragg peak in foils 9+10</a:t>
            </a:r>
          </a:p>
          <a:p>
            <a:r>
              <a:rPr lang="en-GB" dirty="0" smtClean="0"/>
              <a:t>-&gt; 10 x 0.2mm foils??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2917682" y="4670799"/>
            <a:ext cx="1161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Window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5476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336" y="109783"/>
            <a:ext cx="8540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rgbClr val="201D3E"/>
                </a:solidFill>
                <a:latin typeface="Calibri" panose="020F0502020204030204"/>
              </a:rPr>
              <a:t>Shielding enclosure and dose rate (after 30 days continuous running)</a:t>
            </a:r>
            <a:endParaRPr lang="en-GB" sz="2100" b="1" dirty="0">
              <a:solidFill>
                <a:srgbClr val="201D3E"/>
              </a:solidFill>
              <a:latin typeface="Calibri" panose="020F050202020403020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974" t="8302" b="3383"/>
          <a:stretch/>
        </p:blipFill>
        <p:spPr>
          <a:xfrm>
            <a:off x="222422" y="660121"/>
            <a:ext cx="6244281" cy="32846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3771" t="8134" r="1250" b="3781"/>
          <a:stretch/>
        </p:blipFill>
        <p:spPr>
          <a:xfrm>
            <a:off x="5545195" y="3550508"/>
            <a:ext cx="6300816" cy="33074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5974833" y="1920649"/>
            <a:ext cx="983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mSv</a:t>
            </a:r>
            <a:r>
              <a:rPr lang="en-GB" dirty="0" smtClean="0"/>
              <a:t>/hr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354141" y="4873914"/>
            <a:ext cx="983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mSv</a:t>
            </a:r>
            <a:r>
              <a:rPr lang="en-GB" dirty="0" smtClean="0"/>
              <a:t>/hr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451370" y="1478604"/>
            <a:ext cx="113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20mSv/hr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778885" y="4382043"/>
            <a:ext cx="132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0.1mSv/hr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282037" y="6013048"/>
            <a:ext cx="132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1mSv/hr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237379" y="924128"/>
            <a:ext cx="3394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30uA proton beam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1cm2 cylindrical beam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30 days running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87" y="1695895"/>
            <a:ext cx="8711126" cy="23047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525" y="47613"/>
            <a:ext cx="115879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Activation of samples and samples environment</a:t>
            </a:r>
            <a:r>
              <a:rPr kumimoji="0" lang="en-GB" sz="2100" b="1" i="0" u="none" strike="noStrike" kern="1200" cap="none" spc="0" normalizeH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hardware</a:t>
            </a:r>
            <a:endParaRPr kumimoji="0" lang="en-GB" sz="21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96" y="617838"/>
            <a:ext cx="9185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Samples are grade 5, but include the maximum allowable 0.25% Fe</a:t>
            </a:r>
          </a:p>
          <a:p>
            <a:endParaRPr lang="en-GB" dirty="0"/>
          </a:p>
          <a:p>
            <a:r>
              <a:rPr lang="en-GB" dirty="0" smtClean="0"/>
              <a:t>Table shows results after 30 days continuous running </a:t>
            </a:r>
            <a:r>
              <a:rPr lang="en-GB" dirty="0" smtClean="0"/>
              <a:t>at 30mA, </a:t>
            </a:r>
            <a:r>
              <a:rPr lang="en-GB" dirty="0" smtClean="0"/>
              <a:t>1cm</a:t>
            </a:r>
            <a:r>
              <a:rPr lang="en-GB" baseline="30000" dirty="0" smtClean="0"/>
              <a:t>2 </a:t>
            </a:r>
            <a:r>
              <a:rPr lang="en-GB" dirty="0" smtClean="0"/>
              <a:t>cylindrical </a:t>
            </a:r>
            <a:r>
              <a:rPr lang="en-GB" dirty="0" smtClean="0"/>
              <a:t>beam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9513" y="4151870"/>
            <a:ext cx="9761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inventory around 300+GBq (Higher than the 100GBq </a:t>
            </a:r>
            <a:r>
              <a:rPr lang="en-GB" dirty="0" smtClean="0"/>
              <a:t>facility limit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Irradiating samples only at night (e.g. 6hrs per day) should keep inventory </a:t>
            </a:r>
            <a:r>
              <a:rPr lang="en-GB" dirty="0" smtClean="0"/>
              <a:t>near to limit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450414" y="5266266"/>
            <a:ext cx="7863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 significant difference in the activation between grade 2 and grade 5</a:t>
            </a:r>
          </a:p>
          <a:p>
            <a:endParaRPr lang="en-GB" dirty="0" smtClean="0"/>
          </a:p>
          <a:p>
            <a:r>
              <a:rPr lang="en-GB" dirty="0" smtClean="0"/>
              <a:t>Vanadium-48 responsible for most  short term activation</a:t>
            </a:r>
          </a:p>
          <a:p>
            <a:r>
              <a:rPr lang="en-GB" dirty="0" smtClean="0"/>
              <a:t>Vanadium-49 &amp; Scandium-46 </a:t>
            </a:r>
            <a:r>
              <a:rPr lang="en-GB" dirty="0" smtClean="0"/>
              <a:t>responsible for long lived activation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915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825"/>
            <a:ext cx="5824534" cy="33685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466" y="123825"/>
            <a:ext cx="5824534" cy="33685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2028" y="3307681"/>
            <a:ext cx="4858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Initially the downstream foils are the hottest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14570" y="3299285"/>
            <a:ext cx="539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After long cooling period the upstream foils are hottest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354319" y="2610998"/>
            <a:ext cx="391416" cy="69668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7787089" y="2535459"/>
            <a:ext cx="387427" cy="7722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2028" y="4189030"/>
            <a:ext cx="3605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Reason is more long lives isotopes (</a:t>
            </a:r>
            <a:r>
              <a:rPr lang="en-GB" dirty="0" err="1" smtClean="0"/>
              <a:t>e.g</a:t>
            </a:r>
            <a:r>
              <a:rPr lang="en-GB" dirty="0" smtClean="0"/>
              <a:t> Sc-46)</a:t>
            </a:r>
            <a:endParaRPr lang="en-GB" dirty="0"/>
          </a:p>
          <a:p>
            <a:r>
              <a:rPr lang="en-GB" dirty="0" smtClean="0"/>
              <a:t> produced where energy is highest </a:t>
            </a:r>
            <a:endParaRPr lang="en-GB" dirty="0"/>
          </a:p>
        </p:txBody>
      </p:sp>
      <p:pic>
        <p:nvPicPr>
          <p:cNvPr id="1026" name="43999055-E8DD-4DF9-B062-9F4D51D80FE9" descr="0D2379F8-BD75-4CF9-A258-6D41024E14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968" y="3668617"/>
            <a:ext cx="4414574" cy="313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8427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85" y="1364317"/>
            <a:ext cx="9372600" cy="19240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525" y="47613"/>
            <a:ext cx="115879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Activation of Nitrogen cooling gas</a:t>
            </a:r>
            <a:endParaRPr kumimoji="0" lang="en-GB" sz="2100" b="1" i="0" u="none" strike="noStrike" kern="1200" cap="none" spc="0" normalizeH="0" baseline="0" noProof="0" dirty="0">
              <a:ln>
                <a:noFill/>
              </a:ln>
              <a:solidFill>
                <a:srgbClr val="201D3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2422" y="593124"/>
            <a:ext cx="1011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Table below shows the activation of the Nitrogen gas in the gap between the window and first sample.</a:t>
            </a:r>
          </a:p>
          <a:p>
            <a:r>
              <a:rPr lang="en-GB" dirty="0" smtClean="0"/>
              <a:t>30days running – 1minute and 1 day cool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70703" y="3550508"/>
            <a:ext cx="86080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Main isotope production is Nitrogen-13 and Carbon-11. Both have a short half life</a:t>
            </a:r>
          </a:p>
          <a:p>
            <a:endParaRPr lang="en-GB" dirty="0"/>
          </a:p>
          <a:p>
            <a:r>
              <a:rPr lang="en-GB" dirty="0" smtClean="0"/>
              <a:t>Although small amounts, Beryllium-7 is </a:t>
            </a:r>
            <a:r>
              <a:rPr lang="en-GB" dirty="0" smtClean="0"/>
              <a:t>the only significant isotope </a:t>
            </a:r>
            <a:r>
              <a:rPr lang="en-GB" dirty="0" smtClean="0"/>
              <a:t>with </a:t>
            </a:r>
            <a:r>
              <a:rPr lang="en-GB" dirty="0" smtClean="0"/>
              <a:t>longer half-life</a:t>
            </a:r>
          </a:p>
          <a:p>
            <a:endParaRPr lang="en-GB" dirty="0"/>
          </a:p>
          <a:p>
            <a:r>
              <a:rPr lang="en-GB" dirty="0" smtClean="0"/>
              <a:t>If Helium was used as cooling gas the activation would be lower.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4725" y="5197643"/>
            <a:ext cx="5475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Actual environmental conditions of windows and targets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977161"/>
              </p:ext>
            </p:extLst>
          </p:nvPr>
        </p:nvGraphicFramePr>
        <p:xfrm>
          <a:off x="3871817" y="5599420"/>
          <a:ext cx="7255219" cy="11357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41344">
                  <a:extLst>
                    <a:ext uri="{9D8B030D-6E8A-4147-A177-3AD203B41FA5}">
                      <a16:colId xmlns:a16="http://schemas.microsoft.com/office/drawing/2014/main" val="1770568284"/>
                    </a:ext>
                  </a:extLst>
                </a:gridCol>
                <a:gridCol w="3053730">
                  <a:extLst>
                    <a:ext uri="{9D8B030D-6E8A-4147-A177-3AD203B41FA5}">
                      <a16:colId xmlns:a16="http://schemas.microsoft.com/office/drawing/2014/main" val="1909119115"/>
                    </a:ext>
                  </a:extLst>
                </a:gridCol>
                <a:gridCol w="3360145">
                  <a:extLst>
                    <a:ext uri="{9D8B030D-6E8A-4147-A177-3AD203B41FA5}">
                      <a16:colId xmlns:a16="http://schemas.microsoft.com/office/drawing/2014/main" val="467350055"/>
                    </a:ext>
                  </a:extLst>
                </a:gridCol>
              </a:tblGrid>
              <a:tr h="34709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Inside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Outside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140650"/>
                  </a:ext>
                </a:extLst>
              </a:tr>
              <a:tr h="404226">
                <a:tc>
                  <a:txBody>
                    <a:bodyPr/>
                    <a:lstStyle/>
                    <a:p>
                      <a:r>
                        <a:rPr lang="en-GB" dirty="0" smtClean="0"/>
                        <a:t>T2K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Dry</a:t>
                      </a:r>
                      <a:r>
                        <a:rPr lang="en-GB" baseline="0" dirty="0" smtClean="0"/>
                        <a:t> pure Helium / Vacuum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r>
                        <a:rPr lang="en-GB" baseline="0" dirty="0" smtClean="0"/>
                        <a:t> purity Helium + H2O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736057"/>
                  </a:ext>
                </a:extLst>
              </a:tr>
              <a:tr h="347095">
                <a:tc>
                  <a:txBody>
                    <a:bodyPr/>
                    <a:lstStyle/>
                    <a:p>
                      <a:r>
                        <a:rPr lang="en-GB" dirty="0" smtClean="0"/>
                        <a:t>LBNF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Dry pure Helium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Nitrogen + H2O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92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05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KRI">
      <a:dk1>
        <a:srgbClr val="201D3E"/>
      </a:dk1>
      <a:lt1>
        <a:srgbClr val="FF6800"/>
      </a:lt1>
      <a:dk2>
        <a:srgbClr val="F19D1B"/>
      </a:dk2>
      <a:lt2>
        <a:srgbClr val="F9BB0E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ASTER 2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12132</TotalTime>
  <Words>642</Words>
  <Application>Microsoft Office PowerPoint</Application>
  <PresentationFormat>Widescreen</PresentationFormat>
  <Paragraphs>99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MASTER 2 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Millard</dc:creator>
  <cp:lastModifiedBy>Fitton, Michael (STFC,RAL,TECH)</cp:lastModifiedBy>
  <cp:revision>283</cp:revision>
  <cp:lastPrinted>2019-10-02T08:27:37Z</cp:lastPrinted>
  <dcterms:created xsi:type="dcterms:W3CDTF">2019-09-17T08:04:08Z</dcterms:created>
  <dcterms:modified xsi:type="dcterms:W3CDTF">2022-04-05T11:19:06Z</dcterms:modified>
</cp:coreProperties>
</file>