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 id="2147483700" r:id="rId5"/>
    <p:sldMasterId id="2147483715" r:id="rId6"/>
    <p:sldMasterId id="2147483727" r:id="rId7"/>
    <p:sldMasterId id="2147483740" r:id="rId8"/>
  </p:sldMasterIdLst>
  <p:notesMasterIdLst>
    <p:notesMasterId r:id="rId40"/>
  </p:notesMasterIdLst>
  <p:sldIdLst>
    <p:sldId id="257" r:id="rId9"/>
    <p:sldId id="258" r:id="rId10"/>
    <p:sldId id="269" r:id="rId11"/>
    <p:sldId id="294" r:id="rId12"/>
    <p:sldId id="363" r:id="rId13"/>
    <p:sldId id="364" r:id="rId14"/>
    <p:sldId id="366" r:id="rId15"/>
    <p:sldId id="380" r:id="rId16"/>
    <p:sldId id="365" r:id="rId17"/>
    <p:sldId id="371" r:id="rId18"/>
    <p:sldId id="373" r:id="rId19"/>
    <p:sldId id="376" r:id="rId20"/>
    <p:sldId id="375" r:id="rId21"/>
    <p:sldId id="367" r:id="rId22"/>
    <p:sldId id="368" r:id="rId23"/>
    <p:sldId id="369" r:id="rId24"/>
    <p:sldId id="379" r:id="rId25"/>
    <p:sldId id="377" r:id="rId26"/>
    <p:sldId id="378" r:id="rId27"/>
    <p:sldId id="381" r:id="rId28"/>
    <p:sldId id="384" r:id="rId29"/>
    <p:sldId id="385" r:id="rId30"/>
    <p:sldId id="386" r:id="rId31"/>
    <p:sldId id="387" r:id="rId32"/>
    <p:sldId id="388" r:id="rId33"/>
    <p:sldId id="389" r:id="rId34"/>
    <p:sldId id="390" r:id="rId35"/>
    <p:sldId id="391" r:id="rId36"/>
    <p:sldId id="392" r:id="rId37"/>
    <p:sldId id="287" r:id="rId38"/>
    <p:sldId id="393" r:id="rId39"/>
  </p:sldIdLst>
  <p:sldSz cx="12192000" cy="6858000"/>
  <p:notesSz cx="679132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589"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08900"/>
    <a:srgbClr val="626262"/>
    <a:srgbClr val="1E5DF8"/>
    <a:srgbClr val="003088"/>
    <a:srgbClr val="FF6900"/>
    <a:srgbClr val="FFFFFF"/>
    <a:srgbClr val="00BED5"/>
    <a:srgbClr val="C13D33"/>
    <a:srgbClr val="E94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5332" autoAdjust="0"/>
  </p:normalViewPr>
  <p:slideViewPr>
    <p:cSldViewPr snapToGrid="0" snapToObjects="1">
      <p:cViewPr varScale="1">
        <p:scale>
          <a:sx n="116" d="100"/>
          <a:sy n="116" d="100"/>
        </p:scale>
        <p:origin x="426" y="114"/>
      </p:cViewPr>
      <p:guideLst>
        <p:guide orient="horz" pos="323"/>
        <p:guide pos="325"/>
        <p:guide orient="horz" pos="3974"/>
        <p:guide pos="7355"/>
        <p:guide pos="3840"/>
        <p:guide orient="horz" pos="867"/>
        <p:guide orient="horz" pos="3589"/>
        <p:guide pos="869"/>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07877-1158-4AB0-8334-FC6872B9EAD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A7E6FF0-B526-4F79-B663-B421AFC63B8B}">
      <dgm:prSet phldrT="[Text]"/>
      <dgm:spPr/>
      <dgm:t>
        <a:bodyPr/>
        <a:lstStyle/>
        <a:p>
          <a:r>
            <a:rPr lang="en-US" dirty="0" smtClean="0"/>
            <a:t>Initiate</a:t>
          </a:r>
          <a:endParaRPr lang="en-US" dirty="0"/>
        </a:p>
      </dgm:t>
    </dgm:pt>
    <dgm:pt modelId="{90D46428-344F-49E1-8665-D903BC92150C}" type="parTrans" cxnId="{C620E2B8-1A40-40AC-83D5-0C0FC0497E39}">
      <dgm:prSet/>
      <dgm:spPr/>
      <dgm:t>
        <a:bodyPr/>
        <a:lstStyle/>
        <a:p>
          <a:endParaRPr lang="en-US"/>
        </a:p>
      </dgm:t>
    </dgm:pt>
    <dgm:pt modelId="{56C8BB41-6EC7-41E7-947F-0AA675C4C275}" type="sibTrans" cxnId="{C620E2B8-1A40-40AC-83D5-0C0FC0497E39}">
      <dgm:prSet/>
      <dgm:spPr/>
      <dgm:t>
        <a:bodyPr/>
        <a:lstStyle/>
        <a:p>
          <a:endParaRPr lang="en-US"/>
        </a:p>
      </dgm:t>
    </dgm:pt>
    <dgm:pt modelId="{303F5070-7BCA-45A8-88B8-8DFD1D84DBDE}">
      <dgm:prSet phldrT="[Text]"/>
      <dgm:spPr/>
      <dgm:t>
        <a:bodyPr/>
        <a:lstStyle/>
        <a:p>
          <a:r>
            <a:rPr lang="en-US" dirty="0" smtClean="0"/>
            <a:t>Plan</a:t>
          </a:r>
          <a:endParaRPr lang="en-US" dirty="0"/>
        </a:p>
      </dgm:t>
    </dgm:pt>
    <dgm:pt modelId="{5E048D5D-11AF-491E-831A-55323A003D3B}" type="parTrans" cxnId="{1E4821BB-3B12-4F3F-8B3D-56B49D3B27DB}">
      <dgm:prSet/>
      <dgm:spPr/>
      <dgm:t>
        <a:bodyPr/>
        <a:lstStyle/>
        <a:p>
          <a:endParaRPr lang="en-US"/>
        </a:p>
      </dgm:t>
    </dgm:pt>
    <dgm:pt modelId="{6DA79C5A-4628-4DFB-8FAE-0DE359A0BF57}" type="sibTrans" cxnId="{1E4821BB-3B12-4F3F-8B3D-56B49D3B27DB}">
      <dgm:prSet/>
      <dgm:spPr/>
      <dgm:t>
        <a:bodyPr/>
        <a:lstStyle/>
        <a:p>
          <a:endParaRPr lang="en-US"/>
        </a:p>
      </dgm:t>
    </dgm:pt>
    <dgm:pt modelId="{3DC44DB0-EFA9-45F1-B6AE-0C03AF0EE488}">
      <dgm:prSet phldrT="[Text]"/>
      <dgm:spPr/>
      <dgm:t>
        <a:bodyPr/>
        <a:lstStyle/>
        <a:p>
          <a:r>
            <a:rPr lang="en-US" dirty="0" smtClean="0"/>
            <a:t>Execute</a:t>
          </a:r>
          <a:endParaRPr lang="en-US" dirty="0"/>
        </a:p>
      </dgm:t>
    </dgm:pt>
    <dgm:pt modelId="{9FF10C85-3650-4A78-A2C6-4CFD5CD1A480}" type="parTrans" cxnId="{1C3B9159-81CE-49F7-8A81-C62BA360821E}">
      <dgm:prSet/>
      <dgm:spPr/>
      <dgm:t>
        <a:bodyPr/>
        <a:lstStyle/>
        <a:p>
          <a:endParaRPr lang="en-US"/>
        </a:p>
      </dgm:t>
    </dgm:pt>
    <dgm:pt modelId="{818B1277-835D-425D-A938-9FFFED1136DA}" type="sibTrans" cxnId="{1C3B9159-81CE-49F7-8A81-C62BA360821E}">
      <dgm:prSet/>
      <dgm:spPr/>
      <dgm:t>
        <a:bodyPr/>
        <a:lstStyle/>
        <a:p>
          <a:endParaRPr lang="en-US"/>
        </a:p>
      </dgm:t>
    </dgm:pt>
    <dgm:pt modelId="{61512126-4424-4498-8D51-4524FF9F3CC3}">
      <dgm:prSet phldrT="[Text]"/>
      <dgm:spPr/>
      <dgm:t>
        <a:bodyPr/>
        <a:lstStyle/>
        <a:p>
          <a:r>
            <a:rPr lang="en-US" dirty="0" smtClean="0"/>
            <a:t>Monitor &amp; report</a:t>
          </a:r>
          <a:endParaRPr lang="en-US" dirty="0"/>
        </a:p>
      </dgm:t>
    </dgm:pt>
    <dgm:pt modelId="{E4CEE14D-DD32-4740-8D89-D89C9CE1CE0A}" type="parTrans" cxnId="{E8D11D06-619F-4B01-B157-F88FB2881628}">
      <dgm:prSet/>
      <dgm:spPr/>
      <dgm:t>
        <a:bodyPr/>
        <a:lstStyle/>
        <a:p>
          <a:endParaRPr lang="en-US"/>
        </a:p>
      </dgm:t>
    </dgm:pt>
    <dgm:pt modelId="{40239467-A5CE-4CC4-9B2D-82A84C123916}" type="sibTrans" cxnId="{E8D11D06-619F-4B01-B157-F88FB2881628}">
      <dgm:prSet/>
      <dgm:spPr/>
      <dgm:t>
        <a:bodyPr/>
        <a:lstStyle/>
        <a:p>
          <a:endParaRPr lang="en-US"/>
        </a:p>
      </dgm:t>
    </dgm:pt>
    <dgm:pt modelId="{B66D8074-C053-4980-82F4-C28A70F3E4A1}">
      <dgm:prSet phldrT="[Text]"/>
      <dgm:spPr/>
      <dgm:t>
        <a:bodyPr/>
        <a:lstStyle/>
        <a:p>
          <a:r>
            <a:rPr lang="en-US" dirty="0" smtClean="0"/>
            <a:t>Close</a:t>
          </a:r>
          <a:endParaRPr lang="en-US" dirty="0"/>
        </a:p>
      </dgm:t>
    </dgm:pt>
    <dgm:pt modelId="{81B55708-8D13-4073-8F71-F7A7A4A5B801}" type="parTrans" cxnId="{48CEBFDD-A032-4820-B66B-C73D22B741E4}">
      <dgm:prSet/>
      <dgm:spPr/>
      <dgm:t>
        <a:bodyPr/>
        <a:lstStyle/>
        <a:p>
          <a:endParaRPr lang="en-US"/>
        </a:p>
      </dgm:t>
    </dgm:pt>
    <dgm:pt modelId="{B23ADD2E-B1AA-4991-B263-48709F6A60CE}" type="sibTrans" cxnId="{48CEBFDD-A032-4820-B66B-C73D22B741E4}">
      <dgm:prSet/>
      <dgm:spPr/>
      <dgm:t>
        <a:bodyPr/>
        <a:lstStyle/>
        <a:p>
          <a:endParaRPr lang="en-US"/>
        </a:p>
      </dgm:t>
    </dgm:pt>
    <dgm:pt modelId="{F289CBDA-8E8D-4689-A0AB-02D6FEC0472B}" type="pres">
      <dgm:prSet presAssocID="{89807877-1158-4AB0-8334-FC6872B9EAD8}" presName="cycle" presStyleCnt="0">
        <dgm:presLayoutVars>
          <dgm:dir/>
          <dgm:resizeHandles val="exact"/>
        </dgm:presLayoutVars>
      </dgm:prSet>
      <dgm:spPr/>
      <dgm:t>
        <a:bodyPr/>
        <a:lstStyle/>
        <a:p>
          <a:endParaRPr lang="en-US"/>
        </a:p>
      </dgm:t>
    </dgm:pt>
    <dgm:pt modelId="{4D06378B-ADBD-4A23-8F7B-0C61AAC0718C}" type="pres">
      <dgm:prSet presAssocID="{9A7E6FF0-B526-4F79-B663-B421AFC63B8B}" presName="node" presStyleLbl="node1" presStyleIdx="0" presStyleCnt="5">
        <dgm:presLayoutVars>
          <dgm:bulletEnabled val="1"/>
        </dgm:presLayoutVars>
      </dgm:prSet>
      <dgm:spPr/>
      <dgm:t>
        <a:bodyPr/>
        <a:lstStyle/>
        <a:p>
          <a:endParaRPr lang="en-US"/>
        </a:p>
      </dgm:t>
    </dgm:pt>
    <dgm:pt modelId="{32B7D662-26B0-4355-B8DD-8B80A8FB6DB7}" type="pres">
      <dgm:prSet presAssocID="{56C8BB41-6EC7-41E7-947F-0AA675C4C275}" presName="sibTrans" presStyleLbl="sibTrans2D1" presStyleIdx="0" presStyleCnt="5"/>
      <dgm:spPr/>
      <dgm:t>
        <a:bodyPr/>
        <a:lstStyle/>
        <a:p>
          <a:endParaRPr lang="en-US"/>
        </a:p>
      </dgm:t>
    </dgm:pt>
    <dgm:pt modelId="{001C96AF-6BEE-4434-B220-E92403F227E1}" type="pres">
      <dgm:prSet presAssocID="{56C8BB41-6EC7-41E7-947F-0AA675C4C275}" presName="connectorText" presStyleLbl="sibTrans2D1" presStyleIdx="0" presStyleCnt="5"/>
      <dgm:spPr/>
      <dgm:t>
        <a:bodyPr/>
        <a:lstStyle/>
        <a:p>
          <a:endParaRPr lang="en-US"/>
        </a:p>
      </dgm:t>
    </dgm:pt>
    <dgm:pt modelId="{4F083390-A181-4E46-86DE-49EB654A6565}" type="pres">
      <dgm:prSet presAssocID="{303F5070-7BCA-45A8-88B8-8DFD1D84DBDE}" presName="node" presStyleLbl="node1" presStyleIdx="1" presStyleCnt="5">
        <dgm:presLayoutVars>
          <dgm:bulletEnabled val="1"/>
        </dgm:presLayoutVars>
      </dgm:prSet>
      <dgm:spPr/>
      <dgm:t>
        <a:bodyPr/>
        <a:lstStyle/>
        <a:p>
          <a:endParaRPr lang="en-US"/>
        </a:p>
      </dgm:t>
    </dgm:pt>
    <dgm:pt modelId="{DFFAC96B-FCF9-4B37-8535-50B2FF422675}" type="pres">
      <dgm:prSet presAssocID="{6DA79C5A-4628-4DFB-8FAE-0DE359A0BF57}" presName="sibTrans" presStyleLbl="sibTrans2D1" presStyleIdx="1" presStyleCnt="5"/>
      <dgm:spPr/>
      <dgm:t>
        <a:bodyPr/>
        <a:lstStyle/>
        <a:p>
          <a:endParaRPr lang="en-US"/>
        </a:p>
      </dgm:t>
    </dgm:pt>
    <dgm:pt modelId="{335BDD07-EFE3-44BB-A760-89940418BC1D}" type="pres">
      <dgm:prSet presAssocID="{6DA79C5A-4628-4DFB-8FAE-0DE359A0BF57}" presName="connectorText" presStyleLbl="sibTrans2D1" presStyleIdx="1" presStyleCnt="5"/>
      <dgm:spPr/>
      <dgm:t>
        <a:bodyPr/>
        <a:lstStyle/>
        <a:p>
          <a:endParaRPr lang="en-US"/>
        </a:p>
      </dgm:t>
    </dgm:pt>
    <dgm:pt modelId="{C835434B-E6DC-4A48-AD9D-4B5FD60D70A9}" type="pres">
      <dgm:prSet presAssocID="{3DC44DB0-EFA9-45F1-B6AE-0C03AF0EE488}" presName="node" presStyleLbl="node1" presStyleIdx="2" presStyleCnt="5">
        <dgm:presLayoutVars>
          <dgm:bulletEnabled val="1"/>
        </dgm:presLayoutVars>
      </dgm:prSet>
      <dgm:spPr/>
      <dgm:t>
        <a:bodyPr/>
        <a:lstStyle/>
        <a:p>
          <a:endParaRPr lang="en-US"/>
        </a:p>
      </dgm:t>
    </dgm:pt>
    <dgm:pt modelId="{8AB428EA-EC76-48F0-A3E9-7110F17EFA6C}" type="pres">
      <dgm:prSet presAssocID="{818B1277-835D-425D-A938-9FFFED1136DA}" presName="sibTrans" presStyleLbl="sibTrans2D1" presStyleIdx="2" presStyleCnt="5"/>
      <dgm:spPr/>
      <dgm:t>
        <a:bodyPr/>
        <a:lstStyle/>
        <a:p>
          <a:endParaRPr lang="en-US"/>
        </a:p>
      </dgm:t>
    </dgm:pt>
    <dgm:pt modelId="{05065BA4-6E1B-4CBC-B56D-BF260D731255}" type="pres">
      <dgm:prSet presAssocID="{818B1277-835D-425D-A938-9FFFED1136DA}" presName="connectorText" presStyleLbl="sibTrans2D1" presStyleIdx="2" presStyleCnt="5"/>
      <dgm:spPr/>
      <dgm:t>
        <a:bodyPr/>
        <a:lstStyle/>
        <a:p>
          <a:endParaRPr lang="en-US"/>
        </a:p>
      </dgm:t>
    </dgm:pt>
    <dgm:pt modelId="{AFD5C0B9-5446-4863-ACAE-3306369CF483}" type="pres">
      <dgm:prSet presAssocID="{61512126-4424-4498-8D51-4524FF9F3CC3}" presName="node" presStyleLbl="node1" presStyleIdx="3" presStyleCnt="5">
        <dgm:presLayoutVars>
          <dgm:bulletEnabled val="1"/>
        </dgm:presLayoutVars>
      </dgm:prSet>
      <dgm:spPr/>
      <dgm:t>
        <a:bodyPr/>
        <a:lstStyle/>
        <a:p>
          <a:endParaRPr lang="en-US"/>
        </a:p>
      </dgm:t>
    </dgm:pt>
    <dgm:pt modelId="{9851F5AF-F2D7-45C9-85DF-436D76948A15}" type="pres">
      <dgm:prSet presAssocID="{40239467-A5CE-4CC4-9B2D-82A84C123916}" presName="sibTrans" presStyleLbl="sibTrans2D1" presStyleIdx="3" presStyleCnt="5"/>
      <dgm:spPr/>
      <dgm:t>
        <a:bodyPr/>
        <a:lstStyle/>
        <a:p>
          <a:endParaRPr lang="en-US"/>
        </a:p>
      </dgm:t>
    </dgm:pt>
    <dgm:pt modelId="{B7F226DA-1AC3-42D8-AEF3-6A12AD9AEF2A}" type="pres">
      <dgm:prSet presAssocID="{40239467-A5CE-4CC4-9B2D-82A84C123916}" presName="connectorText" presStyleLbl="sibTrans2D1" presStyleIdx="3" presStyleCnt="5"/>
      <dgm:spPr/>
      <dgm:t>
        <a:bodyPr/>
        <a:lstStyle/>
        <a:p>
          <a:endParaRPr lang="en-US"/>
        </a:p>
      </dgm:t>
    </dgm:pt>
    <dgm:pt modelId="{EDFCFF5B-1F86-4496-B331-46A2F7DD8AD1}" type="pres">
      <dgm:prSet presAssocID="{B66D8074-C053-4980-82F4-C28A70F3E4A1}" presName="node" presStyleLbl="node1" presStyleIdx="4" presStyleCnt="5">
        <dgm:presLayoutVars>
          <dgm:bulletEnabled val="1"/>
        </dgm:presLayoutVars>
      </dgm:prSet>
      <dgm:spPr/>
      <dgm:t>
        <a:bodyPr/>
        <a:lstStyle/>
        <a:p>
          <a:endParaRPr lang="en-US"/>
        </a:p>
      </dgm:t>
    </dgm:pt>
    <dgm:pt modelId="{4809F65A-58A2-44B3-A9D2-DC5C817758F4}" type="pres">
      <dgm:prSet presAssocID="{B23ADD2E-B1AA-4991-B263-48709F6A60CE}" presName="sibTrans" presStyleLbl="sibTrans2D1" presStyleIdx="4" presStyleCnt="5"/>
      <dgm:spPr/>
      <dgm:t>
        <a:bodyPr/>
        <a:lstStyle/>
        <a:p>
          <a:endParaRPr lang="en-US"/>
        </a:p>
      </dgm:t>
    </dgm:pt>
    <dgm:pt modelId="{69A6D3AC-CC33-4705-8C31-2D7C5D1B1E88}" type="pres">
      <dgm:prSet presAssocID="{B23ADD2E-B1AA-4991-B263-48709F6A60CE}" presName="connectorText" presStyleLbl="sibTrans2D1" presStyleIdx="4" presStyleCnt="5"/>
      <dgm:spPr/>
      <dgm:t>
        <a:bodyPr/>
        <a:lstStyle/>
        <a:p>
          <a:endParaRPr lang="en-US"/>
        </a:p>
      </dgm:t>
    </dgm:pt>
  </dgm:ptLst>
  <dgm:cxnLst>
    <dgm:cxn modelId="{48CEBFDD-A032-4820-B66B-C73D22B741E4}" srcId="{89807877-1158-4AB0-8334-FC6872B9EAD8}" destId="{B66D8074-C053-4980-82F4-C28A70F3E4A1}" srcOrd="4" destOrd="0" parTransId="{81B55708-8D13-4073-8F71-F7A7A4A5B801}" sibTransId="{B23ADD2E-B1AA-4991-B263-48709F6A60CE}"/>
    <dgm:cxn modelId="{E8D11D06-619F-4B01-B157-F88FB2881628}" srcId="{89807877-1158-4AB0-8334-FC6872B9EAD8}" destId="{61512126-4424-4498-8D51-4524FF9F3CC3}" srcOrd="3" destOrd="0" parTransId="{E4CEE14D-DD32-4740-8D89-D89C9CE1CE0A}" sibTransId="{40239467-A5CE-4CC4-9B2D-82A84C123916}"/>
    <dgm:cxn modelId="{A75B48DA-ADC1-4E9C-97E6-3BDB68D7B637}" type="presOf" srcId="{9A7E6FF0-B526-4F79-B663-B421AFC63B8B}" destId="{4D06378B-ADBD-4A23-8F7B-0C61AAC0718C}" srcOrd="0" destOrd="0" presId="urn:microsoft.com/office/officeart/2005/8/layout/cycle2"/>
    <dgm:cxn modelId="{78366866-5F12-4A6F-97EE-5094E8A25495}" type="presOf" srcId="{6DA79C5A-4628-4DFB-8FAE-0DE359A0BF57}" destId="{335BDD07-EFE3-44BB-A760-89940418BC1D}" srcOrd="1" destOrd="0" presId="urn:microsoft.com/office/officeart/2005/8/layout/cycle2"/>
    <dgm:cxn modelId="{BE3911DC-EC90-461B-9346-0C8AC6C6DCE4}" type="presOf" srcId="{89807877-1158-4AB0-8334-FC6872B9EAD8}" destId="{F289CBDA-8E8D-4689-A0AB-02D6FEC0472B}" srcOrd="0" destOrd="0" presId="urn:microsoft.com/office/officeart/2005/8/layout/cycle2"/>
    <dgm:cxn modelId="{FACC09E6-830F-4FB1-B063-2FC4E63C553B}" type="presOf" srcId="{303F5070-7BCA-45A8-88B8-8DFD1D84DBDE}" destId="{4F083390-A181-4E46-86DE-49EB654A6565}" srcOrd="0" destOrd="0" presId="urn:microsoft.com/office/officeart/2005/8/layout/cycle2"/>
    <dgm:cxn modelId="{39DBEA99-22CA-490F-9BC6-146F79D75089}" type="presOf" srcId="{818B1277-835D-425D-A938-9FFFED1136DA}" destId="{8AB428EA-EC76-48F0-A3E9-7110F17EFA6C}" srcOrd="0" destOrd="0" presId="urn:microsoft.com/office/officeart/2005/8/layout/cycle2"/>
    <dgm:cxn modelId="{5A2BC438-E763-4151-BFF9-752CD39BD138}" type="presOf" srcId="{3DC44DB0-EFA9-45F1-B6AE-0C03AF0EE488}" destId="{C835434B-E6DC-4A48-AD9D-4B5FD60D70A9}" srcOrd="0" destOrd="0" presId="urn:microsoft.com/office/officeart/2005/8/layout/cycle2"/>
    <dgm:cxn modelId="{BDB9314A-8510-46E1-AF05-475171FB435A}" type="presOf" srcId="{818B1277-835D-425D-A938-9FFFED1136DA}" destId="{05065BA4-6E1B-4CBC-B56D-BF260D731255}" srcOrd="1" destOrd="0" presId="urn:microsoft.com/office/officeart/2005/8/layout/cycle2"/>
    <dgm:cxn modelId="{AFF2892A-C0B1-480B-9AFC-F1C1F59C8607}" type="presOf" srcId="{56C8BB41-6EC7-41E7-947F-0AA675C4C275}" destId="{32B7D662-26B0-4355-B8DD-8B80A8FB6DB7}" srcOrd="0" destOrd="0" presId="urn:microsoft.com/office/officeart/2005/8/layout/cycle2"/>
    <dgm:cxn modelId="{B2B0797E-5E02-4ECC-B4C1-828311516A86}" type="presOf" srcId="{6DA79C5A-4628-4DFB-8FAE-0DE359A0BF57}" destId="{DFFAC96B-FCF9-4B37-8535-50B2FF422675}" srcOrd="0" destOrd="0" presId="urn:microsoft.com/office/officeart/2005/8/layout/cycle2"/>
    <dgm:cxn modelId="{1C3B9159-81CE-49F7-8A81-C62BA360821E}" srcId="{89807877-1158-4AB0-8334-FC6872B9EAD8}" destId="{3DC44DB0-EFA9-45F1-B6AE-0C03AF0EE488}" srcOrd="2" destOrd="0" parTransId="{9FF10C85-3650-4A78-A2C6-4CFD5CD1A480}" sibTransId="{818B1277-835D-425D-A938-9FFFED1136DA}"/>
    <dgm:cxn modelId="{366E5EA3-BAEE-44C4-ABCA-B76FEFAEC5EF}" type="presOf" srcId="{B23ADD2E-B1AA-4991-B263-48709F6A60CE}" destId="{4809F65A-58A2-44B3-A9D2-DC5C817758F4}" srcOrd="0" destOrd="0" presId="urn:microsoft.com/office/officeart/2005/8/layout/cycle2"/>
    <dgm:cxn modelId="{8ABE5091-A708-47A9-9C1A-F01AF2A19CE5}" type="presOf" srcId="{40239467-A5CE-4CC4-9B2D-82A84C123916}" destId="{9851F5AF-F2D7-45C9-85DF-436D76948A15}" srcOrd="0" destOrd="0" presId="urn:microsoft.com/office/officeart/2005/8/layout/cycle2"/>
    <dgm:cxn modelId="{9BD3E646-B933-432B-9346-AF77F702E299}" type="presOf" srcId="{61512126-4424-4498-8D51-4524FF9F3CC3}" destId="{AFD5C0B9-5446-4863-ACAE-3306369CF483}" srcOrd="0" destOrd="0" presId="urn:microsoft.com/office/officeart/2005/8/layout/cycle2"/>
    <dgm:cxn modelId="{B615AC1C-FC80-40A1-B08E-50ED74F02A87}" type="presOf" srcId="{40239467-A5CE-4CC4-9B2D-82A84C123916}" destId="{B7F226DA-1AC3-42D8-AEF3-6A12AD9AEF2A}" srcOrd="1" destOrd="0" presId="urn:microsoft.com/office/officeart/2005/8/layout/cycle2"/>
    <dgm:cxn modelId="{382D6850-C952-4E89-860A-AB0CB7BB8AEC}" type="presOf" srcId="{B66D8074-C053-4980-82F4-C28A70F3E4A1}" destId="{EDFCFF5B-1F86-4496-B331-46A2F7DD8AD1}" srcOrd="0" destOrd="0" presId="urn:microsoft.com/office/officeart/2005/8/layout/cycle2"/>
    <dgm:cxn modelId="{D8BC0828-4749-4944-A477-16429F2EAC1C}" type="presOf" srcId="{56C8BB41-6EC7-41E7-947F-0AA675C4C275}" destId="{001C96AF-6BEE-4434-B220-E92403F227E1}" srcOrd="1" destOrd="0" presId="urn:microsoft.com/office/officeart/2005/8/layout/cycle2"/>
    <dgm:cxn modelId="{DD1CD7E9-F31A-4589-9C40-9CDD376CDCA4}" type="presOf" srcId="{B23ADD2E-B1AA-4991-B263-48709F6A60CE}" destId="{69A6D3AC-CC33-4705-8C31-2D7C5D1B1E88}" srcOrd="1" destOrd="0" presId="urn:microsoft.com/office/officeart/2005/8/layout/cycle2"/>
    <dgm:cxn modelId="{C620E2B8-1A40-40AC-83D5-0C0FC0497E39}" srcId="{89807877-1158-4AB0-8334-FC6872B9EAD8}" destId="{9A7E6FF0-B526-4F79-B663-B421AFC63B8B}" srcOrd="0" destOrd="0" parTransId="{90D46428-344F-49E1-8665-D903BC92150C}" sibTransId="{56C8BB41-6EC7-41E7-947F-0AA675C4C275}"/>
    <dgm:cxn modelId="{1E4821BB-3B12-4F3F-8B3D-56B49D3B27DB}" srcId="{89807877-1158-4AB0-8334-FC6872B9EAD8}" destId="{303F5070-7BCA-45A8-88B8-8DFD1D84DBDE}" srcOrd="1" destOrd="0" parTransId="{5E048D5D-11AF-491E-831A-55323A003D3B}" sibTransId="{6DA79C5A-4628-4DFB-8FAE-0DE359A0BF57}"/>
    <dgm:cxn modelId="{9677AE24-677A-48E2-A9EE-9F944F28EC44}" type="presParOf" srcId="{F289CBDA-8E8D-4689-A0AB-02D6FEC0472B}" destId="{4D06378B-ADBD-4A23-8F7B-0C61AAC0718C}" srcOrd="0" destOrd="0" presId="urn:microsoft.com/office/officeart/2005/8/layout/cycle2"/>
    <dgm:cxn modelId="{FC480754-D3E3-4A75-8932-CD8D9F8349C9}" type="presParOf" srcId="{F289CBDA-8E8D-4689-A0AB-02D6FEC0472B}" destId="{32B7D662-26B0-4355-B8DD-8B80A8FB6DB7}" srcOrd="1" destOrd="0" presId="urn:microsoft.com/office/officeart/2005/8/layout/cycle2"/>
    <dgm:cxn modelId="{817B45E9-A821-4D6A-825F-1B5563C37F3D}" type="presParOf" srcId="{32B7D662-26B0-4355-B8DD-8B80A8FB6DB7}" destId="{001C96AF-6BEE-4434-B220-E92403F227E1}" srcOrd="0" destOrd="0" presId="urn:microsoft.com/office/officeart/2005/8/layout/cycle2"/>
    <dgm:cxn modelId="{C66BA6B0-1CB6-44F8-B091-709808EBFDBD}" type="presParOf" srcId="{F289CBDA-8E8D-4689-A0AB-02D6FEC0472B}" destId="{4F083390-A181-4E46-86DE-49EB654A6565}" srcOrd="2" destOrd="0" presId="urn:microsoft.com/office/officeart/2005/8/layout/cycle2"/>
    <dgm:cxn modelId="{5CA507D8-6085-4F3F-ABC6-DB7BD923E27E}" type="presParOf" srcId="{F289CBDA-8E8D-4689-A0AB-02D6FEC0472B}" destId="{DFFAC96B-FCF9-4B37-8535-50B2FF422675}" srcOrd="3" destOrd="0" presId="urn:microsoft.com/office/officeart/2005/8/layout/cycle2"/>
    <dgm:cxn modelId="{EA1D9DD8-DDA9-4C69-AA4B-25639B5123D8}" type="presParOf" srcId="{DFFAC96B-FCF9-4B37-8535-50B2FF422675}" destId="{335BDD07-EFE3-44BB-A760-89940418BC1D}" srcOrd="0" destOrd="0" presId="urn:microsoft.com/office/officeart/2005/8/layout/cycle2"/>
    <dgm:cxn modelId="{AB8FB49C-9A28-4796-9414-479284B6B2FB}" type="presParOf" srcId="{F289CBDA-8E8D-4689-A0AB-02D6FEC0472B}" destId="{C835434B-E6DC-4A48-AD9D-4B5FD60D70A9}" srcOrd="4" destOrd="0" presId="urn:microsoft.com/office/officeart/2005/8/layout/cycle2"/>
    <dgm:cxn modelId="{2EB33D9D-5EE7-4433-BC8E-3C7A9E7F01E0}" type="presParOf" srcId="{F289CBDA-8E8D-4689-A0AB-02D6FEC0472B}" destId="{8AB428EA-EC76-48F0-A3E9-7110F17EFA6C}" srcOrd="5" destOrd="0" presId="urn:microsoft.com/office/officeart/2005/8/layout/cycle2"/>
    <dgm:cxn modelId="{023B151E-B1A7-43DE-8917-D356DBB1240E}" type="presParOf" srcId="{8AB428EA-EC76-48F0-A3E9-7110F17EFA6C}" destId="{05065BA4-6E1B-4CBC-B56D-BF260D731255}" srcOrd="0" destOrd="0" presId="urn:microsoft.com/office/officeart/2005/8/layout/cycle2"/>
    <dgm:cxn modelId="{07E29C7B-09B7-4EA6-9378-26BCE8431168}" type="presParOf" srcId="{F289CBDA-8E8D-4689-A0AB-02D6FEC0472B}" destId="{AFD5C0B9-5446-4863-ACAE-3306369CF483}" srcOrd="6" destOrd="0" presId="urn:microsoft.com/office/officeart/2005/8/layout/cycle2"/>
    <dgm:cxn modelId="{102477D4-CEFF-422D-BF91-C2C94C5CF122}" type="presParOf" srcId="{F289CBDA-8E8D-4689-A0AB-02D6FEC0472B}" destId="{9851F5AF-F2D7-45C9-85DF-436D76948A15}" srcOrd="7" destOrd="0" presId="urn:microsoft.com/office/officeart/2005/8/layout/cycle2"/>
    <dgm:cxn modelId="{B6874B0F-03CA-4E72-A447-EC1FC91D4A54}" type="presParOf" srcId="{9851F5AF-F2D7-45C9-85DF-436D76948A15}" destId="{B7F226DA-1AC3-42D8-AEF3-6A12AD9AEF2A}" srcOrd="0" destOrd="0" presId="urn:microsoft.com/office/officeart/2005/8/layout/cycle2"/>
    <dgm:cxn modelId="{22C95F6C-971C-42E8-81F8-D6E406D8A82C}" type="presParOf" srcId="{F289CBDA-8E8D-4689-A0AB-02D6FEC0472B}" destId="{EDFCFF5B-1F86-4496-B331-46A2F7DD8AD1}" srcOrd="8" destOrd="0" presId="urn:microsoft.com/office/officeart/2005/8/layout/cycle2"/>
    <dgm:cxn modelId="{34C8D8DF-2900-4785-B5E5-8DF419B5D677}" type="presParOf" srcId="{F289CBDA-8E8D-4689-A0AB-02D6FEC0472B}" destId="{4809F65A-58A2-44B3-A9D2-DC5C817758F4}" srcOrd="9" destOrd="0" presId="urn:microsoft.com/office/officeart/2005/8/layout/cycle2"/>
    <dgm:cxn modelId="{77925034-021C-48C9-A5B1-22870D1E4CC2}" type="presParOf" srcId="{4809F65A-58A2-44B3-A9D2-DC5C817758F4}" destId="{69A6D3AC-CC33-4705-8C31-2D7C5D1B1E8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378B-ADBD-4A23-8F7B-0C61AAC0718C}">
      <dsp:nvSpPr>
        <dsp:cNvPr id="0" name=""/>
        <dsp:cNvSpPr/>
      </dsp:nvSpPr>
      <dsp:spPr>
        <a:xfrm>
          <a:off x="3246437" y="534"/>
          <a:ext cx="1635124" cy="16351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Initiate</a:t>
          </a:r>
          <a:endParaRPr lang="en-US" sz="2300" kern="1200" dirty="0"/>
        </a:p>
      </dsp:txBody>
      <dsp:txXfrm>
        <a:off x="3485895" y="239992"/>
        <a:ext cx="1156208" cy="1156208"/>
      </dsp:txXfrm>
    </dsp:sp>
    <dsp:sp modelId="{32B7D662-26B0-4355-B8DD-8B80A8FB6DB7}">
      <dsp:nvSpPr>
        <dsp:cNvPr id="0" name=""/>
        <dsp:cNvSpPr/>
      </dsp:nvSpPr>
      <dsp:spPr>
        <a:xfrm rot="2160000">
          <a:off x="4830234" y="1257302"/>
          <a:ext cx="436123" cy="5518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842728" y="1329221"/>
        <a:ext cx="305286" cy="331112"/>
      </dsp:txXfrm>
    </dsp:sp>
    <dsp:sp modelId="{4F083390-A181-4E46-86DE-49EB654A6565}">
      <dsp:nvSpPr>
        <dsp:cNvPr id="0" name=""/>
        <dsp:cNvSpPr/>
      </dsp:nvSpPr>
      <dsp:spPr>
        <a:xfrm>
          <a:off x="5235001" y="1445310"/>
          <a:ext cx="1635124" cy="16351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Plan</a:t>
          </a:r>
          <a:endParaRPr lang="en-US" sz="2300" kern="1200" dirty="0"/>
        </a:p>
      </dsp:txBody>
      <dsp:txXfrm>
        <a:off x="5474459" y="1684768"/>
        <a:ext cx="1156208" cy="1156208"/>
      </dsp:txXfrm>
    </dsp:sp>
    <dsp:sp modelId="{DFFAC96B-FCF9-4B37-8535-50B2FF422675}">
      <dsp:nvSpPr>
        <dsp:cNvPr id="0" name=""/>
        <dsp:cNvSpPr/>
      </dsp:nvSpPr>
      <dsp:spPr>
        <a:xfrm rot="6480000">
          <a:off x="5458534" y="3144055"/>
          <a:ext cx="436123" cy="5518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544168" y="3192209"/>
        <a:ext cx="305286" cy="331112"/>
      </dsp:txXfrm>
    </dsp:sp>
    <dsp:sp modelId="{C835434B-E6DC-4A48-AD9D-4B5FD60D70A9}">
      <dsp:nvSpPr>
        <dsp:cNvPr id="0" name=""/>
        <dsp:cNvSpPr/>
      </dsp:nvSpPr>
      <dsp:spPr>
        <a:xfrm>
          <a:off x="4475437" y="3783007"/>
          <a:ext cx="1635124" cy="16351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Execute</a:t>
          </a:r>
          <a:endParaRPr lang="en-US" sz="2300" kern="1200" dirty="0"/>
        </a:p>
      </dsp:txBody>
      <dsp:txXfrm>
        <a:off x="4714895" y="4022465"/>
        <a:ext cx="1156208" cy="1156208"/>
      </dsp:txXfrm>
    </dsp:sp>
    <dsp:sp modelId="{8AB428EA-EC76-48F0-A3E9-7110F17EFA6C}">
      <dsp:nvSpPr>
        <dsp:cNvPr id="0" name=""/>
        <dsp:cNvSpPr/>
      </dsp:nvSpPr>
      <dsp:spPr>
        <a:xfrm rot="10800000">
          <a:off x="3858281" y="4324642"/>
          <a:ext cx="436123" cy="55185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989118" y="4435013"/>
        <a:ext cx="305286" cy="331112"/>
      </dsp:txXfrm>
    </dsp:sp>
    <dsp:sp modelId="{AFD5C0B9-5446-4863-ACAE-3306369CF483}">
      <dsp:nvSpPr>
        <dsp:cNvPr id="0" name=""/>
        <dsp:cNvSpPr/>
      </dsp:nvSpPr>
      <dsp:spPr>
        <a:xfrm>
          <a:off x="2017437" y="3783007"/>
          <a:ext cx="1635124" cy="16351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Monitor &amp; report</a:t>
          </a:r>
          <a:endParaRPr lang="en-US" sz="2300" kern="1200" dirty="0"/>
        </a:p>
      </dsp:txBody>
      <dsp:txXfrm>
        <a:off x="2256895" y="4022465"/>
        <a:ext cx="1156208" cy="1156208"/>
      </dsp:txXfrm>
    </dsp:sp>
    <dsp:sp modelId="{9851F5AF-F2D7-45C9-85DF-436D76948A15}">
      <dsp:nvSpPr>
        <dsp:cNvPr id="0" name=""/>
        <dsp:cNvSpPr/>
      </dsp:nvSpPr>
      <dsp:spPr>
        <a:xfrm rot="15120000">
          <a:off x="2240970" y="3167533"/>
          <a:ext cx="436123" cy="5518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326604" y="3340121"/>
        <a:ext cx="305286" cy="331112"/>
      </dsp:txXfrm>
    </dsp:sp>
    <dsp:sp modelId="{EDFCFF5B-1F86-4496-B331-46A2F7DD8AD1}">
      <dsp:nvSpPr>
        <dsp:cNvPr id="0" name=""/>
        <dsp:cNvSpPr/>
      </dsp:nvSpPr>
      <dsp:spPr>
        <a:xfrm>
          <a:off x="1257873" y="1445310"/>
          <a:ext cx="1635124" cy="163512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Close</a:t>
          </a:r>
          <a:endParaRPr lang="en-US" sz="2300" kern="1200" dirty="0"/>
        </a:p>
      </dsp:txBody>
      <dsp:txXfrm>
        <a:off x="1497331" y="1684768"/>
        <a:ext cx="1156208" cy="1156208"/>
      </dsp:txXfrm>
    </dsp:sp>
    <dsp:sp modelId="{4809F65A-58A2-44B3-A9D2-DC5C817758F4}">
      <dsp:nvSpPr>
        <dsp:cNvPr id="0" name=""/>
        <dsp:cNvSpPr/>
      </dsp:nvSpPr>
      <dsp:spPr>
        <a:xfrm rot="19440000">
          <a:off x="2841670" y="1271812"/>
          <a:ext cx="436123" cy="55185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854164" y="1420635"/>
        <a:ext cx="305286"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908" cy="49534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46846" y="0"/>
            <a:ext cx="2942908" cy="49534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6/13/2022</a:t>
            </a:fld>
            <a:endParaRPr lang="en-US" dirty="0"/>
          </a:p>
        </p:txBody>
      </p:sp>
      <p:sp>
        <p:nvSpPr>
          <p:cNvPr id="4" name="Slide Image Placeholder 3"/>
          <p:cNvSpPr>
            <a:spLocks noGrp="1" noRot="1" noChangeAspect="1"/>
          </p:cNvSpPr>
          <p:nvPr>
            <p:ph type="sldImg" idx="2"/>
          </p:nvPr>
        </p:nvSpPr>
        <p:spPr>
          <a:xfrm>
            <a:off x="434975" y="1233488"/>
            <a:ext cx="5921375"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133" y="4751219"/>
            <a:ext cx="5433060" cy="388736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7317"/>
            <a:ext cx="2942908" cy="49534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46846" y="9377317"/>
            <a:ext cx="2942908" cy="49534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Remember to delete the image credit if using your own image.</a:t>
            </a:r>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56607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Remember to delete the image credit if using your own image.</a:t>
            </a:r>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187384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95564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32356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719403" y="1557338"/>
            <a:ext cx="11041227" cy="4968006"/>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a:solidFill>
                  <a:schemeClr val="accent2"/>
                </a:solidFill>
                <a:latin typeface="Calibri" panose="020F0502020204030204" pitchFamily="34" charset="0"/>
                <a:cs typeface="Arial" pitchFamily="34" charset="0"/>
              </a:defRPr>
            </a:lvl3pPr>
            <a:lvl4pPr marL="1714500" indent="-342900">
              <a:buNone/>
              <a:defRPr lang="en-GB" altLang="en-US" sz="2000" baseline="0" dirty="0" smtClean="0">
                <a:solidFill>
                  <a:schemeClr val="bg1">
                    <a:lumMod val="50000"/>
                  </a:schemeClr>
                </a:solidFill>
                <a:latin typeface="Calibri" pitchFamily="34" charset="0"/>
                <a:ea typeface="+mn-ea"/>
                <a:cs typeface="Calibri" pitchFamily="34" charset="0"/>
              </a:defRPr>
            </a:lvl4pPr>
          </a:lstStyle>
          <a:p>
            <a:pPr lvl="0"/>
            <a:r>
              <a:rPr lang="en-US"/>
              <a:t>Click to edit Master text styles</a:t>
            </a:r>
          </a:p>
          <a:p>
            <a:pPr lvl="1"/>
            <a:r>
              <a:rPr lang="en-US"/>
              <a:t>Second level</a:t>
            </a:r>
          </a:p>
          <a:p>
            <a:pPr lvl="2"/>
            <a:r>
              <a:rPr lang="en-US"/>
              <a:t>Third level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altLang="en-US"/>
              <a:t>Fourth level</a:t>
            </a:r>
            <a:endParaRPr lang="en-GB" altLang="en-US"/>
          </a:p>
          <a:p>
            <a:pPr lvl="2"/>
            <a:endParaRPr lang="en-US"/>
          </a:p>
        </p:txBody>
      </p:sp>
      <p:sp>
        <p:nvSpPr>
          <p:cNvPr id="2" name="Title 1"/>
          <p:cNvSpPr>
            <a:spLocks noGrp="1"/>
          </p:cNvSpPr>
          <p:nvPr>
            <p:ph type="title"/>
          </p:nvPr>
        </p:nvSpPr>
        <p:spPr>
          <a:xfrm>
            <a:off x="0" y="2456"/>
            <a:ext cx="12192000" cy="1143000"/>
          </a:xfrm>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21416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12192000" cy="1470025"/>
          </a:xfrm>
          <a:prstGeom prst="rect">
            <a:avLst/>
          </a:prstGeom>
        </p:spPr>
        <p:txBody>
          <a:bodyPr/>
          <a:lstStyle>
            <a:lvl1pPr>
              <a:defRPr sz="4400">
                <a:solidFill>
                  <a:schemeClr val="accent1">
                    <a:lumMod val="50000"/>
                  </a:schemeClr>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1970065"/>
            <a:ext cx="8534400" cy="1752600"/>
          </a:xfrm>
          <a:prstGeom prst="rect">
            <a:avLst/>
          </a:prstGeo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285172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68760"/>
            <a:ext cx="10363200" cy="4089066"/>
          </a:xfrm>
          <a:prstGeom prst="rect">
            <a:avLst/>
          </a:prstGeo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20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2"/>
          <p:cNvSpPr>
            <a:spLocks noGrp="1" noChangeArrowheads="1"/>
          </p:cNvSpPr>
          <p:nvPr>
            <p:ph type="title"/>
          </p:nvPr>
        </p:nvSpPr>
        <p:spPr bwMode="auto">
          <a:xfrm>
            <a:off x="0" y="-28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805218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4" y="2786048"/>
            <a:ext cx="10465163" cy="1362075"/>
          </a:xfrm>
          <a:prstGeom prst="rect">
            <a:avLst/>
          </a:prstGeom>
        </p:spPr>
        <p:txBody>
          <a:bodyPr anchor="t"/>
          <a:lstStyle>
            <a:lvl1pPr algn="l">
              <a:defRPr sz="4400" b="1" cap="none">
                <a:solidFill>
                  <a:schemeClr val="accent1">
                    <a:lumMod val="50000"/>
                  </a:schemeClr>
                </a:solidFill>
                <a:latin typeface="Calibri" panose="020F0502020204030204"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1285861"/>
            <a:ext cx="10363200" cy="1500187"/>
          </a:xfrm>
          <a:prstGeom prst="rect">
            <a:avLst/>
          </a:prstGeo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7408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214516"/>
            <a:ext cx="5080000" cy="4857690"/>
          </a:xfrm>
          <a:prstGeom prst="rect">
            <a:avLst/>
          </a:prstGeo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6197600" y="1268760"/>
            <a:ext cx="5080000" cy="4089066"/>
          </a:xfrm>
          <a:prstGeom prst="rect">
            <a:avLst/>
          </a:prstGeo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2"/>
          <p:cNvSpPr>
            <a:spLocks noGrp="1" noChangeArrowheads="1"/>
          </p:cNvSpPr>
          <p:nvPr>
            <p:ph type="title"/>
          </p:nvPr>
        </p:nvSpPr>
        <p:spPr bwMode="auto">
          <a:xfrm>
            <a:off x="0" y="-28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5428052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prstGeom prst="rect">
            <a:avLst/>
          </a:prstGeom>
        </p:spPr>
        <p:txBody>
          <a:bodyPr/>
          <a:lstStyle>
            <a:lvl1pPr>
              <a:defRPr>
                <a:solidFill>
                  <a:schemeClr val="accent1">
                    <a:lumMod val="50000"/>
                  </a:schemeClr>
                </a:solidFill>
                <a:latin typeface="Calibri" panose="020F05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392" y="1484784"/>
            <a:ext cx="5386917" cy="639762"/>
          </a:xfrm>
          <a:prstGeom prst="rect">
            <a:avLst/>
          </a:prstGeo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3897331"/>
          </a:xfrm>
          <a:prstGeom prst="rect">
            <a:avLst/>
          </a:prstGeo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800" b="1">
                <a:solidFill>
                  <a:schemeClr val="accent1">
                    <a:lumMod val="50000"/>
                  </a:schemeClr>
                </a:solidFill>
                <a:latin typeface="Calibri" panose="020F0502020204030204"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3182951"/>
          </a:xfrm>
          <a:prstGeom prst="rect">
            <a:avLst/>
          </a:prstGeo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2121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0" y="-28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2148151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693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0"/>
            <a:ext cx="6815667" cy="5084776"/>
          </a:xfrm>
          <a:prstGeom prst="rect">
            <a:avLst/>
          </a:prstGeo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609601" y="1435101"/>
            <a:ext cx="4011084" cy="4851419"/>
          </a:xfrm>
          <a:prstGeom prst="rect">
            <a:avLst/>
          </a:prstGeo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2286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071942"/>
            <a:ext cx="7315200" cy="566738"/>
          </a:xfrm>
          <a:prstGeom prst="rect">
            <a:avLst/>
          </a:prstGeom>
        </p:spPr>
        <p:txBody>
          <a:bodyPr anchor="b"/>
          <a:lstStyle>
            <a:lvl1pPr algn="l">
              <a:defRPr sz="2800" b="1">
                <a:solidFill>
                  <a:schemeClr val="accent1">
                    <a:lumMod val="50000"/>
                  </a:schemeClr>
                </a:solidFill>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6"/>
            <a:ext cx="7315200" cy="34591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4638680"/>
            <a:ext cx="7315200" cy="804862"/>
          </a:xfrm>
          <a:prstGeom prst="rect">
            <a:avLst/>
          </a:prstGeo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4864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523171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04826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2567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74834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27819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17511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86843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349857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599844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64884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21328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40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3386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84574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08871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18770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29219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90946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529843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755990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4060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219925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713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719403" y="1557338"/>
            <a:ext cx="11041227" cy="4968006"/>
          </a:xfrm>
        </p:spPr>
        <p:txBody>
          <a:bodyPr/>
          <a:lstStyle>
            <a:lvl1pPr>
              <a:defRPr sz="2400">
                <a:latin typeface="Calibri" panose="020F0502020204030204" pitchFamily="34" charset="0"/>
                <a:cs typeface="Arial" pitchFamily="34" charset="0"/>
              </a:defRPr>
            </a:lvl1pPr>
            <a:lvl2pPr>
              <a:defRPr sz="2200">
                <a:solidFill>
                  <a:schemeClr val="accent1">
                    <a:lumMod val="50000"/>
                  </a:schemeClr>
                </a:solidFill>
                <a:latin typeface="Calibri" panose="020F0502020204030204" pitchFamily="34" charset="0"/>
                <a:cs typeface="Arial" pitchFamily="34" charset="0"/>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2000">
                <a:solidFill>
                  <a:schemeClr val="accent2"/>
                </a:solidFill>
                <a:latin typeface="Calibri" panose="020F0502020204030204" pitchFamily="34" charset="0"/>
                <a:cs typeface="Arial" pitchFamily="34" charset="0"/>
              </a:defRPr>
            </a:lvl3pPr>
            <a:lvl4pPr marL="1714500" indent="-342900">
              <a:buNone/>
              <a:defRPr lang="en-GB" altLang="en-US" sz="2000" baseline="0" dirty="0" smtClean="0">
                <a:solidFill>
                  <a:schemeClr val="bg1">
                    <a:lumMod val="50000"/>
                  </a:schemeClr>
                </a:solidFill>
                <a:latin typeface="Calibri" pitchFamily="34" charset="0"/>
                <a:ea typeface="+mn-ea"/>
                <a:cs typeface="Calibri" pitchFamily="34" charset="0"/>
              </a:defRPr>
            </a:lvl4pPr>
          </a:lstStyle>
          <a:p>
            <a:pPr lvl="0"/>
            <a:r>
              <a:rPr lang="en-US"/>
              <a:t>Click to edit Master text styles</a:t>
            </a:r>
          </a:p>
          <a:p>
            <a:pPr lvl="1"/>
            <a:r>
              <a:rPr lang="en-US"/>
              <a:t>Second level</a:t>
            </a:r>
          </a:p>
          <a:p>
            <a:pPr lvl="2"/>
            <a:r>
              <a:rPr lang="en-US"/>
              <a:t>Third level</a:t>
            </a:r>
          </a:p>
          <a:p>
            <a:pPr marL="1600200" marR="0" lvl="3" indent="-228600" algn="l" defTabSz="914400" rtl="0" eaLnBrk="0" fontAlgn="base" latinLnBrk="0" hangingPunct="0">
              <a:lnSpc>
                <a:spcPct val="100000"/>
              </a:lnSpc>
              <a:spcBef>
                <a:spcPct val="20000"/>
              </a:spcBef>
              <a:spcAft>
                <a:spcPct val="0"/>
              </a:spcAft>
              <a:buClrTx/>
              <a:buSzTx/>
              <a:buFontTx/>
              <a:buChar char="–"/>
              <a:tabLst/>
              <a:defRPr/>
            </a:pPr>
            <a:r>
              <a:rPr lang="en-US" altLang="en-US"/>
              <a:t>Fourth level</a:t>
            </a:r>
            <a:endParaRPr lang="en-GB" altLang="en-US"/>
          </a:p>
          <a:p>
            <a:pPr lvl="2"/>
            <a:endParaRPr lang="en-US"/>
          </a:p>
        </p:txBody>
      </p:sp>
      <p:sp>
        <p:nvSpPr>
          <p:cNvPr id="2" name="Title 1"/>
          <p:cNvSpPr>
            <a:spLocks noGrp="1"/>
          </p:cNvSpPr>
          <p:nvPr>
            <p:ph type="title"/>
          </p:nvPr>
        </p:nvSpPr>
        <p:spPr>
          <a:xfrm>
            <a:off x="0" y="2456"/>
            <a:ext cx="12192000" cy="1143000"/>
          </a:xfrm>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2205046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1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emf"/><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 id="2147483726"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9"/>
          <p:cNvPicPr>
            <a:picLocks noChangeAspect="1" noChangeArrowheads="1"/>
          </p:cNvPicPr>
          <p:nvPr/>
        </p:nvPicPr>
        <p:blipFill>
          <a:blip r:embed="rId11">
            <a:extLst>
              <a:ext uri="{28A0092B-C50C-407E-A947-70E740481C1C}">
                <a14:useLocalDpi xmlns:a14="http://schemas.microsoft.com/office/drawing/2010/main" val="0"/>
              </a:ext>
            </a:extLst>
          </a:blip>
          <a:srcRect l="-2" r="64189"/>
          <a:stretch>
            <a:fillRect/>
          </a:stretch>
        </p:blipFill>
        <p:spPr bwMode="auto">
          <a:xfrm>
            <a:off x="1634067" y="5570538"/>
            <a:ext cx="10674351"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9638188" y="-12587"/>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a:defRPr/>
            </a:pPr>
            <a:fld id="{33B3D147-DA5A-4163-B750-CD8EE7A67E1C}" type="slidenum">
              <a:rPr lang="en-US"/>
              <a:pPr>
                <a:defRPr/>
              </a:pPr>
              <a:t>‹#›</a:t>
            </a:fld>
            <a:endParaRPr lang="en-US" dirty="0"/>
          </a:p>
        </p:txBody>
      </p:sp>
      <p:sp>
        <p:nvSpPr>
          <p:cNvPr id="8" name="Rectangle 2"/>
          <p:cNvSpPr>
            <a:spLocks noGrp="1" noChangeArrowheads="1"/>
          </p:cNvSpPr>
          <p:nvPr>
            <p:ph type="title"/>
          </p:nvPr>
        </p:nvSpPr>
        <p:spPr bwMode="auto">
          <a:xfrm>
            <a:off x="0" y="-28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9" name="Rectangle 3"/>
          <p:cNvSpPr>
            <a:spLocks noGrp="1" noChangeArrowheads="1"/>
          </p:cNvSpPr>
          <p:nvPr>
            <p:ph type="body" idx="1"/>
          </p:nvPr>
        </p:nvSpPr>
        <p:spPr bwMode="auto">
          <a:xfrm>
            <a:off x="914400" y="1270660"/>
            <a:ext cx="10363200" cy="482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417784398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407458921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6/13/2022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5412246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publications/project-delivery-functional-standard" TargetMode="External"/><Relationship Id="rId2" Type="http://schemas.openxmlformats.org/officeDocument/2006/relationships/hyperlink" Target="https://ukri.sharepoint.com/sites/thesource-stfc/Shared%20Documents/ProjectFramework.pdf"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tmp"/><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515938" y="1819354"/>
            <a:ext cx="4564836" cy="2800767"/>
          </a:xfrm>
          <a:prstGeom prst="rect">
            <a:avLst/>
          </a:prstGeom>
          <a:noFill/>
        </p:spPr>
        <p:txBody>
          <a:bodyPr wrap="square" rtlCol="0" anchor="t">
            <a:spAutoFit/>
          </a:bodyPr>
          <a:lstStyle/>
          <a:p>
            <a:r>
              <a:rPr lang="en-US" sz="4800" b="1" spc="-150" dirty="0" smtClean="0">
                <a:solidFill>
                  <a:srgbClr val="002060"/>
                </a:solidFill>
                <a:latin typeface="Arial" panose="020B0604020202020204" pitchFamily="34" charset="0"/>
                <a:cs typeface="Arial" panose="020B0604020202020204" pitchFamily="34" charset="0"/>
              </a:rPr>
              <a:t>Project Management for Accelerators</a:t>
            </a:r>
          </a:p>
          <a:p>
            <a:r>
              <a:rPr lang="en-US" sz="3200" b="1" spc="-150" smtClean="0">
                <a:solidFill>
                  <a:schemeClr val="accent4"/>
                </a:solidFill>
                <a:latin typeface="Arial" panose="020B0604020202020204" pitchFamily="34" charset="0"/>
                <a:cs typeface="Arial" panose="020B0604020202020204" pitchFamily="34" charset="0"/>
              </a:rPr>
              <a:t>CI-TS-402 </a:t>
            </a:r>
            <a:r>
              <a:rPr lang="en-US" sz="3200" b="1" spc="-150">
                <a:solidFill>
                  <a:schemeClr val="accent3"/>
                </a:solidFill>
                <a:latin typeface="Arial" panose="020B0604020202020204" pitchFamily="34" charset="0"/>
                <a:cs typeface="Arial" panose="020B0604020202020204" pitchFamily="34" charset="0"/>
              </a:rPr>
              <a:t> </a:t>
            </a:r>
            <a:r>
              <a:rPr lang="en-US" sz="3200" b="1" spc="-150" smtClean="0">
                <a:solidFill>
                  <a:schemeClr val="accent3"/>
                </a:solidFill>
                <a:latin typeface="Arial" panose="020B0604020202020204" pitchFamily="34" charset="0"/>
                <a:cs typeface="Arial" panose="020B0604020202020204" pitchFamily="34" charset="0"/>
              </a:rPr>
              <a:t>Lecture </a:t>
            </a:r>
            <a:r>
              <a:rPr lang="en-US" sz="3200" b="1" spc="-150" dirty="0" smtClean="0">
                <a:solidFill>
                  <a:schemeClr val="accent3"/>
                </a:solidFill>
                <a:latin typeface="Arial" panose="020B0604020202020204" pitchFamily="34" charset="0"/>
                <a:cs typeface="Arial" panose="020B0604020202020204" pitchFamily="34" charset="0"/>
              </a:rPr>
              <a:t>1</a:t>
            </a:r>
            <a:endParaRPr lang="en-US" sz="3200" b="1" spc="-150" dirty="0">
              <a:solidFill>
                <a:schemeClr val="accent3"/>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BEB0AE4-391E-6F41-84C6-D4EEDF519A31}"/>
              </a:ext>
            </a:extLst>
          </p:cNvPr>
          <p:cNvSpPr/>
          <p:nvPr/>
        </p:nvSpPr>
        <p:spPr>
          <a:xfrm>
            <a:off x="515938" y="5159187"/>
            <a:ext cx="6873819" cy="1631216"/>
          </a:xfrm>
          <a:prstGeom prst="rect">
            <a:avLst/>
          </a:prstGeom>
        </p:spPr>
        <p:txBody>
          <a:bodyPr wrap="square">
            <a:spAutoFit/>
          </a:bodyPr>
          <a:lstStyle/>
          <a:p>
            <a:r>
              <a:rPr lang="en-GB" sz="2000" b="1" dirty="0" smtClean="0">
                <a:solidFill>
                  <a:srgbClr val="626262"/>
                </a:solidFill>
                <a:latin typeface="Arial" panose="020B0604020202020204" pitchFamily="34" charset="0"/>
                <a:cs typeface="Arial" panose="020B0604020202020204" pitchFamily="34" charset="0"/>
              </a:rPr>
              <a:t>Jon Lewis – Project Manager, Proton Improvement Plan Phase 2 – [PIP-II]</a:t>
            </a:r>
          </a:p>
          <a:p>
            <a:endParaRPr lang="en-GB" sz="2000" b="1" dirty="0" smtClean="0">
              <a:solidFill>
                <a:srgbClr val="626262"/>
              </a:solidFill>
              <a:latin typeface="Arial" panose="020B0604020202020204" pitchFamily="34" charset="0"/>
              <a:cs typeface="Arial" panose="020B0604020202020204" pitchFamily="34" charset="0"/>
            </a:endParaRPr>
          </a:p>
          <a:p>
            <a:endParaRPr lang="en-GB" sz="2000" b="1" dirty="0">
              <a:solidFill>
                <a:srgbClr val="626262"/>
              </a:solidFill>
              <a:latin typeface="Arial" panose="020B0604020202020204" pitchFamily="34" charset="0"/>
              <a:cs typeface="Arial" panose="020B0604020202020204" pitchFamily="34" charset="0"/>
            </a:endParaRPr>
          </a:p>
          <a:p>
            <a:r>
              <a:rPr lang="en-GB" sz="2000" b="1" dirty="0" smtClean="0">
                <a:solidFill>
                  <a:srgbClr val="626262"/>
                </a:solidFill>
                <a:latin typeface="Arial" panose="020B0604020202020204" pitchFamily="34" charset="0"/>
                <a:cs typeface="Arial" panose="020B0604020202020204" pitchFamily="34" charset="0"/>
              </a:rPr>
              <a:t>Monday 13 Jun 2022</a:t>
            </a:r>
            <a:endParaRPr lang="en-GB" sz="2000" b="1" dirty="0">
              <a:solidFill>
                <a:srgbClr val="6262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B54F19-1212-9345-95FF-9D2815FD6E96}"/>
              </a:ext>
            </a:extLst>
          </p:cNvPr>
          <p:cNvSpPr txBox="1"/>
          <p:nvPr/>
        </p:nvSpPr>
        <p:spPr>
          <a:xfrm>
            <a:off x="403340" y="295461"/>
            <a:ext cx="9111851" cy="769441"/>
          </a:xfrm>
          <a:prstGeom prst="rect">
            <a:avLst/>
          </a:prstGeom>
          <a:noFill/>
        </p:spPr>
        <p:txBody>
          <a:bodyPr wrap="square" rtlCol="0" anchor="t">
            <a:spAutoFit/>
          </a:bodyPr>
          <a:lstStyle/>
          <a:p>
            <a:r>
              <a:rPr lang="en-US" sz="4400" b="1" spc="-150" dirty="0" smtClean="0">
                <a:solidFill>
                  <a:schemeClr val="accent1"/>
                </a:solidFill>
                <a:latin typeface="Arial" panose="020B0604020202020204" pitchFamily="34" charset="0"/>
                <a:cs typeface="Arial" panose="020B0604020202020204" pitchFamily="34" charset="0"/>
              </a:rPr>
              <a:t>PG 1 </a:t>
            </a:r>
            <a:r>
              <a:rPr lang="en-US" sz="4400" b="1" spc="-150" dirty="0" smtClean="0">
                <a:solidFill>
                  <a:srgbClr val="2E2D62"/>
                </a:solidFill>
                <a:latin typeface="Arial" panose="020B0604020202020204" pitchFamily="34" charset="0"/>
                <a:cs typeface="Arial" panose="020B0604020202020204" pitchFamily="34" charset="0"/>
              </a:rPr>
              <a:t>A Business Case</a:t>
            </a:r>
          </a:p>
        </p:txBody>
      </p:sp>
      <p:sp>
        <p:nvSpPr>
          <p:cNvPr id="2" name="Rectangle 1"/>
          <p:cNvSpPr/>
          <p:nvPr/>
        </p:nvSpPr>
        <p:spPr>
          <a:xfrm>
            <a:off x="403340" y="1510688"/>
            <a:ext cx="10695161" cy="2185214"/>
          </a:xfrm>
          <a:prstGeom prst="rect">
            <a:avLst/>
          </a:prstGeom>
        </p:spPr>
        <p:txBody>
          <a:bodyPr wrap="square">
            <a:spAutoFit/>
          </a:bodyPr>
          <a:lstStyle/>
          <a:p>
            <a:r>
              <a:rPr lang="en-GB" sz="2800" dirty="0"/>
              <a:t>Definition</a:t>
            </a:r>
          </a:p>
          <a:p>
            <a:r>
              <a:rPr lang="en-GB" i="1" dirty="0"/>
              <a:t>A business case provides justification for undertaking a project, programme or portfolio.</a:t>
            </a:r>
          </a:p>
          <a:p>
            <a:endParaRPr lang="en-GB" i="1" dirty="0"/>
          </a:p>
          <a:p>
            <a:r>
              <a:rPr lang="en-GB" i="1" dirty="0"/>
              <a:t>It evaluates the benefit, cost and risk of </a:t>
            </a:r>
            <a:r>
              <a:rPr lang="en-GB" i="1" dirty="0">
                <a:solidFill>
                  <a:schemeClr val="accent3"/>
                </a:solidFill>
              </a:rPr>
              <a:t>alternative options </a:t>
            </a:r>
            <a:r>
              <a:rPr lang="en-GB" i="1" dirty="0"/>
              <a:t>and provides a rationale for the preferred solution</a:t>
            </a:r>
            <a:r>
              <a:rPr lang="en-GB" dirty="0" smtClean="0"/>
              <a:t>.</a:t>
            </a:r>
          </a:p>
          <a:p>
            <a:endParaRPr lang="en-GB" dirty="0"/>
          </a:p>
          <a:p>
            <a:r>
              <a:rPr lang="en-GB" dirty="0" smtClean="0"/>
              <a:t>-</a:t>
            </a:r>
            <a:r>
              <a:rPr lang="en-GB" dirty="0" err="1" smtClean="0"/>
              <a:t>APM</a:t>
            </a:r>
            <a:endParaRPr lang="en-GB" dirty="0"/>
          </a:p>
        </p:txBody>
      </p:sp>
      <p:sp>
        <p:nvSpPr>
          <p:cNvPr id="5" name="TextBox 4"/>
          <p:cNvSpPr txBox="1"/>
          <p:nvPr/>
        </p:nvSpPr>
        <p:spPr>
          <a:xfrm>
            <a:off x="479834" y="3902044"/>
            <a:ext cx="10212309" cy="1754326"/>
          </a:xfrm>
          <a:prstGeom prst="rect">
            <a:avLst/>
          </a:prstGeom>
          <a:noFill/>
        </p:spPr>
        <p:txBody>
          <a:bodyPr wrap="square" rtlCol="0">
            <a:spAutoFit/>
          </a:bodyPr>
          <a:lstStyle/>
          <a:p>
            <a:r>
              <a:rPr lang="en-GB" dirty="0" smtClean="0"/>
              <a:t>The business cases is crucial.  It tells us why the work is needed and why our plan is the best way to tackle the work.  It is a reasoned, costed argument.  It is usually written by the Project Manager and presented to the Project Sponsor.  When approved, the BC is ‘owned’ by the Sponsor</a:t>
            </a:r>
          </a:p>
          <a:p>
            <a:endParaRPr lang="en-GB" dirty="0"/>
          </a:p>
          <a:p>
            <a:r>
              <a:rPr lang="en-GB" dirty="0" smtClean="0"/>
              <a:t>In STFC-funded projects, the sponsor is not necessarily an individual.  I can be a panel of people such as a Project Board.</a:t>
            </a:r>
            <a:endParaRPr lang="en-GB" dirty="0"/>
          </a:p>
        </p:txBody>
      </p:sp>
      <p:sp>
        <p:nvSpPr>
          <p:cNvPr id="10"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10</a:t>
            </a:fld>
            <a:endParaRPr lang="en-US" sz="1200" dirty="0">
              <a:solidFill>
                <a:schemeClr val="accent4"/>
              </a:solidFill>
            </a:endParaRPr>
          </a:p>
        </p:txBody>
      </p:sp>
    </p:spTree>
    <p:extLst>
      <p:ext uri="{BB962C8B-B14F-4D97-AF65-F5344CB8AC3E}">
        <p14:creationId xmlns:p14="http://schemas.microsoft.com/office/powerpoint/2010/main" val="225904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B54F19-1212-9345-95FF-9D2815FD6E96}"/>
              </a:ext>
            </a:extLst>
          </p:cNvPr>
          <p:cNvSpPr txBox="1"/>
          <p:nvPr/>
        </p:nvSpPr>
        <p:spPr>
          <a:xfrm>
            <a:off x="403340" y="295461"/>
            <a:ext cx="9908557"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Business Case vs. Case for Support</a:t>
            </a:r>
          </a:p>
        </p:txBody>
      </p:sp>
      <p:sp>
        <p:nvSpPr>
          <p:cNvPr id="2" name="Rectangle 1"/>
          <p:cNvSpPr/>
          <p:nvPr/>
        </p:nvSpPr>
        <p:spPr>
          <a:xfrm>
            <a:off x="403340" y="1510688"/>
            <a:ext cx="10695161" cy="523220"/>
          </a:xfrm>
          <a:prstGeom prst="rect">
            <a:avLst/>
          </a:prstGeom>
        </p:spPr>
        <p:txBody>
          <a:bodyPr wrap="square">
            <a:spAutoFit/>
          </a:bodyPr>
          <a:lstStyle/>
          <a:p>
            <a:r>
              <a:rPr lang="en-GB" sz="2800" dirty="0" smtClean="0"/>
              <a:t>STFC &amp; academic institutes favour a Case for Support over a BC</a:t>
            </a:r>
            <a:endParaRPr lang="en-GB" dirty="0"/>
          </a:p>
        </p:txBody>
      </p:sp>
      <p:sp>
        <p:nvSpPr>
          <p:cNvPr id="4" name="TextBox 3"/>
          <p:cNvSpPr txBox="1"/>
          <p:nvPr/>
        </p:nvSpPr>
        <p:spPr>
          <a:xfrm>
            <a:off x="403340" y="2246508"/>
            <a:ext cx="4544839" cy="2862322"/>
          </a:xfrm>
          <a:prstGeom prst="rect">
            <a:avLst/>
          </a:prstGeom>
          <a:noFill/>
        </p:spPr>
        <p:txBody>
          <a:bodyPr wrap="square" rtlCol="0">
            <a:spAutoFit/>
          </a:bodyPr>
          <a:lstStyle/>
          <a:p>
            <a:r>
              <a:rPr lang="en-GB" dirty="0">
                <a:solidFill>
                  <a:schemeClr val="accent3"/>
                </a:solidFill>
              </a:rPr>
              <a:t>A</a:t>
            </a:r>
            <a:r>
              <a:rPr lang="en-GB" dirty="0" smtClean="0">
                <a:solidFill>
                  <a:schemeClr val="accent3"/>
                </a:solidFill>
              </a:rPr>
              <a:t> Business Case presents….</a:t>
            </a:r>
          </a:p>
          <a:p>
            <a:pPr marL="285750" indent="-285750">
              <a:buFont typeface="Arial" panose="020B0604020202020204" pitchFamily="34" charset="0"/>
              <a:buChar char="•"/>
            </a:pPr>
            <a:r>
              <a:rPr lang="en-GB" b="1" dirty="0" smtClean="0"/>
              <a:t>Different options </a:t>
            </a:r>
            <a:r>
              <a:rPr lang="en-GB" dirty="0" smtClean="0"/>
              <a:t>for doing the work (usually inc a ‘do nothing’ option)</a:t>
            </a:r>
          </a:p>
          <a:p>
            <a:pPr marL="285750" indent="-285750">
              <a:buFont typeface="Arial" panose="020B0604020202020204" pitchFamily="34" charset="0"/>
              <a:buChar char="•"/>
            </a:pPr>
            <a:r>
              <a:rPr lang="en-GB" dirty="0" smtClean="0"/>
              <a:t>A reasoned argument for best option (using PESTLE* or similar)</a:t>
            </a:r>
          </a:p>
          <a:p>
            <a:pPr marL="285750" indent="-285750">
              <a:buFont typeface="Arial" panose="020B0604020202020204" pitchFamily="34" charset="0"/>
              <a:buChar char="•"/>
            </a:pPr>
            <a:r>
              <a:rPr lang="en-GB" dirty="0" smtClean="0"/>
              <a:t>Risks</a:t>
            </a:r>
          </a:p>
          <a:p>
            <a:pPr marL="285750" indent="-285750">
              <a:buFont typeface="Arial" panose="020B0604020202020204" pitchFamily="34" charset="0"/>
              <a:buChar char="•"/>
            </a:pPr>
            <a:r>
              <a:rPr lang="en-GB" dirty="0" smtClean="0"/>
              <a:t>Costs</a:t>
            </a:r>
          </a:p>
          <a:p>
            <a:pPr marL="285750" indent="-285750">
              <a:buFont typeface="Arial" panose="020B0604020202020204" pitchFamily="34" charset="0"/>
              <a:buChar char="•"/>
            </a:pPr>
            <a:r>
              <a:rPr lang="en-GB" dirty="0" smtClean="0"/>
              <a:t>Timescale</a:t>
            </a:r>
          </a:p>
          <a:p>
            <a:pPr marL="285750" indent="-285750">
              <a:buFont typeface="Arial" panose="020B0604020202020204" pitchFamily="34" charset="0"/>
              <a:buChar char="•"/>
            </a:pPr>
            <a:r>
              <a:rPr lang="en-GB" dirty="0" smtClean="0"/>
              <a:t>Return on investment (£)</a:t>
            </a:r>
          </a:p>
          <a:p>
            <a:pPr marL="285750" indent="-285750">
              <a:buFont typeface="Arial" panose="020B0604020202020204" pitchFamily="34" charset="0"/>
              <a:buChar char="•"/>
            </a:pPr>
            <a:r>
              <a:rPr lang="en-GB" dirty="0" smtClean="0"/>
              <a:t>Benefits</a:t>
            </a:r>
            <a:endParaRPr lang="en-GB" dirty="0"/>
          </a:p>
        </p:txBody>
      </p:sp>
      <p:sp>
        <p:nvSpPr>
          <p:cNvPr id="6" name="TextBox 5"/>
          <p:cNvSpPr txBox="1"/>
          <p:nvPr/>
        </p:nvSpPr>
        <p:spPr>
          <a:xfrm>
            <a:off x="7241264" y="2246508"/>
            <a:ext cx="5089556" cy="2862322"/>
          </a:xfrm>
          <a:prstGeom prst="rect">
            <a:avLst/>
          </a:prstGeom>
          <a:noFill/>
        </p:spPr>
        <p:txBody>
          <a:bodyPr wrap="square" rtlCol="0">
            <a:spAutoFit/>
          </a:bodyPr>
          <a:lstStyle/>
          <a:p>
            <a:r>
              <a:rPr lang="en-GB" dirty="0" smtClean="0">
                <a:solidFill>
                  <a:schemeClr val="accent3"/>
                </a:solidFill>
              </a:rPr>
              <a:t>A Case for Support presents….</a:t>
            </a:r>
          </a:p>
          <a:p>
            <a:pPr marL="285750" indent="-285750">
              <a:buFont typeface="Arial" panose="020B0604020202020204" pitchFamily="34" charset="0"/>
              <a:buChar char="•"/>
            </a:pPr>
            <a:r>
              <a:rPr lang="en-GB" dirty="0" smtClean="0">
                <a:solidFill>
                  <a:schemeClr val="tx2"/>
                </a:solidFill>
              </a:rPr>
              <a:t>The work plan to be funded</a:t>
            </a:r>
          </a:p>
          <a:p>
            <a:pPr marL="285750" indent="-285750">
              <a:buFont typeface="Arial" panose="020B0604020202020204" pitchFamily="34" charset="0"/>
              <a:buChar char="•"/>
            </a:pPr>
            <a:r>
              <a:rPr lang="en-GB" dirty="0">
                <a:solidFill>
                  <a:schemeClr val="tx2"/>
                </a:solidFill>
              </a:rPr>
              <a:t>O</a:t>
            </a:r>
            <a:r>
              <a:rPr lang="en-GB" dirty="0" smtClean="0">
                <a:solidFill>
                  <a:schemeClr val="tx2"/>
                </a:solidFill>
              </a:rPr>
              <a:t>ptions for de-scope (sometimes)</a:t>
            </a:r>
          </a:p>
          <a:p>
            <a:pPr marL="285750" indent="-285750">
              <a:buFont typeface="Arial" panose="020B0604020202020204" pitchFamily="34" charset="0"/>
              <a:buChar char="•"/>
            </a:pPr>
            <a:r>
              <a:rPr lang="en-GB" dirty="0" smtClean="0">
                <a:solidFill>
                  <a:schemeClr val="accent6"/>
                </a:solidFill>
              </a:rPr>
              <a:t>Detailed list of team members </a:t>
            </a:r>
          </a:p>
          <a:p>
            <a:pPr marL="285750" indent="-285750">
              <a:buFont typeface="Arial" panose="020B0604020202020204" pitchFamily="34" charset="0"/>
              <a:buChar char="•"/>
            </a:pPr>
            <a:r>
              <a:rPr lang="en-GB" dirty="0" smtClean="0">
                <a:solidFill>
                  <a:schemeClr val="tx2"/>
                </a:solidFill>
              </a:rPr>
              <a:t>Risks</a:t>
            </a:r>
          </a:p>
          <a:p>
            <a:pPr marL="285750" indent="-285750">
              <a:buFont typeface="Arial" panose="020B0604020202020204" pitchFamily="34" charset="0"/>
              <a:buChar char="•"/>
            </a:pPr>
            <a:r>
              <a:rPr lang="en-GB" dirty="0" smtClean="0">
                <a:solidFill>
                  <a:schemeClr val="tx2"/>
                </a:solidFill>
              </a:rPr>
              <a:t>Cost</a:t>
            </a:r>
          </a:p>
          <a:p>
            <a:pPr marL="285750" indent="-285750">
              <a:buFont typeface="Arial" panose="020B0604020202020204" pitchFamily="34" charset="0"/>
              <a:buChar char="•"/>
            </a:pPr>
            <a:r>
              <a:rPr lang="en-GB" dirty="0" smtClean="0">
                <a:solidFill>
                  <a:schemeClr val="tx2"/>
                </a:solidFill>
              </a:rPr>
              <a:t>Schedule</a:t>
            </a:r>
          </a:p>
          <a:p>
            <a:pPr marL="285750" indent="-285750">
              <a:buFont typeface="Arial" panose="020B0604020202020204" pitchFamily="34" charset="0"/>
              <a:buChar char="•"/>
            </a:pPr>
            <a:r>
              <a:rPr lang="en-GB" dirty="0" smtClean="0">
                <a:solidFill>
                  <a:schemeClr val="tx2"/>
                </a:solidFill>
              </a:rPr>
              <a:t>Benefits</a:t>
            </a:r>
          </a:p>
          <a:p>
            <a:pPr marL="285750" indent="-285750">
              <a:buFont typeface="Arial" panose="020B0604020202020204" pitchFamily="34" charset="0"/>
              <a:buChar char="•"/>
            </a:pPr>
            <a:r>
              <a:rPr lang="en-GB" dirty="0" smtClean="0">
                <a:solidFill>
                  <a:schemeClr val="tx2"/>
                </a:solidFill>
              </a:rPr>
              <a:t>Staff breakdown by type (esp. </a:t>
            </a:r>
            <a:r>
              <a:rPr lang="en-GB" dirty="0" err="1" smtClean="0">
                <a:solidFill>
                  <a:schemeClr val="tx2"/>
                </a:solidFill>
              </a:rPr>
              <a:t>nos</a:t>
            </a:r>
            <a:r>
              <a:rPr lang="en-GB" dirty="0" smtClean="0">
                <a:solidFill>
                  <a:schemeClr val="tx2"/>
                </a:solidFill>
              </a:rPr>
              <a:t> of </a:t>
            </a:r>
            <a:r>
              <a:rPr lang="en-GB" dirty="0" err="1" smtClean="0">
                <a:solidFill>
                  <a:schemeClr val="tx2"/>
                </a:solidFill>
              </a:rPr>
              <a:t>PDRAs</a:t>
            </a:r>
            <a:r>
              <a:rPr lang="en-GB" dirty="0" smtClean="0">
                <a:solidFill>
                  <a:schemeClr val="tx2"/>
                </a:solidFill>
              </a:rPr>
              <a:t> &amp; PhDs)</a:t>
            </a:r>
            <a:endParaRPr lang="en-GB" dirty="0">
              <a:solidFill>
                <a:schemeClr val="tx2"/>
              </a:solidFill>
            </a:endParaRPr>
          </a:p>
        </p:txBody>
      </p:sp>
      <p:sp>
        <p:nvSpPr>
          <p:cNvPr id="7" name="TextBox 6"/>
          <p:cNvSpPr txBox="1"/>
          <p:nvPr/>
        </p:nvSpPr>
        <p:spPr>
          <a:xfrm>
            <a:off x="3768734" y="4178527"/>
            <a:ext cx="3177767" cy="369332"/>
          </a:xfrm>
          <a:prstGeom prst="rect">
            <a:avLst/>
          </a:prstGeom>
          <a:noFill/>
        </p:spPr>
        <p:txBody>
          <a:bodyPr wrap="square" rtlCol="0">
            <a:spAutoFit/>
          </a:bodyPr>
          <a:lstStyle/>
          <a:p>
            <a:r>
              <a:rPr lang="en-GB" dirty="0" smtClean="0"/>
              <a:t>For the option championed</a:t>
            </a:r>
            <a:endParaRPr lang="en-GB" dirty="0"/>
          </a:p>
        </p:txBody>
      </p:sp>
      <p:sp>
        <p:nvSpPr>
          <p:cNvPr id="8" name="Right Brace 7"/>
          <p:cNvSpPr/>
          <p:nvPr/>
        </p:nvSpPr>
        <p:spPr>
          <a:xfrm>
            <a:off x="3440283" y="3721736"/>
            <a:ext cx="181069" cy="1282913"/>
          </a:xfrm>
          <a:prstGeom prst="rightBrace">
            <a:avLst>
              <a:gd name="adj1" fmla="val 74088"/>
              <a:gd name="adj2" fmla="val 5023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403339" y="5143841"/>
            <a:ext cx="11549763" cy="646331"/>
          </a:xfrm>
          <a:prstGeom prst="rect">
            <a:avLst/>
          </a:prstGeom>
          <a:noFill/>
        </p:spPr>
        <p:txBody>
          <a:bodyPr wrap="square" rtlCol="0">
            <a:spAutoFit/>
          </a:bodyPr>
          <a:lstStyle/>
          <a:p>
            <a:r>
              <a:rPr lang="en-GB" b="1" dirty="0" smtClean="0"/>
              <a:t>A personal appeal…. If you are writing a CfS, please, please start with a summary along the lines of “This CfS requests £x over y years to do z”.  It is amazing how few </a:t>
            </a:r>
            <a:r>
              <a:rPr lang="en-GB" b="1" dirty="0" err="1" smtClean="0"/>
              <a:t>CfSs</a:t>
            </a:r>
            <a:r>
              <a:rPr lang="en-GB" b="1" dirty="0" smtClean="0"/>
              <a:t> present their case in this way.</a:t>
            </a:r>
            <a:endParaRPr lang="en-GB" b="1" dirty="0"/>
          </a:p>
        </p:txBody>
      </p:sp>
      <p:sp>
        <p:nvSpPr>
          <p:cNvPr id="10" name="TextBox 9"/>
          <p:cNvSpPr txBox="1"/>
          <p:nvPr/>
        </p:nvSpPr>
        <p:spPr>
          <a:xfrm>
            <a:off x="403340" y="6386154"/>
            <a:ext cx="11788660" cy="307777"/>
          </a:xfrm>
          <a:prstGeom prst="rect">
            <a:avLst/>
          </a:prstGeom>
          <a:noFill/>
        </p:spPr>
        <p:txBody>
          <a:bodyPr wrap="square" rtlCol="0">
            <a:spAutoFit/>
          </a:bodyPr>
          <a:lstStyle/>
          <a:p>
            <a:r>
              <a:rPr lang="en-GB" sz="1400" b="1" dirty="0" smtClean="0">
                <a:solidFill>
                  <a:schemeClr val="accent4"/>
                </a:solidFill>
              </a:rPr>
              <a:t>*PESTLE:  Political</a:t>
            </a:r>
            <a:r>
              <a:rPr lang="en-GB" sz="1400" b="1" dirty="0">
                <a:solidFill>
                  <a:schemeClr val="accent4"/>
                </a:solidFill>
              </a:rPr>
              <a:t>, Economic, Sociological, Technological, Legal and </a:t>
            </a:r>
            <a:r>
              <a:rPr lang="en-GB" sz="1400" b="1" dirty="0" smtClean="0">
                <a:solidFill>
                  <a:schemeClr val="accent4"/>
                </a:solidFill>
              </a:rPr>
              <a:t>Environmental factors that could affect the project.</a:t>
            </a:r>
            <a:endParaRPr lang="en-GB" sz="1400" b="1" dirty="0">
              <a:solidFill>
                <a:schemeClr val="accent4"/>
              </a:solidFill>
            </a:endParaRPr>
          </a:p>
        </p:txBody>
      </p:sp>
      <p:sp>
        <p:nvSpPr>
          <p:cNvPr id="11"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11</a:t>
            </a:fld>
            <a:endParaRPr lang="en-US" sz="1200" dirty="0">
              <a:solidFill>
                <a:schemeClr val="accent4"/>
              </a:solidFill>
            </a:endParaRPr>
          </a:p>
        </p:txBody>
      </p:sp>
    </p:spTree>
    <p:extLst>
      <p:ext uri="{BB962C8B-B14F-4D97-AF65-F5344CB8AC3E}">
        <p14:creationId xmlns:p14="http://schemas.microsoft.com/office/powerpoint/2010/main" val="2928668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B54F19-1212-9345-95FF-9D2815FD6E96}"/>
              </a:ext>
            </a:extLst>
          </p:cNvPr>
          <p:cNvSpPr txBox="1"/>
          <p:nvPr/>
        </p:nvSpPr>
        <p:spPr>
          <a:xfrm>
            <a:off x="403340" y="295461"/>
            <a:ext cx="9111851"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Business Case &amp; CfS – take-away</a:t>
            </a:r>
          </a:p>
        </p:txBody>
      </p:sp>
      <p:sp>
        <p:nvSpPr>
          <p:cNvPr id="3" name="TextBox 2"/>
          <p:cNvSpPr txBox="1"/>
          <p:nvPr/>
        </p:nvSpPr>
        <p:spPr>
          <a:xfrm>
            <a:off x="606582" y="1602463"/>
            <a:ext cx="11585418" cy="830997"/>
          </a:xfrm>
          <a:prstGeom prst="rect">
            <a:avLst/>
          </a:prstGeom>
          <a:noFill/>
        </p:spPr>
        <p:txBody>
          <a:bodyPr wrap="square" rtlCol="0">
            <a:spAutoFit/>
          </a:bodyPr>
          <a:lstStyle/>
          <a:p>
            <a:r>
              <a:rPr lang="en-GB" sz="2400" dirty="0" smtClean="0"/>
              <a:t>A Business Case justifies the </a:t>
            </a:r>
            <a:r>
              <a:rPr lang="en-GB" sz="2400" b="1" dirty="0" smtClean="0">
                <a:solidFill>
                  <a:schemeClr val="accent3"/>
                </a:solidFill>
              </a:rPr>
              <a:t>why</a:t>
            </a:r>
            <a:r>
              <a:rPr lang="en-GB" sz="2400" dirty="0" smtClean="0"/>
              <a:t> and the </a:t>
            </a:r>
            <a:r>
              <a:rPr lang="en-GB" sz="2400" b="1" dirty="0" smtClean="0">
                <a:solidFill>
                  <a:schemeClr val="accent3"/>
                </a:solidFill>
              </a:rPr>
              <a:t>what</a:t>
            </a:r>
            <a:r>
              <a:rPr lang="en-GB" sz="2400" dirty="0" smtClean="0"/>
              <a:t> of a project</a:t>
            </a:r>
            <a:r>
              <a:rPr lang="en-GB" dirty="0" smtClean="0"/>
              <a:t>.</a:t>
            </a:r>
          </a:p>
          <a:p>
            <a:r>
              <a:rPr lang="en-GB" sz="2400" dirty="0" smtClean="0"/>
              <a:t>In addition, a CfS details </a:t>
            </a:r>
            <a:r>
              <a:rPr lang="en-GB" sz="2400" b="1" dirty="0" smtClean="0">
                <a:solidFill>
                  <a:schemeClr val="accent3"/>
                </a:solidFill>
              </a:rPr>
              <a:t>who </a:t>
            </a:r>
            <a:r>
              <a:rPr lang="en-GB" sz="2400" dirty="0" smtClean="0">
                <a:solidFill>
                  <a:schemeClr val="tx2"/>
                </a:solidFill>
              </a:rPr>
              <a:t>will be involved in project delivery.</a:t>
            </a:r>
            <a:r>
              <a:rPr lang="en-GB" sz="2400" dirty="0" smtClean="0">
                <a:solidFill>
                  <a:schemeClr val="accent3"/>
                </a:solidFill>
              </a:rPr>
              <a:t> </a:t>
            </a:r>
            <a:endParaRPr lang="en-GB" sz="2400" dirty="0">
              <a:solidFill>
                <a:schemeClr val="accent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584" y="3063354"/>
            <a:ext cx="5715000" cy="2981325"/>
          </a:xfrm>
          <a:prstGeom prst="rect">
            <a:avLst/>
          </a:prstGeom>
        </p:spPr>
      </p:pic>
      <p:sp>
        <p:nvSpPr>
          <p:cNvPr id="5" name="TextBox 4"/>
          <p:cNvSpPr txBox="1"/>
          <p:nvPr/>
        </p:nvSpPr>
        <p:spPr>
          <a:xfrm>
            <a:off x="606582" y="3630686"/>
            <a:ext cx="4128380" cy="1754326"/>
          </a:xfrm>
          <a:prstGeom prst="rect">
            <a:avLst/>
          </a:prstGeom>
          <a:noFill/>
        </p:spPr>
        <p:txBody>
          <a:bodyPr wrap="square" rtlCol="0">
            <a:spAutoFit/>
          </a:bodyPr>
          <a:lstStyle/>
          <a:p>
            <a:r>
              <a:rPr lang="en-GB" dirty="0" smtClean="0"/>
              <a:t>We’ll look next at some of the key people involved – the </a:t>
            </a:r>
            <a:r>
              <a:rPr lang="en-GB" b="1" dirty="0" smtClean="0">
                <a:solidFill>
                  <a:schemeClr val="accent3"/>
                </a:solidFill>
              </a:rPr>
              <a:t>who</a:t>
            </a:r>
            <a:r>
              <a:rPr lang="en-GB" dirty="0" smtClean="0">
                <a:solidFill>
                  <a:schemeClr val="tx2"/>
                </a:solidFill>
              </a:rPr>
              <a:t> – of project governance.</a:t>
            </a:r>
          </a:p>
          <a:p>
            <a:endParaRPr lang="en-GB" b="1" dirty="0">
              <a:solidFill>
                <a:schemeClr val="tx2"/>
              </a:solidFill>
            </a:endParaRPr>
          </a:p>
          <a:p>
            <a:r>
              <a:rPr lang="en-GB" dirty="0" smtClean="0"/>
              <a:t>We’ll then talk about project governance frameworks – the </a:t>
            </a:r>
            <a:r>
              <a:rPr lang="en-GB" b="1" dirty="0" smtClean="0">
                <a:solidFill>
                  <a:schemeClr val="accent3"/>
                </a:solidFill>
              </a:rPr>
              <a:t>how</a:t>
            </a:r>
            <a:r>
              <a:rPr lang="en-GB" dirty="0" smtClean="0"/>
              <a:t>.</a:t>
            </a:r>
            <a:endParaRPr lang="en-GB" dirty="0"/>
          </a:p>
        </p:txBody>
      </p:sp>
      <p:sp>
        <p:nvSpPr>
          <p:cNvPr id="6"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12</a:t>
            </a:fld>
            <a:endParaRPr lang="en-US" sz="1200" dirty="0">
              <a:solidFill>
                <a:schemeClr val="accent4"/>
              </a:solidFill>
            </a:endParaRPr>
          </a:p>
        </p:txBody>
      </p:sp>
    </p:spTree>
    <p:extLst>
      <p:ext uri="{BB962C8B-B14F-4D97-AF65-F5344CB8AC3E}">
        <p14:creationId xmlns:p14="http://schemas.microsoft.com/office/powerpoint/2010/main" val="3813996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12" y="5271851"/>
            <a:ext cx="2109457" cy="1582093"/>
          </a:xfrm>
          <a:prstGeom prst="rect">
            <a:avLst/>
          </a:prstGeom>
        </p:spPr>
      </p:pic>
      <p:sp>
        <p:nvSpPr>
          <p:cNvPr id="3" name="TextBox 2">
            <a:extLst>
              <a:ext uri="{FF2B5EF4-FFF2-40B4-BE49-F238E27FC236}">
                <a16:creationId xmlns:a16="http://schemas.microsoft.com/office/drawing/2014/main" id="{67B54F19-1212-9345-95FF-9D2815FD6E96}"/>
              </a:ext>
            </a:extLst>
          </p:cNvPr>
          <p:cNvSpPr txBox="1"/>
          <p:nvPr/>
        </p:nvSpPr>
        <p:spPr>
          <a:xfrm>
            <a:off x="403340" y="295461"/>
            <a:ext cx="9111851" cy="769441"/>
          </a:xfrm>
          <a:prstGeom prst="rect">
            <a:avLst/>
          </a:prstGeom>
          <a:noFill/>
        </p:spPr>
        <p:txBody>
          <a:bodyPr wrap="square" rtlCol="0" anchor="t">
            <a:spAutoFit/>
          </a:bodyPr>
          <a:lstStyle/>
          <a:p>
            <a:r>
              <a:rPr lang="en-US" sz="4400" b="1" spc="-150" dirty="0" smtClean="0">
                <a:solidFill>
                  <a:schemeClr val="accent1"/>
                </a:solidFill>
                <a:latin typeface="Arial" panose="020B0604020202020204" pitchFamily="34" charset="0"/>
                <a:cs typeface="Arial" panose="020B0604020202020204" pitchFamily="34" charset="0"/>
              </a:rPr>
              <a:t>PG 2 </a:t>
            </a:r>
            <a:r>
              <a:rPr lang="en-US" sz="4400" b="1" spc="-150" dirty="0" smtClean="0">
                <a:solidFill>
                  <a:srgbClr val="2E2D62"/>
                </a:solidFill>
                <a:latin typeface="Arial" panose="020B0604020202020204" pitchFamily="34" charset="0"/>
                <a:cs typeface="Arial" panose="020B0604020202020204" pitchFamily="34" charset="0"/>
              </a:rPr>
              <a:t>Some key people </a:t>
            </a:r>
          </a:p>
        </p:txBody>
      </p:sp>
      <p:sp>
        <p:nvSpPr>
          <p:cNvPr id="2" name="TextBox 1"/>
          <p:cNvSpPr txBox="1"/>
          <p:nvPr/>
        </p:nvSpPr>
        <p:spPr>
          <a:xfrm>
            <a:off x="518984" y="1265193"/>
            <a:ext cx="9671221" cy="4524315"/>
          </a:xfrm>
          <a:prstGeom prst="rect">
            <a:avLst/>
          </a:prstGeom>
          <a:noFill/>
        </p:spPr>
        <p:txBody>
          <a:bodyPr wrap="square" rtlCol="0">
            <a:spAutoFit/>
          </a:bodyPr>
          <a:lstStyle/>
          <a:p>
            <a:r>
              <a:rPr lang="en-GB" b="1" dirty="0" smtClean="0">
                <a:solidFill>
                  <a:schemeClr val="tx2"/>
                </a:solidFill>
              </a:rPr>
              <a:t>The Project </a:t>
            </a:r>
            <a:r>
              <a:rPr lang="en-GB" b="1" dirty="0">
                <a:solidFill>
                  <a:schemeClr val="tx2"/>
                </a:solidFill>
              </a:rPr>
              <a:t>S</a:t>
            </a:r>
            <a:r>
              <a:rPr lang="en-GB" b="1" dirty="0" smtClean="0">
                <a:solidFill>
                  <a:schemeClr val="tx2"/>
                </a:solidFill>
              </a:rPr>
              <a:t>ponsor</a:t>
            </a:r>
          </a:p>
          <a:p>
            <a:r>
              <a:rPr lang="en-GB" dirty="0" smtClean="0">
                <a:solidFill>
                  <a:schemeClr val="tx2"/>
                </a:solidFill>
              </a:rPr>
              <a:t>This person (or board) is the </a:t>
            </a:r>
            <a:r>
              <a:rPr lang="en-GB" b="1" i="1" dirty="0" smtClean="0">
                <a:solidFill>
                  <a:schemeClr val="tx2"/>
                </a:solidFill>
              </a:rPr>
              <a:t>decider</a:t>
            </a:r>
            <a:r>
              <a:rPr lang="en-GB" i="1" dirty="0" smtClean="0">
                <a:solidFill>
                  <a:schemeClr val="tx2"/>
                </a:solidFill>
              </a:rPr>
              <a:t>.  </a:t>
            </a:r>
            <a:r>
              <a:rPr lang="en-GB" dirty="0" smtClean="0">
                <a:solidFill>
                  <a:schemeClr val="tx2"/>
                </a:solidFill>
              </a:rPr>
              <a:t>They decide…</a:t>
            </a:r>
          </a:p>
          <a:p>
            <a:pPr marL="342900" indent="-342900">
              <a:buFont typeface="+mj-lt"/>
              <a:buAutoNum type="arabicPeriod"/>
            </a:pPr>
            <a:r>
              <a:rPr lang="en-GB" dirty="0" smtClean="0">
                <a:solidFill>
                  <a:schemeClr val="tx2"/>
                </a:solidFill>
              </a:rPr>
              <a:t>Whether to fund the project</a:t>
            </a:r>
          </a:p>
          <a:p>
            <a:pPr marL="342900" indent="-342900">
              <a:buFont typeface="+mj-lt"/>
              <a:buAutoNum type="arabicPeriod"/>
            </a:pPr>
            <a:r>
              <a:rPr lang="en-GB" dirty="0" smtClean="0">
                <a:solidFill>
                  <a:schemeClr val="tx2"/>
                </a:solidFill>
              </a:rPr>
              <a:t>Whether to allow significant deviations from plan (i.e. whether or not to accept requests for change)</a:t>
            </a:r>
          </a:p>
          <a:p>
            <a:r>
              <a:rPr lang="en-GB" dirty="0" smtClean="0">
                <a:solidFill>
                  <a:schemeClr val="tx2"/>
                </a:solidFill>
              </a:rPr>
              <a:t>They receive the </a:t>
            </a:r>
            <a:r>
              <a:rPr lang="en-GB" dirty="0" smtClean="0">
                <a:solidFill>
                  <a:schemeClr val="accent3"/>
                </a:solidFill>
              </a:rPr>
              <a:t>benefits </a:t>
            </a:r>
            <a:r>
              <a:rPr lang="en-GB" dirty="0" smtClean="0">
                <a:solidFill>
                  <a:schemeClr val="tx2"/>
                </a:solidFill>
              </a:rPr>
              <a:t>from the project</a:t>
            </a:r>
            <a:endParaRPr lang="en-GB" dirty="0">
              <a:solidFill>
                <a:schemeClr val="tx2"/>
              </a:solidFill>
            </a:endParaRPr>
          </a:p>
          <a:p>
            <a:endParaRPr lang="en-GB" dirty="0" smtClean="0">
              <a:solidFill>
                <a:schemeClr val="tx2"/>
              </a:solidFill>
            </a:endParaRPr>
          </a:p>
          <a:p>
            <a:r>
              <a:rPr lang="en-GB" b="1" dirty="0" smtClean="0">
                <a:solidFill>
                  <a:schemeClr val="accent4"/>
                </a:solidFill>
              </a:rPr>
              <a:t>The Principal Investigator</a:t>
            </a:r>
          </a:p>
          <a:p>
            <a:r>
              <a:rPr lang="en-GB" dirty="0" smtClean="0">
                <a:solidFill>
                  <a:schemeClr val="accent4"/>
                </a:solidFill>
              </a:rPr>
              <a:t>A post not seen outside academia / STFC.  This person is the </a:t>
            </a:r>
            <a:r>
              <a:rPr lang="en-GB" b="1" i="1" dirty="0" smtClean="0">
                <a:solidFill>
                  <a:schemeClr val="accent4"/>
                </a:solidFill>
              </a:rPr>
              <a:t>controlling mind</a:t>
            </a:r>
            <a:r>
              <a:rPr lang="en-GB" dirty="0" smtClean="0">
                <a:solidFill>
                  <a:schemeClr val="accent4"/>
                </a:solidFill>
              </a:rPr>
              <a:t>. They direct the Project Manager in maximising the benefits that the project is delivering.  They approve the governance arrangements (i.e. they sign off the rule book).</a:t>
            </a:r>
          </a:p>
          <a:p>
            <a:endParaRPr lang="en-GB" dirty="0"/>
          </a:p>
          <a:p>
            <a:r>
              <a:rPr lang="en-GB" b="1" dirty="0" smtClean="0"/>
              <a:t>The Project Manger</a:t>
            </a:r>
          </a:p>
          <a:p>
            <a:r>
              <a:rPr lang="en-GB" dirty="0" smtClean="0"/>
              <a:t>This person is responsible to the PI for the efficient and effective delivery of the plan.  They lead the team in generating outputs and they ensure governance is in place (i.e. they write the rule book).</a:t>
            </a:r>
            <a:endParaRPr lang="en-GB" dirty="0"/>
          </a:p>
        </p:txBody>
      </p:sp>
      <p:sp>
        <p:nvSpPr>
          <p:cNvPr id="5" name="TextBox 4"/>
          <p:cNvSpPr txBox="1"/>
          <p:nvPr/>
        </p:nvSpPr>
        <p:spPr>
          <a:xfrm>
            <a:off x="10107831" y="680181"/>
            <a:ext cx="2034746" cy="5078313"/>
          </a:xfrm>
          <a:prstGeom prst="rect">
            <a:avLst/>
          </a:prstGeom>
          <a:noFill/>
          <a:ln w="15875">
            <a:solidFill>
              <a:schemeClr val="accent1"/>
            </a:solidFill>
          </a:ln>
        </p:spPr>
        <p:txBody>
          <a:bodyPr wrap="square" rtlCol="0">
            <a:spAutoFit/>
          </a:bodyPr>
          <a:lstStyle/>
          <a:p>
            <a:r>
              <a:rPr lang="en-GB" b="1" dirty="0" smtClean="0">
                <a:solidFill>
                  <a:schemeClr val="tx2"/>
                </a:solidFill>
              </a:rPr>
              <a:t>Exec. Authority</a:t>
            </a:r>
          </a:p>
          <a:p>
            <a:endParaRPr lang="en-GB" b="1" dirty="0" smtClean="0">
              <a:solidFill>
                <a:schemeClr val="tx2"/>
              </a:solidFill>
            </a:endParaRPr>
          </a:p>
          <a:p>
            <a:r>
              <a:rPr lang="en-GB" b="1" dirty="0" smtClean="0"/>
              <a:t>Holds </a:t>
            </a:r>
            <a:r>
              <a:rPr lang="en-GB" dirty="0" smtClean="0"/>
              <a:t>the budget</a:t>
            </a:r>
          </a:p>
          <a:p>
            <a:r>
              <a:rPr lang="en-GB" dirty="0" smtClean="0"/>
              <a:t>Sees that work is done.</a:t>
            </a:r>
            <a:endParaRPr lang="en-GB" b="1" dirty="0" smtClean="0"/>
          </a:p>
          <a:p>
            <a:endParaRPr lang="en-GB" b="1" dirty="0"/>
          </a:p>
          <a:p>
            <a:endParaRPr lang="en-GB" b="1" dirty="0" smtClean="0"/>
          </a:p>
          <a:p>
            <a:endParaRPr lang="en-GB" b="1" dirty="0" smtClean="0"/>
          </a:p>
          <a:p>
            <a:endParaRPr lang="en-GB" b="1" dirty="0" smtClean="0"/>
          </a:p>
          <a:p>
            <a:r>
              <a:rPr lang="en-GB" b="1" dirty="0" smtClean="0"/>
              <a:t>Directs </a:t>
            </a:r>
            <a:r>
              <a:rPr lang="en-GB" dirty="0" smtClean="0"/>
              <a:t>the work (at high level)</a:t>
            </a:r>
          </a:p>
          <a:p>
            <a:endParaRPr lang="en-GB" b="1" dirty="0"/>
          </a:p>
          <a:p>
            <a:endParaRPr lang="en-GB" b="1" dirty="0" smtClean="0"/>
          </a:p>
          <a:p>
            <a:endParaRPr lang="en-GB" b="1" dirty="0"/>
          </a:p>
          <a:p>
            <a:r>
              <a:rPr lang="en-GB" b="1" dirty="0" smtClean="0"/>
              <a:t>Manages </a:t>
            </a:r>
            <a:r>
              <a:rPr lang="en-GB" dirty="0" smtClean="0"/>
              <a:t>the budget, </a:t>
            </a:r>
            <a:r>
              <a:rPr lang="en-GB" b="1" dirty="0" smtClean="0"/>
              <a:t>controls </a:t>
            </a:r>
            <a:r>
              <a:rPr lang="en-GB" dirty="0" smtClean="0"/>
              <a:t>the work.</a:t>
            </a:r>
          </a:p>
          <a:p>
            <a:endParaRPr lang="en-GB" b="1" dirty="0"/>
          </a:p>
        </p:txBody>
      </p:sp>
      <p:sp>
        <p:nvSpPr>
          <p:cNvPr id="10" name="TextBox 9"/>
          <p:cNvSpPr txBox="1"/>
          <p:nvPr/>
        </p:nvSpPr>
        <p:spPr>
          <a:xfrm>
            <a:off x="5278169" y="5782988"/>
            <a:ext cx="6620117" cy="369332"/>
          </a:xfrm>
          <a:prstGeom prst="rect">
            <a:avLst/>
          </a:prstGeom>
          <a:noFill/>
        </p:spPr>
        <p:txBody>
          <a:bodyPr wrap="square" rtlCol="0">
            <a:spAutoFit/>
          </a:bodyPr>
          <a:lstStyle/>
          <a:p>
            <a:r>
              <a:rPr lang="en-GB" dirty="0" smtClean="0"/>
              <a:t>Next let’s look at how we shape governance arrangements.</a:t>
            </a:r>
            <a:endParaRPr lang="en-GB" dirty="0"/>
          </a:p>
        </p:txBody>
      </p:sp>
      <p:sp>
        <p:nvSpPr>
          <p:cNvPr id="11"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13</a:t>
            </a:fld>
            <a:endParaRPr lang="en-US" sz="1200" dirty="0">
              <a:solidFill>
                <a:schemeClr val="accent4"/>
              </a:solidFill>
            </a:endParaRPr>
          </a:p>
        </p:txBody>
      </p:sp>
    </p:spTree>
    <p:extLst>
      <p:ext uri="{BB962C8B-B14F-4D97-AF65-F5344CB8AC3E}">
        <p14:creationId xmlns:p14="http://schemas.microsoft.com/office/powerpoint/2010/main" val="1144128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B54F19-1212-9345-95FF-9D2815FD6E96}"/>
              </a:ext>
            </a:extLst>
          </p:cNvPr>
          <p:cNvSpPr txBox="1"/>
          <p:nvPr/>
        </p:nvSpPr>
        <p:spPr>
          <a:xfrm>
            <a:off x="403340" y="295461"/>
            <a:ext cx="10511073" cy="769441"/>
          </a:xfrm>
          <a:prstGeom prst="rect">
            <a:avLst/>
          </a:prstGeom>
          <a:noFill/>
        </p:spPr>
        <p:txBody>
          <a:bodyPr wrap="square" rtlCol="0" anchor="t">
            <a:spAutoFit/>
          </a:bodyPr>
          <a:lstStyle/>
          <a:p>
            <a:r>
              <a:rPr lang="en-US" sz="4400" b="1" spc="-150" dirty="0" smtClean="0">
                <a:solidFill>
                  <a:schemeClr val="accent1"/>
                </a:solidFill>
                <a:latin typeface="Arial" panose="020B0604020202020204" pitchFamily="34" charset="0"/>
                <a:cs typeface="Arial" panose="020B0604020202020204" pitchFamily="34" charset="0"/>
              </a:rPr>
              <a:t>PG 3 </a:t>
            </a:r>
            <a:r>
              <a:rPr lang="en-US" sz="4400" b="1" spc="-150" dirty="0" smtClean="0">
                <a:solidFill>
                  <a:srgbClr val="2E2D62"/>
                </a:solidFill>
                <a:latin typeface="Arial" panose="020B0604020202020204" pitchFamily="34" charset="0"/>
                <a:cs typeface="Arial" panose="020B0604020202020204" pitchFamily="34" charset="0"/>
              </a:rPr>
              <a:t>– Sources of help (governance)</a:t>
            </a:r>
          </a:p>
        </p:txBody>
      </p:sp>
      <p:sp>
        <p:nvSpPr>
          <p:cNvPr id="4" name="TextBox 3"/>
          <p:cNvSpPr txBox="1"/>
          <p:nvPr/>
        </p:nvSpPr>
        <p:spPr>
          <a:xfrm>
            <a:off x="403340" y="1025355"/>
            <a:ext cx="10511073" cy="830997"/>
          </a:xfrm>
          <a:prstGeom prst="rect">
            <a:avLst/>
          </a:prstGeom>
          <a:noFill/>
        </p:spPr>
        <p:txBody>
          <a:bodyPr wrap="square" rtlCol="0">
            <a:spAutoFit/>
          </a:bodyPr>
          <a:lstStyle/>
          <a:p>
            <a:r>
              <a:rPr lang="en-GB" sz="2400" b="1" dirty="0" smtClean="0"/>
              <a:t>Context</a:t>
            </a:r>
          </a:p>
          <a:p>
            <a:r>
              <a:rPr lang="en-GB" sz="2400" dirty="0" smtClean="0"/>
              <a:t>We need to understand the rules of the game, before we get onto the pitch</a:t>
            </a:r>
            <a:r>
              <a:rPr lang="en-GB" dirty="0" smtClean="0"/>
              <a:t>.</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40" y="3018207"/>
            <a:ext cx="3094314" cy="2291847"/>
          </a:xfrm>
          <a:prstGeom prst="rect">
            <a:avLst/>
          </a:prstGeom>
        </p:spPr>
      </p:pic>
      <p:sp>
        <p:nvSpPr>
          <p:cNvPr id="8" name="Oval Callout 7"/>
          <p:cNvSpPr/>
          <p:nvPr/>
        </p:nvSpPr>
        <p:spPr>
          <a:xfrm>
            <a:off x="4716855" y="2009869"/>
            <a:ext cx="5088048" cy="2321092"/>
          </a:xfrm>
          <a:prstGeom prst="wedgeEllipseCallout">
            <a:avLst>
              <a:gd name="adj1" fmla="val -86627"/>
              <a:gd name="adj2" fmla="val 5175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t>“A British bank is run with precision</a:t>
            </a:r>
          </a:p>
          <a:p>
            <a:pPr algn="ctr"/>
            <a:r>
              <a:rPr lang="en-GB" sz="1600" i="1" dirty="0"/>
              <a:t>A British home requires nothing less!</a:t>
            </a:r>
          </a:p>
          <a:p>
            <a:pPr algn="ctr"/>
            <a:r>
              <a:rPr lang="en-GB" sz="1600" i="1" dirty="0"/>
              <a:t>Tradition, discipline, and rules must be the tools</a:t>
            </a:r>
          </a:p>
          <a:p>
            <a:pPr algn="ctr"/>
            <a:r>
              <a:rPr lang="en-GB" sz="1600" i="1" dirty="0"/>
              <a:t>Without them - disorder! Chaos!</a:t>
            </a:r>
          </a:p>
          <a:p>
            <a:pPr algn="ctr"/>
            <a:r>
              <a:rPr lang="en-GB" sz="1600" i="1" dirty="0"/>
              <a:t>Moral disintegration!</a:t>
            </a:r>
          </a:p>
          <a:p>
            <a:pPr algn="ctr"/>
            <a:r>
              <a:rPr lang="en-GB" sz="1600" i="1" dirty="0"/>
              <a:t>In short, you have a </a:t>
            </a:r>
            <a:r>
              <a:rPr lang="en-GB" sz="1600" b="1" i="1" dirty="0"/>
              <a:t>ghastly mess</a:t>
            </a:r>
            <a:r>
              <a:rPr lang="en-GB" sz="1600" i="1" dirty="0"/>
              <a:t>!”</a:t>
            </a:r>
          </a:p>
        </p:txBody>
      </p:sp>
      <p:sp>
        <p:nvSpPr>
          <p:cNvPr id="9" name="TextBox 8"/>
          <p:cNvSpPr txBox="1"/>
          <p:nvPr/>
        </p:nvSpPr>
        <p:spPr>
          <a:xfrm>
            <a:off x="3965418" y="4463358"/>
            <a:ext cx="7387628" cy="2215991"/>
          </a:xfrm>
          <a:prstGeom prst="rect">
            <a:avLst/>
          </a:prstGeom>
          <a:noFill/>
        </p:spPr>
        <p:txBody>
          <a:bodyPr wrap="square" rtlCol="0">
            <a:spAutoFit/>
          </a:bodyPr>
          <a:lstStyle/>
          <a:p>
            <a:r>
              <a:rPr lang="en-GB" sz="2400" dirty="0" smtClean="0"/>
              <a:t>We must set up a clear governance framework and </a:t>
            </a:r>
            <a:r>
              <a:rPr lang="en-GB" sz="2400" b="1" dirty="0" smtClean="0"/>
              <a:t>communicate </a:t>
            </a:r>
            <a:r>
              <a:rPr lang="en-GB" sz="2400" dirty="0" smtClean="0"/>
              <a:t>our arrangements clearly.</a:t>
            </a:r>
          </a:p>
          <a:p>
            <a:endParaRPr lang="en-GB" dirty="0"/>
          </a:p>
          <a:p>
            <a:r>
              <a:rPr lang="en-GB" i="1" dirty="0" smtClean="0">
                <a:solidFill>
                  <a:schemeClr val="accent4"/>
                </a:solidFill>
              </a:rPr>
              <a:t>“I </a:t>
            </a:r>
            <a:r>
              <a:rPr lang="en-GB" i="1" dirty="0">
                <a:solidFill>
                  <a:schemeClr val="accent4"/>
                </a:solidFill>
              </a:rPr>
              <a:t>know you think you understand what you thought I said but I'm not sure you realize that what you heard is not what I </a:t>
            </a:r>
            <a:r>
              <a:rPr lang="en-GB" i="1" dirty="0" smtClean="0">
                <a:solidFill>
                  <a:schemeClr val="accent4"/>
                </a:solidFill>
              </a:rPr>
              <a:t>meant!”</a:t>
            </a:r>
          </a:p>
          <a:p>
            <a:pPr algn="r"/>
            <a:r>
              <a:rPr lang="en-GB" i="1" dirty="0" smtClean="0"/>
              <a:t>Alan Greenspan</a:t>
            </a:r>
          </a:p>
          <a:p>
            <a:pPr algn="r"/>
            <a:r>
              <a:rPr lang="en-GB" i="1" dirty="0" smtClean="0"/>
              <a:t>(Chair, US Federal Reserve 1987 – 2006)</a:t>
            </a:r>
            <a:endParaRPr lang="en-GB" i="1" dirty="0"/>
          </a:p>
        </p:txBody>
      </p:sp>
      <p:sp>
        <p:nvSpPr>
          <p:cNvPr id="10"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14</a:t>
            </a:fld>
            <a:endParaRPr lang="en-US" sz="1200" dirty="0">
              <a:solidFill>
                <a:schemeClr val="accent4"/>
              </a:solidFill>
            </a:endParaRPr>
          </a:p>
        </p:txBody>
      </p:sp>
    </p:spTree>
    <p:extLst>
      <p:ext uri="{BB962C8B-B14F-4D97-AF65-F5344CB8AC3E}">
        <p14:creationId xmlns:p14="http://schemas.microsoft.com/office/powerpoint/2010/main" val="2370837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B54F19-1212-9345-95FF-9D2815FD6E96}"/>
              </a:ext>
            </a:extLst>
          </p:cNvPr>
          <p:cNvSpPr txBox="1"/>
          <p:nvPr/>
        </p:nvSpPr>
        <p:spPr>
          <a:xfrm>
            <a:off x="403340" y="295461"/>
            <a:ext cx="9111851" cy="769441"/>
          </a:xfrm>
          <a:prstGeom prst="rect">
            <a:avLst/>
          </a:prstGeom>
          <a:noFill/>
        </p:spPr>
        <p:txBody>
          <a:bodyPr wrap="square" rtlCol="0" anchor="t">
            <a:spAutoFit/>
          </a:bodyPr>
          <a:lstStyle/>
          <a:p>
            <a:r>
              <a:rPr lang="en-US" sz="4400" b="1" spc="-150" dirty="0" smtClean="0">
                <a:solidFill>
                  <a:schemeClr val="accent1"/>
                </a:solidFill>
                <a:latin typeface="Arial" panose="020B0604020202020204" pitchFamily="34" charset="0"/>
                <a:cs typeface="Arial" panose="020B0604020202020204" pitchFamily="34" charset="0"/>
              </a:rPr>
              <a:t>PG 3  </a:t>
            </a:r>
            <a:r>
              <a:rPr lang="en-US" sz="4400" b="1" spc="-150" dirty="0" smtClean="0">
                <a:solidFill>
                  <a:srgbClr val="2E2D62"/>
                </a:solidFill>
                <a:latin typeface="Arial" panose="020B0604020202020204" pitchFamily="34" charset="0"/>
                <a:cs typeface="Arial" panose="020B0604020202020204" pitchFamily="34" charset="0"/>
              </a:rPr>
              <a:t>Sources of help</a:t>
            </a:r>
          </a:p>
        </p:txBody>
      </p:sp>
      <p:sp>
        <p:nvSpPr>
          <p:cNvPr id="4" name="Rounded Rectangle 3"/>
          <p:cNvSpPr/>
          <p:nvPr/>
        </p:nvSpPr>
        <p:spPr>
          <a:xfrm>
            <a:off x="1889156" y="1279361"/>
            <a:ext cx="8413688" cy="6699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The law of the land</a:t>
            </a:r>
            <a:endParaRPr lang="en-GB" dirty="0"/>
          </a:p>
        </p:txBody>
      </p:sp>
      <p:sp>
        <p:nvSpPr>
          <p:cNvPr id="5" name="Rounded Rectangle 4"/>
          <p:cNvSpPr/>
          <p:nvPr/>
        </p:nvSpPr>
        <p:spPr>
          <a:xfrm>
            <a:off x="2993679" y="2368785"/>
            <a:ext cx="6204643" cy="6699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bg1"/>
                </a:solidFill>
                <a:hlinkClick r:id="rId2"/>
              </a:rPr>
              <a:t>Parent organisation’s rules</a:t>
            </a:r>
            <a:endParaRPr lang="en-GB" dirty="0" smtClean="0">
              <a:solidFill>
                <a:schemeClr val="bg1"/>
              </a:solidFill>
            </a:endParaRPr>
          </a:p>
          <a:p>
            <a:pPr algn="ctr"/>
            <a:r>
              <a:rPr lang="en-GB" dirty="0" smtClean="0"/>
              <a:t>(written processes, procedures, guidelines, etc.)</a:t>
            </a:r>
            <a:endParaRPr lang="en-GB" dirty="0"/>
          </a:p>
        </p:txBody>
      </p:sp>
      <p:sp>
        <p:nvSpPr>
          <p:cNvPr id="6" name="Rounded Rectangle 5"/>
          <p:cNvSpPr/>
          <p:nvPr/>
        </p:nvSpPr>
        <p:spPr>
          <a:xfrm>
            <a:off x="3398067" y="3159649"/>
            <a:ext cx="5395867" cy="669956"/>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Programme’s management arrangements</a:t>
            </a:r>
            <a:endParaRPr lang="en-GB" dirty="0"/>
          </a:p>
        </p:txBody>
      </p:sp>
      <p:sp>
        <p:nvSpPr>
          <p:cNvPr id="7" name="Rounded Rectangle 6"/>
          <p:cNvSpPr/>
          <p:nvPr/>
        </p:nvSpPr>
        <p:spPr>
          <a:xfrm>
            <a:off x="3810000" y="3953330"/>
            <a:ext cx="4572000" cy="6699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Your project’s management arrangements</a:t>
            </a:r>
            <a:endParaRPr lang="en-GB" dirty="0"/>
          </a:p>
        </p:txBody>
      </p:sp>
      <p:sp>
        <p:nvSpPr>
          <p:cNvPr id="8" name="Rounded Rectangle 7"/>
          <p:cNvSpPr/>
          <p:nvPr/>
        </p:nvSpPr>
        <p:spPr>
          <a:xfrm>
            <a:off x="10339057" y="1279361"/>
            <a:ext cx="1783532" cy="30180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Guidance from professional</a:t>
            </a:r>
          </a:p>
          <a:p>
            <a:pPr algn="ctr"/>
            <a:r>
              <a:rPr lang="en-GB" dirty="0" smtClean="0"/>
              <a:t>bodies</a:t>
            </a:r>
            <a:endParaRPr lang="en-GB" dirty="0"/>
          </a:p>
        </p:txBody>
      </p:sp>
      <p:sp>
        <p:nvSpPr>
          <p:cNvPr id="9" name="Rounded Rectangle 8"/>
          <p:cNvSpPr/>
          <p:nvPr/>
        </p:nvSpPr>
        <p:spPr>
          <a:xfrm>
            <a:off x="63376" y="1324728"/>
            <a:ext cx="1789568" cy="30180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hlinkClick r:id="rId3"/>
              </a:rPr>
              <a:t>Government guidance</a:t>
            </a:r>
            <a:endParaRPr lang="en-GB" dirty="0"/>
          </a:p>
        </p:txBody>
      </p:sp>
      <p:sp>
        <p:nvSpPr>
          <p:cNvPr id="10" name="Down Arrow 9"/>
          <p:cNvSpPr/>
          <p:nvPr/>
        </p:nvSpPr>
        <p:spPr>
          <a:xfrm>
            <a:off x="5643327" y="4668653"/>
            <a:ext cx="905347" cy="7996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Rounded Rectangle 10"/>
          <p:cNvSpPr/>
          <p:nvPr/>
        </p:nvSpPr>
        <p:spPr>
          <a:xfrm>
            <a:off x="4470903" y="5522604"/>
            <a:ext cx="3250195" cy="10230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Project Management Plan</a:t>
            </a:r>
          </a:p>
          <a:p>
            <a:pPr algn="ctr"/>
            <a:r>
              <a:rPr lang="en-GB" dirty="0" smtClean="0"/>
              <a:t>(</a:t>
            </a:r>
            <a:r>
              <a:rPr lang="en-GB" dirty="0" err="1" smtClean="0"/>
              <a:t>PMP</a:t>
            </a:r>
            <a:r>
              <a:rPr lang="en-GB" dirty="0" smtClean="0"/>
              <a:t>)</a:t>
            </a:r>
            <a:endParaRPr lang="en-GB" dirty="0"/>
          </a:p>
        </p:txBody>
      </p:sp>
      <p:cxnSp>
        <p:nvCxnSpPr>
          <p:cNvPr id="13" name="Straight Connector 12"/>
          <p:cNvCxnSpPr/>
          <p:nvPr/>
        </p:nvCxnSpPr>
        <p:spPr>
          <a:xfrm>
            <a:off x="1889156" y="2172832"/>
            <a:ext cx="8413688" cy="0"/>
          </a:xfrm>
          <a:prstGeom prst="line">
            <a:avLst/>
          </a:prstGeom>
          <a:ln w="3492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00791" y="4556797"/>
            <a:ext cx="3521797" cy="2308324"/>
          </a:xfrm>
          <a:prstGeom prst="rect">
            <a:avLst/>
          </a:prstGeom>
          <a:noFill/>
        </p:spPr>
        <p:txBody>
          <a:bodyPr wrap="square" rtlCol="0">
            <a:spAutoFit/>
          </a:bodyPr>
          <a:lstStyle/>
          <a:p>
            <a:r>
              <a:rPr lang="en-GB" dirty="0" smtClean="0"/>
              <a:t>The purpose of a project management plan is to clearly </a:t>
            </a:r>
            <a:r>
              <a:rPr lang="en-GB" b="1" dirty="0" smtClean="0"/>
              <a:t>show how your project will deliver within the rules </a:t>
            </a:r>
            <a:r>
              <a:rPr lang="en-GB" dirty="0" smtClean="0"/>
              <a:t>set by the organisation, and to state clearly </a:t>
            </a:r>
            <a:r>
              <a:rPr lang="en-GB" b="1" dirty="0" smtClean="0"/>
              <a:t>any deviations from these rules </a:t>
            </a:r>
            <a:r>
              <a:rPr lang="en-GB" dirty="0" smtClean="0"/>
              <a:t>that are necessary for your project.</a:t>
            </a:r>
            <a:endParaRPr lang="en-GB" dirty="0"/>
          </a:p>
        </p:txBody>
      </p:sp>
      <p:sp>
        <p:nvSpPr>
          <p:cNvPr id="15"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15</a:t>
            </a:fld>
            <a:endParaRPr lang="en-US" sz="1200" dirty="0">
              <a:solidFill>
                <a:schemeClr val="accent4"/>
              </a:solidFill>
            </a:endParaRPr>
          </a:p>
        </p:txBody>
      </p:sp>
    </p:spTree>
    <p:extLst>
      <p:ext uri="{BB962C8B-B14F-4D97-AF65-F5344CB8AC3E}">
        <p14:creationId xmlns:p14="http://schemas.microsoft.com/office/powerpoint/2010/main" val="2070524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3614738" y="3336925"/>
            <a:ext cx="1746250" cy="1016000"/>
          </a:xfrm>
          <a:prstGeom prst="rect">
            <a:avLst/>
          </a:prstGeom>
          <a:noFill/>
          <a:ln w="38100">
            <a:solidFill>
              <a:schemeClr val="accent3"/>
            </a:solidFill>
            <a:miter lim="800000"/>
            <a:headEnd/>
            <a:tailEnd/>
          </a:ln>
          <a:effectLst/>
          <a:extLst/>
        </p:spPr>
        <p:txBody>
          <a:bodyPr wrap="none" lIns="90488" tIns="44450" rIns="90488" bIns="44450">
            <a:spAutoFit/>
          </a:bodyPr>
          <a:lstStyle>
            <a:lvl1pPr marL="190500" indent="-190500">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GB" altLang="en-US" sz="2000" b="1" dirty="0">
                <a:solidFill>
                  <a:schemeClr val="accent4"/>
                </a:solidFill>
              </a:rPr>
              <a:t>Management</a:t>
            </a:r>
          </a:p>
          <a:p>
            <a:pPr algn="ctr"/>
            <a:r>
              <a:rPr lang="en-GB" altLang="en-US" sz="2000" b="1" dirty="0">
                <a:solidFill>
                  <a:schemeClr val="accent4"/>
                </a:solidFill>
              </a:rPr>
              <a:t>of the </a:t>
            </a:r>
          </a:p>
          <a:p>
            <a:pPr algn="ctr"/>
            <a:r>
              <a:rPr lang="en-GB" altLang="en-US" sz="2000" b="1" dirty="0">
                <a:solidFill>
                  <a:schemeClr val="accent4"/>
                </a:solidFill>
              </a:rPr>
              <a:t>Project</a:t>
            </a:r>
            <a:endParaRPr lang="en-GB" altLang="en-US" sz="1800" dirty="0">
              <a:solidFill>
                <a:schemeClr val="accent4"/>
              </a:solidFill>
            </a:endParaRPr>
          </a:p>
        </p:txBody>
      </p:sp>
      <p:sp>
        <p:nvSpPr>
          <p:cNvPr id="2" name="TextBox 1">
            <a:extLst>
              <a:ext uri="{FF2B5EF4-FFF2-40B4-BE49-F238E27FC236}">
                <a16:creationId xmlns:a16="http://schemas.microsoft.com/office/drawing/2014/main" id="{67B54F19-1212-9345-95FF-9D2815FD6E96}"/>
              </a:ext>
            </a:extLst>
          </p:cNvPr>
          <p:cNvSpPr txBox="1"/>
          <p:nvPr/>
        </p:nvSpPr>
        <p:spPr>
          <a:xfrm>
            <a:off x="403340" y="295461"/>
            <a:ext cx="9781809" cy="769441"/>
          </a:xfrm>
          <a:prstGeom prst="rect">
            <a:avLst/>
          </a:prstGeom>
          <a:noFill/>
        </p:spPr>
        <p:txBody>
          <a:bodyPr wrap="square" rtlCol="0" anchor="t">
            <a:spAutoFit/>
          </a:bodyPr>
          <a:lstStyle/>
          <a:p>
            <a:r>
              <a:rPr lang="en-US" sz="4400" b="1" spc="-150" dirty="0" smtClean="0">
                <a:solidFill>
                  <a:schemeClr val="accent1"/>
                </a:solidFill>
                <a:latin typeface="Arial" panose="020B0604020202020204" pitchFamily="34" charset="0"/>
                <a:cs typeface="Arial" panose="020B0604020202020204" pitchFamily="34" charset="0"/>
              </a:rPr>
              <a:t>PG 4 </a:t>
            </a:r>
            <a:r>
              <a:rPr lang="en-US" sz="4400" b="1" spc="-150" dirty="0" smtClean="0">
                <a:solidFill>
                  <a:schemeClr val="tx2"/>
                </a:solidFill>
                <a:latin typeface="Arial" panose="020B0604020202020204" pitchFamily="34" charset="0"/>
                <a:cs typeface="Arial" panose="020B0604020202020204" pitchFamily="34" charset="0"/>
              </a:rPr>
              <a:t>Governing your project</a:t>
            </a:r>
          </a:p>
        </p:txBody>
      </p:sp>
      <p:sp>
        <p:nvSpPr>
          <p:cNvPr id="3" name="Text Box 3"/>
          <p:cNvSpPr txBox="1">
            <a:spLocks noChangeArrowheads="1"/>
          </p:cNvSpPr>
          <p:nvPr/>
        </p:nvSpPr>
        <p:spPr bwMode="auto">
          <a:xfrm>
            <a:off x="3503613" y="1231900"/>
            <a:ext cx="2378075" cy="15954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190500" indent="-190500">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GB" altLang="en-US" sz="2000" b="1"/>
              <a:t>Constraints</a:t>
            </a:r>
          </a:p>
          <a:p>
            <a:r>
              <a:rPr lang="en-GB" altLang="en-US"/>
              <a:t>	</a:t>
            </a:r>
            <a:r>
              <a:rPr lang="en-GB" altLang="en-US" sz="1800"/>
              <a:t>Time, cost, quality</a:t>
            </a:r>
          </a:p>
          <a:p>
            <a:r>
              <a:rPr lang="en-GB" altLang="en-US" sz="1800"/>
              <a:t>	Legal &amp; Social</a:t>
            </a:r>
          </a:p>
          <a:p>
            <a:r>
              <a:rPr lang="en-GB" altLang="en-US" sz="1800"/>
              <a:t>	Technical</a:t>
            </a:r>
          </a:p>
          <a:p>
            <a:r>
              <a:rPr lang="en-GB" altLang="en-US" sz="1800"/>
              <a:t>	Acceptance Criteria</a:t>
            </a:r>
          </a:p>
        </p:txBody>
      </p:sp>
      <p:sp>
        <p:nvSpPr>
          <p:cNvPr id="4" name="Text Box 4"/>
          <p:cNvSpPr txBox="1">
            <a:spLocks noChangeArrowheads="1"/>
          </p:cNvSpPr>
          <p:nvPr/>
        </p:nvSpPr>
        <p:spPr bwMode="auto">
          <a:xfrm>
            <a:off x="3457575" y="4899025"/>
            <a:ext cx="2327275" cy="15954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190500" indent="-190500">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GB" altLang="en-US" sz="2000" b="1"/>
              <a:t>Mechanisms</a:t>
            </a:r>
          </a:p>
          <a:p>
            <a:r>
              <a:rPr lang="en-GB" altLang="en-US"/>
              <a:t>	</a:t>
            </a:r>
            <a:r>
              <a:rPr lang="en-GB" altLang="en-US" sz="1800"/>
              <a:t>Tools &amp; techniques</a:t>
            </a:r>
          </a:p>
          <a:p>
            <a:r>
              <a:rPr lang="en-GB" altLang="en-US" sz="1800"/>
              <a:t>	People</a:t>
            </a:r>
          </a:p>
          <a:p>
            <a:r>
              <a:rPr lang="en-GB" altLang="en-US" sz="1800"/>
              <a:t>	Facilities</a:t>
            </a:r>
          </a:p>
          <a:p>
            <a:r>
              <a:rPr lang="en-GB" altLang="en-US" sz="1800"/>
              <a:t>	Knowledge &amp; Skills</a:t>
            </a:r>
          </a:p>
        </p:txBody>
      </p:sp>
      <p:sp>
        <p:nvSpPr>
          <p:cNvPr id="5" name="Text Box 5"/>
          <p:cNvSpPr txBox="1">
            <a:spLocks noChangeArrowheads="1"/>
          </p:cNvSpPr>
          <p:nvPr/>
        </p:nvSpPr>
        <p:spPr bwMode="auto">
          <a:xfrm>
            <a:off x="6107113" y="3311525"/>
            <a:ext cx="2416175" cy="1046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190500" indent="-190500">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GB" altLang="en-US" sz="2000" b="1" dirty="0" smtClean="0"/>
              <a:t>Outputs</a:t>
            </a:r>
            <a:endParaRPr lang="en-GB" altLang="en-US" sz="2000" b="1" dirty="0"/>
          </a:p>
          <a:p>
            <a:r>
              <a:rPr lang="en-GB" altLang="en-US" dirty="0"/>
              <a:t>	</a:t>
            </a:r>
            <a:r>
              <a:rPr lang="en-GB" altLang="en-US" sz="1800" dirty="0"/>
              <a:t>Project Deliverables</a:t>
            </a:r>
          </a:p>
          <a:p>
            <a:r>
              <a:rPr lang="en-GB" altLang="en-US" sz="1800" dirty="0"/>
              <a:t>	Products/Services</a:t>
            </a:r>
          </a:p>
        </p:txBody>
      </p:sp>
      <p:sp>
        <p:nvSpPr>
          <p:cNvPr id="6" name="Text Box 6"/>
          <p:cNvSpPr txBox="1">
            <a:spLocks noChangeArrowheads="1"/>
          </p:cNvSpPr>
          <p:nvPr/>
        </p:nvSpPr>
        <p:spPr bwMode="auto">
          <a:xfrm>
            <a:off x="727075" y="3335338"/>
            <a:ext cx="2257425" cy="10461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90500" indent="-190500">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GB" altLang="en-US" sz="2000" b="1" dirty="0" smtClean="0"/>
              <a:t>Inputs</a:t>
            </a:r>
            <a:endParaRPr lang="en-GB" altLang="en-US" sz="2000" b="1" dirty="0"/>
          </a:p>
          <a:p>
            <a:r>
              <a:rPr lang="en-GB" altLang="en-US" dirty="0"/>
              <a:t>	</a:t>
            </a:r>
            <a:r>
              <a:rPr lang="en-GB" altLang="en-US" sz="1800" dirty="0"/>
              <a:t>Business Needs</a:t>
            </a:r>
          </a:p>
          <a:p>
            <a:r>
              <a:rPr lang="en-GB" altLang="en-US" sz="1800" dirty="0"/>
              <a:t>	Requirements</a:t>
            </a:r>
          </a:p>
        </p:txBody>
      </p:sp>
      <p:sp>
        <p:nvSpPr>
          <p:cNvPr id="7" name="AutoShape 8"/>
          <p:cNvSpPr>
            <a:spLocks noChangeArrowheads="1"/>
          </p:cNvSpPr>
          <p:nvPr/>
        </p:nvSpPr>
        <p:spPr bwMode="auto">
          <a:xfrm>
            <a:off x="2778125" y="3568700"/>
            <a:ext cx="1066800" cy="469900"/>
          </a:xfrm>
          <a:prstGeom prst="rightArrow">
            <a:avLst>
              <a:gd name="adj1" fmla="val 50000"/>
              <a:gd name="adj2" fmla="val 56757"/>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en-GB" altLang="en-US"/>
          </a:p>
        </p:txBody>
      </p:sp>
      <p:sp>
        <p:nvSpPr>
          <p:cNvPr id="8" name="AutoShape 9"/>
          <p:cNvSpPr>
            <a:spLocks noChangeArrowheads="1"/>
          </p:cNvSpPr>
          <p:nvPr/>
        </p:nvSpPr>
        <p:spPr bwMode="auto">
          <a:xfrm>
            <a:off x="5170488" y="3594100"/>
            <a:ext cx="1066800" cy="469900"/>
          </a:xfrm>
          <a:prstGeom prst="rightArrow">
            <a:avLst>
              <a:gd name="adj1" fmla="val 50000"/>
              <a:gd name="adj2" fmla="val 56757"/>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en-GB" altLang="en-US"/>
          </a:p>
        </p:txBody>
      </p:sp>
      <p:sp>
        <p:nvSpPr>
          <p:cNvPr id="9" name="AutoShape 10"/>
          <p:cNvSpPr>
            <a:spLocks noChangeArrowheads="1"/>
          </p:cNvSpPr>
          <p:nvPr/>
        </p:nvSpPr>
        <p:spPr bwMode="auto">
          <a:xfrm rot="5400000">
            <a:off x="4148932" y="2863056"/>
            <a:ext cx="647700" cy="433387"/>
          </a:xfrm>
          <a:prstGeom prst="rightArrow">
            <a:avLst>
              <a:gd name="adj1" fmla="val 50000"/>
              <a:gd name="adj2" fmla="val 3736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en-GB" altLang="en-US"/>
          </a:p>
        </p:txBody>
      </p:sp>
      <p:sp>
        <p:nvSpPr>
          <p:cNvPr id="10" name="AutoShape 11"/>
          <p:cNvSpPr>
            <a:spLocks noChangeArrowheads="1"/>
          </p:cNvSpPr>
          <p:nvPr/>
        </p:nvSpPr>
        <p:spPr bwMode="auto">
          <a:xfrm rot="16200000" flipV="1">
            <a:off x="4183857" y="4412456"/>
            <a:ext cx="647700" cy="433387"/>
          </a:xfrm>
          <a:prstGeom prst="rightArrow">
            <a:avLst>
              <a:gd name="adj1" fmla="val 50000"/>
              <a:gd name="adj2" fmla="val 3736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a:defRPr sz="2400">
                <a:solidFill>
                  <a:schemeClr val="tx1"/>
                </a:solidFill>
                <a:latin typeface="Arial" pitchFamily="34" charset="0"/>
                <a:ea typeface="ヒラギノ角ゴ Pro W3"/>
                <a:cs typeface="ヒラギノ角ゴ Pro W3"/>
              </a:defRPr>
            </a:lvl1pPr>
            <a:lvl2pPr marL="742950" indent="-285750">
              <a:defRPr sz="2400">
                <a:solidFill>
                  <a:schemeClr val="tx1"/>
                </a:solidFill>
                <a:latin typeface="Arial" pitchFamily="34" charset="0"/>
                <a:ea typeface="ヒラギノ角ゴ Pro W3"/>
                <a:cs typeface="ヒラギノ角ゴ Pro W3"/>
              </a:defRPr>
            </a:lvl2pPr>
            <a:lvl3pPr marL="1143000" indent="-228600">
              <a:defRPr sz="2400">
                <a:solidFill>
                  <a:schemeClr val="tx1"/>
                </a:solidFill>
                <a:latin typeface="Arial" pitchFamily="34" charset="0"/>
                <a:ea typeface="ヒラギノ角ゴ Pro W3"/>
                <a:cs typeface="ヒラギノ角ゴ Pro W3"/>
              </a:defRPr>
            </a:lvl3pPr>
            <a:lvl4pPr marL="1600200" indent="-228600">
              <a:defRPr sz="2400">
                <a:solidFill>
                  <a:schemeClr val="tx1"/>
                </a:solidFill>
                <a:latin typeface="Arial" pitchFamily="34" charset="0"/>
                <a:ea typeface="ヒラギノ角ゴ Pro W3"/>
                <a:cs typeface="ヒラギノ角ゴ Pro W3"/>
              </a:defRPr>
            </a:lvl4pPr>
            <a:lvl5pPr marL="2057400" indent="-22860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en-GB" altLang="en-US"/>
          </a:p>
        </p:txBody>
      </p:sp>
      <p:sp>
        <p:nvSpPr>
          <p:cNvPr id="12" name="TextBox 11"/>
          <p:cNvSpPr txBox="1"/>
          <p:nvPr/>
        </p:nvSpPr>
        <p:spPr>
          <a:xfrm>
            <a:off x="8657968" y="1064902"/>
            <a:ext cx="3011949" cy="3416320"/>
          </a:xfrm>
          <a:prstGeom prst="rect">
            <a:avLst/>
          </a:prstGeom>
          <a:noFill/>
        </p:spPr>
        <p:txBody>
          <a:bodyPr wrap="square" rtlCol="0">
            <a:spAutoFit/>
          </a:bodyPr>
          <a:lstStyle/>
          <a:p>
            <a:r>
              <a:rPr lang="en-GB" dirty="0" smtClean="0"/>
              <a:t>The </a:t>
            </a:r>
            <a:r>
              <a:rPr lang="en-GB" dirty="0" err="1" smtClean="0"/>
              <a:t>PMP</a:t>
            </a:r>
            <a:r>
              <a:rPr lang="en-GB" dirty="0" smtClean="0"/>
              <a:t> describes how the project will be managed.</a:t>
            </a:r>
          </a:p>
          <a:p>
            <a:endParaRPr lang="en-GB" dirty="0"/>
          </a:p>
          <a:p>
            <a:r>
              <a:rPr lang="en-GB" dirty="0" smtClean="0"/>
              <a:t>The term is often used at Daresbury with a heavy focus on its role in justifying resource commitment.</a:t>
            </a:r>
          </a:p>
          <a:p>
            <a:endParaRPr lang="en-GB" dirty="0"/>
          </a:p>
          <a:p>
            <a:r>
              <a:rPr lang="en-GB" dirty="0" smtClean="0"/>
              <a:t>A </a:t>
            </a:r>
            <a:r>
              <a:rPr lang="en-GB" dirty="0" err="1" smtClean="0"/>
              <a:t>PMP</a:t>
            </a:r>
            <a:r>
              <a:rPr lang="en-GB" dirty="0" smtClean="0"/>
              <a:t> is </a:t>
            </a:r>
            <a:r>
              <a:rPr lang="en-GB" b="1" dirty="0" smtClean="0"/>
              <a:t>not a just resource plan!!!</a:t>
            </a:r>
          </a:p>
          <a:p>
            <a:endParaRPr lang="en-GB" b="1" dirty="0"/>
          </a:p>
        </p:txBody>
      </p:sp>
      <p:sp>
        <p:nvSpPr>
          <p:cNvPr id="13"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16</a:t>
            </a:fld>
            <a:endParaRPr lang="en-US" sz="1200" dirty="0">
              <a:solidFill>
                <a:schemeClr val="accent4"/>
              </a:solidFill>
            </a:endParaRPr>
          </a:p>
        </p:txBody>
      </p:sp>
    </p:spTree>
    <p:extLst>
      <p:ext uri="{BB962C8B-B14F-4D97-AF65-F5344CB8AC3E}">
        <p14:creationId xmlns:p14="http://schemas.microsoft.com/office/powerpoint/2010/main" val="130928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892" y="1701265"/>
            <a:ext cx="11236411" cy="3693319"/>
          </a:xfrm>
          <a:prstGeom prst="rect">
            <a:avLst/>
          </a:prstGeom>
        </p:spPr>
        <p:txBody>
          <a:bodyPr wrap="square">
            <a:spAutoFit/>
          </a:bodyPr>
          <a:lstStyle/>
          <a:p>
            <a:r>
              <a:rPr lang="en-GB" dirty="0" smtClean="0"/>
              <a:t>Your </a:t>
            </a:r>
            <a:r>
              <a:rPr lang="en-GB" dirty="0" err="1" smtClean="0"/>
              <a:t>PMP</a:t>
            </a:r>
            <a:r>
              <a:rPr lang="en-GB" dirty="0" smtClean="0"/>
              <a:t> </a:t>
            </a:r>
            <a:r>
              <a:rPr lang="en-GB" dirty="0"/>
              <a:t>is a </a:t>
            </a:r>
            <a:r>
              <a:rPr lang="en-GB" b="1" dirty="0"/>
              <a:t>cornerstone of </a:t>
            </a:r>
            <a:r>
              <a:rPr lang="en-GB" b="1" dirty="0" smtClean="0"/>
              <a:t>your </a:t>
            </a:r>
            <a:r>
              <a:rPr lang="en-GB" b="1" dirty="0"/>
              <a:t>project’s governance arrangements</a:t>
            </a:r>
            <a:r>
              <a:rPr lang="en-GB" dirty="0"/>
              <a:t>.  It:</a:t>
            </a:r>
          </a:p>
          <a:p>
            <a:pPr marL="285750" indent="-285750">
              <a:buFont typeface="Arial" panose="020B0604020202020204" pitchFamily="34" charset="0"/>
              <a:buChar char="•"/>
            </a:pPr>
            <a:r>
              <a:rPr lang="en-GB" dirty="0" smtClean="0"/>
              <a:t>demonstrates </a:t>
            </a:r>
            <a:r>
              <a:rPr lang="en-GB" dirty="0"/>
              <a:t>how </a:t>
            </a:r>
            <a:r>
              <a:rPr lang="en-GB" dirty="0" smtClean="0"/>
              <a:t>your </a:t>
            </a:r>
            <a:r>
              <a:rPr lang="en-GB" dirty="0"/>
              <a:t>project complies with the law of the land, the working practices expected by the organisation sponsoring the project, and management arrangements set by programme(s) of which the project is a constituent part; </a:t>
            </a:r>
          </a:p>
          <a:p>
            <a:pPr marL="285750" indent="-285750">
              <a:buFont typeface="Arial" panose="020B0604020202020204" pitchFamily="34" charset="0"/>
              <a:buChar char="•"/>
            </a:pPr>
            <a:r>
              <a:rPr lang="en-GB" dirty="0" smtClean="0"/>
              <a:t>shows </a:t>
            </a:r>
            <a:r>
              <a:rPr lang="en-GB" dirty="0"/>
              <a:t>how executive authority is discharged (i.e. how the project scope, once approved, is </a:t>
            </a:r>
            <a:r>
              <a:rPr lang="en-GB" dirty="0" smtClean="0"/>
              <a:t>delivered);</a:t>
            </a:r>
            <a:endParaRPr lang="en-GB" dirty="0"/>
          </a:p>
          <a:p>
            <a:pPr marL="285750" indent="-285750">
              <a:buFont typeface="Arial" panose="020B0604020202020204" pitchFamily="34" charset="0"/>
              <a:buChar char="•"/>
            </a:pPr>
            <a:r>
              <a:rPr lang="en-GB" dirty="0" smtClean="0"/>
              <a:t>contributes </a:t>
            </a:r>
            <a:r>
              <a:rPr lang="en-GB" dirty="0"/>
              <a:t>to the smooth running of </a:t>
            </a:r>
            <a:r>
              <a:rPr lang="en-GB" dirty="0" smtClean="0"/>
              <a:t>you </a:t>
            </a:r>
            <a:r>
              <a:rPr lang="en-GB" dirty="0"/>
              <a:t>project by detailing or signposting identified, auditable processes that team members are to use;</a:t>
            </a:r>
          </a:p>
          <a:p>
            <a:pPr marL="285750" indent="-285750">
              <a:buFont typeface="Arial" panose="020B0604020202020204" pitchFamily="34" charset="0"/>
              <a:buChar char="•"/>
            </a:pPr>
            <a:r>
              <a:rPr lang="en-GB" dirty="0" smtClean="0"/>
              <a:t>enables </a:t>
            </a:r>
            <a:r>
              <a:rPr lang="en-GB" dirty="0"/>
              <a:t>new starters and key stakeholders to familiarise themselves with the method of project delivery and the mechanisms &amp; processes used to govern </a:t>
            </a:r>
            <a:r>
              <a:rPr lang="en-GB" dirty="0" smtClean="0"/>
              <a:t>your project  </a:t>
            </a:r>
            <a:endParaRPr lang="en-GB" dirty="0"/>
          </a:p>
          <a:p>
            <a:pPr marL="285750" indent="-285750">
              <a:buFont typeface="Arial" panose="020B0604020202020204" pitchFamily="34" charset="0"/>
              <a:buChar char="•"/>
            </a:pPr>
            <a:r>
              <a:rPr lang="en-GB" dirty="0" smtClean="0"/>
              <a:t>identifies </a:t>
            </a:r>
            <a:r>
              <a:rPr lang="en-GB" dirty="0"/>
              <a:t>the </a:t>
            </a:r>
            <a:r>
              <a:rPr lang="en-GB" b="1" dirty="0"/>
              <a:t>people, processes and tools </a:t>
            </a:r>
            <a:r>
              <a:rPr lang="en-GB" dirty="0"/>
              <a:t>required to deliver agreed project outcomes; </a:t>
            </a:r>
          </a:p>
          <a:p>
            <a:pPr marL="285750" indent="-285750">
              <a:buFont typeface="Arial" panose="020B0604020202020204" pitchFamily="34" charset="0"/>
              <a:buChar char="•"/>
            </a:pPr>
            <a:r>
              <a:rPr lang="en-GB" dirty="0" smtClean="0"/>
              <a:t>provides </a:t>
            </a:r>
            <a:r>
              <a:rPr lang="en-GB" dirty="0"/>
              <a:t>context where necessary, explaining why a certain approach has been adopted; </a:t>
            </a:r>
          </a:p>
          <a:p>
            <a:pPr marL="285750" indent="-285750">
              <a:buFont typeface="Arial" panose="020B0604020202020204" pitchFamily="34" charset="0"/>
              <a:buChar char="•"/>
            </a:pPr>
            <a:r>
              <a:rPr lang="en-GB" dirty="0" smtClean="0"/>
              <a:t>shows </a:t>
            </a:r>
            <a:r>
              <a:rPr lang="en-GB" dirty="0"/>
              <a:t>where management information generated or used by the project is held; and</a:t>
            </a:r>
          </a:p>
          <a:p>
            <a:pPr marL="285750" indent="-285750">
              <a:buFont typeface="Arial" panose="020B0604020202020204" pitchFamily="34" charset="0"/>
              <a:buChar char="•"/>
            </a:pPr>
            <a:r>
              <a:rPr lang="en-GB" dirty="0" smtClean="0"/>
              <a:t>describes </a:t>
            </a:r>
            <a:r>
              <a:rPr lang="en-GB" dirty="0"/>
              <a:t>the arrangements for update and review of </a:t>
            </a:r>
            <a:r>
              <a:rPr lang="en-GB" dirty="0" smtClean="0"/>
              <a:t>management information</a:t>
            </a:r>
            <a:endParaRPr lang="en-GB" dirty="0"/>
          </a:p>
        </p:txBody>
      </p:sp>
      <p:sp>
        <p:nvSpPr>
          <p:cNvPr id="4" name="TextBox 3">
            <a:extLst>
              <a:ext uri="{FF2B5EF4-FFF2-40B4-BE49-F238E27FC236}">
                <a16:creationId xmlns:a16="http://schemas.microsoft.com/office/drawing/2014/main" id="{67B54F19-1212-9345-95FF-9D2815FD6E96}"/>
              </a:ext>
            </a:extLst>
          </p:cNvPr>
          <p:cNvSpPr txBox="1"/>
          <p:nvPr/>
        </p:nvSpPr>
        <p:spPr>
          <a:xfrm>
            <a:off x="403340" y="295461"/>
            <a:ext cx="10791882" cy="769441"/>
          </a:xfrm>
          <a:prstGeom prst="rect">
            <a:avLst/>
          </a:prstGeom>
          <a:noFill/>
        </p:spPr>
        <p:txBody>
          <a:bodyPr wrap="square" rtlCol="0" anchor="t">
            <a:spAutoFit/>
          </a:bodyPr>
          <a:lstStyle/>
          <a:p>
            <a:r>
              <a:rPr lang="en-US" sz="4400" b="1" spc="-150" dirty="0" smtClean="0">
                <a:solidFill>
                  <a:schemeClr val="tx2"/>
                </a:solidFill>
                <a:latin typeface="Arial" panose="020B0604020202020204" pitchFamily="34" charset="0"/>
                <a:cs typeface="Arial" panose="020B0604020202020204" pitchFamily="34" charset="0"/>
              </a:rPr>
              <a:t>Governing your project – Your </a:t>
            </a:r>
            <a:r>
              <a:rPr lang="en-US" sz="4400" b="1" spc="-150" dirty="0" err="1" smtClean="0">
                <a:solidFill>
                  <a:schemeClr val="tx2"/>
                </a:solidFill>
                <a:latin typeface="Arial" panose="020B0604020202020204" pitchFamily="34" charset="0"/>
                <a:cs typeface="Arial" panose="020B0604020202020204" pitchFamily="34" charset="0"/>
              </a:rPr>
              <a:t>PMP</a:t>
            </a:r>
            <a:endParaRPr lang="en-US" sz="4400" b="1" spc="-150" dirty="0" smtClean="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3303373" y="5496351"/>
            <a:ext cx="6096000" cy="923330"/>
          </a:xfrm>
          <a:prstGeom prst="rect">
            <a:avLst/>
          </a:prstGeom>
        </p:spPr>
        <p:txBody>
          <a:bodyPr>
            <a:spAutoFit/>
          </a:bodyPr>
          <a:lstStyle/>
          <a:p>
            <a:r>
              <a:rPr lang="en-GB" dirty="0" smtClean="0"/>
              <a:t>Your </a:t>
            </a:r>
            <a:r>
              <a:rPr lang="en-GB" dirty="0" err="1" smtClean="0"/>
              <a:t>PMP</a:t>
            </a:r>
            <a:r>
              <a:rPr lang="en-GB" dirty="0" smtClean="0"/>
              <a:t> </a:t>
            </a:r>
            <a:r>
              <a:rPr lang="en-GB" dirty="0"/>
              <a:t>tells your stakeholders </a:t>
            </a:r>
            <a:r>
              <a:rPr lang="en-GB" b="1" dirty="0">
                <a:solidFill>
                  <a:schemeClr val="accent3"/>
                </a:solidFill>
              </a:rPr>
              <a:t>how </a:t>
            </a:r>
            <a:r>
              <a:rPr lang="en-GB" dirty="0">
                <a:solidFill>
                  <a:schemeClr val="tx2"/>
                </a:solidFill>
              </a:rPr>
              <a:t>you will manage risk, cost, change, quality, and… yes… resources </a:t>
            </a:r>
            <a:r>
              <a:rPr lang="en-GB" b="1" dirty="0">
                <a:solidFill>
                  <a:schemeClr val="accent3"/>
                </a:solidFill>
              </a:rPr>
              <a:t>across the lifecycle of the project.</a:t>
            </a:r>
          </a:p>
        </p:txBody>
      </p:sp>
      <p:sp>
        <p:nvSpPr>
          <p:cNvPr id="6"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17</a:t>
            </a:fld>
            <a:endParaRPr lang="en-US" sz="1200" dirty="0">
              <a:solidFill>
                <a:schemeClr val="accent4"/>
              </a:solidFill>
            </a:endParaRPr>
          </a:p>
        </p:txBody>
      </p:sp>
    </p:spTree>
    <p:extLst>
      <p:ext uri="{BB962C8B-B14F-4D97-AF65-F5344CB8AC3E}">
        <p14:creationId xmlns:p14="http://schemas.microsoft.com/office/powerpoint/2010/main" val="2681538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B54F19-1212-9345-95FF-9D2815FD6E96}"/>
              </a:ext>
            </a:extLst>
          </p:cNvPr>
          <p:cNvSpPr txBox="1"/>
          <p:nvPr/>
        </p:nvSpPr>
        <p:spPr>
          <a:xfrm>
            <a:off x="403340" y="295461"/>
            <a:ext cx="9781809" cy="769441"/>
          </a:xfrm>
          <a:prstGeom prst="rect">
            <a:avLst/>
          </a:prstGeom>
          <a:noFill/>
        </p:spPr>
        <p:txBody>
          <a:bodyPr wrap="square" rtlCol="0" anchor="t">
            <a:spAutoFit/>
          </a:bodyPr>
          <a:lstStyle/>
          <a:p>
            <a:r>
              <a:rPr lang="en-US" sz="4400" b="1" spc="-150" dirty="0" smtClean="0">
                <a:solidFill>
                  <a:schemeClr val="tx2"/>
                </a:solidFill>
                <a:latin typeface="Arial" panose="020B0604020202020204" pitchFamily="34" charset="0"/>
                <a:cs typeface="Arial" panose="020B0604020202020204" pitchFamily="34" charset="0"/>
              </a:rPr>
              <a:t>Project Lifecycles</a:t>
            </a:r>
          </a:p>
        </p:txBody>
      </p:sp>
      <p:sp>
        <p:nvSpPr>
          <p:cNvPr id="13"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18</a:t>
            </a:fld>
            <a:endParaRPr lang="en-US" sz="1200" dirty="0">
              <a:solidFill>
                <a:schemeClr val="accent4"/>
              </a:solidFill>
            </a:endParaRPr>
          </a:p>
        </p:txBody>
      </p:sp>
      <p:sp>
        <p:nvSpPr>
          <p:cNvPr id="15" name="Rectangle 14"/>
          <p:cNvSpPr/>
          <p:nvPr/>
        </p:nvSpPr>
        <p:spPr>
          <a:xfrm>
            <a:off x="518983" y="1368676"/>
            <a:ext cx="10684475" cy="2308324"/>
          </a:xfrm>
          <a:prstGeom prst="rect">
            <a:avLst/>
          </a:prstGeom>
        </p:spPr>
        <p:txBody>
          <a:bodyPr wrap="square">
            <a:spAutoFit/>
          </a:bodyPr>
          <a:lstStyle/>
          <a:p>
            <a:r>
              <a:rPr lang="en-GB" b="1" dirty="0">
                <a:solidFill>
                  <a:srgbClr val="333333"/>
                </a:solidFill>
                <a:latin typeface="open-sans"/>
              </a:rPr>
              <a:t>Definition</a:t>
            </a:r>
          </a:p>
          <a:p>
            <a:r>
              <a:rPr lang="en-GB" dirty="0">
                <a:solidFill>
                  <a:srgbClr val="333333"/>
                </a:solidFill>
                <a:latin typeface="open-sans"/>
              </a:rPr>
              <a:t>A project management life cycle is a framework comprising a set of distinct high­-level stages required to transform an idea of concept into reality in an orderly and efficient manner.</a:t>
            </a:r>
          </a:p>
          <a:p>
            <a:endParaRPr lang="en-GB" b="1" dirty="0" smtClean="0">
              <a:solidFill>
                <a:srgbClr val="333333"/>
              </a:solidFill>
              <a:latin typeface="open-sans"/>
            </a:endParaRPr>
          </a:p>
          <a:p>
            <a:r>
              <a:rPr lang="en-GB" b="1" dirty="0" smtClean="0">
                <a:solidFill>
                  <a:srgbClr val="333333"/>
                </a:solidFill>
                <a:latin typeface="open-sans"/>
              </a:rPr>
              <a:t>Life </a:t>
            </a:r>
            <a:r>
              <a:rPr lang="en-GB" b="1" dirty="0">
                <a:solidFill>
                  <a:srgbClr val="333333"/>
                </a:solidFill>
                <a:latin typeface="open-sans"/>
              </a:rPr>
              <a:t>cycles</a:t>
            </a:r>
            <a:r>
              <a:rPr lang="en-GB" dirty="0">
                <a:solidFill>
                  <a:srgbClr val="333333"/>
                </a:solidFill>
                <a:latin typeface="open-sans"/>
              </a:rPr>
              <a:t> offer a systematic and organised way to undertake project­-based work and can be viewed as the structure underpinning deployment</a:t>
            </a:r>
            <a:r>
              <a:rPr lang="en-GB" dirty="0" smtClean="0">
                <a:solidFill>
                  <a:srgbClr val="333333"/>
                </a:solidFill>
                <a:latin typeface="open-sans"/>
              </a:rPr>
              <a:t>.</a:t>
            </a:r>
          </a:p>
          <a:p>
            <a:endParaRPr lang="en-GB" b="0" i="0" dirty="0">
              <a:solidFill>
                <a:srgbClr val="333333"/>
              </a:solidFill>
              <a:effectLst/>
              <a:latin typeface="open-sans"/>
            </a:endParaRPr>
          </a:p>
          <a:p>
            <a:pPr algn="r"/>
            <a:r>
              <a:rPr lang="en-GB" dirty="0" err="1" smtClean="0">
                <a:solidFill>
                  <a:srgbClr val="333333"/>
                </a:solidFill>
                <a:latin typeface="open-sans"/>
              </a:rPr>
              <a:t>APM</a:t>
            </a:r>
            <a:r>
              <a:rPr lang="en-GB" dirty="0" smtClean="0">
                <a:solidFill>
                  <a:srgbClr val="333333"/>
                </a:solidFill>
                <a:latin typeface="open-sans"/>
              </a:rPr>
              <a:t> Body of Knowledge (</a:t>
            </a:r>
            <a:r>
              <a:rPr lang="en-GB" dirty="0" err="1" smtClean="0">
                <a:solidFill>
                  <a:srgbClr val="333333"/>
                </a:solidFill>
                <a:latin typeface="open-sans"/>
              </a:rPr>
              <a:t>BoK</a:t>
            </a:r>
            <a:r>
              <a:rPr lang="en-GB" dirty="0" smtClean="0">
                <a:solidFill>
                  <a:srgbClr val="333333"/>
                </a:solidFill>
                <a:latin typeface="open-sans"/>
              </a:rPr>
              <a:t>) v. 7</a:t>
            </a:r>
            <a:endParaRPr lang="en-GB" b="0" i="0" dirty="0">
              <a:solidFill>
                <a:srgbClr val="333333"/>
              </a:solidFill>
              <a:effectLst/>
              <a:latin typeface="open-sans"/>
            </a:endParaRPr>
          </a:p>
        </p:txBody>
      </p:sp>
      <p:sp>
        <p:nvSpPr>
          <p:cNvPr id="16" name="TextBox 15"/>
          <p:cNvSpPr txBox="1"/>
          <p:nvPr/>
        </p:nvSpPr>
        <p:spPr>
          <a:xfrm>
            <a:off x="7652951" y="5269131"/>
            <a:ext cx="2710249" cy="369332"/>
          </a:xfrm>
          <a:prstGeom prst="rect">
            <a:avLst/>
          </a:prstGeom>
          <a:noFill/>
        </p:spPr>
        <p:txBody>
          <a:bodyPr wrap="square" rtlCol="0">
            <a:spAutoFit/>
          </a:bodyPr>
          <a:lstStyle/>
          <a:p>
            <a:r>
              <a:rPr lang="en-GB" dirty="0" err="1" smtClean="0"/>
              <a:t>WOTT</a:t>
            </a:r>
            <a:r>
              <a:rPr lang="en-GB" dirty="0" smtClean="0"/>
              <a:t>?  No picture???  </a:t>
            </a:r>
            <a:endParaRPr lang="en-GB" dirty="0"/>
          </a:p>
        </p:txBody>
      </p:sp>
      <p:sp>
        <p:nvSpPr>
          <p:cNvPr id="17" name="Up Arrow 16"/>
          <p:cNvSpPr/>
          <p:nvPr/>
        </p:nvSpPr>
        <p:spPr>
          <a:xfrm rot="5400000">
            <a:off x="10447979" y="4879551"/>
            <a:ext cx="744841" cy="11484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9317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B54F19-1212-9345-95FF-9D2815FD6E96}"/>
              </a:ext>
            </a:extLst>
          </p:cNvPr>
          <p:cNvSpPr txBox="1"/>
          <p:nvPr/>
        </p:nvSpPr>
        <p:spPr>
          <a:xfrm>
            <a:off x="403340" y="295461"/>
            <a:ext cx="9781809" cy="769441"/>
          </a:xfrm>
          <a:prstGeom prst="rect">
            <a:avLst/>
          </a:prstGeom>
          <a:noFill/>
        </p:spPr>
        <p:txBody>
          <a:bodyPr wrap="square" rtlCol="0" anchor="t">
            <a:spAutoFit/>
          </a:bodyPr>
          <a:lstStyle/>
          <a:p>
            <a:r>
              <a:rPr lang="en-US" sz="4400" b="1" spc="-150" dirty="0" smtClean="0">
                <a:solidFill>
                  <a:schemeClr val="tx2"/>
                </a:solidFill>
                <a:latin typeface="Arial" panose="020B0604020202020204" pitchFamily="34" charset="0"/>
                <a:cs typeface="Arial" panose="020B0604020202020204" pitchFamily="34" charset="0"/>
              </a:rPr>
              <a:t>Project Lifecycles (II)</a:t>
            </a:r>
          </a:p>
        </p:txBody>
      </p:sp>
      <p:graphicFrame>
        <p:nvGraphicFramePr>
          <p:cNvPr id="3" name="Diagram 2"/>
          <p:cNvGraphicFramePr/>
          <p:nvPr>
            <p:extLst>
              <p:ext uri="{D42A27DB-BD31-4B8C-83A1-F6EECF244321}">
                <p14:modId xmlns:p14="http://schemas.microsoft.com/office/powerpoint/2010/main" val="988779356"/>
              </p:ext>
            </p:extLst>
          </p:nvPr>
        </p:nvGraphicFramePr>
        <p:xfrm>
          <a:off x="3745471"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4176584" y="2084173"/>
            <a:ext cx="7356389" cy="45390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657968" y="1064902"/>
            <a:ext cx="2875005" cy="646331"/>
          </a:xfrm>
          <a:prstGeom prst="rect">
            <a:avLst/>
          </a:prstGeom>
          <a:noFill/>
        </p:spPr>
        <p:txBody>
          <a:bodyPr wrap="square" rtlCol="0">
            <a:spAutoFit/>
          </a:bodyPr>
          <a:lstStyle/>
          <a:p>
            <a:r>
              <a:rPr lang="en-GB" dirty="0" smtClean="0"/>
              <a:t>The BC and / or CfS are used in this phase.</a:t>
            </a:r>
            <a:endParaRPr lang="en-GB" dirty="0"/>
          </a:p>
        </p:txBody>
      </p:sp>
      <p:sp>
        <p:nvSpPr>
          <p:cNvPr id="6" name="TextBox 5"/>
          <p:cNvSpPr txBox="1"/>
          <p:nvPr/>
        </p:nvSpPr>
        <p:spPr>
          <a:xfrm>
            <a:off x="6527114" y="3606275"/>
            <a:ext cx="2875005" cy="646331"/>
          </a:xfrm>
          <a:prstGeom prst="rect">
            <a:avLst/>
          </a:prstGeom>
          <a:noFill/>
        </p:spPr>
        <p:txBody>
          <a:bodyPr wrap="square" rtlCol="0">
            <a:spAutoFit/>
          </a:bodyPr>
          <a:lstStyle/>
          <a:p>
            <a:pPr algn="ctr"/>
            <a:r>
              <a:rPr lang="en-GB" dirty="0" smtClean="0"/>
              <a:t>This is the domain of the </a:t>
            </a:r>
            <a:r>
              <a:rPr lang="en-GB" dirty="0" err="1" smtClean="0"/>
              <a:t>PMP</a:t>
            </a:r>
            <a:endParaRPr lang="en-GB" dirty="0"/>
          </a:p>
        </p:txBody>
      </p:sp>
      <p:sp>
        <p:nvSpPr>
          <p:cNvPr id="7" name="TextBox 6"/>
          <p:cNvSpPr txBox="1"/>
          <p:nvPr/>
        </p:nvSpPr>
        <p:spPr>
          <a:xfrm>
            <a:off x="403340" y="3056238"/>
            <a:ext cx="3040076" cy="1477328"/>
          </a:xfrm>
          <a:prstGeom prst="rect">
            <a:avLst/>
          </a:prstGeom>
          <a:noFill/>
        </p:spPr>
        <p:txBody>
          <a:bodyPr wrap="square" rtlCol="0">
            <a:spAutoFit/>
          </a:bodyPr>
          <a:lstStyle/>
          <a:p>
            <a:r>
              <a:rPr lang="en-GB" dirty="0" smtClean="0"/>
              <a:t>In the 2</a:t>
            </a:r>
            <a:r>
              <a:rPr lang="en-GB" baseline="30000" dirty="0" smtClean="0"/>
              <a:t>nd</a:t>
            </a:r>
            <a:r>
              <a:rPr lang="en-GB" dirty="0" smtClean="0"/>
              <a:t> lecture we’ll look in more detail at planning and some of the tools that make project execution easier.</a:t>
            </a:r>
            <a:endParaRPr lang="en-GB" dirty="0"/>
          </a:p>
        </p:txBody>
      </p:sp>
      <p:sp>
        <p:nvSpPr>
          <p:cNvPr id="8"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19</a:t>
            </a:fld>
            <a:endParaRPr lang="en-US" sz="1200" dirty="0">
              <a:solidFill>
                <a:schemeClr val="accent4"/>
              </a:solidFill>
            </a:endParaRPr>
          </a:p>
        </p:txBody>
      </p:sp>
    </p:spTree>
    <p:extLst>
      <p:ext uri="{BB962C8B-B14F-4D97-AF65-F5344CB8AC3E}">
        <p14:creationId xmlns:p14="http://schemas.microsoft.com/office/powerpoint/2010/main" val="303034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253-pm-osc-pres-0002-v0.1-OsC_Jan_20-Mtg-(20200115) - PAM - PowerPoint"/>
          <p:cNvPicPr>
            <a:picLocks noChangeAspect="1"/>
          </p:cNvPicPr>
          <p:nvPr/>
        </p:nvPicPr>
        <p:blipFill rotWithShape="1">
          <a:blip r:embed="rId3">
            <a:extLst>
              <a:ext uri="{28A0092B-C50C-407E-A947-70E740481C1C}">
                <a14:useLocalDpi xmlns:a14="http://schemas.microsoft.com/office/drawing/2010/main" val="0"/>
              </a:ext>
            </a:extLst>
          </a:blip>
          <a:srcRect l="27527" t="22335" r="30824" b="22335"/>
          <a:stretch/>
        </p:blipFill>
        <p:spPr>
          <a:xfrm>
            <a:off x="5898331" y="0"/>
            <a:ext cx="9546336"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373814" y="805582"/>
            <a:ext cx="5447718" cy="3606115"/>
          </a:xfrm>
          <a:prstGeom prst="rect">
            <a:avLst/>
          </a:prstGeom>
          <a:noFill/>
        </p:spPr>
        <p:txBody>
          <a:bodyPr wrap="square" rtlCol="0" anchor="t">
            <a:spAutoFit/>
          </a:bodyPr>
          <a:lstStyle/>
          <a:p>
            <a:pPr>
              <a:spcAft>
                <a:spcPts val="200"/>
              </a:spcAft>
            </a:pPr>
            <a:r>
              <a:rPr lang="en-US" sz="2800" b="1" spc="-100" dirty="0">
                <a:solidFill>
                  <a:srgbClr val="1E5DF8"/>
                </a:solidFill>
                <a:latin typeface="Arial" panose="020B0604020202020204" pitchFamily="34" charset="0"/>
                <a:cs typeface="Arial" panose="020B0604020202020204" pitchFamily="34" charset="0"/>
              </a:rPr>
              <a:t>1</a:t>
            </a:r>
            <a:r>
              <a:rPr lang="en-US" sz="2800" b="1" spc="-100" dirty="0">
                <a:solidFill>
                  <a:srgbClr val="2E2D62"/>
                </a:solidFill>
                <a:latin typeface="Arial" panose="020B0604020202020204" pitchFamily="34" charset="0"/>
                <a:cs typeface="Arial" panose="020B0604020202020204" pitchFamily="34" charset="0"/>
              </a:rPr>
              <a:t> </a:t>
            </a:r>
            <a:r>
              <a:rPr lang="en-US" sz="2800" b="1" spc="-100" dirty="0" smtClean="0">
                <a:solidFill>
                  <a:srgbClr val="2E2D62"/>
                </a:solidFill>
                <a:latin typeface="Arial" panose="020B0604020202020204" pitchFamily="34" charset="0"/>
                <a:cs typeface="Arial" panose="020B0604020202020204" pitchFamily="34" charset="0"/>
              </a:rPr>
              <a:t>What is a project?</a:t>
            </a:r>
            <a:endParaRPr lang="en-US" sz="2800" b="1" spc="-100" dirty="0">
              <a:solidFill>
                <a:srgbClr val="2E2D62"/>
              </a:solidFill>
              <a:latin typeface="Arial" panose="020B0604020202020204" pitchFamily="34" charset="0"/>
              <a:cs typeface="Arial" panose="020B0604020202020204" pitchFamily="34" charset="0"/>
            </a:endParaRPr>
          </a:p>
          <a:p>
            <a:r>
              <a:rPr lang="en-GB" dirty="0" smtClean="0">
                <a:solidFill>
                  <a:srgbClr val="626262"/>
                </a:solidFill>
                <a:latin typeface="Arial" panose="020B0604020202020204" pitchFamily="34" charset="0"/>
                <a:cs typeface="Arial" panose="020B0604020202020204" pitchFamily="34" charset="0"/>
              </a:rPr>
              <a:t>Projects vs. business as usual</a:t>
            </a:r>
          </a:p>
          <a:p>
            <a:endParaRPr lang="en-GB" dirty="0">
              <a:solidFill>
                <a:srgbClr val="626262"/>
              </a:solidFill>
              <a:latin typeface="Arial" panose="020B0604020202020204" pitchFamily="34" charset="0"/>
              <a:cs typeface="Arial" panose="020B0604020202020204" pitchFamily="34" charset="0"/>
            </a:endParaRPr>
          </a:p>
          <a:p>
            <a:pPr>
              <a:spcAft>
                <a:spcPts val="200"/>
              </a:spcAft>
            </a:pPr>
            <a:r>
              <a:rPr lang="en-US" sz="2800" b="1" spc="-100" dirty="0">
                <a:solidFill>
                  <a:srgbClr val="1E5DF8"/>
                </a:solidFill>
                <a:latin typeface="Arial" panose="020B0604020202020204" pitchFamily="34" charset="0"/>
                <a:cs typeface="Arial" panose="020B0604020202020204" pitchFamily="34" charset="0"/>
              </a:rPr>
              <a:t>2</a:t>
            </a:r>
            <a:r>
              <a:rPr lang="en-US" sz="2800" b="1" spc="-100" dirty="0" smtClean="0">
                <a:solidFill>
                  <a:srgbClr val="2E2D62"/>
                </a:solidFill>
                <a:latin typeface="Arial" panose="020B0604020202020204" pitchFamily="34" charset="0"/>
                <a:cs typeface="Arial" panose="020B0604020202020204" pitchFamily="34" charset="0"/>
              </a:rPr>
              <a:t> Project governance</a:t>
            </a:r>
            <a:endParaRPr lang="en-US" sz="2800" b="1" spc="-100" dirty="0">
              <a:solidFill>
                <a:srgbClr val="2E2D62"/>
              </a:solidFill>
              <a:latin typeface="Arial" panose="020B0604020202020204" pitchFamily="34" charset="0"/>
              <a:cs typeface="Arial" panose="020B0604020202020204" pitchFamily="34" charset="0"/>
            </a:endParaRPr>
          </a:p>
          <a:p>
            <a:r>
              <a:rPr lang="en-GB" dirty="0" smtClean="0">
                <a:solidFill>
                  <a:srgbClr val="626262"/>
                </a:solidFill>
                <a:latin typeface="Arial" panose="020B0604020202020204" pitchFamily="34" charset="0"/>
                <a:cs typeface="Arial" panose="020B0604020202020204" pitchFamily="34" charset="0"/>
              </a:rPr>
              <a:t>What are the key ingredients of project delivery?</a:t>
            </a:r>
            <a:endParaRPr lang="en-GB" dirty="0">
              <a:solidFill>
                <a:srgbClr val="626262"/>
              </a:solidFill>
              <a:latin typeface="Arial" panose="020B0604020202020204" pitchFamily="34" charset="0"/>
              <a:cs typeface="Arial" panose="020B0604020202020204" pitchFamily="34" charset="0"/>
            </a:endParaRPr>
          </a:p>
          <a:p>
            <a:pPr>
              <a:spcAft>
                <a:spcPts val="200"/>
              </a:spcAft>
            </a:pPr>
            <a:endParaRPr lang="en-US" b="1" spc="-100" dirty="0" smtClean="0">
              <a:solidFill>
                <a:srgbClr val="1E5DF8"/>
              </a:solidFill>
              <a:latin typeface="Arial" panose="020B0604020202020204" pitchFamily="34" charset="0"/>
              <a:cs typeface="Arial" panose="020B0604020202020204" pitchFamily="34" charset="0"/>
            </a:endParaRPr>
          </a:p>
          <a:p>
            <a:pPr>
              <a:spcAft>
                <a:spcPts val="200"/>
              </a:spcAft>
            </a:pPr>
            <a:r>
              <a:rPr lang="en-US" sz="2800" b="1" spc="-100" dirty="0">
                <a:solidFill>
                  <a:srgbClr val="1E5DF8"/>
                </a:solidFill>
                <a:latin typeface="Arial" panose="020B0604020202020204" pitchFamily="34" charset="0"/>
                <a:cs typeface="Arial" panose="020B0604020202020204" pitchFamily="34" charset="0"/>
              </a:rPr>
              <a:t>3</a:t>
            </a:r>
            <a:r>
              <a:rPr lang="en-US" sz="2800" b="1" spc="-100" dirty="0" smtClean="0">
                <a:solidFill>
                  <a:srgbClr val="2E2D62"/>
                </a:solidFill>
                <a:latin typeface="Arial" panose="020B0604020202020204" pitchFamily="34" charset="0"/>
                <a:cs typeface="Arial" panose="020B0604020202020204" pitchFamily="34" charset="0"/>
              </a:rPr>
              <a:t> Requirements</a:t>
            </a:r>
            <a:endParaRPr lang="en-US" sz="2800" b="1" spc="-100" dirty="0">
              <a:solidFill>
                <a:srgbClr val="2E2D62"/>
              </a:solidFill>
              <a:latin typeface="Arial" panose="020B0604020202020204" pitchFamily="34" charset="0"/>
              <a:cs typeface="Arial" panose="020B0604020202020204" pitchFamily="34" charset="0"/>
            </a:endParaRPr>
          </a:p>
          <a:p>
            <a:pPr>
              <a:spcAft>
                <a:spcPts val="200"/>
              </a:spcAft>
            </a:pPr>
            <a:r>
              <a:rPr lang="en-GB" dirty="0" smtClean="0">
                <a:solidFill>
                  <a:srgbClr val="626262"/>
                </a:solidFill>
                <a:latin typeface="Arial" panose="020B0604020202020204" pitchFamily="34" charset="0"/>
                <a:cs typeface="Arial" panose="020B0604020202020204" pitchFamily="34" charset="0"/>
              </a:rPr>
              <a:t>…and how to demonstrate you can meet them</a:t>
            </a:r>
            <a:endParaRPr lang="en-US" dirty="0">
              <a:solidFill>
                <a:srgbClr val="626262"/>
              </a:solidFill>
              <a:latin typeface="Arial" panose="020B0604020202020204" pitchFamily="34" charset="0"/>
              <a:cs typeface="Arial" panose="020B0604020202020204" pitchFamily="34" charset="0"/>
            </a:endParaRPr>
          </a:p>
          <a:p>
            <a:endParaRPr lang="en-GB" dirty="0">
              <a:solidFill>
                <a:srgbClr val="626262"/>
              </a:solidFill>
              <a:latin typeface="Arial" panose="020B0604020202020204" pitchFamily="34" charset="0"/>
              <a:cs typeface="Arial" panose="020B0604020202020204" pitchFamily="34" charset="0"/>
            </a:endParaRPr>
          </a:p>
          <a:p>
            <a:pPr lvl="0">
              <a:spcAft>
                <a:spcPts val="200"/>
              </a:spcAft>
            </a:pPr>
            <a:r>
              <a:rPr lang="en-US" sz="2800" b="1" spc="-100" dirty="0">
                <a:solidFill>
                  <a:srgbClr val="1E5DF8"/>
                </a:solidFill>
                <a:latin typeface="Arial" panose="020B0604020202020204" pitchFamily="34" charset="0"/>
                <a:cs typeface="Arial" panose="020B0604020202020204" pitchFamily="34" charset="0"/>
              </a:rPr>
              <a:t>4</a:t>
            </a:r>
            <a:r>
              <a:rPr lang="en-US" sz="2800" b="1" spc="-100" dirty="0">
                <a:solidFill>
                  <a:srgbClr val="2E2D62"/>
                </a:solidFill>
                <a:latin typeface="Arial" panose="020B0604020202020204" pitchFamily="34" charset="0"/>
                <a:cs typeface="Arial" panose="020B0604020202020204" pitchFamily="34" charset="0"/>
              </a:rPr>
              <a:t> </a:t>
            </a:r>
            <a:r>
              <a:rPr lang="en-GB" sz="2800" b="1" spc="-100" dirty="0" smtClean="0">
                <a:solidFill>
                  <a:srgbClr val="2E2D62"/>
                </a:solidFill>
                <a:latin typeface="Arial" panose="020B0604020202020204" pitchFamily="34" charset="0"/>
                <a:cs typeface="Arial" panose="020B0604020202020204" pitchFamily="34" charset="0"/>
              </a:rPr>
              <a:t>Summary </a:t>
            </a:r>
            <a:endParaRPr lang="en-GB" sz="2800" b="1" spc="-100" dirty="0">
              <a:solidFill>
                <a:srgbClr val="2E2D6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152400"/>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Talk no. 1</a:t>
            </a:r>
            <a:endParaRPr lang="en-US" sz="4400" b="1" spc="-150" dirty="0">
              <a:solidFill>
                <a:srgbClr val="2E2D6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4816820"/>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12" name="Picture 11">
            <a:extLst>
              <a:ext uri="{FF2B5EF4-FFF2-40B4-BE49-F238E27FC236}">
                <a16:creationId xmlns:a16="http://schemas.microsoft.com/office/drawing/2014/main" id="{9E6DE168-6938-B747-BEE8-8CC9B28012DE}"/>
              </a:ext>
            </a:extLst>
          </p:cNvPr>
          <p:cNvPicPr>
            <a:picLocks noChangeAspect="1"/>
          </p:cNvPicPr>
          <p:nvPr/>
        </p:nvPicPr>
        <p:blipFill rotWithShape="1">
          <a:blip r:embed="rId4"/>
          <a:srcRect l="47007"/>
          <a:stretch/>
        </p:blipFill>
        <p:spPr>
          <a:xfrm>
            <a:off x="5871466" y="152400"/>
            <a:ext cx="6460901" cy="6858000"/>
          </a:xfrm>
          <a:prstGeom prst="rect">
            <a:avLst/>
          </a:prstGeom>
        </p:spPr>
      </p:pic>
      <p:sp>
        <p:nvSpPr>
          <p:cNvPr id="2" name="TextBox 1"/>
          <p:cNvSpPr txBox="1"/>
          <p:nvPr/>
        </p:nvSpPr>
        <p:spPr>
          <a:xfrm>
            <a:off x="283279" y="4547499"/>
            <a:ext cx="5355418" cy="1200329"/>
          </a:xfrm>
          <a:prstGeom prst="rect">
            <a:avLst/>
          </a:prstGeom>
          <a:noFill/>
        </p:spPr>
        <p:txBody>
          <a:bodyPr wrap="square" rtlCol="0">
            <a:spAutoFit/>
          </a:bodyPr>
          <a:lstStyle/>
          <a:p>
            <a:r>
              <a:rPr lang="en-GB" b="1" dirty="0" smtClean="0"/>
              <a:t>Talk no. 2:  </a:t>
            </a:r>
          </a:p>
          <a:p>
            <a:r>
              <a:rPr lang="en-GB" b="1" dirty="0" smtClean="0"/>
              <a:t>Starting from scratch – how to plan a project; </a:t>
            </a:r>
          </a:p>
          <a:p>
            <a:r>
              <a:rPr lang="en-GB" b="1" dirty="0" smtClean="0"/>
              <a:t>Financial; risk and change management;</a:t>
            </a:r>
          </a:p>
          <a:p>
            <a:r>
              <a:rPr lang="en-GB" b="1" dirty="0"/>
              <a:t>I</a:t>
            </a:r>
            <a:r>
              <a:rPr lang="en-GB" b="1" dirty="0" smtClean="0"/>
              <a:t>nternational programmes.</a:t>
            </a:r>
            <a:endParaRPr lang="en-GB" b="1" dirty="0"/>
          </a:p>
        </p:txBody>
      </p:sp>
    </p:spTree>
    <p:extLst>
      <p:ext uri="{BB962C8B-B14F-4D97-AF65-F5344CB8AC3E}">
        <p14:creationId xmlns:p14="http://schemas.microsoft.com/office/powerpoint/2010/main" val="2185692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515938" y="2061876"/>
            <a:ext cx="8316591"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Requirements</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12841"/>
          <a:stretch/>
        </p:blipFill>
        <p:spPr>
          <a:xfrm>
            <a:off x="7245179" y="161925"/>
            <a:ext cx="4572000" cy="3569816"/>
          </a:xfrm>
          <a:prstGeom prst="rect">
            <a:avLst/>
          </a:prstGeom>
        </p:spPr>
      </p:pic>
    </p:spTree>
    <p:extLst>
      <p:ext uri="{BB962C8B-B14F-4D97-AF65-F5344CB8AC3E}">
        <p14:creationId xmlns:p14="http://schemas.microsoft.com/office/powerpoint/2010/main" val="1075186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GB" dirty="0" smtClean="0"/>
              <a:t>Used by Bell Telephone Labs in 1940s.</a:t>
            </a:r>
          </a:p>
          <a:p>
            <a:r>
              <a:rPr lang="en-GB" dirty="0" smtClean="0"/>
              <a:t>Adopted by US military and NASA to manage complex engineering designs.</a:t>
            </a:r>
          </a:p>
          <a:p>
            <a:r>
              <a:rPr lang="en-GB" dirty="0" smtClean="0"/>
              <a:t>Historically focused on physical systems.</a:t>
            </a:r>
          </a:p>
          <a:p>
            <a:r>
              <a:rPr lang="en-GB" dirty="0" smtClean="0"/>
              <a:t>Evolved to encompass the organisation (people &amp; processes) required to deliver the physical ‘thing’.</a:t>
            </a:r>
          </a:p>
          <a:p>
            <a:pPr marL="0" indent="0">
              <a:buNone/>
            </a:pPr>
            <a:endParaRPr lang="en-GB" dirty="0"/>
          </a:p>
        </p:txBody>
      </p:sp>
      <p:sp>
        <p:nvSpPr>
          <p:cNvPr id="3" name="Title 2"/>
          <p:cNvSpPr>
            <a:spLocks noGrp="1"/>
          </p:cNvSpPr>
          <p:nvPr>
            <p:ph type="title"/>
          </p:nvPr>
        </p:nvSpPr>
        <p:spPr>
          <a:xfrm>
            <a:off x="719402" y="2456"/>
            <a:ext cx="11472597" cy="1143000"/>
          </a:xfrm>
        </p:spPr>
        <p:txBody>
          <a:bodyPr/>
          <a:lstStyle/>
          <a:p>
            <a:r>
              <a:rPr lang="en-GB" dirty="0" smtClean="0"/>
              <a:t>Systems Engineering</a:t>
            </a:r>
            <a:endParaRPr lang="en-GB" dirty="0"/>
          </a:p>
        </p:txBody>
      </p:sp>
      <p:sp>
        <p:nvSpPr>
          <p:cNvPr id="4" name="Rounded Rectangle 3"/>
          <p:cNvSpPr/>
          <p:nvPr/>
        </p:nvSpPr>
        <p:spPr>
          <a:xfrm>
            <a:off x="866827" y="3831772"/>
            <a:ext cx="5373189" cy="992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“System </a:t>
            </a:r>
            <a:r>
              <a:rPr lang="en-GB" dirty="0"/>
              <a:t>engineering is a robust approach to the design, creation, and operation of </a:t>
            </a:r>
            <a:r>
              <a:rPr lang="en-GB" dirty="0" smtClean="0"/>
              <a:t>systems” </a:t>
            </a:r>
          </a:p>
          <a:p>
            <a:r>
              <a:rPr lang="en-GB" dirty="0" smtClean="0"/>
              <a:t>– NASA Systems Engineering Handbook</a:t>
            </a:r>
            <a:endParaRPr lang="en-GB" dirty="0"/>
          </a:p>
        </p:txBody>
      </p:sp>
      <p:sp>
        <p:nvSpPr>
          <p:cNvPr id="5" name="Rounded Rectangle 4"/>
          <p:cNvSpPr/>
          <p:nvPr/>
        </p:nvSpPr>
        <p:spPr>
          <a:xfrm>
            <a:off x="6653349" y="3405052"/>
            <a:ext cx="4389120" cy="27693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smtClean="0"/>
              <a:t>“In </a:t>
            </a:r>
            <a:r>
              <a:rPr lang="en-GB" dirty="0"/>
              <a:t>simple terms, the approach consists of identification and quantification </a:t>
            </a:r>
            <a:r>
              <a:rPr lang="en-GB" b="1" dirty="0"/>
              <a:t>of system goals</a:t>
            </a:r>
            <a:r>
              <a:rPr lang="en-GB" dirty="0"/>
              <a:t>, creation of alternative system design concepts, performance of design trades, selection and </a:t>
            </a:r>
            <a:r>
              <a:rPr lang="en-GB" b="1" dirty="0"/>
              <a:t>implementation of the best </a:t>
            </a:r>
            <a:r>
              <a:rPr lang="en-GB" b="1" dirty="0" smtClean="0"/>
              <a:t>design</a:t>
            </a:r>
            <a:r>
              <a:rPr lang="en-GB" dirty="0" smtClean="0"/>
              <a:t>” </a:t>
            </a:r>
          </a:p>
          <a:p>
            <a:r>
              <a:rPr lang="en-GB" dirty="0" smtClean="0"/>
              <a:t>– </a:t>
            </a:r>
            <a:r>
              <a:rPr lang="en-GB" dirty="0"/>
              <a:t>NASA Systems Engineering </a:t>
            </a:r>
            <a:r>
              <a:rPr lang="en-GB" dirty="0" smtClean="0"/>
              <a:t>Handbook</a:t>
            </a:r>
            <a:endParaRPr lang="en-GB" dirty="0"/>
          </a:p>
        </p:txBody>
      </p:sp>
      <p:sp>
        <p:nvSpPr>
          <p:cNvPr id="6"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21</a:t>
            </a:fld>
            <a:endParaRPr lang="en-US" sz="1200" dirty="0">
              <a:solidFill>
                <a:schemeClr val="accent4"/>
              </a:solidFill>
            </a:endParaRPr>
          </a:p>
        </p:txBody>
      </p:sp>
    </p:spTree>
    <p:extLst>
      <p:ext uri="{BB962C8B-B14F-4D97-AF65-F5344CB8AC3E}">
        <p14:creationId xmlns:p14="http://schemas.microsoft.com/office/powerpoint/2010/main" val="332020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404" y="2456"/>
            <a:ext cx="11472596" cy="1143000"/>
          </a:xfrm>
        </p:spPr>
        <p:txBody>
          <a:bodyPr/>
          <a:lstStyle/>
          <a:p>
            <a:r>
              <a:rPr lang="en-GB" dirty="0" smtClean="0"/>
              <a:t>Systems Engineering In 1 Diagram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135" y="1828800"/>
            <a:ext cx="9359900" cy="5029200"/>
          </a:xfrm>
          <a:prstGeom prst="rect">
            <a:avLst/>
          </a:prstGeom>
        </p:spPr>
      </p:pic>
      <p:sp>
        <p:nvSpPr>
          <p:cNvPr id="5" name="TextBox 4"/>
          <p:cNvSpPr txBox="1"/>
          <p:nvPr/>
        </p:nvSpPr>
        <p:spPr>
          <a:xfrm>
            <a:off x="862149" y="931817"/>
            <a:ext cx="10389325" cy="923330"/>
          </a:xfrm>
          <a:prstGeom prst="rect">
            <a:avLst/>
          </a:prstGeom>
          <a:noFill/>
        </p:spPr>
        <p:txBody>
          <a:bodyPr wrap="square" rtlCol="0">
            <a:spAutoFit/>
          </a:bodyPr>
          <a:lstStyle/>
          <a:p>
            <a:r>
              <a:rPr lang="en-GB" dirty="0" smtClean="0"/>
              <a:t>The v diagram of systems engineering shows the </a:t>
            </a:r>
            <a:r>
              <a:rPr lang="en-GB" i="1" dirty="0" smtClean="0"/>
              <a:t>planning effort</a:t>
            </a:r>
            <a:r>
              <a:rPr lang="en-GB" dirty="0"/>
              <a:t> </a:t>
            </a:r>
            <a:r>
              <a:rPr lang="en-GB" dirty="0" smtClean="0"/>
              <a:t>on the left hand side and the </a:t>
            </a:r>
            <a:r>
              <a:rPr lang="en-GB" i="1" dirty="0" smtClean="0"/>
              <a:t>testing effort </a:t>
            </a:r>
            <a:r>
              <a:rPr lang="en-GB" dirty="0" smtClean="0"/>
              <a:t> on the right hand side.  Note that there is only one section (at the bottom of the V) where construction actually takes place.  Every other step is either planning what to construct or testing the built system.</a:t>
            </a:r>
            <a:endParaRPr lang="en-GB" dirty="0"/>
          </a:p>
        </p:txBody>
      </p:sp>
      <p:sp>
        <p:nvSpPr>
          <p:cNvPr id="6" name="Oval 5"/>
          <p:cNvSpPr/>
          <p:nvPr/>
        </p:nvSpPr>
        <p:spPr>
          <a:xfrm rot="20215141">
            <a:off x="3415298" y="2478444"/>
            <a:ext cx="1637212" cy="2302621"/>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98383" y="3034966"/>
            <a:ext cx="3106135" cy="2585323"/>
          </a:xfrm>
          <a:prstGeom prst="rect">
            <a:avLst/>
          </a:prstGeom>
          <a:solidFill>
            <a:schemeClr val="bg1"/>
          </a:solidFill>
        </p:spPr>
        <p:txBody>
          <a:bodyPr wrap="square" rtlCol="0">
            <a:spAutoFit/>
          </a:bodyPr>
          <a:lstStyle/>
          <a:p>
            <a:r>
              <a:rPr lang="en-GB" dirty="0" smtClean="0"/>
              <a:t>In my experience, these three stages are the most commonly missed.  We like to throw ourselves into the detailed design without taking the time to work out what it is we </a:t>
            </a:r>
            <a:r>
              <a:rPr lang="en-GB" i="1" dirty="0" smtClean="0"/>
              <a:t>need </a:t>
            </a:r>
            <a:r>
              <a:rPr lang="en-GB" dirty="0" smtClean="0"/>
              <a:t> and, most importantly, WRITING IT DOWN</a:t>
            </a:r>
            <a:r>
              <a:rPr lang="en-GB" b="1" dirty="0" smtClean="0">
                <a:solidFill>
                  <a:schemeClr val="accent3"/>
                </a:solidFill>
              </a:rPr>
              <a:t>.</a:t>
            </a:r>
            <a:endParaRPr lang="en-GB" b="1" dirty="0">
              <a:solidFill>
                <a:schemeClr val="accent3"/>
              </a:solidFill>
            </a:endParaRPr>
          </a:p>
        </p:txBody>
      </p:sp>
      <p:sp>
        <p:nvSpPr>
          <p:cNvPr id="9"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22</a:t>
            </a:fld>
            <a:endParaRPr lang="en-US" sz="1200" dirty="0">
              <a:solidFill>
                <a:schemeClr val="accent4"/>
              </a:solidFill>
            </a:endParaRPr>
          </a:p>
        </p:txBody>
      </p:sp>
    </p:spTree>
    <p:extLst>
      <p:ext uri="{BB962C8B-B14F-4D97-AF65-F5344CB8AC3E}">
        <p14:creationId xmlns:p14="http://schemas.microsoft.com/office/powerpoint/2010/main" val="3910747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4370070" y="3594388"/>
            <a:ext cx="7048500" cy="2162175"/>
          </a:xfrm>
        </p:spPr>
      </p:pic>
      <p:sp>
        <p:nvSpPr>
          <p:cNvPr id="3" name="Title 2"/>
          <p:cNvSpPr>
            <a:spLocks noGrp="1"/>
          </p:cNvSpPr>
          <p:nvPr>
            <p:ph type="title"/>
          </p:nvPr>
        </p:nvSpPr>
        <p:spPr>
          <a:xfrm>
            <a:off x="719402" y="2456"/>
            <a:ext cx="11472597" cy="1143000"/>
          </a:xfrm>
        </p:spPr>
        <p:txBody>
          <a:bodyPr/>
          <a:lstStyle/>
          <a:p>
            <a:r>
              <a:rPr lang="en-GB" dirty="0" smtClean="0"/>
              <a:t>The alternative….</a:t>
            </a:r>
            <a:endParaRPr lang="en-GB" dirty="0"/>
          </a:p>
        </p:txBody>
      </p:sp>
      <p:sp>
        <p:nvSpPr>
          <p:cNvPr id="5" name="TextBox 4"/>
          <p:cNvSpPr txBox="1"/>
          <p:nvPr/>
        </p:nvSpPr>
        <p:spPr>
          <a:xfrm>
            <a:off x="5233851" y="5775102"/>
            <a:ext cx="6540137" cy="369332"/>
          </a:xfrm>
          <a:prstGeom prst="rect">
            <a:avLst/>
          </a:prstGeom>
          <a:noFill/>
        </p:spPr>
        <p:txBody>
          <a:bodyPr wrap="square" rtlCol="0">
            <a:spAutoFit/>
          </a:bodyPr>
          <a:lstStyle/>
          <a:p>
            <a:r>
              <a:rPr lang="en-GB" dirty="0" smtClean="0"/>
              <a:t>Obligatory Dilbert Cartoon to help make the point</a:t>
            </a: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803"/>
          <a:stretch/>
        </p:blipFill>
        <p:spPr>
          <a:xfrm>
            <a:off x="854452" y="1145457"/>
            <a:ext cx="2885959" cy="2120258"/>
          </a:xfrm>
          <a:prstGeom prst="rect">
            <a:avLst/>
          </a:prstGeom>
        </p:spPr>
      </p:pic>
      <p:sp>
        <p:nvSpPr>
          <p:cNvPr id="7" name="TextBox 6"/>
          <p:cNvSpPr txBox="1"/>
          <p:nvPr/>
        </p:nvSpPr>
        <p:spPr>
          <a:xfrm>
            <a:off x="4589417" y="923108"/>
            <a:ext cx="6609806" cy="1200329"/>
          </a:xfrm>
          <a:prstGeom prst="rect">
            <a:avLst/>
          </a:prstGeom>
          <a:noFill/>
        </p:spPr>
        <p:txBody>
          <a:bodyPr wrap="square" rtlCol="0">
            <a:spAutoFit/>
          </a:bodyPr>
          <a:lstStyle/>
          <a:p>
            <a:r>
              <a:rPr lang="en-GB" dirty="0" smtClean="0">
                <a:solidFill>
                  <a:schemeClr val="tx2"/>
                </a:solidFill>
              </a:rPr>
              <a:t>Without a plan that has clear goals, the alternative is trial and error – or the </a:t>
            </a:r>
            <a:r>
              <a:rPr lang="en-GB" b="1" dirty="0" smtClean="0">
                <a:solidFill>
                  <a:schemeClr val="tx2"/>
                </a:solidFill>
              </a:rPr>
              <a:t>‘shed’ approach.  </a:t>
            </a:r>
            <a:r>
              <a:rPr lang="en-GB" dirty="0" smtClean="0">
                <a:solidFill>
                  <a:schemeClr val="tx2"/>
                </a:solidFill>
              </a:rPr>
              <a:t>We potter in the shed until we come up with something that vaguely resembles what we wanted…. Often at huge cost…. So why do we do it?? </a:t>
            </a:r>
            <a:endParaRPr lang="en-GB" dirty="0">
              <a:solidFill>
                <a:schemeClr val="tx2"/>
              </a:solidFill>
            </a:endParaRPr>
          </a:p>
        </p:txBody>
      </p:sp>
      <p:sp>
        <p:nvSpPr>
          <p:cNvPr id="8" name="Rectangle 7"/>
          <p:cNvSpPr/>
          <p:nvPr/>
        </p:nvSpPr>
        <p:spPr>
          <a:xfrm>
            <a:off x="4562179" y="2288632"/>
            <a:ext cx="7211809" cy="1200329"/>
          </a:xfrm>
          <a:prstGeom prst="rect">
            <a:avLst/>
          </a:prstGeom>
        </p:spPr>
        <p:txBody>
          <a:bodyPr wrap="square">
            <a:spAutoFit/>
          </a:bodyPr>
          <a:lstStyle/>
          <a:p>
            <a:r>
              <a:rPr lang="en-GB" dirty="0" smtClean="0">
                <a:solidFill>
                  <a:schemeClr val="tx2"/>
                </a:solidFill>
                <a:latin typeface="Calibri" panose="020F0502020204030204" pitchFamily="34" charset="0"/>
                <a:cs typeface="Calibri" panose="020F0502020204030204" pitchFamily="34" charset="0"/>
              </a:rPr>
              <a:t>“Planning </a:t>
            </a:r>
            <a:r>
              <a:rPr lang="en-GB" dirty="0">
                <a:solidFill>
                  <a:schemeClr val="tx2"/>
                </a:solidFill>
                <a:latin typeface="Calibri" panose="020F0502020204030204" pitchFamily="34" charset="0"/>
                <a:cs typeface="Calibri" panose="020F0502020204030204" pitchFamily="34" charset="0"/>
              </a:rPr>
              <a:t>is an unnatural process; it is </a:t>
            </a:r>
            <a:r>
              <a:rPr lang="en-GB" b="1" dirty="0">
                <a:solidFill>
                  <a:schemeClr val="tx2"/>
                </a:solidFill>
                <a:latin typeface="Calibri" panose="020F0502020204030204" pitchFamily="34" charset="0"/>
                <a:cs typeface="Calibri" panose="020F0502020204030204" pitchFamily="34" charset="0"/>
              </a:rPr>
              <a:t>much more fun to do something</a:t>
            </a:r>
            <a:r>
              <a:rPr lang="en-GB" dirty="0">
                <a:solidFill>
                  <a:schemeClr val="tx2"/>
                </a:solidFill>
                <a:latin typeface="Calibri" panose="020F0502020204030204" pitchFamily="34" charset="0"/>
                <a:cs typeface="Calibri" panose="020F0502020204030204" pitchFamily="34" charset="0"/>
              </a:rPr>
              <a:t>. The nicest thing about not planning is that failure comes as a complete surprise, rather than being preceded by a period of worry and depression</a:t>
            </a:r>
            <a:r>
              <a:rPr lang="en-GB" dirty="0" smtClean="0">
                <a:solidFill>
                  <a:schemeClr val="tx2"/>
                </a:solidFill>
                <a:latin typeface="Calibri" panose="020F0502020204030204" pitchFamily="34" charset="0"/>
                <a:cs typeface="Calibri" panose="020F0502020204030204" pitchFamily="34" charset="0"/>
              </a:rPr>
              <a:t>.” – Sir John Harvey-Jones</a:t>
            </a:r>
            <a:endParaRPr lang="en-GB" dirty="0">
              <a:solidFill>
                <a:schemeClr val="tx2"/>
              </a:solidFill>
              <a:latin typeface="Calibri" panose="020F0502020204030204" pitchFamily="34" charset="0"/>
              <a:cs typeface="Calibri" panose="020F0502020204030204" pitchFamily="34" charset="0"/>
            </a:endParaRPr>
          </a:p>
        </p:txBody>
      </p:sp>
      <p:sp>
        <p:nvSpPr>
          <p:cNvPr id="9"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23</a:t>
            </a:fld>
            <a:endParaRPr lang="en-US" sz="1200" dirty="0">
              <a:solidFill>
                <a:schemeClr val="accent4"/>
              </a:solidFill>
            </a:endParaRPr>
          </a:p>
        </p:txBody>
      </p:sp>
    </p:spTree>
    <p:extLst>
      <p:ext uri="{BB962C8B-B14F-4D97-AF65-F5344CB8AC3E}">
        <p14:creationId xmlns:p14="http://schemas.microsoft.com/office/powerpoint/2010/main" val="159546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402" y="2456"/>
            <a:ext cx="11472597" cy="1143000"/>
          </a:xfrm>
        </p:spPr>
        <p:txBody>
          <a:bodyPr/>
          <a:lstStyle/>
          <a:p>
            <a:r>
              <a:rPr lang="en-GB" dirty="0" smtClean="0"/>
              <a:t>Systems Engineering Approach to Projects (1)</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0759" b="83058"/>
          <a:stretch/>
        </p:blipFill>
        <p:spPr>
          <a:xfrm>
            <a:off x="2567001" y="1145456"/>
            <a:ext cx="2293802" cy="714103"/>
          </a:xfrm>
          <a:prstGeom prst="rect">
            <a:avLst/>
          </a:prstGeom>
        </p:spPr>
      </p:pic>
      <p:pic>
        <p:nvPicPr>
          <p:cNvPr id="5" name="Content Placeholder 4"/>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719402" y="1145456"/>
            <a:ext cx="1575684" cy="846636"/>
          </a:xfrm>
          <a:prstGeom prst="rect">
            <a:avLst/>
          </a:prstGeom>
        </p:spPr>
      </p:pic>
      <p:sp>
        <p:nvSpPr>
          <p:cNvPr id="6" name="Oval 5"/>
          <p:cNvSpPr/>
          <p:nvPr/>
        </p:nvSpPr>
        <p:spPr>
          <a:xfrm>
            <a:off x="635726" y="1053737"/>
            <a:ext cx="574765" cy="348343"/>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urved Down Arrow 6"/>
          <p:cNvSpPr/>
          <p:nvPr/>
        </p:nvSpPr>
        <p:spPr>
          <a:xfrm>
            <a:off x="1185007" y="770387"/>
            <a:ext cx="2063290" cy="38956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chemeClr val="tx1"/>
              </a:solidFill>
            </a:endParaRPr>
          </a:p>
        </p:txBody>
      </p:sp>
      <p:sp>
        <p:nvSpPr>
          <p:cNvPr id="8" name="TextBox 7"/>
          <p:cNvSpPr txBox="1"/>
          <p:nvPr/>
        </p:nvSpPr>
        <p:spPr>
          <a:xfrm>
            <a:off x="719402" y="2221914"/>
            <a:ext cx="10302241" cy="646331"/>
          </a:xfrm>
          <a:prstGeom prst="rect">
            <a:avLst/>
          </a:prstGeom>
          <a:noFill/>
        </p:spPr>
        <p:txBody>
          <a:bodyPr wrap="square" rtlCol="0">
            <a:spAutoFit/>
          </a:bodyPr>
          <a:lstStyle/>
          <a:p>
            <a:r>
              <a:rPr lang="en-GB" dirty="0" smtClean="0"/>
              <a:t>The decision to invest in a project is the function of the BC / CfS  The ‘regional architecture’ is therefore set and the feasibility study accepted.  </a:t>
            </a:r>
            <a:endParaRPr lang="en-GB" dirty="0"/>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02" y="3230600"/>
            <a:ext cx="1575684" cy="846636"/>
          </a:xfrm>
          <a:prstGeom prst="rect">
            <a:avLst/>
          </a:prstGeom>
        </p:spPr>
      </p:pic>
      <p:sp>
        <p:nvSpPr>
          <p:cNvPr id="10" name="Oval 9"/>
          <p:cNvSpPr/>
          <p:nvPr/>
        </p:nvSpPr>
        <p:spPr>
          <a:xfrm>
            <a:off x="932479" y="3305575"/>
            <a:ext cx="382515" cy="23010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8552" t="16970" r="66840" b="69177"/>
          <a:stretch/>
        </p:blipFill>
        <p:spPr>
          <a:xfrm>
            <a:off x="2673599" y="3333052"/>
            <a:ext cx="1200363" cy="611651"/>
          </a:xfrm>
          <a:prstGeom prst="rect">
            <a:avLst/>
          </a:prstGeom>
        </p:spPr>
      </p:pic>
      <p:sp>
        <p:nvSpPr>
          <p:cNvPr id="13" name="Curved Down Arrow 12"/>
          <p:cNvSpPr/>
          <p:nvPr/>
        </p:nvSpPr>
        <p:spPr>
          <a:xfrm>
            <a:off x="1210491" y="2841031"/>
            <a:ext cx="2063290" cy="38956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chemeClr val="tx1"/>
              </a:solidFill>
            </a:endParaRPr>
          </a:p>
        </p:txBody>
      </p:sp>
      <p:sp>
        <p:nvSpPr>
          <p:cNvPr id="14" name="TextBox 13"/>
          <p:cNvSpPr txBox="1"/>
          <p:nvPr/>
        </p:nvSpPr>
        <p:spPr>
          <a:xfrm>
            <a:off x="719401" y="4086344"/>
            <a:ext cx="10302241" cy="646331"/>
          </a:xfrm>
          <a:prstGeom prst="rect">
            <a:avLst/>
          </a:prstGeom>
          <a:noFill/>
        </p:spPr>
        <p:txBody>
          <a:bodyPr wrap="square" rtlCol="0">
            <a:spAutoFit/>
          </a:bodyPr>
          <a:lstStyle/>
          <a:p>
            <a:r>
              <a:rPr lang="en-GB" dirty="0" smtClean="0"/>
              <a:t>The </a:t>
            </a:r>
            <a:r>
              <a:rPr lang="en-GB" b="1" dirty="0" smtClean="0"/>
              <a:t>Concept of Operations (ConOps) </a:t>
            </a:r>
            <a:r>
              <a:rPr lang="en-GB" dirty="0" smtClean="0"/>
              <a:t>is vital.  It describes what the system should do (and, broadly, how).  Every piece of more detailed planning should be driven from the ConOps.   </a:t>
            </a:r>
            <a:endParaRPr lang="en-GB" dirty="0"/>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8554" t="16970" r="23802" b="72151"/>
          <a:stretch/>
        </p:blipFill>
        <p:spPr>
          <a:xfrm>
            <a:off x="3713902" y="4944623"/>
            <a:ext cx="4736754" cy="480360"/>
          </a:xfrm>
          <a:prstGeom prst="rect">
            <a:avLst/>
          </a:prstGeom>
          <a:ln w="15875">
            <a:solidFill>
              <a:schemeClr val="tx2"/>
            </a:solidFill>
          </a:ln>
        </p:spPr>
      </p:pic>
      <p:sp>
        <p:nvSpPr>
          <p:cNvPr id="16" name="TextBox 15"/>
          <p:cNvSpPr txBox="1"/>
          <p:nvPr/>
        </p:nvSpPr>
        <p:spPr>
          <a:xfrm>
            <a:off x="2673599" y="5453199"/>
            <a:ext cx="7633376" cy="1200329"/>
          </a:xfrm>
          <a:prstGeom prst="rect">
            <a:avLst/>
          </a:prstGeom>
          <a:noFill/>
        </p:spPr>
        <p:txBody>
          <a:bodyPr wrap="square" rtlCol="0">
            <a:spAutoFit/>
          </a:bodyPr>
          <a:lstStyle/>
          <a:p>
            <a:r>
              <a:rPr lang="en-GB" dirty="0" smtClean="0"/>
              <a:t>Note that, on the other side of the V diagram, the whole system is validated by referring back to the ConOps and effectively asking the question </a:t>
            </a:r>
            <a:r>
              <a:rPr lang="en-GB" b="1" dirty="0" smtClean="0"/>
              <a:t>“Does this thing do what we want it to?”  </a:t>
            </a:r>
            <a:r>
              <a:rPr lang="en-GB" dirty="0" smtClean="0"/>
              <a:t>Without a ConOps, there is no identifiable purpose for the system and no way to tell if what you’ve designed is right.</a:t>
            </a:r>
            <a:endParaRPr lang="en-GB" b="1" dirty="0"/>
          </a:p>
        </p:txBody>
      </p:sp>
      <p:sp>
        <p:nvSpPr>
          <p:cNvPr id="17"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24</a:t>
            </a:fld>
            <a:endParaRPr lang="en-US" sz="1200" dirty="0">
              <a:solidFill>
                <a:schemeClr val="accent4"/>
              </a:solidFill>
            </a:endParaRPr>
          </a:p>
        </p:txBody>
      </p:sp>
    </p:spTree>
    <p:extLst>
      <p:ext uri="{BB962C8B-B14F-4D97-AF65-F5344CB8AC3E}">
        <p14:creationId xmlns:p14="http://schemas.microsoft.com/office/powerpoint/2010/main" val="2898195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93" y="1281728"/>
            <a:ext cx="1575684" cy="846636"/>
          </a:xfrm>
          <a:prstGeom prst="rect">
            <a:avLst/>
          </a:prstGeom>
        </p:spPr>
      </p:pic>
      <p:sp>
        <p:nvSpPr>
          <p:cNvPr id="5" name="Title 2"/>
          <p:cNvSpPr>
            <a:spLocks noGrp="1"/>
          </p:cNvSpPr>
          <p:nvPr>
            <p:ph type="title"/>
          </p:nvPr>
        </p:nvSpPr>
        <p:spPr>
          <a:xfrm>
            <a:off x="719402" y="2456"/>
            <a:ext cx="11472597" cy="1143000"/>
          </a:xfrm>
        </p:spPr>
        <p:txBody>
          <a:bodyPr/>
          <a:lstStyle/>
          <a:p>
            <a:r>
              <a:rPr lang="en-GB" dirty="0" smtClean="0"/>
              <a:t>Systems Engineering Approach to Projects (2)</a:t>
            </a:r>
            <a:endParaRPr lang="en-GB" dirty="0"/>
          </a:p>
        </p:txBody>
      </p:sp>
      <p:sp>
        <p:nvSpPr>
          <p:cNvPr id="6" name="Oval 5"/>
          <p:cNvSpPr/>
          <p:nvPr/>
        </p:nvSpPr>
        <p:spPr>
          <a:xfrm>
            <a:off x="1059081" y="1512421"/>
            <a:ext cx="382515" cy="23010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2031" t="29017" r="64055" b="56290"/>
          <a:stretch/>
        </p:blipFill>
        <p:spPr>
          <a:xfrm>
            <a:off x="2798617" y="1281728"/>
            <a:ext cx="1302329" cy="738910"/>
          </a:xfrm>
          <a:prstGeom prst="rect">
            <a:avLst/>
          </a:prstGeom>
        </p:spPr>
      </p:pic>
      <p:sp>
        <p:nvSpPr>
          <p:cNvPr id="8" name="Curved Down Arrow 7"/>
          <p:cNvSpPr/>
          <p:nvPr/>
        </p:nvSpPr>
        <p:spPr>
          <a:xfrm>
            <a:off x="1386491" y="1074934"/>
            <a:ext cx="2063290" cy="38956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chemeClr val="tx1"/>
              </a:solidFill>
            </a:endParaRPr>
          </a:p>
        </p:txBody>
      </p:sp>
      <p:sp>
        <p:nvSpPr>
          <p:cNvPr id="9" name="TextBox 8"/>
          <p:cNvSpPr txBox="1"/>
          <p:nvPr/>
        </p:nvSpPr>
        <p:spPr>
          <a:xfrm>
            <a:off x="793293" y="2355273"/>
            <a:ext cx="9652000" cy="923330"/>
          </a:xfrm>
          <a:prstGeom prst="rect">
            <a:avLst/>
          </a:prstGeom>
          <a:noFill/>
        </p:spPr>
        <p:txBody>
          <a:bodyPr wrap="square" rtlCol="0">
            <a:spAutoFit/>
          </a:bodyPr>
          <a:lstStyle/>
          <a:p>
            <a:r>
              <a:rPr lang="en-GB" dirty="0" smtClean="0"/>
              <a:t>System requirements set the goals that the design should achieve.  They may include the overall design codes to which the system should be built, maximum weight (if applicable), operating voltage, etc.</a:t>
            </a:r>
            <a:endParaRPr lang="en-GB"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6225" t="44536" r="56111" b="28466"/>
          <a:stretch/>
        </p:blipFill>
        <p:spPr>
          <a:xfrm>
            <a:off x="3583708" y="3809547"/>
            <a:ext cx="1653309" cy="1357746"/>
          </a:xfrm>
          <a:prstGeom prst="rect">
            <a:avLst/>
          </a:prstGeom>
        </p:spPr>
      </p:pic>
      <p:pic>
        <p:nvPicPr>
          <p:cNvPr id="11"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52" y="3950100"/>
            <a:ext cx="1575684" cy="846636"/>
          </a:xfrm>
          <a:prstGeom prst="rect">
            <a:avLst/>
          </a:prstGeom>
        </p:spPr>
      </p:pic>
      <p:sp>
        <p:nvSpPr>
          <p:cNvPr id="12" name="Oval 11"/>
          <p:cNvSpPr/>
          <p:nvPr/>
        </p:nvSpPr>
        <p:spPr>
          <a:xfrm>
            <a:off x="1195233" y="4259786"/>
            <a:ext cx="382515" cy="302978"/>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Curved Down Arrow 12"/>
          <p:cNvSpPr/>
          <p:nvPr/>
        </p:nvSpPr>
        <p:spPr>
          <a:xfrm>
            <a:off x="1441596" y="3831029"/>
            <a:ext cx="2063290" cy="389569"/>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chemeClr val="tx1"/>
              </a:solidFill>
            </a:endParaRPr>
          </a:p>
        </p:txBody>
      </p:sp>
      <p:sp>
        <p:nvSpPr>
          <p:cNvPr id="14" name="TextBox 13"/>
          <p:cNvSpPr txBox="1"/>
          <p:nvPr/>
        </p:nvSpPr>
        <p:spPr>
          <a:xfrm>
            <a:off x="5619293" y="3765434"/>
            <a:ext cx="6351607" cy="923330"/>
          </a:xfrm>
          <a:prstGeom prst="rect">
            <a:avLst/>
          </a:prstGeom>
          <a:noFill/>
        </p:spPr>
        <p:txBody>
          <a:bodyPr wrap="square" rtlCol="0">
            <a:spAutoFit/>
          </a:bodyPr>
          <a:lstStyle/>
          <a:p>
            <a:r>
              <a:rPr lang="en-GB" dirty="0" smtClean="0"/>
              <a:t>The design of the system is the </a:t>
            </a:r>
            <a:r>
              <a:rPr lang="en-GB" b="1" i="1" dirty="0" smtClean="0"/>
              <a:t>response </a:t>
            </a:r>
            <a:r>
              <a:rPr lang="en-GB" dirty="0" smtClean="0"/>
              <a:t>to the requirements.  It is a statement of how the designer sees the ‘thing’ meeting the requirements set, </a:t>
            </a:r>
            <a:endParaRPr lang="en-GB" dirty="0"/>
          </a:p>
        </p:txBody>
      </p:sp>
      <p:sp>
        <p:nvSpPr>
          <p:cNvPr id="15"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25</a:t>
            </a:fld>
            <a:endParaRPr lang="en-US" sz="1200" dirty="0">
              <a:solidFill>
                <a:schemeClr val="accent4"/>
              </a:solidFill>
            </a:endParaRPr>
          </a:p>
        </p:txBody>
      </p:sp>
    </p:spTree>
    <p:extLst>
      <p:ext uri="{BB962C8B-B14F-4D97-AF65-F5344CB8AC3E}">
        <p14:creationId xmlns:p14="http://schemas.microsoft.com/office/powerpoint/2010/main" val="3271426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719403" y="1557339"/>
            <a:ext cx="11041227" cy="2109498"/>
          </a:xfrm>
        </p:spPr>
        <p:txBody>
          <a:bodyPr>
            <a:normAutofit/>
          </a:bodyPr>
          <a:lstStyle/>
          <a:p>
            <a:pPr marL="0" indent="0">
              <a:buNone/>
            </a:pPr>
            <a:r>
              <a:rPr lang="en-GB" dirty="0" smtClean="0"/>
              <a:t>The International Council on Systems Engineering defines a requirement as:</a:t>
            </a:r>
          </a:p>
          <a:p>
            <a:endParaRPr lang="en-GB" dirty="0"/>
          </a:p>
          <a:p>
            <a:pPr marL="0" indent="0">
              <a:buNone/>
            </a:pPr>
            <a:r>
              <a:rPr lang="en-GB" dirty="0" smtClean="0"/>
              <a:t>“A </a:t>
            </a:r>
            <a:r>
              <a:rPr lang="en-GB" dirty="0"/>
              <a:t>statement that identifies a system, product or process characteristic or constraint, which is </a:t>
            </a:r>
            <a:r>
              <a:rPr lang="en-GB" b="1" dirty="0"/>
              <a:t>unambiguous, clear, unique, consistent, stand‐alone </a:t>
            </a:r>
            <a:r>
              <a:rPr lang="en-GB" dirty="0"/>
              <a:t>(not grouped), and </a:t>
            </a:r>
            <a:r>
              <a:rPr lang="en-GB" b="1" dirty="0"/>
              <a:t>verifiable</a:t>
            </a:r>
            <a:r>
              <a:rPr lang="en-GB" dirty="0"/>
              <a:t>, and is deemed necessary for stakeholder acceptability</a:t>
            </a:r>
            <a:r>
              <a:rPr lang="en-GB" dirty="0" smtClean="0"/>
              <a:t>.”</a:t>
            </a:r>
          </a:p>
          <a:p>
            <a:pPr marL="0" indent="0">
              <a:buNone/>
            </a:pPr>
            <a:endParaRPr lang="en-GB" dirty="0"/>
          </a:p>
        </p:txBody>
      </p:sp>
      <p:sp>
        <p:nvSpPr>
          <p:cNvPr id="3" name="Title 2"/>
          <p:cNvSpPr>
            <a:spLocks noGrp="1"/>
          </p:cNvSpPr>
          <p:nvPr>
            <p:ph type="title"/>
          </p:nvPr>
        </p:nvSpPr>
        <p:spPr>
          <a:xfrm>
            <a:off x="719402" y="2456"/>
            <a:ext cx="11472597" cy="1143000"/>
          </a:xfrm>
        </p:spPr>
        <p:txBody>
          <a:bodyPr/>
          <a:lstStyle/>
          <a:p>
            <a:r>
              <a:rPr lang="en-GB" dirty="0" smtClean="0"/>
              <a:t>What makes a good requirement?</a:t>
            </a:r>
            <a:endParaRPr lang="en-GB" dirty="0"/>
          </a:p>
        </p:txBody>
      </p:sp>
      <p:sp>
        <p:nvSpPr>
          <p:cNvPr id="4" name="Rectangle 3"/>
          <p:cNvSpPr/>
          <p:nvPr/>
        </p:nvSpPr>
        <p:spPr>
          <a:xfrm>
            <a:off x="719403" y="3666837"/>
            <a:ext cx="11167797" cy="1477328"/>
          </a:xfrm>
          <a:prstGeom prst="rect">
            <a:avLst/>
          </a:prstGeom>
        </p:spPr>
        <p:txBody>
          <a:bodyPr wrap="square">
            <a:spAutoFit/>
          </a:bodyPr>
          <a:lstStyle/>
          <a:p>
            <a:r>
              <a:rPr lang="en-GB" b="1" dirty="0" smtClean="0"/>
              <a:t>Unambiguous : everyone who reads it should interpret it the same way;</a:t>
            </a:r>
          </a:p>
          <a:p>
            <a:r>
              <a:rPr lang="en-GB" b="1" dirty="0" smtClean="0"/>
              <a:t>Clear:  easy to understand</a:t>
            </a:r>
          </a:p>
          <a:p>
            <a:r>
              <a:rPr lang="en-GB" b="1" dirty="0" smtClean="0"/>
              <a:t>Unique: not repeated in other requirements</a:t>
            </a:r>
          </a:p>
          <a:p>
            <a:r>
              <a:rPr lang="en-GB" b="1" dirty="0" smtClean="0"/>
              <a:t>Consistent: aligns with other requirements</a:t>
            </a:r>
          </a:p>
          <a:p>
            <a:r>
              <a:rPr lang="en-GB" b="1" dirty="0" smtClean="0"/>
              <a:t>Stand-alone: can be understood and verified without reliance on other sources of information (other requirements) </a:t>
            </a:r>
            <a:endParaRPr lang="en-GB" dirty="0"/>
          </a:p>
        </p:txBody>
      </p:sp>
      <p:sp>
        <p:nvSpPr>
          <p:cNvPr id="5" name="TextBox 4"/>
          <p:cNvSpPr txBox="1"/>
          <p:nvPr/>
        </p:nvSpPr>
        <p:spPr>
          <a:xfrm>
            <a:off x="719403" y="5371382"/>
            <a:ext cx="10381672" cy="369332"/>
          </a:xfrm>
          <a:prstGeom prst="rect">
            <a:avLst/>
          </a:prstGeom>
          <a:noFill/>
        </p:spPr>
        <p:txBody>
          <a:bodyPr wrap="square" rtlCol="0">
            <a:spAutoFit/>
          </a:bodyPr>
          <a:lstStyle/>
          <a:p>
            <a:r>
              <a:rPr lang="en-GB" dirty="0" smtClean="0">
                <a:solidFill>
                  <a:schemeClr val="accent3"/>
                </a:solidFill>
              </a:rPr>
              <a:t>Brevity is good!  “The system shall operate at UK mains voltage” </a:t>
            </a:r>
            <a:endParaRPr lang="en-GB" dirty="0">
              <a:solidFill>
                <a:schemeClr val="accent3"/>
              </a:solidFill>
            </a:endParaRPr>
          </a:p>
        </p:txBody>
      </p:sp>
      <p:sp>
        <p:nvSpPr>
          <p:cNvPr id="6"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26</a:t>
            </a:fld>
            <a:endParaRPr lang="en-US" sz="1200" dirty="0">
              <a:solidFill>
                <a:schemeClr val="accent4"/>
              </a:solidFill>
            </a:endParaRPr>
          </a:p>
        </p:txBody>
      </p:sp>
    </p:spTree>
    <p:extLst>
      <p:ext uri="{BB962C8B-B14F-4D97-AF65-F5344CB8AC3E}">
        <p14:creationId xmlns:p14="http://schemas.microsoft.com/office/powerpoint/2010/main" val="1703981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402" y="2456"/>
            <a:ext cx="11472597" cy="1143000"/>
          </a:xfrm>
        </p:spPr>
        <p:txBody>
          <a:bodyPr/>
          <a:lstStyle/>
          <a:p>
            <a:r>
              <a:rPr lang="en-GB" dirty="0" smtClean="0"/>
              <a:t>Example requirements – good &amp; bad</a:t>
            </a:r>
            <a:endParaRPr lang="en-GB" dirty="0"/>
          </a:p>
        </p:txBody>
      </p:sp>
      <p:sp>
        <p:nvSpPr>
          <p:cNvPr id="4" name="TextBox 3"/>
          <p:cNvSpPr txBox="1"/>
          <p:nvPr/>
        </p:nvSpPr>
        <p:spPr>
          <a:xfrm>
            <a:off x="337751" y="1159747"/>
            <a:ext cx="11003469" cy="923330"/>
          </a:xfrm>
          <a:prstGeom prst="rect">
            <a:avLst/>
          </a:prstGeom>
          <a:noFill/>
        </p:spPr>
        <p:txBody>
          <a:bodyPr wrap="square" rtlCol="0">
            <a:spAutoFit/>
          </a:bodyPr>
          <a:lstStyle/>
          <a:p>
            <a:r>
              <a:rPr lang="en-GB" dirty="0" smtClean="0">
                <a:solidFill>
                  <a:schemeClr val="bg2">
                    <a:lumMod val="50000"/>
                  </a:schemeClr>
                </a:solidFill>
              </a:rPr>
              <a:t>“The system shall operate at UK mains voltage” </a:t>
            </a:r>
          </a:p>
          <a:p>
            <a:r>
              <a:rPr lang="en-GB" dirty="0" smtClean="0">
                <a:solidFill>
                  <a:schemeClr val="bg2">
                    <a:lumMod val="50000"/>
                  </a:schemeClr>
                </a:solidFill>
              </a:rPr>
              <a:t>“The system shall draw no more than 30 amps”</a:t>
            </a:r>
          </a:p>
          <a:p>
            <a:r>
              <a:rPr lang="en-GB" dirty="0" smtClean="0">
                <a:solidFill>
                  <a:schemeClr val="bg2">
                    <a:lumMod val="50000"/>
                  </a:schemeClr>
                </a:solidFill>
              </a:rPr>
              <a:t>“The system shall use single phase power”</a:t>
            </a:r>
            <a:endParaRPr lang="en-GB" dirty="0">
              <a:solidFill>
                <a:schemeClr val="bg2">
                  <a:lumMod val="50000"/>
                </a:schemeClr>
              </a:solidFill>
            </a:endParaRPr>
          </a:p>
        </p:txBody>
      </p:sp>
      <p:sp>
        <p:nvSpPr>
          <p:cNvPr id="5" name="TextBox 4"/>
          <p:cNvSpPr txBox="1"/>
          <p:nvPr/>
        </p:nvSpPr>
        <p:spPr>
          <a:xfrm>
            <a:off x="337751" y="2217588"/>
            <a:ext cx="11003469" cy="646331"/>
          </a:xfrm>
          <a:prstGeom prst="rect">
            <a:avLst/>
          </a:prstGeom>
          <a:noFill/>
        </p:spPr>
        <p:txBody>
          <a:bodyPr wrap="square" rtlCol="0">
            <a:spAutoFit/>
          </a:bodyPr>
          <a:lstStyle/>
          <a:p>
            <a:r>
              <a:rPr lang="en-GB" dirty="0" smtClean="0"/>
              <a:t>These requirements are brief</a:t>
            </a:r>
            <a:r>
              <a:rPr lang="en-GB" b="1" dirty="0" smtClean="0"/>
              <a:t>, clear </a:t>
            </a:r>
            <a:r>
              <a:rPr lang="en-GB" dirty="0" smtClean="0"/>
              <a:t>and </a:t>
            </a:r>
            <a:r>
              <a:rPr lang="en-GB" b="1" dirty="0" smtClean="0"/>
              <a:t>consistent </a:t>
            </a:r>
            <a:r>
              <a:rPr lang="en-GB" dirty="0" smtClean="0"/>
              <a:t>and, most importantly, </a:t>
            </a:r>
            <a:r>
              <a:rPr lang="en-GB" b="1" dirty="0" smtClean="0"/>
              <a:t>verifiable</a:t>
            </a:r>
            <a:r>
              <a:rPr lang="en-GB" dirty="0" smtClean="0"/>
              <a:t>…. In this case, a design review could verify that the system would meet all of these requirements without having to build it.</a:t>
            </a:r>
            <a:endParaRPr lang="en-GB" dirty="0"/>
          </a:p>
        </p:txBody>
      </p:sp>
      <p:pic>
        <p:nvPicPr>
          <p:cNvPr id="6" name="Picture 5" descr="Public Domain Clip Art Image | Green tick - simple | I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193" y="1025236"/>
            <a:ext cx="1371698" cy="1042817"/>
          </a:xfrm>
          <a:prstGeom prst="rect">
            <a:avLst/>
          </a:prstGeom>
        </p:spPr>
      </p:pic>
      <p:sp>
        <p:nvSpPr>
          <p:cNvPr id="8" name="TextBox 7"/>
          <p:cNvSpPr txBox="1"/>
          <p:nvPr/>
        </p:nvSpPr>
        <p:spPr>
          <a:xfrm>
            <a:off x="337751" y="2985306"/>
            <a:ext cx="11003469" cy="923330"/>
          </a:xfrm>
          <a:prstGeom prst="rect">
            <a:avLst/>
          </a:prstGeom>
          <a:noFill/>
        </p:spPr>
        <p:txBody>
          <a:bodyPr wrap="square" rtlCol="0">
            <a:spAutoFit/>
          </a:bodyPr>
          <a:lstStyle/>
          <a:p>
            <a:r>
              <a:rPr lang="en-GB" dirty="0" smtClean="0">
                <a:solidFill>
                  <a:schemeClr val="bg2">
                    <a:lumMod val="50000"/>
                  </a:schemeClr>
                </a:solidFill>
              </a:rPr>
              <a:t>“The system shall have good usability”</a:t>
            </a:r>
          </a:p>
          <a:p>
            <a:r>
              <a:rPr lang="en-GB" dirty="0" smtClean="0">
                <a:solidFill>
                  <a:schemeClr val="bg2">
                    <a:lumMod val="50000"/>
                  </a:schemeClr>
                </a:solidFill>
              </a:rPr>
              <a:t>“The system shall work just like the previous one, but on a new platform”</a:t>
            </a:r>
          </a:p>
          <a:p>
            <a:endParaRPr lang="en-GB" dirty="0">
              <a:solidFill>
                <a:schemeClr val="bg2">
                  <a:lumMod val="50000"/>
                </a:schemeClr>
              </a:solidFill>
            </a:endParaRPr>
          </a:p>
        </p:txBody>
      </p:sp>
      <p:pic>
        <p:nvPicPr>
          <p:cNvPr id="9" name="Picture 8" descr="wpf - How to create a &quot;Cross&quot; as a template to Checkbox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490" y="2726168"/>
            <a:ext cx="1122909" cy="1122909"/>
          </a:xfrm>
          <a:prstGeom prst="rect">
            <a:avLst/>
          </a:prstGeom>
        </p:spPr>
      </p:pic>
      <p:sp>
        <p:nvSpPr>
          <p:cNvPr id="10" name="TextBox 9"/>
          <p:cNvSpPr txBox="1"/>
          <p:nvPr/>
        </p:nvSpPr>
        <p:spPr>
          <a:xfrm>
            <a:off x="337751" y="3643421"/>
            <a:ext cx="11003469" cy="646331"/>
          </a:xfrm>
          <a:prstGeom prst="rect">
            <a:avLst/>
          </a:prstGeom>
          <a:noFill/>
        </p:spPr>
        <p:txBody>
          <a:bodyPr wrap="square" rtlCol="0">
            <a:spAutoFit/>
          </a:bodyPr>
          <a:lstStyle/>
          <a:p>
            <a:r>
              <a:rPr lang="en-GB" dirty="0" smtClean="0"/>
              <a:t>Let’s look at the first bad requirement.  Even if ‘usability’ was something we all understood to be the same thing (which we don’t) It is </a:t>
            </a:r>
            <a:r>
              <a:rPr lang="en-GB" b="1" dirty="0" smtClean="0"/>
              <a:t>subjective.  </a:t>
            </a:r>
            <a:r>
              <a:rPr lang="en-GB" dirty="0" smtClean="0"/>
              <a:t>What does ‘good’ mean?  How could we set a test for it?  </a:t>
            </a:r>
            <a:endParaRPr lang="en-GB" dirty="0"/>
          </a:p>
        </p:txBody>
      </p:sp>
      <p:sp>
        <p:nvSpPr>
          <p:cNvPr id="11" name="TextBox 10"/>
          <p:cNvSpPr txBox="1"/>
          <p:nvPr/>
        </p:nvSpPr>
        <p:spPr>
          <a:xfrm>
            <a:off x="337751" y="4335235"/>
            <a:ext cx="11003469" cy="1477328"/>
          </a:xfrm>
          <a:prstGeom prst="rect">
            <a:avLst/>
          </a:prstGeom>
          <a:noFill/>
        </p:spPr>
        <p:txBody>
          <a:bodyPr wrap="square" rtlCol="0">
            <a:spAutoFit/>
          </a:bodyPr>
          <a:lstStyle/>
          <a:p>
            <a:r>
              <a:rPr lang="en-GB" dirty="0" smtClean="0"/>
              <a:t>On first reading, perhaps the second bad requirement doesn’t sound too bad.  Most design work is evolutionary, not revolutionary, after all.  The customer simply wants a system that does what their current one does, just on a more up-to-date operating platform.  However, this is a ‘lazy’ requirement… Doubtless the current system requires workarounds or has capabilities that no-one actually uses.  The requirement for the new system also can’t be understood without detailed interrogation of the system currently in use.</a:t>
            </a:r>
            <a:endParaRPr lang="en-GB" dirty="0"/>
          </a:p>
        </p:txBody>
      </p:sp>
      <p:sp>
        <p:nvSpPr>
          <p:cNvPr id="12"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27</a:t>
            </a:fld>
            <a:endParaRPr lang="en-US" sz="1200" dirty="0">
              <a:solidFill>
                <a:schemeClr val="accent4"/>
              </a:solidFill>
            </a:endParaRPr>
          </a:p>
        </p:txBody>
      </p:sp>
    </p:spTree>
    <p:extLst>
      <p:ext uri="{BB962C8B-B14F-4D97-AF65-F5344CB8AC3E}">
        <p14:creationId xmlns:p14="http://schemas.microsoft.com/office/powerpoint/2010/main" val="1954640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GB" dirty="0" smtClean="0">
                <a:solidFill>
                  <a:schemeClr val="tx2"/>
                </a:solidFill>
              </a:rPr>
              <a:t>There are a number of ways to manage requirements, including (for technically very complex systems) bespoke IT </a:t>
            </a:r>
            <a:r>
              <a:rPr lang="en-GB" dirty="0">
                <a:solidFill>
                  <a:schemeClr val="tx2"/>
                </a:solidFill>
              </a:rPr>
              <a:t>packaged such as IBM’s DOORS (Dynamic Object Oriented Requirements </a:t>
            </a:r>
            <a:r>
              <a:rPr lang="en-GB" dirty="0" smtClean="0">
                <a:solidFill>
                  <a:schemeClr val="tx2"/>
                </a:solidFill>
              </a:rPr>
              <a:t>System).</a:t>
            </a:r>
          </a:p>
          <a:p>
            <a:r>
              <a:rPr lang="en-GB" dirty="0" smtClean="0">
                <a:solidFill>
                  <a:schemeClr val="tx2"/>
                </a:solidFill>
              </a:rPr>
              <a:t>For most projects, our requirements may not be too complex nor require software but if they are </a:t>
            </a:r>
            <a:r>
              <a:rPr lang="en-GB" b="1" i="1" dirty="0" smtClean="0">
                <a:solidFill>
                  <a:schemeClr val="tx2"/>
                </a:solidFill>
              </a:rPr>
              <a:t>assumed, undocumented, vague </a:t>
            </a:r>
            <a:r>
              <a:rPr lang="en-GB" i="1" dirty="0" smtClean="0">
                <a:solidFill>
                  <a:schemeClr val="tx2"/>
                </a:solidFill>
              </a:rPr>
              <a:t>or </a:t>
            </a:r>
            <a:r>
              <a:rPr lang="en-GB" b="1" i="1" dirty="0" smtClean="0">
                <a:solidFill>
                  <a:schemeClr val="tx2"/>
                </a:solidFill>
              </a:rPr>
              <a:t>unverifiable,</a:t>
            </a:r>
            <a:r>
              <a:rPr lang="en-GB" i="1" dirty="0" smtClean="0">
                <a:solidFill>
                  <a:schemeClr val="tx2"/>
                </a:solidFill>
              </a:rPr>
              <a:t> </a:t>
            </a:r>
            <a:r>
              <a:rPr lang="en-GB" dirty="0" smtClean="0">
                <a:solidFill>
                  <a:schemeClr val="tx2"/>
                </a:solidFill>
              </a:rPr>
              <a:t>time and money will be lost in making the required upgrades.</a:t>
            </a:r>
          </a:p>
          <a:p>
            <a:r>
              <a:rPr lang="en-GB" dirty="0" smtClean="0">
                <a:solidFill>
                  <a:schemeClr val="tx2"/>
                </a:solidFill>
              </a:rPr>
              <a:t>Systems engineering gives us a methodical, light-touch method of documenting what we need from our projects, including training for our people and development of new processes. </a:t>
            </a:r>
            <a:r>
              <a:rPr lang="en-GB" b="1" dirty="0" smtClean="0">
                <a:solidFill>
                  <a:schemeClr val="tx2"/>
                </a:solidFill>
              </a:rPr>
              <a:t> It’s important to write down what we want from the non-tangible things. </a:t>
            </a:r>
            <a:endParaRPr lang="en-GB" b="1" dirty="0">
              <a:solidFill>
                <a:schemeClr val="tx2"/>
              </a:solidFill>
            </a:endParaRPr>
          </a:p>
        </p:txBody>
      </p:sp>
      <p:sp>
        <p:nvSpPr>
          <p:cNvPr id="3" name="Title 2"/>
          <p:cNvSpPr>
            <a:spLocks noGrp="1"/>
          </p:cNvSpPr>
          <p:nvPr>
            <p:ph type="title"/>
          </p:nvPr>
        </p:nvSpPr>
        <p:spPr>
          <a:xfrm>
            <a:off x="719402" y="2456"/>
            <a:ext cx="11472597" cy="1143000"/>
          </a:xfrm>
        </p:spPr>
        <p:txBody>
          <a:bodyPr/>
          <a:lstStyle/>
          <a:p>
            <a:r>
              <a:rPr lang="en-GB" dirty="0" smtClean="0"/>
              <a:t>Managing Requirements</a:t>
            </a:r>
            <a:endParaRPr lang="en-GB" dirty="0"/>
          </a:p>
        </p:txBody>
      </p:sp>
      <p:sp>
        <p:nvSpPr>
          <p:cNvPr id="4"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28</a:t>
            </a:fld>
            <a:endParaRPr lang="en-US" sz="1200" dirty="0">
              <a:solidFill>
                <a:schemeClr val="accent4"/>
              </a:solidFill>
            </a:endParaRPr>
          </a:p>
        </p:txBody>
      </p:sp>
    </p:spTree>
    <p:extLst>
      <p:ext uri="{BB962C8B-B14F-4D97-AF65-F5344CB8AC3E}">
        <p14:creationId xmlns:p14="http://schemas.microsoft.com/office/powerpoint/2010/main" val="3428362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718550" y="837948"/>
            <a:ext cx="11041227" cy="3180917"/>
          </a:xfrm>
        </p:spPr>
        <p:txBody>
          <a:bodyPr/>
          <a:lstStyle/>
          <a:p>
            <a:r>
              <a:rPr lang="en-GB" dirty="0" smtClean="0">
                <a:solidFill>
                  <a:schemeClr val="tx2"/>
                </a:solidFill>
              </a:rPr>
              <a:t>Statements of the desired end state are a good place to start.</a:t>
            </a:r>
          </a:p>
          <a:p>
            <a:r>
              <a:rPr lang="en-GB" dirty="0" smtClean="0">
                <a:solidFill>
                  <a:schemeClr val="tx2"/>
                </a:solidFill>
              </a:rPr>
              <a:t>From these, we work out and write / draw our </a:t>
            </a:r>
            <a:r>
              <a:rPr lang="en-GB" b="1" dirty="0" smtClean="0">
                <a:solidFill>
                  <a:schemeClr val="tx2"/>
                </a:solidFill>
              </a:rPr>
              <a:t>Concept of Operations.</a:t>
            </a:r>
          </a:p>
          <a:p>
            <a:r>
              <a:rPr lang="en-GB" dirty="0" smtClean="0">
                <a:solidFill>
                  <a:schemeClr val="tx2"/>
                </a:solidFill>
              </a:rPr>
              <a:t>System requirements should be agreed with stakeholders and recorded.</a:t>
            </a:r>
            <a:r>
              <a:rPr lang="en-GB" b="1" dirty="0" smtClean="0">
                <a:solidFill>
                  <a:schemeClr val="tx2"/>
                </a:solidFill>
              </a:rPr>
              <a:t>  </a:t>
            </a:r>
          </a:p>
          <a:p>
            <a:r>
              <a:rPr lang="en-GB" dirty="0" smtClean="0">
                <a:solidFill>
                  <a:schemeClr val="tx2"/>
                </a:solidFill>
              </a:rPr>
              <a:t>For every requirement we should identify a method of demonstrating its achievement.</a:t>
            </a:r>
          </a:p>
          <a:p>
            <a:r>
              <a:rPr lang="en-GB" dirty="0" smtClean="0">
                <a:solidFill>
                  <a:schemeClr val="tx2"/>
                </a:solidFill>
              </a:rPr>
              <a:t>Mini design reviews will act as our formal of the proposed solutions to our requirements </a:t>
            </a:r>
            <a:endParaRPr lang="en-GB" dirty="0">
              <a:solidFill>
                <a:schemeClr val="tx2"/>
              </a:solidFill>
            </a:endParaRPr>
          </a:p>
        </p:txBody>
      </p:sp>
      <p:sp>
        <p:nvSpPr>
          <p:cNvPr id="3" name="Title 2"/>
          <p:cNvSpPr>
            <a:spLocks noGrp="1"/>
          </p:cNvSpPr>
          <p:nvPr>
            <p:ph type="title"/>
          </p:nvPr>
        </p:nvSpPr>
        <p:spPr>
          <a:xfrm>
            <a:off x="719402" y="2456"/>
            <a:ext cx="11472597" cy="1143000"/>
          </a:xfrm>
        </p:spPr>
        <p:txBody>
          <a:bodyPr/>
          <a:lstStyle/>
          <a:p>
            <a:r>
              <a:rPr lang="en-GB" dirty="0" smtClean="0"/>
              <a:t>Tools &amp; Documents</a:t>
            </a:r>
            <a:endParaRPr lang="en-GB" dirty="0"/>
          </a:p>
        </p:txBody>
      </p:sp>
      <p:sp>
        <p:nvSpPr>
          <p:cNvPr id="4" name="Right Arrow 3"/>
          <p:cNvSpPr/>
          <p:nvPr/>
        </p:nvSpPr>
        <p:spPr>
          <a:xfrm>
            <a:off x="184304" y="4567383"/>
            <a:ext cx="1515797"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Write ConOps</a:t>
            </a:r>
            <a:endParaRPr lang="en-GB" sz="1600" dirty="0"/>
          </a:p>
        </p:txBody>
      </p:sp>
      <p:sp>
        <p:nvSpPr>
          <p:cNvPr id="5" name="Rectangle 4"/>
          <p:cNvSpPr/>
          <p:nvPr/>
        </p:nvSpPr>
        <p:spPr>
          <a:xfrm>
            <a:off x="1726352" y="4599711"/>
            <a:ext cx="1293091" cy="1006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Co-Ops Review</a:t>
            </a:r>
            <a:endParaRPr lang="en-GB" sz="1600" dirty="0"/>
          </a:p>
        </p:txBody>
      </p:sp>
      <p:sp>
        <p:nvSpPr>
          <p:cNvPr id="6" name="Right Arrow 5"/>
          <p:cNvSpPr/>
          <p:nvPr/>
        </p:nvSpPr>
        <p:spPr>
          <a:xfrm>
            <a:off x="3073828" y="3611422"/>
            <a:ext cx="1850856"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Write system 1 requirements</a:t>
            </a:r>
            <a:endParaRPr lang="en-GB" sz="1600" dirty="0"/>
          </a:p>
        </p:txBody>
      </p:sp>
      <p:sp>
        <p:nvSpPr>
          <p:cNvPr id="7" name="Right Arrow 6"/>
          <p:cNvSpPr/>
          <p:nvPr/>
        </p:nvSpPr>
        <p:spPr>
          <a:xfrm>
            <a:off x="3073828" y="5624948"/>
            <a:ext cx="1862163"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Write system x requirements </a:t>
            </a:r>
            <a:endParaRPr lang="en-GB" sz="1600" dirty="0"/>
          </a:p>
        </p:txBody>
      </p:sp>
      <p:sp>
        <p:nvSpPr>
          <p:cNvPr id="8" name="Right Arrow 7"/>
          <p:cNvSpPr/>
          <p:nvPr/>
        </p:nvSpPr>
        <p:spPr>
          <a:xfrm>
            <a:off x="3073828" y="4618185"/>
            <a:ext cx="1862163"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Write system 2 requirements</a:t>
            </a:r>
            <a:endParaRPr lang="en-GB" sz="1600" dirty="0"/>
          </a:p>
        </p:txBody>
      </p:sp>
      <p:sp>
        <p:nvSpPr>
          <p:cNvPr id="9" name="Rectangle 8"/>
          <p:cNvSpPr/>
          <p:nvPr/>
        </p:nvSpPr>
        <p:spPr>
          <a:xfrm>
            <a:off x="4980104" y="3586021"/>
            <a:ext cx="1545117" cy="2969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Requirements Review</a:t>
            </a:r>
            <a:endParaRPr lang="en-GB" sz="1600" dirty="0"/>
          </a:p>
        </p:txBody>
      </p:sp>
      <p:sp>
        <p:nvSpPr>
          <p:cNvPr id="10" name="Right Arrow 9"/>
          <p:cNvSpPr/>
          <p:nvPr/>
        </p:nvSpPr>
        <p:spPr>
          <a:xfrm>
            <a:off x="6541053" y="3495747"/>
            <a:ext cx="1513729"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1 design</a:t>
            </a:r>
            <a:endParaRPr lang="en-GB" dirty="0"/>
          </a:p>
        </p:txBody>
      </p:sp>
      <p:sp>
        <p:nvSpPr>
          <p:cNvPr id="11" name="Right Arrow 10"/>
          <p:cNvSpPr/>
          <p:nvPr/>
        </p:nvSpPr>
        <p:spPr>
          <a:xfrm>
            <a:off x="6541053" y="5509273"/>
            <a:ext cx="1513729"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System x design</a:t>
            </a:r>
            <a:endParaRPr lang="en-GB" sz="1600" dirty="0"/>
          </a:p>
        </p:txBody>
      </p:sp>
      <p:sp>
        <p:nvSpPr>
          <p:cNvPr id="12" name="Right Arrow 11"/>
          <p:cNvSpPr/>
          <p:nvPr/>
        </p:nvSpPr>
        <p:spPr>
          <a:xfrm>
            <a:off x="6541053" y="4502510"/>
            <a:ext cx="1513729"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System 2 design</a:t>
            </a:r>
            <a:endParaRPr lang="en-GB" sz="1600" dirty="0"/>
          </a:p>
        </p:txBody>
      </p:sp>
      <p:sp>
        <p:nvSpPr>
          <p:cNvPr id="13" name="Rectangle 12"/>
          <p:cNvSpPr/>
          <p:nvPr/>
        </p:nvSpPr>
        <p:spPr>
          <a:xfrm>
            <a:off x="8054782" y="3495747"/>
            <a:ext cx="1560945" cy="2969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Integrated Design Review</a:t>
            </a:r>
            <a:endParaRPr lang="en-GB" dirty="0"/>
          </a:p>
        </p:txBody>
      </p:sp>
      <p:sp>
        <p:nvSpPr>
          <p:cNvPr id="14" name="Right Arrow 13"/>
          <p:cNvSpPr/>
          <p:nvPr/>
        </p:nvSpPr>
        <p:spPr>
          <a:xfrm>
            <a:off x="9686975" y="3419549"/>
            <a:ext cx="1513729"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System 1 </a:t>
            </a:r>
            <a:r>
              <a:rPr lang="en-GB" sz="1600" dirty="0" smtClean="0"/>
              <a:t>build</a:t>
            </a:r>
            <a:r>
              <a:rPr lang="en-GB" dirty="0" smtClean="0"/>
              <a:t> &amp; test</a:t>
            </a:r>
            <a:endParaRPr lang="en-GB" dirty="0"/>
          </a:p>
        </p:txBody>
      </p:sp>
      <p:sp>
        <p:nvSpPr>
          <p:cNvPr id="15" name="Right Arrow 14"/>
          <p:cNvSpPr/>
          <p:nvPr/>
        </p:nvSpPr>
        <p:spPr>
          <a:xfrm>
            <a:off x="9686975" y="5393602"/>
            <a:ext cx="1513729"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System x build &amp; test</a:t>
            </a:r>
            <a:endParaRPr lang="en-GB" sz="1600" dirty="0"/>
          </a:p>
        </p:txBody>
      </p:sp>
      <p:sp>
        <p:nvSpPr>
          <p:cNvPr id="16" name="Right Arrow 15"/>
          <p:cNvSpPr/>
          <p:nvPr/>
        </p:nvSpPr>
        <p:spPr>
          <a:xfrm>
            <a:off x="9686975" y="4426312"/>
            <a:ext cx="1513729" cy="100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System 2 build &amp; test</a:t>
            </a:r>
            <a:endParaRPr lang="en-GB" sz="1600" dirty="0"/>
          </a:p>
        </p:txBody>
      </p:sp>
      <p:sp>
        <p:nvSpPr>
          <p:cNvPr id="17" name="Rectangle 16"/>
          <p:cNvSpPr/>
          <p:nvPr/>
        </p:nvSpPr>
        <p:spPr>
          <a:xfrm>
            <a:off x="11200704" y="3470350"/>
            <a:ext cx="932026" cy="2969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Operations</a:t>
            </a:r>
            <a:endParaRPr lang="en-GB" dirty="0"/>
          </a:p>
        </p:txBody>
      </p:sp>
      <p:sp>
        <p:nvSpPr>
          <p:cNvPr id="18"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29</a:t>
            </a:fld>
            <a:endParaRPr lang="en-US" sz="1200" dirty="0">
              <a:solidFill>
                <a:schemeClr val="accent4"/>
              </a:solidFill>
            </a:endParaRPr>
          </a:p>
        </p:txBody>
      </p:sp>
    </p:spTree>
    <p:extLst>
      <p:ext uri="{BB962C8B-B14F-4D97-AF65-F5344CB8AC3E}">
        <p14:creationId xmlns:p14="http://schemas.microsoft.com/office/powerpoint/2010/main" val="179336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249382" y="5303520"/>
            <a:ext cx="4339243" cy="1430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295461"/>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Who am I?</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4" name="Picture 3" descr="20180424 HB650_CM_-_Design_Status_04-09-2018.pdf - Adobe Reade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72" t="19777" r="6088" b="22301"/>
          <a:stretch/>
        </p:blipFill>
        <p:spPr>
          <a:xfrm>
            <a:off x="7091411" y="4330190"/>
            <a:ext cx="4558002" cy="1826552"/>
          </a:xfrm>
          <a:prstGeom prst="rect">
            <a:avLst/>
          </a:prstGeom>
        </p:spPr>
      </p:pic>
      <p:sp>
        <p:nvSpPr>
          <p:cNvPr id="6" name="TextBox 5"/>
          <p:cNvSpPr txBox="1"/>
          <p:nvPr/>
        </p:nvSpPr>
        <p:spPr>
          <a:xfrm rot="20820000">
            <a:off x="7555779" y="5717953"/>
            <a:ext cx="4551012" cy="369332"/>
          </a:xfrm>
          <a:prstGeom prst="rect">
            <a:avLst/>
          </a:prstGeom>
          <a:noFill/>
        </p:spPr>
        <p:txBody>
          <a:bodyPr wrap="square" rtlCol="0">
            <a:spAutoFit/>
          </a:bodyPr>
          <a:lstStyle/>
          <a:p>
            <a:r>
              <a:rPr lang="en-GB" dirty="0" smtClean="0"/>
              <a:t>Design of the </a:t>
            </a:r>
            <a:r>
              <a:rPr lang="el-GR" dirty="0" smtClean="0">
                <a:latin typeface="Calibri" panose="020F0502020204030204" pitchFamily="34" charset="0"/>
                <a:cs typeface="Calibri" panose="020F0502020204030204" pitchFamily="34" charset="0"/>
              </a:rPr>
              <a:t>β</a:t>
            </a:r>
            <a:r>
              <a:rPr lang="en-GB" dirty="0" smtClean="0">
                <a:latin typeface="Calibri" panose="020F0502020204030204" pitchFamily="34" charset="0"/>
                <a:cs typeface="Calibri" panose="020F0502020204030204" pitchFamily="34" charset="0"/>
              </a:rPr>
              <a:t>=0.92 SRF cryomodule</a:t>
            </a:r>
            <a:endParaRPr lang="en-GB" dirty="0"/>
          </a:p>
        </p:txBody>
      </p:sp>
      <p:sp>
        <p:nvSpPr>
          <p:cNvPr id="9"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pPr algn="r"/>
              <a:t>3</a:t>
            </a:fld>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50" y="1175381"/>
            <a:ext cx="2079016" cy="207901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7330" b="27998"/>
          <a:stretch/>
        </p:blipFill>
        <p:spPr>
          <a:xfrm>
            <a:off x="675504" y="3254397"/>
            <a:ext cx="2434896" cy="8157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25" y="4174080"/>
            <a:ext cx="2503822" cy="256021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1553" y="295461"/>
            <a:ext cx="6577860" cy="3856106"/>
          </a:xfrm>
          <a:prstGeom prst="rect">
            <a:avLst/>
          </a:prstGeom>
        </p:spPr>
      </p:pic>
    </p:spTree>
    <p:extLst>
      <p:ext uri="{BB962C8B-B14F-4D97-AF65-F5344CB8AC3E}">
        <p14:creationId xmlns:p14="http://schemas.microsoft.com/office/powerpoint/2010/main" val="282679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Summary</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405464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p:cNvSpPr txBox="1">
            <a:spLocks/>
          </p:cNvSpPr>
          <p:nvPr/>
        </p:nvSpPr>
        <p:spPr>
          <a:xfrm>
            <a:off x="94488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AAB195-B577-5546-8349-9DDA93B6129E}" type="slidenum">
              <a:rPr lang="en-US" sz="1200" smtClean="0">
                <a:solidFill>
                  <a:schemeClr val="accent4"/>
                </a:solidFill>
              </a:rPr>
              <a:pPr algn="r"/>
              <a:t>31</a:t>
            </a:fld>
            <a:endParaRPr lang="en-US" sz="1200" dirty="0">
              <a:solidFill>
                <a:schemeClr val="accent4"/>
              </a:solidFill>
            </a:endParaRPr>
          </a:p>
        </p:txBody>
      </p:sp>
      <p:sp>
        <p:nvSpPr>
          <p:cNvPr id="3" name="TextBox 2">
            <a:extLst>
              <a:ext uri="{FF2B5EF4-FFF2-40B4-BE49-F238E27FC236}">
                <a16:creationId xmlns:a16="http://schemas.microsoft.com/office/drawing/2014/main" id="{67B54F19-1212-9345-95FF-9D2815FD6E96}"/>
              </a:ext>
            </a:extLst>
          </p:cNvPr>
          <p:cNvSpPr txBox="1"/>
          <p:nvPr/>
        </p:nvSpPr>
        <p:spPr>
          <a:xfrm>
            <a:off x="403340" y="295461"/>
            <a:ext cx="9111851"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We have hurtled through….</a:t>
            </a:r>
          </a:p>
        </p:txBody>
      </p:sp>
      <p:sp>
        <p:nvSpPr>
          <p:cNvPr id="4" name="TextBox 3"/>
          <p:cNvSpPr txBox="1"/>
          <p:nvPr/>
        </p:nvSpPr>
        <p:spPr>
          <a:xfrm>
            <a:off x="634314" y="1449859"/>
            <a:ext cx="8147221" cy="2308324"/>
          </a:xfrm>
          <a:prstGeom prst="rect">
            <a:avLst/>
          </a:prstGeom>
          <a:noFill/>
        </p:spPr>
        <p:txBody>
          <a:bodyPr wrap="square" rtlCol="0">
            <a:spAutoFit/>
          </a:bodyPr>
          <a:lstStyle/>
          <a:p>
            <a:pPr marL="342900" indent="-342900">
              <a:buFont typeface="Wingdings" panose="05000000000000000000" pitchFamily="2" charset="2"/>
              <a:buChar char="§"/>
            </a:pPr>
            <a:r>
              <a:rPr lang="en-GB" dirty="0" smtClean="0"/>
              <a:t>The distinguishing marks of a project,</a:t>
            </a:r>
          </a:p>
          <a:p>
            <a:pPr marL="342900" indent="-342900">
              <a:buFont typeface="Wingdings" panose="05000000000000000000" pitchFamily="2" charset="2"/>
              <a:buChar char="§"/>
            </a:pPr>
            <a:r>
              <a:rPr lang="en-GB" dirty="0" smtClean="0"/>
              <a:t>The </a:t>
            </a:r>
            <a:r>
              <a:rPr lang="en-GB" dirty="0" err="1" smtClean="0"/>
              <a:t>PCT</a:t>
            </a:r>
            <a:r>
              <a:rPr lang="en-GB" dirty="0" smtClean="0"/>
              <a:t> envelope,</a:t>
            </a:r>
          </a:p>
          <a:p>
            <a:pPr marL="342900" indent="-342900">
              <a:buFont typeface="Wingdings" panose="05000000000000000000" pitchFamily="2" charset="2"/>
              <a:buChar char="§"/>
            </a:pPr>
            <a:r>
              <a:rPr lang="en-GB" dirty="0" smtClean="0"/>
              <a:t>What a Business </a:t>
            </a:r>
            <a:r>
              <a:rPr lang="en-GB" dirty="0"/>
              <a:t>C</a:t>
            </a:r>
            <a:r>
              <a:rPr lang="en-GB" dirty="0" smtClean="0"/>
              <a:t>ase and Case for Support do,</a:t>
            </a:r>
          </a:p>
          <a:p>
            <a:pPr marL="342900" indent="-342900">
              <a:buFont typeface="Wingdings" panose="05000000000000000000" pitchFamily="2" charset="2"/>
              <a:buChar char="§"/>
            </a:pPr>
            <a:r>
              <a:rPr lang="en-GB" dirty="0" smtClean="0"/>
              <a:t>Why governance is important and some basic tools for delivering projects,</a:t>
            </a:r>
          </a:p>
          <a:p>
            <a:pPr marL="342900" indent="-342900">
              <a:buFont typeface="Wingdings" panose="05000000000000000000" pitchFamily="2" charset="2"/>
              <a:buChar char="§"/>
            </a:pPr>
            <a:r>
              <a:rPr lang="en-GB" dirty="0" err="1" smtClean="0"/>
              <a:t>PMPs</a:t>
            </a:r>
            <a:r>
              <a:rPr lang="en-GB" dirty="0" smtClean="0"/>
              <a:t> and why your </a:t>
            </a:r>
            <a:r>
              <a:rPr lang="en-GB" dirty="0" err="1" smtClean="0"/>
              <a:t>PMP</a:t>
            </a:r>
            <a:r>
              <a:rPr lang="en-GB" dirty="0" smtClean="0"/>
              <a:t> is the key governance document for your project,</a:t>
            </a:r>
          </a:p>
          <a:p>
            <a:pPr marL="342900" indent="-342900">
              <a:buFont typeface="Wingdings" panose="05000000000000000000" pitchFamily="2" charset="2"/>
              <a:buChar char="§"/>
            </a:pPr>
            <a:r>
              <a:rPr lang="en-GB" dirty="0" smtClean="0"/>
              <a:t>Project lifecycles</a:t>
            </a:r>
          </a:p>
          <a:p>
            <a:pPr marL="342900" indent="-342900">
              <a:buFont typeface="Wingdings" panose="05000000000000000000" pitchFamily="2" charset="2"/>
              <a:buChar char="§"/>
            </a:pPr>
            <a:r>
              <a:rPr lang="en-GB" dirty="0" smtClean="0"/>
              <a:t>Requirements and their link to a well-planned project</a:t>
            </a:r>
          </a:p>
          <a:p>
            <a:pPr marL="342900" indent="-342900">
              <a:buFont typeface="Wingdings" panose="05000000000000000000" pitchFamily="2" charset="2"/>
              <a:buChar char="§"/>
            </a:pPr>
            <a:endParaRPr lang="en-GB" dirty="0"/>
          </a:p>
        </p:txBody>
      </p:sp>
      <p:sp>
        <p:nvSpPr>
          <p:cNvPr id="5" name="TextBox 4"/>
          <p:cNvSpPr txBox="1"/>
          <p:nvPr/>
        </p:nvSpPr>
        <p:spPr>
          <a:xfrm>
            <a:off x="634314" y="3978876"/>
            <a:ext cx="9580605" cy="1477328"/>
          </a:xfrm>
          <a:prstGeom prst="rect">
            <a:avLst/>
          </a:prstGeom>
          <a:noFill/>
        </p:spPr>
        <p:txBody>
          <a:bodyPr wrap="square" rtlCol="0">
            <a:spAutoFit/>
          </a:bodyPr>
          <a:lstStyle/>
          <a:p>
            <a:r>
              <a:rPr lang="en-GB" b="1" dirty="0" smtClean="0"/>
              <a:t>If you’re a glutton for punishment, hang around for lecture 2 on….</a:t>
            </a:r>
          </a:p>
          <a:p>
            <a:endParaRPr lang="en-GB" dirty="0"/>
          </a:p>
          <a:p>
            <a:r>
              <a:rPr lang="en-GB" dirty="0"/>
              <a:t>Starting from scratch – how to plan a project; </a:t>
            </a:r>
          </a:p>
          <a:p>
            <a:r>
              <a:rPr lang="en-GB" dirty="0"/>
              <a:t>Financial; risk and change management;</a:t>
            </a:r>
          </a:p>
          <a:p>
            <a:r>
              <a:rPr lang="en-GB" dirty="0"/>
              <a:t>International programmes</a:t>
            </a:r>
            <a:r>
              <a:rPr lang="en-GB" dirty="0" smtClean="0"/>
              <a:t>.</a:t>
            </a:r>
            <a:endParaRPr lang="en-GB" dirty="0"/>
          </a:p>
        </p:txBody>
      </p:sp>
    </p:spTree>
    <p:extLst>
      <p:ext uri="{BB962C8B-B14F-4D97-AF65-F5344CB8AC3E}">
        <p14:creationId xmlns:p14="http://schemas.microsoft.com/office/powerpoint/2010/main" val="1496114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8593912" y="5952225"/>
            <a:ext cx="3120710" cy="70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endParaRPr>
          </a:p>
        </p:txBody>
      </p:sp>
      <p:sp>
        <p:nvSpPr>
          <p:cNvPr id="3" name="Slide Number Placeholder 2"/>
          <p:cNvSpPr>
            <a:spLocks noGrp="1"/>
          </p:cNvSpPr>
          <p:nvPr>
            <p:ph type="sldNum" sz="quarter" idx="12"/>
          </p:nvPr>
        </p:nvSpPr>
        <p:spPr/>
        <p:txBody>
          <a:bodyPr/>
          <a:lstStyle/>
          <a:p>
            <a:fld id="{BBAAB195-B577-5546-8349-9DDA93B6129E}" type="slidenum">
              <a:rPr lang="en-US" smtClean="0"/>
              <a:t>4</a:t>
            </a:fld>
            <a:endParaRPr lang="en-US" dirty="0"/>
          </a:p>
        </p:txBody>
      </p:sp>
      <p:sp>
        <p:nvSpPr>
          <p:cNvPr id="26" name="TextBox 25">
            <a:extLst>
              <a:ext uri="{FF2B5EF4-FFF2-40B4-BE49-F238E27FC236}">
                <a16:creationId xmlns:a16="http://schemas.microsoft.com/office/drawing/2014/main" id="{67B54F19-1212-9345-95FF-9D2815FD6E96}"/>
              </a:ext>
            </a:extLst>
          </p:cNvPr>
          <p:cNvSpPr txBox="1"/>
          <p:nvPr/>
        </p:nvSpPr>
        <p:spPr>
          <a:xfrm>
            <a:off x="403341" y="295461"/>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What is a project?</a:t>
            </a:r>
            <a:endParaRPr lang="en-US" sz="4400" b="1" spc="-150" dirty="0">
              <a:solidFill>
                <a:srgbClr val="2E2D62"/>
              </a:solidFill>
              <a:latin typeface="Arial" panose="020B0604020202020204" pitchFamily="34" charset="0"/>
              <a:cs typeface="Arial" panose="020B0604020202020204" pitchFamily="34" charset="0"/>
            </a:endParaRPr>
          </a:p>
        </p:txBody>
      </p:sp>
      <p:sp>
        <p:nvSpPr>
          <p:cNvPr id="8" name="Rectangle 7"/>
          <p:cNvSpPr/>
          <p:nvPr/>
        </p:nvSpPr>
        <p:spPr>
          <a:xfrm>
            <a:off x="403341" y="1605552"/>
            <a:ext cx="11688575" cy="2062103"/>
          </a:xfrm>
          <a:prstGeom prst="rect">
            <a:avLst/>
          </a:prstGeom>
        </p:spPr>
        <p:txBody>
          <a:bodyPr wrap="square">
            <a:spAutoFit/>
          </a:bodyPr>
          <a:lstStyle/>
          <a:p>
            <a:r>
              <a:rPr lang="en-GB" sz="3200" b="1" dirty="0" smtClean="0"/>
              <a:t>“A </a:t>
            </a:r>
            <a:r>
              <a:rPr lang="en-GB" sz="3200" b="1" dirty="0"/>
              <a:t>project is a unique, transient endeavour, undertaken to achieve planned </a:t>
            </a:r>
            <a:r>
              <a:rPr lang="en-GB" sz="3200" b="1" dirty="0" smtClean="0"/>
              <a:t>objectives”</a:t>
            </a:r>
          </a:p>
          <a:p>
            <a:pPr algn="r"/>
            <a:r>
              <a:rPr lang="en-GB" sz="3200" b="1" dirty="0" smtClean="0">
                <a:solidFill>
                  <a:schemeClr val="accent4"/>
                </a:solidFill>
              </a:rPr>
              <a:t>-</a:t>
            </a:r>
            <a:r>
              <a:rPr lang="en-GB" sz="2000" b="1" dirty="0" smtClean="0">
                <a:solidFill>
                  <a:schemeClr val="accent4"/>
                </a:solidFill>
              </a:rPr>
              <a:t>Association for Project Management</a:t>
            </a:r>
            <a:endParaRPr lang="en-GB" sz="2000" b="1" dirty="0">
              <a:solidFill>
                <a:schemeClr val="accent4"/>
              </a:solidFill>
            </a:endParaRPr>
          </a:p>
          <a:p>
            <a:pPr algn="r"/>
            <a:endParaRPr lang="en-GB" sz="3200" b="1" dirty="0"/>
          </a:p>
        </p:txBody>
      </p:sp>
      <p:sp>
        <p:nvSpPr>
          <p:cNvPr id="13" name="TextBox 12"/>
          <p:cNvSpPr txBox="1"/>
          <p:nvPr/>
        </p:nvSpPr>
        <p:spPr>
          <a:xfrm>
            <a:off x="403341" y="3012959"/>
            <a:ext cx="10469871" cy="1754326"/>
          </a:xfrm>
          <a:prstGeom prst="rect">
            <a:avLst/>
          </a:prstGeom>
          <a:noFill/>
        </p:spPr>
        <p:txBody>
          <a:bodyPr wrap="square" rtlCol="0">
            <a:spAutoFit/>
          </a:bodyPr>
          <a:lstStyle/>
          <a:p>
            <a:r>
              <a:rPr lang="en-GB" b="1" dirty="0" smtClean="0">
                <a:solidFill>
                  <a:schemeClr val="accent3"/>
                </a:solidFill>
              </a:rPr>
              <a:t>Unique</a:t>
            </a:r>
            <a:r>
              <a:rPr lang="en-GB" dirty="0" smtClean="0">
                <a:solidFill>
                  <a:schemeClr val="accent3"/>
                </a:solidFill>
              </a:rPr>
              <a:t> </a:t>
            </a:r>
            <a:r>
              <a:rPr lang="en-GB" dirty="0" smtClean="0"/>
              <a:t>– no one has quite done anything like this before</a:t>
            </a:r>
          </a:p>
          <a:p>
            <a:endParaRPr lang="en-GB" dirty="0"/>
          </a:p>
          <a:p>
            <a:r>
              <a:rPr lang="en-GB" b="1" dirty="0" smtClean="0">
                <a:solidFill>
                  <a:schemeClr val="accent3"/>
                </a:solidFill>
              </a:rPr>
              <a:t>Transient</a:t>
            </a:r>
            <a:r>
              <a:rPr lang="en-GB" dirty="0" smtClean="0"/>
              <a:t> – projects are </a:t>
            </a:r>
            <a:r>
              <a:rPr lang="en-GB" i="1" dirty="0" smtClean="0"/>
              <a:t>transformative</a:t>
            </a:r>
            <a:r>
              <a:rPr lang="en-GB" dirty="0" smtClean="0"/>
              <a:t>.  They move you from an undesired state (“where we are”) to a desired state (“where we need to be”).</a:t>
            </a:r>
          </a:p>
          <a:p>
            <a:endParaRPr lang="en-GB" dirty="0"/>
          </a:p>
          <a:p>
            <a:r>
              <a:rPr lang="en-GB" b="1" dirty="0" smtClean="0">
                <a:solidFill>
                  <a:schemeClr val="accent3"/>
                </a:solidFill>
              </a:rPr>
              <a:t>Endeavour</a:t>
            </a:r>
            <a:r>
              <a:rPr lang="en-GB" b="1" dirty="0" smtClean="0"/>
              <a:t> </a:t>
            </a:r>
            <a:r>
              <a:rPr lang="en-GB" dirty="0" smtClean="0"/>
              <a:t>– they require effort!</a:t>
            </a:r>
          </a:p>
        </p:txBody>
      </p:sp>
      <p:sp>
        <p:nvSpPr>
          <p:cNvPr id="14" name="TextBox 13"/>
          <p:cNvSpPr txBox="1"/>
          <p:nvPr/>
        </p:nvSpPr>
        <p:spPr>
          <a:xfrm>
            <a:off x="403341" y="4895599"/>
            <a:ext cx="11538180" cy="369332"/>
          </a:xfrm>
          <a:prstGeom prst="rect">
            <a:avLst/>
          </a:prstGeom>
          <a:noFill/>
        </p:spPr>
        <p:txBody>
          <a:bodyPr wrap="square" rtlCol="0">
            <a:spAutoFit/>
          </a:bodyPr>
          <a:lstStyle/>
          <a:p>
            <a:pPr algn="ctr"/>
            <a:r>
              <a:rPr lang="en-GB" dirty="0" smtClean="0"/>
              <a:t>…undertaken to achieve</a:t>
            </a:r>
            <a:r>
              <a:rPr lang="en-GB" b="1" dirty="0" smtClean="0">
                <a:solidFill>
                  <a:schemeClr val="accent3"/>
                </a:solidFill>
              </a:rPr>
              <a:t> planned </a:t>
            </a:r>
            <a:r>
              <a:rPr lang="en-GB" dirty="0" smtClean="0"/>
              <a:t>objectives</a:t>
            </a:r>
            <a:endParaRPr lang="en-GB" dirty="0"/>
          </a:p>
        </p:txBody>
      </p:sp>
      <p:sp>
        <p:nvSpPr>
          <p:cNvPr id="21" name="TextBox 20"/>
          <p:cNvSpPr txBox="1"/>
          <p:nvPr/>
        </p:nvSpPr>
        <p:spPr>
          <a:xfrm>
            <a:off x="2845281" y="5528361"/>
            <a:ext cx="8308587" cy="369332"/>
          </a:xfrm>
          <a:prstGeom prst="rect">
            <a:avLst/>
          </a:prstGeom>
          <a:noFill/>
        </p:spPr>
        <p:txBody>
          <a:bodyPr wrap="square" rtlCol="0">
            <a:spAutoFit/>
          </a:bodyPr>
          <a:lstStyle/>
          <a:p>
            <a:r>
              <a:rPr lang="en-GB" dirty="0" smtClean="0"/>
              <a:t>Planning is critical to delivering a project.  We focus a lot on it in this lecture</a:t>
            </a:r>
            <a:endParaRPr lang="en-GB" dirty="0"/>
          </a:p>
        </p:txBody>
      </p:sp>
      <p:sp>
        <p:nvSpPr>
          <p:cNvPr id="22" name="Up Arrow 21"/>
          <p:cNvSpPr/>
          <p:nvPr/>
        </p:nvSpPr>
        <p:spPr>
          <a:xfrm>
            <a:off x="6759797" y="5317511"/>
            <a:ext cx="195573" cy="210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7226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AAB195-B577-5546-8349-9DDA93B6129E}" type="slidenum">
              <a:rPr lang="en-US" smtClean="0"/>
              <a:t>5</a:t>
            </a:fld>
            <a:endParaRPr lang="en-US"/>
          </a:p>
        </p:txBody>
      </p:sp>
      <p:sp>
        <p:nvSpPr>
          <p:cNvPr id="4" name="TextBox 3">
            <a:extLst>
              <a:ext uri="{FF2B5EF4-FFF2-40B4-BE49-F238E27FC236}">
                <a16:creationId xmlns:a16="http://schemas.microsoft.com/office/drawing/2014/main" id="{67B54F19-1212-9345-95FF-9D2815FD6E96}"/>
              </a:ext>
            </a:extLst>
          </p:cNvPr>
          <p:cNvSpPr txBox="1"/>
          <p:nvPr/>
        </p:nvSpPr>
        <p:spPr>
          <a:xfrm>
            <a:off x="403341" y="295461"/>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How to spot a project</a:t>
            </a:r>
            <a:endParaRPr lang="en-US" sz="4400" b="1" spc="-150" dirty="0">
              <a:solidFill>
                <a:srgbClr val="2E2D6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24" y="57264"/>
            <a:ext cx="2847975" cy="3381375"/>
          </a:xfrm>
          <a:prstGeom prst="rect">
            <a:avLst/>
          </a:prstGeom>
        </p:spPr>
      </p:pic>
      <p:sp>
        <p:nvSpPr>
          <p:cNvPr id="6" name="TextBox 5"/>
          <p:cNvSpPr txBox="1"/>
          <p:nvPr/>
        </p:nvSpPr>
        <p:spPr>
          <a:xfrm>
            <a:off x="403341" y="1238431"/>
            <a:ext cx="3692036" cy="738664"/>
          </a:xfrm>
          <a:prstGeom prst="rect">
            <a:avLst/>
          </a:prstGeom>
          <a:noFill/>
        </p:spPr>
        <p:txBody>
          <a:bodyPr wrap="none" rtlCol="0">
            <a:spAutoFit/>
          </a:bodyPr>
          <a:lstStyle/>
          <a:p>
            <a:r>
              <a:rPr lang="en-GB" sz="2400" dirty="0" smtClean="0"/>
              <a:t>Some key characteristics:</a:t>
            </a:r>
          </a:p>
          <a:p>
            <a:endParaRPr lang="en-GB" dirty="0"/>
          </a:p>
        </p:txBody>
      </p:sp>
      <p:sp>
        <p:nvSpPr>
          <p:cNvPr id="8" name="Rectangle 5"/>
          <p:cNvSpPr txBox="1">
            <a:spLocks noChangeArrowheads="1"/>
          </p:cNvSpPr>
          <p:nvPr/>
        </p:nvSpPr>
        <p:spPr>
          <a:xfrm>
            <a:off x="403340" y="1946179"/>
            <a:ext cx="9501151" cy="4150241"/>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400" dirty="0" smtClean="0">
                <a:solidFill>
                  <a:schemeClr val="tx2"/>
                </a:solidFill>
              </a:rPr>
              <a:t>Projects…</a:t>
            </a:r>
          </a:p>
          <a:p>
            <a:r>
              <a:rPr lang="en-GB" altLang="en-US" sz="2400" dirty="0" smtClean="0">
                <a:solidFill>
                  <a:schemeClr val="tx2"/>
                </a:solidFill>
              </a:rPr>
              <a:t>Non-repetitive </a:t>
            </a:r>
          </a:p>
          <a:p>
            <a:r>
              <a:rPr lang="en-GB" altLang="en-US" sz="2400" dirty="0" smtClean="0">
                <a:solidFill>
                  <a:schemeClr val="tx2"/>
                </a:solidFill>
              </a:rPr>
              <a:t>Carry </a:t>
            </a:r>
            <a:r>
              <a:rPr lang="en-GB" altLang="en-US" sz="2400" dirty="0" smtClean="0">
                <a:solidFill>
                  <a:schemeClr val="accent3"/>
                </a:solidFill>
              </a:rPr>
              <a:t>risk</a:t>
            </a:r>
            <a:r>
              <a:rPr lang="en-GB" altLang="en-US" sz="2400" dirty="0" smtClean="0">
                <a:solidFill>
                  <a:schemeClr val="tx2"/>
                </a:solidFill>
              </a:rPr>
              <a:t> and </a:t>
            </a:r>
            <a:r>
              <a:rPr lang="en-GB" altLang="en-US" sz="2400" dirty="0" smtClean="0">
                <a:solidFill>
                  <a:schemeClr val="accent3"/>
                </a:solidFill>
              </a:rPr>
              <a:t>uncertainty</a:t>
            </a:r>
          </a:p>
          <a:p>
            <a:r>
              <a:rPr lang="en-GB" altLang="en-US" sz="2400" dirty="0" smtClean="0">
                <a:solidFill>
                  <a:schemeClr val="tx2"/>
                </a:solidFill>
              </a:rPr>
              <a:t>Deliver specified (minimum) </a:t>
            </a:r>
            <a:r>
              <a:rPr lang="en-GB" altLang="en-US" sz="2400" dirty="0" smtClean="0">
                <a:solidFill>
                  <a:schemeClr val="accent3"/>
                </a:solidFill>
              </a:rPr>
              <a:t>quantified results </a:t>
            </a:r>
            <a:r>
              <a:rPr lang="en-GB" altLang="en-US" sz="2400" dirty="0" smtClean="0">
                <a:solidFill>
                  <a:schemeClr val="tx2"/>
                </a:solidFill>
              </a:rPr>
              <a:t>within predetermined quality and safety/health parameters</a:t>
            </a:r>
          </a:p>
          <a:p>
            <a:r>
              <a:rPr lang="en-GB" altLang="en-US" sz="2400" dirty="0" smtClean="0">
                <a:solidFill>
                  <a:schemeClr val="tx2"/>
                </a:solidFill>
              </a:rPr>
              <a:t>Have agreed </a:t>
            </a:r>
            <a:r>
              <a:rPr lang="en-GB" altLang="en-US" sz="2400" dirty="0" smtClean="0">
                <a:solidFill>
                  <a:schemeClr val="accent3"/>
                </a:solidFill>
              </a:rPr>
              <a:t>start and end dates</a:t>
            </a:r>
            <a:r>
              <a:rPr lang="en-GB" altLang="en-US" sz="2400" dirty="0" smtClean="0">
                <a:solidFill>
                  <a:schemeClr val="tx2"/>
                </a:solidFill>
              </a:rPr>
              <a:t> within clearly specified cost and resource constraints</a:t>
            </a:r>
          </a:p>
          <a:p>
            <a:r>
              <a:rPr lang="en-GB" altLang="en-US" sz="2400" dirty="0" smtClean="0">
                <a:solidFill>
                  <a:schemeClr val="tx2"/>
                </a:solidFill>
              </a:rPr>
              <a:t>Are temporary</a:t>
            </a:r>
          </a:p>
          <a:p>
            <a:r>
              <a:rPr lang="en-GB" altLang="en-US" sz="2400" dirty="0" smtClean="0">
                <a:solidFill>
                  <a:schemeClr val="tx2"/>
                </a:solidFill>
              </a:rPr>
              <a:t>Are affected by their environment and adaptive to it.</a:t>
            </a:r>
          </a:p>
          <a:p>
            <a:endParaRPr lang="en-GB" altLang="en-US" dirty="0" smtClean="0"/>
          </a:p>
        </p:txBody>
      </p:sp>
    </p:spTree>
    <p:extLst>
      <p:ext uri="{BB962C8B-B14F-4D97-AF65-F5344CB8AC3E}">
        <p14:creationId xmlns:p14="http://schemas.microsoft.com/office/powerpoint/2010/main" val="161783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AAB195-B577-5546-8349-9DDA93B6129E}" type="slidenum">
              <a:rPr lang="en-US" smtClean="0"/>
              <a:t>6</a:t>
            </a:fld>
            <a:endParaRPr lang="en-US"/>
          </a:p>
        </p:txBody>
      </p:sp>
      <p:sp>
        <p:nvSpPr>
          <p:cNvPr id="4" name="TextBox 3">
            <a:extLst>
              <a:ext uri="{FF2B5EF4-FFF2-40B4-BE49-F238E27FC236}">
                <a16:creationId xmlns:a16="http://schemas.microsoft.com/office/drawing/2014/main" id="{67B54F19-1212-9345-95FF-9D2815FD6E96}"/>
              </a:ext>
            </a:extLst>
          </p:cNvPr>
          <p:cNvSpPr txBox="1"/>
          <p:nvPr/>
        </p:nvSpPr>
        <p:spPr>
          <a:xfrm>
            <a:off x="403340" y="295461"/>
            <a:ext cx="9111851"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Still not sure?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722" y="295461"/>
            <a:ext cx="3038129" cy="2026420"/>
          </a:xfrm>
          <a:prstGeom prst="rect">
            <a:avLst/>
          </a:prstGeom>
        </p:spPr>
      </p:pic>
      <p:sp>
        <p:nvSpPr>
          <p:cNvPr id="8" name="Rectangle 2"/>
          <p:cNvSpPr>
            <a:spLocks noGrp="1" noChangeArrowheads="1"/>
          </p:cNvSpPr>
          <p:nvPr>
            <p:ph type="title"/>
          </p:nvPr>
        </p:nvSpPr>
        <p:spPr>
          <a:xfrm>
            <a:off x="0" y="1328738"/>
            <a:ext cx="9144000" cy="1143000"/>
          </a:xfrm>
        </p:spPr>
        <p:txBody>
          <a:bodyPr>
            <a:normAutofit/>
          </a:bodyPr>
          <a:lstStyle/>
          <a:p>
            <a:pPr algn="ctr" eaLnBrk="1" hangingPunct="1"/>
            <a:r>
              <a:rPr lang="en-GB" altLang="en-US" sz="2400" dirty="0" smtClean="0"/>
              <a:t>Projects versus Business as Usual (</a:t>
            </a:r>
            <a:r>
              <a:rPr lang="en-GB" altLang="en-US" sz="2400" dirty="0" err="1" smtClean="0"/>
              <a:t>BAU</a:t>
            </a:r>
            <a:r>
              <a:rPr lang="en-GB" altLang="en-US" sz="2400" dirty="0" smtClean="0"/>
              <a:t>)</a:t>
            </a:r>
          </a:p>
        </p:txBody>
      </p:sp>
      <p:sp>
        <p:nvSpPr>
          <p:cNvPr id="10" name="Rectangle 3"/>
          <p:cNvSpPr txBox="1">
            <a:spLocks noChangeArrowheads="1"/>
          </p:cNvSpPr>
          <p:nvPr/>
        </p:nvSpPr>
        <p:spPr>
          <a:xfrm>
            <a:off x="240764" y="2321881"/>
            <a:ext cx="5535347" cy="3052763"/>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smtClean="0">
                <a:solidFill>
                  <a:schemeClr val="accent3"/>
                </a:solidFill>
              </a:rPr>
              <a:t>Projects:</a:t>
            </a:r>
          </a:p>
          <a:p>
            <a:pPr lvl="1"/>
            <a:r>
              <a:rPr lang="en-GB" altLang="en-US" sz="1800" dirty="0" smtClean="0">
                <a:solidFill>
                  <a:schemeClr val="tx2"/>
                </a:solidFill>
              </a:rPr>
              <a:t>Manage change</a:t>
            </a:r>
          </a:p>
          <a:p>
            <a:pPr lvl="1"/>
            <a:r>
              <a:rPr lang="en-GB" altLang="en-US" sz="1800" dirty="0" smtClean="0">
                <a:solidFill>
                  <a:schemeClr val="tx2"/>
                </a:solidFill>
              </a:rPr>
              <a:t>Manage time</a:t>
            </a:r>
          </a:p>
          <a:p>
            <a:pPr lvl="1"/>
            <a:r>
              <a:rPr lang="en-GB" altLang="en-US" sz="1800" dirty="0" smtClean="0">
                <a:solidFill>
                  <a:schemeClr val="tx2"/>
                </a:solidFill>
              </a:rPr>
              <a:t>Manage costs</a:t>
            </a:r>
          </a:p>
          <a:p>
            <a:pPr lvl="1"/>
            <a:r>
              <a:rPr lang="en-GB" altLang="en-US" sz="1800" dirty="0" smtClean="0">
                <a:solidFill>
                  <a:schemeClr val="tx2"/>
                </a:solidFill>
              </a:rPr>
              <a:t>Manage scope</a:t>
            </a:r>
          </a:p>
          <a:p>
            <a:pPr lvl="1"/>
            <a:r>
              <a:rPr lang="en-GB" altLang="en-US" sz="1800" dirty="0" smtClean="0">
                <a:solidFill>
                  <a:schemeClr val="tx2"/>
                </a:solidFill>
              </a:rPr>
              <a:t>Manage quality</a:t>
            </a:r>
          </a:p>
          <a:p>
            <a:pPr lvl="1"/>
            <a:r>
              <a:rPr lang="en-GB" altLang="en-US" sz="1800" dirty="0" smtClean="0">
                <a:solidFill>
                  <a:schemeClr val="tx2"/>
                </a:solidFill>
              </a:rPr>
              <a:t>Manage risk</a:t>
            </a:r>
          </a:p>
          <a:p>
            <a:pPr lvl="1"/>
            <a:r>
              <a:rPr lang="en-GB" altLang="en-US" sz="1800" dirty="0" smtClean="0">
                <a:solidFill>
                  <a:schemeClr val="tx2"/>
                </a:solidFill>
              </a:rPr>
              <a:t>Create the conditions in which </a:t>
            </a:r>
            <a:r>
              <a:rPr lang="en-GB" altLang="en-US" sz="1800" dirty="0" smtClean="0">
                <a:solidFill>
                  <a:schemeClr val="accent3"/>
                </a:solidFill>
              </a:rPr>
              <a:t>benefits</a:t>
            </a:r>
            <a:r>
              <a:rPr lang="en-GB" altLang="en-US" sz="1800" dirty="0" smtClean="0">
                <a:solidFill>
                  <a:schemeClr val="tx2"/>
                </a:solidFill>
              </a:rPr>
              <a:t> can be  realised</a:t>
            </a:r>
          </a:p>
          <a:p>
            <a:pPr marL="0" indent="0"/>
            <a:endParaRPr lang="en-GB" altLang="en-US" sz="2000" dirty="0" smtClean="0"/>
          </a:p>
        </p:txBody>
      </p:sp>
      <p:sp>
        <p:nvSpPr>
          <p:cNvPr id="11" name="Rectangle 4"/>
          <p:cNvSpPr txBox="1">
            <a:spLocks noChangeArrowheads="1"/>
          </p:cNvSpPr>
          <p:nvPr/>
        </p:nvSpPr>
        <p:spPr>
          <a:xfrm>
            <a:off x="5776111" y="2325993"/>
            <a:ext cx="6415889" cy="444500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err="1" smtClean="0">
                <a:solidFill>
                  <a:schemeClr val="accent3"/>
                </a:solidFill>
              </a:rPr>
              <a:t>BAU</a:t>
            </a:r>
            <a:r>
              <a:rPr lang="en-GB" altLang="en-US" dirty="0" smtClean="0">
                <a:solidFill>
                  <a:schemeClr val="accent3"/>
                </a:solidFill>
              </a:rPr>
              <a:t>:</a:t>
            </a:r>
          </a:p>
          <a:p>
            <a:pPr lvl="1"/>
            <a:r>
              <a:rPr lang="en-GB" altLang="en-US" sz="1800" dirty="0" smtClean="0">
                <a:solidFill>
                  <a:schemeClr val="tx2"/>
                </a:solidFill>
              </a:rPr>
              <a:t>Manages process</a:t>
            </a:r>
          </a:p>
          <a:p>
            <a:pPr lvl="1"/>
            <a:r>
              <a:rPr lang="en-GB" altLang="en-US" sz="1800" dirty="0" smtClean="0">
                <a:solidFill>
                  <a:schemeClr val="tx2"/>
                </a:solidFill>
              </a:rPr>
              <a:t>Optimises time</a:t>
            </a:r>
          </a:p>
          <a:p>
            <a:pPr lvl="1"/>
            <a:r>
              <a:rPr lang="en-GB" altLang="en-US" sz="1800" dirty="0" smtClean="0">
                <a:solidFill>
                  <a:schemeClr val="tx2"/>
                </a:solidFill>
              </a:rPr>
              <a:t>Contains/reduces costs</a:t>
            </a:r>
          </a:p>
          <a:p>
            <a:pPr lvl="1"/>
            <a:r>
              <a:rPr lang="en-GB" altLang="en-US" sz="1800" dirty="0" smtClean="0">
                <a:solidFill>
                  <a:schemeClr val="tx2"/>
                </a:solidFill>
              </a:rPr>
              <a:t>Contains/maintains scope</a:t>
            </a:r>
          </a:p>
          <a:p>
            <a:pPr lvl="1"/>
            <a:r>
              <a:rPr lang="en-GB" altLang="en-US" sz="1800" dirty="0" smtClean="0">
                <a:solidFill>
                  <a:schemeClr val="tx2"/>
                </a:solidFill>
              </a:rPr>
              <a:t>Maintains/improves quality</a:t>
            </a:r>
          </a:p>
          <a:p>
            <a:pPr lvl="1"/>
            <a:r>
              <a:rPr lang="en-GB" altLang="en-US" sz="1800" dirty="0" smtClean="0">
                <a:solidFill>
                  <a:schemeClr val="tx2"/>
                </a:solidFill>
              </a:rPr>
              <a:t>Reduces risk</a:t>
            </a:r>
          </a:p>
          <a:p>
            <a:pPr lvl="1"/>
            <a:r>
              <a:rPr lang="en-GB" altLang="en-US" sz="1800" dirty="0" smtClean="0">
                <a:solidFill>
                  <a:schemeClr val="tx2"/>
                </a:solidFill>
              </a:rPr>
              <a:t>Uses project outputs to create outcomes and realise benefits</a:t>
            </a:r>
          </a:p>
        </p:txBody>
      </p:sp>
    </p:spTree>
    <p:extLst>
      <p:ext uri="{BB962C8B-B14F-4D97-AF65-F5344CB8AC3E}">
        <p14:creationId xmlns:p14="http://schemas.microsoft.com/office/powerpoint/2010/main" val="1100281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AAB195-B577-5546-8349-9DDA93B6129E}" type="slidenum">
              <a:rPr lang="en-US" smtClean="0"/>
              <a:t>7</a:t>
            </a:fld>
            <a:endParaRPr lang="en-US"/>
          </a:p>
        </p:txBody>
      </p:sp>
      <p:sp>
        <p:nvSpPr>
          <p:cNvPr id="4" name="TextBox 3">
            <a:extLst>
              <a:ext uri="{FF2B5EF4-FFF2-40B4-BE49-F238E27FC236}">
                <a16:creationId xmlns:a16="http://schemas.microsoft.com/office/drawing/2014/main" id="{67B54F19-1212-9345-95FF-9D2815FD6E96}"/>
              </a:ext>
            </a:extLst>
          </p:cNvPr>
          <p:cNvSpPr txBox="1"/>
          <p:nvPr/>
        </p:nvSpPr>
        <p:spPr>
          <a:xfrm>
            <a:off x="403340" y="295461"/>
            <a:ext cx="9111851"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The project triangle</a:t>
            </a:r>
          </a:p>
        </p:txBody>
      </p:sp>
      <p:sp>
        <p:nvSpPr>
          <p:cNvPr id="11" name="Rectangle 4"/>
          <p:cNvSpPr txBox="1">
            <a:spLocks noChangeArrowheads="1"/>
          </p:cNvSpPr>
          <p:nvPr/>
        </p:nvSpPr>
        <p:spPr>
          <a:xfrm>
            <a:off x="5776111" y="2339906"/>
            <a:ext cx="6415889" cy="444500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altLang="en-US" sz="1800" dirty="0" smtClean="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170" y="295461"/>
            <a:ext cx="2743200"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763" y="2124261"/>
            <a:ext cx="5537292" cy="4152969"/>
          </a:xfrm>
          <a:prstGeom prst="rect">
            <a:avLst/>
          </a:prstGeom>
        </p:spPr>
      </p:pic>
      <p:sp>
        <p:nvSpPr>
          <p:cNvPr id="9" name="TextBox 8"/>
          <p:cNvSpPr txBox="1"/>
          <p:nvPr/>
        </p:nvSpPr>
        <p:spPr>
          <a:xfrm>
            <a:off x="403340" y="1675329"/>
            <a:ext cx="4390931" cy="1754326"/>
          </a:xfrm>
          <a:prstGeom prst="rect">
            <a:avLst/>
          </a:prstGeom>
          <a:noFill/>
        </p:spPr>
        <p:txBody>
          <a:bodyPr wrap="square" rtlCol="0">
            <a:spAutoFit/>
          </a:bodyPr>
          <a:lstStyle/>
          <a:p>
            <a:r>
              <a:rPr lang="en-GB" dirty="0" smtClean="0"/>
              <a:t>Projects are a constant balancing act.  </a:t>
            </a:r>
          </a:p>
          <a:p>
            <a:endParaRPr lang="en-GB" dirty="0"/>
          </a:p>
          <a:p>
            <a:r>
              <a:rPr lang="en-GB" dirty="0" smtClean="0"/>
              <a:t>Project Managers tension…</a:t>
            </a:r>
          </a:p>
          <a:p>
            <a:pPr marL="285750" indent="-285750">
              <a:buFont typeface="Arial" panose="020B0604020202020204" pitchFamily="34" charset="0"/>
              <a:buChar char="•"/>
            </a:pPr>
            <a:r>
              <a:rPr lang="en-GB" dirty="0" smtClean="0"/>
              <a:t>Performance (quality)</a:t>
            </a:r>
          </a:p>
          <a:p>
            <a:pPr marL="285750" indent="-285750">
              <a:buFont typeface="Arial" panose="020B0604020202020204" pitchFamily="34" charset="0"/>
              <a:buChar char="•"/>
            </a:pPr>
            <a:r>
              <a:rPr lang="en-GB" dirty="0" smtClean="0"/>
              <a:t>Cost</a:t>
            </a:r>
          </a:p>
          <a:p>
            <a:pPr marL="285750" indent="-285750">
              <a:buFont typeface="Arial" panose="020B0604020202020204" pitchFamily="34" charset="0"/>
              <a:buChar char="•"/>
            </a:pPr>
            <a:r>
              <a:rPr lang="en-GB" dirty="0" smtClean="0"/>
              <a:t>Time</a:t>
            </a:r>
            <a:endParaRPr lang="en-GB" dirty="0"/>
          </a:p>
        </p:txBody>
      </p:sp>
      <p:sp>
        <p:nvSpPr>
          <p:cNvPr id="12" name="TextBox 11"/>
          <p:cNvSpPr txBox="1"/>
          <p:nvPr/>
        </p:nvSpPr>
        <p:spPr>
          <a:xfrm>
            <a:off x="5554506" y="1718177"/>
            <a:ext cx="1321806" cy="369332"/>
          </a:xfrm>
          <a:prstGeom prst="rect">
            <a:avLst/>
          </a:prstGeom>
          <a:noFill/>
        </p:spPr>
        <p:txBody>
          <a:bodyPr wrap="square" rtlCol="0">
            <a:spAutoFit/>
          </a:bodyPr>
          <a:lstStyle/>
          <a:p>
            <a:pPr algn="ctr"/>
            <a:r>
              <a:rPr lang="en-GB" b="1" dirty="0" smtClean="0"/>
              <a:t>Time</a:t>
            </a:r>
            <a:endParaRPr lang="en-GB" b="1" dirty="0"/>
          </a:p>
        </p:txBody>
      </p:sp>
      <p:sp>
        <p:nvSpPr>
          <p:cNvPr id="13" name="TextBox 12"/>
          <p:cNvSpPr txBox="1"/>
          <p:nvPr/>
        </p:nvSpPr>
        <p:spPr>
          <a:xfrm>
            <a:off x="8005249" y="6216695"/>
            <a:ext cx="1971804" cy="369332"/>
          </a:xfrm>
          <a:prstGeom prst="rect">
            <a:avLst/>
          </a:prstGeom>
          <a:noFill/>
        </p:spPr>
        <p:txBody>
          <a:bodyPr wrap="square" rtlCol="0">
            <a:spAutoFit/>
          </a:bodyPr>
          <a:lstStyle/>
          <a:p>
            <a:pPr algn="ctr"/>
            <a:r>
              <a:rPr lang="en-GB" b="1" dirty="0" smtClean="0"/>
              <a:t>Performance</a:t>
            </a:r>
            <a:endParaRPr lang="en-GB" b="1" dirty="0"/>
          </a:p>
        </p:txBody>
      </p:sp>
      <p:sp>
        <p:nvSpPr>
          <p:cNvPr id="14" name="TextBox 13"/>
          <p:cNvSpPr txBox="1"/>
          <p:nvPr/>
        </p:nvSpPr>
        <p:spPr>
          <a:xfrm>
            <a:off x="2814474" y="6216695"/>
            <a:ext cx="1194715" cy="369332"/>
          </a:xfrm>
          <a:prstGeom prst="rect">
            <a:avLst/>
          </a:prstGeom>
          <a:noFill/>
        </p:spPr>
        <p:txBody>
          <a:bodyPr wrap="square" rtlCol="0">
            <a:spAutoFit/>
          </a:bodyPr>
          <a:lstStyle/>
          <a:p>
            <a:pPr algn="ctr"/>
            <a:r>
              <a:rPr lang="en-GB" b="1" dirty="0" smtClean="0"/>
              <a:t>Cost</a:t>
            </a:r>
            <a:endParaRPr lang="en-GB" b="1" dirty="0"/>
          </a:p>
        </p:txBody>
      </p:sp>
      <p:sp>
        <p:nvSpPr>
          <p:cNvPr id="15" name="TextBox 14"/>
          <p:cNvSpPr txBox="1"/>
          <p:nvPr/>
        </p:nvSpPr>
        <p:spPr>
          <a:xfrm>
            <a:off x="403341" y="3537477"/>
            <a:ext cx="3676000" cy="646331"/>
          </a:xfrm>
          <a:prstGeom prst="rect">
            <a:avLst/>
          </a:prstGeom>
          <a:noFill/>
        </p:spPr>
        <p:txBody>
          <a:bodyPr wrap="square" rtlCol="0">
            <a:spAutoFit/>
          </a:bodyPr>
          <a:lstStyle/>
          <a:p>
            <a:r>
              <a:rPr lang="en-GB" dirty="0" smtClean="0"/>
              <a:t>This requires active </a:t>
            </a:r>
            <a:r>
              <a:rPr lang="en-GB" b="1" dirty="0" smtClean="0">
                <a:solidFill>
                  <a:schemeClr val="accent3"/>
                </a:solidFill>
              </a:rPr>
              <a:t>management</a:t>
            </a:r>
            <a:r>
              <a:rPr lang="en-GB" dirty="0" smtClean="0"/>
              <a:t> and good </a:t>
            </a:r>
            <a:r>
              <a:rPr lang="en-GB" b="1" dirty="0" smtClean="0">
                <a:solidFill>
                  <a:schemeClr val="accent3"/>
                </a:solidFill>
              </a:rPr>
              <a:t>governance.</a:t>
            </a:r>
            <a:endParaRPr lang="en-GB" b="1" dirty="0">
              <a:solidFill>
                <a:schemeClr val="accent3"/>
              </a:solidFill>
            </a:endParaRPr>
          </a:p>
        </p:txBody>
      </p:sp>
      <p:sp>
        <p:nvSpPr>
          <p:cNvPr id="16" name="TextBox 15"/>
          <p:cNvSpPr txBox="1"/>
          <p:nvPr/>
        </p:nvSpPr>
        <p:spPr>
          <a:xfrm>
            <a:off x="8005250" y="2723417"/>
            <a:ext cx="4200942" cy="2031325"/>
          </a:xfrm>
          <a:prstGeom prst="rect">
            <a:avLst/>
          </a:prstGeom>
          <a:noFill/>
        </p:spPr>
        <p:txBody>
          <a:bodyPr wrap="square" rtlCol="0">
            <a:spAutoFit/>
          </a:bodyPr>
          <a:lstStyle/>
          <a:p>
            <a:r>
              <a:rPr lang="en-GB" b="1" dirty="0" smtClean="0">
                <a:solidFill>
                  <a:schemeClr val="tx2"/>
                </a:solidFill>
              </a:rPr>
              <a:t>Before we can deliver a project, we have to…</a:t>
            </a:r>
          </a:p>
          <a:p>
            <a:endParaRPr lang="en-GB" b="1" dirty="0">
              <a:solidFill>
                <a:schemeClr val="tx2"/>
              </a:solidFill>
            </a:endParaRPr>
          </a:p>
          <a:p>
            <a:pPr marL="342900" indent="-342900">
              <a:buFont typeface="+mj-lt"/>
              <a:buAutoNum type="arabicPeriod"/>
            </a:pPr>
            <a:r>
              <a:rPr lang="en-GB" b="1" dirty="0" smtClean="0">
                <a:solidFill>
                  <a:schemeClr val="tx2"/>
                </a:solidFill>
              </a:rPr>
              <a:t>Make a case for it.</a:t>
            </a:r>
          </a:p>
          <a:p>
            <a:pPr marL="342900" indent="-342900">
              <a:buFont typeface="+mj-lt"/>
              <a:buAutoNum type="arabicPeriod"/>
            </a:pPr>
            <a:r>
              <a:rPr lang="en-GB" b="1" dirty="0" smtClean="0">
                <a:solidFill>
                  <a:schemeClr val="tx2"/>
                </a:solidFill>
              </a:rPr>
              <a:t>Set the rules for it</a:t>
            </a:r>
          </a:p>
          <a:p>
            <a:endParaRPr lang="en-GB" b="1" dirty="0">
              <a:solidFill>
                <a:schemeClr val="tx2"/>
              </a:solidFill>
            </a:endParaRPr>
          </a:p>
          <a:p>
            <a:r>
              <a:rPr lang="en-GB" b="1" dirty="0" smtClean="0">
                <a:solidFill>
                  <a:schemeClr val="tx2"/>
                </a:solidFill>
              </a:rPr>
              <a:t>Let’s look at these steps next….</a:t>
            </a:r>
            <a:endParaRPr lang="en-GB" b="1" dirty="0">
              <a:solidFill>
                <a:schemeClr val="tx2"/>
              </a:solidFill>
            </a:endParaRPr>
          </a:p>
        </p:txBody>
      </p:sp>
    </p:spTree>
    <p:extLst>
      <p:ext uri="{BB962C8B-B14F-4D97-AF65-F5344CB8AC3E}">
        <p14:creationId xmlns:p14="http://schemas.microsoft.com/office/powerpoint/2010/main" val="1500443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773"/>
          <a:stretch/>
        </p:blipFill>
        <p:spPr>
          <a:xfrm>
            <a:off x="6689124" y="4127252"/>
            <a:ext cx="5502876"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8427" y="1558981"/>
            <a:ext cx="8316591"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Project Governance</a:t>
            </a:r>
            <a:endParaRPr kumimoji="0" lang="en-US" sz="4800" b="1"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5" name="TextBox 4">
            <a:extLst>
              <a:ext uri="{FF2B5EF4-FFF2-40B4-BE49-F238E27FC236}">
                <a16:creationId xmlns:a16="http://schemas.microsoft.com/office/drawing/2014/main" id="{C8B66DC9-76C9-5140-A7C4-B9B833C488D1}"/>
              </a:ext>
            </a:extLst>
          </p:cNvPr>
          <p:cNvSpPr txBox="1"/>
          <p:nvPr/>
        </p:nvSpPr>
        <p:spPr>
          <a:xfrm>
            <a:off x="224044" y="2447385"/>
            <a:ext cx="6715050" cy="3570208"/>
          </a:xfrm>
          <a:prstGeom prst="rect">
            <a:avLst/>
          </a:prstGeom>
          <a:noFill/>
        </p:spPr>
        <p:txBody>
          <a:bodyPr wrap="square" rtlCol="0" anchor="t">
            <a:spAutoFit/>
          </a:bodyPr>
          <a:lstStyle/>
          <a:p>
            <a:pPr>
              <a:spcAft>
                <a:spcPts val="200"/>
              </a:spcAft>
            </a:pPr>
            <a:r>
              <a:rPr lang="en-US" sz="2800" b="1" spc="-100" dirty="0" smtClean="0">
                <a:solidFill>
                  <a:srgbClr val="1E5DF8"/>
                </a:solidFill>
                <a:latin typeface="Arial" panose="020B0604020202020204" pitchFamily="34" charset="0"/>
                <a:cs typeface="Arial" panose="020B0604020202020204" pitchFamily="34" charset="0"/>
              </a:rPr>
              <a:t>PG 1</a:t>
            </a:r>
            <a:r>
              <a:rPr lang="en-US" sz="2800" b="1" spc="-100" dirty="0">
                <a:solidFill>
                  <a:srgbClr val="2E2D62"/>
                </a:solidFill>
                <a:latin typeface="Arial" panose="020B0604020202020204" pitchFamily="34" charset="0"/>
                <a:cs typeface="Arial" panose="020B0604020202020204" pitchFamily="34" charset="0"/>
              </a:rPr>
              <a:t> Business Cases</a:t>
            </a:r>
          </a:p>
          <a:p>
            <a:endParaRPr lang="en-GB" dirty="0">
              <a:solidFill>
                <a:srgbClr val="626262"/>
              </a:solidFill>
              <a:latin typeface="Arial" panose="020B0604020202020204" pitchFamily="34" charset="0"/>
              <a:cs typeface="Arial" panose="020B0604020202020204" pitchFamily="34" charset="0"/>
            </a:endParaRPr>
          </a:p>
          <a:p>
            <a:pPr>
              <a:spcAft>
                <a:spcPts val="200"/>
              </a:spcAft>
            </a:pPr>
            <a:r>
              <a:rPr lang="en-US" sz="2800" b="1" spc="-100" dirty="0" smtClean="0">
                <a:solidFill>
                  <a:srgbClr val="1E5DF8"/>
                </a:solidFill>
                <a:latin typeface="Arial" panose="020B0604020202020204" pitchFamily="34" charset="0"/>
                <a:cs typeface="Arial" panose="020B0604020202020204" pitchFamily="34" charset="0"/>
              </a:rPr>
              <a:t>PG 2</a:t>
            </a:r>
            <a:r>
              <a:rPr lang="en-US" sz="2800" b="1" spc="-100" dirty="0">
                <a:solidFill>
                  <a:srgbClr val="2E2D62"/>
                </a:solidFill>
                <a:latin typeface="Arial" panose="020B0604020202020204" pitchFamily="34" charset="0"/>
                <a:cs typeface="Arial" panose="020B0604020202020204" pitchFamily="34" charset="0"/>
              </a:rPr>
              <a:t> Some key people</a:t>
            </a:r>
          </a:p>
          <a:p>
            <a:pPr>
              <a:spcAft>
                <a:spcPts val="200"/>
              </a:spcAft>
            </a:pPr>
            <a:endParaRPr lang="en-US" b="1" spc="-100" dirty="0" smtClean="0">
              <a:solidFill>
                <a:srgbClr val="1E5DF8"/>
              </a:solidFill>
              <a:latin typeface="Arial" panose="020B0604020202020204" pitchFamily="34" charset="0"/>
              <a:cs typeface="Arial" panose="020B0604020202020204" pitchFamily="34" charset="0"/>
            </a:endParaRPr>
          </a:p>
          <a:p>
            <a:pPr>
              <a:spcAft>
                <a:spcPts val="200"/>
              </a:spcAft>
            </a:pPr>
            <a:r>
              <a:rPr lang="en-US" sz="2800" b="1" spc="-100" dirty="0" smtClean="0">
                <a:solidFill>
                  <a:srgbClr val="1E5DF8"/>
                </a:solidFill>
                <a:latin typeface="Arial" panose="020B0604020202020204" pitchFamily="34" charset="0"/>
                <a:cs typeface="Arial" panose="020B0604020202020204" pitchFamily="34" charset="0"/>
              </a:rPr>
              <a:t>PG 3</a:t>
            </a:r>
            <a:r>
              <a:rPr lang="en-US" sz="2800" b="1" spc="-100" dirty="0">
                <a:solidFill>
                  <a:srgbClr val="2E2D62"/>
                </a:solidFill>
                <a:latin typeface="Arial" panose="020B0604020202020204" pitchFamily="34" charset="0"/>
                <a:cs typeface="Arial" panose="020B0604020202020204" pitchFamily="34" charset="0"/>
              </a:rPr>
              <a:t> Sources of help</a:t>
            </a:r>
          </a:p>
          <a:p>
            <a:pPr>
              <a:spcAft>
                <a:spcPts val="200"/>
              </a:spcAft>
            </a:pPr>
            <a:endParaRPr lang="en-US" b="1" spc="-100" dirty="0" smtClean="0">
              <a:solidFill>
                <a:schemeClr val="accent1"/>
              </a:solidFill>
              <a:latin typeface="Arial" panose="020B0604020202020204" pitchFamily="34" charset="0"/>
              <a:cs typeface="Arial" panose="020B0604020202020204" pitchFamily="34" charset="0"/>
            </a:endParaRPr>
          </a:p>
          <a:p>
            <a:pPr>
              <a:spcAft>
                <a:spcPts val="200"/>
              </a:spcAft>
            </a:pPr>
            <a:r>
              <a:rPr lang="en-US" sz="2800" b="1" spc="-100" dirty="0" smtClean="0">
                <a:solidFill>
                  <a:schemeClr val="accent1"/>
                </a:solidFill>
                <a:latin typeface="Arial" panose="020B0604020202020204" pitchFamily="34" charset="0"/>
                <a:cs typeface="Arial" panose="020B0604020202020204" pitchFamily="34" charset="0"/>
              </a:rPr>
              <a:t>PG 4</a:t>
            </a:r>
            <a:r>
              <a:rPr lang="en-US" sz="2800" b="1" spc="-100" dirty="0" smtClean="0">
                <a:solidFill>
                  <a:srgbClr val="2E2D62"/>
                </a:solidFill>
                <a:latin typeface="Arial" panose="020B0604020202020204" pitchFamily="34" charset="0"/>
                <a:cs typeface="Arial" panose="020B0604020202020204" pitchFamily="34" charset="0"/>
              </a:rPr>
              <a:t> How will </a:t>
            </a:r>
            <a:r>
              <a:rPr lang="en-US" sz="2800" b="1" spc="-100" dirty="0" smtClean="0">
                <a:solidFill>
                  <a:schemeClr val="accent3"/>
                </a:solidFill>
                <a:latin typeface="Arial" panose="020B0604020202020204" pitchFamily="34" charset="0"/>
                <a:cs typeface="Arial" panose="020B0604020202020204" pitchFamily="34" charset="0"/>
              </a:rPr>
              <a:t>you</a:t>
            </a:r>
            <a:r>
              <a:rPr lang="en-US" sz="2800" b="1" spc="-100" dirty="0" smtClean="0">
                <a:solidFill>
                  <a:srgbClr val="2E2D62"/>
                </a:solidFill>
                <a:latin typeface="Arial" panose="020B0604020202020204" pitchFamily="34" charset="0"/>
                <a:cs typeface="Arial" panose="020B0604020202020204" pitchFamily="34" charset="0"/>
              </a:rPr>
              <a:t> govern </a:t>
            </a:r>
            <a:r>
              <a:rPr lang="en-US" sz="2800" b="1" spc="-100" dirty="0" smtClean="0">
                <a:solidFill>
                  <a:schemeClr val="accent3"/>
                </a:solidFill>
                <a:latin typeface="Arial" panose="020B0604020202020204" pitchFamily="34" charset="0"/>
                <a:cs typeface="Arial" panose="020B0604020202020204" pitchFamily="34" charset="0"/>
              </a:rPr>
              <a:t>your</a:t>
            </a:r>
            <a:r>
              <a:rPr lang="en-US" sz="2800" b="1" spc="-100" dirty="0" smtClean="0">
                <a:solidFill>
                  <a:srgbClr val="2E2D62"/>
                </a:solidFill>
                <a:latin typeface="Arial" panose="020B0604020202020204" pitchFamily="34" charset="0"/>
                <a:cs typeface="Arial" panose="020B0604020202020204" pitchFamily="34" charset="0"/>
              </a:rPr>
              <a:t> project?</a:t>
            </a:r>
            <a:endParaRPr lang="en-US" sz="2800" b="1" spc="-100" dirty="0">
              <a:solidFill>
                <a:srgbClr val="2E2D62"/>
              </a:solidFill>
              <a:latin typeface="Arial" panose="020B0604020202020204" pitchFamily="34" charset="0"/>
              <a:cs typeface="Arial" panose="020B0604020202020204" pitchFamily="34" charset="0"/>
            </a:endParaRPr>
          </a:p>
          <a:p>
            <a:endParaRPr lang="en-GB" dirty="0">
              <a:solidFill>
                <a:srgbClr val="626262"/>
              </a:solidFill>
              <a:latin typeface="Arial" panose="020B0604020202020204" pitchFamily="34" charset="0"/>
              <a:cs typeface="Arial" panose="020B0604020202020204" pitchFamily="34" charset="0"/>
            </a:endParaRPr>
          </a:p>
          <a:p>
            <a:endParaRPr lang="en-US" sz="1600" dirty="0" smtClean="0">
              <a:solidFill>
                <a:srgbClr val="626262"/>
              </a:solidFill>
              <a:latin typeface="Arial" panose="020B0604020202020204" pitchFamily="34" charset="0"/>
              <a:cs typeface="Arial" panose="020B0604020202020204" pitchFamily="34" charset="0"/>
            </a:endParaRPr>
          </a:p>
          <a:p>
            <a:endParaRPr lang="en-US" sz="16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216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253-pm-osc-pres-0002-v0.1-OsC_Jan_20-Mtg-(20200115) - PAM - PowerPoint"/>
          <p:cNvPicPr>
            <a:picLocks noChangeAspect="1"/>
          </p:cNvPicPr>
          <p:nvPr/>
        </p:nvPicPr>
        <p:blipFill rotWithShape="1">
          <a:blip r:embed="rId3">
            <a:extLst>
              <a:ext uri="{28A0092B-C50C-407E-A947-70E740481C1C}">
                <a14:useLocalDpi xmlns:a14="http://schemas.microsoft.com/office/drawing/2010/main" val="0"/>
              </a:ext>
            </a:extLst>
          </a:blip>
          <a:srcRect l="27527" t="22335" r="30824" b="22335"/>
          <a:stretch/>
        </p:blipFill>
        <p:spPr>
          <a:xfrm>
            <a:off x="5898331" y="0"/>
            <a:ext cx="9546336" cy="6858000"/>
          </a:xfrm>
          <a:prstGeom prst="rect">
            <a:avLst/>
          </a:prstGeom>
        </p:spPr>
      </p:pic>
      <p:sp>
        <p:nvSpPr>
          <p:cNvPr id="13" name="TextBox 12">
            <a:extLst>
              <a:ext uri="{FF2B5EF4-FFF2-40B4-BE49-F238E27FC236}">
                <a16:creationId xmlns:a16="http://schemas.microsoft.com/office/drawing/2014/main" id="{001E8603-51D4-7C45-829A-9AE25E5A2E4F}"/>
              </a:ext>
            </a:extLst>
          </p:cNvPr>
          <p:cNvSpPr txBox="1"/>
          <p:nvPr/>
        </p:nvSpPr>
        <p:spPr>
          <a:xfrm>
            <a:off x="403341" y="152400"/>
            <a:ext cx="6356456" cy="769441"/>
          </a:xfrm>
          <a:prstGeom prst="rect">
            <a:avLst/>
          </a:prstGeom>
          <a:noFill/>
        </p:spPr>
        <p:txBody>
          <a:bodyPr wrap="square" rtlCol="0" anchor="t">
            <a:spAutoFit/>
          </a:bodyPr>
          <a:lstStyle/>
          <a:p>
            <a:r>
              <a:rPr lang="en-US" sz="4400" b="1" spc="-150" dirty="0" smtClean="0">
                <a:solidFill>
                  <a:srgbClr val="2E2D62"/>
                </a:solidFill>
                <a:latin typeface="Arial" panose="020B0604020202020204" pitchFamily="34" charset="0"/>
                <a:cs typeface="Arial" panose="020B0604020202020204" pitchFamily="34" charset="0"/>
              </a:rPr>
              <a:t>Project Governance</a:t>
            </a:r>
            <a:endParaRPr lang="en-US" sz="4400" b="1" spc="-150" dirty="0">
              <a:solidFill>
                <a:srgbClr val="2E2D6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4816820"/>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12" name="Picture 11">
            <a:extLst>
              <a:ext uri="{FF2B5EF4-FFF2-40B4-BE49-F238E27FC236}">
                <a16:creationId xmlns:a16="http://schemas.microsoft.com/office/drawing/2014/main" id="{9E6DE168-6938-B747-BEE8-8CC9B28012DE}"/>
              </a:ext>
            </a:extLst>
          </p:cNvPr>
          <p:cNvPicPr>
            <a:picLocks noChangeAspect="1"/>
          </p:cNvPicPr>
          <p:nvPr/>
        </p:nvPicPr>
        <p:blipFill rotWithShape="1">
          <a:blip r:embed="rId4"/>
          <a:srcRect l="47007"/>
          <a:stretch/>
        </p:blipFill>
        <p:spPr>
          <a:xfrm>
            <a:off x="5871466" y="7549"/>
            <a:ext cx="646090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224044" y="2833558"/>
            <a:ext cx="6715050" cy="3570208"/>
          </a:xfrm>
          <a:prstGeom prst="rect">
            <a:avLst/>
          </a:prstGeom>
          <a:noFill/>
        </p:spPr>
        <p:txBody>
          <a:bodyPr wrap="square" rtlCol="0" anchor="t">
            <a:spAutoFit/>
          </a:bodyPr>
          <a:lstStyle/>
          <a:p>
            <a:pPr>
              <a:spcAft>
                <a:spcPts val="200"/>
              </a:spcAft>
            </a:pPr>
            <a:r>
              <a:rPr lang="en-US" sz="2800" b="1" spc="-100" dirty="0" smtClean="0">
                <a:solidFill>
                  <a:srgbClr val="1E5DF8"/>
                </a:solidFill>
                <a:latin typeface="Arial" panose="020B0604020202020204" pitchFamily="34" charset="0"/>
                <a:cs typeface="Arial" panose="020B0604020202020204" pitchFamily="34" charset="0"/>
              </a:rPr>
              <a:t>PG 1</a:t>
            </a:r>
            <a:r>
              <a:rPr lang="en-US" sz="2800" b="1" spc="-100" dirty="0">
                <a:solidFill>
                  <a:srgbClr val="2E2D62"/>
                </a:solidFill>
                <a:latin typeface="Arial" panose="020B0604020202020204" pitchFamily="34" charset="0"/>
                <a:cs typeface="Arial" panose="020B0604020202020204" pitchFamily="34" charset="0"/>
              </a:rPr>
              <a:t> Business Cases</a:t>
            </a:r>
          </a:p>
          <a:p>
            <a:endParaRPr lang="en-GB" dirty="0">
              <a:solidFill>
                <a:srgbClr val="626262"/>
              </a:solidFill>
              <a:latin typeface="Arial" panose="020B0604020202020204" pitchFamily="34" charset="0"/>
              <a:cs typeface="Arial" panose="020B0604020202020204" pitchFamily="34" charset="0"/>
            </a:endParaRPr>
          </a:p>
          <a:p>
            <a:pPr>
              <a:spcAft>
                <a:spcPts val="200"/>
              </a:spcAft>
            </a:pPr>
            <a:r>
              <a:rPr lang="en-US" sz="2800" b="1" spc="-100" dirty="0" smtClean="0">
                <a:solidFill>
                  <a:srgbClr val="1E5DF8"/>
                </a:solidFill>
                <a:latin typeface="Arial" panose="020B0604020202020204" pitchFamily="34" charset="0"/>
                <a:cs typeface="Arial" panose="020B0604020202020204" pitchFamily="34" charset="0"/>
              </a:rPr>
              <a:t>PG 2</a:t>
            </a:r>
            <a:r>
              <a:rPr lang="en-US" sz="2800" b="1" spc="-100" dirty="0">
                <a:solidFill>
                  <a:srgbClr val="2E2D62"/>
                </a:solidFill>
                <a:latin typeface="Arial" panose="020B0604020202020204" pitchFamily="34" charset="0"/>
                <a:cs typeface="Arial" panose="020B0604020202020204" pitchFamily="34" charset="0"/>
              </a:rPr>
              <a:t> Some key people</a:t>
            </a:r>
          </a:p>
          <a:p>
            <a:pPr>
              <a:spcAft>
                <a:spcPts val="200"/>
              </a:spcAft>
            </a:pPr>
            <a:endParaRPr lang="en-US" b="1" spc="-100" dirty="0" smtClean="0">
              <a:solidFill>
                <a:srgbClr val="1E5DF8"/>
              </a:solidFill>
              <a:latin typeface="Arial" panose="020B0604020202020204" pitchFamily="34" charset="0"/>
              <a:cs typeface="Arial" panose="020B0604020202020204" pitchFamily="34" charset="0"/>
            </a:endParaRPr>
          </a:p>
          <a:p>
            <a:pPr>
              <a:spcAft>
                <a:spcPts val="200"/>
              </a:spcAft>
            </a:pPr>
            <a:r>
              <a:rPr lang="en-US" sz="2800" b="1" spc="-100" dirty="0" smtClean="0">
                <a:solidFill>
                  <a:srgbClr val="1E5DF8"/>
                </a:solidFill>
                <a:latin typeface="Arial" panose="020B0604020202020204" pitchFamily="34" charset="0"/>
                <a:cs typeface="Arial" panose="020B0604020202020204" pitchFamily="34" charset="0"/>
              </a:rPr>
              <a:t>PG 3</a:t>
            </a:r>
            <a:r>
              <a:rPr lang="en-US" sz="2800" b="1" spc="-100" dirty="0">
                <a:solidFill>
                  <a:srgbClr val="2E2D62"/>
                </a:solidFill>
                <a:latin typeface="Arial" panose="020B0604020202020204" pitchFamily="34" charset="0"/>
                <a:cs typeface="Arial" panose="020B0604020202020204" pitchFamily="34" charset="0"/>
              </a:rPr>
              <a:t> Sources of help</a:t>
            </a:r>
          </a:p>
          <a:p>
            <a:pPr>
              <a:spcAft>
                <a:spcPts val="200"/>
              </a:spcAft>
            </a:pPr>
            <a:endParaRPr lang="en-US" b="1" spc="-100" dirty="0" smtClean="0">
              <a:solidFill>
                <a:schemeClr val="accent1"/>
              </a:solidFill>
              <a:latin typeface="Arial" panose="020B0604020202020204" pitchFamily="34" charset="0"/>
              <a:cs typeface="Arial" panose="020B0604020202020204" pitchFamily="34" charset="0"/>
            </a:endParaRPr>
          </a:p>
          <a:p>
            <a:pPr>
              <a:spcAft>
                <a:spcPts val="200"/>
              </a:spcAft>
            </a:pPr>
            <a:r>
              <a:rPr lang="en-US" sz="2800" b="1" spc="-100" dirty="0" smtClean="0">
                <a:solidFill>
                  <a:schemeClr val="accent1"/>
                </a:solidFill>
                <a:latin typeface="Arial" panose="020B0604020202020204" pitchFamily="34" charset="0"/>
                <a:cs typeface="Arial" panose="020B0604020202020204" pitchFamily="34" charset="0"/>
              </a:rPr>
              <a:t>PG 4</a:t>
            </a:r>
            <a:r>
              <a:rPr lang="en-US" sz="2800" b="1" spc="-100" dirty="0" smtClean="0">
                <a:solidFill>
                  <a:srgbClr val="2E2D62"/>
                </a:solidFill>
                <a:latin typeface="Arial" panose="020B0604020202020204" pitchFamily="34" charset="0"/>
                <a:cs typeface="Arial" panose="020B0604020202020204" pitchFamily="34" charset="0"/>
              </a:rPr>
              <a:t> How will </a:t>
            </a:r>
            <a:r>
              <a:rPr lang="en-US" sz="2800" b="1" spc="-100" dirty="0" smtClean="0">
                <a:solidFill>
                  <a:schemeClr val="accent3"/>
                </a:solidFill>
                <a:latin typeface="Arial" panose="020B0604020202020204" pitchFamily="34" charset="0"/>
                <a:cs typeface="Arial" panose="020B0604020202020204" pitchFamily="34" charset="0"/>
              </a:rPr>
              <a:t>you</a:t>
            </a:r>
            <a:r>
              <a:rPr lang="en-US" sz="2800" b="1" spc="-100" dirty="0" smtClean="0">
                <a:solidFill>
                  <a:srgbClr val="2E2D62"/>
                </a:solidFill>
                <a:latin typeface="Arial" panose="020B0604020202020204" pitchFamily="34" charset="0"/>
                <a:cs typeface="Arial" panose="020B0604020202020204" pitchFamily="34" charset="0"/>
              </a:rPr>
              <a:t> govern </a:t>
            </a:r>
            <a:r>
              <a:rPr lang="en-US" sz="2800" b="1" spc="-100" dirty="0" smtClean="0">
                <a:solidFill>
                  <a:schemeClr val="accent3"/>
                </a:solidFill>
                <a:latin typeface="Arial" panose="020B0604020202020204" pitchFamily="34" charset="0"/>
                <a:cs typeface="Arial" panose="020B0604020202020204" pitchFamily="34" charset="0"/>
              </a:rPr>
              <a:t>your</a:t>
            </a:r>
            <a:r>
              <a:rPr lang="en-US" sz="2800" b="1" spc="-100" dirty="0" smtClean="0">
                <a:solidFill>
                  <a:srgbClr val="2E2D62"/>
                </a:solidFill>
                <a:latin typeface="Arial" panose="020B0604020202020204" pitchFamily="34" charset="0"/>
                <a:cs typeface="Arial" panose="020B0604020202020204" pitchFamily="34" charset="0"/>
              </a:rPr>
              <a:t> project?</a:t>
            </a:r>
            <a:endParaRPr lang="en-US" sz="2800" b="1" spc="-100" dirty="0">
              <a:solidFill>
                <a:srgbClr val="2E2D62"/>
              </a:solidFill>
              <a:latin typeface="Arial" panose="020B0604020202020204" pitchFamily="34" charset="0"/>
              <a:cs typeface="Arial" panose="020B0604020202020204" pitchFamily="34" charset="0"/>
            </a:endParaRPr>
          </a:p>
          <a:p>
            <a:endParaRPr lang="en-GB" dirty="0">
              <a:solidFill>
                <a:srgbClr val="626262"/>
              </a:solidFill>
              <a:latin typeface="Arial" panose="020B0604020202020204" pitchFamily="34" charset="0"/>
              <a:cs typeface="Arial" panose="020B0604020202020204" pitchFamily="34" charset="0"/>
            </a:endParaRPr>
          </a:p>
          <a:p>
            <a:endParaRPr lang="en-US" sz="1600" dirty="0" smtClean="0">
              <a:solidFill>
                <a:srgbClr val="626262"/>
              </a:solidFill>
              <a:latin typeface="Arial" panose="020B0604020202020204" pitchFamily="34" charset="0"/>
              <a:cs typeface="Arial" panose="020B0604020202020204" pitchFamily="34" charset="0"/>
            </a:endParaRPr>
          </a:p>
          <a:p>
            <a:endParaRPr lang="en-US" sz="16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1506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Font and logo master">
  <a:themeElements>
    <a:clrScheme name="Custom 3">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FFFF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A89D99AE5C3244B06DA219CECCBBAB" ma:contentTypeVersion="11" ma:contentTypeDescription="Create a new document." ma:contentTypeScope="" ma:versionID="c20906dad9c28a0ee57d0637a5baeb54">
  <xsd:schema xmlns:xsd="http://www.w3.org/2001/XMLSchema" xmlns:xs="http://www.w3.org/2001/XMLSchema" xmlns:p="http://schemas.microsoft.com/office/2006/metadata/properties" xmlns:ns3="3305b838-c34c-4bc5-a224-1b5d53e55c3e" targetNamespace="http://schemas.microsoft.com/office/2006/metadata/properties" ma:root="true" ma:fieldsID="b6e3bbc7b70df0a0bff8b36e490beca9" ns3:_="">
    <xsd:import namespace="3305b838-c34c-4bc5-a224-1b5d53e55c3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5b838-c34c-4bc5-a224-1b5d53e55c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43CDFA-0B14-4445-90C7-9A023486D003}">
  <ds:schemaRefs>
    <ds:schemaRef ds:uri="http://schemas.microsoft.com/sharepoint/v3/contenttype/forms"/>
  </ds:schemaRefs>
</ds:datastoreItem>
</file>

<file path=customXml/itemProps2.xml><?xml version="1.0" encoding="utf-8"?>
<ds:datastoreItem xmlns:ds="http://schemas.openxmlformats.org/officeDocument/2006/customXml" ds:itemID="{6A2BBC9C-DB11-4E00-9381-29DE5A4E0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5b838-c34c-4bc5-a224-1b5d53e55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126985-D7FE-46C0-A123-72CAD7103A47}">
  <ds:schemaRefs>
    <ds:schemaRef ds:uri="http://www.w3.org/XML/1998/namespace"/>
    <ds:schemaRef ds:uri="http://purl.org/dc/dcmityp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305b838-c34c-4bc5-a224-1b5d53e55c3e"/>
  </ds:schemaRefs>
</ds:datastoreItem>
</file>

<file path=docProps/app.xml><?xml version="1.0" encoding="utf-8"?>
<Properties xmlns="http://schemas.openxmlformats.org/officeDocument/2006/extended-properties" xmlns:vt="http://schemas.openxmlformats.org/officeDocument/2006/docPropsVTypes">
  <Template>Office Theme</Template>
  <TotalTime>32401</TotalTime>
  <Words>3132</Words>
  <Application>Microsoft Office PowerPoint</Application>
  <PresentationFormat>Widescreen</PresentationFormat>
  <Paragraphs>358</Paragraphs>
  <Slides>31</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31</vt:i4>
      </vt:variant>
    </vt:vector>
  </HeadingPairs>
  <TitlesOfParts>
    <vt:vector size="43" baseType="lpstr">
      <vt:lpstr>Arial</vt:lpstr>
      <vt:lpstr>Arial Regular</vt:lpstr>
      <vt:lpstr>Calibri</vt:lpstr>
      <vt:lpstr>Lucida Grande</vt:lpstr>
      <vt:lpstr>open-sans</vt:lpstr>
      <vt:lpstr>Wingdings</vt:lpstr>
      <vt:lpstr>ヒラギノ角ゴ Pro W3</vt:lpstr>
      <vt:lpstr>Font and logo master</vt:lpstr>
      <vt:lpstr>Font WITHOUT logo master</vt:lpstr>
      <vt:lpstr>2_Blank Presentation</vt:lpstr>
      <vt:lpstr>1_Font and logo master</vt:lpstr>
      <vt:lpstr>2_Font and logo master</vt:lpstr>
      <vt:lpstr>PowerPoint Presentation</vt:lpstr>
      <vt:lpstr>PowerPoint Presentation</vt:lpstr>
      <vt:lpstr>PowerPoint Presentation</vt:lpstr>
      <vt:lpstr>PowerPoint Presentation</vt:lpstr>
      <vt:lpstr>PowerPoint Presentation</vt:lpstr>
      <vt:lpstr>Projects versus Business as Usual (BAU)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Systems Engineering</vt:lpstr>
      <vt:lpstr>Systems Engineering In 1 Diagram</vt:lpstr>
      <vt:lpstr>The alternative….</vt:lpstr>
      <vt:lpstr>Systems Engineering Approach to Projects (1)</vt:lpstr>
      <vt:lpstr>Systems Engineering Approach to Projects (2)</vt:lpstr>
      <vt:lpstr>What makes a good requirement?</vt:lpstr>
      <vt:lpstr>Example requirements – good &amp; bad</vt:lpstr>
      <vt:lpstr>Managing Requirements</vt:lpstr>
      <vt:lpstr>Tools &amp; Documents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Lewis, Jon (STFC,DL,AST)</cp:lastModifiedBy>
  <cp:revision>594</cp:revision>
  <cp:lastPrinted>2019-12-09T08:41:27Z</cp:lastPrinted>
  <dcterms:created xsi:type="dcterms:W3CDTF">2019-09-17T08:04:08Z</dcterms:created>
  <dcterms:modified xsi:type="dcterms:W3CDTF">2022-06-13T08:21:02Z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0x01010078A89D99AE5C3244B06DA219CECCBBAB</vt:lpwstr>
  </property>
</Properties>
</file>