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62" r:id="rId2"/>
    <p:sldId id="289" r:id="rId3"/>
    <p:sldId id="273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74" r:id="rId12"/>
    <p:sldId id="280" r:id="rId13"/>
    <p:sldId id="290" r:id="rId14"/>
    <p:sldId id="291" r:id="rId15"/>
    <p:sldId id="292" r:id="rId16"/>
    <p:sldId id="293" r:id="rId17"/>
    <p:sldId id="294" r:id="rId18"/>
    <p:sldId id="272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58"/>
    <p:restoredTop sz="94663"/>
  </p:normalViewPr>
  <p:slideViewPr>
    <p:cSldViewPr snapToGrid="0" snapToObjects="1">
      <p:cViewPr varScale="1">
        <p:scale>
          <a:sx n="124" d="100"/>
          <a:sy n="124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822B7-D429-AE45-9F06-244E0C0B464D}" type="datetimeFigureOut">
              <a:rPr lang="en-US" smtClean="0"/>
              <a:t>5/5/22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A9180-A624-9048-AF88-58EF8BFFF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8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69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516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1760" y="182562"/>
            <a:ext cx="462280" cy="365125"/>
          </a:xfrm>
        </p:spPr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254BF5B-0E3D-A84B-97F1-24C008861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19</a:t>
            </a:r>
            <a:r>
              <a:rPr lang="en-US" baseline="30000" dirty="0"/>
              <a:t>th</a:t>
            </a:r>
            <a:r>
              <a:rPr lang="en-US" dirty="0"/>
              <a:t> January 2022</a:t>
            </a:r>
          </a:p>
        </p:txBody>
      </p:sp>
    </p:spTree>
    <p:extLst>
      <p:ext uri="{BB962C8B-B14F-4D97-AF65-F5344CB8AC3E}">
        <p14:creationId xmlns:p14="http://schemas.microsoft.com/office/powerpoint/2010/main" val="340167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0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69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662"/>
            <a:ext cx="10515600" cy="1065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85874"/>
            <a:ext cx="10515600" cy="4891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2080" y="182562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</a:t>
            </a:r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6194100"/>
            <a:ext cx="2111379" cy="539751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90136AD-903A-FD40-8C6C-D6B745641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19</a:t>
            </a:r>
            <a:r>
              <a:rPr lang="en-US" baseline="30000" dirty="0"/>
              <a:t>th</a:t>
            </a:r>
            <a:r>
              <a:rPr lang="en-US" dirty="0"/>
              <a:t> January 2022</a:t>
            </a:r>
          </a:p>
        </p:txBody>
      </p:sp>
    </p:spTree>
    <p:extLst>
      <p:ext uri="{BB962C8B-B14F-4D97-AF65-F5344CB8AC3E}">
        <p14:creationId xmlns:p14="http://schemas.microsoft.com/office/powerpoint/2010/main" val="39602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72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255197" y="2160730"/>
            <a:ext cx="456483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Atlassian status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1255197" y="3951163"/>
            <a:ext cx="5745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Alastair Dewhurst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8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3FA8AF-6CC4-4B45-B81B-FE18506E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Queue in JSM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EA6CF8-EC2A-B240-9BFB-04207C58A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5</a:t>
            </a:r>
            <a:r>
              <a:rPr lang="en-US" baseline="30000" dirty="0"/>
              <a:t>th</a:t>
            </a:r>
            <a:r>
              <a:rPr lang="en-US" dirty="0"/>
              <a:t> May 2022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68B8AF1-0E5C-3A43-83D8-84E61ECADA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7316" y="1285875"/>
            <a:ext cx="9117367" cy="489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13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3FA8AF-6CC4-4B45-B81B-FE18506E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are we migrating to Atlassian?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EA6CF8-EC2A-B240-9BFB-04207C58A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5</a:t>
            </a:r>
            <a:r>
              <a:rPr lang="en-US" baseline="30000" dirty="0"/>
              <a:t>th</a:t>
            </a:r>
            <a:r>
              <a:rPr lang="en-US" dirty="0"/>
              <a:t> May 2022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F6F9160D-C1C2-354A-8D80-4E1819D099DA}"/>
              </a:ext>
            </a:extLst>
          </p:cNvPr>
          <p:cNvSpPr txBox="1">
            <a:spLocks/>
          </p:cNvSpPr>
          <p:nvPr/>
        </p:nvSpPr>
        <p:spPr>
          <a:xfrm>
            <a:off x="838200" y="1285874"/>
            <a:ext cx="10515600" cy="4837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the Cloud and DAFNI instances they needed to because the on-premise server license was being phased out.</a:t>
            </a:r>
          </a:p>
          <a:p>
            <a:r>
              <a:rPr lang="en-US" dirty="0"/>
              <a:t>For the rest of us:</a:t>
            </a:r>
          </a:p>
          <a:p>
            <a:pPr lvl="1"/>
            <a:r>
              <a:rPr lang="en-US" dirty="0"/>
              <a:t>Because it’ has more features than RT and the </a:t>
            </a:r>
            <a:r>
              <a:rPr lang="en-US" dirty="0" err="1"/>
              <a:t>Twiki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Because it will be easier to maintain (because we won’t have too).</a:t>
            </a:r>
          </a:p>
          <a:p>
            <a:pPr marL="0" indent="0" algn="ctr">
              <a:buNone/>
            </a:pPr>
            <a:r>
              <a:rPr lang="en-US" b="1" dirty="0"/>
              <a:t>We want to encourage people in systems division and across SCD to work more effectively together!</a:t>
            </a:r>
          </a:p>
          <a:p>
            <a:r>
              <a:rPr lang="en-US" dirty="0"/>
              <a:t>The way we are currently doing things, shouldn’t necessary be mapped directly into the Atlassian.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633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3FA8AF-6CC4-4B45-B81B-FE18506E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9DB6F9-A8C5-BE4D-94DD-634D20C1B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May - Cloud and DAFNI start using new instance.</a:t>
            </a:r>
          </a:p>
          <a:p>
            <a:r>
              <a:rPr lang="en-US" dirty="0"/>
              <a:t>Start of June - New projects created for easy use cases.  E.g. for something new with no background.</a:t>
            </a:r>
          </a:p>
          <a:p>
            <a:r>
              <a:rPr lang="en-US" dirty="0"/>
              <a:t>Start of August - Start migrating existing projects without dependencies.</a:t>
            </a:r>
          </a:p>
          <a:p>
            <a:r>
              <a:rPr lang="en-US" dirty="0"/>
              <a:t>Start of October - Start creating new projects for things that we want to do differently.</a:t>
            </a:r>
          </a:p>
          <a:p>
            <a:r>
              <a:rPr lang="en-US" dirty="0"/>
              <a:t>March 2023 - Finish migration, decommission old service desks.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EA6CF8-EC2A-B240-9BFB-04207C58A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5</a:t>
            </a:r>
            <a:r>
              <a:rPr lang="en-US" baseline="30000" dirty="0"/>
              <a:t>th</a:t>
            </a:r>
            <a:r>
              <a:rPr lang="en-US" dirty="0"/>
              <a:t> May 2022</a:t>
            </a:r>
          </a:p>
        </p:txBody>
      </p:sp>
    </p:spTree>
    <p:extLst>
      <p:ext uri="{BB962C8B-B14F-4D97-AF65-F5344CB8AC3E}">
        <p14:creationId xmlns:p14="http://schemas.microsoft.com/office/powerpoint/2010/main" val="3290817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3FA8AF-6CC4-4B45-B81B-FE18506E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9DB6F9-A8C5-BE4D-94DD-634D20C1B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May - Cloud and DAFNI start using new instance.</a:t>
            </a:r>
          </a:p>
          <a:p>
            <a:r>
              <a:rPr lang="en-US" dirty="0"/>
              <a:t>Start of June - New projects created for easy use cases.  E.g. for something new with no background.</a:t>
            </a:r>
          </a:p>
          <a:p>
            <a:r>
              <a:rPr lang="en-US" dirty="0"/>
              <a:t>Start of August - Start migrating existing projects without dependencies.</a:t>
            </a:r>
          </a:p>
          <a:p>
            <a:r>
              <a:rPr lang="en-US" dirty="0"/>
              <a:t>Start of October - Start creating new projects for things that we want to do differently.</a:t>
            </a:r>
          </a:p>
          <a:p>
            <a:r>
              <a:rPr lang="en-US" dirty="0"/>
              <a:t>March 2023 - Finish migration, decommission old service desks.</a:t>
            </a:r>
          </a:p>
          <a:p>
            <a:r>
              <a:rPr lang="en-US" dirty="0"/>
              <a:t>Do we have volunteers to go first?  How do we decide on the order?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EA6CF8-EC2A-B240-9BFB-04207C58A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5</a:t>
            </a:r>
            <a:r>
              <a:rPr lang="en-US" baseline="30000" dirty="0"/>
              <a:t>th</a:t>
            </a:r>
            <a:r>
              <a:rPr lang="en-US" dirty="0"/>
              <a:t> May 2022</a:t>
            </a:r>
          </a:p>
        </p:txBody>
      </p:sp>
    </p:spTree>
    <p:extLst>
      <p:ext uri="{BB962C8B-B14F-4D97-AF65-F5344CB8AC3E}">
        <p14:creationId xmlns:p14="http://schemas.microsoft.com/office/powerpoint/2010/main" val="3035918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3FA8AF-6CC4-4B45-B81B-FE18506E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9DB6F9-A8C5-BE4D-94DD-634D20C1B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want to make best use of the new tools available?  </a:t>
            </a:r>
          </a:p>
          <a:p>
            <a:r>
              <a:rPr lang="en-US" dirty="0"/>
              <a:t>What do we need to know before we can decide what to do?</a:t>
            </a:r>
          </a:p>
          <a:p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EA6CF8-EC2A-B240-9BFB-04207C58A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5</a:t>
            </a:r>
            <a:r>
              <a:rPr lang="en-US" baseline="30000" dirty="0"/>
              <a:t>th</a:t>
            </a:r>
            <a:r>
              <a:rPr lang="en-US" dirty="0"/>
              <a:t> May 2022</a:t>
            </a:r>
          </a:p>
        </p:txBody>
      </p:sp>
    </p:spTree>
    <p:extLst>
      <p:ext uri="{BB962C8B-B14F-4D97-AF65-F5344CB8AC3E}">
        <p14:creationId xmlns:p14="http://schemas.microsoft.com/office/powerpoint/2010/main" val="996488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3FA8AF-6CC4-4B45-B81B-FE18506E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9DB6F9-A8C5-BE4D-94DD-634D20C1B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will need to agree on some common policies, even if projects are mostly separate.</a:t>
            </a:r>
          </a:p>
          <a:p>
            <a:r>
              <a:rPr lang="en-US" dirty="0"/>
              <a:t>Who will the admins be and what areas do they have control over?</a:t>
            </a:r>
          </a:p>
          <a:p>
            <a:r>
              <a:rPr lang="en-US" dirty="0"/>
              <a:t>Security policies?</a:t>
            </a:r>
          </a:p>
          <a:p>
            <a:r>
              <a:rPr lang="en-US" dirty="0"/>
              <a:t>Naming conventions / best practices.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EA6CF8-EC2A-B240-9BFB-04207C58A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5</a:t>
            </a:r>
            <a:r>
              <a:rPr lang="en-US" baseline="30000" dirty="0"/>
              <a:t>th</a:t>
            </a:r>
            <a:r>
              <a:rPr lang="en-US" dirty="0"/>
              <a:t> May 2022</a:t>
            </a:r>
          </a:p>
        </p:txBody>
      </p:sp>
    </p:spTree>
    <p:extLst>
      <p:ext uri="{BB962C8B-B14F-4D97-AF65-F5344CB8AC3E}">
        <p14:creationId xmlns:p14="http://schemas.microsoft.com/office/powerpoint/2010/main" val="1856620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3FA8AF-6CC4-4B45-B81B-FE18506E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structure things?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9DB6F9-A8C5-BE4D-94DD-634D20C1B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have groups, projects and services.  How do we decide how we should structure our projects?</a:t>
            </a:r>
          </a:p>
          <a:p>
            <a:r>
              <a:rPr lang="en-US" dirty="0"/>
              <a:t>What needs to be decided in advance and what can be easily changed afterwards?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EA6CF8-EC2A-B240-9BFB-04207C58A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5</a:t>
            </a:r>
            <a:r>
              <a:rPr lang="en-US" baseline="30000" dirty="0"/>
              <a:t>th</a:t>
            </a:r>
            <a:r>
              <a:rPr lang="en-US" dirty="0"/>
              <a:t> May 2022</a:t>
            </a:r>
          </a:p>
        </p:txBody>
      </p:sp>
    </p:spTree>
    <p:extLst>
      <p:ext uri="{BB962C8B-B14F-4D97-AF65-F5344CB8AC3E}">
        <p14:creationId xmlns:p14="http://schemas.microsoft.com/office/powerpoint/2010/main" val="1927363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3FA8AF-6CC4-4B45-B81B-FE18506E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Improvement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9DB6F9-A8C5-BE4D-94DD-634D20C1B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are going to make mistakes with this migration, how do we make sure we don’t keep repeating them?</a:t>
            </a:r>
          </a:p>
          <a:p>
            <a:r>
              <a:rPr lang="en-US" dirty="0"/>
              <a:t>How do we ensure that we don’t cause operational problems when we migrate?</a:t>
            </a:r>
          </a:p>
          <a:p>
            <a:r>
              <a:rPr lang="en-US" dirty="0"/>
              <a:t>How do we make sure this is delivering benefits?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EA6CF8-EC2A-B240-9BFB-04207C58A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5</a:t>
            </a:r>
            <a:r>
              <a:rPr lang="en-US" baseline="30000" dirty="0"/>
              <a:t>th</a:t>
            </a:r>
            <a:r>
              <a:rPr lang="en-US" dirty="0"/>
              <a:t> May 2022</a:t>
            </a:r>
          </a:p>
        </p:txBody>
      </p:sp>
    </p:spTree>
    <p:extLst>
      <p:ext uri="{BB962C8B-B14F-4D97-AF65-F5344CB8AC3E}">
        <p14:creationId xmlns:p14="http://schemas.microsoft.com/office/powerpoint/2010/main" val="780191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D8578B-06B8-D44F-871B-381E169CC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3F8DB5-D875-CF4D-A96F-70F080421F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6DB885-21B5-F244-A9B6-E73EA79D1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538" y="2851150"/>
            <a:ext cx="69342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58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2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3FA8AF-6CC4-4B45-B81B-FE18506E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9DB6F9-A8C5-BE4D-94DD-634D20C1B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project to move to Atlassian has two parts: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Migrating the existing Cloud and DAFNI instances to the Atlassian Cloud. </a:t>
            </a:r>
            <a:r>
              <a:rPr lang="en-US" dirty="0">
                <a:solidFill>
                  <a:srgbClr val="00B050"/>
                </a:solidFill>
              </a:rPr>
              <a:t>- Easy!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Migrating everybody else over. </a:t>
            </a:r>
            <a:r>
              <a:rPr lang="en-US" dirty="0">
                <a:solidFill>
                  <a:srgbClr val="FF0000"/>
                </a:solidFill>
              </a:rPr>
              <a:t>- Hard!</a:t>
            </a:r>
          </a:p>
          <a:p>
            <a:r>
              <a:rPr lang="en-US" dirty="0"/>
              <a:t>I will give a brief summary of where we are with 1, however the purpose of this meeting is to start thinking about 2.</a:t>
            </a:r>
          </a:p>
          <a:p>
            <a:r>
              <a:rPr lang="en-US" dirty="0"/>
              <a:t>My goal for today’s meeting is to try and come up with a plan on how we will plan the migration for everyone else.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EA6CF8-EC2A-B240-9BFB-04207C58A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5</a:t>
            </a:r>
            <a:r>
              <a:rPr lang="en-US" baseline="30000" dirty="0"/>
              <a:t>th</a:t>
            </a:r>
            <a:r>
              <a:rPr lang="en-US" dirty="0"/>
              <a:t> May 2022</a:t>
            </a:r>
          </a:p>
        </p:txBody>
      </p:sp>
    </p:spTree>
    <p:extLst>
      <p:ext uri="{BB962C8B-B14F-4D97-AF65-F5344CB8AC3E}">
        <p14:creationId xmlns:p14="http://schemas.microsoft.com/office/powerpoint/2010/main" val="264552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3FA8AF-6CC4-4B45-B81B-FE18506E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9DB6F9-A8C5-BE4D-94DD-634D20C1B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Jira Service Management and Confluence instance  (</a:t>
            </a:r>
            <a:r>
              <a:rPr lang="en-US" dirty="0" err="1"/>
              <a:t>stfc.atlassian.net</a:t>
            </a:r>
            <a:r>
              <a:rPr lang="en-US" dirty="0"/>
              <a:t>) with 100 accounts has been setup.</a:t>
            </a:r>
          </a:p>
          <a:p>
            <a:pPr lvl="1"/>
            <a:r>
              <a:rPr lang="en-US" dirty="0"/>
              <a:t>Next week we will be taking control of all </a:t>
            </a:r>
            <a:r>
              <a:rPr lang="en-US" dirty="0" err="1"/>
              <a:t>stfc.ac.uk</a:t>
            </a:r>
            <a:r>
              <a:rPr lang="en-US" dirty="0"/>
              <a:t> email address on the Atlassian Cloud in order for us to enable SSO.</a:t>
            </a:r>
          </a:p>
          <a:p>
            <a:r>
              <a:rPr lang="en-US" dirty="0"/>
              <a:t>The Cloud operations and DAFNI on premise will be migrated to this instance on the weekend of the 14</a:t>
            </a:r>
            <a:r>
              <a:rPr lang="en-US" baseline="30000" dirty="0"/>
              <a:t>th</a:t>
            </a:r>
            <a:r>
              <a:rPr lang="en-US" dirty="0"/>
              <a:t> and 15</a:t>
            </a:r>
            <a:r>
              <a:rPr lang="en-US" baseline="30000" dirty="0"/>
              <a:t>th</a:t>
            </a:r>
            <a:r>
              <a:rPr lang="en-US" dirty="0"/>
              <a:t> May.</a:t>
            </a:r>
          </a:p>
          <a:p>
            <a:pPr lvl="1"/>
            <a:r>
              <a:rPr lang="en-US" dirty="0"/>
              <a:t>Currently a snapshot has been migrated to a trial instance (shown in the next few slides).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EA6CF8-EC2A-B240-9BFB-04207C58A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5</a:t>
            </a:r>
            <a:r>
              <a:rPr lang="en-US" baseline="30000" dirty="0"/>
              <a:t>th</a:t>
            </a:r>
            <a:r>
              <a:rPr lang="en-US" dirty="0"/>
              <a:t> May 2022</a:t>
            </a:r>
          </a:p>
        </p:txBody>
      </p:sp>
    </p:spTree>
    <p:extLst>
      <p:ext uri="{BB962C8B-B14F-4D97-AF65-F5344CB8AC3E}">
        <p14:creationId xmlns:p14="http://schemas.microsoft.com/office/powerpoint/2010/main" val="1994789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3FA8AF-6CC4-4B45-B81B-FE18506E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 page for Jira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EA6CF8-EC2A-B240-9BFB-04207C58A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5</a:t>
            </a:r>
            <a:r>
              <a:rPr lang="en-US" baseline="30000" dirty="0"/>
              <a:t>th</a:t>
            </a:r>
            <a:r>
              <a:rPr lang="en-US" dirty="0"/>
              <a:t> May 2022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B76FCA-F810-2B42-A4EE-343B95929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7316" y="1285875"/>
            <a:ext cx="9117367" cy="489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60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3FA8AF-6CC4-4B45-B81B-FE18506E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view for Jira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EA6CF8-EC2A-B240-9BFB-04207C58A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5</a:t>
            </a:r>
            <a:r>
              <a:rPr lang="en-US" baseline="30000" dirty="0"/>
              <a:t>th</a:t>
            </a:r>
            <a:r>
              <a:rPr lang="en-US" dirty="0"/>
              <a:t> May 2022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E64C976-FBB9-9A44-AA5A-1B797627A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7316" y="1285875"/>
            <a:ext cx="9117367" cy="489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98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3FA8AF-6CC4-4B45-B81B-FE18506E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‘Classic’ Dashboard for Jira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EA6CF8-EC2A-B240-9BFB-04207C58A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5</a:t>
            </a:r>
            <a:r>
              <a:rPr lang="en-US" baseline="30000" dirty="0"/>
              <a:t>th</a:t>
            </a:r>
            <a:r>
              <a:rPr lang="en-US" dirty="0"/>
              <a:t> May 2022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1C9A781-6052-D943-BC86-303C7DC72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7316" y="1285875"/>
            <a:ext cx="9117367" cy="489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49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3FA8AF-6CC4-4B45-B81B-FE18506E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 page in Confluence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EA6CF8-EC2A-B240-9BFB-04207C58A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5</a:t>
            </a:r>
            <a:r>
              <a:rPr lang="en-US" baseline="30000" dirty="0"/>
              <a:t>th</a:t>
            </a:r>
            <a:r>
              <a:rPr lang="en-US" dirty="0"/>
              <a:t> May 2022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B2FA93-BA59-564B-A301-2AF59E5DA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7316" y="1285875"/>
            <a:ext cx="9117367" cy="489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38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3FA8AF-6CC4-4B45-B81B-FE18506E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homepage in Confluence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EA6CF8-EC2A-B240-9BFB-04207C58A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5</a:t>
            </a:r>
            <a:r>
              <a:rPr lang="en-US" baseline="30000" dirty="0"/>
              <a:t>th</a:t>
            </a:r>
            <a:r>
              <a:rPr lang="en-US" dirty="0"/>
              <a:t> May 2022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8F4C3A3-552F-F948-94B3-21BE730C1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7316" y="1285875"/>
            <a:ext cx="9117367" cy="489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08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3FA8AF-6CC4-4B45-B81B-FE18506E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editor in Confluence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EA6CF8-EC2A-B240-9BFB-04207C58A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5</a:t>
            </a:r>
            <a:r>
              <a:rPr lang="en-US" baseline="30000" dirty="0"/>
              <a:t>th</a:t>
            </a:r>
            <a:r>
              <a:rPr lang="en-US" dirty="0"/>
              <a:t> May 2022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BEA0FF8-4D46-D346-89E0-3420273F9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7316" y="1285875"/>
            <a:ext cx="9117367" cy="489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48210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780</Words>
  <Application>Microsoft Macintosh PowerPoint</Application>
  <PresentationFormat>Widescreen</PresentationFormat>
  <Paragraphs>75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Regular</vt:lpstr>
      <vt:lpstr>Calibri</vt:lpstr>
      <vt:lpstr>Wingdings</vt:lpstr>
      <vt:lpstr>Font and logo master</vt:lpstr>
      <vt:lpstr>PowerPoint Presentation</vt:lpstr>
      <vt:lpstr>Introduction</vt:lpstr>
      <vt:lpstr>Current status</vt:lpstr>
      <vt:lpstr>Front page for Jira</vt:lpstr>
      <vt:lpstr>Project view for Jira</vt:lpstr>
      <vt:lpstr>‘Classic’ Dashboard for Jira</vt:lpstr>
      <vt:lpstr>Front page in Confluence</vt:lpstr>
      <vt:lpstr>Space homepage in Confluence</vt:lpstr>
      <vt:lpstr>Page editor in Confluence</vt:lpstr>
      <vt:lpstr>Project Queue in JSM</vt:lpstr>
      <vt:lpstr>Why are we migrating to Atlassian?</vt:lpstr>
      <vt:lpstr>Timeline?</vt:lpstr>
      <vt:lpstr>Timeline?</vt:lpstr>
      <vt:lpstr>Training</vt:lpstr>
      <vt:lpstr>Policy</vt:lpstr>
      <vt:lpstr>How do we structure things?</vt:lpstr>
      <vt:lpstr>Continuous Improvement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Dewhurst, Alastair (STFC,RAL,SC)</dc:creator>
  <cp:lastModifiedBy>Dewhurst, Alastair (STFC,RAL,SC)</cp:lastModifiedBy>
  <cp:revision>10</cp:revision>
  <dcterms:created xsi:type="dcterms:W3CDTF">2020-09-22T10:46:50Z</dcterms:created>
  <dcterms:modified xsi:type="dcterms:W3CDTF">2022-05-05T15:34:43Z</dcterms:modified>
</cp:coreProperties>
</file>