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7" r:id="rId4"/>
    <p:sldId id="271" r:id="rId5"/>
    <p:sldId id="286" r:id="rId6"/>
    <p:sldId id="296" r:id="rId7"/>
    <p:sldId id="263" r:id="rId8"/>
    <p:sldId id="295" r:id="rId9"/>
    <p:sldId id="262" r:id="rId10"/>
    <p:sldId id="297" r:id="rId11"/>
    <p:sldId id="285" r:id="rId12"/>
    <p:sldId id="258" r:id="rId13"/>
    <p:sldId id="289" r:id="rId14"/>
    <p:sldId id="292" r:id="rId15"/>
    <p:sldId id="290" r:id="rId16"/>
    <p:sldId id="283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6075B-A328-4BA2-9B00-114401A68CFE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F4CC3-F98B-40DA-BE0A-09DA9F9948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0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FF24-7102-4C3B-8527-12AB5DAB23B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3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5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7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7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05155" y="682388"/>
            <a:ext cx="11842325" cy="5850638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342900" indent="-342900">
              <a:buClr>
                <a:srgbClr val="FF7F3F"/>
              </a:buClr>
              <a:buFont typeface="Arial" panose="020B0604020202020204" pitchFamily="34" charset="0"/>
              <a:buChar char="•"/>
              <a:defRPr>
                <a:solidFill>
                  <a:srgbClr val="0062AC"/>
                </a:solidFill>
              </a:defRPr>
            </a:lvl1pPr>
            <a:lvl2pPr>
              <a:buClr>
                <a:srgbClr val="FF7F3F"/>
              </a:buClr>
              <a:defRPr>
                <a:solidFill>
                  <a:srgbClr val="0062AC"/>
                </a:solidFill>
              </a:defRPr>
            </a:lvl2pPr>
            <a:lvl3pPr>
              <a:buClr>
                <a:srgbClr val="FF7F3F"/>
              </a:buClr>
              <a:defRPr>
                <a:solidFill>
                  <a:srgbClr val="0062AC"/>
                </a:solidFill>
              </a:defRPr>
            </a:lvl3pPr>
            <a:lvl4pPr>
              <a:buClr>
                <a:srgbClr val="FF7F3F"/>
              </a:buClr>
              <a:defRPr>
                <a:solidFill>
                  <a:srgbClr val="0062AC"/>
                </a:solidFill>
              </a:defRPr>
            </a:lvl4pPr>
            <a:lvl5pPr>
              <a:buClr>
                <a:srgbClr val="FF7F3F"/>
              </a:buClr>
              <a:defRPr>
                <a:solidFill>
                  <a:srgbClr val="0062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5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0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19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7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8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0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3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9F68-99E9-4109-97F1-FDB3D8C3758A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45E68-F948-40A7-A2AB-6B38F1E1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6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6796" y="668110"/>
            <a:ext cx="3956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70C0"/>
                </a:solidFill>
              </a:rPr>
              <a:t>SmartPhantom</a:t>
            </a:r>
            <a:r>
              <a:rPr lang="en-GB" sz="2400" dirty="0">
                <a:solidFill>
                  <a:srgbClr val="0070C0"/>
                </a:solidFill>
              </a:rPr>
              <a:t> for Beam Tests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John Matheson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Rutherford Appleton laboratory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169" y="2235926"/>
            <a:ext cx="70048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Goal: verify simulations with experimental data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Design of an instrumented water phantom for test beam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Based on scintillating fibre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Calibration against </a:t>
            </a:r>
            <a:r>
              <a:rPr lang="en-GB" dirty="0" err="1">
                <a:solidFill>
                  <a:srgbClr val="0070C0"/>
                </a:solidFill>
              </a:rPr>
              <a:t>dosimetric</a:t>
            </a:r>
            <a:r>
              <a:rPr lang="en-GB" dirty="0">
                <a:solidFill>
                  <a:srgbClr val="0070C0"/>
                </a:solidFill>
              </a:rPr>
              <a:t>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Transducers for proton acoustic measurements to be added later</a:t>
            </a:r>
          </a:p>
        </p:txBody>
      </p:sp>
    </p:spTree>
    <p:extLst>
      <p:ext uri="{BB962C8B-B14F-4D97-AF65-F5344CB8AC3E}">
        <p14:creationId xmlns:p14="http://schemas.microsoft.com/office/powerpoint/2010/main" val="154474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23633-E181-4D3F-AEFA-FB78FF33A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989" y="2638874"/>
            <a:ext cx="5022056" cy="2871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325AE2-5AE1-4300-9195-BF03E9975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10"/>
          <a:stretch/>
        </p:blipFill>
        <p:spPr>
          <a:xfrm>
            <a:off x="268875" y="3554884"/>
            <a:ext cx="3954333" cy="322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61D2F-3000-4F5C-9649-44DF8B640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8" y="1694415"/>
            <a:ext cx="2185988" cy="2228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18F9E-26BD-4C45-85D9-F9B8909E5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6" y="694290"/>
            <a:ext cx="3400425" cy="117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E63B2D-C45D-48A2-A485-E64E055CC1BD}"/>
              </a:ext>
            </a:extLst>
          </p:cNvPr>
          <p:cNvSpPr txBox="1"/>
          <p:nvPr/>
        </p:nvSpPr>
        <p:spPr>
          <a:xfrm>
            <a:off x="3480641" y="877791"/>
            <a:ext cx="5022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Currently assembling a kit of parts for a single plane with 2 orthogonal layers of fibres.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Edmund 45760 Relay lens x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Alvium</a:t>
            </a:r>
            <a:r>
              <a:rPr lang="en-GB" dirty="0"/>
              <a:t> 1800 cameras x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Carbon fibre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Optomechanics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F7B3F-3FBB-4294-902C-4212C87D8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162" y="1028700"/>
            <a:ext cx="3124200" cy="2400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392BE-94AD-4C05-9005-2B09215CAFD9}"/>
              </a:ext>
            </a:extLst>
          </p:cNvPr>
          <p:cNvSpPr txBox="1"/>
          <p:nvPr/>
        </p:nvSpPr>
        <p:spPr>
          <a:xfrm>
            <a:off x="2698386" y="74141"/>
            <a:ext cx="6207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Preparations for testing the first </a:t>
            </a:r>
            <a:r>
              <a:rPr lang="en-GB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DBCBC-EAD5-422D-ACB4-FC955B887B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41" t="53960" r="50656" b="11176"/>
          <a:stretch/>
        </p:blipFill>
        <p:spPr>
          <a:xfrm>
            <a:off x="8502698" y="4316119"/>
            <a:ext cx="3522480" cy="22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9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0223" y="2633798"/>
            <a:ext cx="2672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420239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448" y="119374"/>
            <a:ext cx="417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Simulations (GEANT4)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35" b="8961"/>
          <a:stretch/>
        </p:blipFill>
        <p:spPr>
          <a:xfrm>
            <a:off x="1462085" y="519484"/>
            <a:ext cx="9234011" cy="5293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050" y="5812872"/>
            <a:ext cx="945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output from GEANT4 Simulations showing the energy deposited in each fibre at each plane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5" y="6305550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H.T.Lau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18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9329CB-7EAB-4C73-BF30-C76A738291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792" y="1049274"/>
            <a:ext cx="7290569" cy="3277474"/>
          </a:xfrm>
        </p:spPr>
        <p:txBody>
          <a:bodyPr/>
          <a:lstStyle/>
          <a:p>
            <a:r>
              <a:rPr lang="en-GB" sz="1800" dirty="0"/>
              <a:t>STFC Impact Acceleration Account grant to develop scintillating fibre detector for low-energy ion beams.</a:t>
            </a:r>
          </a:p>
          <a:p>
            <a:pPr lvl="1"/>
            <a:r>
              <a:rPr lang="en-GB" sz="1800" dirty="0"/>
              <a:t>Energy measurement.</a:t>
            </a:r>
          </a:p>
          <a:p>
            <a:pPr lvl="1"/>
            <a:r>
              <a:rPr lang="en-GB" sz="1800" dirty="0"/>
              <a:t>Intensity profile.</a:t>
            </a:r>
          </a:p>
          <a:p>
            <a:r>
              <a:rPr lang="en-GB" sz="1800" dirty="0"/>
              <a:t>Plane made of fibres arranged in two layers perpendicular to each other.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80E82B-3619-481D-B57F-CCA76404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879" y="22689"/>
            <a:ext cx="5261733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/>
              <a:t>SciWire</a:t>
            </a:r>
            <a:r>
              <a:rPr lang="en-GB" sz="2400" b="1" dirty="0"/>
              <a:t> - Scintillating Fibre Detector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C0B6A93-EA2B-47BD-833D-6C7CD68B6DC9}"/>
              </a:ext>
            </a:extLst>
          </p:cNvPr>
          <p:cNvGrpSpPr/>
          <p:nvPr/>
        </p:nvGrpSpPr>
        <p:grpSpPr>
          <a:xfrm>
            <a:off x="7806670" y="1077342"/>
            <a:ext cx="3813008" cy="2824716"/>
            <a:chOff x="1169999" y="174657"/>
            <a:chExt cx="9247704" cy="68250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6AE5D0-63CC-4AC6-B665-78892E5714C8}"/>
                </a:ext>
              </a:extLst>
            </p:cNvPr>
            <p:cNvGrpSpPr/>
            <p:nvPr/>
          </p:nvGrpSpPr>
          <p:grpSpPr>
            <a:xfrm>
              <a:off x="3911582" y="1068670"/>
              <a:ext cx="5170506" cy="5106942"/>
              <a:chOff x="695354" y="1662537"/>
              <a:chExt cx="5170506" cy="468838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9645D17-B8C7-4B7B-83DC-196FB1341543}"/>
                  </a:ext>
                </a:extLst>
              </p:cNvPr>
              <p:cNvGrpSpPr/>
              <p:nvPr/>
            </p:nvGrpSpPr>
            <p:grpSpPr>
              <a:xfrm>
                <a:off x="695354" y="1662537"/>
                <a:ext cx="5170506" cy="4688387"/>
                <a:chOff x="1379913" y="1662537"/>
                <a:chExt cx="5170506" cy="4688387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ECC3EE1-CE49-459B-A4FE-CC09A1A1504C}"/>
                    </a:ext>
                  </a:extLst>
                </p:cNvPr>
                <p:cNvGrpSpPr/>
                <p:nvPr/>
              </p:nvGrpSpPr>
              <p:grpSpPr>
                <a:xfrm>
                  <a:off x="1379913" y="1662537"/>
                  <a:ext cx="1712418" cy="4688387"/>
                  <a:chOff x="1379913" y="1662537"/>
                  <a:chExt cx="1712418" cy="4688387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836E3818-BCBC-44B6-BB96-B71E189E1EDC}"/>
                      </a:ext>
                    </a:extLst>
                  </p:cNvPr>
                  <p:cNvGrpSpPr/>
                  <p:nvPr/>
                </p:nvGrpSpPr>
                <p:grpSpPr>
                  <a:xfrm>
                    <a:off x="1379913" y="1662541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E16733F5-5EBD-4417-A4B9-FEBFD415F0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373CB1A-20AB-465C-B32E-115DD36F4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0B8C93FB-7F8E-40AC-99B9-6493B4BCDF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30F4F752-313E-481C-897A-A930AE0289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7ED59904-921F-401A-BFFA-51C43D8E71CD}"/>
                      </a:ext>
                    </a:extLst>
                  </p:cNvPr>
                  <p:cNvGrpSpPr/>
                  <p:nvPr/>
                </p:nvGrpSpPr>
                <p:grpSpPr>
                  <a:xfrm>
                    <a:off x="1945177" y="1662541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FAF58C18-C5DF-4A90-A6A2-293637CCEF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CDCA1B59-B90D-4800-8D82-3B4A0C123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922E30A-C5D7-4527-BC7C-C6B1CE77EB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32F67041-4C33-4A35-82CD-6BD962D407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1B98CDB0-CD6B-49E5-9378-E0FCEBC53E17}"/>
                      </a:ext>
                    </a:extLst>
                  </p:cNvPr>
                  <p:cNvGrpSpPr/>
                  <p:nvPr/>
                </p:nvGrpSpPr>
                <p:grpSpPr>
                  <a:xfrm>
                    <a:off x="2527067" y="1662537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BB5CA127-6DCB-42C1-AAE3-A4F48015E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2721A4C0-7E44-428C-BF80-86E05B05D4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6AFAC439-44A8-4425-AEB3-DCCDF4E00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85D443A6-DAD4-44A1-B390-17C70D81E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86C9588-F5AC-41CA-91FE-A24643ED3A40}"/>
                    </a:ext>
                  </a:extLst>
                </p:cNvPr>
                <p:cNvGrpSpPr/>
                <p:nvPr/>
              </p:nvGrpSpPr>
              <p:grpSpPr>
                <a:xfrm>
                  <a:off x="3117270" y="1662537"/>
                  <a:ext cx="1712418" cy="4688387"/>
                  <a:chOff x="1379913" y="1662537"/>
                  <a:chExt cx="1712418" cy="4688387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713E0B61-68CF-47D7-AFA1-16A5740F56AB}"/>
                      </a:ext>
                    </a:extLst>
                  </p:cNvPr>
                  <p:cNvGrpSpPr/>
                  <p:nvPr/>
                </p:nvGrpSpPr>
                <p:grpSpPr>
                  <a:xfrm>
                    <a:off x="1379913" y="1662541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E965CC1B-FC2E-455B-B9C0-843552CC5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50FB6B82-B7DB-40F8-AC96-80374282DC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FBDA8B6F-66C6-4623-9E2E-F4014ECA20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A899F2D0-EB01-4563-86F9-455E18FE3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E57DA0CB-2778-4C6A-B5AD-5403F17E0E44}"/>
                      </a:ext>
                    </a:extLst>
                  </p:cNvPr>
                  <p:cNvGrpSpPr/>
                  <p:nvPr/>
                </p:nvGrpSpPr>
                <p:grpSpPr>
                  <a:xfrm>
                    <a:off x="1945177" y="1662541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C5FD775-E0C9-410C-BC73-4DE885324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46CE78CA-4CFC-4F50-B769-CBC92732EC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56BB4D3-480A-4F7D-87A4-A63E46A4C0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FE24727E-D548-4608-96C0-9D46D35370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A8CEA65-594D-4B95-98CE-C86DF754F99A}"/>
                      </a:ext>
                    </a:extLst>
                  </p:cNvPr>
                  <p:cNvGrpSpPr/>
                  <p:nvPr/>
                </p:nvGrpSpPr>
                <p:grpSpPr>
                  <a:xfrm>
                    <a:off x="2527067" y="1662537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FC069D7B-6CA4-4BBC-8CA8-574A7AB08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048100D3-772C-4404-8FFB-DE92CC3EC6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B4D5F2D4-FE98-497A-AB25-AC4281A2A3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3862C746-C28D-4563-BBCB-DD988CC97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29A7FF48-35C1-4854-99D7-5CC308325DED}"/>
                    </a:ext>
                  </a:extLst>
                </p:cNvPr>
                <p:cNvGrpSpPr/>
                <p:nvPr/>
              </p:nvGrpSpPr>
              <p:grpSpPr>
                <a:xfrm>
                  <a:off x="4838001" y="1662537"/>
                  <a:ext cx="1712418" cy="4688387"/>
                  <a:chOff x="1379913" y="1662537"/>
                  <a:chExt cx="1712418" cy="4688387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2119BEDD-E2C5-4102-AB7C-1D7BFFCF2572}"/>
                      </a:ext>
                    </a:extLst>
                  </p:cNvPr>
                  <p:cNvGrpSpPr/>
                  <p:nvPr/>
                </p:nvGrpSpPr>
                <p:grpSpPr>
                  <a:xfrm>
                    <a:off x="1379913" y="1662541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FD66ADDB-0148-4646-BED0-422706C42C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CF167A95-2BA7-4222-BB17-5ABD80A0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C8F0242E-3E79-4222-A74E-E5CD8A8E2C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46A984BA-7839-4802-8EC8-9925C1FA34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0A45E387-79E0-4FEC-BEB8-2715B501E814}"/>
                      </a:ext>
                    </a:extLst>
                  </p:cNvPr>
                  <p:cNvGrpSpPr/>
                  <p:nvPr/>
                </p:nvGrpSpPr>
                <p:grpSpPr>
                  <a:xfrm>
                    <a:off x="1945177" y="1662541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EAFF9325-6CC0-4ABB-A379-FCF3CB77A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BAD0F094-F545-4CD8-B450-1D26F71D3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77641F33-7A46-4839-AA17-F2B5790659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C7C52A0B-997D-412A-BE50-7EB62D8D6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A51891F7-06B5-4EE7-B2E6-72B235A4E49B}"/>
                      </a:ext>
                    </a:extLst>
                  </p:cNvPr>
                  <p:cNvGrpSpPr/>
                  <p:nvPr/>
                </p:nvGrpSpPr>
                <p:grpSpPr>
                  <a:xfrm>
                    <a:off x="2527067" y="1662537"/>
                    <a:ext cx="565264" cy="4688383"/>
                    <a:chOff x="1379913" y="1662541"/>
                    <a:chExt cx="565264" cy="4688383"/>
                  </a:xfrm>
                </p:grpSpPr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8F37A571-2A9C-4B62-942A-AD4038C71C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913" y="1662545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917AC93-3892-4D41-B611-CE6E765EFF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229" y="1662543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5C3FFDE6-8A67-478A-88B2-60F5D7448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2545" y="1662542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  <p:sp>
                  <p:nvSpPr>
                    <p:cNvPr id="16" name="Rectangle 15">
                      <a:extLst>
                        <a:ext uri="{FF2B5EF4-FFF2-40B4-BE49-F238E27FC236}">
                          <a16:creationId xmlns:a16="http://schemas.microsoft.com/office/drawing/2014/main" id="{3F9607EC-B218-499A-9BC1-D1D981F7D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174" y="1662541"/>
                      <a:ext cx="133003" cy="468837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50"/>
                    </a:p>
                  </p:txBody>
                </p:sp>
              </p:grpSp>
            </p:grpSp>
          </p:grpSp>
          <p:sp>
            <p:nvSpPr>
              <p:cNvPr id="6" name="Frame 5">
                <a:extLst>
                  <a:ext uri="{FF2B5EF4-FFF2-40B4-BE49-F238E27FC236}">
                    <a16:creationId xmlns:a16="http://schemas.microsoft.com/office/drawing/2014/main" id="{7C83CBCF-AC94-42B8-8098-0A2BDD943C5D}"/>
                  </a:ext>
                </a:extLst>
              </p:cNvPr>
              <p:cNvSpPr/>
              <p:nvPr/>
            </p:nvSpPr>
            <p:spPr>
              <a:xfrm>
                <a:off x="695354" y="1662537"/>
                <a:ext cx="5170506" cy="4688379"/>
              </a:xfrm>
              <a:prstGeom prst="frame">
                <a:avLst>
                  <a:gd name="adj1" fmla="val 4344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4806D6A-C6B5-499F-98CD-B0122DC8BDCD}"/>
                </a:ext>
              </a:extLst>
            </p:cNvPr>
            <p:cNvGrpSpPr/>
            <p:nvPr/>
          </p:nvGrpSpPr>
          <p:grpSpPr>
            <a:xfrm>
              <a:off x="3943364" y="174657"/>
              <a:ext cx="5106942" cy="665018"/>
              <a:chOff x="6580753" y="1130532"/>
              <a:chExt cx="5106942" cy="665018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CBED186-3C46-4AA3-8399-18A898B59812}"/>
                  </a:ext>
                </a:extLst>
              </p:cNvPr>
              <p:cNvGrpSpPr/>
              <p:nvPr/>
            </p:nvGrpSpPr>
            <p:grpSpPr>
              <a:xfrm>
                <a:off x="6747008" y="1479657"/>
                <a:ext cx="4817371" cy="182880"/>
                <a:chOff x="7464817" y="1479657"/>
                <a:chExt cx="4817371" cy="182880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B03516E-3BFB-4194-ACA9-94CC5F07B605}"/>
                    </a:ext>
                  </a:extLst>
                </p:cNvPr>
                <p:cNvGrpSpPr/>
                <p:nvPr/>
              </p:nvGrpSpPr>
              <p:grpSpPr>
                <a:xfrm>
                  <a:off x="7464817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6501C6ED-3A29-42BD-A592-E5BDC020F2C0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66530E24-8CDB-4A11-ABBF-7DA2711DE3F3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42019E-8400-42F6-9DB7-4F9DCCD0E435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7C4D0898-02E1-44F9-8288-4216B6AC6CFD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563DE65-6FB7-41CC-A59B-114B7EA92C03}"/>
                    </a:ext>
                  </a:extLst>
                </p:cNvPr>
                <p:cNvGrpSpPr/>
                <p:nvPr/>
              </p:nvGrpSpPr>
              <p:grpSpPr>
                <a:xfrm>
                  <a:off x="8262839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A86B6D14-90BB-4B8F-B893-60A1B1FECFB4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337946A4-C0FF-42F5-ADDE-8B3179008BC1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51E6B4D3-4F9C-452C-8C21-6EAFDE519490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BBE0C7F9-02E3-4297-9B9F-120A7439C125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2DE7BBF7-4DA3-4814-BB94-FED9679CAC54}"/>
                    </a:ext>
                  </a:extLst>
                </p:cNvPr>
                <p:cNvGrpSpPr/>
                <p:nvPr/>
              </p:nvGrpSpPr>
              <p:grpSpPr>
                <a:xfrm>
                  <a:off x="9065014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2D519302-1A88-41B9-B987-A766E4C0C6C8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2E0F399D-7CCF-43FE-997F-8A045FFDCD7C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5455D20-1A12-481E-8B8B-0F43D34872E0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AE70E6BE-EB1B-403A-9FCA-28D630A1E455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F1DBF15E-F473-4459-8D39-90237C7BEE0F}"/>
                    </a:ext>
                  </a:extLst>
                </p:cNvPr>
                <p:cNvGrpSpPr/>
                <p:nvPr/>
              </p:nvGrpSpPr>
              <p:grpSpPr>
                <a:xfrm>
                  <a:off x="9875659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791DA5D4-1E65-4B3B-B932-1E824843AA54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23167C5-B429-4DB3-907A-766D8F26D8F3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C644717-8D8C-4708-82D2-5067E2BEABBE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9D1EEEDB-D386-4DE4-BE93-44D10AD9591A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79D1344A-038D-4BA1-8B12-92DB95A4B861}"/>
                    </a:ext>
                  </a:extLst>
                </p:cNvPr>
                <p:cNvGrpSpPr/>
                <p:nvPr/>
              </p:nvGrpSpPr>
              <p:grpSpPr>
                <a:xfrm>
                  <a:off x="10673681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0AD27C58-24DD-4F5D-BA6F-73F8A5E0BE57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C94A6F6B-1A46-4410-858B-1FC2AD6D259C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E88C01E5-EBAC-4817-816B-6CB0D0D2CC47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5A826BA8-7DD7-45BC-8F1D-FF0C68A7CE85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934438F-B2A1-4E95-ADE5-2490B6E303D8}"/>
                    </a:ext>
                  </a:extLst>
                </p:cNvPr>
                <p:cNvGrpSpPr/>
                <p:nvPr/>
              </p:nvGrpSpPr>
              <p:grpSpPr>
                <a:xfrm>
                  <a:off x="11475856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F6BD2626-FE33-4239-9E2E-8915996B27EB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8DF20A7C-2D0E-4094-ACA7-21EF80544639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DEF6E40D-12CB-4A97-A368-3C2F12B25190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234AFF01-0686-470D-9DAE-8A5E205E3E47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02CE02B-3631-4CAA-9AC9-1F7286A32CC9}"/>
                  </a:ext>
                </a:extLst>
              </p:cNvPr>
              <p:cNvSpPr/>
              <p:nvPr/>
            </p:nvSpPr>
            <p:spPr>
              <a:xfrm>
                <a:off x="6747008" y="1280159"/>
                <a:ext cx="4817371" cy="1828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58" name="Frame 57">
                <a:extLst>
                  <a:ext uri="{FF2B5EF4-FFF2-40B4-BE49-F238E27FC236}">
                    <a16:creationId xmlns:a16="http://schemas.microsoft.com/office/drawing/2014/main" id="{75EF545B-3E56-4327-AB3F-5614D24DA3F2}"/>
                  </a:ext>
                </a:extLst>
              </p:cNvPr>
              <p:cNvSpPr/>
              <p:nvPr/>
            </p:nvSpPr>
            <p:spPr>
              <a:xfrm>
                <a:off x="6580753" y="1130532"/>
                <a:ext cx="5106942" cy="665018"/>
              </a:xfrm>
              <a:prstGeom prst="frame">
                <a:avLst>
                  <a:gd name="adj1" fmla="val 22500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56DE8B1-B5A1-4B24-BC6D-6E3BC72203B0}"/>
                </a:ext>
              </a:extLst>
            </p:cNvPr>
            <p:cNvGrpSpPr/>
            <p:nvPr/>
          </p:nvGrpSpPr>
          <p:grpSpPr>
            <a:xfrm rot="5400000">
              <a:off x="732459" y="3289623"/>
              <a:ext cx="5106942" cy="665018"/>
              <a:chOff x="6580753" y="1130532"/>
              <a:chExt cx="5106942" cy="665018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C4771E9-2440-4C41-BB4C-FF76DAC54061}"/>
                  </a:ext>
                </a:extLst>
              </p:cNvPr>
              <p:cNvGrpSpPr/>
              <p:nvPr/>
            </p:nvGrpSpPr>
            <p:grpSpPr>
              <a:xfrm>
                <a:off x="6747008" y="1479657"/>
                <a:ext cx="4817371" cy="182880"/>
                <a:chOff x="7464817" y="1479657"/>
                <a:chExt cx="4817371" cy="18288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9031D1F8-8F9F-427B-84F8-F37BFE4C3A3C}"/>
                    </a:ext>
                  </a:extLst>
                </p:cNvPr>
                <p:cNvGrpSpPr/>
                <p:nvPr/>
              </p:nvGrpSpPr>
              <p:grpSpPr>
                <a:xfrm>
                  <a:off x="7464817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74676B52-DF38-4AE5-8E3E-115DD4239C12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9D590B54-2FD5-40E0-B5A5-64C887FC15E6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39678678-4D8B-4EC1-A065-11B661F7B40D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D1F1BE4-D908-44A9-949E-40121A0D710E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D5C955FE-D76F-48C1-B34D-D001C7A35258}"/>
                    </a:ext>
                  </a:extLst>
                </p:cNvPr>
                <p:cNvGrpSpPr/>
                <p:nvPr/>
              </p:nvGrpSpPr>
              <p:grpSpPr>
                <a:xfrm>
                  <a:off x="8262839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3F7C6F85-7B06-4B6E-BF52-55FF88279C88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150C7C0B-EB07-41AF-A0C7-E80384676BE9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66C93E2E-6ED8-43EC-9E0A-A8A7C392ED88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7FBBAA40-248A-4257-8E24-6179C0D6529B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95BB969A-971F-4626-B1DC-8F088D4431D7}"/>
                    </a:ext>
                  </a:extLst>
                </p:cNvPr>
                <p:cNvGrpSpPr/>
                <p:nvPr/>
              </p:nvGrpSpPr>
              <p:grpSpPr>
                <a:xfrm>
                  <a:off x="9065014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AE38D231-3464-4830-88FE-7D11E63E2118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B5922A69-B582-4036-9BC2-534E244009C5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4001DDDD-7399-4375-B570-AEFE679663D9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1587050-CF93-4A1C-B665-C63EDD397FAA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5A21F1CB-6E8D-4301-B189-A8B78B3E2E95}"/>
                    </a:ext>
                  </a:extLst>
                </p:cNvPr>
                <p:cNvGrpSpPr/>
                <p:nvPr/>
              </p:nvGrpSpPr>
              <p:grpSpPr>
                <a:xfrm>
                  <a:off x="9875659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E4AE27C6-5517-4251-9261-3DC81F7520CA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7DC74503-B99D-4271-A2B5-20BE317260F9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90A1BFB-5053-46C4-A46D-2B53C80904F6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9DF4CDDD-2E1D-4AE0-9AC2-80AC57A7CA5C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941035FF-E513-4172-8578-7A6B676A966D}"/>
                    </a:ext>
                  </a:extLst>
                </p:cNvPr>
                <p:cNvGrpSpPr/>
                <p:nvPr/>
              </p:nvGrpSpPr>
              <p:grpSpPr>
                <a:xfrm>
                  <a:off x="10673681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0C6929D5-38B0-4199-9C44-70C5D4E834FF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C36D1367-A0F9-4C77-A4E9-D415B9258011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00CF336-B9C4-4B1F-9F64-67A28A670F78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50D3CAD-D473-47B1-868D-F8B921638D33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134499A7-2F25-4C24-A780-22F6F58A1735}"/>
                    </a:ext>
                  </a:extLst>
                </p:cNvPr>
                <p:cNvGrpSpPr/>
                <p:nvPr/>
              </p:nvGrpSpPr>
              <p:grpSpPr>
                <a:xfrm>
                  <a:off x="11475856" y="1479657"/>
                  <a:ext cx="806332" cy="182880"/>
                  <a:chOff x="7464817" y="1479657"/>
                  <a:chExt cx="806332" cy="182880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404439B3-640D-4C84-96AE-7E33DC43122D}"/>
                      </a:ext>
                    </a:extLst>
                  </p:cNvPr>
                  <p:cNvSpPr/>
                  <p:nvPr/>
                </p:nvSpPr>
                <p:spPr>
                  <a:xfrm>
                    <a:off x="7464817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EE27C155-7BCA-4C24-A5C1-D779D65D3A35}"/>
                      </a:ext>
                    </a:extLst>
                  </p:cNvPr>
                  <p:cNvSpPr/>
                  <p:nvPr/>
                </p:nvSpPr>
                <p:spPr>
                  <a:xfrm>
                    <a:off x="7672635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F9C9E251-2274-4403-8DE5-4E6AB18F0BEC}"/>
                      </a:ext>
                    </a:extLst>
                  </p:cNvPr>
                  <p:cNvSpPr/>
                  <p:nvPr/>
                </p:nvSpPr>
                <p:spPr>
                  <a:xfrm>
                    <a:off x="7866413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5C35E4A-12D6-4647-B4A7-BDB3D8AD8DCA}"/>
                      </a:ext>
                    </a:extLst>
                  </p:cNvPr>
                  <p:cNvSpPr/>
                  <p:nvPr/>
                </p:nvSpPr>
                <p:spPr>
                  <a:xfrm>
                    <a:off x="8071644" y="1479657"/>
                    <a:ext cx="199505" cy="1828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050"/>
                  </a:p>
                </p:txBody>
              </p:sp>
            </p:grp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38E2F1A-C281-42ED-928D-91B2DC2D4B21}"/>
                  </a:ext>
                </a:extLst>
              </p:cNvPr>
              <p:cNvSpPr/>
              <p:nvPr/>
            </p:nvSpPr>
            <p:spPr>
              <a:xfrm>
                <a:off x="6747008" y="1280159"/>
                <a:ext cx="4817371" cy="1828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92" name="Frame 91">
                <a:extLst>
                  <a:ext uri="{FF2B5EF4-FFF2-40B4-BE49-F238E27FC236}">
                    <a16:creationId xmlns:a16="http://schemas.microsoft.com/office/drawing/2014/main" id="{A22F8D14-9EFC-4B7D-A3CF-220751E5BFE9}"/>
                  </a:ext>
                </a:extLst>
              </p:cNvPr>
              <p:cNvSpPr/>
              <p:nvPr/>
            </p:nvSpPr>
            <p:spPr>
              <a:xfrm>
                <a:off x="6580753" y="1130532"/>
                <a:ext cx="5106942" cy="665018"/>
              </a:xfrm>
              <a:prstGeom prst="frame">
                <a:avLst>
                  <a:gd name="adj1" fmla="val 22500"/>
                </a:avLst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4A10E5A-90C6-47C2-A8C3-8310CEBD06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8140" y="1299917"/>
              <a:ext cx="1035985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FDD2EC5-9303-4E47-B3E8-49F540456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5942" y="5952536"/>
              <a:ext cx="122826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19DA45E2-0B9D-46F8-B983-AB3B1B28BF55}"/>
                </a:ext>
              </a:extLst>
            </p:cNvPr>
            <p:cNvCxnSpPr>
              <a:cxnSpLocks/>
            </p:cNvCxnSpPr>
            <p:nvPr/>
          </p:nvCxnSpPr>
          <p:spPr>
            <a:xfrm>
              <a:off x="9285832" y="1299917"/>
              <a:ext cx="0" cy="465261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04A4201-3B96-4E49-819E-64F8D4E8D4E9}"/>
                </a:ext>
              </a:extLst>
            </p:cNvPr>
            <p:cNvSpPr txBox="1"/>
            <p:nvPr/>
          </p:nvSpPr>
          <p:spPr>
            <a:xfrm>
              <a:off x="9402218" y="3336463"/>
              <a:ext cx="1015485" cy="613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5cm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323E2B5-45E4-45E4-9E42-F0C3EA7949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317" y="1230411"/>
              <a:ext cx="802118" cy="450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8A9E957-DC5A-4A51-B5B1-F0CB092C5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9607" y="1400869"/>
              <a:ext cx="802118" cy="450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FC29517D-7E6B-4D15-A490-E7C0CA7AAA30}"/>
                </a:ext>
              </a:extLst>
            </p:cNvPr>
            <p:cNvCxnSpPr/>
            <p:nvPr/>
          </p:nvCxnSpPr>
          <p:spPr>
            <a:xfrm flipV="1">
              <a:off x="2517073" y="1434423"/>
              <a:ext cx="0" cy="3763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59E74E4-EBFE-4371-9C8D-5499357BA3B4}"/>
                </a:ext>
              </a:extLst>
            </p:cNvPr>
            <p:cNvCxnSpPr/>
            <p:nvPr/>
          </p:nvCxnSpPr>
          <p:spPr>
            <a:xfrm>
              <a:off x="2517074" y="686282"/>
              <a:ext cx="0" cy="5637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5B43143-3021-4475-B94B-9BAB9E439CE2}"/>
                    </a:ext>
                  </a:extLst>
                </p:cNvPr>
                <p:cNvSpPr txBox="1"/>
                <p:nvPr/>
              </p:nvSpPr>
              <p:spPr>
                <a:xfrm>
                  <a:off x="1169999" y="1072845"/>
                  <a:ext cx="1397419" cy="6135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/>
                    <a:t>250</a:t>
                  </a:r>
                  <a14:m>
                    <m:oMath xmlns:m="http://schemas.openxmlformats.org/officeDocument/2006/math">
                      <m:r>
                        <a:rPr lang="en-GB" sz="1050" i="1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GB" sz="1050" dirty="0"/>
                    <a:t>m</a:t>
                  </a: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5B43143-3021-4475-B94B-9BAB9E439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999" y="1072845"/>
                  <a:ext cx="1397419" cy="613508"/>
                </a:xfrm>
                <a:prstGeom prst="rect">
                  <a:avLst/>
                </a:prstGeom>
                <a:blipFill>
                  <a:blip r:embed="rId2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8DBDCAB-C1CB-4C69-BE69-E10F30C8B0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0155" y="5815452"/>
              <a:ext cx="0" cy="75540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9CAC576-11E5-4903-9C64-CF96367D37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8525" y="5773254"/>
              <a:ext cx="0" cy="7975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CDBA0484-2C04-4B78-AAF7-E49C0B4748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8525" y="6339626"/>
              <a:ext cx="472163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7752376-ED67-45DC-9E7C-86EA5242A91F}"/>
                </a:ext>
              </a:extLst>
            </p:cNvPr>
            <p:cNvSpPr txBox="1"/>
            <p:nvPr/>
          </p:nvSpPr>
          <p:spPr>
            <a:xfrm>
              <a:off x="5812329" y="6386188"/>
              <a:ext cx="1015485" cy="613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5cm</a:t>
              </a:r>
            </a:p>
          </p:txBody>
        </p:sp>
      </p:grpSp>
      <p:sp>
        <p:nvSpPr>
          <p:cNvPr id="137" name="Text Placeholder 1">
            <a:extLst>
              <a:ext uri="{FF2B5EF4-FFF2-40B4-BE49-F238E27FC236}">
                <a16:creationId xmlns:a16="http://schemas.microsoft.com/office/drawing/2014/main" id="{FEED4303-173E-467C-9490-B089FE8EE360}"/>
              </a:ext>
            </a:extLst>
          </p:cNvPr>
          <p:cNvSpPr txBox="1">
            <a:spLocks/>
          </p:cNvSpPr>
          <p:nvPr/>
        </p:nvSpPr>
        <p:spPr>
          <a:xfrm>
            <a:off x="1294475" y="2695555"/>
            <a:ext cx="5542850" cy="3122075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3F"/>
              </a:buClr>
              <a:buFont typeface="Arial" panose="020B0604020202020204" pitchFamily="34" charset="0"/>
              <a:buChar char="•"/>
              <a:defRPr sz="2600">
                <a:solidFill>
                  <a:srgbClr val="0062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3F"/>
              </a:buClr>
              <a:buChar char="–"/>
              <a:defRPr sz="2400">
                <a:solidFill>
                  <a:srgbClr val="0062A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3F"/>
              </a:buClr>
              <a:buChar char="•"/>
              <a:defRPr sz="2200">
                <a:solidFill>
                  <a:srgbClr val="0062A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3F"/>
              </a:buClr>
              <a:buChar char="–"/>
              <a:defRPr sz="2000">
                <a:solidFill>
                  <a:srgbClr val="0062A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3F"/>
              </a:buClr>
              <a:buChar char="»"/>
              <a:defRPr>
                <a:solidFill>
                  <a:srgbClr val="0062A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en-GB" sz="1800" kern="0" dirty="0"/>
              <a:t>Detector consists of multiple planes.</a:t>
            </a:r>
          </a:p>
          <a:p>
            <a:r>
              <a:rPr lang="en-GB" sz="1800" kern="0" dirty="0"/>
              <a:t>Scintillation light from all planes is read out from one side for each orientation.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708773" y="4022435"/>
            <a:ext cx="4172005" cy="2661796"/>
            <a:chOff x="6053083" y="1813008"/>
            <a:chExt cx="4172005" cy="2661796"/>
          </a:xfrm>
        </p:grpSpPr>
        <p:sp>
          <p:nvSpPr>
            <p:cNvPr id="399" name="Rectangle: Rounded Corners 261">
              <a:extLst>
                <a:ext uri="{FF2B5EF4-FFF2-40B4-BE49-F238E27FC236}">
                  <a16:creationId xmlns:a16="http://schemas.microsoft.com/office/drawing/2014/main" id="{5212CF21-CFA6-4995-A7AB-CB56E8204AEE}"/>
                </a:ext>
              </a:extLst>
            </p:cNvPr>
            <p:cNvSpPr/>
            <p:nvPr/>
          </p:nvSpPr>
          <p:spPr bwMode="auto">
            <a:xfrm>
              <a:off x="6683451" y="2904982"/>
              <a:ext cx="541735" cy="253499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latin typeface="Arial" pitchFamily="34" charset="0"/>
                </a:rPr>
                <a:t>Sr</a:t>
              </a:r>
              <a:r>
                <a:rPr lang="en-GB" sz="1400" baseline="30000" dirty="0">
                  <a:latin typeface="Arial" pitchFamily="34" charset="0"/>
                </a:rPr>
                <a:t>90</a:t>
              </a:r>
              <a:endParaRPr lang="en-GB" sz="1200" dirty="0">
                <a:latin typeface="Arial" pitchFamily="34" charset="0"/>
              </a:endParaRPr>
            </a:p>
          </p:txBody>
        </p: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F6B87D4A-10AF-46C1-8938-0C338232819C}"/>
                </a:ext>
              </a:extLst>
            </p:cNvPr>
            <p:cNvGrpSpPr/>
            <p:nvPr/>
          </p:nvGrpSpPr>
          <p:grpSpPr>
            <a:xfrm>
              <a:off x="7944388" y="1813008"/>
              <a:ext cx="2280700" cy="2581648"/>
              <a:chOff x="3188726" y="1753631"/>
              <a:chExt cx="2280700" cy="2581648"/>
            </a:xfrm>
          </p:grpSpPr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42C68C24-DC34-4203-9A9B-2197A3C914CE}"/>
                  </a:ext>
                </a:extLst>
              </p:cNvPr>
              <p:cNvGrpSpPr/>
              <p:nvPr/>
            </p:nvGrpSpPr>
            <p:grpSpPr>
              <a:xfrm>
                <a:off x="3188726" y="1809347"/>
                <a:ext cx="2280700" cy="2270284"/>
                <a:chOff x="695354" y="1662537"/>
                <a:chExt cx="5170506" cy="4688387"/>
              </a:xfrm>
              <a:scene3d>
                <a:camera prst="isometricOffAxis1Left"/>
                <a:lightRig rig="threePt" dir="t"/>
              </a:scene3d>
            </p:grpSpPr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6687CED3-1269-4BBA-8E28-610EC96547B7}"/>
                    </a:ext>
                  </a:extLst>
                </p:cNvPr>
                <p:cNvGrpSpPr/>
                <p:nvPr/>
              </p:nvGrpSpPr>
              <p:grpSpPr>
                <a:xfrm>
                  <a:off x="695354" y="1662537"/>
                  <a:ext cx="5170506" cy="4688387"/>
                  <a:chOff x="1379913" y="1662537"/>
                  <a:chExt cx="5170506" cy="4688387"/>
                </a:xfrm>
              </p:grpSpPr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88D20ACE-8BFC-414A-8DDB-6B8463916654}"/>
                      </a:ext>
                    </a:extLst>
                  </p:cNvPr>
                  <p:cNvGrpSpPr/>
                  <p:nvPr/>
                </p:nvGrpSpPr>
                <p:grpSpPr>
                  <a:xfrm>
                    <a:off x="1379913" y="1662537"/>
                    <a:ext cx="1712418" cy="4688387"/>
                    <a:chOff x="1379913" y="1662537"/>
                    <a:chExt cx="1712418" cy="4688387"/>
                  </a:xfrm>
                </p:grpSpPr>
                <p:grpSp>
                  <p:nvGrpSpPr>
                    <p:cNvPr id="509" name="Group 508">
                      <a:extLst>
                        <a:ext uri="{FF2B5EF4-FFF2-40B4-BE49-F238E27FC236}">
                          <a16:creationId xmlns:a16="http://schemas.microsoft.com/office/drawing/2014/main" id="{85103A0D-E905-4B83-A0FC-F9F80BA652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79913" y="1662541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520" name="Rectangle 519">
                        <a:extLst>
                          <a:ext uri="{FF2B5EF4-FFF2-40B4-BE49-F238E27FC236}">
                            <a16:creationId xmlns:a16="http://schemas.microsoft.com/office/drawing/2014/main" id="{B011D5FD-EA51-46AE-B2DF-9B7F5DC03E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21" name="Rectangle 520">
                        <a:extLst>
                          <a:ext uri="{FF2B5EF4-FFF2-40B4-BE49-F238E27FC236}">
                            <a16:creationId xmlns:a16="http://schemas.microsoft.com/office/drawing/2014/main" id="{0B1D4A0B-8227-4AEF-A9D3-83221D075F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22" name="Rectangle 521">
                        <a:extLst>
                          <a:ext uri="{FF2B5EF4-FFF2-40B4-BE49-F238E27FC236}">
                            <a16:creationId xmlns:a16="http://schemas.microsoft.com/office/drawing/2014/main" id="{78A82500-A657-492C-BDE2-D8628CB804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23" name="Rectangle 522">
                        <a:extLst>
                          <a:ext uri="{FF2B5EF4-FFF2-40B4-BE49-F238E27FC236}">
                            <a16:creationId xmlns:a16="http://schemas.microsoft.com/office/drawing/2014/main" id="{E2A2F029-705C-4B1D-95FB-24069CF20D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10" name="Group 509">
                      <a:extLst>
                        <a:ext uri="{FF2B5EF4-FFF2-40B4-BE49-F238E27FC236}">
                          <a16:creationId xmlns:a16="http://schemas.microsoft.com/office/drawing/2014/main" id="{703DCF18-E8DF-4E3B-9918-32CF462FD7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45177" y="1662541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516" name="Rectangle 515">
                        <a:extLst>
                          <a:ext uri="{FF2B5EF4-FFF2-40B4-BE49-F238E27FC236}">
                            <a16:creationId xmlns:a16="http://schemas.microsoft.com/office/drawing/2014/main" id="{341519CC-620E-489B-91D5-54F0B647EC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17" name="Rectangle 516">
                        <a:extLst>
                          <a:ext uri="{FF2B5EF4-FFF2-40B4-BE49-F238E27FC236}">
                            <a16:creationId xmlns:a16="http://schemas.microsoft.com/office/drawing/2014/main" id="{F1243E20-DA40-4839-91F5-0D37BD7B31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18" name="Rectangle 517">
                        <a:extLst>
                          <a:ext uri="{FF2B5EF4-FFF2-40B4-BE49-F238E27FC236}">
                            <a16:creationId xmlns:a16="http://schemas.microsoft.com/office/drawing/2014/main" id="{E828564A-0090-4932-9091-B5BC8D83D7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19" name="Rectangle 518">
                        <a:extLst>
                          <a:ext uri="{FF2B5EF4-FFF2-40B4-BE49-F238E27FC236}">
                            <a16:creationId xmlns:a16="http://schemas.microsoft.com/office/drawing/2014/main" id="{A2495F6D-CC0E-4EB8-BDEC-7E4E8FF9B7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11" name="Group 510">
                      <a:extLst>
                        <a:ext uri="{FF2B5EF4-FFF2-40B4-BE49-F238E27FC236}">
                          <a16:creationId xmlns:a16="http://schemas.microsoft.com/office/drawing/2014/main" id="{14E3E7BE-5AF0-485A-B1B3-11CA5A9D9A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7067" y="1662537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512" name="Rectangle 511">
                        <a:extLst>
                          <a:ext uri="{FF2B5EF4-FFF2-40B4-BE49-F238E27FC236}">
                            <a16:creationId xmlns:a16="http://schemas.microsoft.com/office/drawing/2014/main" id="{52B2027A-195C-4B95-BCC7-EB68927FAB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13" name="Rectangle 512">
                        <a:extLst>
                          <a:ext uri="{FF2B5EF4-FFF2-40B4-BE49-F238E27FC236}">
                            <a16:creationId xmlns:a16="http://schemas.microsoft.com/office/drawing/2014/main" id="{7D9E4AF8-A00D-4330-AB1B-C3990A61A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14" name="Rectangle 513">
                        <a:extLst>
                          <a:ext uri="{FF2B5EF4-FFF2-40B4-BE49-F238E27FC236}">
                            <a16:creationId xmlns:a16="http://schemas.microsoft.com/office/drawing/2014/main" id="{D7B49922-C36B-41C0-BA8D-238EE1BACE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15" name="Rectangle 514">
                        <a:extLst>
                          <a:ext uri="{FF2B5EF4-FFF2-40B4-BE49-F238E27FC236}">
                            <a16:creationId xmlns:a16="http://schemas.microsoft.com/office/drawing/2014/main" id="{85C06F1B-C0F2-4FC5-A2CD-E1F0464184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477" name="Group 476">
                    <a:extLst>
                      <a:ext uri="{FF2B5EF4-FFF2-40B4-BE49-F238E27FC236}">
                        <a16:creationId xmlns:a16="http://schemas.microsoft.com/office/drawing/2014/main" id="{3B22ED92-A0BC-42B6-A7BB-3F8AC5507D0E}"/>
                      </a:ext>
                    </a:extLst>
                  </p:cNvPr>
                  <p:cNvGrpSpPr/>
                  <p:nvPr/>
                </p:nvGrpSpPr>
                <p:grpSpPr>
                  <a:xfrm>
                    <a:off x="3117270" y="1662537"/>
                    <a:ext cx="1712418" cy="4688387"/>
                    <a:chOff x="1379913" y="1662537"/>
                    <a:chExt cx="1712418" cy="4688387"/>
                  </a:xfrm>
                </p:grpSpPr>
                <p:grpSp>
                  <p:nvGrpSpPr>
                    <p:cNvPr id="494" name="Group 493">
                      <a:extLst>
                        <a:ext uri="{FF2B5EF4-FFF2-40B4-BE49-F238E27FC236}">
                          <a16:creationId xmlns:a16="http://schemas.microsoft.com/office/drawing/2014/main" id="{04D9D8E3-031C-45B4-A9E2-D5654DE4EB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79913" y="1662541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505" name="Rectangle 504">
                        <a:extLst>
                          <a:ext uri="{FF2B5EF4-FFF2-40B4-BE49-F238E27FC236}">
                            <a16:creationId xmlns:a16="http://schemas.microsoft.com/office/drawing/2014/main" id="{A2B220EB-62E9-4627-B393-9FAA032B1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6" name="Rectangle 505">
                        <a:extLst>
                          <a:ext uri="{FF2B5EF4-FFF2-40B4-BE49-F238E27FC236}">
                            <a16:creationId xmlns:a16="http://schemas.microsoft.com/office/drawing/2014/main" id="{185C3AB4-CB73-4C63-9D9C-F23AD4F404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7" name="Rectangle 506">
                        <a:extLst>
                          <a:ext uri="{FF2B5EF4-FFF2-40B4-BE49-F238E27FC236}">
                            <a16:creationId xmlns:a16="http://schemas.microsoft.com/office/drawing/2014/main" id="{E5F72497-6358-49F7-9313-63FB5C499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8" name="Rectangle 507">
                        <a:extLst>
                          <a:ext uri="{FF2B5EF4-FFF2-40B4-BE49-F238E27FC236}">
                            <a16:creationId xmlns:a16="http://schemas.microsoft.com/office/drawing/2014/main" id="{589BFFB7-992F-4282-8F7C-8B07D29A8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95" name="Group 494">
                      <a:extLst>
                        <a:ext uri="{FF2B5EF4-FFF2-40B4-BE49-F238E27FC236}">
                          <a16:creationId xmlns:a16="http://schemas.microsoft.com/office/drawing/2014/main" id="{DE4465CA-18B5-408A-A307-4B57DF5BA4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45177" y="1662541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501" name="Rectangle 500">
                        <a:extLst>
                          <a:ext uri="{FF2B5EF4-FFF2-40B4-BE49-F238E27FC236}">
                            <a16:creationId xmlns:a16="http://schemas.microsoft.com/office/drawing/2014/main" id="{FDCF89FC-A427-45A7-9C6B-CABA8023A3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2" name="Rectangle 501">
                        <a:extLst>
                          <a:ext uri="{FF2B5EF4-FFF2-40B4-BE49-F238E27FC236}">
                            <a16:creationId xmlns:a16="http://schemas.microsoft.com/office/drawing/2014/main" id="{630A345F-D4A4-4124-A98F-CE38DB8799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3" name="Rectangle 502">
                        <a:extLst>
                          <a:ext uri="{FF2B5EF4-FFF2-40B4-BE49-F238E27FC236}">
                            <a16:creationId xmlns:a16="http://schemas.microsoft.com/office/drawing/2014/main" id="{1F481BF2-CC63-47A9-8DC9-F817BE4F98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4" name="Rectangle 503">
                        <a:extLst>
                          <a:ext uri="{FF2B5EF4-FFF2-40B4-BE49-F238E27FC236}">
                            <a16:creationId xmlns:a16="http://schemas.microsoft.com/office/drawing/2014/main" id="{07B5E7C1-3405-4801-B005-3F20E21AEC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96" name="Group 495">
                      <a:extLst>
                        <a:ext uri="{FF2B5EF4-FFF2-40B4-BE49-F238E27FC236}">
                          <a16:creationId xmlns:a16="http://schemas.microsoft.com/office/drawing/2014/main" id="{34FF7C4E-A8D5-43BA-B685-26F181F423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7067" y="1662537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497" name="Rectangle 496">
                        <a:extLst>
                          <a:ext uri="{FF2B5EF4-FFF2-40B4-BE49-F238E27FC236}">
                            <a16:creationId xmlns:a16="http://schemas.microsoft.com/office/drawing/2014/main" id="{E0176206-01ED-4AA9-8149-CDF0C9AF1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8" name="Rectangle 497">
                        <a:extLst>
                          <a:ext uri="{FF2B5EF4-FFF2-40B4-BE49-F238E27FC236}">
                            <a16:creationId xmlns:a16="http://schemas.microsoft.com/office/drawing/2014/main" id="{7B4F9CCC-CEB5-4949-A90A-BBEEE11D2C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9" name="Rectangle 498">
                        <a:extLst>
                          <a:ext uri="{FF2B5EF4-FFF2-40B4-BE49-F238E27FC236}">
                            <a16:creationId xmlns:a16="http://schemas.microsoft.com/office/drawing/2014/main" id="{5CEB6988-CA79-4D0C-9133-EA800C8325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00" name="Rectangle 499">
                        <a:extLst>
                          <a:ext uri="{FF2B5EF4-FFF2-40B4-BE49-F238E27FC236}">
                            <a16:creationId xmlns:a16="http://schemas.microsoft.com/office/drawing/2014/main" id="{85335491-7328-4796-8C1B-C6CF0921F0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93B7C338-8977-4C14-97CC-256187CCDBF8}"/>
                      </a:ext>
                    </a:extLst>
                  </p:cNvPr>
                  <p:cNvGrpSpPr/>
                  <p:nvPr/>
                </p:nvGrpSpPr>
                <p:grpSpPr>
                  <a:xfrm>
                    <a:off x="4838001" y="1662537"/>
                    <a:ext cx="1712418" cy="4688387"/>
                    <a:chOff x="1379913" y="1662537"/>
                    <a:chExt cx="1712418" cy="4688387"/>
                  </a:xfrm>
                </p:grpSpPr>
                <p:grpSp>
                  <p:nvGrpSpPr>
                    <p:cNvPr id="479" name="Group 478">
                      <a:extLst>
                        <a:ext uri="{FF2B5EF4-FFF2-40B4-BE49-F238E27FC236}">
                          <a16:creationId xmlns:a16="http://schemas.microsoft.com/office/drawing/2014/main" id="{DA5DEC65-B59A-4C91-A797-E58FDC33DB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79913" y="1662541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490" name="Rectangle 489">
                        <a:extLst>
                          <a:ext uri="{FF2B5EF4-FFF2-40B4-BE49-F238E27FC236}">
                            <a16:creationId xmlns:a16="http://schemas.microsoft.com/office/drawing/2014/main" id="{3BD68EAC-093D-44BB-BC48-696CDA40B9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1" name="Rectangle 490">
                        <a:extLst>
                          <a:ext uri="{FF2B5EF4-FFF2-40B4-BE49-F238E27FC236}">
                            <a16:creationId xmlns:a16="http://schemas.microsoft.com/office/drawing/2014/main" id="{FBA58508-C179-4696-826C-9ABC57A528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2" name="Rectangle 491">
                        <a:extLst>
                          <a:ext uri="{FF2B5EF4-FFF2-40B4-BE49-F238E27FC236}">
                            <a16:creationId xmlns:a16="http://schemas.microsoft.com/office/drawing/2014/main" id="{6BBAD8B8-4281-4BF1-92A0-9EC50D22D4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3" name="Rectangle 492">
                        <a:extLst>
                          <a:ext uri="{FF2B5EF4-FFF2-40B4-BE49-F238E27FC236}">
                            <a16:creationId xmlns:a16="http://schemas.microsoft.com/office/drawing/2014/main" id="{E2030430-5DFA-4AA9-B126-74A6140A10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80" name="Group 479">
                      <a:extLst>
                        <a:ext uri="{FF2B5EF4-FFF2-40B4-BE49-F238E27FC236}">
                          <a16:creationId xmlns:a16="http://schemas.microsoft.com/office/drawing/2014/main" id="{4A51C433-E662-4A09-97DE-B6CE9AB9C0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45177" y="1662541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486" name="Rectangle 485">
                        <a:extLst>
                          <a:ext uri="{FF2B5EF4-FFF2-40B4-BE49-F238E27FC236}">
                            <a16:creationId xmlns:a16="http://schemas.microsoft.com/office/drawing/2014/main" id="{90845AB6-EA81-45A2-A525-DCF39D0948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7" name="Rectangle 486">
                        <a:extLst>
                          <a:ext uri="{FF2B5EF4-FFF2-40B4-BE49-F238E27FC236}">
                            <a16:creationId xmlns:a16="http://schemas.microsoft.com/office/drawing/2014/main" id="{7D73D4D0-F0B5-414F-A56B-FDE8B2ADC8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8" name="Rectangle 487">
                        <a:extLst>
                          <a:ext uri="{FF2B5EF4-FFF2-40B4-BE49-F238E27FC236}">
                            <a16:creationId xmlns:a16="http://schemas.microsoft.com/office/drawing/2014/main" id="{554CC454-EA41-4102-BCE7-BEEB59376D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9" name="Rectangle 488">
                        <a:extLst>
                          <a:ext uri="{FF2B5EF4-FFF2-40B4-BE49-F238E27FC236}">
                            <a16:creationId xmlns:a16="http://schemas.microsoft.com/office/drawing/2014/main" id="{2134CED0-94DC-4203-9E48-F8193B3A7E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81" name="Group 480">
                      <a:extLst>
                        <a:ext uri="{FF2B5EF4-FFF2-40B4-BE49-F238E27FC236}">
                          <a16:creationId xmlns:a16="http://schemas.microsoft.com/office/drawing/2014/main" id="{6870039D-2DDB-4D5E-9D1F-CA35DAE8CE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7067" y="1662537"/>
                      <a:ext cx="565264" cy="4688383"/>
                      <a:chOff x="1379913" y="1662541"/>
                      <a:chExt cx="565264" cy="4688383"/>
                    </a:xfrm>
                  </p:grpSpPr>
                  <p:sp>
                    <p:nvSpPr>
                      <p:cNvPr id="482" name="Rectangle 481">
                        <a:extLst>
                          <a:ext uri="{FF2B5EF4-FFF2-40B4-BE49-F238E27FC236}">
                            <a16:creationId xmlns:a16="http://schemas.microsoft.com/office/drawing/2014/main" id="{37C8A714-CFB3-40A1-9453-B4B69B91BB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9913" y="1662545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3" name="Rectangle 482">
                        <a:extLst>
                          <a:ext uri="{FF2B5EF4-FFF2-40B4-BE49-F238E27FC236}">
                            <a16:creationId xmlns:a16="http://schemas.microsoft.com/office/drawing/2014/main" id="{AE230927-9827-4684-A0FB-9A20BCCF49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229" y="1662543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4" name="Rectangle 483">
                        <a:extLst>
                          <a:ext uri="{FF2B5EF4-FFF2-40B4-BE49-F238E27FC236}">
                            <a16:creationId xmlns:a16="http://schemas.microsoft.com/office/drawing/2014/main" id="{BAF9D1D6-E5FA-49B4-97D1-4F9355E0D9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2545" y="1662542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5" name="Rectangle 484">
                        <a:extLst>
                          <a:ext uri="{FF2B5EF4-FFF2-40B4-BE49-F238E27FC236}">
                            <a16:creationId xmlns:a16="http://schemas.microsoft.com/office/drawing/2014/main" id="{76AF3563-0833-4FCD-8F42-FC697C8BE1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2174" y="1662541"/>
                        <a:ext cx="133003" cy="4688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sp>
              <p:nvSpPr>
                <p:cNvPr id="475" name="Frame 474">
                  <a:extLst>
                    <a:ext uri="{FF2B5EF4-FFF2-40B4-BE49-F238E27FC236}">
                      <a16:creationId xmlns:a16="http://schemas.microsoft.com/office/drawing/2014/main" id="{BD6178DA-F70B-4E7E-8BAA-902D46807A3F}"/>
                    </a:ext>
                  </a:extLst>
                </p:cNvPr>
                <p:cNvSpPr/>
                <p:nvPr/>
              </p:nvSpPr>
              <p:spPr>
                <a:xfrm>
                  <a:off x="695354" y="1662537"/>
                  <a:ext cx="5170506" cy="4688379"/>
                </a:xfrm>
                <a:prstGeom prst="frame">
                  <a:avLst>
                    <a:gd name="adj1" fmla="val 4344"/>
                  </a:avLst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C0BC2376-BABC-4F91-817F-896BA4501E8E}"/>
                  </a:ext>
                </a:extLst>
              </p:cNvPr>
              <p:cNvGrpSpPr/>
              <p:nvPr/>
            </p:nvGrpSpPr>
            <p:grpSpPr>
              <a:xfrm flipV="1">
                <a:off x="3720458" y="1753631"/>
                <a:ext cx="1339727" cy="198826"/>
                <a:chOff x="6580753" y="1130532"/>
                <a:chExt cx="5106942" cy="665018"/>
              </a:xfrm>
              <a:scene3d>
                <a:camera prst="isometricOffAxis2Top">
                  <a:rot lat="18075715" lon="3207254" rev="16740000"/>
                </a:camera>
                <a:lightRig rig="threePt" dir="t"/>
              </a:scene3d>
            </p:grpSpPr>
            <p:grpSp>
              <p:nvGrpSpPr>
                <p:cNvPr id="441" name="Group 440">
                  <a:extLst>
                    <a:ext uri="{FF2B5EF4-FFF2-40B4-BE49-F238E27FC236}">
                      <a16:creationId xmlns:a16="http://schemas.microsoft.com/office/drawing/2014/main" id="{CBEBFA7F-130A-4B17-A80B-D1340180E973}"/>
                    </a:ext>
                  </a:extLst>
                </p:cNvPr>
                <p:cNvGrpSpPr/>
                <p:nvPr/>
              </p:nvGrpSpPr>
              <p:grpSpPr>
                <a:xfrm>
                  <a:off x="6747008" y="1479657"/>
                  <a:ext cx="4817371" cy="182880"/>
                  <a:chOff x="7464817" y="1479657"/>
                  <a:chExt cx="4817371" cy="182880"/>
                </a:xfrm>
              </p:grpSpPr>
              <p:grpSp>
                <p:nvGrpSpPr>
                  <p:cNvPr id="444" name="Group 443">
                    <a:extLst>
                      <a:ext uri="{FF2B5EF4-FFF2-40B4-BE49-F238E27FC236}">
                        <a16:creationId xmlns:a16="http://schemas.microsoft.com/office/drawing/2014/main" id="{0B380792-8C53-4393-93A8-02C141B2FA92}"/>
                      </a:ext>
                    </a:extLst>
                  </p:cNvPr>
                  <p:cNvGrpSpPr/>
                  <p:nvPr/>
                </p:nvGrpSpPr>
                <p:grpSpPr>
                  <a:xfrm>
                    <a:off x="7464817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1A26B5B8-2F7E-4F67-A68D-64A19E5D91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71" name="Rectangle 470">
                      <a:extLst>
                        <a:ext uri="{FF2B5EF4-FFF2-40B4-BE49-F238E27FC236}">
                          <a16:creationId xmlns:a16="http://schemas.microsoft.com/office/drawing/2014/main" id="{0C58D25D-0327-4C45-8361-25B607ACB0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72" name="Rectangle 471">
                      <a:extLst>
                        <a:ext uri="{FF2B5EF4-FFF2-40B4-BE49-F238E27FC236}">
                          <a16:creationId xmlns:a16="http://schemas.microsoft.com/office/drawing/2014/main" id="{52E1C3DB-7E17-4902-A945-ADFEB4C942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73" name="Rectangle 472">
                      <a:extLst>
                        <a:ext uri="{FF2B5EF4-FFF2-40B4-BE49-F238E27FC236}">
                          <a16:creationId xmlns:a16="http://schemas.microsoft.com/office/drawing/2014/main" id="{7B8FF79D-51B3-4D44-81F5-CE571BB06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D6855929-F2FB-499A-83A6-68EB7410E195}"/>
                      </a:ext>
                    </a:extLst>
                  </p:cNvPr>
                  <p:cNvGrpSpPr/>
                  <p:nvPr/>
                </p:nvGrpSpPr>
                <p:grpSpPr>
                  <a:xfrm>
                    <a:off x="8262839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E631A9F4-673A-4E01-A4BA-12E75AB8D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59BFFA07-22E5-4E02-BF66-B22BC10E4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E6C35A4E-516F-42DA-BD03-F8B82E8D3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1F83EBFA-B984-45C5-8ED5-8D8928659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5319AC61-92A3-41A4-B401-A96E9482246D}"/>
                      </a:ext>
                    </a:extLst>
                  </p:cNvPr>
                  <p:cNvGrpSpPr/>
                  <p:nvPr/>
                </p:nvGrpSpPr>
                <p:grpSpPr>
                  <a:xfrm>
                    <a:off x="9065014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7ED6A7F0-AE08-480B-8F22-8CF9D51C67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F0DFBE66-DFDB-4877-B0C5-7D5334082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3EF670F7-1E5B-4005-B4D2-41555BCC66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B4D1873D-2566-41AE-A5D4-A5A866F79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6CD08508-5C7A-4FEF-AA27-9B87A95C2E11}"/>
                      </a:ext>
                    </a:extLst>
                  </p:cNvPr>
                  <p:cNvGrpSpPr/>
                  <p:nvPr/>
                </p:nvGrpSpPr>
                <p:grpSpPr>
                  <a:xfrm>
                    <a:off x="9875659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58" name="Rectangle 457">
                      <a:extLst>
                        <a:ext uri="{FF2B5EF4-FFF2-40B4-BE49-F238E27FC236}">
                          <a16:creationId xmlns:a16="http://schemas.microsoft.com/office/drawing/2014/main" id="{3FAB997C-017D-424E-ADB7-8977BFD05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9" name="Rectangle 458">
                      <a:extLst>
                        <a:ext uri="{FF2B5EF4-FFF2-40B4-BE49-F238E27FC236}">
                          <a16:creationId xmlns:a16="http://schemas.microsoft.com/office/drawing/2014/main" id="{4280614B-77BB-4551-87CD-CC7F243E0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5644FBCE-BBF2-44FC-930F-B83D75743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D79249E9-AC6E-4EF0-887E-C9F71BD37A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2C7A3095-D2BC-428A-9C07-96998F2C8B52}"/>
                      </a:ext>
                    </a:extLst>
                  </p:cNvPr>
                  <p:cNvGrpSpPr/>
                  <p:nvPr/>
                </p:nvGrpSpPr>
                <p:grpSpPr>
                  <a:xfrm>
                    <a:off x="10673681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54" name="Rectangle 453">
                      <a:extLst>
                        <a:ext uri="{FF2B5EF4-FFF2-40B4-BE49-F238E27FC236}">
                          <a16:creationId xmlns:a16="http://schemas.microsoft.com/office/drawing/2014/main" id="{72F5660C-02F4-4CC7-BD87-FD56212EA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5" name="Rectangle 454">
                      <a:extLst>
                        <a:ext uri="{FF2B5EF4-FFF2-40B4-BE49-F238E27FC236}">
                          <a16:creationId xmlns:a16="http://schemas.microsoft.com/office/drawing/2014/main" id="{318B2611-402C-48BE-A367-5F0DF1DEA1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6" name="Rectangle 455">
                      <a:extLst>
                        <a:ext uri="{FF2B5EF4-FFF2-40B4-BE49-F238E27FC236}">
                          <a16:creationId xmlns:a16="http://schemas.microsoft.com/office/drawing/2014/main" id="{42634C38-8372-48BC-8F7D-4F2C52CF28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7" name="Rectangle 456">
                      <a:extLst>
                        <a:ext uri="{FF2B5EF4-FFF2-40B4-BE49-F238E27FC236}">
                          <a16:creationId xmlns:a16="http://schemas.microsoft.com/office/drawing/2014/main" id="{DA5B1643-27A3-45C3-A99D-C7C4F10C3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49" name="Group 448">
                    <a:extLst>
                      <a:ext uri="{FF2B5EF4-FFF2-40B4-BE49-F238E27FC236}">
                        <a16:creationId xmlns:a16="http://schemas.microsoft.com/office/drawing/2014/main" id="{E201541D-3367-45A5-B5E8-94F5099E3051}"/>
                      </a:ext>
                    </a:extLst>
                  </p:cNvPr>
                  <p:cNvGrpSpPr/>
                  <p:nvPr/>
                </p:nvGrpSpPr>
                <p:grpSpPr>
                  <a:xfrm>
                    <a:off x="11475856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68256C19-4077-4923-AAFC-3BD6A507E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039B9335-4FCF-45D7-A70A-06E628BB6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992B6986-864D-41BC-B9AA-E4D472D520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3" name="Rectangle 452">
                      <a:extLst>
                        <a:ext uri="{FF2B5EF4-FFF2-40B4-BE49-F238E27FC236}">
                          <a16:creationId xmlns:a16="http://schemas.microsoft.com/office/drawing/2014/main" id="{4F4CF2F5-3DE3-42BE-B11F-4CE20E4AE7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AE637FAE-3B4C-4A03-A143-F3BC000059F8}"/>
                    </a:ext>
                  </a:extLst>
                </p:cNvPr>
                <p:cNvSpPr/>
                <p:nvPr/>
              </p:nvSpPr>
              <p:spPr>
                <a:xfrm>
                  <a:off x="6747008" y="1280159"/>
                  <a:ext cx="4817371" cy="1828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3" name="Frame 442">
                  <a:extLst>
                    <a:ext uri="{FF2B5EF4-FFF2-40B4-BE49-F238E27FC236}">
                      <a16:creationId xmlns:a16="http://schemas.microsoft.com/office/drawing/2014/main" id="{142F118E-FD81-4E0D-89CE-C1B198C3D26A}"/>
                    </a:ext>
                  </a:extLst>
                </p:cNvPr>
                <p:cNvSpPr/>
                <p:nvPr/>
              </p:nvSpPr>
              <p:spPr>
                <a:xfrm>
                  <a:off x="6580753" y="1130532"/>
                  <a:ext cx="5106942" cy="665018"/>
                </a:xfrm>
                <a:prstGeom prst="frame">
                  <a:avLst>
                    <a:gd name="adj1" fmla="val 22500"/>
                  </a:avLst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A2A055E0-01A0-45CA-888A-71AEE8249399}"/>
                  </a:ext>
                </a:extLst>
              </p:cNvPr>
              <p:cNvGrpSpPr/>
              <p:nvPr/>
            </p:nvGrpSpPr>
            <p:grpSpPr>
              <a:xfrm rot="5400000">
                <a:off x="3822346" y="3198897"/>
                <a:ext cx="2148113" cy="124651"/>
                <a:chOff x="6580753" y="1130532"/>
                <a:chExt cx="5106942" cy="665018"/>
              </a:xfrm>
              <a:scene3d>
                <a:camera prst="orthographicFront">
                  <a:rot lat="2400000" lon="0" rev="0"/>
                </a:camera>
                <a:lightRig rig="threePt" dir="t"/>
              </a:scene3d>
            </p:grpSpPr>
            <p:grpSp>
              <p:nvGrpSpPr>
                <p:cNvPr id="408" name="Group 407">
                  <a:extLst>
                    <a:ext uri="{FF2B5EF4-FFF2-40B4-BE49-F238E27FC236}">
                      <a16:creationId xmlns:a16="http://schemas.microsoft.com/office/drawing/2014/main" id="{2FD46452-A96B-4593-86A6-EBBC5E35F082}"/>
                    </a:ext>
                  </a:extLst>
                </p:cNvPr>
                <p:cNvGrpSpPr/>
                <p:nvPr/>
              </p:nvGrpSpPr>
              <p:grpSpPr>
                <a:xfrm>
                  <a:off x="6747008" y="1479657"/>
                  <a:ext cx="4817371" cy="182880"/>
                  <a:chOff x="7464817" y="1479657"/>
                  <a:chExt cx="4817371" cy="182880"/>
                </a:xfrm>
              </p:grpSpPr>
              <p:grpSp>
                <p:nvGrpSpPr>
                  <p:cNvPr id="411" name="Group 410">
                    <a:extLst>
                      <a:ext uri="{FF2B5EF4-FFF2-40B4-BE49-F238E27FC236}">
                        <a16:creationId xmlns:a16="http://schemas.microsoft.com/office/drawing/2014/main" id="{6ACFB82A-C75D-45E8-9FE2-AABAAB1D8FE3}"/>
                      </a:ext>
                    </a:extLst>
                  </p:cNvPr>
                  <p:cNvGrpSpPr/>
                  <p:nvPr/>
                </p:nvGrpSpPr>
                <p:grpSpPr>
                  <a:xfrm>
                    <a:off x="7464817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37" name="Rectangle 436">
                      <a:extLst>
                        <a:ext uri="{FF2B5EF4-FFF2-40B4-BE49-F238E27FC236}">
                          <a16:creationId xmlns:a16="http://schemas.microsoft.com/office/drawing/2014/main" id="{B059EE9E-ACC2-4159-A763-95D89EEAE3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8" name="Rectangle 437">
                      <a:extLst>
                        <a:ext uri="{FF2B5EF4-FFF2-40B4-BE49-F238E27FC236}">
                          <a16:creationId xmlns:a16="http://schemas.microsoft.com/office/drawing/2014/main" id="{C8BF4B41-CA98-49C3-97D8-277FD1F08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9" name="Rectangle 438">
                      <a:extLst>
                        <a:ext uri="{FF2B5EF4-FFF2-40B4-BE49-F238E27FC236}">
                          <a16:creationId xmlns:a16="http://schemas.microsoft.com/office/drawing/2014/main" id="{4D68A2FD-04E5-4C47-BDCF-C1BEAC2A5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40" name="Rectangle 439">
                      <a:extLst>
                        <a:ext uri="{FF2B5EF4-FFF2-40B4-BE49-F238E27FC236}">
                          <a16:creationId xmlns:a16="http://schemas.microsoft.com/office/drawing/2014/main" id="{9BAF69ED-E0AD-47CD-A723-C213DC8FAD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12" name="Group 411">
                    <a:extLst>
                      <a:ext uri="{FF2B5EF4-FFF2-40B4-BE49-F238E27FC236}">
                        <a16:creationId xmlns:a16="http://schemas.microsoft.com/office/drawing/2014/main" id="{C43201B1-9DD4-4CE1-AADE-5F41250C8E83}"/>
                      </a:ext>
                    </a:extLst>
                  </p:cNvPr>
                  <p:cNvGrpSpPr/>
                  <p:nvPr/>
                </p:nvGrpSpPr>
                <p:grpSpPr>
                  <a:xfrm>
                    <a:off x="8262839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74510AF8-14D0-4A1F-A4A4-3DDFFA7A07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0C1C6AB0-AD63-4230-AE67-0C4BEF959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389B070-B79B-481E-9665-1EC91B095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6" name="Rectangle 435">
                      <a:extLst>
                        <a:ext uri="{FF2B5EF4-FFF2-40B4-BE49-F238E27FC236}">
                          <a16:creationId xmlns:a16="http://schemas.microsoft.com/office/drawing/2014/main" id="{7514669F-2A95-4F27-8A20-7A2F0FA87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9EEE659D-E798-420A-9B0B-D8894DA48B06}"/>
                      </a:ext>
                    </a:extLst>
                  </p:cNvPr>
                  <p:cNvGrpSpPr/>
                  <p:nvPr/>
                </p:nvGrpSpPr>
                <p:grpSpPr>
                  <a:xfrm>
                    <a:off x="9065014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1EA98DD3-E6D1-4B14-8F70-6638D4160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0" name="Rectangle 429">
                      <a:extLst>
                        <a:ext uri="{FF2B5EF4-FFF2-40B4-BE49-F238E27FC236}">
                          <a16:creationId xmlns:a16="http://schemas.microsoft.com/office/drawing/2014/main" id="{0D9E7A16-7D54-46F8-A6A7-E9639AF0E4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28B6CC3C-8C43-4702-92BB-D30855502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F5552F17-3D7D-4F5B-8E79-185FAE2F10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EFB55629-A900-4564-AD03-565AA56D0C35}"/>
                      </a:ext>
                    </a:extLst>
                  </p:cNvPr>
                  <p:cNvGrpSpPr/>
                  <p:nvPr/>
                </p:nvGrpSpPr>
                <p:grpSpPr>
                  <a:xfrm>
                    <a:off x="9875659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25" name="Rectangle 424">
                      <a:extLst>
                        <a:ext uri="{FF2B5EF4-FFF2-40B4-BE49-F238E27FC236}">
                          <a16:creationId xmlns:a16="http://schemas.microsoft.com/office/drawing/2014/main" id="{E18F5F22-025A-4448-A1DE-7F0B0134B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24B47853-4BB6-42CD-8AB2-69E71B0340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C89E8FAA-7E2B-436D-8D4C-CE26891C0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0CB686B4-CC69-4E24-BEC5-A6487C8F1A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15" name="Group 414">
                    <a:extLst>
                      <a:ext uri="{FF2B5EF4-FFF2-40B4-BE49-F238E27FC236}">
                        <a16:creationId xmlns:a16="http://schemas.microsoft.com/office/drawing/2014/main" id="{34F2EB28-DEDF-4564-A60F-B3C7861D5485}"/>
                      </a:ext>
                    </a:extLst>
                  </p:cNvPr>
                  <p:cNvGrpSpPr/>
                  <p:nvPr/>
                </p:nvGrpSpPr>
                <p:grpSpPr>
                  <a:xfrm>
                    <a:off x="10673681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21" name="Rectangle 420">
                      <a:extLst>
                        <a:ext uri="{FF2B5EF4-FFF2-40B4-BE49-F238E27FC236}">
                          <a16:creationId xmlns:a16="http://schemas.microsoft.com/office/drawing/2014/main" id="{ACFD2A30-072B-406B-B0C9-E2BC18F6B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2" name="Rectangle 421">
                      <a:extLst>
                        <a:ext uri="{FF2B5EF4-FFF2-40B4-BE49-F238E27FC236}">
                          <a16:creationId xmlns:a16="http://schemas.microsoft.com/office/drawing/2014/main" id="{05FF2BA7-23F4-4A7E-AAFA-E42E50C7CF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3" name="Rectangle 422">
                      <a:extLst>
                        <a:ext uri="{FF2B5EF4-FFF2-40B4-BE49-F238E27FC236}">
                          <a16:creationId xmlns:a16="http://schemas.microsoft.com/office/drawing/2014/main" id="{28CBB8E9-5623-4AD9-B090-70281E9D76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4" name="Rectangle 423">
                      <a:extLst>
                        <a:ext uri="{FF2B5EF4-FFF2-40B4-BE49-F238E27FC236}">
                          <a16:creationId xmlns:a16="http://schemas.microsoft.com/office/drawing/2014/main" id="{D30B7B39-5527-4DDA-A278-F684139F0F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A4575AE8-A67F-4B4F-A719-B2E691BC7CC6}"/>
                      </a:ext>
                    </a:extLst>
                  </p:cNvPr>
                  <p:cNvGrpSpPr/>
                  <p:nvPr/>
                </p:nvGrpSpPr>
                <p:grpSpPr>
                  <a:xfrm>
                    <a:off x="11475856" y="1479657"/>
                    <a:ext cx="806332" cy="182880"/>
                    <a:chOff x="7464817" y="1479657"/>
                    <a:chExt cx="806332" cy="182880"/>
                  </a:xfrm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43369F2A-9FA0-4CD0-8E7E-06A8EB2519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4817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EDA02301-DAD3-405E-9B63-14FEE036DF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2635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19" name="Rectangle 418">
                      <a:extLst>
                        <a:ext uri="{FF2B5EF4-FFF2-40B4-BE49-F238E27FC236}">
                          <a16:creationId xmlns:a16="http://schemas.microsoft.com/office/drawing/2014/main" id="{71042210-7B3A-4DA9-97BD-870F6346FE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66413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96A108AF-4D34-4A0E-80CB-66A1261692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1644" y="1479657"/>
                      <a:ext cx="199505" cy="1828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95969E54-B7C1-4F9F-B1DE-EBBAC9CF1605}"/>
                    </a:ext>
                  </a:extLst>
                </p:cNvPr>
                <p:cNvSpPr/>
                <p:nvPr/>
              </p:nvSpPr>
              <p:spPr>
                <a:xfrm>
                  <a:off x="6747008" y="1280159"/>
                  <a:ext cx="4817371" cy="1828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0" name="Frame 409">
                  <a:extLst>
                    <a:ext uri="{FF2B5EF4-FFF2-40B4-BE49-F238E27FC236}">
                      <a16:creationId xmlns:a16="http://schemas.microsoft.com/office/drawing/2014/main" id="{4882AD20-C322-4486-8D69-643222EC3DB2}"/>
                    </a:ext>
                  </a:extLst>
                </p:cNvPr>
                <p:cNvSpPr/>
                <p:nvPr/>
              </p:nvSpPr>
              <p:spPr>
                <a:xfrm>
                  <a:off x="6580753" y="1130532"/>
                  <a:ext cx="5106942" cy="665018"/>
                </a:xfrm>
                <a:prstGeom prst="frame">
                  <a:avLst>
                    <a:gd name="adj1" fmla="val 22500"/>
                  </a:avLst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401" name="Straight Arrow Connector 400">
              <a:extLst>
                <a:ext uri="{FF2B5EF4-FFF2-40B4-BE49-F238E27FC236}">
                  <a16:creationId xmlns:a16="http://schemas.microsoft.com/office/drawing/2014/main" id="{66A99ED2-7EF9-4DC7-9331-E7A3DD769906}"/>
                </a:ext>
              </a:extLst>
            </p:cNvPr>
            <p:cNvCxnSpPr>
              <a:cxnSpLocks/>
              <a:stCxn id="399" idx="3"/>
              <a:endCxn id="507" idx="3"/>
            </p:cNvCxnSpPr>
            <p:nvPr/>
          </p:nvCxnSpPr>
          <p:spPr bwMode="auto">
            <a:xfrm flipV="1">
              <a:off x="7225185" y="3003867"/>
              <a:ext cx="1668884" cy="27865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7714ED5F-CCB4-4270-B99C-C4702DACD125}"/>
                </a:ext>
              </a:extLst>
            </p:cNvPr>
            <p:cNvGrpSpPr/>
            <p:nvPr/>
          </p:nvGrpSpPr>
          <p:grpSpPr>
            <a:xfrm>
              <a:off x="6053083" y="1813008"/>
              <a:ext cx="1170600" cy="2661796"/>
              <a:chOff x="9711757" y="1344151"/>
              <a:chExt cx="1170600" cy="2661796"/>
            </a:xfrm>
          </p:grpSpPr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D6A25501-9976-493B-AFC3-BEB64E4DF884}"/>
                  </a:ext>
                </a:extLst>
              </p:cNvPr>
              <p:cNvSpPr/>
              <p:nvPr/>
            </p:nvSpPr>
            <p:spPr bwMode="auto">
              <a:xfrm flipH="1">
                <a:off x="9711757" y="2822961"/>
                <a:ext cx="1170600" cy="1182986"/>
              </a:xfrm>
              <a:prstGeom prst="cube">
                <a:avLst>
                  <a:gd name="adj" fmla="val 87026"/>
                </a:avLst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330000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3835FE86-C80D-413D-8796-8101EC3B16CC}"/>
                  </a:ext>
                </a:extLst>
              </p:cNvPr>
              <p:cNvSpPr/>
              <p:nvPr/>
            </p:nvSpPr>
            <p:spPr bwMode="auto">
              <a:xfrm flipH="1">
                <a:off x="10193402" y="1344151"/>
                <a:ext cx="177535" cy="2112480"/>
              </a:xfrm>
              <a:prstGeom prst="cub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</p:grpSp>
      </p:grpSp>
      <p:sp>
        <p:nvSpPr>
          <p:cNvPr id="524" name="Text Placeholder 1">
            <a:extLst>
              <a:ext uri="{FF2B5EF4-FFF2-40B4-BE49-F238E27FC236}">
                <a16:creationId xmlns:a16="http://schemas.microsoft.com/office/drawing/2014/main" id="{6A9329CB-7EAB-4C73-BF30-C76A7382915F}"/>
              </a:ext>
            </a:extLst>
          </p:cNvPr>
          <p:cNvSpPr txBox="1">
            <a:spLocks/>
          </p:cNvSpPr>
          <p:nvPr/>
        </p:nvSpPr>
        <p:spPr>
          <a:xfrm>
            <a:off x="5099350" y="4425844"/>
            <a:ext cx="4960482" cy="1947601"/>
          </a:xfrm>
          <a:prstGeom prst="rect">
            <a:avLst/>
          </a:prstGeom>
          <a:ln w="28575">
            <a:noFill/>
            <a:miter lim="800000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7F3F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62A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3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62A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3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A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3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62A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7F3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62A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Step a Sr</a:t>
            </a:r>
            <a:r>
              <a:rPr lang="en-GB" sz="1800" baseline="30000"/>
              <a:t>90</a:t>
            </a:r>
            <a:r>
              <a:rPr lang="en-GB" sz="1800"/>
              <a:t> source across face of the detector, positioning the source at the centre of a pair of x and y fibres.</a:t>
            </a:r>
          </a:p>
          <a:p>
            <a:r>
              <a:rPr lang="en-GB" sz="1800"/>
              <a:t>Measure position resolution and cross-talk.</a:t>
            </a:r>
          </a:p>
          <a:p>
            <a:r>
              <a:rPr lang="en-GB" sz="1800"/>
              <a:t>Further tests with the laser driven ion beam.</a:t>
            </a:r>
          </a:p>
          <a:p>
            <a:r>
              <a:rPr lang="en-GB" sz="1800"/>
              <a:t>Possibility of dose profiling.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0472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999BE-3EA7-4B8F-8E29-522E7D013A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9689" y="682389"/>
            <a:ext cx="9621889" cy="654043"/>
          </a:xfrm>
        </p:spPr>
        <p:txBody>
          <a:bodyPr>
            <a:normAutofit/>
          </a:bodyPr>
          <a:lstStyle/>
          <a:p>
            <a:r>
              <a:rPr lang="en-US" sz="1800" dirty="0"/>
              <a:t>Energy loss in the end station using the beam tracked from after the capture section.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78CA77-F0B8-4387-884A-9F6B2727573E}"/>
              </a:ext>
            </a:extLst>
          </p:cNvPr>
          <p:cNvSpPr txBox="1"/>
          <p:nvPr/>
        </p:nvSpPr>
        <p:spPr>
          <a:xfrm>
            <a:off x="6770079" y="17155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 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1FB5D-00D1-4A0F-985A-7E470A813D14}"/>
              </a:ext>
            </a:extLst>
          </p:cNvPr>
          <p:cNvSpPr txBox="1"/>
          <p:nvPr/>
        </p:nvSpPr>
        <p:spPr>
          <a:xfrm>
            <a:off x="6969372" y="233291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12 MeV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011FB-AF29-4831-A513-47687E5BE737}"/>
              </a:ext>
            </a:extLst>
          </p:cNvPr>
          <p:cNvSpPr txBox="1"/>
          <p:nvPr/>
        </p:nvSpPr>
        <p:spPr>
          <a:xfrm>
            <a:off x="7659581" y="261713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15 MeV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14B91B-8826-479C-B056-3E04142DB91C}"/>
              </a:ext>
            </a:extLst>
          </p:cNvPr>
          <p:cNvSpPr txBox="1"/>
          <p:nvPr/>
        </p:nvSpPr>
        <p:spPr>
          <a:xfrm>
            <a:off x="2423601" y="5936532"/>
            <a:ext cx="105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0.075 mm vacuum window</a:t>
            </a:r>
            <a:endParaRPr lang="en-GB" sz="16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B4E82B-7C8E-4B90-89AA-403A88B00A35}"/>
              </a:ext>
            </a:extLst>
          </p:cNvPr>
          <p:cNvSpPr/>
          <p:nvPr/>
        </p:nvSpPr>
        <p:spPr>
          <a:xfrm>
            <a:off x="7213780" y="6118771"/>
            <a:ext cx="990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0.03</a:t>
            </a:r>
            <a:r>
              <a:rPr lang="en-GB" sz="1600" dirty="0"/>
              <a:t> mm cell layer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AF5FEF-8083-4ED7-AFB0-4E3DAF96A6CA}"/>
              </a:ext>
            </a:extLst>
          </p:cNvPr>
          <p:cNvSpPr/>
          <p:nvPr/>
        </p:nvSpPr>
        <p:spPr>
          <a:xfrm>
            <a:off x="5857423" y="6027446"/>
            <a:ext cx="146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1.15 mm sample </a:t>
            </a:r>
          </a:p>
          <a:p>
            <a:r>
              <a:rPr lang="en-US" sz="1600" dirty="0"/>
              <a:t>container base</a:t>
            </a:r>
            <a:endParaRPr lang="en-US" sz="16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78E870-E61D-49E0-A60F-3F36ACC63AD1}"/>
              </a:ext>
            </a:extLst>
          </p:cNvPr>
          <p:cNvSpPr/>
          <p:nvPr/>
        </p:nvSpPr>
        <p:spPr>
          <a:xfrm>
            <a:off x="4681075" y="6060558"/>
            <a:ext cx="1222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5mm air gap</a:t>
            </a:r>
            <a:endParaRPr lang="en-GB" sz="16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483E0-833D-4F68-B30B-9B144F4CCB1D}"/>
              </a:ext>
            </a:extLst>
          </p:cNvPr>
          <p:cNvSpPr/>
          <p:nvPr/>
        </p:nvSpPr>
        <p:spPr>
          <a:xfrm>
            <a:off x="3379383" y="5961533"/>
            <a:ext cx="1204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0.25 mm scintillating </a:t>
            </a:r>
            <a:r>
              <a:rPr lang="en-US" sz="1600" dirty="0" err="1"/>
              <a:t>fibre</a:t>
            </a:r>
            <a:r>
              <a:rPr lang="en-US" sz="1600" dirty="0"/>
              <a:t> layer</a:t>
            </a:r>
            <a:endParaRPr lang="en-US" sz="1600" i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343104-F72E-4E68-9194-80F7370751D1}"/>
              </a:ext>
            </a:extLst>
          </p:cNvPr>
          <p:cNvCxnSpPr>
            <a:cxnSpLocks/>
          </p:cNvCxnSpPr>
          <p:nvPr/>
        </p:nvCxnSpPr>
        <p:spPr bwMode="auto">
          <a:xfrm flipV="1">
            <a:off x="6568422" y="5798606"/>
            <a:ext cx="64272" cy="26195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870EA7-8917-410E-B5B4-AF0AF7818635}"/>
              </a:ext>
            </a:extLst>
          </p:cNvPr>
          <p:cNvCxnSpPr>
            <a:cxnSpLocks/>
          </p:cNvCxnSpPr>
          <p:nvPr/>
        </p:nvCxnSpPr>
        <p:spPr bwMode="auto">
          <a:xfrm>
            <a:off x="8204440" y="5751829"/>
            <a:ext cx="340838" cy="35966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3E84DC-AD84-4BC2-9DB6-586414D66F86}"/>
              </a:ext>
            </a:extLst>
          </p:cNvPr>
          <p:cNvCxnSpPr>
            <a:cxnSpLocks/>
            <a:endCxn id="20" idx="0"/>
          </p:cNvCxnSpPr>
          <p:nvPr/>
        </p:nvCxnSpPr>
        <p:spPr bwMode="auto">
          <a:xfrm flipH="1">
            <a:off x="5292493" y="5789328"/>
            <a:ext cx="50718" cy="2712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D6D11C-6F43-4BED-B56A-55464584D552}"/>
              </a:ext>
            </a:extLst>
          </p:cNvPr>
          <p:cNvCxnSpPr>
            <a:cxnSpLocks/>
          </p:cNvCxnSpPr>
          <p:nvPr/>
        </p:nvCxnSpPr>
        <p:spPr bwMode="auto">
          <a:xfrm>
            <a:off x="3534509" y="5767754"/>
            <a:ext cx="230341" cy="2450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3C9905-BB9C-4052-A55C-762DB115DB9D}"/>
              </a:ext>
            </a:extLst>
          </p:cNvPr>
          <p:cNvCxnSpPr>
            <a:cxnSpLocks/>
          </p:cNvCxnSpPr>
          <p:nvPr/>
        </p:nvCxnSpPr>
        <p:spPr bwMode="auto">
          <a:xfrm flipH="1">
            <a:off x="3070499" y="5789327"/>
            <a:ext cx="336660" cy="18131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C720B1B-DAB7-4F40-B4E5-36C60D7667CD}"/>
              </a:ext>
            </a:extLst>
          </p:cNvPr>
          <p:cNvSpPr/>
          <p:nvPr/>
        </p:nvSpPr>
        <p:spPr>
          <a:xfrm>
            <a:off x="8204441" y="6089033"/>
            <a:ext cx="1871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15 mm cell nutrient</a:t>
            </a:r>
          </a:p>
          <a:p>
            <a:r>
              <a:rPr lang="en-US" sz="1600" dirty="0"/>
              <a:t>solution</a:t>
            </a:r>
            <a:endParaRPr lang="en-US" sz="16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805680" y="1124985"/>
            <a:ext cx="6262234" cy="4664341"/>
            <a:chOff x="2779555" y="1237857"/>
            <a:chExt cx="6262234" cy="466434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094BED-FF4F-4EE7-813B-5625288B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555" y="1237857"/>
              <a:ext cx="6262234" cy="4252577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0E9A4F-6CDE-4824-8CA6-0F90245361D9}"/>
                </a:ext>
              </a:extLst>
            </p:cNvPr>
            <p:cNvGrpSpPr/>
            <p:nvPr/>
          </p:nvGrpSpPr>
          <p:grpSpPr>
            <a:xfrm>
              <a:off x="3407159" y="5440533"/>
              <a:ext cx="5265860" cy="461665"/>
              <a:chOff x="2264159" y="5440532"/>
              <a:chExt cx="5265860" cy="46166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64CEDDC-7EC4-493B-BD16-0D83519E07F3}"/>
                  </a:ext>
                </a:extLst>
              </p:cNvPr>
              <p:cNvSpPr/>
              <p:nvPr/>
            </p:nvSpPr>
            <p:spPr bwMode="auto">
              <a:xfrm rot="5400000">
                <a:off x="6523637" y="4895816"/>
                <a:ext cx="461665" cy="1551098"/>
              </a:xfrm>
              <a:custGeom>
                <a:avLst/>
                <a:gdLst>
                  <a:gd name="connsiteX0" fmla="*/ 0 w 461665"/>
                  <a:gd name="connsiteY0" fmla="*/ 0 h 1551098"/>
                  <a:gd name="connsiteX1" fmla="*/ 461665 w 461665"/>
                  <a:gd name="connsiteY1" fmla="*/ 0 h 1551098"/>
                  <a:gd name="connsiteX2" fmla="*/ 461665 w 461665"/>
                  <a:gd name="connsiteY2" fmla="*/ 1551098 h 1551098"/>
                  <a:gd name="connsiteX3" fmla="*/ 0 w 461665"/>
                  <a:gd name="connsiteY3" fmla="*/ 1551098 h 1551098"/>
                  <a:gd name="connsiteX4" fmla="*/ 0 w 461665"/>
                  <a:gd name="connsiteY4" fmla="*/ 0 h 1551098"/>
                  <a:gd name="connsiteX0" fmla="*/ 0 w 461665"/>
                  <a:gd name="connsiteY0" fmla="*/ 0 h 1551098"/>
                  <a:gd name="connsiteX1" fmla="*/ 139973 w 461665"/>
                  <a:gd name="connsiteY1" fmla="*/ 2844 h 1551098"/>
                  <a:gd name="connsiteX2" fmla="*/ 461665 w 461665"/>
                  <a:gd name="connsiteY2" fmla="*/ 0 h 1551098"/>
                  <a:gd name="connsiteX3" fmla="*/ 461665 w 461665"/>
                  <a:gd name="connsiteY3" fmla="*/ 1551098 h 1551098"/>
                  <a:gd name="connsiteX4" fmla="*/ 0 w 461665"/>
                  <a:gd name="connsiteY4" fmla="*/ 1551098 h 1551098"/>
                  <a:gd name="connsiteX5" fmla="*/ 0 w 461665"/>
                  <a:gd name="connsiteY5" fmla="*/ 0 h 1551098"/>
                  <a:gd name="connsiteX0" fmla="*/ 0 w 461665"/>
                  <a:gd name="connsiteY0" fmla="*/ 0 h 1551098"/>
                  <a:gd name="connsiteX1" fmla="*/ 139973 w 461665"/>
                  <a:gd name="connsiteY1" fmla="*/ 2844 h 1551098"/>
                  <a:gd name="connsiteX2" fmla="*/ 343637 w 461665"/>
                  <a:gd name="connsiteY2" fmla="*/ 2844 h 1551098"/>
                  <a:gd name="connsiteX3" fmla="*/ 461665 w 461665"/>
                  <a:gd name="connsiteY3" fmla="*/ 0 h 1551098"/>
                  <a:gd name="connsiteX4" fmla="*/ 461665 w 461665"/>
                  <a:gd name="connsiteY4" fmla="*/ 1551098 h 1551098"/>
                  <a:gd name="connsiteX5" fmla="*/ 0 w 461665"/>
                  <a:gd name="connsiteY5" fmla="*/ 1551098 h 1551098"/>
                  <a:gd name="connsiteX6" fmla="*/ 0 w 461665"/>
                  <a:gd name="connsiteY6" fmla="*/ 0 h 1551098"/>
                  <a:gd name="connsiteX0" fmla="*/ 0 w 461665"/>
                  <a:gd name="connsiteY0" fmla="*/ 0 h 1551098"/>
                  <a:gd name="connsiteX1" fmla="*/ 139973 w 461665"/>
                  <a:gd name="connsiteY1" fmla="*/ 2844 h 1551098"/>
                  <a:gd name="connsiteX2" fmla="*/ 231415 w 461665"/>
                  <a:gd name="connsiteY2" fmla="*/ 2844 h 1551098"/>
                  <a:gd name="connsiteX3" fmla="*/ 343637 w 461665"/>
                  <a:gd name="connsiteY3" fmla="*/ 2844 h 1551098"/>
                  <a:gd name="connsiteX4" fmla="*/ 461665 w 461665"/>
                  <a:gd name="connsiteY4" fmla="*/ 0 h 1551098"/>
                  <a:gd name="connsiteX5" fmla="*/ 461665 w 461665"/>
                  <a:gd name="connsiteY5" fmla="*/ 1551098 h 1551098"/>
                  <a:gd name="connsiteX6" fmla="*/ 0 w 461665"/>
                  <a:gd name="connsiteY6" fmla="*/ 1551098 h 1551098"/>
                  <a:gd name="connsiteX7" fmla="*/ 0 w 461665"/>
                  <a:gd name="connsiteY7" fmla="*/ 0 h 1551098"/>
                  <a:gd name="connsiteX0" fmla="*/ 0 w 461665"/>
                  <a:gd name="connsiteY0" fmla="*/ 0 h 1551098"/>
                  <a:gd name="connsiteX1" fmla="*/ 139973 w 461665"/>
                  <a:gd name="connsiteY1" fmla="*/ 2844 h 1551098"/>
                  <a:gd name="connsiteX2" fmla="*/ 231415 w 461665"/>
                  <a:gd name="connsiteY2" fmla="*/ 2844 h 1551098"/>
                  <a:gd name="connsiteX3" fmla="*/ 335328 w 461665"/>
                  <a:gd name="connsiteY3" fmla="*/ 81815 h 1551098"/>
                  <a:gd name="connsiteX4" fmla="*/ 461665 w 461665"/>
                  <a:gd name="connsiteY4" fmla="*/ 0 h 1551098"/>
                  <a:gd name="connsiteX5" fmla="*/ 461665 w 461665"/>
                  <a:gd name="connsiteY5" fmla="*/ 1551098 h 1551098"/>
                  <a:gd name="connsiteX6" fmla="*/ 0 w 461665"/>
                  <a:gd name="connsiteY6" fmla="*/ 1551098 h 1551098"/>
                  <a:gd name="connsiteX7" fmla="*/ 0 w 461665"/>
                  <a:gd name="connsiteY7" fmla="*/ 0 h 1551098"/>
                  <a:gd name="connsiteX0" fmla="*/ 0 w 461665"/>
                  <a:gd name="connsiteY0" fmla="*/ 0 h 1551098"/>
                  <a:gd name="connsiteX1" fmla="*/ 115038 w 461665"/>
                  <a:gd name="connsiteY1" fmla="*/ 90128 h 1551098"/>
                  <a:gd name="connsiteX2" fmla="*/ 231415 w 461665"/>
                  <a:gd name="connsiteY2" fmla="*/ 2844 h 1551098"/>
                  <a:gd name="connsiteX3" fmla="*/ 335328 w 461665"/>
                  <a:gd name="connsiteY3" fmla="*/ 81815 h 1551098"/>
                  <a:gd name="connsiteX4" fmla="*/ 461665 w 461665"/>
                  <a:gd name="connsiteY4" fmla="*/ 0 h 1551098"/>
                  <a:gd name="connsiteX5" fmla="*/ 461665 w 461665"/>
                  <a:gd name="connsiteY5" fmla="*/ 1551098 h 1551098"/>
                  <a:gd name="connsiteX6" fmla="*/ 0 w 461665"/>
                  <a:gd name="connsiteY6" fmla="*/ 1551098 h 1551098"/>
                  <a:gd name="connsiteX7" fmla="*/ 0 w 461665"/>
                  <a:gd name="connsiteY7" fmla="*/ 0 h 155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665" h="1551098">
                    <a:moveTo>
                      <a:pt x="0" y="0"/>
                    </a:moveTo>
                    <a:lnTo>
                      <a:pt x="115038" y="90128"/>
                    </a:lnTo>
                    <a:lnTo>
                      <a:pt x="231415" y="2844"/>
                    </a:lnTo>
                    <a:lnTo>
                      <a:pt x="335328" y="81815"/>
                    </a:lnTo>
                    <a:lnTo>
                      <a:pt x="461665" y="0"/>
                    </a:lnTo>
                    <a:lnTo>
                      <a:pt x="461665" y="1551098"/>
                    </a:lnTo>
                    <a:lnTo>
                      <a:pt x="0" y="1551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E42C645-0002-404A-98A4-2046D9F03D6A}"/>
                  </a:ext>
                </a:extLst>
              </p:cNvPr>
              <p:cNvSpPr/>
              <p:nvPr/>
            </p:nvSpPr>
            <p:spPr bwMode="auto">
              <a:xfrm rot="5400000">
                <a:off x="3642039" y="4256620"/>
                <a:ext cx="461665" cy="2829489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72D9DD-AE1C-496F-8FFA-86A9F4BA8A14}"/>
                  </a:ext>
                </a:extLst>
              </p:cNvPr>
              <p:cNvSpPr/>
              <p:nvPr/>
            </p:nvSpPr>
            <p:spPr bwMode="auto">
              <a:xfrm rot="5400000">
                <a:off x="5387344" y="5339119"/>
                <a:ext cx="461665" cy="664492"/>
              </a:xfrm>
              <a:prstGeom prst="rect">
                <a:avLst/>
              </a:prstGeom>
              <a:solidFill>
                <a:schemeClr val="accent4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31AD755-948D-4A9F-9D82-F55ADD8BB586}"/>
                  </a:ext>
                </a:extLst>
              </p:cNvPr>
              <p:cNvSpPr/>
              <p:nvPr/>
            </p:nvSpPr>
            <p:spPr bwMode="auto">
              <a:xfrm rot="5400000">
                <a:off x="2152816" y="5597143"/>
                <a:ext cx="461665" cy="148443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C8AEC30-4AF1-4A9E-B38B-C6C1EA62BD2F}"/>
                  </a:ext>
                </a:extLst>
              </p:cNvPr>
              <p:cNvSpPr/>
              <p:nvPr/>
            </p:nvSpPr>
            <p:spPr bwMode="auto">
              <a:xfrm rot="5400000">
                <a:off x="2056186" y="5648505"/>
                <a:ext cx="461665" cy="45719"/>
              </a:xfrm>
              <a:prstGeom prst="rect">
                <a:avLst/>
              </a:prstGeom>
              <a:solidFill>
                <a:srgbClr val="FF7F3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Arial" pitchFamily="34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17243A6-9346-4753-8D97-81C94969506F}"/>
                  </a:ext>
                </a:extLst>
              </p:cNvPr>
              <p:cNvCxnSpPr/>
              <p:nvPr/>
            </p:nvCxnSpPr>
            <p:spPr bwMode="auto">
              <a:xfrm>
                <a:off x="5964070" y="5440532"/>
                <a:ext cx="0" cy="461665"/>
              </a:xfrm>
              <a:prstGeom prst="line">
                <a:avLst/>
              </a:prstGeom>
              <a:noFill/>
              <a:ln w="19050" cap="flat" cmpd="sng" algn="ctr">
                <a:solidFill>
                  <a:srgbClr val="FF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961986-AC76-4D9A-82E4-8D506CBE4A9C}"/>
              </a:ext>
            </a:extLst>
          </p:cNvPr>
          <p:cNvCxnSpPr>
            <a:cxnSpLocks/>
          </p:cNvCxnSpPr>
          <p:nvPr/>
        </p:nvCxnSpPr>
        <p:spPr bwMode="auto">
          <a:xfrm>
            <a:off x="7100836" y="5789328"/>
            <a:ext cx="381842" cy="3552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4349424" y="115544"/>
            <a:ext cx="261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Stage 1 end station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07089" y="5319942"/>
            <a:ext cx="1657425" cy="461666"/>
            <a:chOff x="1415252" y="5398911"/>
            <a:chExt cx="1657425" cy="461666"/>
          </a:xfrm>
        </p:grpSpPr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04F41910-F14E-41B1-AD8C-CD5440B0D2E8}"/>
                </a:ext>
              </a:extLst>
            </p:cNvPr>
            <p:cNvSpPr/>
            <p:nvPr/>
          </p:nvSpPr>
          <p:spPr bwMode="auto">
            <a:xfrm rot="5400000">
              <a:off x="2438624" y="5226524"/>
              <a:ext cx="461666" cy="806440"/>
            </a:xfrm>
            <a:prstGeom prst="upArrow">
              <a:avLst/>
            </a:prstGeom>
            <a:solidFill>
              <a:srgbClr val="0062A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33B0AE-41FD-45FF-8E99-996450817283}"/>
                </a:ext>
              </a:extLst>
            </p:cNvPr>
            <p:cNvSpPr txBox="1"/>
            <p:nvPr/>
          </p:nvSpPr>
          <p:spPr>
            <a:xfrm>
              <a:off x="1415252" y="5429689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2AC"/>
                  </a:solidFill>
                </a:rPr>
                <a:t>beam</a:t>
              </a:r>
              <a:endParaRPr lang="en-GB" sz="2000" dirty="0">
                <a:solidFill>
                  <a:srgbClr val="0062A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1837" y="244388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10 MeV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1127" y="2424203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15 MeV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94055" y="2005917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12 MeV</a:t>
            </a:r>
          </a:p>
        </p:txBody>
      </p:sp>
    </p:spTree>
    <p:extLst>
      <p:ext uri="{BB962C8B-B14F-4D97-AF65-F5344CB8AC3E}">
        <p14:creationId xmlns:p14="http://schemas.microsoft.com/office/powerpoint/2010/main" val="249669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6" y="809623"/>
            <a:ext cx="7590663" cy="5778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2425" y="21461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Thin ceramic monitors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8587" y="2143125"/>
            <a:ext cx="4376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70C0"/>
                </a:solidFill>
              </a:rPr>
              <a:t>AlN</a:t>
            </a:r>
            <a:r>
              <a:rPr lang="en-GB" dirty="0">
                <a:solidFill>
                  <a:srgbClr val="0070C0"/>
                </a:solidFill>
              </a:rPr>
              <a:t> or </a:t>
            </a:r>
            <a:r>
              <a:rPr lang="en-GB" dirty="0" err="1">
                <a:solidFill>
                  <a:srgbClr val="0070C0"/>
                </a:solidFill>
              </a:rPr>
              <a:t>SiN</a:t>
            </a:r>
            <a:r>
              <a:rPr lang="en-GB" dirty="0">
                <a:solidFill>
                  <a:srgbClr val="0070C0"/>
                </a:solidFill>
              </a:rPr>
              <a:t> membrane 50-150 micron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Chemically etched and metal electrodes deposited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Beam induces currents on the electrodes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Needs some work to define diameter, thickness, mechanics, electrode geometry,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Available from industry (</a:t>
            </a:r>
            <a:r>
              <a:rPr lang="en-GB" dirty="0" err="1">
                <a:solidFill>
                  <a:srgbClr val="0070C0"/>
                </a:solidFill>
              </a:rPr>
              <a:t>Silson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err="1">
                <a:solidFill>
                  <a:srgbClr val="0070C0"/>
                </a:solidFill>
              </a:rPr>
              <a:t>Ametek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 err="1">
                <a:solidFill>
                  <a:srgbClr val="0070C0"/>
                </a:solidFill>
              </a:rPr>
              <a:t>HSFoils</a:t>
            </a:r>
            <a:r>
              <a:rPr lang="en-GB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2150" y="630555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Thanks to Alex Howard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215-1437-466F-A858-95A05D6CE6E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65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76225"/>
            <a:ext cx="4543425" cy="398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69" y="204789"/>
            <a:ext cx="7322820" cy="38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1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0776C-F326-4BFE-83B6-499367B814CE}"/>
              </a:ext>
            </a:extLst>
          </p:cNvPr>
          <p:cNvSpPr txBox="1"/>
          <p:nvPr/>
        </p:nvSpPr>
        <p:spPr>
          <a:xfrm>
            <a:off x="1233996" y="612559"/>
            <a:ext cx="29108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Thorlabs sm1pl x 4</a:t>
            </a:r>
          </a:p>
          <a:p>
            <a:endParaRPr lang="en-GB" dirty="0"/>
          </a:p>
          <a:p>
            <a:r>
              <a:rPr lang="en-GB" dirty="0"/>
              <a:t>Thorlabs sm1a9 x 2</a:t>
            </a:r>
          </a:p>
          <a:p>
            <a:endParaRPr lang="en-GB" dirty="0"/>
          </a:p>
          <a:p>
            <a:r>
              <a:rPr lang="en-GB" dirty="0"/>
              <a:t>Thorlabs sm05l20c x 2</a:t>
            </a:r>
          </a:p>
          <a:p>
            <a:endParaRPr lang="en-GB" dirty="0"/>
          </a:p>
          <a:p>
            <a:r>
              <a:rPr lang="en-GB" dirty="0"/>
              <a:t>Edmund 45760 Relay lens x 2</a:t>
            </a:r>
          </a:p>
        </p:txBody>
      </p:sp>
    </p:spTree>
    <p:extLst>
      <p:ext uri="{BB962C8B-B14F-4D97-AF65-F5344CB8AC3E}">
        <p14:creationId xmlns:p14="http://schemas.microsoft.com/office/powerpoint/2010/main" val="286567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805" y="655768"/>
            <a:ext cx="4795838" cy="26331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0480" y="110256"/>
            <a:ext cx="256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Layout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5" y="884464"/>
            <a:ext cx="3281553" cy="3242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2677" y="884464"/>
            <a:ext cx="39637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Aim is to compare measurements:</a:t>
            </a:r>
          </a:p>
          <a:p>
            <a:r>
              <a:rPr lang="en-GB" dirty="0">
                <a:solidFill>
                  <a:srgbClr val="0070C0"/>
                </a:solidFill>
              </a:rPr>
              <a:t>	proton acoustic</a:t>
            </a:r>
          </a:p>
          <a:p>
            <a:r>
              <a:rPr lang="en-GB" dirty="0">
                <a:solidFill>
                  <a:srgbClr val="0070C0"/>
                </a:solidFill>
              </a:rPr>
              <a:t>	scintillating fibre</a:t>
            </a:r>
          </a:p>
          <a:p>
            <a:r>
              <a:rPr lang="en-GB" dirty="0">
                <a:solidFill>
                  <a:srgbClr val="0070C0"/>
                </a:solidFill>
              </a:rPr>
              <a:t>	dosimetry</a:t>
            </a:r>
          </a:p>
          <a:p>
            <a:r>
              <a:rPr lang="en-GB" dirty="0">
                <a:solidFill>
                  <a:srgbClr val="0070C0"/>
                </a:solidFill>
              </a:rPr>
              <a:t>Compare measurements &amp; simulations:</a:t>
            </a:r>
          </a:p>
          <a:p>
            <a:r>
              <a:rPr lang="en-GB" dirty="0">
                <a:solidFill>
                  <a:srgbClr val="0070C0"/>
                </a:solidFill>
              </a:rPr>
              <a:t>	protons in water (GEANT4)</a:t>
            </a:r>
          </a:p>
          <a:p>
            <a:r>
              <a:rPr lang="en-GB" dirty="0">
                <a:solidFill>
                  <a:srgbClr val="0070C0"/>
                </a:solidFill>
              </a:rPr>
              <a:t>	protons in detectors (GEANT4)</a:t>
            </a:r>
          </a:p>
          <a:p>
            <a:r>
              <a:rPr lang="en-GB" dirty="0">
                <a:solidFill>
                  <a:srgbClr val="0070C0"/>
                </a:solidFill>
              </a:rPr>
              <a:t>	acoustic signals (k-Wave)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18" y="4443965"/>
            <a:ext cx="35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Water-filled phantom useful for protons, few 10s of MeV up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830" y="5406915"/>
            <a:ext cx="2567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www.ptwdosimetry.com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7174" y="3300010"/>
            <a:ext cx="4413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Beam is measured using scintillating fibre planes</a:t>
            </a:r>
          </a:p>
          <a:p>
            <a:r>
              <a:rPr lang="en-GB" sz="1600" dirty="0"/>
              <a:t>Scintillating fibre -&gt; clear fibre -&gt; detector</a:t>
            </a:r>
          </a:p>
          <a:p>
            <a:r>
              <a:rPr lang="en-GB" sz="1600" dirty="0"/>
              <a:t>Aiming to use the edge of the plane as a connector</a:t>
            </a:r>
          </a:p>
          <a:p>
            <a:r>
              <a:rPr lang="en-GB" sz="1600" dirty="0"/>
              <a:t>Clear fibres bundled and sent to CMOS camera</a:t>
            </a:r>
          </a:p>
          <a:p>
            <a:r>
              <a:rPr lang="en-GB" sz="1600" dirty="0"/>
              <a:t>For faster readout, could use photodiodes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1935" y="4678458"/>
            <a:ext cx="381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From: Medical Applications for Particle Physics (PhD Thesis), </a:t>
            </a:r>
            <a:r>
              <a:rPr lang="en-GB" sz="1400" dirty="0" err="1"/>
              <a:t>H.T.Lau</a:t>
            </a:r>
            <a:r>
              <a:rPr lang="en-GB" sz="1400" dirty="0"/>
              <a:t>, Imperial College (2021)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66DED-4476-491C-AF76-02CDEA55B7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9" t="11456" r="5173" b="8491"/>
          <a:stretch/>
        </p:blipFill>
        <p:spPr>
          <a:xfrm>
            <a:off x="7478765" y="5090296"/>
            <a:ext cx="4531602" cy="14868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C05B6E-4916-4BBE-84DE-D2E6F9E488D1}"/>
              </a:ext>
            </a:extLst>
          </p:cNvPr>
          <p:cNvSpPr txBox="1"/>
          <p:nvPr/>
        </p:nvSpPr>
        <p:spPr>
          <a:xfrm>
            <a:off x="8591369" y="6550223"/>
            <a:ext cx="3296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Methods of joining fibres – Jeff </a:t>
            </a:r>
            <a:r>
              <a:rPr lang="en-GB" sz="1400" dirty="0" err="1"/>
              <a:t>Sykora</a:t>
            </a:r>
            <a:r>
              <a:rPr lang="en-GB" sz="1400" dirty="0"/>
              <a:t>, ISIS</a:t>
            </a:r>
          </a:p>
        </p:txBody>
      </p:sp>
    </p:spTree>
    <p:extLst>
      <p:ext uri="{BB962C8B-B14F-4D97-AF65-F5344CB8AC3E}">
        <p14:creationId xmlns:p14="http://schemas.microsoft.com/office/powerpoint/2010/main" val="199714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029" y="199965"/>
            <a:ext cx="417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Simulations (GEANT4)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10" y="600075"/>
            <a:ext cx="8191500" cy="424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5" y="6305550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H.T.Lau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52700" y="4886385"/>
            <a:ext cx="7983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Solid curves – GEANT4 simulated Bragg Peaks at various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Coloured points – energy deposited in the scintillating fibres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Dashed curves – </a:t>
            </a:r>
            <a:r>
              <a:rPr lang="en-GB" dirty="0" err="1"/>
              <a:t>Bortfield</a:t>
            </a:r>
            <a:r>
              <a:rPr lang="en-GB" dirty="0"/>
              <a:t> model used to reconstruct the B.P. from the fibre data</a:t>
            </a:r>
          </a:p>
        </p:txBody>
      </p:sp>
    </p:spTree>
    <p:extLst>
      <p:ext uri="{BB962C8B-B14F-4D97-AF65-F5344CB8AC3E}">
        <p14:creationId xmlns:p14="http://schemas.microsoft.com/office/powerpoint/2010/main" val="278587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320" y="174170"/>
            <a:ext cx="3771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construction trials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492" b="24910"/>
          <a:stretch/>
        </p:blipFill>
        <p:spPr>
          <a:xfrm>
            <a:off x="189177" y="657225"/>
            <a:ext cx="11561445" cy="3171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1105" y="4772025"/>
            <a:ext cx="346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Prototype planes, wound with fishing line on the winding jig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686" y="3829051"/>
            <a:ext cx="5011198" cy="29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006" y="130782"/>
            <a:ext cx="4260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Scintillating Fibre Tests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659"/>
          <a:stretch/>
        </p:blipFill>
        <p:spPr>
          <a:xfrm>
            <a:off x="6686479" y="3685569"/>
            <a:ext cx="4305300" cy="23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167"/>
          <a:stretch/>
        </p:blipFill>
        <p:spPr>
          <a:xfrm>
            <a:off x="1244915" y="3705607"/>
            <a:ext cx="447675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1343" y="5932997"/>
            <a:ext cx="3905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Beam intensity increasing with time: 59 MeV beam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9028" y="5875818"/>
            <a:ext cx="447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Beam intensity increasing with time: 11 MeV beam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22446"/>
          <a:stretch/>
        </p:blipFill>
        <p:spPr>
          <a:xfrm>
            <a:off x="566667" y="620547"/>
            <a:ext cx="6015038" cy="3036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606" t="5533" r="15266" b="17918"/>
          <a:stretch/>
        </p:blipFill>
        <p:spPr>
          <a:xfrm>
            <a:off x="6581705" y="748960"/>
            <a:ext cx="4514850" cy="25527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175" y="6305550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H.T.Lau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68814" y="3327164"/>
            <a:ext cx="3940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Preliminary tests of scintillating fibre bundle at </a:t>
            </a:r>
            <a:r>
              <a:rPr lang="en-GB" sz="1200" dirty="0" err="1"/>
              <a:t>Clatterbridge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1807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DA7D4-30D5-4CA8-8D78-9B3B8C15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98" y="373625"/>
            <a:ext cx="4057650" cy="2255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82022-FB86-4CCF-8426-14E4E8A1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92" y="1483750"/>
            <a:ext cx="7286625" cy="500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3BB800-1E05-4DC4-9136-3027442F9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73" y="2985780"/>
            <a:ext cx="3800475" cy="257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F082A-1AD7-4D44-B7F0-47D9974EF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73" y="3428140"/>
            <a:ext cx="1266825" cy="34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D129BA-4993-46A8-A870-B170367AE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871" y="3434071"/>
            <a:ext cx="29241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04" y="1336752"/>
            <a:ext cx="4150519" cy="2550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1150" y="1319251"/>
            <a:ext cx="6353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PTW Markus chamber </a:t>
            </a:r>
            <a:r>
              <a:rPr lang="en-GB" u="sng" dirty="0">
                <a:solidFill>
                  <a:srgbClr val="0070C0"/>
                </a:solidFill>
              </a:rPr>
              <a:t>www.ptwdosimetry.com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Plane parallel ion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Calibrated against primary standard at NPL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Waterproof - can be used in water phantoms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Available at Birmingham Univ. cyclotron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to calibrate a transmission ion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Transmission chamber used in routine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be coupled with RCF or alanine dosimetry (relative measurement of dose distribution)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8050" y="257175"/>
            <a:ext cx="4788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Calibration of </a:t>
            </a:r>
            <a:r>
              <a:rPr lang="en-GB" sz="2000" b="1" dirty="0" err="1">
                <a:solidFill>
                  <a:srgbClr val="0070C0"/>
                </a:solidFill>
              </a:rPr>
              <a:t>SmartPhantom</a:t>
            </a:r>
            <a:r>
              <a:rPr lang="en-GB" sz="2000" b="1" dirty="0">
                <a:solidFill>
                  <a:srgbClr val="0070C0"/>
                </a:solidFill>
              </a:rPr>
              <a:t> for dosimetry</a:t>
            </a:r>
          </a:p>
        </p:txBody>
      </p:sp>
    </p:spTree>
    <p:extLst>
      <p:ext uri="{BB962C8B-B14F-4D97-AF65-F5344CB8AC3E}">
        <p14:creationId xmlns:p14="http://schemas.microsoft.com/office/powerpoint/2010/main" val="174648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4694" y="64447"/>
            <a:ext cx="4604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NPL – small portable graphite calorimeter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95" y="634240"/>
            <a:ext cx="428625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" b="2363"/>
          <a:stretch/>
        </p:blipFill>
        <p:spPr>
          <a:xfrm>
            <a:off x="693696" y="3120390"/>
            <a:ext cx="4552950" cy="2771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2696" y="4855250"/>
            <a:ext cx="3250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NPL is developing SPGC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Portable primary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Prototype tested at RAL CLF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Can be brought to test beams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-1" b="26109"/>
          <a:stretch/>
        </p:blipFill>
        <p:spPr>
          <a:xfrm>
            <a:off x="5246646" y="446472"/>
            <a:ext cx="6192774" cy="2134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31557" b="11257"/>
          <a:stretch/>
        </p:blipFill>
        <p:spPr>
          <a:xfrm>
            <a:off x="4864554" y="2423432"/>
            <a:ext cx="6919913" cy="211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769" y="6215686"/>
            <a:ext cx="287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francesco.romano@ct.infn.it</a:t>
            </a:r>
          </a:p>
        </p:txBody>
      </p:sp>
    </p:spTree>
    <p:extLst>
      <p:ext uri="{BB962C8B-B14F-4D97-AF65-F5344CB8AC3E}">
        <p14:creationId xmlns:p14="http://schemas.microsoft.com/office/powerpoint/2010/main" val="89187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8298" y="347798"/>
            <a:ext cx="129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8300" y="1466850"/>
            <a:ext cx="8974252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Near Future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Finalise assembly methods for fibre planes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Complete </a:t>
            </a:r>
            <a:r>
              <a:rPr lang="en-GB" dirty="0" err="1"/>
              <a:t>SmartPhantom</a:t>
            </a:r>
            <a:r>
              <a:rPr lang="en-GB" dirty="0"/>
              <a:t> first fibre plane and readout assembly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Beam test </a:t>
            </a:r>
            <a:r>
              <a:rPr lang="en-GB" dirty="0" err="1"/>
              <a:t>SmartPhantom</a:t>
            </a:r>
            <a:r>
              <a:rPr lang="en-GB" dirty="0"/>
              <a:t>, comparing with </a:t>
            </a:r>
            <a:r>
              <a:rPr lang="en-GB" dirty="0" err="1"/>
              <a:t>dosimetric</a:t>
            </a:r>
            <a:r>
              <a:rPr lang="en-GB" dirty="0"/>
              <a:t> standards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Comparison of </a:t>
            </a:r>
            <a:r>
              <a:rPr lang="en-GB" dirty="0" err="1"/>
              <a:t>SmartPhantom</a:t>
            </a:r>
            <a:r>
              <a:rPr lang="en-GB" dirty="0"/>
              <a:t> beam test results with GEANT4 simulations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More Distant Future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Integrate proton acoustic measurements into </a:t>
            </a:r>
            <a:r>
              <a:rPr lang="en-GB" dirty="0" err="1"/>
              <a:t>SmartPhantom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Next round of beam tests to check GEANT4 and k-Wave simulations against beam test data</a:t>
            </a:r>
          </a:p>
        </p:txBody>
      </p:sp>
    </p:spTree>
    <p:extLst>
      <p:ext uri="{BB962C8B-B14F-4D97-AF65-F5344CB8AC3E}">
        <p14:creationId xmlns:p14="http://schemas.microsoft.com/office/powerpoint/2010/main" val="341862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732</Words>
  <Application>Microsoft Office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SciWire - Scintillating Fibre Detector</vt:lpstr>
      <vt:lpstr>PowerPoint Presentation</vt:lpstr>
      <vt:lpstr>PowerPoint Presentation</vt:lpstr>
      <vt:lpstr>PowerPoint Presentation</vt:lpstr>
      <vt:lpstr>PowerPoint Presentation</vt:lpstr>
    </vt:vector>
  </TitlesOfParts>
  <Company>PPD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Matheson, John (STFC,RAL,PPD)</dc:creator>
  <cp:lastModifiedBy>Matheson, John (STFC,RAL,PPD)</cp:lastModifiedBy>
  <cp:revision>106</cp:revision>
  <dcterms:created xsi:type="dcterms:W3CDTF">2021-12-10T17:00:56Z</dcterms:created>
  <dcterms:modified xsi:type="dcterms:W3CDTF">2022-04-27T11:43:24Z</dcterms:modified>
</cp:coreProperties>
</file>