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8" r:id="rId3"/>
    <p:sldId id="286" r:id="rId4"/>
    <p:sldId id="289" r:id="rId5"/>
    <p:sldId id="290" r:id="rId6"/>
  </p:sldIdLst>
  <p:sldSz cx="9906000" cy="6858000" type="A4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7F3F"/>
    <a:srgbClr val="FF6600"/>
    <a:srgbClr val="990099"/>
    <a:srgbClr val="3366FF"/>
    <a:srgbClr val="339966"/>
    <a:srgbClr val="339933"/>
    <a:srgbClr val="409298"/>
    <a:srgbClr val="5EB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52" autoAdjust="0"/>
  </p:normalViewPr>
  <p:slideViewPr>
    <p:cSldViewPr snapToGrid="0">
      <p:cViewPr varScale="1">
        <p:scale>
          <a:sx n="86" d="100"/>
          <a:sy n="86" d="100"/>
        </p:scale>
        <p:origin x="64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27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9127" y="2193636"/>
            <a:ext cx="9047747" cy="331996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72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650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66688" y="682388"/>
            <a:ext cx="9621889" cy="5850638"/>
          </a:xfrm>
          <a:prstGeom prst="rect">
            <a:avLst/>
          </a:prstGeom>
          <a:ln w="28575">
            <a:noFill/>
            <a:miter lim="800000"/>
          </a:ln>
        </p:spPr>
        <p:txBody>
          <a:bodyPr>
            <a:normAutofit/>
          </a:bodyPr>
          <a:lstStyle>
            <a:lvl1pPr marL="342900" indent="-342900">
              <a:buClr>
                <a:srgbClr val="FF7F3F"/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rgbClr val="FF7F3F"/>
              </a:buClr>
              <a:defRPr/>
            </a:lvl2pPr>
            <a:lvl3pPr>
              <a:buClr>
                <a:srgbClr val="FF7F3F"/>
              </a:buClr>
              <a:defRPr/>
            </a:lvl3pPr>
            <a:lvl4pPr>
              <a:buClr>
                <a:srgbClr val="FF7F3F"/>
              </a:buClr>
              <a:defRPr/>
            </a:lvl4pPr>
            <a:lvl5pPr>
              <a:buClr>
                <a:srgbClr val="FF7F3F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67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1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/>
          <p:cNvSpPr txBox="1">
            <a:spLocks noChangeArrowheads="1"/>
          </p:cNvSpPr>
          <p:nvPr userDrawn="1"/>
        </p:nvSpPr>
        <p:spPr bwMode="auto">
          <a:xfrm>
            <a:off x="8308314" y="6557719"/>
            <a:ext cx="1325959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anchor="ctr"/>
          <a:lstStyle/>
          <a:p>
            <a:pPr>
              <a:spcBef>
                <a:spcPct val="50000"/>
              </a:spcBef>
            </a:pPr>
            <a:r>
              <a:rPr lang="en-GB" sz="1400" b="1" dirty="0">
                <a:solidFill>
                  <a:srgbClr val="3366FF"/>
                </a:solidFill>
                <a:latin typeface="+mj-lt"/>
              </a:rPr>
              <a:t>Page</a:t>
            </a:r>
            <a:r>
              <a:rPr lang="en-GB" sz="1800" b="1" dirty="0">
                <a:solidFill>
                  <a:srgbClr val="3366FF"/>
                </a:solidFill>
                <a:latin typeface="+mj-lt"/>
              </a:rPr>
              <a:t> </a:t>
            </a:r>
            <a:fld id="{6A8C8EF0-AE2C-43AB-BE17-B921CDDA06A1}" type="slidenum">
              <a:rPr lang="en-GB" sz="1400" b="1">
                <a:solidFill>
                  <a:srgbClr val="3366FF"/>
                </a:solidFill>
                <a:latin typeface="+mj-lt"/>
              </a:rPr>
              <a:pPr>
                <a:spcBef>
                  <a:spcPct val="50000"/>
                </a:spcBef>
              </a:pPr>
              <a:t>‹#›</a:t>
            </a:fld>
            <a:endParaRPr lang="en-GB" sz="1400" b="1" dirty="0">
              <a:solidFill>
                <a:srgbClr val="3366FF"/>
              </a:solidFill>
              <a:latin typeface="+mj-lt"/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166688" y="0"/>
            <a:ext cx="8915400" cy="548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2789885" y="6557159"/>
            <a:ext cx="4339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LhARA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CM  27</a:t>
            </a:r>
            <a:r>
              <a:rPr kumimoji="0" lang="en-GB" sz="1400" b="0" i="0" u="none" strike="noStrike" kern="1200" cap="none" spc="0" normalizeH="0" baseline="3000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April 2022</a:t>
            </a:r>
            <a:endParaRPr lang="en-GB" sz="1400" dirty="0">
              <a:solidFill>
                <a:srgbClr val="3366FF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12498" y="6559717"/>
            <a:ext cx="1179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Ajit Kurup</a:t>
            </a:r>
            <a:endParaRPr lang="en-GB" sz="1400" dirty="0">
              <a:solidFill>
                <a:srgbClr val="3366FF"/>
              </a:solidFill>
              <a:latin typeface="+mj-lt"/>
            </a:endParaRP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56460" y="606054"/>
            <a:ext cx="9797226" cy="0"/>
          </a:xfrm>
          <a:prstGeom prst="line">
            <a:avLst/>
          </a:prstGeom>
          <a:noFill/>
          <a:ln w="57150" cap="rnd" cmpd="sng" algn="ctr">
            <a:gradFill flip="none" rotWithShape="1">
              <a:gsLst>
                <a:gs pos="0">
                  <a:srgbClr val="FF6600"/>
                </a:gs>
                <a:gs pos="87000">
                  <a:srgbClr val="FF7F3F"/>
                </a:gs>
                <a:gs pos="100000">
                  <a:srgbClr val="FFFF99">
                    <a:alpha val="84706"/>
                  </a:srgb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51" r:id="rId3"/>
    <p:sldLayoutId id="2147483661" r:id="rId4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accent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hara.org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lhara_radbio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77455" y="1644247"/>
            <a:ext cx="9352807" cy="584775"/>
          </a:xfrm>
          <a:prstGeom prst="rect">
            <a:avLst/>
          </a:prstGeom>
          <a:noFill/>
          <a:ln w="825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solidFill>
                  <a:schemeClr val="accent1"/>
                </a:solidFill>
                <a:uFill>
                  <a:solidFill>
                    <a:srgbClr val="990099"/>
                  </a:solidFill>
                </a:uFill>
                <a:latin typeface="Arial Black" pitchFamily="34" charset="0"/>
              </a:rPr>
              <a:t>Outreach, engagement and PPI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77454" y="2839291"/>
            <a:ext cx="655006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 sz="2000" dirty="0">
              <a:solidFill>
                <a:schemeClr val="accent1"/>
              </a:solidFill>
              <a:latin typeface="Arial Black" pitchFamily="34" charset="0"/>
            </a:endParaRPr>
          </a:p>
          <a:p>
            <a:r>
              <a:rPr lang="en-GB" sz="2800" dirty="0" err="1">
                <a:solidFill>
                  <a:schemeClr val="accent1"/>
                </a:solidFill>
                <a:latin typeface="Arial Black" pitchFamily="34" charset="0"/>
              </a:rPr>
              <a:t>LhARA</a:t>
            </a:r>
            <a:r>
              <a:rPr lang="en-GB" sz="2800" dirty="0">
                <a:solidFill>
                  <a:schemeClr val="accent1"/>
                </a:solidFill>
                <a:latin typeface="Arial Black" pitchFamily="34" charset="0"/>
              </a:rPr>
              <a:t> Collaboration Meeting</a:t>
            </a:r>
          </a:p>
          <a:p>
            <a:endParaRPr lang="en-GB" sz="2800" dirty="0">
              <a:solidFill>
                <a:schemeClr val="accent1"/>
              </a:solidFill>
              <a:latin typeface="Arial Black" pitchFamily="34" charset="0"/>
            </a:endParaRPr>
          </a:p>
          <a:p>
            <a:endParaRPr lang="en-GB" sz="2800" dirty="0">
              <a:solidFill>
                <a:schemeClr val="accent1"/>
              </a:solidFill>
              <a:latin typeface="Arial Black" pitchFamily="34" charset="0"/>
            </a:endParaRPr>
          </a:p>
          <a:p>
            <a:endParaRPr lang="en-GB" sz="2800" dirty="0">
              <a:solidFill>
                <a:schemeClr val="accent1"/>
              </a:solidFill>
              <a:latin typeface="Arial Black" pitchFamily="34" charset="0"/>
            </a:endParaRPr>
          </a:p>
          <a:p>
            <a:endParaRPr lang="en-GB" sz="2800" dirty="0">
              <a:solidFill>
                <a:schemeClr val="accent1"/>
              </a:solidFill>
              <a:latin typeface="Arial Black" pitchFamily="34" charset="0"/>
            </a:endParaRPr>
          </a:p>
          <a:p>
            <a:endParaRPr lang="en-GB" sz="2800" dirty="0">
              <a:solidFill>
                <a:schemeClr val="accent1"/>
              </a:solidFill>
              <a:latin typeface="Arial Black" pitchFamily="34" charset="0"/>
            </a:endParaRPr>
          </a:p>
          <a:p>
            <a:endParaRPr lang="en-GB" sz="28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52400" y="2408900"/>
            <a:ext cx="9631680" cy="0"/>
          </a:xfrm>
          <a:prstGeom prst="line">
            <a:avLst/>
          </a:prstGeom>
          <a:noFill/>
          <a:ln w="127000" cap="rnd" cmpd="sng" algn="ctr">
            <a:gradFill flip="none" rotWithShape="1">
              <a:gsLst>
                <a:gs pos="0">
                  <a:srgbClr val="FF6600"/>
                </a:gs>
                <a:gs pos="87000">
                  <a:srgbClr val="FF7F3F"/>
                </a:gs>
                <a:gs pos="100000">
                  <a:srgbClr val="FFFF99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>
          <a:xfrm>
            <a:off x="277455" y="5488699"/>
            <a:ext cx="4953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>
                <a:solidFill>
                  <a:srgbClr val="BBE0E3"/>
                </a:solidFill>
                <a:latin typeface="Arial Black" pitchFamily="34" charset="0"/>
              </a:rPr>
              <a:t>Ajit Kurup</a:t>
            </a:r>
          </a:p>
          <a:p>
            <a:pPr lvl="0"/>
            <a:endParaRPr lang="en-GB" sz="2000" dirty="0">
              <a:solidFill>
                <a:srgbClr val="BBE0E3"/>
              </a:solidFill>
              <a:latin typeface="Arial Black" pitchFamily="34" charset="0"/>
            </a:endParaRPr>
          </a:p>
          <a:p>
            <a:pPr lvl="0"/>
            <a:r>
              <a:rPr lang="en-GB" sz="2000" dirty="0">
                <a:solidFill>
                  <a:srgbClr val="BBE0E3"/>
                </a:solidFill>
                <a:latin typeface="Arial Black" pitchFamily="34" charset="0"/>
              </a:rPr>
              <a:t>27</a:t>
            </a:r>
            <a:r>
              <a:rPr lang="en-GB" sz="2000" baseline="30000" dirty="0">
                <a:solidFill>
                  <a:srgbClr val="BBE0E3"/>
                </a:solidFill>
                <a:latin typeface="Arial Black" pitchFamily="34" charset="0"/>
              </a:rPr>
              <a:t>th</a:t>
            </a:r>
            <a:r>
              <a:rPr lang="en-GB" sz="2000" dirty="0">
                <a:solidFill>
                  <a:srgbClr val="BBE0E3"/>
                </a:solidFill>
                <a:latin typeface="Arial Black" pitchFamily="34" charset="0"/>
              </a:rPr>
              <a:t> April 2022</a:t>
            </a:r>
          </a:p>
        </p:txBody>
      </p:sp>
      <p:pic>
        <p:nvPicPr>
          <p:cNvPr id="9" name="Picture 55" descr="IMP_ML_2CS_PS">
            <a:extLst>
              <a:ext uri="{FF2B5EF4-FFF2-40B4-BE49-F238E27FC236}">
                <a16:creationId xmlns:a16="http://schemas.microsoft.com/office/drawing/2014/main" id="{E19D4EB6-473F-4A21-8FE9-49F006C1B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2" y="5829647"/>
            <a:ext cx="2199043" cy="65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F85727C-BE29-43E3-A574-B6CD21AA48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148" y="5250497"/>
            <a:ext cx="2935867" cy="13980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B602B9-BC19-4C5C-8ED3-90FCFDBF93B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lhara.org website.</a:t>
            </a:r>
          </a:p>
          <a:p>
            <a:endParaRPr lang="en-GB" dirty="0"/>
          </a:p>
          <a:p>
            <a:r>
              <a:rPr lang="en-GB" dirty="0"/>
              <a:t>4-nation PPI event.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63BF80-663E-47FC-B8A6-C318C049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GB" sz="3600" dirty="0">
                <a:solidFill>
                  <a:schemeClr val="accent1"/>
                </a:solidFill>
                <a:uFill>
                  <a:solidFill>
                    <a:srgbClr val="990099"/>
                  </a:solidFill>
                </a:uFill>
                <a:latin typeface="Arial Black" pitchFamily="34" charset="0"/>
              </a:rPr>
              <a:t>Outreach, engagement and PPI</a:t>
            </a:r>
          </a:p>
        </p:txBody>
      </p:sp>
    </p:spTree>
    <p:extLst>
      <p:ext uri="{BB962C8B-B14F-4D97-AF65-F5344CB8AC3E}">
        <p14:creationId xmlns:p14="http://schemas.microsoft.com/office/powerpoint/2010/main" val="382835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132B05-9109-4EB7-AC87-AC79F24480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>
                <a:hlinkClick r:id="rId2"/>
              </a:rPr>
              <a:t>https://lhara.org</a:t>
            </a:r>
            <a:r>
              <a:rPr lang="en-GB" dirty="0"/>
              <a:t>	</a:t>
            </a:r>
          </a:p>
          <a:p>
            <a:pPr lvl="1"/>
            <a:r>
              <a:rPr lang="en-GB" dirty="0"/>
              <a:t>Aaron Davidson has organised the hosting and content.</a:t>
            </a:r>
          </a:p>
          <a:p>
            <a:endParaRPr lang="en-GB" dirty="0"/>
          </a:p>
          <a:p>
            <a:r>
              <a:rPr lang="en-GB" dirty="0"/>
              <a:t>Working on a new layout.</a:t>
            </a:r>
          </a:p>
          <a:p>
            <a:pPr lvl="1"/>
            <a:r>
              <a:rPr lang="en-GB" dirty="0"/>
              <a:t>Had a few meetings with Aaron and Harry Hall to discuss ideas.</a:t>
            </a:r>
          </a:p>
          <a:p>
            <a:pPr lvl="1"/>
            <a:endParaRPr lang="en-GB" dirty="0"/>
          </a:p>
          <a:p>
            <a:r>
              <a:rPr lang="en-GB" dirty="0"/>
              <a:t>Concept is to present three themes/aspects of the project.</a:t>
            </a:r>
          </a:p>
          <a:p>
            <a:pPr lvl="1"/>
            <a:r>
              <a:rPr lang="en-GB" dirty="0"/>
              <a:t>Patient focus.</a:t>
            </a:r>
          </a:p>
          <a:p>
            <a:pPr lvl="1"/>
            <a:r>
              <a:rPr lang="en-GB" dirty="0"/>
              <a:t>Radiobiology.</a:t>
            </a:r>
          </a:p>
          <a:p>
            <a:pPr lvl="1"/>
            <a:r>
              <a:rPr lang="en-GB" dirty="0"/>
              <a:t>Development of novel technology. </a:t>
            </a:r>
          </a:p>
          <a:p>
            <a:endParaRPr lang="en-GB" dirty="0"/>
          </a:p>
          <a:p>
            <a:r>
              <a:rPr lang="en-GB" dirty="0"/>
              <a:t>Proposed layout</a:t>
            </a:r>
          </a:p>
          <a:p>
            <a:pPr lvl="1"/>
            <a:r>
              <a:rPr lang="en-GB" dirty="0"/>
              <a:t>Photo slideshow.</a:t>
            </a:r>
          </a:p>
          <a:p>
            <a:pPr lvl="1"/>
            <a:r>
              <a:rPr lang="en-GB" dirty="0"/>
              <a:t>Top part of the landing page is non-technical.</a:t>
            </a:r>
          </a:p>
          <a:p>
            <a:pPr lvl="1"/>
            <a:r>
              <a:rPr lang="en-GB" dirty="0"/>
              <a:t>List of collaborators.</a:t>
            </a:r>
          </a:p>
          <a:p>
            <a:pPr lvl="1"/>
            <a:r>
              <a:rPr lang="en-GB" dirty="0"/>
              <a:t>Other content.</a:t>
            </a:r>
          </a:p>
          <a:p>
            <a:pPr lvl="2"/>
            <a:r>
              <a:rPr lang="en-GB" dirty="0"/>
              <a:t>TBD.</a:t>
            </a:r>
          </a:p>
          <a:p>
            <a:endParaRPr lang="en-GB" dirty="0"/>
          </a:p>
          <a:p>
            <a:r>
              <a:rPr lang="en-GB" dirty="0"/>
              <a:t>Will be ready for comments soon!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E90A13-DC98-4A08-95AA-3C5023794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418408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4140471-CEC5-4363-8D95-E749D589D5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Discussions with representatives of the 4 nations + other interested parties:</a:t>
            </a:r>
          </a:p>
          <a:p>
            <a:pPr marL="457200" lvl="1" indent="0">
              <a:buNone/>
            </a:pPr>
            <a:r>
              <a:rPr lang="en-GB" dirty="0"/>
              <a:t>Mike Charlton, Kelly Gleason, Harry Hall, Gareth Jones, Ken Long, Charlotte Palmer, Jason Parsons, Colin Whyte. </a:t>
            </a:r>
          </a:p>
          <a:p>
            <a:endParaRPr lang="en-GB" dirty="0"/>
          </a:p>
          <a:p>
            <a:r>
              <a:rPr lang="en-GB" dirty="0"/>
              <a:t>4-nation PPI event.</a:t>
            </a:r>
          </a:p>
          <a:p>
            <a:pPr lvl="1"/>
            <a:r>
              <a:rPr lang="en-GB" dirty="0"/>
              <a:t>Agreed a step-by-step approach starting with online activities.</a:t>
            </a:r>
          </a:p>
          <a:p>
            <a:pPr lvl="2"/>
            <a:r>
              <a:rPr lang="en-GB" dirty="0"/>
              <a:t>Podcasts.</a:t>
            </a:r>
          </a:p>
          <a:p>
            <a:pPr lvl="1"/>
            <a:r>
              <a:rPr lang="en-GB" dirty="0"/>
              <a:t>In the future think about putting together an exhibit for conferences.</a:t>
            </a:r>
          </a:p>
          <a:p>
            <a:endParaRPr lang="en-GB" dirty="0"/>
          </a:p>
          <a:p>
            <a:r>
              <a:rPr lang="en-GB" dirty="0"/>
              <a:t>Engagement with CRUK nurses and Maggie’s Centres.</a:t>
            </a:r>
          </a:p>
          <a:p>
            <a:pPr lvl="1"/>
            <a:r>
              <a:rPr lang="en-GB" dirty="0"/>
              <a:t>Inform content of the podcasts.</a:t>
            </a:r>
          </a:p>
          <a:p>
            <a:pPr lvl="1"/>
            <a:r>
              <a:rPr lang="en-GB" dirty="0"/>
              <a:t>Host location.</a:t>
            </a:r>
          </a:p>
          <a:p>
            <a:endParaRPr lang="en-GB" dirty="0"/>
          </a:p>
          <a:p>
            <a:r>
              <a:rPr lang="en-GB" dirty="0"/>
              <a:t>Twitter </a:t>
            </a:r>
            <a:r>
              <a:rPr lang="en-GB" dirty="0">
                <a:hlinkClick r:id="rId2"/>
              </a:rPr>
              <a:t>@lhara_radbio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Involve students.</a:t>
            </a:r>
          </a:p>
          <a:p>
            <a:pPr lvl="1"/>
            <a:endParaRPr lang="en-GB" dirty="0"/>
          </a:p>
          <a:p>
            <a:r>
              <a:rPr lang="en-GB" dirty="0"/>
              <a:t>Possible sources for funding the outreach activities.</a:t>
            </a:r>
          </a:p>
          <a:p>
            <a:pPr lvl="1"/>
            <a:r>
              <a:rPr lang="en-GB" dirty="0"/>
              <a:t>To create the podcasts.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F9E392A-C2DB-40B5-873B-BDEA2BBB4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4-nation PPI</a:t>
            </a:r>
          </a:p>
        </p:txBody>
      </p:sp>
    </p:spTree>
    <p:extLst>
      <p:ext uri="{BB962C8B-B14F-4D97-AF65-F5344CB8AC3E}">
        <p14:creationId xmlns:p14="http://schemas.microsoft.com/office/powerpoint/2010/main" val="4105400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645E16-151B-4ED1-8546-0F4B9B2F5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Podcasts</a:t>
            </a:r>
          </a:p>
          <a:p>
            <a:pPr lvl="1"/>
            <a:r>
              <a:rPr lang="en-GB" dirty="0"/>
              <a:t>Follow the same themes used for the new web page.</a:t>
            </a:r>
          </a:p>
          <a:p>
            <a:pPr lvl="2"/>
            <a:r>
              <a:rPr lang="en-GB" dirty="0"/>
              <a:t>Patient focus.</a:t>
            </a:r>
          </a:p>
          <a:p>
            <a:pPr lvl="2"/>
            <a:r>
              <a:rPr lang="en-GB" dirty="0"/>
              <a:t>Radiobiology focus.</a:t>
            </a:r>
          </a:p>
          <a:p>
            <a:pPr lvl="2"/>
            <a:r>
              <a:rPr lang="en-GB" dirty="0"/>
              <a:t>Technology focus.</a:t>
            </a:r>
          </a:p>
          <a:p>
            <a:pPr lvl="1"/>
            <a:r>
              <a:rPr lang="en-GB" dirty="0"/>
              <a:t>Face-to-face discussion at Maggie’s Centre to get input on content and style of podcast.</a:t>
            </a:r>
          </a:p>
          <a:p>
            <a:pPr lvl="1"/>
            <a:r>
              <a:rPr lang="en-GB" dirty="0"/>
              <a:t>Want to engage a professional to do the podcasts.</a:t>
            </a:r>
          </a:p>
          <a:p>
            <a:pPr lvl="2"/>
            <a:r>
              <a:rPr lang="en-GB" dirty="0"/>
              <a:t>Need to secure funding.</a:t>
            </a:r>
          </a:p>
          <a:p>
            <a:endParaRPr lang="en-GB" dirty="0"/>
          </a:p>
          <a:p>
            <a:r>
              <a:rPr lang="en-GB" dirty="0"/>
              <a:t>Get feedback on new webpage when it’s ready.</a:t>
            </a:r>
          </a:p>
          <a:p>
            <a:endParaRPr lang="en-GB" dirty="0"/>
          </a:p>
          <a:p>
            <a:r>
              <a:rPr lang="en-GB" dirty="0"/>
              <a:t>Need volunteers to help with Tweets!</a:t>
            </a:r>
          </a:p>
          <a:p>
            <a:pPr lvl="1"/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E8A8C3-7F84-4364-A686-AC64117E6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98359320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alkTemplate.potx" id="{2C4E481C-4247-4589-8F40-64E94D2BA022}" vid="{893BA22D-3F26-4CF5-AE97-14A861F57E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TalkTemplate</Template>
  <TotalTime>520</TotalTime>
  <Words>287</Words>
  <Application>Microsoft Office PowerPoint</Application>
  <PresentationFormat>A4 Paper (210x297 mm)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Custom Design</vt:lpstr>
      <vt:lpstr>PowerPoint Presentation</vt:lpstr>
      <vt:lpstr>Outreach, engagement and PPI</vt:lpstr>
      <vt:lpstr>Website</vt:lpstr>
      <vt:lpstr>4-nation PPI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Kurup, Ajit</dc:creator>
  <cp:lastModifiedBy>Kurup, Ajit</cp:lastModifiedBy>
  <cp:revision>1</cp:revision>
  <dcterms:created xsi:type="dcterms:W3CDTF">2022-04-26T13:38:31Z</dcterms:created>
  <dcterms:modified xsi:type="dcterms:W3CDTF">2022-04-26T22:18:41Z</dcterms:modified>
</cp:coreProperties>
</file>