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2E2C61"/>
                </a:solidFill>
                <a:latin typeface="Calibri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GB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GB" sz="1400" b="0" strike="noStrike" spc="-1">
                <a:latin typeface="Times New Roman"/>
              </a:defRPr>
            </a:lvl1pPr>
          </a:lstStyle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GB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62DA259B-CE6F-4B5E-8FBB-AE34019DF986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D259A4F-E800-49F8-AAA8-520B2536AB63}" type="slidenum">
              <a:rPr lang="en-GB" sz="1200" b="0" strike="noStrike" spc="-1">
                <a:latin typeface="Arial Regular"/>
              </a:rPr>
              <a:t>1</a:t>
            </a:fld>
            <a:endParaRPr lang="en-GB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BA3C50-8B50-4CB2-BA9C-9D6573297579}" type="slidenum">
              <a:rPr lang="en-GB" sz="1200" b="0" strike="noStrike" spc="-1">
                <a:latin typeface="Arial Regular"/>
              </a:rPr>
              <a:t>2</a:t>
            </a:fld>
            <a:endParaRPr lang="en-GB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BA3C50-8B50-4CB2-BA9C-9D6573297579}" type="slidenum">
              <a:rPr lang="en-GB" sz="1200" b="0" strike="noStrike" spc="-1">
                <a:latin typeface="Arial Regular"/>
              </a:rPr>
              <a:t>3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217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BA3C50-8B50-4CB2-BA9C-9D6573297579}" type="slidenum">
              <a:rPr lang="en-GB" sz="1200" b="0" strike="noStrike" spc="-1">
                <a:latin typeface="Arial Regular"/>
              </a:rPr>
              <a:t>4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3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BA3C50-8B50-4CB2-BA9C-9D6573297579}" type="slidenum">
              <a:rPr lang="en-GB" sz="1200" b="0" strike="noStrike" spc="-1">
                <a:latin typeface="Arial Regular"/>
              </a:rPr>
              <a:t>5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1348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BA3C50-8B50-4CB2-BA9C-9D6573297579}" type="slidenum">
              <a:rPr lang="en-GB" sz="1200" b="0" strike="noStrike" spc="-1">
                <a:latin typeface="Arial Regular"/>
              </a:rPr>
              <a:t>6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312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BA3C50-8B50-4CB2-BA9C-9D6573297579}" type="slidenum">
              <a:rPr lang="en-GB" sz="1200" b="0" strike="noStrike" spc="-1">
                <a:latin typeface="Arial Regular"/>
              </a:rPr>
              <a:t>7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5371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BA3C50-8B50-4CB2-BA9C-9D6573297579}" type="slidenum">
              <a:rPr lang="en-GB" sz="1200" b="0" strike="noStrike" spc="-1">
                <a:latin typeface="Arial Regular"/>
              </a:rPr>
              <a:t>8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3844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GB" sz="1200" b="0" strike="noStrike" spc="-1">
                <a:latin typeface="Arial Regular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BA3C50-8B50-4CB2-BA9C-9D6573297579}" type="slidenum">
              <a:rPr lang="en-GB" sz="1200" b="0" strike="noStrike" spc="-1">
                <a:latin typeface="Arial Regular"/>
              </a:rPr>
              <a:t>9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60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E9EF39F-DF59-4F83-8783-339F78C65A1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7F379B-2576-4887-9B07-43CE2506A6D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85287BE-3360-4AE3-9D60-BEC8B0DA4FE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7A74073-63A4-4526-B833-E91E8FCB89A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E18B140-C1A2-412E-815B-33F6DBEC8C4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CD5A18B-34FC-4EB8-B605-BDAC104B576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0420318-D77D-48F2-971A-77AF61D668F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404B143-9F92-4CA3-83C8-E4A45AFA158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A0B120D-8A80-49C9-BE87-922D594C2B5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261059C-2076-461D-8C48-28D8F81445E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21CC39E-CF16-4A97-9F2F-E16E56C47F5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5EF21D6-C83A-4CB4-8945-AC60C4185C2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2E2C61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61616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/>
          <p:nvPr/>
        </p:nvPicPr>
        <p:blipFill>
          <a:blip r:embed="rId14"/>
          <a:stretch/>
        </p:blipFill>
        <p:spPr>
          <a:xfrm>
            <a:off x="515880" y="5802480"/>
            <a:ext cx="2111040" cy="5392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2E2C6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61616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61616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61616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61616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61616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61616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61616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55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7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87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3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339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02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91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68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2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2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2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20" b="0" strike="noStrike" spc="-1">
                <a:latin typeface="Arial"/>
              </a:rPr>
              <a:t>Seventh Outline Level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 idx="1"/>
          </p:nvPr>
        </p:nvSpPr>
        <p:spPr>
          <a:xfrm>
            <a:off x="609480" y="6247440"/>
            <a:ext cx="2840400" cy="47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GB" sz="1400" b="0" strike="noStrike" spc="-1">
                <a:latin typeface="Times New Roman"/>
              </a:defRPr>
            </a:lvl1pPr>
          </a:lstStyle>
          <a:p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ftr" idx="2"/>
          </p:nvPr>
        </p:nvSpPr>
        <p:spPr>
          <a:xfrm>
            <a:off x="4169520" y="6247440"/>
            <a:ext cx="3864600" cy="47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GB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 idx="3"/>
          </p:nvPr>
        </p:nvSpPr>
        <p:spPr>
          <a:xfrm>
            <a:off x="8741520" y="6247440"/>
            <a:ext cx="2840400" cy="47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GB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FEB6284B-552B-41CA-8708-5DE9544F2CB6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/>
          <p:cNvPicPr/>
          <p:nvPr/>
        </p:nvPicPr>
        <p:blipFill>
          <a:blip r:embed="rId3"/>
          <a:stretch/>
        </p:blipFill>
        <p:spPr>
          <a:xfrm>
            <a:off x="8905320" y="-1432440"/>
            <a:ext cx="3286080" cy="8340120"/>
          </a:xfrm>
          <a:prstGeom prst="rect">
            <a:avLst/>
          </a:prstGeom>
          <a:ln w="0">
            <a:noFill/>
          </a:ln>
        </p:spPr>
      </p:pic>
      <p:sp>
        <p:nvSpPr>
          <p:cNvPr id="87" name="TextBox 2"/>
          <p:cNvSpPr/>
          <p:nvPr/>
        </p:nvSpPr>
        <p:spPr>
          <a:xfrm>
            <a:off x="695880" y="3187800"/>
            <a:ext cx="813960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Rectangle 4"/>
          <p:cNvSpPr/>
          <p:nvPr/>
        </p:nvSpPr>
        <p:spPr>
          <a:xfrm>
            <a:off x="731880" y="4243320"/>
            <a:ext cx="81396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400" spc="-1" dirty="0" smtClean="0">
                <a:solidFill>
                  <a:srgbClr val="626262"/>
                </a:solidFill>
                <a:latin typeface="Arial"/>
              </a:rPr>
              <a:t>Jounaid Ruhomaun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400" spc="-1" dirty="0" smtClean="0">
                <a:solidFill>
                  <a:srgbClr val="626262"/>
                </a:solidFill>
                <a:latin typeface="Arial"/>
              </a:rPr>
              <a:t>DCIG</a:t>
            </a:r>
          </a:p>
          <a:p>
            <a:pPr>
              <a:lnSpc>
                <a:spcPct val="100000"/>
              </a:lnSpc>
              <a:buNone/>
            </a:pPr>
            <a:r>
              <a:rPr lang="en-GB" sz="2400" b="0" strike="noStrike" spc="-1" dirty="0" smtClean="0">
                <a:solidFill>
                  <a:srgbClr val="626262"/>
                </a:solidFill>
                <a:latin typeface="Arial"/>
              </a:rPr>
              <a:t>09/08/2021 - 07/03/2022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02360" y="2392200"/>
            <a:ext cx="8981280" cy="1544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4800" b="1" spc="-148" dirty="0" smtClean="0">
                <a:solidFill>
                  <a:srgbClr val="002060"/>
                </a:solidFill>
                <a:latin typeface="Arial"/>
              </a:rPr>
              <a:t>Grid Tools 6 Month Project</a:t>
            </a:r>
            <a:endParaRPr lang="en-GB" sz="4800" b="0" strike="noStrike" spc="-1" dirty="0">
              <a:latin typeface="Arial"/>
            </a:endParaRPr>
          </a:p>
          <a:p>
            <a:r>
              <a:rPr lang="en-GB" sz="2400" b="1" spc="-148" dirty="0" smtClean="0">
                <a:solidFill>
                  <a:srgbClr val="729FCF"/>
                </a:solidFill>
                <a:latin typeface="Arial"/>
              </a:rPr>
              <a:t>IRIS Accounting Dashboard and Storage Accounting</a:t>
            </a:r>
            <a:endParaRPr lang="en-GB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4"/>
          <p:cNvSpPr/>
          <p:nvPr/>
        </p:nvSpPr>
        <p:spPr>
          <a:xfrm>
            <a:off x="403199" y="345240"/>
            <a:ext cx="1117138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3600" b="1" spc="-148" dirty="0" smtClean="0">
                <a:solidFill>
                  <a:srgbClr val="2E2D62"/>
                </a:solidFill>
                <a:latin typeface="Arial"/>
              </a:rPr>
              <a:t>IRIS Accounting Dashboard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02274" y="1587240"/>
            <a:ext cx="1022843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Two new VMware hosts for the previous instance as a ‘prod’ service, and a new ‘pre-prod’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 smtClean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Post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quattor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manual setup steps, involving secrets and registering with IRIS IAM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 smtClean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Grafana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V7 and V8 compatibility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 smtClean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Creating sandboxes for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loadbalancer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Setting up a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quattor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service, </a:t>
            </a:r>
            <a:r>
              <a:rPr lang="en-GB" spc="-1" dirty="0" smtClean="0">
                <a:solidFill>
                  <a:srgbClr val="355269"/>
                </a:solidFill>
              </a:rPr>
              <a:t>‘</a:t>
            </a:r>
            <a:r>
              <a:rPr lang="en-GB" spc="-1" dirty="0" err="1" smtClean="0">
                <a:solidFill>
                  <a:srgbClr val="355269"/>
                </a:solidFill>
              </a:rPr>
              <a:t>apel</a:t>
            </a:r>
            <a:r>
              <a:rPr lang="en-GB" spc="-1" dirty="0" smtClean="0">
                <a:solidFill>
                  <a:srgbClr val="355269"/>
                </a:solidFill>
              </a:rPr>
              <a:t>-accounting-dashboard’ in order to populate </a:t>
            </a:r>
            <a:r>
              <a:rPr lang="en-GB" spc="-1" dirty="0" err="1" smtClean="0">
                <a:solidFill>
                  <a:srgbClr val="355269"/>
                </a:solidFill>
              </a:rPr>
              <a:t>config</a:t>
            </a:r>
            <a:r>
              <a:rPr lang="en-GB" spc="-1" dirty="0" smtClean="0">
                <a:solidFill>
                  <a:srgbClr val="355269"/>
                </a:solidFill>
              </a:rPr>
              <a:t> with prod/pre-prod specific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Setting up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letsencrypt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automatic certificate renewal with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certbot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…</a:t>
            </a: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 smtClean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 smtClean="0">
              <a:solidFill>
                <a:srgbClr val="355269"/>
              </a:solidFill>
              <a:latin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37400" y="930240"/>
            <a:ext cx="11137184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Moving the service to </a:t>
            </a:r>
            <a:r>
              <a:rPr lang="en-GB" sz="2000" b="1" spc="-1" dirty="0" err="1">
                <a:solidFill>
                  <a:srgbClr val="355269"/>
                </a:solidFill>
                <a:latin typeface="Arial"/>
              </a:rPr>
              <a:t>A</a:t>
            </a:r>
            <a:r>
              <a:rPr lang="en-GB" sz="2000" b="1" spc="-1" dirty="0" err="1" smtClean="0">
                <a:solidFill>
                  <a:srgbClr val="355269"/>
                </a:solidFill>
                <a:latin typeface="Arial"/>
              </a:rPr>
              <a:t>quilon</a:t>
            </a:r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 managed VMs involved… </a:t>
            </a:r>
            <a:endParaRPr lang="en-GB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4"/>
          <p:cNvSpPr/>
          <p:nvPr/>
        </p:nvSpPr>
        <p:spPr>
          <a:xfrm>
            <a:off x="403199" y="345240"/>
            <a:ext cx="1117138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3600" b="1" spc="-148" dirty="0" smtClean="0">
                <a:solidFill>
                  <a:srgbClr val="2E2D62"/>
                </a:solidFill>
                <a:latin typeface="Arial"/>
              </a:rPr>
              <a:t>IRIS Accounting Dashboard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02274" y="1587240"/>
            <a:ext cx="1022843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Certbot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runs a HTTP service temporarily whilst doing AMCE 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Requires port 80 open and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However, the domain is bound to 3000 on the host, which required running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certbot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on port 3000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Once this was done, a script to run the renewal command was created and setup to run a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cron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job in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quattor</a:t>
            </a:r>
            <a:endParaRPr lang="en-GB" spc="-1" dirty="0" smtClean="0">
              <a:solidFill>
                <a:srgbClr val="355269"/>
              </a:solidFill>
              <a:latin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37400" y="921311"/>
            <a:ext cx="11137184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Getting </a:t>
            </a:r>
            <a:r>
              <a:rPr lang="en-GB" sz="2000" b="1" spc="-1" dirty="0" err="1" smtClean="0">
                <a:solidFill>
                  <a:srgbClr val="355269"/>
                </a:solidFill>
                <a:latin typeface="Arial"/>
              </a:rPr>
              <a:t>certbot</a:t>
            </a:r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 working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4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4"/>
          <p:cNvSpPr/>
          <p:nvPr/>
        </p:nvSpPr>
        <p:spPr>
          <a:xfrm>
            <a:off x="403199" y="345240"/>
            <a:ext cx="1117138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3600" b="1" spc="-148" dirty="0" smtClean="0">
                <a:solidFill>
                  <a:srgbClr val="2E2D62"/>
                </a:solidFill>
                <a:latin typeface="Arial"/>
              </a:rPr>
              <a:t>IRIS Accounting Dashboard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37400" y="1428375"/>
            <a:ext cx="1022843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Legend labels broken</a:t>
            </a: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Pie charts not displaying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37400" y="921311"/>
            <a:ext cx="11137184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pc="-1" dirty="0" err="1" smtClean="0">
                <a:solidFill>
                  <a:srgbClr val="355269"/>
                </a:solidFill>
                <a:latin typeface="Arial"/>
              </a:rPr>
              <a:t>Grafana</a:t>
            </a:r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 compatibility fixes</a:t>
            </a:r>
            <a:endParaRPr lang="en-GB" sz="2000" b="0" strike="noStrike" spc="-1" dirty="0">
              <a:latin typeface="Arial"/>
            </a:endParaRPr>
          </a:p>
        </p:txBody>
      </p:sp>
      <p:pic>
        <p:nvPicPr>
          <p:cNvPr id="1026" name="Picture 2" descr="https://user-images.githubusercontent.com/52418954/138903206-d39f6dc1-4329-4d03-bc88-5fc7538bba6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49" y="2421906"/>
            <a:ext cx="580262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ser-images.githubusercontent.com/52418954/138903391-9ae7bf25-eb3f-4b7a-812a-8a30e468e3e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1100" y="2421907"/>
            <a:ext cx="5802622" cy="32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391150" y="2212953"/>
            <a:ext cx="1423865" cy="125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4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4"/>
          <p:cNvSpPr/>
          <p:nvPr/>
        </p:nvSpPr>
        <p:spPr>
          <a:xfrm>
            <a:off x="403199" y="345240"/>
            <a:ext cx="1117138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3600" b="1" spc="-148" dirty="0" smtClean="0">
                <a:solidFill>
                  <a:srgbClr val="2E2D62"/>
                </a:solidFill>
                <a:latin typeface="Arial"/>
              </a:rPr>
              <a:t>IRIS Accounting Dashboard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03199" y="1393028"/>
            <a:ext cx="1022843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Added allocation line and projection bar to latest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37400" y="921311"/>
            <a:ext cx="11137184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Other side issues</a:t>
            </a:r>
            <a:endParaRPr lang="en-GB" sz="2000" b="0" strike="noStrike" spc="-1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50" y="2248028"/>
            <a:ext cx="3548062" cy="3007334"/>
          </a:xfrm>
          <a:prstGeom prst="rect">
            <a:avLst/>
          </a:prstGeom>
        </p:spPr>
      </p:pic>
      <p:pic>
        <p:nvPicPr>
          <p:cNvPr id="2052" name="Picture 4" descr="https://user-images.githubusercontent.com/52418954/139106489-05173468-ec15-4faa-9ec7-d0e587d84dc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 bwMode="auto">
          <a:xfrm>
            <a:off x="940640" y="2248028"/>
            <a:ext cx="5282360" cy="30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1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4"/>
          <p:cNvSpPr/>
          <p:nvPr/>
        </p:nvSpPr>
        <p:spPr>
          <a:xfrm>
            <a:off x="403199" y="345240"/>
            <a:ext cx="1117138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3600" b="1" spc="-148" dirty="0" smtClean="0">
                <a:solidFill>
                  <a:srgbClr val="2E2D62"/>
                </a:solidFill>
                <a:latin typeface="Arial"/>
              </a:rPr>
              <a:t>Storage Accounting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91775" y="1285101"/>
            <a:ext cx="1022843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Converts output from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Ceph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bucket stats command to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StAR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format, and places generated record in SSM outgoing queue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37400" y="921311"/>
            <a:ext cx="11137184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pc="-1" dirty="0" err="1" smtClean="0">
                <a:solidFill>
                  <a:srgbClr val="355269"/>
                </a:solidFill>
                <a:latin typeface="Arial"/>
              </a:rPr>
              <a:t>Ceph</a:t>
            </a:r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 storage accounting script</a:t>
            </a:r>
            <a:endParaRPr lang="en-GB" sz="2000" b="0" strike="noStrike" spc="-1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912" y="1926404"/>
            <a:ext cx="8019672" cy="48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4"/>
          <p:cNvSpPr/>
          <p:nvPr/>
        </p:nvSpPr>
        <p:spPr>
          <a:xfrm>
            <a:off x="403199" y="345240"/>
            <a:ext cx="11171385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3600" b="1" spc="-148" dirty="0">
                <a:solidFill>
                  <a:srgbClr val="2E2D62"/>
                </a:solidFill>
              </a:rPr>
              <a:t>Storage Accounting</a:t>
            </a:r>
            <a:endParaRPr lang="en-GB" sz="3600" spc="-1" dirty="0"/>
          </a:p>
          <a:p>
            <a:pPr>
              <a:lnSpc>
                <a:spcPct val="100000"/>
              </a:lnSpc>
              <a:buNone/>
            </a:pPr>
            <a:endParaRPr lang="en-GB" sz="3600" b="0" strike="noStrike" spc="-1" dirty="0">
              <a:latin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02274" y="1587240"/>
            <a:ext cx="1022843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Issues finding (and initially following wrong)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StAR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record format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Deciding how to handle time properties, ‘start time’ and ‘end time’ given only once measure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Testing required setting up an APEL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dbloader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, which had many python compatibility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37400" y="921311"/>
            <a:ext cx="11137184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Problems faced…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6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4"/>
          <p:cNvSpPr/>
          <p:nvPr/>
        </p:nvSpPr>
        <p:spPr>
          <a:xfrm>
            <a:off x="403199" y="345240"/>
            <a:ext cx="1117138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3600" b="1" spc="-148" dirty="0" smtClean="0">
                <a:solidFill>
                  <a:srgbClr val="2E2D62"/>
                </a:solidFill>
                <a:latin typeface="Arial"/>
              </a:rPr>
              <a:t>Other Issues worked on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74674" y="1227732"/>
            <a:ext cx="1022843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</a:rPr>
              <a:t>SSM Log </a:t>
            </a:r>
            <a:r>
              <a:rPr lang="en-GB" spc="-1" dirty="0">
                <a:solidFill>
                  <a:srgbClr val="355269"/>
                </a:solidFill>
              </a:rPr>
              <a:t>the topic - </a:t>
            </a:r>
            <a:r>
              <a:rPr lang="en-GB" spc="-1" dirty="0" smtClean="0">
                <a:solidFill>
                  <a:srgbClr val="355269"/>
                </a:solidFill>
              </a:rPr>
              <a:t>involved </a:t>
            </a:r>
            <a:r>
              <a:rPr lang="en-GB" spc="-1" dirty="0">
                <a:solidFill>
                  <a:srgbClr val="355269"/>
                </a:solidFill>
              </a:rPr>
              <a:t>adding some extra logging to SSM in order for the AMS version, message queue and connection address to be </a:t>
            </a:r>
            <a:r>
              <a:rPr lang="en-GB" spc="-1" dirty="0" smtClean="0">
                <a:solidFill>
                  <a:srgbClr val="355269"/>
                </a:solidFill>
              </a:rPr>
              <a:t>displayed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</a:rPr>
              <a:t>SSM Handle </a:t>
            </a:r>
            <a:r>
              <a:rPr lang="en-GB" spc="-1" dirty="0">
                <a:solidFill>
                  <a:srgbClr val="355269"/>
                </a:solidFill>
              </a:rPr>
              <a:t>large messages - </a:t>
            </a:r>
            <a:r>
              <a:rPr lang="en-GB" spc="-1" dirty="0" smtClean="0">
                <a:solidFill>
                  <a:srgbClr val="355269"/>
                </a:solidFill>
              </a:rPr>
              <a:t>issue </a:t>
            </a:r>
            <a:r>
              <a:rPr lang="en-GB" spc="-1" dirty="0">
                <a:solidFill>
                  <a:srgbClr val="355269"/>
                </a:solidFill>
              </a:rPr>
              <a:t>involved adding some </a:t>
            </a:r>
            <a:r>
              <a:rPr lang="en-GB" spc="-1" dirty="0" smtClean="0">
                <a:solidFill>
                  <a:srgbClr val="355269"/>
                </a:solidFill>
              </a:rPr>
              <a:t>exception/message </a:t>
            </a:r>
            <a:r>
              <a:rPr lang="en-GB" spc="-1" dirty="0">
                <a:solidFill>
                  <a:srgbClr val="355269"/>
                </a:solidFill>
              </a:rPr>
              <a:t>handling to SSM when a message larger than 1mb was attempted to be </a:t>
            </a:r>
            <a:r>
              <a:rPr lang="en-GB" spc="-1" dirty="0" smtClean="0">
                <a:solidFill>
                  <a:srgbClr val="355269"/>
                </a:solidFill>
              </a:rPr>
              <a:t>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 smtClean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</a:rPr>
              <a:t>GOCDB If </a:t>
            </a:r>
            <a:r>
              <a:rPr lang="en-GB" spc="-1" dirty="0">
                <a:solidFill>
                  <a:srgbClr val="355269"/>
                </a:solidFill>
              </a:rPr>
              <a:t>no other user can approve a role request, email the GOCDB admins</a:t>
            </a:r>
            <a:endParaRPr lang="en-GB" spc="-1" dirty="0" smtClean="0">
              <a:solidFill>
                <a:srgbClr val="355269"/>
              </a:solidFill>
              <a:latin typeface="Arial"/>
            </a:endParaRPr>
          </a:p>
        </p:txBody>
      </p:sp>
      <p:pic>
        <p:nvPicPr>
          <p:cNvPr id="3074" name="Picture 2" descr="https://user-images.githubusercontent.com/52418954/153912991-bfbd70a4-e6da-4342-b903-5a0aa62a05f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799" y="3481144"/>
            <a:ext cx="6288697" cy="223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0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4"/>
          <p:cNvSpPr/>
          <p:nvPr/>
        </p:nvSpPr>
        <p:spPr>
          <a:xfrm>
            <a:off x="403199" y="345240"/>
            <a:ext cx="11171385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3600" b="1" spc="-148" dirty="0" smtClean="0">
                <a:solidFill>
                  <a:srgbClr val="2E2D62"/>
                </a:solidFill>
              </a:rPr>
              <a:t>Next Project</a:t>
            </a:r>
            <a:endParaRPr lang="en-GB" sz="3600" spc="-1" dirty="0"/>
          </a:p>
          <a:p>
            <a:pPr>
              <a:lnSpc>
                <a:spcPct val="100000"/>
              </a:lnSpc>
              <a:buNone/>
            </a:pPr>
            <a:endParaRPr lang="en-GB" sz="3600" b="0" strike="noStrike" spc="-1" dirty="0">
              <a:latin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05292" y="1485640"/>
            <a:ext cx="1022843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 smtClean="0">
                <a:solidFill>
                  <a:srgbClr val="355269"/>
                </a:solidFill>
                <a:latin typeface="Arial"/>
              </a:rPr>
              <a:t>Looking at benchmarking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Cerebras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 using the </a:t>
            </a:r>
            <a:r>
              <a:rPr lang="en-GB" spc="-1" dirty="0" err="1" smtClean="0">
                <a:solidFill>
                  <a:srgbClr val="355269"/>
                </a:solidFill>
                <a:latin typeface="Arial"/>
              </a:rPr>
              <a:t>SciML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-Bench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 smtClean="0">
              <a:solidFill>
                <a:srgbClr val="35526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smtClean="0">
                <a:solidFill>
                  <a:srgbClr val="355269"/>
                </a:solidFill>
                <a:latin typeface="Arial"/>
              </a:rPr>
              <a:t>Possibly integrating </a:t>
            </a:r>
            <a:r>
              <a:rPr lang="en-GB" spc="-1" dirty="0" smtClean="0">
                <a:solidFill>
                  <a:srgbClr val="355269"/>
                </a:solidFill>
                <a:latin typeface="Arial"/>
              </a:rPr>
              <a:t>some new benchmarks into the software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355269"/>
              </a:solidFill>
              <a:latin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37400" y="921311"/>
            <a:ext cx="11137184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pc="-1" dirty="0" err="1" smtClean="0">
                <a:solidFill>
                  <a:srgbClr val="355269"/>
                </a:solidFill>
                <a:latin typeface="Arial"/>
              </a:rPr>
              <a:t>SciML</a:t>
            </a:r>
            <a:r>
              <a:rPr lang="en-GB" sz="2000" b="1" spc="-1" dirty="0" smtClean="0">
                <a:solidFill>
                  <a:srgbClr val="355269"/>
                </a:solidFill>
                <a:latin typeface="Arial"/>
              </a:rPr>
              <a:t> Benchmarking</a:t>
            </a:r>
            <a:endParaRPr lang="en-GB" sz="2000" b="0" strike="noStrike" spc="-1" dirty="0">
              <a:latin typeface="Arial"/>
            </a:endParaRPr>
          </a:p>
        </p:txBody>
      </p:sp>
      <p:pic>
        <p:nvPicPr>
          <p:cNvPr id="4098" name="Picture 2" descr="Homepage - Cereb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392" y="2739288"/>
            <a:ext cx="5121624" cy="268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2897" y="3494578"/>
            <a:ext cx="3360088" cy="117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3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4277</TotalTime>
  <Words>370</Words>
  <Application>Microsoft Office PowerPoint</Application>
  <PresentationFormat>Widescreen</PresentationFormat>
  <Paragraphs>64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 Regular</vt:lpstr>
      <vt:lpstr>DejaVu Sans</vt:lpstr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basic</dc:title>
  <dc:subject/>
  <dc:creator>Philip Millard</dc:creator>
  <dc:description/>
  <cp:lastModifiedBy>Coveney, Adrian (STFC,RAL,SC)</cp:lastModifiedBy>
  <cp:revision>222</cp:revision>
  <cp:lastPrinted>2019-10-02T08:27:37Z</cp:lastPrinted>
  <dcterms:created xsi:type="dcterms:W3CDTF">2019-09-17T08:04:08Z</dcterms:created>
  <dcterms:modified xsi:type="dcterms:W3CDTF">2022-06-17T10:55:39Z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4</vt:r8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6</vt:r8>
  </property>
</Properties>
</file>