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  <p:sldMasterId id="2147483700" r:id="rId5"/>
  </p:sldMasterIdLst>
  <p:notesMasterIdLst>
    <p:notesMasterId r:id="rId13"/>
  </p:notesMasterIdLst>
  <p:sldIdLst>
    <p:sldId id="257" r:id="rId6"/>
    <p:sldId id="284" r:id="rId7"/>
    <p:sldId id="287" r:id="rId8"/>
    <p:sldId id="288" r:id="rId9"/>
    <p:sldId id="282" r:id="rId10"/>
    <p:sldId id="286" r:id="rId11"/>
    <p:sldId id="28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6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6262"/>
    <a:srgbClr val="003088"/>
    <a:srgbClr val="F08900"/>
    <a:srgbClr val="FF6900"/>
    <a:srgbClr val="1E5DF8"/>
    <a:srgbClr val="FFFFFF"/>
    <a:srgbClr val="00BED5"/>
    <a:srgbClr val="C13D33"/>
    <a:srgbClr val="E94D36"/>
    <a:srgbClr val="BE2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4" autoAdjust="0"/>
    <p:restoredTop sz="70812" autoAdjust="0"/>
  </p:normalViewPr>
  <p:slideViewPr>
    <p:cSldViewPr snapToGrid="0" snapToObjects="1">
      <p:cViewPr varScale="1">
        <p:scale>
          <a:sx n="62" d="100"/>
          <a:sy n="62" d="100"/>
        </p:scale>
        <p:origin x="1258" y="53"/>
      </p:cViewPr>
      <p:guideLst>
        <p:guide orient="horz" pos="323"/>
        <p:guide pos="234"/>
        <p:guide orient="horz" pos="3974"/>
        <p:guide pos="7355"/>
        <p:guide pos="3840"/>
        <p:guide orient="horz" pos="867"/>
        <p:guide orient="horz" pos="3634"/>
        <p:guide pos="68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48FE9A4A-3203-D544-A0F2-9B4A7A1B021E}" type="datetimeFigureOut">
              <a:rPr lang="en-US" smtClean="0"/>
              <a:pPr/>
              <a:t>3/3/2022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C0F3BA1D-A00F-DB41-84DA-BE26C4853B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 what MISP is (Malware</a:t>
            </a:r>
            <a:r>
              <a:rPr lang="en-GB" baseline="0" dirty="0" smtClean="0"/>
              <a:t> Information Sharing Platform)</a:t>
            </a:r>
          </a:p>
          <a:p>
            <a:r>
              <a:rPr lang="en-GB" dirty="0" smtClean="0"/>
              <a:t>Explain what zeek is: security monitoring tool and</a:t>
            </a:r>
            <a:r>
              <a:rPr lang="en-GB" baseline="0" dirty="0" smtClean="0"/>
              <a:t> how we can use it in conjunction with MISP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59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Only 2 x Janet</a:t>
            </a:r>
            <a:r>
              <a:rPr lang="en-GB" baseline="0" dirty="0" smtClean="0"/>
              <a:t> links active at any one time</a:t>
            </a:r>
            <a:endParaRPr lang="en-GB" dirty="0" smtClean="0"/>
          </a:p>
          <a:p>
            <a:r>
              <a:rPr lang="en-GB" dirty="0" smtClean="0"/>
              <a:t>Zeek: Dell PowerEdge R6525, dual AMD 7H12 CPUs, dual ConnectX-6</a:t>
            </a:r>
            <a:r>
              <a:rPr lang="en-GB" baseline="0" dirty="0" smtClean="0"/>
              <a:t> 100Gig cards, quad port intel 25Gig NICs, 1TB RAM, 4TB SSD</a:t>
            </a:r>
            <a:r>
              <a:rPr lang="en-GB" dirty="0" smtClean="0"/>
              <a:t> </a:t>
            </a:r>
          </a:p>
          <a:p>
            <a:r>
              <a:rPr lang="en-GB" dirty="0" smtClean="0"/>
              <a:t>Elastic</a:t>
            </a:r>
            <a:r>
              <a:rPr lang="en-GB" baseline="0" dirty="0" smtClean="0"/>
              <a:t>search: Dell PowerEdge R7525, dual 24 core CPUs, 1TB memory, 96TB storage, 2 Dual ConnectX-6 100 Gig cards, quad port intel 25Gig NIC</a:t>
            </a:r>
          </a:p>
          <a:p>
            <a:r>
              <a:rPr lang="en-GB" baseline="0" dirty="0" smtClean="0"/>
              <a:t>Kafka: Dell PowerEdge R650xs servers</a:t>
            </a:r>
          </a:p>
          <a:p>
            <a:r>
              <a:rPr lang="en-GB" baseline="0" dirty="0" smtClean="0"/>
              <a:t>Switches: Dell s3048, Mellanox SN2700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17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19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41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16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70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4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9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1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9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58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8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9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14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9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6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28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067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54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6CF026-8DF7-C947-96A5-E8118F4A958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00" y="5760000"/>
            <a:ext cx="2352675" cy="101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8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972000" y="3096000"/>
            <a:ext cx="1091520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STFC Security Operations Centre</a:t>
            </a:r>
            <a:endParaRPr lang="en-US" sz="4800" b="1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97C5BC-925A-C84D-B97F-50B508D2F5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50" y="141003"/>
            <a:ext cx="361950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03341" y="1986300"/>
            <a:ext cx="107194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626262"/>
                </a:solidFill>
              </a:rPr>
              <a:t>Why/what is a SOC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62626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626262"/>
                </a:solidFill>
              </a:rPr>
              <a:t>STFC SOC Implementation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62626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626262"/>
                </a:solidFill>
              </a:rPr>
              <a:t>Current Status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62626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626262"/>
                </a:solidFill>
              </a:rPr>
              <a:t>Future steps</a:t>
            </a:r>
          </a:p>
          <a:p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11272722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dirty="0" smtClean="0"/>
              <a:t>Agenda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82926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03341" y="1986300"/>
            <a:ext cx="107194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</a:rPr>
              <a:t>We have determined and well-funded adversaries with access to latest industry software and tech</a:t>
            </a:r>
          </a:p>
          <a:p>
            <a:endParaRPr lang="en-GB" sz="2400" dirty="0">
              <a:solidFill>
                <a:srgbClr val="62626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</a:rPr>
              <a:t>We have access to threat intelligence through MISP – must make use of this</a:t>
            </a:r>
          </a:p>
          <a:p>
            <a:endParaRPr lang="en-GB" sz="2400" dirty="0">
              <a:solidFill>
                <a:srgbClr val="62626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</a:rPr>
              <a:t>Combining </a:t>
            </a:r>
            <a:r>
              <a:rPr lang="en-GB" sz="2400" dirty="0" smtClean="0">
                <a:solidFill>
                  <a:srgbClr val="626262"/>
                </a:solidFill>
              </a:rPr>
              <a:t>Zeek </a:t>
            </a:r>
            <a:r>
              <a:rPr lang="en-GB" sz="2400" dirty="0">
                <a:solidFill>
                  <a:srgbClr val="626262"/>
                </a:solidFill>
              </a:rPr>
              <a:t>and MISP would give us a very robust security monitoring tool</a:t>
            </a:r>
          </a:p>
          <a:p>
            <a:endParaRPr lang="en-GB" sz="2400" dirty="0">
              <a:solidFill>
                <a:srgbClr val="62626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</a:rPr>
              <a:t>All this with storage, visualisation, alerting and incident response = SOC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11272722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dirty="0" smtClean="0"/>
              <a:t>Why do we need a SOC and what is it ?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94650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667887" y="1485963"/>
            <a:ext cx="107194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</a:rPr>
              <a:t>Monitoring all STFC-RAL traffic: </a:t>
            </a:r>
            <a:r>
              <a:rPr lang="en-GB" sz="2400" dirty="0" smtClean="0">
                <a:solidFill>
                  <a:srgbClr val="626262"/>
                </a:solidFill>
              </a:rPr>
              <a:t>4 x Janet </a:t>
            </a:r>
            <a:r>
              <a:rPr lang="en-GB" sz="2400" dirty="0">
                <a:solidFill>
                  <a:srgbClr val="626262"/>
                </a:solidFill>
              </a:rPr>
              <a:t>and </a:t>
            </a:r>
            <a:r>
              <a:rPr lang="en-GB" sz="2400" dirty="0" smtClean="0">
                <a:solidFill>
                  <a:srgbClr val="626262"/>
                </a:solidFill>
              </a:rPr>
              <a:t>1 x LHCOPN</a:t>
            </a:r>
            <a:endParaRPr lang="en-GB" sz="2400" dirty="0">
              <a:solidFill>
                <a:srgbClr val="62626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</a:rPr>
              <a:t>Threat intelligence: MISP instance from CERN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</a:rPr>
              <a:t>4 </a:t>
            </a:r>
            <a:r>
              <a:rPr lang="en-GB" sz="2400" dirty="0" smtClean="0">
                <a:solidFill>
                  <a:srgbClr val="626262"/>
                </a:solidFill>
              </a:rPr>
              <a:t>Capture </a:t>
            </a:r>
            <a:r>
              <a:rPr lang="en-GB" sz="2400" dirty="0">
                <a:solidFill>
                  <a:srgbClr val="626262"/>
                </a:solidFill>
              </a:rPr>
              <a:t>nodes, 4 </a:t>
            </a:r>
            <a:r>
              <a:rPr lang="en-GB" sz="2400" dirty="0" smtClean="0">
                <a:solidFill>
                  <a:srgbClr val="626262"/>
                </a:solidFill>
              </a:rPr>
              <a:t>Search </a:t>
            </a:r>
            <a:r>
              <a:rPr lang="en-GB" sz="2400" dirty="0">
                <a:solidFill>
                  <a:srgbClr val="626262"/>
                </a:solidFill>
              </a:rPr>
              <a:t>nodes, 2 H</a:t>
            </a:r>
            <a:r>
              <a:rPr lang="en-GB" sz="2400" dirty="0" smtClean="0">
                <a:solidFill>
                  <a:srgbClr val="626262"/>
                </a:solidFill>
              </a:rPr>
              <a:t>ead nodes, 2 switches</a:t>
            </a:r>
            <a:endParaRPr lang="en-GB" sz="2400" dirty="0">
              <a:solidFill>
                <a:srgbClr val="62626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</a:rPr>
              <a:t>Workflow</a:t>
            </a:r>
            <a:r>
              <a:rPr lang="en-GB" sz="2400" dirty="0" smtClean="0">
                <a:solidFill>
                  <a:srgbClr val="626262"/>
                </a:solidFill>
              </a:rPr>
              <a:t>: Fibre Taps </a:t>
            </a:r>
            <a:r>
              <a:rPr lang="en-GB" sz="2400" dirty="0" smtClean="0">
                <a:solidFill>
                  <a:srgbClr val="626262"/>
                </a:solidFill>
                <a:sym typeface="Wingdings" panose="05000000000000000000" pitchFamily="2" charset="2"/>
              </a:rPr>
              <a:t></a:t>
            </a:r>
            <a:r>
              <a:rPr lang="en-GB" sz="2400" dirty="0" smtClean="0">
                <a:solidFill>
                  <a:srgbClr val="626262"/>
                </a:solidFill>
              </a:rPr>
              <a:t> </a:t>
            </a:r>
            <a:r>
              <a:rPr lang="en-GB" sz="2400" dirty="0">
                <a:solidFill>
                  <a:srgbClr val="626262"/>
                </a:solidFill>
              </a:rPr>
              <a:t>Zeek </a:t>
            </a:r>
            <a:r>
              <a:rPr lang="en-GB" sz="2400" dirty="0" smtClean="0">
                <a:solidFill>
                  <a:srgbClr val="626262"/>
                </a:solidFill>
                <a:sym typeface="Wingdings" panose="05000000000000000000" pitchFamily="2" charset="2"/>
              </a:rPr>
              <a:t> </a:t>
            </a:r>
            <a:r>
              <a:rPr lang="en-GB" sz="2400" dirty="0" smtClean="0">
                <a:solidFill>
                  <a:srgbClr val="626262"/>
                </a:solidFill>
              </a:rPr>
              <a:t>Kafka </a:t>
            </a:r>
            <a:r>
              <a:rPr lang="en-GB" sz="2400" dirty="0" smtClean="0">
                <a:solidFill>
                  <a:srgbClr val="626262"/>
                </a:solidFill>
                <a:sym typeface="Wingdings" panose="05000000000000000000" pitchFamily="2" charset="2"/>
              </a:rPr>
              <a:t></a:t>
            </a:r>
            <a:r>
              <a:rPr lang="en-GB" sz="2400" dirty="0" smtClean="0">
                <a:solidFill>
                  <a:srgbClr val="626262"/>
                </a:solidFill>
              </a:rPr>
              <a:t> OpenSearch </a:t>
            </a:r>
            <a:r>
              <a:rPr lang="en-GB" sz="2400" dirty="0" smtClean="0">
                <a:solidFill>
                  <a:srgbClr val="626262"/>
                </a:solidFill>
                <a:sym typeface="Wingdings" panose="05000000000000000000" pitchFamily="2" charset="2"/>
              </a:rPr>
              <a:t> MISP comparison  Alerts (</a:t>
            </a:r>
            <a:r>
              <a:rPr lang="en-GB" sz="2400" dirty="0" err="1" smtClean="0">
                <a:solidFill>
                  <a:srgbClr val="626262"/>
                </a:solidFill>
                <a:sym typeface="Wingdings" panose="05000000000000000000" pitchFamily="2" charset="2"/>
              </a:rPr>
              <a:t>opsgenie</a:t>
            </a:r>
            <a:r>
              <a:rPr lang="en-GB" sz="2400" dirty="0" smtClean="0">
                <a:solidFill>
                  <a:srgbClr val="626262"/>
                </a:solidFill>
                <a:sym typeface="Wingdings" panose="05000000000000000000" pitchFamily="2" charset="2"/>
              </a:rPr>
              <a:t>)</a:t>
            </a:r>
            <a:endParaRPr lang="en-GB" sz="2400" dirty="0">
              <a:solidFill>
                <a:srgbClr val="62626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11272722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dirty="0" smtClean="0"/>
              <a:t>STFC SOC implementation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1081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8DC7F5-099C-FD4D-905A-DC79A38901EC}"/>
              </a:ext>
            </a:extLst>
          </p:cNvPr>
          <p:cNvSpPr/>
          <p:nvPr/>
        </p:nvSpPr>
        <p:spPr>
          <a:xfrm>
            <a:off x="420797" y="1393952"/>
            <a:ext cx="4604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 installation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67786B-8CF6-7140-A9BE-F2F0A0F1F7F0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status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8DC7F5-099C-FD4D-905A-DC79A38901EC}"/>
              </a:ext>
            </a:extLst>
          </p:cNvPr>
          <p:cNvSpPr/>
          <p:nvPr/>
        </p:nvSpPr>
        <p:spPr>
          <a:xfrm>
            <a:off x="403341" y="2016487"/>
            <a:ext cx="4604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diagram and switch management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08DC7F5-099C-FD4D-905A-DC79A38901EC}"/>
              </a:ext>
            </a:extLst>
          </p:cNvPr>
          <p:cNvSpPr/>
          <p:nvPr/>
        </p:nvSpPr>
        <p:spPr>
          <a:xfrm>
            <a:off x="403341" y="2598231"/>
            <a:ext cx="4604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monitoring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8DC7F5-099C-FD4D-905A-DC79A38901EC}"/>
              </a:ext>
            </a:extLst>
          </p:cNvPr>
          <p:cNvSpPr/>
          <p:nvPr/>
        </p:nvSpPr>
        <p:spPr>
          <a:xfrm>
            <a:off x="403341" y="3262615"/>
            <a:ext cx="4604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cluster for test deployment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6938" y="1035606"/>
            <a:ext cx="7285397" cy="5464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6938" y="1035606"/>
            <a:ext cx="7285398" cy="54640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6939" y="1035606"/>
            <a:ext cx="7285397" cy="54640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6939" y="1035605"/>
            <a:ext cx="7285396" cy="54640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39321" y="1055972"/>
            <a:ext cx="6547825" cy="49108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63138" y="1049612"/>
            <a:ext cx="6496940" cy="48727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401" y="120689"/>
            <a:ext cx="6864031" cy="66646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122" y="2859522"/>
            <a:ext cx="8960310" cy="7747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122" y="2784079"/>
            <a:ext cx="9277827" cy="9271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957" y="1301041"/>
            <a:ext cx="8775357" cy="49331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028" y="1485041"/>
            <a:ext cx="8128103" cy="405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8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5" grpId="1"/>
      <p:bldP spid="19" grpId="0"/>
      <p:bldP spid="19" grpId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4" y="1387942"/>
            <a:ext cx="107194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Iron out deployment on virtual cluster using the </a:t>
            </a:r>
            <a:r>
              <a:rPr lang="en-GB" sz="2400" dirty="0" err="1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SecOps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archetype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Finish configuration of switches and hosts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data flow through the zeek nodes</a:t>
            </a: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tune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Eventually drive deployment of the SOC across STFC sites and other organisations: many interested parties outside of STFC such as </a:t>
            </a:r>
            <a:r>
              <a:rPr lang="en-GB" sz="2400" dirty="0" err="1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Jisc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project with very large scope and applications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Steps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27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1007999" y="3096000"/>
            <a:ext cx="6949751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</a:t>
            </a:r>
            <a:r>
              <a:rPr lang="en-US" sz="4800" b="1" spc="-1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you, questions?</a:t>
            </a:r>
            <a:endParaRPr lang="en-US" sz="4800" b="1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064108-2FAD-224C-A033-55B9A166BD95}"/>
              </a:ext>
            </a:extLst>
          </p:cNvPr>
          <p:cNvSpPr/>
          <p:nvPr/>
        </p:nvSpPr>
        <p:spPr>
          <a:xfrm>
            <a:off x="2536506" y="5904254"/>
            <a:ext cx="18807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SciComp_STFC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19D860-CC3D-E74D-A8E4-8244DDF4137E}"/>
              </a:ext>
            </a:extLst>
          </p:cNvPr>
          <p:cNvSpPr/>
          <p:nvPr/>
        </p:nvSpPr>
        <p:spPr>
          <a:xfrm>
            <a:off x="279511" y="5904254"/>
            <a:ext cx="17085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scd.stfc.ac.uk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D8D413-5496-974B-93D0-9C42024EBD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8845" y="5994000"/>
            <a:ext cx="236329" cy="19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F060FF-A826-1E4E-8C36-06A9ABC251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50" y="141003"/>
            <a:ext cx="361950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2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38DED1542C1943A1290884108DB0E9" ma:contentTypeVersion="2" ma:contentTypeDescription="Create a new document." ma:contentTypeScope="" ma:versionID="75948dd912159fd788ffcd9de450d66e">
  <xsd:schema xmlns:xsd="http://www.w3.org/2001/XMLSchema" xmlns:xs="http://www.w3.org/2001/XMLSchema" xmlns:p="http://schemas.microsoft.com/office/2006/metadata/properties" xmlns:ns2="84978530-c7a6-42d8-babd-8b8d2b751aa6" targetNamespace="http://schemas.microsoft.com/office/2006/metadata/properties" ma:root="true" ma:fieldsID="c49709bdc75a7754cac99811eaeb298a" ns2:_="">
    <xsd:import namespace="84978530-c7a6-42d8-babd-8b8d2b751a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978530-c7a6-42d8-babd-8b8d2b751a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E5ADBDE-50C1-43AA-BE0D-BF733D5979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978530-c7a6-42d8-babd-8b8d2b751a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F806B6-10F9-49CD-A92F-39D6AAC914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4E1E4C-B4E0-4252-BC84-2C85D5160FC2}">
  <ds:schemaRefs>
    <ds:schemaRef ds:uri="http://schemas.microsoft.com/office/2006/documentManagement/types"/>
    <ds:schemaRef ds:uri="84978530-c7a6-42d8-babd-8b8d2b751aa6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5245</TotalTime>
  <Words>331</Words>
  <Application>Microsoft Office PowerPoint</Application>
  <PresentationFormat>Widescreen</PresentationFormat>
  <Paragraphs>53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 Regular</vt:lpstr>
      <vt:lpstr>Arial</vt:lpstr>
      <vt:lpstr>Wingdings</vt:lpstr>
      <vt:lpstr>Font and logo master</vt:lpstr>
      <vt:lpstr>Font WITHOUT logo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Millard</dc:creator>
  <cp:lastModifiedBy>Coveney, Adrian (STFC,RAL,SC)</cp:lastModifiedBy>
  <cp:revision>260</cp:revision>
  <cp:lastPrinted>2019-10-02T08:27:37Z</cp:lastPrinted>
  <dcterms:created xsi:type="dcterms:W3CDTF">2019-09-17T08:04:08Z</dcterms:created>
  <dcterms:modified xsi:type="dcterms:W3CDTF">2022-03-03T13:34:06Z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0x0101005038DED1542C1943A1290884108DB0E9</vt:lpwstr>
  </property>
  <property fmtid="{D5CDD505-2E9C-101B-9397-08002B2CF9AE}" pid="3" name="_dlc_DocIdItemGuid">
    <vt:lpwstr>135feeb0-1e46-4549-be51-f2caa8a23389</vt:lpwstr>
  </property>
</Properties>
</file>