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74" r:id="rId5"/>
  </p:sldMasterIdLst>
  <p:notesMasterIdLst>
    <p:notesMasterId r:id="rId19"/>
  </p:notesMasterIdLst>
  <p:handoutMasterIdLst>
    <p:handoutMasterId r:id="rId20"/>
  </p:handoutMasterIdLst>
  <p:sldIdLst>
    <p:sldId id="270" r:id="rId6"/>
    <p:sldId id="257" r:id="rId7"/>
    <p:sldId id="278" r:id="rId8"/>
    <p:sldId id="279" r:id="rId9"/>
    <p:sldId id="262" r:id="rId10"/>
    <p:sldId id="261" r:id="rId11"/>
    <p:sldId id="282" r:id="rId12"/>
    <p:sldId id="281" r:id="rId13"/>
    <p:sldId id="283" r:id="rId14"/>
    <p:sldId id="284" r:id="rId15"/>
    <p:sldId id="285" r:id="rId16"/>
    <p:sldId id="286" r:id="rId17"/>
    <p:sldId id="28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58" y="1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70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0F630-648F-473F-A154-6C350C69F348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D30FA-F0E3-400E-A90F-39FCA3E1639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81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96655-C4EB-405A-BBC2-B11C1DDCA534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2051C-4131-469A-8E2F-D9A6A7712CD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69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193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6256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7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692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71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8334" y="5940718"/>
            <a:ext cx="2139881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668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8334" y="5940718"/>
            <a:ext cx="2139881" cy="5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311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513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67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27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98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24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87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256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5229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673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62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963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0373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0961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29697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83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212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11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22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569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257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399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58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1998C-78CA-4605-8D4D-CE0E7FE8D54B}" type="datetimeFigureOut">
              <a:rPr lang="en-GB" smtClean="0"/>
              <a:t>01/03/2022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E445-2C87-47BB-9D83-74F03BE280CC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16CF026-8DF7-C947-96A5-E8118F4A958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7200" y="5760000"/>
            <a:ext cx="2352675" cy="101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92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6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3/1/2022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02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DB0FE0-A4AF-D848-8925-91A37993D74D}"/>
              </a:ext>
            </a:extLst>
          </p:cNvPr>
          <p:cNvSpPr txBox="1"/>
          <p:nvPr/>
        </p:nvSpPr>
        <p:spPr>
          <a:xfrm>
            <a:off x="964772" y="2308098"/>
            <a:ext cx="924844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 Division – APRs and SCD </a:t>
            </a:r>
            <a:r>
              <a:rPr lang="en-US" sz="4800" b="1" spc="-15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Objectives </a:t>
            </a:r>
            <a:endParaRPr lang="en-US" sz="4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993600" y="4118400"/>
            <a:ext cx="57456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February, 2022</a:t>
            </a: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97C5BC-925A-C84D-B97F-50B508D2F5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0" y="141003"/>
            <a:ext cx="3619500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46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72" y="860597"/>
            <a:ext cx="10515600" cy="1325563"/>
          </a:xfrm>
        </p:spPr>
        <p:txBody>
          <a:bodyPr/>
          <a:lstStyle/>
          <a:p>
            <a:r>
              <a:rPr lang="en-GB" dirty="0"/>
              <a:t>Division Examples – </a:t>
            </a:r>
            <a:r>
              <a:rPr lang="en-GB" dirty="0" smtClean="0"/>
              <a:t>SCD Objective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174" y="223841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002060"/>
                </a:solidFill>
                <a:latin typeface="+mn-lt"/>
              </a:rPr>
              <a:t>SCD will provide Digital Research Infrastructures (DRI) to meet the needs of the  STFC Particle Physics community through its delivery of the GridPP Tier- 1</a:t>
            </a:r>
            <a:br>
              <a:rPr lang="en-GB" b="1" dirty="0">
                <a:solidFill>
                  <a:srgbClr val="002060"/>
                </a:solidFill>
                <a:latin typeface="+mn-lt"/>
              </a:rPr>
            </a:br>
            <a:endParaRPr lang="en-GB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2060"/>
                </a:solidFill>
              </a:rPr>
              <a:t>Individual </a:t>
            </a:r>
            <a:r>
              <a:rPr lang="en-GB" b="1" dirty="0">
                <a:solidFill>
                  <a:srgbClr val="002060"/>
                </a:solidFill>
              </a:rPr>
              <a:t>objectives…</a:t>
            </a:r>
          </a:p>
          <a:p>
            <a:pPr lvl="1"/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Upgrade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Tier-1 network to meet the demands of LHC Run 3 (2021 - 2025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Provide improved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data management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tools, via multi-VO Rucio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for the rapidly growing non-LHC community </a:t>
            </a:r>
            <a:endParaRPr lang="en-GB" sz="2800" dirty="0" smtClean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/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Migrate the Tier-1 Castor data to CTA and deploy CTA in production ready for LHC Run 3</a:t>
            </a:r>
          </a:p>
          <a:p>
            <a:pPr lvl="1"/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Commission storage nodes for addition to Echo object store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04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72" y="860597"/>
            <a:ext cx="10515600" cy="1325563"/>
          </a:xfrm>
        </p:spPr>
        <p:txBody>
          <a:bodyPr/>
          <a:lstStyle/>
          <a:p>
            <a:r>
              <a:rPr lang="en-GB" dirty="0"/>
              <a:t>Division Examples – </a:t>
            </a:r>
            <a:r>
              <a:rPr lang="en-GB" dirty="0" smtClean="0"/>
              <a:t>SCD Objective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174" y="2238412"/>
            <a:ext cx="10515600" cy="4351338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GB" b="1" dirty="0">
                <a:solidFill>
                  <a:srgbClr val="002060"/>
                </a:solidFill>
                <a:latin typeface="+mj-lt"/>
              </a:rPr>
              <a:t>SCD will deliver on its public engagement and impact plan</a:t>
            </a:r>
            <a:br>
              <a:rPr lang="en-GB" b="1" dirty="0">
                <a:solidFill>
                  <a:srgbClr val="002060"/>
                </a:solidFill>
                <a:latin typeface="+mj-lt"/>
              </a:rPr>
            </a:br>
            <a:r>
              <a:rPr lang="en-GB" b="1" dirty="0">
                <a:solidFill>
                  <a:srgbClr val="002060"/>
                </a:solidFill>
                <a:latin typeface="+mj-lt"/>
              </a:rPr>
              <a:t/>
            </a:r>
            <a:br>
              <a:rPr lang="en-GB" b="1" dirty="0">
                <a:solidFill>
                  <a:srgbClr val="002060"/>
                </a:solidFill>
                <a:latin typeface="+mj-lt"/>
              </a:rPr>
            </a:br>
            <a:r>
              <a:rPr lang="en-GB" b="1" dirty="0" smtClean="0">
                <a:solidFill>
                  <a:srgbClr val="002060"/>
                </a:solidFill>
              </a:rPr>
              <a:t>Individual </a:t>
            </a:r>
            <a:r>
              <a:rPr lang="en-GB" b="1" dirty="0">
                <a:solidFill>
                  <a:srgbClr val="002060"/>
                </a:solidFill>
              </a:rPr>
              <a:t>objectives</a:t>
            </a:r>
            <a:r>
              <a:rPr lang="en-GB" b="1" dirty="0" smtClean="0">
                <a:solidFill>
                  <a:srgbClr val="002060"/>
                </a:solidFill>
              </a:rPr>
              <a:t>…</a:t>
            </a:r>
          </a:p>
          <a:p>
            <a:pPr marL="0" indent="0" fontAlgn="ctr">
              <a:buNone/>
            </a:pPr>
            <a:endParaRPr lang="en-GB" b="1" dirty="0">
              <a:solidFill>
                <a:srgbClr val="002060"/>
              </a:solidFill>
            </a:endParaRPr>
          </a:p>
          <a:p>
            <a:pPr lvl="1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Take part in remote engagement activities as part of Ada Lovelace Day</a:t>
            </a:r>
          </a:p>
          <a:p>
            <a:pPr lvl="1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Participate in coding workshops to enable participants to gain new skills</a:t>
            </a:r>
          </a:p>
          <a:p>
            <a:pPr lvl="1"/>
            <a:endParaRPr lang="en-GB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36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72" y="860597"/>
            <a:ext cx="10515600" cy="1325563"/>
          </a:xfrm>
        </p:spPr>
        <p:txBody>
          <a:bodyPr/>
          <a:lstStyle/>
          <a:p>
            <a:r>
              <a:rPr lang="en-GB" dirty="0"/>
              <a:t>Division Examples – </a:t>
            </a:r>
            <a:r>
              <a:rPr lang="en-GB" dirty="0" smtClean="0"/>
              <a:t>SCD Objective 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174" y="2238412"/>
            <a:ext cx="10515600" cy="4351338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GB" b="1" dirty="0">
                <a:solidFill>
                  <a:srgbClr val="002060"/>
                </a:solidFill>
              </a:rPr>
              <a:t>SCD will deliver commitments for both JASMIN and DAFNI and seek to integrate services where appropriate</a:t>
            </a:r>
            <a:r>
              <a:rPr lang="en-GB" b="1" dirty="0">
                <a:solidFill>
                  <a:srgbClr val="002060"/>
                </a:solidFill>
              </a:rPr>
              <a:t/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GB" b="1" dirty="0" smtClean="0">
                <a:solidFill>
                  <a:srgbClr val="002060"/>
                </a:solidFill>
              </a:rPr>
              <a:t>Individual </a:t>
            </a:r>
            <a:r>
              <a:rPr lang="en-GB" b="1" dirty="0">
                <a:solidFill>
                  <a:srgbClr val="002060"/>
                </a:solidFill>
              </a:rPr>
              <a:t>objectives</a:t>
            </a:r>
            <a:r>
              <a:rPr lang="en-GB" b="1" dirty="0" smtClean="0">
                <a:solidFill>
                  <a:srgbClr val="002060"/>
                </a:solidFill>
              </a:rPr>
              <a:t>…</a:t>
            </a:r>
          </a:p>
          <a:p>
            <a:pPr marL="0" indent="0" fontAlgn="ctr">
              <a:buNone/>
            </a:pPr>
            <a:endParaRPr lang="en-GB" b="1" dirty="0">
              <a:solidFill>
                <a:srgbClr val="002060"/>
              </a:solidFill>
            </a:endParaRPr>
          </a:p>
          <a:p>
            <a:pPr lvl="1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Procure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commission hardware</a:t>
            </a:r>
          </a:p>
          <a:p>
            <a:pPr lvl="1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Upgrades to compute, storage, cloud etc.</a:t>
            </a:r>
          </a:p>
          <a:p>
            <a:pPr marL="457200" lvl="1" indent="0">
              <a:buNone/>
            </a:pPr>
            <a:endParaRPr lang="en-GB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39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72" y="860597"/>
            <a:ext cx="10515600" cy="1325563"/>
          </a:xfrm>
        </p:spPr>
        <p:txBody>
          <a:bodyPr/>
          <a:lstStyle/>
          <a:p>
            <a:r>
              <a:rPr lang="en-GB" dirty="0"/>
              <a:t>Division Examples – </a:t>
            </a:r>
            <a:r>
              <a:rPr lang="en-GB" dirty="0" smtClean="0"/>
              <a:t>SCD Objective 12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1174" y="2238412"/>
            <a:ext cx="10515600" cy="4351338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en-GB" b="1" dirty="0">
                <a:solidFill>
                  <a:srgbClr val="002060"/>
                </a:solidFill>
              </a:rPr>
              <a:t>SCD will manage an active programme of recruiting apprentices &amp; graduates and engage with Universities to develop joint PhD studentships</a:t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b="1" dirty="0">
                <a:solidFill>
                  <a:srgbClr val="002060"/>
                </a:solidFill>
              </a:rPr>
              <a:t/>
            </a:r>
            <a:br>
              <a:rPr lang="en-GB" b="1" dirty="0">
                <a:solidFill>
                  <a:srgbClr val="002060"/>
                </a:solidFill>
              </a:rPr>
            </a:br>
            <a:r>
              <a:rPr lang="en-GB" b="1" dirty="0" smtClean="0">
                <a:solidFill>
                  <a:srgbClr val="002060"/>
                </a:solidFill>
              </a:rPr>
              <a:t>Individual objectives…</a:t>
            </a:r>
          </a:p>
          <a:p>
            <a:pPr marL="457200" lvl="1" indent="0">
              <a:buNone/>
            </a:pPr>
            <a:endParaRPr lang="en-GB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Take part in graduate recruitments</a:t>
            </a:r>
          </a:p>
          <a:p>
            <a:pPr lvl="1"/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Recruit new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starters for the 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PhD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conversion programme</a:t>
            </a:r>
          </a:p>
          <a:p>
            <a:pPr lvl="1"/>
            <a:endParaRPr lang="en-GB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73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788978" y="181094"/>
            <a:ext cx="8927985" cy="36031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09">
              <a:defRPr/>
            </a:pPr>
            <a:r>
              <a:rPr lang="en-GB" sz="2000" b="1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 Map - Detailed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C33E-CCE3-4F23-9559-A502F1178C98}"/>
              </a:ext>
            </a:extLst>
          </p:cNvPr>
          <p:cNvSpPr/>
          <p:nvPr/>
        </p:nvSpPr>
        <p:spPr>
          <a:xfrm>
            <a:off x="357305" y="5726733"/>
            <a:ext cx="2863344" cy="101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777109" y="812105"/>
            <a:ext cx="10807466" cy="5911640"/>
            <a:chOff x="624016" y="774778"/>
            <a:chExt cx="10808873" cy="5912410"/>
          </a:xfrm>
        </p:grpSpPr>
        <p:sp>
          <p:nvSpPr>
            <p:cNvPr id="14" name="TextBox 13"/>
            <p:cNvSpPr txBox="1"/>
            <p:nvPr/>
          </p:nvSpPr>
          <p:spPr>
            <a:xfrm>
              <a:off x="4250887" y="774779"/>
              <a:ext cx="3581999" cy="530915"/>
            </a:xfrm>
            <a:prstGeom prst="rect">
              <a:avLst/>
            </a:prstGeom>
            <a:solidFill>
              <a:srgbClr val="2E2D62"/>
            </a:solidFill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 defTabSz="914309">
                <a:defRPr/>
              </a:pPr>
              <a:r>
                <a:rPr lang="en-GB" sz="95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UKRI Mission </a:t>
              </a:r>
            </a:p>
            <a:p>
              <a:pPr algn="ctr" defTabSz="914309">
                <a:defRPr/>
              </a:pPr>
              <a:r>
                <a:rPr lang="en-GB" sz="95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maximise the UK's R&amp;D contribution to knowledge and ideas, quality of life and prosperity for everyone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39815" y="1350882"/>
              <a:ext cx="5382000" cy="530915"/>
            </a:xfrm>
            <a:prstGeom prst="rect">
              <a:avLst/>
            </a:prstGeom>
            <a:solidFill>
              <a:srgbClr val="386AA5"/>
            </a:solidFill>
            <a:ln w="12700">
              <a:noFill/>
            </a:ln>
          </p:spPr>
          <p:txBody>
            <a:bodyPr wrap="square">
              <a:spAutoFit/>
            </a:bodyPr>
            <a:lstStyle/>
            <a:p>
              <a:pPr algn="ctr" defTabSz="914309">
                <a:defRPr/>
              </a:pPr>
              <a:r>
                <a:rPr lang="en-GB" sz="95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STFC Mission </a:t>
              </a:r>
              <a:br>
                <a:rPr lang="en-GB" sz="950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95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Discovering the secrets of the universe, developing advanced technologies, </a:t>
              </a:r>
              <a:br>
                <a:rPr lang="en-GB" sz="95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95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innovating to solve real-world challenges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624016" y="774778"/>
              <a:ext cx="10808873" cy="5912410"/>
              <a:chOff x="624016" y="774778"/>
              <a:chExt cx="10808873" cy="5912410"/>
            </a:xfrm>
          </p:grpSpPr>
          <p:sp>
            <p:nvSpPr>
              <p:cNvPr id="46" name="Pentagon 45">
                <a:extLst>
                  <a:ext uri="{FF2B5EF4-FFF2-40B4-BE49-F238E27FC236}">
                    <a16:creationId xmlns:a16="http://schemas.microsoft.com/office/drawing/2014/main" id="{41C4E084-393C-9B48-8874-43C130AA1905}"/>
                  </a:ext>
                </a:extLst>
              </p:cNvPr>
              <p:cNvSpPr/>
              <p:nvPr/>
            </p:nvSpPr>
            <p:spPr>
              <a:xfrm rot="10800000">
                <a:off x="624016" y="6106374"/>
                <a:ext cx="5839812" cy="270759"/>
              </a:xfrm>
              <a:prstGeom prst="homePlate">
                <a:avLst/>
              </a:prstGeom>
              <a:solidFill>
                <a:srgbClr val="2E2D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9">
                  <a:defRPr/>
                </a:pPr>
                <a:endParaRPr lang="en-US" dirty="0">
                  <a:solidFill>
                    <a:srgbClr val="FF6800"/>
                  </a:solidFill>
                  <a:latin typeface="Calibri" panose="020F0502020204030204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159874" y="2370206"/>
                <a:ext cx="1908000" cy="969496"/>
              </a:xfrm>
              <a:prstGeom prst="rect">
                <a:avLst/>
              </a:prstGeom>
              <a:solidFill>
                <a:srgbClr val="00B1BD"/>
              </a:solidFill>
              <a:ln w="12700">
                <a:noFill/>
              </a:ln>
            </p:spPr>
            <p:txBody>
              <a:bodyPr wrap="square" anchor="ctr" anchorCtr="0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World-Class Research</a:t>
                </a:r>
              </a:p>
              <a:p>
                <a:pPr algn="ctr" defTabSz="914309">
                  <a:defRPr/>
                </a:pP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will champion UK global leadership in research to understand the universe, its fundamental constituents, and their interactions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3118248" y="2370206"/>
                <a:ext cx="1908000" cy="969496"/>
              </a:xfrm>
              <a:prstGeom prst="rect">
                <a:avLst/>
              </a:prstGeom>
              <a:solidFill>
                <a:srgbClr val="00B1BD"/>
              </a:solidFill>
              <a:ln w="12700">
                <a:noFill/>
              </a:ln>
            </p:spPr>
            <p:txBody>
              <a:bodyPr wrap="square" anchor="ctr" anchorCtr="0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World-Class </a:t>
                </a:r>
                <a:b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Multidisciplinary Facilities</a:t>
                </a:r>
              </a:p>
              <a:p>
                <a:pPr algn="ctr" defTabSz="914309">
                  <a:defRPr/>
                </a:pP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will ensure our </a:t>
                </a:r>
                <a:b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National Laboratories and international facilities deliver world-leading science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073538" y="2371082"/>
                <a:ext cx="1908000" cy="969496"/>
              </a:xfrm>
              <a:prstGeom prst="rect">
                <a:avLst/>
              </a:prstGeom>
              <a:solidFill>
                <a:srgbClr val="00B1BD"/>
              </a:solidFill>
              <a:ln w="12700">
                <a:noFill/>
              </a:ln>
            </p:spPr>
            <p:txBody>
              <a:bodyPr wrap="square" anchor="ctr" anchorCtr="0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World-Class Innovation</a:t>
                </a:r>
              </a:p>
              <a:p>
                <a:pPr algn="ctr" defTabSz="914309">
                  <a:defRPr/>
                </a:pP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will be innovative across </a:t>
                </a:r>
                <a:b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all of our activities, </a:t>
                </a:r>
                <a:b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developing advanced technologies and creating </a:t>
                </a:r>
                <a:b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new business opportunities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7025609" y="2370206"/>
                <a:ext cx="1908000" cy="969496"/>
              </a:xfrm>
              <a:prstGeom prst="rect">
                <a:avLst/>
              </a:prstGeom>
              <a:solidFill>
                <a:srgbClr val="00B1BD"/>
              </a:solidFill>
              <a:ln w="12700">
                <a:noFill/>
              </a:ln>
            </p:spPr>
            <p:txBody>
              <a:bodyPr wrap="square" anchor="ctr" anchorCtr="0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World-Class Skills</a:t>
                </a:r>
              </a:p>
              <a:p>
                <a:pPr algn="ctr" defTabSz="914309">
                  <a:defRPr/>
                </a:pP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will utilise our National Laboratories and Science Programme to develop a pipeline of skilled engineers, technicians and scientists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632889" y="1351409"/>
                <a:ext cx="5364000" cy="530915"/>
              </a:xfrm>
              <a:prstGeom prst="rect">
                <a:avLst/>
              </a:prstGeom>
              <a:solidFill>
                <a:srgbClr val="386AA5"/>
              </a:solidFill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STFC Vision </a:t>
                </a:r>
              </a:p>
              <a:p>
                <a:pPr algn="ctr" defTabSz="914309">
                  <a:defRPr/>
                </a:pP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UK is a world-leader in fundamental science, with large-scale national facilities </a:t>
                </a:r>
                <a:b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and research and innovation campuses that are the envy of the world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8978574" y="2370206"/>
                <a:ext cx="1908000" cy="969496"/>
              </a:xfrm>
              <a:prstGeom prst="rect">
                <a:avLst/>
              </a:prstGeom>
              <a:solidFill>
                <a:srgbClr val="00B1BD"/>
              </a:solidFill>
              <a:ln w="12700">
                <a:noFill/>
              </a:ln>
            </p:spPr>
            <p:txBody>
              <a:bodyPr wrap="square" anchor="ctr" anchorCtr="0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950" b="1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Operational Excellence </a:t>
                </a:r>
              </a:p>
              <a:p>
                <a:pPr algn="ctr" defTabSz="914309">
                  <a:defRPr/>
                </a:pP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will ensure that STFC</a:t>
                </a:r>
                <a:b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a modern and effective organisation that values </a:t>
                </a:r>
                <a:b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our staff and delivers for</a:t>
                </a:r>
                <a:b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our stakeholders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8964599" y="3397245"/>
                <a:ext cx="1911664" cy="2808461"/>
              </a:xfrm>
              <a:prstGeom prst="rect">
                <a:avLst/>
              </a:prstGeom>
              <a:solidFill>
                <a:srgbClr val="4FB797"/>
              </a:solidFill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defTabSz="914309">
                  <a:spcAft>
                    <a:spcPts val="300"/>
                  </a:spcAft>
                  <a:defRPr/>
                </a:pPr>
                <a:r>
                  <a:rPr lang="en-GB" altLang="en-US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As an organisation we will:</a:t>
                </a:r>
                <a:endParaRPr lang="en-GB" altLang="en-US" sz="950" b="1" kern="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20588" indent="-120588" defTabSz="914309">
                  <a:spcAft>
                    <a:spcPts val="150"/>
                  </a:spcAft>
                  <a:buFont typeface="+mj-lt"/>
                  <a:buAutoNum type="arabicPeriod"/>
                  <a:defRPr/>
                </a:pP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value our people and champion ED&amp;I across all of our activities;</a:t>
                </a:r>
              </a:p>
              <a:p>
                <a:pPr marL="120588" indent="-120588" defTabSz="914309">
                  <a:spcAft>
                    <a:spcPts val="150"/>
                  </a:spcAft>
                  <a:buFont typeface="+mj-lt"/>
                  <a:buAutoNum type="arabicPeriod"/>
                  <a:defRPr/>
                </a:pP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operate with transparent and robust governance and management processes;  </a:t>
                </a:r>
              </a:p>
              <a:p>
                <a:pPr marL="120588" indent="-120588" defTabSz="914309">
                  <a:spcAft>
                    <a:spcPts val="150"/>
                  </a:spcAft>
                  <a:buFont typeface="+mj-lt"/>
                  <a:buAutoNum type="arabicPeriod"/>
                  <a:defRPr/>
                </a:pP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engage effectively with our national and international communities and stakeholders;</a:t>
                </a:r>
              </a:p>
              <a:p>
                <a:pPr marL="120588" indent="-120588" defTabSz="914309">
                  <a:spcAft>
                    <a:spcPts val="150"/>
                  </a:spcAft>
                  <a:buFont typeface="+mj-lt"/>
                  <a:buAutoNum type="arabicPeriod"/>
                  <a:defRPr/>
                </a:pP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make the most effective use of resources;</a:t>
                </a:r>
              </a:p>
              <a:p>
                <a:pPr marL="120588" indent="-120588" defTabSz="914309">
                  <a:spcAft>
                    <a:spcPts val="150"/>
                  </a:spcAft>
                  <a:buFont typeface="+mj-lt"/>
                  <a:buAutoNum type="arabicPeriod"/>
                  <a:defRPr/>
                </a:pP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operate a healthy, safe, modern and sustainable working environment;</a:t>
                </a:r>
              </a:p>
              <a:p>
                <a:pPr marL="120588" indent="-120588" defTabSz="914309">
                  <a:spcAft>
                    <a:spcPts val="250"/>
                  </a:spcAft>
                  <a:buFont typeface="+mj-lt"/>
                  <a:buAutoNum type="arabicPeriod"/>
                  <a:defRPr/>
                </a:pPr>
                <a:r>
                  <a:rPr lang="en-GB" sz="950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continuously improve.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32886" y="774778"/>
                <a:ext cx="3581999" cy="530915"/>
              </a:xfrm>
              <a:prstGeom prst="rect">
                <a:avLst/>
              </a:prstGeom>
              <a:solidFill>
                <a:srgbClr val="2E2D62"/>
              </a:solidFill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UKRI Vision </a:t>
                </a:r>
              </a:p>
              <a:p>
                <a:pPr algn="ctr" defTabSz="914309">
                  <a:defRPr/>
                </a:pP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UK is a world leader in research and innovation </a:t>
                </a:r>
              </a:p>
              <a:p>
                <a:pPr defTabSz="914309">
                  <a:defRPr/>
                </a:pPr>
                <a:endParaRPr lang="en-GB" sz="950" dirty="0">
                  <a:solidFill>
                    <a:srgbClr val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868889" y="774779"/>
                <a:ext cx="3564000" cy="530915"/>
              </a:xfrm>
              <a:prstGeom prst="rect">
                <a:avLst/>
              </a:prstGeom>
              <a:solidFill>
                <a:srgbClr val="2E2D62"/>
              </a:solidFill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UKRI Values </a:t>
                </a:r>
              </a:p>
              <a:p>
                <a:pPr algn="ctr" defTabSz="914309">
                  <a:defRPr/>
                </a:pP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 are collaborative partners; we are innovative, creative and catalysts; we act with integrity and we focus on excellence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632889" y="1933367"/>
                <a:ext cx="10790362" cy="384721"/>
              </a:xfrm>
              <a:prstGeom prst="rect">
                <a:avLst/>
              </a:prstGeom>
              <a:solidFill>
                <a:srgbClr val="ED9638"/>
              </a:solidFill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STFC’s Customers, Communities and Stakeholders </a:t>
                </a:r>
                <a:br>
                  <a:rPr lang="en-GB" sz="9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GB" sz="95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expect excellent research outputs, a streamlined funding system, impartial advice and high quality environments in which to solve research and innovation challenges, inspire and engage the public</a:t>
                </a:r>
              </a:p>
            </p:txBody>
          </p:sp>
          <p:sp>
            <p:nvSpPr>
              <p:cNvPr id="37" name="Pentagon 36">
                <a:extLst>
                  <a:ext uri="{FF2B5EF4-FFF2-40B4-BE49-F238E27FC236}">
                    <a16:creationId xmlns:a16="http://schemas.microsoft.com/office/drawing/2014/main" id="{9227DAC3-5440-4542-93F0-3FC610B3938E}"/>
                  </a:ext>
                </a:extLst>
              </p:cNvPr>
              <p:cNvSpPr/>
              <p:nvPr/>
            </p:nvSpPr>
            <p:spPr>
              <a:xfrm>
                <a:off x="627438" y="2371987"/>
                <a:ext cx="496800" cy="968400"/>
              </a:xfrm>
              <a:prstGeom prst="homePlate">
                <a:avLst/>
              </a:prstGeom>
              <a:solidFill>
                <a:srgbClr val="00B1B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9">
                  <a:defRPr/>
                </a:pPr>
                <a:endParaRPr lang="en-US" dirty="0">
                  <a:solidFill>
                    <a:srgbClr val="FFFFFF"/>
                  </a:solidFill>
                  <a:latin typeface="Calibri" panose="020F0502020204030204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 rot="16200000">
                <a:off x="246796" y="2738260"/>
                <a:ext cx="1015200" cy="253916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10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STFC Goals</a:t>
                </a:r>
              </a:p>
            </p:txBody>
          </p:sp>
          <p:sp>
            <p:nvSpPr>
              <p:cNvPr id="39" name="Pentagon 38">
                <a:extLst>
                  <a:ext uri="{FF2B5EF4-FFF2-40B4-BE49-F238E27FC236}">
                    <a16:creationId xmlns:a16="http://schemas.microsoft.com/office/drawing/2014/main" id="{ACB4E0CB-5D8D-DF44-BA0E-31689202BF82}"/>
                  </a:ext>
                </a:extLst>
              </p:cNvPr>
              <p:cNvSpPr/>
              <p:nvPr/>
            </p:nvSpPr>
            <p:spPr>
              <a:xfrm>
                <a:off x="627438" y="3390787"/>
                <a:ext cx="496800" cy="2662267"/>
              </a:xfrm>
              <a:prstGeom prst="homePlate">
                <a:avLst/>
              </a:prstGeom>
              <a:solidFill>
                <a:srgbClr val="4FB7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9">
                  <a:defRPr/>
                </a:pPr>
                <a:endParaRPr lang="en-US" dirty="0">
                  <a:solidFill>
                    <a:srgbClr val="FF6800"/>
                  </a:solidFill>
                  <a:latin typeface="Calibri" panose="020F0502020204030204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 rot="16200000">
                <a:off x="-675363" y="4717662"/>
                <a:ext cx="2862322" cy="253917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10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STFC Aims</a:t>
                </a:r>
              </a:p>
            </p:txBody>
          </p:sp>
          <p:sp>
            <p:nvSpPr>
              <p:cNvPr id="41" name="Pentagon 40">
                <a:extLst>
                  <a:ext uri="{FF2B5EF4-FFF2-40B4-BE49-F238E27FC236}">
                    <a16:creationId xmlns:a16="http://schemas.microsoft.com/office/drawing/2014/main" id="{49474963-0189-6148-9B67-323500967B66}"/>
                  </a:ext>
                </a:extLst>
              </p:cNvPr>
              <p:cNvSpPr/>
              <p:nvPr/>
            </p:nvSpPr>
            <p:spPr>
              <a:xfrm rot="10800000">
                <a:off x="10926450" y="2371082"/>
                <a:ext cx="496800" cy="968400"/>
              </a:xfrm>
              <a:prstGeom prst="homePlate">
                <a:avLst/>
              </a:prstGeom>
              <a:solidFill>
                <a:srgbClr val="00B1B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9">
                  <a:defRPr/>
                </a:pPr>
                <a:endParaRPr lang="en-US" dirty="0">
                  <a:solidFill>
                    <a:srgbClr val="FF6800"/>
                  </a:solidFill>
                  <a:latin typeface="Calibri" panose="020F0502020204030204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 rot="5400000">
                <a:off x="10818963" y="2727775"/>
                <a:ext cx="969498" cy="253916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105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STFC Goals</a:t>
                </a:r>
              </a:p>
            </p:txBody>
          </p:sp>
          <p:sp>
            <p:nvSpPr>
              <p:cNvPr id="43" name="Pentagon 42">
                <a:extLst>
                  <a:ext uri="{FF2B5EF4-FFF2-40B4-BE49-F238E27FC236}">
                    <a16:creationId xmlns:a16="http://schemas.microsoft.com/office/drawing/2014/main" id="{93D78F4D-A054-564F-89FE-1750A884E449}"/>
                  </a:ext>
                </a:extLst>
              </p:cNvPr>
              <p:cNvSpPr/>
              <p:nvPr/>
            </p:nvSpPr>
            <p:spPr>
              <a:xfrm rot="10800000">
                <a:off x="10925014" y="3401257"/>
                <a:ext cx="496800" cy="2664000"/>
              </a:xfrm>
              <a:prstGeom prst="homePlate">
                <a:avLst/>
              </a:prstGeom>
              <a:solidFill>
                <a:srgbClr val="4FB79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9">
                  <a:defRPr/>
                </a:pPr>
                <a:endParaRPr lang="en-US" dirty="0">
                  <a:solidFill>
                    <a:srgbClr val="FF6800"/>
                  </a:solidFill>
                  <a:latin typeface="Calibri" panose="020F0502020204030204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 rot="5400000">
                <a:off x="9971830" y="4609528"/>
                <a:ext cx="2646053" cy="253916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1050" b="1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Enablers </a:t>
                </a:r>
              </a:p>
            </p:txBody>
          </p:sp>
          <p:sp>
            <p:nvSpPr>
              <p:cNvPr id="45" name="Pentagon 44">
                <a:extLst>
                  <a:ext uri="{FF2B5EF4-FFF2-40B4-BE49-F238E27FC236}">
                    <a16:creationId xmlns:a16="http://schemas.microsoft.com/office/drawing/2014/main" id="{AC3F2DAC-684A-DF48-A2FF-70BDF4202722}"/>
                  </a:ext>
                </a:extLst>
              </p:cNvPr>
              <p:cNvSpPr/>
              <p:nvPr/>
            </p:nvSpPr>
            <p:spPr>
              <a:xfrm>
                <a:off x="5515454" y="6106374"/>
                <a:ext cx="5904000" cy="270759"/>
              </a:xfrm>
              <a:prstGeom prst="homePlate">
                <a:avLst/>
              </a:prstGeom>
              <a:solidFill>
                <a:srgbClr val="2E2D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9">
                  <a:defRPr/>
                </a:pPr>
                <a:endParaRPr lang="en-US" dirty="0">
                  <a:solidFill>
                    <a:srgbClr val="FF6800"/>
                  </a:solidFill>
                  <a:latin typeface="Calibri" panose="020F0502020204030204"/>
                </a:endParaRPr>
              </a:p>
            </p:txBody>
          </p:sp>
          <p:sp>
            <p:nvSpPr>
              <p:cNvPr id="47" name="Pentagon 46">
                <a:extLst>
                  <a:ext uri="{FF2B5EF4-FFF2-40B4-BE49-F238E27FC236}">
                    <a16:creationId xmlns:a16="http://schemas.microsoft.com/office/drawing/2014/main" id="{C5186BA7-F6B1-0B47-BC90-994A1DC492C4}"/>
                  </a:ext>
                </a:extLst>
              </p:cNvPr>
              <p:cNvSpPr/>
              <p:nvPr/>
            </p:nvSpPr>
            <p:spPr>
              <a:xfrm>
                <a:off x="5524324" y="6416429"/>
                <a:ext cx="5904000" cy="270759"/>
              </a:xfrm>
              <a:prstGeom prst="homePlate">
                <a:avLst/>
              </a:prstGeom>
              <a:solidFill>
                <a:srgbClr val="2E2D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9">
                  <a:defRPr/>
                </a:pPr>
                <a:endParaRPr lang="en-US" dirty="0">
                  <a:solidFill>
                    <a:srgbClr val="FF6800"/>
                  </a:solidFill>
                  <a:latin typeface="Calibri" panose="020F0502020204030204"/>
                </a:endParaRPr>
              </a:p>
            </p:txBody>
          </p:sp>
          <p:sp>
            <p:nvSpPr>
              <p:cNvPr id="48" name="Pentagon 47">
                <a:extLst>
                  <a:ext uri="{FF2B5EF4-FFF2-40B4-BE49-F238E27FC236}">
                    <a16:creationId xmlns:a16="http://schemas.microsoft.com/office/drawing/2014/main" id="{69E516FD-3F4C-6D4F-B0EA-735EF4BE4AC0}"/>
                  </a:ext>
                </a:extLst>
              </p:cNvPr>
              <p:cNvSpPr/>
              <p:nvPr/>
            </p:nvSpPr>
            <p:spPr>
              <a:xfrm rot="10800000">
                <a:off x="632886" y="6416429"/>
                <a:ext cx="5839812" cy="270759"/>
              </a:xfrm>
              <a:prstGeom prst="homePlate">
                <a:avLst/>
              </a:prstGeom>
              <a:solidFill>
                <a:srgbClr val="2E2D6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14309">
                  <a:defRPr/>
                </a:pPr>
                <a:endParaRPr lang="en-US" dirty="0">
                  <a:solidFill>
                    <a:srgbClr val="FF6800"/>
                  </a:solidFill>
                  <a:latin typeface="Calibri" panose="020F0502020204030204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27439" y="6110615"/>
                <a:ext cx="10800000" cy="268737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110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Directorate Objectives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24016" y="6422889"/>
                <a:ext cx="10800000" cy="26161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>
                <a:spAutoFit/>
              </a:bodyPr>
              <a:lstStyle/>
              <a:p>
                <a:pPr algn="ctr" defTabSz="914309">
                  <a:defRPr/>
                </a:pPr>
                <a:r>
                  <a:rPr lang="en-GB" sz="1100" b="1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Team and Individual Objectives</a:t>
                </a:r>
              </a:p>
            </p:txBody>
          </p:sp>
        </p:grp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30D6A7A-95F3-4B70-8C60-1159E3AB95C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249419" y="3392803"/>
          <a:ext cx="7882974" cy="2775859"/>
        </p:xfrm>
        <a:graphic>
          <a:graphicData uri="http://schemas.openxmlformats.org/drawingml/2006/table">
            <a:tbl>
              <a:tblPr firstRow="1" bandRow="1"/>
              <a:tblGrid>
                <a:gridCol w="2627658">
                  <a:extLst>
                    <a:ext uri="{9D8B030D-6E8A-4147-A177-3AD203B41FA5}">
                      <a16:colId xmlns:a16="http://schemas.microsoft.com/office/drawing/2014/main" val="3117768205"/>
                    </a:ext>
                  </a:extLst>
                </a:gridCol>
                <a:gridCol w="2627658">
                  <a:extLst>
                    <a:ext uri="{9D8B030D-6E8A-4147-A177-3AD203B41FA5}">
                      <a16:colId xmlns:a16="http://schemas.microsoft.com/office/drawing/2014/main" val="498439470"/>
                    </a:ext>
                  </a:extLst>
                </a:gridCol>
                <a:gridCol w="2627658">
                  <a:extLst>
                    <a:ext uri="{9D8B030D-6E8A-4147-A177-3AD203B41FA5}">
                      <a16:colId xmlns:a16="http://schemas.microsoft.com/office/drawing/2014/main" val="654310968"/>
                    </a:ext>
                  </a:extLst>
                </a:gridCol>
              </a:tblGrid>
              <a:tr h="2775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deliver our goals, we will:</a:t>
                      </a:r>
                      <a:endParaRPr lang="en-GB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6213" lvl="0" indent="-176213">
                        <a:lnSpc>
                          <a:spcPct val="107000"/>
                        </a:lnSpc>
                        <a:spcAft>
                          <a:spcPts val="5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provide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high-quality strategic leadership for UK frontier research 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particle physics, nuclear physics, astronomy, space science and particle astrophysics;</a:t>
                      </a:r>
                    </a:p>
                    <a:p>
                      <a:pPr marL="176213" lvl="0" indent="-176213">
                        <a:lnSpc>
                          <a:spcPct val="107000"/>
                        </a:lnSpc>
                        <a:spcAft>
                          <a:spcPts val="5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actively position our National Laboratories and large-scale facilities as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world-class centres of excellence in fundamental science, engineering and technology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176213" lvl="0" indent="-176213">
                        <a:lnSpc>
                          <a:spcPct val="107000"/>
                        </a:lnSpc>
                        <a:spcAft>
                          <a:spcPts val="5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provide effective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management of the UK participation in world-leading international facilities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maximising the benefits to the UK;</a:t>
                      </a:r>
                    </a:p>
                    <a:p>
                      <a:pPr marL="176213" lvl="0" indent="-176213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catalyse the development of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next generation technologies 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 accelerate the growth of the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skills base to exploit them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; </a:t>
                      </a:r>
                    </a:p>
                  </a:txBody>
                  <a:tcPr marL="71746" marR="71746"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176400" lvl="0" indent="-176400">
                        <a:lnSpc>
                          <a:spcPct val="107000"/>
                        </a:lnSpc>
                        <a:spcAft>
                          <a:spcPts val="50"/>
                        </a:spcAft>
                        <a:buFont typeface="+mj-lt"/>
                        <a:buAutoNum type="arabicPeriod" startAt="5"/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position our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National Laboratories and Campuses at the heart of the UK multi-disciplinary research and innovation landscape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180000" lvl="0" indent="-180000">
                        <a:lnSpc>
                          <a:spcPct val="107000"/>
                        </a:lnSpc>
                        <a:spcAft>
                          <a:spcPts val="50"/>
                        </a:spcAft>
                        <a:buFont typeface="+mj-lt"/>
                        <a:buAutoNum type="arabicPeriod" startAt="6"/>
                        <a:tabLst>
                          <a:tab pos="457200" algn="l"/>
                        </a:tabLs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exploit our National Laboratories, Campuses and Science Programme as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 interlinked ecosystem for innovation in science and technology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, accelerating commercialisation and broader societal and economic impact;</a:t>
                      </a:r>
                    </a:p>
                    <a:p>
                      <a:pPr marL="176213" lvl="0" indent="-176213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 startAt="6"/>
                        <a:tabLst>
                          <a:tab pos="457200" algn="l"/>
                        </a:tabLs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provide campus-wide leadership to ensure that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Harwell and Sci-Tech Daresbury are national beacons of excellence in science and technology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that maximise the benefits to our academic, industrial and regional stakeholders;</a:t>
                      </a:r>
                    </a:p>
                  </a:txBody>
                  <a:tcPr marL="71746" marR="71746"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0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176400" lvl="0" indent="-176400">
                        <a:lnSpc>
                          <a:spcPct val="107000"/>
                        </a:lnSpc>
                        <a:spcAft>
                          <a:spcPts val="50"/>
                        </a:spcAft>
                        <a:buFont typeface="+mj-lt"/>
                        <a:buAutoNum type="arabicPeriod" startAt="8"/>
                        <a:tabLst>
                          <a:tab pos="457200" algn="l"/>
                        </a:tabLs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deliver a world-class programme to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develop the skills at all levels needed by UK research and industry </a:t>
                      </a:r>
                      <a:r>
                        <a:rPr lang="en-GB" sz="9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maximise UK leadership in frontier research, leading edge science, technology, engineering and data science, and new disruptive technologies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marL="176213" lvl="0" indent="-176213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 startAt="8"/>
                        <a:tabLst>
                          <a:tab pos="457200" algn="l"/>
                        </a:tabLs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maximise the </a:t>
                      </a:r>
                      <a:r>
                        <a:rPr lang="en-GB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cultural impact of our inspirational science programme</a:t>
                      </a: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to encourage the public to explore science and technology, encouraging the next generation to pursue careers in STEM subjects.</a:t>
                      </a:r>
                    </a:p>
                  </a:txBody>
                  <a:tcPr marL="71746" marR="71746" marT="45714" marB="4571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2169352"/>
                  </a:ext>
                </a:extLst>
              </a:tr>
            </a:tbl>
          </a:graphicData>
        </a:graphic>
      </p:graphicFrame>
      <p:sp>
        <p:nvSpPr>
          <p:cNvPr id="4" name="AutoShape 4"/>
          <p:cNvSpPr>
            <a:spLocks noChangeAspect="1" noChangeArrowheads="1"/>
          </p:cNvSpPr>
          <p:nvPr/>
        </p:nvSpPr>
        <p:spPr bwMode="auto">
          <a:xfrm>
            <a:off x="2190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5" name="AutoShape 6"/>
          <p:cNvSpPr>
            <a:spLocks noChangeAspect="1" noChangeArrowheads="1"/>
          </p:cNvSpPr>
          <p:nvPr/>
        </p:nvSpPr>
        <p:spPr bwMode="auto">
          <a:xfrm>
            <a:off x="3714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60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216" y="757011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National Labs Directorate Objectives I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530" y="1815401"/>
            <a:ext cx="10620271" cy="4387781"/>
          </a:xfrm>
        </p:spPr>
        <p:txBody>
          <a:bodyPr>
            <a:normAutofit fontScale="92500" lnSpcReduction="20000"/>
          </a:bodyPr>
          <a:lstStyle/>
          <a:p>
            <a:pPr marL="514350" indent="-514350" fontAlgn="t">
              <a:buFont typeface="+mj-lt"/>
              <a:buAutoNum type="arabicPeriod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Fully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exploit UK national facilities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(STFC Aims 2 and 5)</a:t>
            </a:r>
            <a:endParaRPr lang="en-GB" sz="29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 fontAlgn="t">
              <a:buFont typeface="+mj-lt"/>
              <a:buAutoNum type="arabicPeriod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Deliver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successful scientific outcomes against national programmes’ goals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(STFC Aims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1)</a:t>
            </a:r>
            <a:endParaRPr lang="en-GB" sz="29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 fontAlgn="t">
              <a:buFont typeface="+mj-lt"/>
              <a:buAutoNum type="arabicPeriod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Sustain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and develop the scientific leadership, reputation and domain expertise of the laboratories in national and international collaborations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(STFC Aims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6)</a:t>
            </a:r>
            <a:endParaRPr lang="en-GB" sz="29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 fontAlgn="t">
              <a:buFont typeface="+mj-lt"/>
              <a:buAutoNum type="arabicPeriod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Deliver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major new campus initiatives:  RFI, NSTF EPAC, NQCC 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(STFC Aims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4, 5 and 7)</a:t>
            </a:r>
          </a:p>
          <a:p>
            <a:pPr marL="514350" indent="-514350" fontAlgn="t">
              <a:buFont typeface="+mj-lt"/>
              <a:buAutoNum type="arabicPeriod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Deliver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planned upgrades as outlined in the Facility roadmap 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(STFC Aims 2 and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7)</a:t>
            </a:r>
            <a:endParaRPr lang="en-GB" sz="29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 fontAlgn="t">
              <a:buFont typeface="+mj-lt"/>
              <a:buAutoNum type="arabicPeriod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Strengthen strategies to attract, retain and develop talent from diverse communities and backgrounds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(STFC Aims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8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9)</a:t>
            </a:r>
            <a:endParaRPr lang="en-GB" sz="2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GB" sz="2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68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216" y="757011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/>
              <a:t>National Labs Directorate Objectives - II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605" y="1815401"/>
            <a:ext cx="10466196" cy="4531808"/>
          </a:xfrm>
        </p:spPr>
        <p:txBody>
          <a:bodyPr>
            <a:normAutofit fontScale="92500" lnSpcReduction="20000"/>
          </a:bodyPr>
          <a:lstStyle/>
          <a:p>
            <a:pPr marL="514350" indent="-514350" fontAlgn="t">
              <a:buFont typeface="+mj-lt"/>
              <a:buAutoNum type="arabicPeriod" startAt="7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Deliver a programme of research and innovation in advanced computing systems that enable scientific insight. (STFC Aims 2 and 8)</a:t>
            </a:r>
          </a:p>
          <a:p>
            <a:pPr marL="514350" indent="-514350" fontAlgn="t">
              <a:buFont typeface="+mj-lt"/>
              <a:buAutoNum type="arabicPeriod" startAt="7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Deliver the advanced technologies that support novel applications in multidisciplinary science and real-world challenges.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(STFC Aims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2, 4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8)</a:t>
            </a:r>
            <a:endParaRPr lang="en-GB" sz="2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 fontAlgn="t">
              <a:buAutoNum type="arabicPeriod" startAt="9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Deliver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 programme of public engagement including actively participating in site Open Days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(STFC Aims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9)</a:t>
            </a:r>
            <a:endParaRPr lang="en-GB" sz="29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 fontAlgn="t">
              <a:buAutoNum type="arabicPeriod" startAt="9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10.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Strengthen role of the National Laboratories within UKRI and other research councils.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(STFC Aims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2, 5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and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6)</a:t>
            </a:r>
          </a:p>
          <a:p>
            <a:pPr marL="514350" indent="-514350" fontAlgn="t">
              <a:buAutoNum type="arabicPeriod" startAt="9"/>
            </a:pP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Working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other Directorates ensuring that NLABS is fully engaged in defining  and driving  more efficient and effective processes including Environmental sustainability and Wellbeing. </a:t>
            </a:r>
            <a:r>
              <a:rPr lang="en-GB" sz="29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(STFC Aims </a:t>
            </a:r>
            <a:r>
              <a:rPr lang="en-GB" sz="29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6)</a:t>
            </a:r>
            <a:endParaRPr lang="en-GB" sz="2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en-GB" sz="2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8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986207"/>
              </p:ext>
            </p:extLst>
          </p:nvPr>
        </p:nvGraphicFramePr>
        <p:xfrm>
          <a:off x="10221" y="0"/>
          <a:ext cx="12180987" cy="6705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5340">
                  <a:extLst>
                    <a:ext uri="{9D8B030D-6E8A-4147-A177-3AD203B41FA5}">
                      <a16:colId xmlns:a16="http://schemas.microsoft.com/office/drawing/2014/main" val="1672169767"/>
                    </a:ext>
                  </a:extLst>
                </a:gridCol>
                <a:gridCol w="536220">
                  <a:extLst>
                    <a:ext uri="{9D8B030D-6E8A-4147-A177-3AD203B41FA5}">
                      <a16:colId xmlns:a16="http://schemas.microsoft.com/office/drawing/2014/main" val="1124347069"/>
                    </a:ext>
                  </a:extLst>
                </a:gridCol>
                <a:gridCol w="829635">
                  <a:extLst>
                    <a:ext uri="{9D8B030D-6E8A-4147-A177-3AD203B41FA5}">
                      <a16:colId xmlns:a16="http://schemas.microsoft.com/office/drawing/2014/main" val="1805963965"/>
                    </a:ext>
                  </a:extLst>
                </a:gridCol>
                <a:gridCol w="1011452">
                  <a:extLst>
                    <a:ext uri="{9D8B030D-6E8A-4147-A177-3AD203B41FA5}">
                      <a16:colId xmlns:a16="http://schemas.microsoft.com/office/drawing/2014/main" val="3583557018"/>
                    </a:ext>
                  </a:extLst>
                </a:gridCol>
                <a:gridCol w="669974">
                  <a:extLst>
                    <a:ext uri="{9D8B030D-6E8A-4147-A177-3AD203B41FA5}">
                      <a16:colId xmlns:a16="http://schemas.microsoft.com/office/drawing/2014/main" val="2302333948"/>
                    </a:ext>
                  </a:extLst>
                </a:gridCol>
                <a:gridCol w="649348">
                  <a:extLst>
                    <a:ext uri="{9D8B030D-6E8A-4147-A177-3AD203B41FA5}">
                      <a16:colId xmlns:a16="http://schemas.microsoft.com/office/drawing/2014/main" val="2242122597"/>
                    </a:ext>
                  </a:extLst>
                </a:gridCol>
                <a:gridCol w="974787">
                  <a:extLst>
                    <a:ext uri="{9D8B030D-6E8A-4147-A177-3AD203B41FA5}">
                      <a16:colId xmlns:a16="http://schemas.microsoft.com/office/drawing/2014/main" val="3938790261"/>
                    </a:ext>
                  </a:extLst>
                </a:gridCol>
                <a:gridCol w="1082500">
                  <a:extLst>
                    <a:ext uri="{9D8B030D-6E8A-4147-A177-3AD203B41FA5}">
                      <a16:colId xmlns:a16="http://schemas.microsoft.com/office/drawing/2014/main" val="1903414737"/>
                    </a:ext>
                  </a:extLst>
                </a:gridCol>
                <a:gridCol w="1191743">
                  <a:extLst>
                    <a:ext uri="{9D8B030D-6E8A-4147-A177-3AD203B41FA5}">
                      <a16:colId xmlns:a16="http://schemas.microsoft.com/office/drawing/2014/main" val="197543124"/>
                    </a:ext>
                  </a:extLst>
                </a:gridCol>
                <a:gridCol w="974020">
                  <a:extLst>
                    <a:ext uri="{9D8B030D-6E8A-4147-A177-3AD203B41FA5}">
                      <a16:colId xmlns:a16="http://schemas.microsoft.com/office/drawing/2014/main" val="3565650754"/>
                    </a:ext>
                  </a:extLst>
                </a:gridCol>
                <a:gridCol w="758590">
                  <a:extLst>
                    <a:ext uri="{9D8B030D-6E8A-4147-A177-3AD203B41FA5}">
                      <a16:colId xmlns:a16="http://schemas.microsoft.com/office/drawing/2014/main" val="3307496821"/>
                    </a:ext>
                  </a:extLst>
                </a:gridCol>
                <a:gridCol w="1377378">
                  <a:extLst>
                    <a:ext uri="{9D8B030D-6E8A-4147-A177-3AD203B41FA5}">
                      <a16:colId xmlns:a16="http://schemas.microsoft.com/office/drawing/2014/main" val="2425110886"/>
                    </a:ext>
                  </a:extLst>
                </a:gridCol>
              </a:tblGrid>
              <a:tr h="2063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NLABs Directorate </a:t>
                      </a:r>
                      <a:r>
                        <a:rPr lang="en-GB" sz="1000" dirty="0" smtClean="0">
                          <a:effectLst/>
                        </a:rPr>
                        <a:t>Objectives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188980"/>
                  </a:ext>
                </a:extLst>
              </a:tr>
              <a:tr h="1854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Departmental Objectives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Summary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Fully exploit UK national facilities 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A2  and A5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successful scientific outcomes against national programmes’ goals </a:t>
                      </a:r>
                      <a:r>
                        <a:rPr lang="en-GB" sz="900" b="1" dirty="0" smtClean="0">
                          <a:effectLst/>
                        </a:rPr>
                        <a:t>A1 A5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Sustain and develop the scientific leadership, reputation and domain expertise of the laboratories in national and international collaborations  A6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major new campus initiatives:  RFI, NSTF EPAC, NQCC 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 A4, A5, A7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planned upgrades as outlined in the Facility roadmap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  A2, A7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Strengthen strategies to attract, retain and develop talent from diverse communities and backgrounds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 A8, A9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a programme of research and innovation in advanced computing systems that enable scientific insight. . A8, A2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the advanced technologies that support novel applications in multidisciplinary science and real-world challenges.   A2, A4, A8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a Programme of Public engagement including actively participating in Site Open days 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A9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dirty="0">
                          <a:effectLst/>
                        </a:rPr>
                        <a:t>Strengthen role of the National Laboratories within UKRI and other research councils.   A2, A5, A6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Working other Directorates ensuring that NLABS is fully engaged in defining  and driving  more efficient and effective processes including Environmental sustainability and Wellbeing . E6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extLst>
                  <a:ext uri="{0D108BD9-81ED-4DB2-BD59-A6C34878D82A}">
                    <a16:rowId xmlns:a16="http://schemas.microsoft.com/office/drawing/2014/main" val="3394864344"/>
                  </a:ext>
                </a:extLst>
              </a:tr>
              <a:tr h="74293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operate, develop and deploy advanced Digital Research Infrastructures (DRI)  for the ALC and Facilities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2497577034"/>
                  </a:ext>
                </a:extLst>
              </a:tr>
              <a:tr h="705053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operate, develop and deploy  advanced Digital Research Infrastructures (DRI) for  STFC PPAN Communities via IRIS 4x4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478675837"/>
                  </a:ext>
                </a:extLst>
              </a:tr>
              <a:tr h="16460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provide Digital Research Infrastructures (DRI) to meet the needs </a:t>
                      </a: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en-GB" sz="18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STFC Particle Physics</a:t>
                      </a: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community through its delivery of the GridPP Tier- 1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2328207534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operate and develop its computational science and engineering capability in support of the UK research community through its delivery of CoSeC.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2931973247"/>
                  </a:ext>
                </a:extLst>
              </a:tr>
              <a:tr h="93348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operate and expand  Scientific R&amp;D programme in modelling and simulation, data focussed science and machine learning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1953938178"/>
                  </a:ext>
                </a:extLst>
              </a:tr>
              <a:tr h="42830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(6)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deliver on its public engagement and impact plan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394544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65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215116"/>
              </p:ext>
            </p:extLst>
          </p:nvPr>
        </p:nvGraphicFramePr>
        <p:xfrm>
          <a:off x="10221" y="-18852"/>
          <a:ext cx="12180987" cy="76898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324">
                  <a:extLst>
                    <a:ext uri="{9D8B030D-6E8A-4147-A177-3AD203B41FA5}">
                      <a16:colId xmlns:a16="http://schemas.microsoft.com/office/drawing/2014/main" val="1672169767"/>
                    </a:ext>
                  </a:extLst>
                </a:gridCol>
                <a:gridCol w="680236">
                  <a:extLst>
                    <a:ext uri="{9D8B030D-6E8A-4147-A177-3AD203B41FA5}">
                      <a16:colId xmlns:a16="http://schemas.microsoft.com/office/drawing/2014/main" val="1124347069"/>
                    </a:ext>
                  </a:extLst>
                </a:gridCol>
                <a:gridCol w="829635">
                  <a:extLst>
                    <a:ext uri="{9D8B030D-6E8A-4147-A177-3AD203B41FA5}">
                      <a16:colId xmlns:a16="http://schemas.microsoft.com/office/drawing/2014/main" val="1805963965"/>
                    </a:ext>
                  </a:extLst>
                </a:gridCol>
                <a:gridCol w="1011452">
                  <a:extLst>
                    <a:ext uri="{9D8B030D-6E8A-4147-A177-3AD203B41FA5}">
                      <a16:colId xmlns:a16="http://schemas.microsoft.com/office/drawing/2014/main" val="3583557018"/>
                    </a:ext>
                  </a:extLst>
                </a:gridCol>
                <a:gridCol w="669974">
                  <a:extLst>
                    <a:ext uri="{9D8B030D-6E8A-4147-A177-3AD203B41FA5}">
                      <a16:colId xmlns:a16="http://schemas.microsoft.com/office/drawing/2014/main" val="2302333948"/>
                    </a:ext>
                  </a:extLst>
                </a:gridCol>
                <a:gridCol w="649348">
                  <a:extLst>
                    <a:ext uri="{9D8B030D-6E8A-4147-A177-3AD203B41FA5}">
                      <a16:colId xmlns:a16="http://schemas.microsoft.com/office/drawing/2014/main" val="2242122597"/>
                    </a:ext>
                  </a:extLst>
                </a:gridCol>
                <a:gridCol w="974787">
                  <a:extLst>
                    <a:ext uri="{9D8B030D-6E8A-4147-A177-3AD203B41FA5}">
                      <a16:colId xmlns:a16="http://schemas.microsoft.com/office/drawing/2014/main" val="3938790261"/>
                    </a:ext>
                  </a:extLst>
                </a:gridCol>
                <a:gridCol w="1082500">
                  <a:extLst>
                    <a:ext uri="{9D8B030D-6E8A-4147-A177-3AD203B41FA5}">
                      <a16:colId xmlns:a16="http://schemas.microsoft.com/office/drawing/2014/main" val="1903414737"/>
                    </a:ext>
                  </a:extLst>
                </a:gridCol>
                <a:gridCol w="1191743">
                  <a:extLst>
                    <a:ext uri="{9D8B030D-6E8A-4147-A177-3AD203B41FA5}">
                      <a16:colId xmlns:a16="http://schemas.microsoft.com/office/drawing/2014/main" val="197543124"/>
                    </a:ext>
                  </a:extLst>
                </a:gridCol>
                <a:gridCol w="974020">
                  <a:extLst>
                    <a:ext uri="{9D8B030D-6E8A-4147-A177-3AD203B41FA5}">
                      <a16:colId xmlns:a16="http://schemas.microsoft.com/office/drawing/2014/main" val="3565650754"/>
                    </a:ext>
                  </a:extLst>
                </a:gridCol>
                <a:gridCol w="758590">
                  <a:extLst>
                    <a:ext uri="{9D8B030D-6E8A-4147-A177-3AD203B41FA5}">
                      <a16:colId xmlns:a16="http://schemas.microsoft.com/office/drawing/2014/main" val="3307496821"/>
                    </a:ext>
                  </a:extLst>
                </a:gridCol>
                <a:gridCol w="1377378">
                  <a:extLst>
                    <a:ext uri="{9D8B030D-6E8A-4147-A177-3AD203B41FA5}">
                      <a16:colId xmlns:a16="http://schemas.microsoft.com/office/drawing/2014/main" val="2425110886"/>
                    </a:ext>
                  </a:extLst>
                </a:gridCol>
              </a:tblGrid>
              <a:tr h="217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NLABs Directorate </a:t>
                      </a:r>
                      <a:r>
                        <a:rPr lang="en-GB" sz="1000" dirty="0" smtClean="0">
                          <a:effectLst/>
                        </a:rPr>
                        <a:t>Objectives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188980"/>
                  </a:ext>
                </a:extLst>
              </a:tr>
              <a:tr h="2164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Departmental Objectives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Summary</a:t>
                      </a:r>
                      <a:endParaRPr lang="en-GB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Fully exploit UK national facilities 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A2  and A5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successful scientific outcomes against national programmes’ goals A1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Sustain and develop the scientific leadership, reputation and domain expertise of the laboratories in national and international collaborations  A6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major new campus initiatives:  RFI, NSTF EPAC, NQCC 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 A4, A5, A7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planned upgrades as outlined in the Facility roadmap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  A2, A7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Strengthen strategies to attract, retain and develop talent from diverse communities and backgrounds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 A8, A9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a programme of research and innovation in advanced computing systems that enable scientific insight. . A8, A2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the advanced technologies that support novel applications in multidisciplinary science and real-world challenges.   A2, A4, A8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Deliver a Programme of Public engagement including actively participating in Site Open days </a:t>
                      </a:r>
                      <a:endParaRPr lang="en-GB" sz="1000" b="1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A9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b="1" dirty="0">
                          <a:effectLst/>
                        </a:rPr>
                        <a:t>Strengthen role of the National Laboratories within UKRI and other research councils.   A2, A5, A6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</a:rPr>
                        <a:t>Working other Directorates ensuring that NLABS is fully engaged in defining  and driving  more efficient and effective processes including Environmental sustainability and Wellbeing . E6</a:t>
                      </a:r>
                      <a:endParaRPr lang="en-GB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/>
                </a:tc>
                <a:extLst>
                  <a:ext uri="{0D108BD9-81ED-4DB2-BD59-A6C34878D82A}">
                    <a16:rowId xmlns:a16="http://schemas.microsoft.com/office/drawing/2014/main" val="3394864344"/>
                  </a:ext>
                </a:extLst>
              </a:tr>
              <a:tr h="706231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deliver a programme of research, development and services advance Open Science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15548279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deliver commitments for both JASMIN and DAFNI and seek to integrate services where appropriate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2221216833"/>
                  </a:ext>
                </a:extLst>
              </a:tr>
              <a:tr h="56310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(9)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drive activities to have an agreed  Feasibility Study,  Business Case, Design plans and funding in place for the new Research Computing DataCentre to enable work to commence in 2022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991698703"/>
                  </a:ext>
                </a:extLst>
              </a:tr>
              <a:tr h="733038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(10)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develop a research programme to explore technologies for the next generation services for STFC and UKRI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2682329169"/>
                  </a:ext>
                </a:extLst>
              </a:tr>
              <a:tr h="75150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(11)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improve departmental processes, functions and environmental sustainability  to maximise effectiveness. SCD will establish its Departmental ED&amp;I Steering Group.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1089220111"/>
                  </a:ext>
                </a:extLst>
              </a:tr>
              <a:tr h="96512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9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(12) SCD </a:t>
                      </a: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manage an active programme of recruiting apprentices &amp; graduates and engage with Universities to develop joint PhD studentships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☒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☐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609" marR="25609" marT="0" marB="0" anchor="ctr"/>
                </a:tc>
                <a:extLst>
                  <a:ext uri="{0D108BD9-81ED-4DB2-BD59-A6C34878D82A}">
                    <a16:rowId xmlns:a16="http://schemas.microsoft.com/office/drawing/2014/main" val="2924420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304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300" y="757646"/>
            <a:ext cx="10418499" cy="1126373"/>
          </a:xfrm>
        </p:spPr>
        <p:txBody>
          <a:bodyPr/>
          <a:lstStyle/>
          <a:p>
            <a:r>
              <a:rPr lang="en-GB" dirty="0"/>
              <a:t>SCD Strategic Objectives 2021-22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82379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SCD will operate, develop and deploy advanced Digital Research Infrastructures (DRI)  for the ALC and Facilities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SCD will operate, develop and deploy  advanced Digital Research Infrastructures (DRI) for  STFC PPAN Communities via IRIS 4x4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SCD will provide Digital Research Infrastructures (DRI) to meet the needs of the  STFC Particle Physics community through its delivery of the GridPP Tier- 1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SCD will operate and develop its computational science and engineering capability in support of the UK research community through its delivery of CoSeC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SCD will operate and </a:t>
            </a:r>
            <a:r>
              <a:rPr lang="en-GB" dirty="0" smtClean="0"/>
              <a:t>expand </a:t>
            </a:r>
            <a:r>
              <a:rPr lang="en-GB" dirty="0"/>
              <a:t>Scientific R&amp;D programme in modelling and simulation, data focussed science and machine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SCD will deliver on its public engagement and impact plan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56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10707"/>
            <a:ext cx="10515600" cy="1325563"/>
          </a:xfrm>
        </p:spPr>
        <p:txBody>
          <a:bodyPr/>
          <a:lstStyle/>
          <a:p>
            <a:r>
              <a:rPr lang="en-GB" dirty="0"/>
              <a:t>SCD Strategic Objectives 2021-22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9406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GB" dirty="0"/>
              <a:t>SCD will deliver a programme of research, development and services </a:t>
            </a:r>
            <a:r>
              <a:rPr lang="en-GB" dirty="0" smtClean="0"/>
              <a:t>to advance </a:t>
            </a:r>
            <a:r>
              <a:rPr lang="en-GB" dirty="0"/>
              <a:t>Open Science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SCD will deliver commitments for both JASMIN and DAFNI and seek to integrate services where appropriate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SCD will drive activities to have an agreed </a:t>
            </a:r>
            <a:r>
              <a:rPr lang="en-GB" dirty="0" smtClean="0"/>
              <a:t>Feasibility </a:t>
            </a:r>
            <a:r>
              <a:rPr lang="en-GB" dirty="0"/>
              <a:t>Study,  Business Case, Design plans and funding in place for the new Research Computing Datacentre to enable work to commence in 2022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SCD will develop a research programme to explore technologies for the next generation services for STFC and UKRI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SCD will operate and improve departmental processes, functions and environmental sustainability to maximise effectiveness including establishing a SCD ED&amp;I Steering Group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GB" dirty="0"/>
              <a:t>SCD will manage an active programme of recruiting apprentices &amp; graduates and engage with Universities to develop joint PhD studentships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26382"/>
            <a:ext cx="10515600" cy="1325563"/>
          </a:xfrm>
        </p:spPr>
        <p:txBody>
          <a:bodyPr/>
          <a:lstStyle/>
          <a:p>
            <a:r>
              <a:rPr lang="en-GB" dirty="0"/>
              <a:t>Division Examples – </a:t>
            </a:r>
            <a:r>
              <a:rPr lang="en-GB" dirty="0" smtClean="0"/>
              <a:t>SCD Objective </a:t>
            </a:r>
            <a:r>
              <a:rPr lang="en-GB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399" y="1710670"/>
            <a:ext cx="10515600" cy="45908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002060"/>
                </a:solidFill>
                <a:latin typeface="+mj-lt"/>
              </a:rPr>
              <a:t>SCD will operate, develop and deploy  advanced Digital Research Infrastructures (DRI) for  STFC PPAN Communities via IRIS </a:t>
            </a:r>
            <a:r>
              <a:rPr lang="en-GB" b="1" dirty="0" smtClean="0">
                <a:solidFill>
                  <a:srgbClr val="002060"/>
                </a:solidFill>
                <a:latin typeface="+mj-lt"/>
              </a:rPr>
              <a:t>4x4</a:t>
            </a:r>
          </a:p>
          <a:p>
            <a:pPr marL="0" indent="0">
              <a:buNone/>
            </a:pPr>
            <a:endParaRPr lang="en-GB" b="1" dirty="0" smtClean="0">
              <a:solidFill>
                <a:srgbClr val="002060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2060"/>
                </a:solidFill>
                <a:latin typeface="+mj-lt"/>
              </a:rPr>
              <a:t>Individual objectives…</a:t>
            </a:r>
            <a:endParaRPr lang="en-GB" b="1" dirty="0">
              <a:solidFill>
                <a:srgbClr val="002060"/>
              </a:solidFill>
              <a:latin typeface="+mj-lt"/>
            </a:endParaRPr>
          </a:p>
          <a:p>
            <a:pPr lvl="1"/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Complete planned hardware </a:t>
            </a:r>
            <a:r>
              <a:rPr lang="en-GB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procurements </a:t>
            </a:r>
          </a:p>
          <a:p>
            <a:pPr lvl="1"/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Commission </a:t>
            </a:r>
            <a:r>
              <a:rPr lang="en-GB" sz="3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equipment</a:t>
            </a:r>
          </a:p>
          <a:p>
            <a:pPr lvl="1"/>
            <a:r>
              <a:rPr lang="en-GB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Deliver Digital Assets, e.g. </a:t>
            </a:r>
          </a:p>
          <a:p>
            <a:pPr lvl="2"/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OpenStack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Swift service - Object storage for STFC Cloud </a:t>
            </a:r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users</a:t>
            </a:r>
          </a:p>
          <a:p>
            <a:pPr lvl="2"/>
            <a:r>
              <a:rPr lang="en-GB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STFC Cloud fileshares service</a:t>
            </a:r>
          </a:p>
          <a:p>
            <a:pPr lvl="1"/>
            <a:endParaRPr lang="en-GB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FF9C9-0694-C846-BE67-AD5A8EF2D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8" y="121202"/>
            <a:ext cx="1870610" cy="47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00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C58B3D7EAF024F99865FEDDA11C1E2" ma:contentTypeVersion="12" ma:contentTypeDescription="Create a new document." ma:contentTypeScope="" ma:versionID="091c956f2f57b0a869ec79476cca9a92">
  <xsd:schema xmlns:xsd="http://www.w3.org/2001/XMLSchema" xmlns:xs="http://www.w3.org/2001/XMLSchema" xmlns:p="http://schemas.microsoft.com/office/2006/metadata/properties" xmlns:ns3="58cdc577-3c2c-46e2-81f6-df652bb8738c" xmlns:ns4="c53feae0-9e22-452c-8ced-de618cb07df8" targetNamespace="http://schemas.microsoft.com/office/2006/metadata/properties" ma:root="true" ma:fieldsID="0b8d61603ad11dfcf44c3644a074f01e" ns3:_="" ns4:_="">
    <xsd:import namespace="58cdc577-3c2c-46e2-81f6-df652bb8738c"/>
    <xsd:import namespace="c53feae0-9e22-452c-8ced-de618cb07d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dc577-3c2c-46e2-81f6-df652bb873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feae0-9e22-452c-8ced-de618cb07df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F012AF-2FD8-48D1-BA42-938FFCD7D9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cdc577-3c2c-46e2-81f6-df652bb8738c"/>
    <ds:schemaRef ds:uri="c53feae0-9e22-452c-8ced-de618cb07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3EDABD-736E-439E-9F23-03953F8775AA}">
  <ds:schemaRefs>
    <ds:schemaRef ds:uri="c53feae0-9e22-452c-8ced-de618cb07df8"/>
    <ds:schemaRef ds:uri="http://schemas.microsoft.com/office/2006/metadata/properties"/>
    <ds:schemaRef ds:uri="http://purl.org/dc/terms/"/>
    <ds:schemaRef ds:uri="58cdc577-3c2c-46e2-81f6-df652bb8738c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7BF08A6-C07F-4DB8-9F05-5588E2ABD2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UKRI_STFC_Scientific-Computing_PowerPoint-Basic_May2021</Template>
  <TotalTime>356</TotalTime>
  <Words>2167</Words>
  <Application>Microsoft Office PowerPoint</Application>
  <PresentationFormat>Widescreen</PresentationFormat>
  <Paragraphs>295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Regular</vt:lpstr>
      <vt:lpstr>Calibri</vt:lpstr>
      <vt:lpstr>Calibri Light</vt:lpstr>
      <vt:lpstr>Times New Roman</vt:lpstr>
      <vt:lpstr>Wingdings</vt:lpstr>
      <vt:lpstr>Font and logo master</vt:lpstr>
      <vt:lpstr>Font WITHOUT logo master</vt:lpstr>
      <vt:lpstr>PowerPoint Presentation</vt:lpstr>
      <vt:lpstr>PowerPoint Presentation</vt:lpstr>
      <vt:lpstr>National Labs Directorate Objectives I</vt:lpstr>
      <vt:lpstr>National Labs Directorate Objectives - II</vt:lpstr>
      <vt:lpstr>PowerPoint Presentation</vt:lpstr>
      <vt:lpstr>PowerPoint Presentation</vt:lpstr>
      <vt:lpstr>SCD Strategic Objectives 2021-22</vt:lpstr>
      <vt:lpstr>SCD Strategic Objectives 2021-22</vt:lpstr>
      <vt:lpstr>Division Examples – SCD Objective 2</vt:lpstr>
      <vt:lpstr>Division Examples – SCD Objective 3</vt:lpstr>
      <vt:lpstr>Division Examples – SCD Objective 6</vt:lpstr>
      <vt:lpstr>Division Examples – SCD Objective 8</vt:lpstr>
      <vt:lpstr>Division Examples – SCD Objective 12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Shirley (STFC,DL,SC)</dc:creator>
  <cp:lastModifiedBy>Packer, Alison (STFC,RAL,SC)</cp:lastModifiedBy>
  <cp:revision>31</cp:revision>
  <dcterms:created xsi:type="dcterms:W3CDTF">2021-01-28T08:12:03Z</dcterms:created>
  <dcterms:modified xsi:type="dcterms:W3CDTF">2022-03-01T19:30:39Z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0x010100C9C58B3D7EAF024F99865FEDDA11C1E2</vt:lpwstr>
  </property>
</Properties>
</file>