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703" r:id="rId3"/>
    <p:sldId id="259" r:id="rId4"/>
    <p:sldId id="713" r:id="rId5"/>
    <p:sldId id="701" r:id="rId6"/>
    <p:sldId id="709" r:id="rId7"/>
    <p:sldId id="681" r:id="rId8"/>
    <p:sldId id="710" r:id="rId9"/>
    <p:sldId id="719" r:id="rId10"/>
    <p:sldId id="712" r:id="rId11"/>
    <p:sldId id="702" r:id="rId12"/>
    <p:sldId id="416" r:id="rId13"/>
    <p:sldId id="460" r:id="rId14"/>
    <p:sldId id="706" r:id="rId15"/>
    <p:sldId id="452" r:id="rId16"/>
    <p:sldId id="730" r:id="rId17"/>
    <p:sldId id="456" r:id="rId18"/>
    <p:sldId id="317" r:id="rId19"/>
    <p:sldId id="732" r:id="rId20"/>
    <p:sldId id="731" r:id="rId21"/>
    <p:sldId id="704" r:id="rId22"/>
    <p:sldId id="705" r:id="rId23"/>
    <p:sldId id="733" r:id="rId24"/>
    <p:sldId id="459" r:id="rId25"/>
    <p:sldId id="674" r:id="rId26"/>
    <p:sldId id="451" r:id="rId27"/>
    <p:sldId id="725" r:id="rId28"/>
    <p:sldId id="726" r:id="rId29"/>
    <p:sldId id="270" r:id="rId30"/>
    <p:sldId id="721" r:id="rId31"/>
    <p:sldId id="258" r:id="rId32"/>
    <p:sldId id="727" r:id="rId33"/>
    <p:sldId id="728" r:id="rId34"/>
    <p:sldId id="455" r:id="rId35"/>
    <p:sldId id="711" r:id="rId36"/>
    <p:sldId id="714" r:id="rId37"/>
    <p:sldId id="257" r:id="rId38"/>
  </p:sldIdLst>
  <p:sldSz cx="12192000" cy="6858000"/>
  <p:notesSz cx="6792913" cy="9925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p:cViewPr varScale="1">
        <p:scale>
          <a:sx n="67" d="100"/>
          <a:sy n="67" d="100"/>
        </p:scale>
        <p:origin x="64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3225"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100" y="0"/>
            <a:ext cx="2943225" cy="496888"/>
          </a:xfrm>
          <a:prstGeom prst="rect">
            <a:avLst/>
          </a:prstGeom>
        </p:spPr>
        <p:txBody>
          <a:bodyPr vert="horz" lIns="91440" tIns="45720" rIns="91440" bIns="45720" rtlCol="0"/>
          <a:lstStyle>
            <a:lvl1pPr algn="r">
              <a:defRPr sz="1200"/>
            </a:lvl1pPr>
          </a:lstStyle>
          <a:p>
            <a:fld id="{82BF9DAE-CB3C-4215-AEEA-C88A4BAED9AB}" type="datetimeFigureOut">
              <a:rPr lang="en-GB" smtClean="0"/>
              <a:t>16/02/2022</a:t>
            </a:fld>
            <a:endParaRPr lang="en-GB"/>
          </a:p>
        </p:txBody>
      </p:sp>
      <p:sp>
        <p:nvSpPr>
          <p:cNvPr id="4" name="Slide Image Placeholder 3"/>
          <p:cNvSpPr>
            <a:spLocks noGrp="1" noRot="1" noChangeAspect="1"/>
          </p:cNvSpPr>
          <p:nvPr>
            <p:ph type="sldImg" idx="2"/>
          </p:nvPr>
        </p:nvSpPr>
        <p:spPr>
          <a:xfrm>
            <a:off x="419100" y="1241425"/>
            <a:ext cx="5954713"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4013"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163"/>
            <a:ext cx="2943225"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100" y="9428163"/>
            <a:ext cx="2943225" cy="496887"/>
          </a:xfrm>
          <a:prstGeom prst="rect">
            <a:avLst/>
          </a:prstGeom>
        </p:spPr>
        <p:txBody>
          <a:bodyPr vert="horz" lIns="91440" tIns="45720" rIns="91440" bIns="45720" rtlCol="0" anchor="b"/>
          <a:lstStyle>
            <a:lvl1pPr algn="r">
              <a:defRPr sz="1200"/>
            </a:lvl1pPr>
          </a:lstStyle>
          <a:p>
            <a:fld id="{C8BBEB8A-AC7A-434C-BCD8-45EC142184D2}" type="slidenum">
              <a:rPr lang="en-GB" smtClean="0"/>
              <a:t>‹#›</a:t>
            </a:fld>
            <a:endParaRPr lang="en-GB"/>
          </a:p>
        </p:txBody>
      </p:sp>
    </p:spTree>
    <p:extLst>
      <p:ext uri="{BB962C8B-B14F-4D97-AF65-F5344CB8AC3E}">
        <p14:creationId xmlns:p14="http://schemas.microsoft.com/office/powerpoint/2010/main" val="153680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3ACF-9394-4973-B909-BC691E3325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E209AF7-455F-48BE-BB34-D6E42C2013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1EF500D-181F-4BC5-A01A-BA130E717A51}"/>
              </a:ext>
            </a:extLst>
          </p:cNvPr>
          <p:cNvSpPr>
            <a:spLocks noGrp="1"/>
          </p:cNvSpPr>
          <p:nvPr>
            <p:ph type="dt" sz="half" idx="10"/>
          </p:nvPr>
        </p:nvSpPr>
        <p:spPr/>
        <p:txBody>
          <a:bodyPr/>
          <a:lstStyle/>
          <a:p>
            <a:fld id="{48082B17-C019-4FFF-A2D9-8DD81BF07DDA}" type="datetime1">
              <a:rPr lang="en-GB" smtClean="0"/>
              <a:t>16/02/2022</a:t>
            </a:fld>
            <a:endParaRPr lang="en-GB"/>
          </a:p>
        </p:txBody>
      </p:sp>
      <p:sp>
        <p:nvSpPr>
          <p:cNvPr id="5" name="Footer Placeholder 4">
            <a:extLst>
              <a:ext uri="{FF2B5EF4-FFF2-40B4-BE49-F238E27FC236}">
                <a16:creationId xmlns:a16="http://schemas.microsoft.com/office/drawing/2014/main" id="{8D6D2027-280F-4FAC-9823-52D3535C8E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65506B-91E7-49A7-A426-558BD19809B2}"/>
              </a:ext>
            </a:extLst>
          </p:cNvPr>
          <p:cNvSpPr>
            <a:spLocks noGrp="1"/>
          </p:cNvSpPr>
          <p:nvPr>
            <p:ph type="sldNum" sz="quarter" idx="12"/>
          </p:nvPr>
        </p:nvSpPr>
        <p:spPr/>
        <p:txBody>
          <a:bodyPr/>
          <a:lstStyle/>
          <a:p>
            <a:fld id="{F3C26270-EBF8-4325-88D5-78D50C2B1ED9}" type="slidenum">
              <a:rPr lang="en-GB" smtClean="0"/>
              <a:t>‹#›</a:t>
            </a:fld>
            <a:endParaRPr lang="en-GB"/>
          </a:p>
        </p:txBody>
      </p:sp>
    </p:spTree>
    <p:extLst>
      <p:ext uri="{BB962C8B-B14F-4D97-AF65-F5344CB8AC3E}">
        <p14:creationId xmlns:p14="http://schemas.microsoft.com/office/powerpoint/2010/main" val="2774922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1A32-C177-4844-B3ED-64B87FC485A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8D1D34-8EAC-4D53-918C-9D88640AF3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674F23-FF67-4C16-B377-ECE8868C08A3}"/>
              </a:ext>
            </a:extLst>
          </p:cNvPr>
          <p:cNvSpPr>
            <a:spLocks noGrp="1"/>
          </p:cNvSpPr>
          <p:nvPr>
            <p:ph type="dt" sz="half" idx="10"/>
          </p:nvPr>
        </p:nvSpPr>
        <p:spPr/>
        <p:txBody>
          <a:bodyPr/>
          <a:lstStyle/>
          <a:p>
            <a:fld id="{F929913C-E297-4ED8-A687-F585188A0D91}" type="datetime1">
              <a:rPr lang="en-GB" smtClean="0"/>
              <a:t>16/02/2022</a:t>
            </a:fld>
            <a:endParaRPr lang="en-GB"/>
          </a:p>
        </p:txBody>
      </p:sp>
      <p:sp>
        <p:nvSpPr>
          <p:cNvPr id="5" name="Footer Placeholder 4">
            <a:extLst>
              <a:ext uri="{FF2B5EF4-FFF2-40B4-BE49-F238E27FC236}">
                <a16:creationId xmlns:a16="http://schemas.microsoft.com/office/drawing/2014/main" id="{DE41378D-2AA0-43FB-94C7-31619F6CA7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260F93-BAA0-4BF7-B5F8-984EA4F75050}"/>
              </a:ext>
            </a:extLst>
          </p:cNvPr>
          <p:cNvSpPr>
            <a:spLocks noGrp="1"/>
          </p:cNvSpPr>
          <p:nvPr>
            <p:ph type="sldNum" sz="quarter" idx="12"/>
          </p:nvPr>
        </p:nvSpPr>
        <p:spPr/>
        <p:txBody>
          <a:bodyPr/>
          <a:lstStyle/>
          <a:p>
            <a:fld id="{F3C26270-EBF8-4325-88D5-78D50C2B1ED9}" type="slidenum">
              <a:rPr lang="en-GB" smtClean="0"/>
              <a:t>‹#›</a:t>
            </a:fld>
            <a:endParaRPr lang="en-GB"/>
          </a:p>
        </p:txBody>
      </p:sp>
    </p:spTree>
    <p:extLst>
      <p:ext uri="{BB962C8B-B14F-4D97-AF65-F5344CB8AC3E}">
        <p14:creationId xmlns:p14="http://schemas.microsoft.com/office/powerpoint/2010/main" val="98268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C6CB63-5754-4B32-981C-293BF6384E1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43282C-F9BF-4C3D-9391-55DE09A421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8AB358-7C79-4036-8482-D9A95D914C35}"/>
              </a:ext>
            </a:extLst>
          </p:cNvPr>
          <p:cNvSpPr>
            <a:spLocks noGrp="1"/>
          </p:cNvSpPr>
          <p:nvPr>
            <p:ph type="dt" sz="half" idx="10"/>
          </p:nvPr>
        </p:nvSpPr>
        <p:spPr/>
        <p:txBody>
          <a:bodyPr/>
          <a:lstStyle/>
          <a:p>
            <a:fld id="{B90C7BEC-8725-4496-B607-0BE94A5A1A82}" type="datetime1">
              <a:rPr lang="en-GB" smtClean="0"/>
              <a:t>16/02/2022</a:t>
            </a:fld>
            <a:endParaRPr lang="en-GB"/>
          </a:p>
        </p:txBody>
      </p:sp>
      <p:sp>
        <p:nvSpPr>
          <p:cNvPr id="5" name="Footer Placeholder 4">
            <a:extLst>
              <a:ext uri="{FF2B5EF4-FFF2-40B4-BE49-F238E27FC236}">
                <a16:creationId xmlns:a16="http://schemas.microsoft.com/office/drawing/2014/main" id="{63040DAA-5663-4788-A78A-B47CB0F720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E7E597-9459-4D0C-BE33-CA2EB5A719DF}"/>
              </a:ext>
            </a:extLst>
          </p:cNvPr>
          <p:cNvSpPr>
            <a:spLocks noGrp="1"/>
          </p:cNvSpPr>
          <p:nvPr>
            <p:ph type="sldNum" sz="quarter" idx="12"/>
          </p:nvPr>
        </p:nvSpPr>
        <p:spPr/>
        <p:txBody>
          <a:bodyPr/>
          <a:lstStyle/>
          <a:p>
            <a:fld id="{F3C26270-EBF8-4325-88D5-78D50C2B1ED9}" type="slidenum">
              <a:rPr lang="en-GB" smtClean="0"/>
              <a:t>‹#›</a:t>
            </a:fld>
            <a:endParaRPr lang="en-GB"/>
          </a:p>
        </p:txBody>
      </p:sp>
    </p:spTree>
    <p:extLst>
      <p:ext uri="{BB962C8B-B14F-4D97-AF65-F5344CB8AC3E}">
        <p14:creationId xmlns:p14="http://schemas.microsoft.com/office/powerpoint/2010/main" val="3992262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9470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7347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9D2F4-54C7-48AA-B415-FCAA129A0E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C06D28-D4FA-433F-A4B8-560BBE7215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D7AF26-9B31-44A3-8643-E844BB7C536F}"/>
              </a:ext>
            </a:extLst>
          </p:cNvPr>
          <p:cNvSpPr>
            <a:spLocks noGrp="1"/>
          </p:cNvSpPr>
          <p:nvPr>
            <p:ph type="dt" sz="half" idx="10"/>
          </p:nvPr>
        </p:nvSpPr>
        <p:spPr/>
        <p:txBody>
          <a:bodyPr/>
          <a:lstStyle/>
          <a:p>
            <a:fld id="{3F2288C6-2C75-4F93-B550-1CE1BA11E7B3}" type="datetime1">
              <a:rPr lang="en-GB" smtClean="0"/>
              <a:t>16/02/2022</a:t>
            </a:fld>
            <a:endParaRPr lang="en-GB"/>
          </a:p>
        </p:txBody>
      </p:sp>
      <p:sp>
        <p:nvSpPr>
          <p:cNvPr id="5" name="Footer Placeholder 4">
            <a:extLst>
              <a:ext uri="{FF2B5EF4-FFF2-40B4-BE49-F238E27FC236}">
                <a16:creationId xmlns:a16="http://schemas.microsoft.com/office/drawing/2014/main" id="{49A43C52-4036-4B09-AA7B-7720A56E6C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5AA96F-02B3-4DCB-B7CC-4CDF47DAD6E5}"/>
              </a:ext>
            </a:extLst>
          </p:cNvPr>
          <p:cNvSpPr>
            <a:spLocks noGrp="1"/>
          </p:cNvSpPr>
          <p:nvPr>
            <p:ph type="sldNum" sz="quarter" idx="12"/>
          </p:nvPr>
        </p:nvSpPr>
        <p:spPr/>
        <p:txBody>
          <a:bodyPr/>
          <a:lstStyle/>
          <a:p>
            <a:fld id="{F3C26270-EBF8-4325-88D5-78D50C2B1ED9}" type="slidenum">
              <a:rPr lang="en-GB" smtClean="0"/>
              <a:t>‹#›</a:t>
            </a:fld>
            <a:endParaRPr lang="en-GB"/>
          </a:p>
        </p:txBody>
      </p:sp>
    </p:spTree>
    <p:extLst>
      <p:ext uri="{BB962C8B-B14F-4D97-AF65-F5344CB8AC3E}">
        <p14:creationId xmlns:p14="http://schemas.microsoft.com/office/powerpoint/2010/main" val="3963924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AF345-9436-4F92-8C03-AE7274BDB6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E2BB905-E829-4ED8-B890-68B630E7EE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3964B-D7C5-42BE-BFEA-53355D86653E}"/>
              </a:ext>
            </a:extLst>
          </p:cNvPr>
          <p:cNvSpPr>
            <a:spLocks noGrp="1"/>
          </p:cNvSpPr>
          <p:nvPr>
            <p:ph type="dt" sz="half" idx="10"/>
          </p:nvPr>
        </p:nvSpPr>
        <p:spPr/>
        <p:txBody>
          <a:bodyPr/>
          <a:lstStyle/>
          <a:p>
            <a:fld id="{55CA20AD-B77E-4754-B3C7-6E4947633900}" type="datetime1">
              <a:rPr lang="en-GB" smtClean="0"/>
              <a:t>16/02/2022</a:t>
            </a:fld>
            <a:endParaRPr lang="en-GB"/>
          </a:p>
        </p:txBody>
      </p:sp>
      <p:sp>
        <p:nvSpPr>
          <p:cNvPr id="5" name="Footer Placeholder 4">
            <a:extLst>
              <a:ext uri="{FF2B5EF4-FFF2-40B4-BE49-F238E27FC236}">
                <a16:creationId xmlns:a16="http://schemas.microsoft.com/office/drawing/2014/main" id="{838A77A3-0B8A-4251-A5D9-C39F70D977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FA70A9-EE4D-4BDB-9B12-9B6E401A832B}"/>
              </a:ext>
            </a:extLst>
          </p:cNvPr>
          <p:cNvSpPr>
            <a:spLocks noGrp="1"/>
          </p:cNvSpPr>
          <p:nvPr>
            <p:ph type="sldNum" sz="quarter" idx="12"/>
          </p:nvPr>
        </p:nvSpPr>
        <p:spPr/>
        <p:txBody>
          <a:bodyPr/>
          <a:lstStyle/>
          <a:p>
            <a:fld id="{F3C26270-EBF8-4325-88D5-78D50C2B1ED9}" type="slidenum">
              <a:rPr lang="en-GB" smtClean="0"/>
              <a:t>‹#›</a:t>
            </a:fld>
            <a:endParaRPr lang="en-GB"/>
          </a:p>
        </p:txBody>
      </p:sp>
    </p:spTree>
    <p:extLst>
      <p:ext uri="{BB962C8B-B14F-4D97-AF65-F5344CB8AC3E}">
        <p14:creationId xmlns:p14="http://schemas.microsoft.com/office/powerpoint/2010/main" val="1721144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E207-960D-4984-A6DF-0835C5F5D8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D23809-9348-40E8-8320-B602FE47FD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E097E85-C73D-46C9-A1E7-EEE00D3FA2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823C93C-ED46-4628-BE0C-FCF7C662A475}"/>
              </a:ext>
            </a:extLst>
          </p:cNvPr>
          <p:cNvSpPr>
            <a:spLocks noGrp="1"/>
          </p:cNvSpPr>
          <p:nvPr>
            <p:ph type="dt" sz="half" idx="10"/>
          </p:nvPr>
        </p:nvSpPr>
        <p:spPr/>
        <p:txBody>
          <a:bodyPr/>
          <a:lstStyle/>
          <a:p>
            <a:fld id="{7650DA67-5E21-4DC0-9B74-DC56246EA3A9}" type="datetime1">
              <a:rPr lang="en-GB" smtClean="0"/>
              <a:t>16/02/2022</a:t>
            </a:fld>
            <a:endParaRPr lang="en-GB"/>
          </a:p>
        </p:txBody>
      </p:sp>
      <p:sp>
        <p:nvSpPr>
          <p:cNvPr id="6" name="Footer Placeholder 5">
            <a:extLst>
              <a:ext uri="{FF2B5EF4-FFF2-40B4-BE49-F238E27FC236}">
                <a16:creationId xmlns:a16="http://schemas.microsoft.com/office/drawing/2014/main" id="{C61E4FBA-8BAF-4CBF-90AD-69A0A277B8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3C1AA0-D6E6-4808-B84D-675E73304020}"/>
              </a:ext>
            </a:extLst>
          </p:cNvPr>
          <p:cNvSpPr>
            <a:spLocks noGrp="1"/>
          </p:cNvSpPr>
          <p:nvPr>
            <p:ph type="sldNum" sz="quarter" idx="12"/>
          </p:nvPr>
        </p:nvSpPr>
        <p:spPr/>
        <p:txBody>
          <a:bodyPr/>
          <a:lstStyle/>
          <a:p>
            <a:fld id="{F3C26270-EBF8-4325-88D5-78D50C2B1ED9}" type="slidenum">
              <a:rPr lang="en-GB" smtClean="0"/>
              <a:t>‹#›</a:t>
            </a:fld>
            <a:endParaRPr lang="en-GB"/>
          </a:p>
        </p:txBody>
      </p:sp>
    </p:spTree>
    <p:extLst>
      <p:ext uri="{BB962C8B-B14F-4D97-AF65-F5344CB8AC3E}">
        <p14:creationId xmlns:p14="http://schemas.microsoft.com/office/powerpoint/2010/main" val="90288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072B-253B-47D1-8ABF-21EA268576D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6CF7BF-A681-4002-A969-1EB4975823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B10877-1E9E-4792-8C2A-32EB79920B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EDC130D-97BC-42B6-AACE-BC13229983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118F9F-FF29-4277-9502-88CFEF0B88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6200ADB-47F0-4133-9D45-3CC70E948868}"/>
              </a:ext>
            </a:extLst>
          </p:cNvPr>
          <p:cNvSpPr>
            <a:spLocks noGrp="1"/>
          </p:cNvSpPr>
          <p:nvPr>
            <p:ph type="dt" sz="half" idx="10"/>
          </p:nvPr>
        </p:nvSpPr>
        <p:spPr/>
        <p:txBody>
          <a:bodyPr/>
          <a:lstStyle/>
          <a:p>
            <a:fld id="{FD1CB069-FE27-49BC-9A6D-02F901FE4D58}" type="datetime1">
              <a:rPr lang="en-GB" smtClean="0"/>
              <a:t>16/02/2022</a:t>
            </a:fld>
            <a:endParaRPr lang="en-GB"/>
          </a:p>
        </p:txBody>
      </p:sp>
      <p:sp>
        <p:nvSpPr>
          <p:cNvPr id="8" name="Footer Placeholder 7">
            <a:extLst>
              <a:ext uri="{FF2B5EF4-FFF2-40B4-BE49-F238E27FC236}">
                <a16:creationId xmlns:a16="http://schemas.microsoft.com/office/drawing/2014/main" id="{9337EFCA-43D7-4CB3-AB4D-DF2BF52E27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03DC9C7-C3AA-40B5-8E93-4B6530B90073}"/>
              </a:ext>
            </a:extLst>
          </p:cNvPr>
          <p:cNvSpPr>
            <a:spLocks noGrp="1"/>
          </p:cNvSpPr>
          <p:nvPr>
            <p:ph type="sldNum" sz="quarter" idx="12"/>
          </p:nvPr>
        </p:nvSpPr>
        <p:spPr/>
        <p:txBody>
          <a:bodyPr/>
          <a:lstStyle/>
          <a:p>
            <a:fld id="{F3C26270-EBF8-4325-88D5-78D50C2B1ED9}" type="slidenum">
              <a:rPr lang="en-GB" smtClean="0"/>
              <a:t>‹#›</a:t>
            </a:fld>
            <a:endParaRPr lang="en-GB"/>
          </a:p>
        </p:txBody>
      </p:sp>
    </p:spTree>
    <p:extLst>
      <p:ext uri="{BB962C8B-B14F-4D97-AF65-F5344CB8AC3E}">
        <p14:creationId xmlns:p14="http://schemas.microsoft.com/office/powerpoint/2010/main" val="589482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F6A3-5698-4897-A863-CDD15F6C7A5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7C84AED-8586-4256-A54C-185C411B4157}"/>
              </a:ext>
            </a:extLst>
          </p:cNvPr>
          <p:cNvSpPr>
            <a:spLocks noGrp="1"/>
          </p:cNvSpPr>
          <p:nvPr>
            <p:ph type="dt" sz="half" idx="10"/>
          </p:nvPr>
        </p:nvSpPr>
        <p:spPr/>
        <p:txBody>
          <a:bodyPr/>
          <a:lstStyle/>
          <a:p>
            <a:fld id="{3D5EC10F-1225-4981-9DA2-88847396AA4B}" type="datetime1">
              <a:rPr lang="en-GB" smtClean="0"/>
              <a:t>16/02/2022</a:t>
            </a:fld>
            <a:endParaRPr lang="en-GB"/>
          </a:p>
        </p:txBody>
      </p:sp>
      <p:sp>
        <p:nvSpPr>
          <p:cNvPr id="4" name="Footer Placeholder 3">
            <a:extLst>
              <a:ext uri="{FF2B5EF4-FFF2-40B4-BE49-F238E27FC236}">
                <a16:creationId xmlns:a16="http://schemas.microsoft.com/office/drawing/2014/main" id="{4F5266BC-650E-4329-95E7-A7ED7E1160A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36125E-BDD4-4DFF-9261-99A974FB06E0}"/>
              </a:ext>
            </a:extLst>
          </p:cNvPr>
          <p:cNvSpPr>
            <a:spLocks noGrp="1"/>
          </p:cNvSpPr>
          <p:nvPr>
            <p:ph type="sldNum" sz="quarter" idx="12"/>
          </p:nvPr>
        </p:nvSpPr>
        <p:spPr/>
        <p:txBody>
          <a:bodyPr/>
          <a:lstStyle/>
          <a:p>
            <a:fld id="{F3C26270-EBF8-4325-88D5-78D50C2B1ED9}" type="slidenum">
              <a:rPr lang="en-GB" smtClean="0"/>
              <a:t>‹#›</a:t>
            </a:fld>
            <a:endParaRPr lang="en-GB"/>
          </a:p>
        </p:txBody>
      </p:sp>
    </p:spTree>
    <p:extLst>
      <p:ext uri="{BB962C8B-B14F-4D97-AF65-F5344CB8AC3E}">
        <p14:creationId xmlns:p14="http://schemas.microsoft.com/office/powerpoint/2010/main" val="98950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DB5601-53F2-4B8D-8D57-FB08430617E8}"/>
              </a:ext>
            </a:extLst>
          </p:cNvPr>
          <p:cNvSpPr>
            <a:spLocks noGrp="1"/>
          </p:cNvSpPr>
          <p:nvPr>
            <p:ph type="dt" sz="half" idx="10"/>
          </p:nvPr>
        </p:nvSpPr>
        <p:spPr/>
        <p:txBody>
          <a:bodyPr/>
          <a:lstStyle/>
          <a:p>
            <a:fld id="{51C9EDE5-9174-41D1-BE39-0F443DC0AB5B}" type="datetime1">
              <a:rPr lang="en-GB" smtClean="0"/>
              <a:t>16/02/2022</a:t>
            </a:fld>
            <a:endParaRPr lang="en-GB"/>
          </a:p>
        </p:txBody>
      </p:sp>
      <p:sp>
        <p:nvSpPr>
          <p:cNvPr id="3" name="Footer Placeholder 2">
            <a:extLst>
              <a:ext uri="{FF2B5EF4-FFF2-40B4-BE49-F238E27FC236}">
                <a16:creationId xmlns:a16="http://schemas.microsoft.com/office/drawing/2014/main" id="{4C97DF8F-A87A-4F11-AFA5-BB64D8F37C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116C6C9-91AC-4D78-9D31-9B7B02303D51}"/>
              </a:ext>
            </a:extLst>
          </p:cNvPr>
          <p:cNvSpPr>
            <a:spLocks noGrp="1"/>
          </p:cNvSpPr>
          <p:nvPr>
            <p:ph type="sldNum" sz="quarter" idx="12"/>
          </p:nvPr>
        </p:nvSpPr>
        <p:spPr/>
        <p:txBody>
          <a:bodyPr/>
          <a:lstStyle/>
          <a:p>
            <a:fld id="{F3C26270-EBF8-4325-88D5-78D50C2B1ED9}" type="slidenum">
              <a:rPr lang="en-GB" smtClean="0"/>
              <a:t>‹#›</a:t>
            </a:fld>
            <a:endParaRPr lang="en-GB"/>
          </a:p>
        </p:txBody>
      </p:sp>
    </p:spTree>
    <p:extLst>
      <p:ext uri="{BB962C8B-B14F-4D97-AF65-F5344CB8AC3E}">
        <p14:creationId xmlns:p14="http://schemas.microsoft.com/office/powerpoint/2010/main" val="2190666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CF0B4-DB25-4C44-AD5F-6F93515900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97E67F-8B5C-45D7-BED9-040C00982B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E9064D-F651-42BC-AE13-EBCB3581E6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18DEE-6923-4732-B777-8568560E4115}"/>
              </a:ext>
            </a:extLst>
          </p:cNvPr>
          <p:cNvSpPr>
            <a:spLocks noGrp="1"/>
          </p:cNvSpPr>
          <p:nvPr>
            <p:ph type="dt" sz="half" idx="10"/>
          </p:nvPr>
        </p:nvSpPr>
        <p:spPr/>
        <p:txBody>
          <a:bodyPr/>
          <a:lstStyle/>
          <a:p>
            <a:fld id="{6B035CEE-EE87-4009-8476-75CCAE3F3B99}" type="datetime1">
              <a:rPr lang="en-GB" smtClean="0"/>
              <a:t>16/02/2022</a:t>
            </a:fld>
            <a:endParaRPr lang="en-GB"/>
          </a:p>
        </p:txBody>
      </p:sp>
      <p:sp>
        <p:nvSpPr>
          <p:cNvPr id="6" name="Footer Placeholder 5">
            <a:extLst>
              <a:ext uri="{FF2B5EF4-FFF2-40B4-BE49-F238E27FC236}">
                <a16:creationId xmlns:a16="http://schemas.microsoft.com/office/drawing/2014/main" id="{15428D66-69E1-44CB-83A4-C103606E47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298980-EB30-43A9-B465-A1490F1C2A26}"/>
              </a:ext>
            </a:extLst>
          </p:cNvPr>
          <p:cNvSpPr>
            <a:spLocks noGrp="1"/>
          </p:cNvSpPr>
          <p:nvPr>
            <p:ph type="sldNum" sz="quarter" idx="12"/>
          </p:nvPr>
        </p:nvSpPr>
        <p:spPr/>
        <p:txBody>
          <a:bodyPr/>
          <a:lstStyle/>
          <a:p>
            <a:fld id="{F3C26270-EBF8-4325-88D5-78D50C2B1ED9}" type="slidenum">
              <a:rPr lang="en-GB" smtClean="0"/>
              <a:t>‹#›</a:t>
            </a:fld>
            <a:endParaRPr lang="en-GB"/>
          </a:p>
        </p:txBody>
      </p:sp>
    </p:spTree>
    <p:extLst>
      <p:ext uri="{BB962C8B-B14F-4D97-AF65-F5344CB8AC3E}">
        <p14:creationId xmlns:p14="http://schemas.microsoft.com/office/powerpoint/2010/main" val="2609394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1F823-DE69-440E-A32F-C09525ADE3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701D0CE-5CBD-4930-8F43-0B013E310A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E5117B4-6460-4CB9-BA4B-FF2C5C461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F7C66-981D-4982-AD3E-B5CDFE21626C}"/>
              </a:ext>
            </a:extLst>
          </p:cNvPr>
          <p:cNvSpPr>
            <a:spLocks noGrp="1"/>
          </p:cNvSpPr>
          <p:nvPr>
            <p:ph type="dt" sz="half" idx="10"/>
          </p:nvPr>
        </p:nvSpPr>
        <p:spPr/>
        <p:txBody>
          <a:bodyPr/>
          <a:lstStyle/>
          <a:p>
            <a:fld id="{5598B4D0-D915-4C95-B6C5-1EC71A539B0C}" type="datetime1">
              <a:rPr lang="en-GB" smtClean="0"/>
              <a:t>16/02/2022</a:t>
            </a:fld>
            <a:endParaRPr lang="en-GB"/>
          </a:p>
        </p:txBody>
      </p:sp>
      <p:sp>
        <p:nvSpPr>
          <p:cNvPr id="6" name="Footer Placeholder 5">
            <a:extLst>
              <a:ext uri="{FF2B5EF4-FFF2-40B4-BE49-F238E27FC236}">
                <a16:creationId xmlns:a16="http://schemas.microsoft.com/office/drawing/2014/main" id="{D08D2043-DD95-4663-BB71-14083118C8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E8E581-E1F8-4DD1-A60F-EA80BD723374}"/>
              </a:ext>
            </a:extLst>
          </p:cNvPr>
          <p:cNvSpPr>
            <a:spLocks noGrp="1"/>
          </p:cNvSpPr>
          <p:nvPr>
            <p:ph type="sldNum" sz="quarter" idx="12"/>
          </p:nvPr>
        </p:nvSpPr>
        <p:spPr/>
        <p:txBody>
          <a:bodyPr/>
          <a:lstStyle/>
          <a:p>
            <a:fld id="{F3C26270-EBF8-4325-88D5-78D50C2B1ED9}" type="slidenum">
              <a:rPr lang="en-GB" smtClean="0"/>
              <a:t>‹#›</a:t>
            </a:fld>
            <a:endParaRPr lang="en-GB"/>
          </a:p>
        </p:txBody>
      </p:sp>
    </p:spTree>
    <p:extLst>
      <p:ext uri="{BB962C8B-B14F-4D97-AF65-F5344CB8AC3E}">
        <p14:creationId xmlns:p14="http://schemas.microsoft.com/office/powerpoint/2010/main" val="518544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6E3633-3DEF-44A7-B789-6A5B38DD6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A6CDE1-1B73-45AE-9043-BF89ADB5EE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CB4ACE-5B59-4AFB-99F4-9584B45EF6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787B5-5CE2-49F1-B330-F5C309AE5E40}" type="datetime1">
              <a:rPr lang="en-GB" smtClean="0"/>
              <a:t>16/02/2022</a:t>
            </a:fld>
            <a:endParaRPr lang="en-GB"/>
          </a:p>
        </p:txBody>
      </p:sp>
      <p:sp>
        <p:nvSpPr>
          <p:cNvPr id="5" name="Footer Placeholder 4">
            <a:extLst>
              <a:ext uri="{FF2B5EF4-FFF2-40B4-BE49-F238E27FC236}">
                <a16:creationId xmlns:a16="http://schemas.microsoft.com/office/drawing/2014/main" id="{8E64BDB7-4EFE-42FD-8ACF-F3DEE0071C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609ECF2-A627-4B79-982C-43E15D7499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C26270-EBF8-4325-88D5-78D50C2B1ED9}" type="slidenum">
              <a:rPr lang="en-GB" smtClean="0"/>
              <a:t>‹#›</a:t>
            </a:fld>
            <a:endParaRPr lang="en-GB"/>
          </a:p>
        </p:txBody>
      </p:sp>
    </p:spTree>
    <p:extLst>
      <p:ext uri="{BB962C8B-B14F-4D97-AF65-F5344CB8AC3E}">
        <p14:creationId xmlns:p14="http://schemas.microsoft.com/office/powerpoint/2010/main" val="3472054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6.xml"/><Relationship Id="rId6" Type="http://schemas.openxmlformats.org/officeDocument/2006/relationships/image" Target="../media/image20.wmf"/><Relationship Id="rId5" Type="http://schemas.openxmlformats.org/officeDocument/2006/relationships/image" Target="../media/image19.jp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hyperlink" Target="https://cerncourier.com/wp-content/uploads/2021/07/CERNCourier2021JulAug-digitaledition.pdf"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4A983E-8BD9-4FFE-B32A-DDBD82981A85}"/>
              </a:ext>
            </a:extLst>
          </p:cNvPr>
          <p:cNvSpPr txBox="1"/>
          <p:nvPr/>
        </p:nvSpPr>
        <p:spPr>
          <a:xfrm>
            <a:off x="1057275" y="865564"/>
            <a:ext cx="9772650" cy="5673348"/>
          </a:xfrm>
          <a:prstGeom prst="rect">
            <a:avLst/>
          </a:prstGeom>
          <a:noFill/>
        </p:spPr>
        <p:txBody>
          <a:bodyPr wrap="square" rtlCol="0">
            <a:spAutoFit/>
          </a:bodyPr>
          <a:lstStyle/>
          <a:p>
            <a:pPr algn="ct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2800" dirty="0">
                <a:effectLst/>
                <a:latin typeface="Calibri" panose="020F0502020204030204" pitchFamily="34" charset="0"/>
                <a:ea typeface="Calibri" panose="020F0502020204030204" pitchFamily="34" charset="0"/>
                <a:cs typeface="Times New Roman" panose="02020603050405020304" pitchFamily="18" charset="0"/>
              </a:rPr>
              <a:t>An ultra-low-mass silicon pixel tracker for ILC or C</a:t>
            </a:r>
            <a:r>
              <a:rPr lang="en-GB" sz="2800" baseline="30000" dirty="0">
                <a:effectLst/>
                <a:latin typeface="Calibri" panose="020F0502020204030204" pitchFamily="34" charset="0"/>
                <a:ea typeface="Calibri" panose="020F0502020204030204" pitchFamily="34" charset="0"/>
                <a:cs typeface="Times New Roman" panose="02020603050405020304" pitchFamily="18" charset="0"/>
              </a:rPr>
              <a:t>3</a:t>
            </a:r>
          </a:p>
          <a:p>
            <a:pPr algn="ctr"/>
            <a:endParaRPr lang="en-GB" sz="2800" baseline="30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2800" baseline="30000" dirty="0">
                <a:latin typeface="Calibri" panose="020F0502020204030204" pitchFamily="34" charset="0"/>
                <a:ea typeface="Calibri" panose="020F0502020204030204" pitchFamily="34" charset="0"/>
                <a:cs typeface="Times New Roman" panose="02020603050405020304" pitchFamily="18" charset="0"/>
              </a:rPr>
              <a:t>[C-cubed, a ‘Cool Copper Collider’ – SLAC, LANL, UCLA, INFN-Frascati, FNAL]</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dirty="0">
              <a:latin typeface="Calibri" panose="020F0502020204030204" pitchFamily="34" charset="0"/>
              <a:ea typeface="Calibri" panose="020F0502020204030204" pitchFamily="34" charset="0"/>
              <a:cs typeface="Times New Roman" panose="02020603050405020304" pitchFamily="18" charset="0"/>
            </a:endParaRPr>
          </a:p>
          <a:p>
            <a:pPr algn="r"/>
            <a:r>
              <a:rPr lang="en-GB" sz="1800" dirty="0">
                <a:effectLst/>
                <a:latin typeface="Calibri" panose="020F0502020204030204" pitchFamily="34" charset="0"/>
                <a:ea typeface="Calibri" panose="020F0502020204030204" pitchFamily="34" charset="0"/>
                <a:cs typeface="Times New Roman" panose="02020603050405020304" pitchFamily="18" charset="0"/>
              </a:rPr>
              <a:t>Chris Damerell</a:t>
            </a:r>
          </a:p>
          <a:p>
            <a:pPr algn="r"/>
            <a:r>
              <a:rPr lang="en-GB" dirty="0">
                <a:latin typeface="Calibri" panose="020F0502020204030204" pitchFamily="34" charset="0"/>
                <a:ea typeface="Calibri" panose="020F0502020204030204" pitchFamily="34" charset="0"/>
                <a:cs typeface="Times New Roman" panose="02020603050405020304" pitchFamily="18" charset="0"/>
              </a:rPr>
              <a:t>RAL </a:t>
            </a:r>
          </a:p>
          <a:p>
            <a:pPr algn="r"/>
            <a:r>
              <a:rPr lang="en-GB" sz="1800" dirty="0">
                <a:effectLst/>
                <a:latin typeface="Calibri" panose="020F0502020204030204" pitchFamily="34" charset="0"/>
                <a:ea typeface="Calibri" panose="020F0502020204030204" pitchFamily="34" charset="0"/>
                <a:cs typeface="Times New Roman" panose="02020603050405020304" pitchFamily="18" charset="0"/>
              </a:rPr>
              <a:t>16 Feb 2022</a:t>
            </a:r>
          </a:p>
          <a:p>
            <a:endParaRPr lang="en-GB"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ILC and C</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GB" sz="1800" dirty="0">
                <a:effectLst/>
                <a:latin typeface="Calibri" panose="020F0502020204030204" pitchFamily="34" charset="0"/>
                <a:ea typeface="Calibri" panose="020F0502020204030204" pitchFamily="34" charset="0"/>
                <a:cs typeface="Times New Roman" panose="02020603050405020304" pitchFamily="18" charset="0"/>
              </a:rPr>
              <a:t> status, two options for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TeV</a:t>
            </a:r>
            <a:r>
              <a:rPr lang="en-GB" sz="1800" dirty="0">
                <a:effectLst/>
                <a:latin typeface="Calibri" panose="020F0502020204030204" pitchFamily="34" charset="0"/>
                <a:ea typeface="Calibri" panose="020F0502020204030204" pitchFamily="34" charset="0"/>
                <a:cs typeface="Times New Roman" panose="02020603050405020304" pitchFamily="18" charset="0"/>
              </a:rPr>
              <a:t>-scale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e+e</a:t>
            </a:r>
            <a:r>
              <a:rPr lang="en-GB" sz="1800" dirty="0">
                <a:effectLst/>
                <a:latin typeface="Calibri" panose="020F0502020204030204" pitchFamily="34" charset="0"/>
                <a:ea typeface="Calibri" panose="020F0502020204030204" pitchFamily="34" charset="0"/>
                <a:cs typeface="Times New Roman" panose="02020603050405020304" pitchFamily="18" charset="0"/>
              </a:rPr>
              <a:t>- linear collider now under discussion at Snowmass</a:t>
            </a:r>
          </a:p>
          <a:p>
            <a:pPr marL="285750" indent="-285750">
              <a:buFont typeface="Arial" panose="020B0604020202020204" pitchFamily="34" charset="0"/>
              <a:buChar char="•"/>
            </a:pPr>
            <a:endParaRPr lang="en-GB"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SPT:</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A Silicon Pixel Tracker of minimal material, matched to both these accelerator concepts</a:t>
            </a:r>
          </a:p>
          <a:p>
            <a:pPr lvl="2"/>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latin typeface="Calibri" panose="020F0502020204030204" pitchFamily="34" charset="0"/>
              <a:cs typeface="Times New Roman" panose="02020603050405020304" pitchFamily="18" charset="0"/>
            </a:endParaRPr>
          </a:p>
          <a:p>
            <a:endParaRPr lang="en-GB" dirty="0">
              <a:latin typeface="Calibri" panose="020F0502020204030204" pitchFamily="34" charset="0"/>
              <a:cs typeface="Times New Roman" panose="02020603050405020304" pitchFamily="18" charset="0"/>
            </a:endParaRPr>
          </a:p>
          <a:p>
            <a:endParaRPr lang="en-GB" dirty="0">
              <a:latin typeface="Calibri" panose="020F0502020204030204" pitchFamily="34" charset="0"/>
              <a:cs typeface="Times New Roman" panose="02020603050405020304" pitchFamily="18" charset="0"/>
            </a:endParaRPr>
          </a:p>
          <a:p>
            <a:endParaRPr lang="en-GB" dirty="0"/>
          </a:p>
        </p:txBody>
      </p:sp>
      <p:sp>
        <p:nvSpPr>
          <p:cNvPr id="3" name="Slide Number Placeholder 2">
            <a:extLst>
              <a:ext uri="{FF2B5EF4-FFF2-40B4-BE49-F238E27FC236}">
                <a16:creationId xmlns:a16="http://schemas.microsoft.com/office/drawing/2014/main" id="{0C30C4CA-CB79-4BF5-95C6-7E559D3B34A5}"/>
              </a:ext>
            </a:extLst>
          </p:cNvPr>
          <p:cNvSpPr>
            <a:spLocks noGrp="1"/>
          </p:cNvSpPr>
          <p:nvPr>
            <p:ph type="sldNum" sz="quarter" idx="12"/>
          </p:nvPr>
        </p:nvSpPr>
        <p:spPr/>
        <p:txBody>
          <a:bodyPr/>
          <a:lstStyle/>
          <a:p>
            <a:fld id="{F3C26270-EBF8-4325-88D5-78D50C2B1ED9}" type="slidenum">
              <a:rPr lang="en-GB" smtClean="0"/>
              <a:t>1</a:t>
            </a:fld>
            <a:endParaRPr lang="en-GB"/>
          </a:p>
        </p:txBody>
      </p:sp>
    </p:spTree>
    <p:extLst>
      <p:ext uri="{BB962C8B-B14F-4D97-AF65-F5344CB8AC3E}">
        <p14:creationId xmlns:p14="http://schemas.microsoft.com/office/powerpoint/2010/main" val="2814287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38212E-BCC5-4F64-A32A-F6D9833EFA44}"/>
              </a:ext>
            </a:extLst>
          </p:cNvPr>
          <p:cNvSpPr txBox="1"/>
          <p:nvPr/>
        </p:nvSpPr>
        <p:spPr>
          <a:xfrm>
            <a:off x="847726" y="638175"/>
            <a:ext cx="10753724" cy="6186309"/>
          </a:xfrm>
          <a:prstGeom prst="rect">
            <a:avLst/>
          </a:prstGeom>
          <a:noFill/>
        </p:spPr>
        <p:txBody>
          <a:bodyPr wrap="square" rtlCol="0">
            <a:spAutoFit/>
          </a:bodyPr>
          <a:lstStyle/>
          <a:p>
            <a:r>
              <a:rPr lang="en-GB" b="1" dirty="0"/>
              <a:t>Next steps for C</a:t>
            </a:r>
            <a:r>
              <a:rPr lang="en-GB" b="1" baseline="30000" dirty="0"/>
              <a:t>3</a:t>
            </a:r>
            <a:endParaRPr lang="en-GB" b="1" dirty="0"/>
          </a:p>
          <a:p>
            <a:endParaRPr lang="en-GB" dirty="0"/>
          </a:p>
          <a:p>
            <a:pPr marL="285750" indent="-285750">
              <a:buFont typeface="Arial" panose="020B0604020202020204" pitchFamily="34" charset="0"/>
              <a:buChar char="•"/>
            </a:pPr>
            <a:r>
              <a:rPr lang="en-GB" dirty="0"/>
              <a:t>Would be helped by an authoritative comparison with ILC (hopefully without convening another ITRP).  We hope to get an impartial expert (someone of the stature of Reinhard Brinkman) during the ‘Collider discussions’  sessions at Snowmass, 28-31 March, to provide a technical comparison between ILC and C</a:t>
            </a:r>
            <a:r>
              <a:rPr lang="en-GB" baseline="30000" dirty="0"/>
              <a:t>3</a:t>
            </a:r>
            <a:endParaRPr lang="en-GB" dirty="0"/>
          </a:p>
          <a:p>
            <a:endParaRPr lang="en-GB" dirty="0"/>
          </a:p>
          <a:p>
            <a:pPr marL="285750" indent="-285750">
              <a:buFont typeface="Arial" panose="020B0604020202020204" pitchFamily="34" charset="0"/>
              <a:buChar char="•"/>
            </a:pPr>
            <a:r>
              <a:rPr lang="en-GB" dirty="0"/>
              <a:t>Needs ~$100 M to produce a full </a:t>
            </a:r>
            <a:r>
              <a:rPr lang="en-GB" dirty="0" err="1"/>
              <a:t>cryo</a:t>
            </a:r>
            <a:r>
              <a:rPr lang="en-GB" dirty="0"/>
              <a:t> module (meanwhile, costs continue to fall, with ongoing klystron development)</a:t>
            </a:r>
          </a:p>
          <a:p>
            <a:endParaRPr lang="en-GB" dirty="0"/>
          </a:p>
          <a:p>
            <a:pPr marL="285750" indent="-285750">
              <a:buFont typeface="Arial" panose="020B0604020202020204" pitchFamily="34" charset="0"/>
              <a:buChar char="•"/>
            </a:pPr>
            <a:r>
              <a:rPr lang="en-GB" dirty="0"/>
              <a:t>Will need strong backing from DOE and the next Fermilab Director, in contrast to the ‘hadron alliance’ in 2008, which convinced the authorities to kill off the previous US-based proposal.  Hoping to avoid further ‘scientific vandalism’.  The Fermilab Site Filler Collider working group has given encouragement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Provisional schedule has 250 GeV machine operating from 2040, subject to funding, after Snowmass/P5 exercise now under way</a:t>
            </a:r>
          </a:p>
          <a:p>
            <a:endParaRPr lang="en-GB" dirty="0"/>
          </a:p>
          <a:p>
            <a:pPr marL="285750" indent="-285750">
              <a:buFont typeface="Arial" panose="020B0604020202020204" pitchFamily="34" charset="0"/>
              <a:buChar char="•"/>
            </a:pPr>
            <a:r>
              <a:rPr lang="en-GB" dirty="0"/>
              <a:t>Cost estimate for C</a:t>
            </a:r>
            <a:r>
              <a:rPr lang="en-GB" baseline="30000" dirty="0"/>
              <a:t>3  </a:t>
            </a:r>
            <a:r>
              <a:rPr lang="en-GB" dirty="0"/>
              <a:t>250 is $3.7B, plus lab labour and contingency.  Many components of this estimate are derived from ILC and CLIC  </a:t>
            </a:r>
          </a:p>
          <a:p>
            <a:pPr marL="285750" indent="-285750">
              <a:buFont typeface="Arial" panose="020B0604020202020204" pitchFamily="34" charset="0"/>
              <a:buChar char="•"/>
            </a:pPr>
            <a:endParaRPr lang="en-GB" dirty="0"/>
          </a:p>
          <a:p>
            <a:r>
              <a:rPr lang="en-GB" dirty="0"/>
              <a:t>------------------------------------------------------------------------------------------------------------------------------------------------------</a:t>
            </a:r>
          </a:p>
          <a:p>
            <a:pPr marL="285750" indent="-285750">
              <a:buFont typeface="Arial" panose="020B0604020202020204" pitchFamily="34" charset="0"/>
              <a:buChar char="•"/>
            </a:pPr>
            <a:endParaRPr lang="en-GB" dirty="0"/>
          </a:p>
          <a:p>
            <a:endParaRPr lang="en-GB" dirty="0"/>
          </a:p>
        </p:txBody>
      </p:sp>
      <p:sp>
        <p:nvSpPr>
          <p:cNvPr id="3" name="Slide Number Placeholder 2">
            <a:extLst>
              <a:ext uri="{FF2B5EF4-FFF2-40B4-BE49-F238E27FC236}">
                <a16:creationId xmlns:a16="http://schemas.microsoft.com/office/drawing/2014/main" id="{A50EEF0A-CDD3-489F-844A-79D2A12DBA2E}"/>
              </a:ext>
            </a:extLst>
          </p:cNvPr>
          <p:cNvSpPr>
            <a:spLocks noGrp="1"/>
          </p:cNvSpPr>
          <p:nvPr>
            <p:ph type="sldNum" sz="quarter" idx="12"/>
          </p:nvPr>
        </p:nvSpPr>
        <p:spPr/>
        <p:txBody>
          <a:bodyPr/>
          <a:lstStyle/>
          <a:p>
            <a:fld id="{F3C26270-EBF8-4325-88D5-78D50C2B1ED9}" type="slidenum">
              <a:rPr lang="en-GB" smtClean="0"/>
              <a:t>10</a:t>
            </a:fld>
            <a:endParaRPr lang="en-GB"/>
          </a:p>
        </p:txBody>
      </p:sp>
    </p:spTree>
    <p:extLst>
      <p:ext uri="{BB962C8B-B14F-4D97-AF65-F5344CB8AC3E}">
        <p14:creationId xmlns:p14="http://schemas.microsoft.com/office/powerpoint/2010/main" val="1228562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CF2020-4A02-4674-B739-70D6B5DA2EFB}"/>
              </a:ext>
            </a:extLst>
          </p:cNvPr>
          <p:cNvSpPr txBox="1"/>
          <p:nvPr/>
        </p:nvSpPr>
        <p:spPr>
          <a:xfrm>
            <a:off x="676275" y="123825"/>
            <a:ext cx="10687050" cy="6401753"/>
          </a:xfrm>
          <a:prstGeom prst="rect">
            <a:avLst/>
          </a:prstGeom>
          <a:noFill/>
        </p:spPr>
        <p:txBody>
          <a:bodyPr wrap="square" rtlCol="0">
            <a:spAutoFit/>
          </a:bodyPr>
          <a:lstStyle/>
          <a:p>
            <a:endParaRPr lang="en-GB" dirty="0"/>
          </a:p>
          <a:p>
            <a:pPr algn="ctr"/>
            <a:r>
              <a:rPr lang="en-GB" sz="3200" dirty="0"/>
              <a:t>The Silicon Pixel Tracker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Assuming ILC or C</a:t>
            </a:r>
            <a:r>
              <a:rPr lang="en-GB" baseline="30000" dirty="0"/>
              <a:t>3</a:t>
            </a:r>
            <a:r>
              <a:rPr lang="en-GB" dirty="0"/>
              <a:t> gets built,  we need an excellent tracking system, with minimal material, including the forward region (due to the multi-jet nature of </a:t>
            </a:r>
            <a:r>
              <a:rPr lang="en-GB" dirty="0" err="1"/>
              <a:t>TeV</a:t>
            </a:r>
            <a:r>
              <a:rPr lang="en-GB" dirty="0"/>
              <a:t>-scale physics)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ILC Detector Review Panel in 2007 looked at proposals for tracking in </a:t>
            </a:r>
            <a:r>
              <a:rPr lang="en-GB" dirty="0" err="1"/>
              <a:t>Beijng</a:t>
            </a:r>
            <a:r>
              <a:rPr lang="en-GB" dirty="0"/>
              <a:t>, and we were concerned about all of them.  Marcel </a:t>
            </a:r>
            <a:r>
              <a:rPr lang="en-GB" dirty="0" err="1"/>
              <a:t>Demarteau</a:t>
            </a:r>
            <a:r>
              <a:rPr lang="en-GB" dirty="0"/>
              <a:t>:  ‘Tracking has always gone to Hell in the forward region’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By 2008, we had a proposed solution – the Silicon Pixel Tracker, SPT.  Konstantin </a:t>
            </a:r>
            <a:r>
              <a:rPr lang="en-GB" dirty="0" err="1"/>
              <a:t>Stefanov</a:t>
            </a:r>
            <a:r>
              <a:rPr lang="en-GB" dirty="0"/>
              <a:t>, ILC Workshop, Sendai, Japan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Immediate reaction was ‘It’s a case of the better being the enemy of the good!  We need to be running by 2020, so we’ll stick to the microstrip baseline’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Over the past decade, the SPT concept has become increasingly attractive, as a result of developments in pixel design (pinned photodiode) and MAPS-based tracking for ALICE (ITS-2, now moving to ITS-3)</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By the time of LCWS-2021, when Konstantin presented an updated conceptual design, it was now considered to be clearly the technology of choice for ILC, at least by the </a:t>
            </a:r>
            <a:r>
              <a:rPr lang="en-GB" dirty="0" err="1"/>
              <a:t>SiD</a:t>
            </a:r>
            <a:r>
              <a:rPr lang="en-GB" dirty="0"/>
              <a:t> collaboration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So let’s review the design concept (which is also applicable to C</a:t>
            </a:r>
            <a:r>
              <a:rPr lang="en-GB" baseline="30000" dirty="0"/>
              <a:t>3</a:t>
            </a:r>
            <a:r>
              <a:rPr lang="en-GB" dirty="0"/>
              <a:t>, though with a different time structure)</a:t>
            </a:r>
          </a:p>
        </p:txBody>
      </p:sp>
      <p:sp>
        <p:nvSpPr>
          <p:cNvPr id="3" name="Slide Number Placeholder 2">
            <a:extLst>
              <a:ext uri="{FF2B5EF4-FFF2-40B4-BE49-F238E27FC236}">
                <a16:creationId xmlns:a16="http://schemas.microsoft.com/office/drawing/2014/main" id="{399DBF0C-61A7-4B0D-AE03-694D7A95056D}"/>
              </a:ext>
            </a:extLst>
          </p:cNvPr>
          <p:cNvSpPr>
            <a:spLocks noGrp="1"/>
          </p:cNvSpPr>
          <p:nvPr>
            <p:ph type="sldNum" sz="quarter" idx="12"/>
          </p:nvPr>
        </p:nvSpPr>
        <p:spPr/>
        <p:txBody>
          <a:bodyPr/>
          <a:lstStyle/>
          <a:p>
            <a:fld id="{F3C26270-EBF8-4325-88D5-78D50C2B1ED9}" type="slidenum">
              <a:rPr lang="en-GB" smtClean="0"/>
              <a:t>11</a:t>
            </a:fld>
            <a:endParaRPr lang="en-GB"/>
          </a:p>
        </p:txBody>
      </p:sp>
    </p:spTree>
    <p:extLst>
      <p:ext uri="{BB962C8B-B14F-4D97-AF65-F5344CB8AC3E}">
        <p14:creationId xmlns:p14="http://schemas.microsoft.com/office/powerpoint/2010/main" val="1087797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F0ED53-45BC-484B-9A31-BEC23978A303}"/>
              </a:ext>
            </a:extLst>
          </p:cNvPr>
          <p:cNvPicPr>
            <a:picLocks noChangeAspect="1"/>
          </p:cNvPicPr>
          <p:nvPr/>
        </p:nvPicPr>
        <p:blipFill>
          <a:blip r:embed="rId2"/>
          <a:stretch>
            <a:fillRect/>
          </a:stretch>
        </p:blipFill>
        <p:spPr>
          <a:xfrm>
            <a:off x="3354285" y="937667"/>
            <a:ext cx="4560232" cy="3314346"/>
          </a:xfrm>
          <a:prstGeom prst="rect">
            <a:avLst/>
          </a:prstGeom>
        </p:spPr>
      </p:pic>
      <p:sp>
        <p:nvSpPr>
          <p:cNvPr id="4" name="Rectangle 3">
            <a:extLst>
              <a:ext uri="{FF2B5EF4-FFF2-40B4-BE49-F238E27FC236}">
                <a16:creationId xmlns:a16="http://schemas.microsoft.com/office/drawing/2014/main" id="{C4A62F65-4CA1-4AA6-9BBD-6F0D210FA346}"/>
              </a:ext>
            </a:extLst>
          </p:cNvPr>
          <p:cNvSpPr/>
          <p:nvPr/>
        </p:nvSpPr>
        <p:spPr>
          <a:xfrm>
            <a:off x="711787" y="5005747"/>
            <a:ext cx="5241338" cy="307777"/>
          </a:xfrm>
          <a:prstGeom prst="rect">
            <a:avLst/>
          </a:prstGeom>
        </p:spPr>
        <p:txBody>
          <a:bodyPr wrap="square">
            <a:spAutoFit/>
          </a:bodyPr>
          <a:lstStyle/>
          <a:p>
            <a:r>
              <a:rPr lang="en-GB" sz="1400" b="1" i="1" dirty="0">
                <a:solidFill>
                  <a:srgbClr val="FF0000"/>
                </a:solidFill>
              </a:rPr>
              <a:t>5 barrels with 4 forward disks at each end  (ILC TDR 2013)</a:t>
            </a:r>
            <a:endParaRPr lang="en-GB" sz="1400" i="1" dirty="0">
              <a:solidFill>
                <a:srgbClr val="FF0000"/>
              </a:solidFill>
            </a:endParaRPr>
          </a:p>
        </p:txBody>
      </p:sp>
      <p:sp>
        <p:nvSpPr>
          <p:cNvPr id="2" name="Slide Number Placeholder 1">
            <a:extLst>
              <a:ext uri="{FF2B5EF4-FFF2-40B4-BE49-F238E27FC236}">
                <a16:creationId xmlns:a16="http://schemas.microsoft.com/office/drawing/2014/main" id="{5FAE54E8-FC0B-47EA-9004-552C61EA3AE7}"/>
              </a:ext>
            </a:extLst>
          </p:cNvPr>
          <p:cNvSpPr>
            <a:spLocks noGrp="1"/>
          </p:cNvSpPr>
          <p:nvPr>
            <p:ph type="sldNum" sz="quarter" idx="12"/>
          </p:nvPr>
        </p:nvSpPr>
        <p:spPr/>
        <p:txBody>
          <a:bodyPr/>
          <a:lstStyle/>
          <a:p>
            <a:fld id="{F3C26270-EBF8-4325-88D5-78D50C2B1ED9}" type="slidenum">
              <a:rPr lang="en-GB" smtClean="0"/>
              <a:t>12</a:t>
            </a:fld>
            <a:endParaRPr lang="en-GB"/>
          </a:p>
        </p:txBody>
      </p:sp>
      <p:sp>
        <p:nvSpPr>
          <p:cNvPr id="3" name="TextBox 2">
            <a:extLst>
              <a:ext uri="{FF2B5EF4-FFF2-40B4-BE49-F238E27FC236}">
                <a16:creationId xmlns:a16="http://schemas.microsoft.com/office/drawing/2014/main" id="{07431569-C7A0-4E39-9B73-33E693C88C5C}"/>
              </a:ext>
            </a:extLst>
          </p:cNvPr>
          <p:cNvSpPr txBox="1"/>
          <p:nvPr/>
        </p:nvSpPr>
        <p:spPr>
          <a:xfrm>
            <a:off x="590550" y="304800"/>
            <a:ext cx="2763735" cy="646331"/>
          </a:xfrm>
          <a:prstGeom prst="rect">
            <a:avLst/>
          </a:prstGeom>
          <a:noFill/>
        </p:spPr>
        <p:txBody>
          <a:bodyPr wrap="square" rtlCol="0">
            <a:spAutoFit/>
          </a:bodyPr>
          <a:lstStyle/>
          <a:p>
            <a:r>
              <a:rPr lang="en-GB" dirty="0"/>
              <a:t>The </a:t>
            </a:r>
            <a:r>
              <a:rPr lang="en-GB" dirty="0" err="1"/>
              <a:t>SiD</a:t>
            </a:r>
            <a:r>
              <a:rPr lang="en-GB" dirty="0"/>
              <a:t> Microstrip Tracker</a:t>
            </a:r>
          </a:p>
          <a:p>
            <a:r>
              <a:rPr lang="en-GB" dirty="0"/>
              <a:t>(previous baseline)</a:t>
            </a:r>
          </a:p>
        </p:txBody>
      </p:sp>
    </p:spTree>
    <p:extLst>
      <p:ext uri="{BB962C8B-B14F-4D97-AF65-F5344CB8AC3E}">
        <p14:creationId xmlns:p14="http://schemas.microsoft.com/office/powerpoint/2010/main" val="1890285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PT-isometric">
            <a:extLst>
              <a:ext uri="{FF2B5EF4-FFF2-40B4-BE49-F238E27FC236}">
                <a16:creationId xmlns:a16="http://schemas.microsoft.com/office/drawing/2014/main" id="{025BEC64-141A-4FA7-81E2-3FC2495A03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77" t="7222" r="10338" b="11140"/>
          <a:stretch/>
        </p:blipFill>
        <p:spPr bwMode="auto">
          <a:xfrm>
            <a:off x="119336" y="1916832"/>
            <a:ext cx="4904822" cy="35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ontent Placeholder 2">
            <a:extLst>
              <a:ext uri="{FF2B5EF4-FFF2-40B4-BE49-F238E27FC236}">
                <a16:creationId xmlns:a16="http://schemas.microsoft.com/office/drawing/2014/main" id="{A45669CB-C523-4919-96D5-2D8F6DC7FB0B}"/>
              </a:ext>
            </a:extLst>
          </p:cNvPr>
          <p:cNvSpPr txBox="1">
            <a:spLocks/>
          </p:cNvSpPr>
          <p:nvPr/>
        </p:nvSpPr>
        <p:spPr>
          <a:xfrm>
            <a:off x="5024158" y="454982"/>
            <a:ext cx="7167842" cy="6230883"/>
          </a:xfrm>
          <a:prstGeom prst="rect">
            <a:avLst/>
          </a:prstGeom>
        </p:spPr>
        <p:txBody>
          <a:bodyPr>
            <a:normAutofit fontScale="92500" lnSpcReduction="10000"/>
          </a:bodyPr>
          <a:lstStyle>
            <a:lvl1pPr marL="342891" indent="-342891" algn="l" rtl="0" eaLnBrk="0" fontAlgn="base" hangingPunct="0">
              <a:spcBef>
                <a:spcPct val="20000"/>
              </a:spcBef>
              <a:spcAft>
                <a:spcPct val="0"/>
              </a:spcAft>
              <a:buChar char="•"/>
              <a:defRPr b="1">
                <a:solidFill>
                  <a:schemeClr val="tx1"/>
                </a:solidFill>
                <a:latin typeface="+mn-lt"/>
                <a:ea typeface="+mn-ea"/>
                <a:cs typeface="+mn-cs"/>
              </a:defRPr>
            </a:lvl1pPr>
            <a:lvl2pPr marL="742932" indent="-285744" algn="l" rtl="0" eaLnBrk="0" fontAlgn="base" hangingPunct="0">
              <a:spcBef>
                <a:spcPct val="20000"/>
              </a:spcBef>
              <a:spcAft>
                <a:spcPct val="0"/>
              </a:spcAft>
              <a:buChar char="–"/>
              <a:defRPr b="1">
                <a:solidFill>
                  <a:schemeClr val="tx1"/>
                </a:solidFill>
                <a:latin typeface="+mn-lt"/>
              </a:defRPr>
            </a:lvl2pPr>
            <a:lvl3pPr marL="1142971" indent="-228594" algn="l" rtl="0" eaLnBrk="0" fontAlgn="base" hangingPunct="0">
              <a:spcBef>
                <a:spcPct val="20000"/>
              </a:spcBef>
              <a:spcAft>
                <a:spcPct val="0"/>
              </a:spcAft>
              <a:buChar char="•"/>
              <a:defRPr b="1">
                <a:solidFill>
                  <a:schemeClr val="tx1"/>
                </a:solidFill>
                <a:latin typeface="+mn-lt"/>
              </a:defRPr>
            </a:lvl3pPr>
            <a:lvl4pPr marL="1600160" indent="-228594" algn="l" rtl="0" eaLnBrk="0" fontAlgn="base" hangingPunct="0">
              <a:spcBef>
                <a:spcPct val="20000"/>
              </a:spcBef>
              <a:spcAft>
                <a:spcPct val="0"/>
              </a:spcAft>
              <a:buChar char="–"/>
              <a:defRPr b="1">
                <a:solidFill>
                  <a:schemeClr val="tx1"/>
                </a:solidFill>
                <a:latin typeface="+mn-lt"/>
              </a:defRPr>
            </a:lvl4pPr>
            <a:lvl5pPr marL="2057349" indent="-228594" algn="l" rtl="0" eaLnBrk="0" fontAlgn="base" hangingPunct="0">
              <a:spcBef>
                <a:spcPct val="20000"/>
              </a:spcBef>
              <a:spcAft>
                <a:spcPct val="0"/>
              </a:spcAft>
              <a:buChar char="»"/>
              <a:defRPr b="1">
                <a:solidFill>
                  <a:schemeClr val="tx1"/>
                </a:solidFill>
                <a:latin typeface="+mn-lt"/>
              </a:defRPr>
            </a:lvl5pPr>
            <a:lvl6pPr marL="2514537" indent="-228594" algn="l" rtl="0" fontAlgn="base">
              <a:spcBef>
                <a:spcPct val="20000"/>
              </a:spcBef>
              <a:spcAft>
                <a:spcPct val="0"/>
              </a:spcAft>
              <a:buChar char="»"/>
              <a:defRPr>
                <a:solidFill>
                  <a:schemeClr val="tx1"/>
                </a:solidFill>
                <a:latin typeface="+mn-lt"/>
              </a:defRPr>
            </a:lvl6pPr>
            <a:lvl7pPr marL="2971726" indent="-228594" algn="l" rtl="0" fontAlgn="base">
              <a:spcBef>
                <a:spcPct val="20000"/>
              </a:spcBef>
              <a:spcAft>
                <a:spcPct val="0"/>
              </a:spcAft>
              <a:buChar char="»"/>
              <a:defRPr>
                <a:solidFill>
                  <a:schemeClr val="tx1"/>
                </a:solidFill>
                <a:latin typeface="+mn-lt"/>
              </a:defRPr>
            </a:lvl7pPr>
            <a:lvl8pPr marL="3428914" indent="-228594" algn="l" rtl="0" fontAlgn="base">
              <a:spcBef>
                <a:spcPct val="20000"/>
              </a:spcBef>
              <a:spcAft>
                <a:spcPct val="0"/>
              </a:spcAft>
              <a:buChar char="»"/>
              <a:defRPr>
                <a:solidFill>
                  <a:schemeClr val="tx1"/>
                </a:solidFill>
                <a:latin typeface="+mn-lt"/>
              </a:defRPr>
            </a:lvl8pPr>
            <a:lvl9pPr marL="3886103" indent="-228594" algn="l" rtl="0" fontAlgn="base">
              <a:spcBef>
                <a:spcPct val="20000"/>
              </a:spcBef>
              <a:spcAft>
                <a:spcPct val="0"/>
              </a:spcAft>
              <a:buChar char="»"/>
              <a:defRPr>
                <a:solidFill>
                  <a:schemeClr val="tx1"/>
                </a:solidFill>
                <a:latin typeface="+mn-lt"/>
              </a:defRPr>
            </a:lvl9pPr>
          </a:lstStyle>
          <a:p>
            <a:pPr defTabSz="914400"/>
            <a:r>
              <a:rPr lang="en-GB" sz="1800" b="0" kern="0" dirty="0"/>
              <a:t>Tracking system with high transparency (</a:t>
            </a:r>
            <a:r>
              <a:rPr lang="en-GB" sz="1800" b="0" kern="0" dirty="0">
                <a:sym typeface="Symbol" panose="05050102010706020507" pitchFamily="18" charset="2"/>
              </a:rPr>
              <a:t></a:t>
            </a:r>
            <a:r>
              <a:rPr lang="en-GB" sz="1800" b="0" kern="0" dirty="0"/>
              <a:t>3% </a:t>
            </a:r>
            <a:r>
              <a:rPr lang="en-GB" sz="1800" b="0" i="1" kern="0" dirty="0"/>
              <a:t>X</a:t>
            </a:r>
            <a:r>
              <a:rPr lang="en-GB" sz="1800" b="0" i="1" kern="0" baseline="-25000" dirty="0"/>
              <a:t>0</a:t>
            </a:r>
            <a:r>
              <a:rPr lang="en-GB" sz="1800" b="0" kern="0" dirty="0"/>
              <a:t>) times obliquity factor  between 1.0 and 1.41 over ful</a:t>
            </a:r>
            <a:r>
              <a:rPr lang="en-GB" b="0" kern="0" dirty="0"/>
              <a:t>l angular range</a:t>
            </a:r>
            <a:endParaRPr lang="en-GB" sz="1800" b="0" kern="0" dirty="0"/>
          </a:p>
          <a:p>
            <a:pPr defTabSz="914400"/>
            <a:r>
              <a:rPr lang="en-GB" sz="1800" b="0" kern="0" dirty="0"/>
              <a:t>Featuring:</a:t>
            </a:r>
          </a:p>
          <a:p>
            <a:pPr lvl="1" defTabSz="914400"/>
            <a:r>
              <a:rPr lang="en-GB" sz="1800" b="0" kern="0" dirty="0"/>
              <a:t>Low mass tracking layers integrating signals through the bunch train, to minimise power</a:t>
            </a:r>
          </a:p>
          <a:p>
            <a:pPr lvl="1" defTabSz="914400"/>
            <a:r>
              <a:rPr lang="en-GB" b="0" kern="0" dirty="0"/>
              <a:t>Single bunch t</a:t>
            </a:r>
            <a:r>
              <a:rPr lang="en-GB" sz="1800" b="0" kern="0" dirty="0"/>
              <a:t>iming information from the vertex detector and a dedicated timing layer (</a:t>
            </a:r>
            <a:r>
              <a:rPr lang="en-GB" b="0" kern="0" dirty="0"/>
              <a:t>just before </a:t>
            </a:r>
            <a:r>
              <a:rPr lang="en-GB" sz="1800" b="0" kern="0" dirty="0"/>
              <a:t>ECAL) for robust pattern recognition</a:t>
            </a:r>
          </a:p>
          <a:p>
            <a:pPr marL="457188" lvl="1" indent="0" defTabSz="914400">
              <a:buNone/>
            </a:pPr>
            <a:r>
              <a:rPr lang="en-GB" sz="1800" b="0" kern="0" dirty="0"/>
              <a:t>  </a:t>
            </a:r>
          </a:p>
          <a:p>
            <a:pPr defTabSz="914400"/>
            <a:r>
              <a:rPr lang="en-GB" b="0" kern="0" dirty="0"/>
              <a:t>A major challenge is</a:t>
            </a:r>
            <a:r>
              <a:rPr lang="en-GB" sz="1800" b="0" kern="0" dirty="0"/>
              <a:t> to </a:t>
            </a:r>
            <a:r>
              <a:rPr lang="en-GB" b="0" kern="0" dirty="0"/>
              <a:t>minimise power dissipation, hence </a:t>
            </a:r>
            <a:r>
              <a:rPr lang="en-GB" sz="1800" b="0" kern="0" dirty="0"/>
              <a:t>material</a:t>
            </a:r>
          </a:p>
          <a:p>
            <a:pPr marL="0" indent="0" defTabSz="914400">
              <a:buNone/>
            </a:pPr>
            <a:endParaRPr lang="en-GB" sz="1100" b="0" kern="0" dirty="0"/>
          </a:p>
          <a:p>
            <a:pPr defTabSz="914400"/>
            <a:r>
              <a:rPr lang="en-GB" sz="1800" b="0" kern="0" dirty="0"/>
              <a:t>Air-cooled, power dissipation in tracking layers ~100 W</a:t>
            </a:r>
          </a:p>
          <a:p>
            <a:pPr marL="0" indent="0" defTabSz="914400">
              <a:buNone/>
            </a:pPr>
            <a:endParaRPr lang="en-GB" sz="1100" b="0" kern="0" dirty="0"/>
          </a:p>
          <a:p>
            <a:pPr defTabSz="914400"/>
            <a:r>
              <a:rPr lang="en-GB" sz="1800" b="0" kern="0" dirty="0"/>
              <a:t>Sensors </a:t>
            </a:r>
            <a:r>
              <a:rPr lang="en-GB" sz="1800" b="0" kern="0" dirty="0">
                <a:sym typeface="Symbol" panose="05050102010706020507" pitchFamily="18" charset="2"/>
              </a:rPr>
              <a:t></a:t>
            </a:r>
            <a:r>
              <a:rPr lang="en-GB" sz="1800" b="0" kern="0" dirty="0"/>
              <a:t>100 </a:t>
            </a:r>
            <a:r>
              <a:rPr lang="en-GB" sz="1800" b="0" kern="0" dirty="0" err="1"/>
              <a:t>μm</a:t>
            </a:r>
            <a:r>
              <a:rPr lang="en-GB" sz="1800" b="0" kern="0" dirty="0"/>
              <a:t> thick, low mass support (total</a:t>
            </a:r>
            <a:r>
              <a:rPr lang="en-GB" sz="1800" b="0" kern="0" dirty="0">
                <a:sym typeface="Symbol" panose="05050102010706020507" pitchFamily="18" charset="2"/>
              </a:rPr>
              <a:t>0.6</a:t>
            </a:r>
            <a:r>
              <a:rPr lang="en-GB" sz="1800" b="0" kern="0" dirty="0"/>
              <a:t>% </a:t>
            </a:r>
            <a:r>
              <a:rPr lang="en-GB" sz="1800" b="0" i="1" kern="0" dirty="0"/>
              <a:t>X</a:t>
            </a:r>
            <a:r>
              <a:rPr lang="en-GB" sz="1800" b="0" i="1" kern="0" baseline="-25000" dirty="0"/>
              <a:t>0</a:t>
            </a:r>
            <a:r>
              <a:rPr lang="en-GB" sz="1800" b="0" kern="0" dirty="0"/>
              <a:t> per layer)</a:t>
            </a:r>
          </a:p>
          <a:p>
            <a:pPr marL="0" indent="0" defTabSz="914400">
              <a:buNone/>
            </a:pPr>
            <a:endParaRPr lang="en-GB" sz="1100" b="0" kern="0" dirty="0"/>
          </a:p>
          <a:p>
            <a:pPr defTabSz="914400"/>
            <a:r>
              <a:rPr lang="en-GB" sz="1800" b="0" kern="0" dirty="0"/>
              <a:t>Pixel size around 50 </a:t>
            </a:r>
            <a:r>
              <a:rPr lang="en-GB" sz="1800" b="0" kern="0" dirty="0" err="1"/>
              <a:t>μm</a:t>
            </a:r>
            <a:r>
              <a:rPr lang="en-GB" sz="1800" b="0" kern="0" dirty="0"/>
              <a:t> × 50 </a:t>
            </a:r>
            <a:r>
              <a:rPr lang="en-GB" sz="1800" b="0" kern="0" dirty="0" err="1"/>
              <a:t>μm</a:t>
            </a:r>
            <a:r>
              <a:rPr lang="en-GB" sz="1800" b="0" kern="0" dirty="0"/>
              <a:t>, </a:t>
            </a:r>
            <a:r>
              <a:rPr lang="en-GB" b="0" kern="0" dirty="0"/>
              <a:t>p</a:t>
            </a:r>
            <a:r>
              <a:rPr lang="en-GB" sz="1800" b="0" kern="0" dirty="0"/>
              <a:t>inned photodiode</a:t>
            </a:r>
          </a:p>
          <a:p>
            <a:pPr marL="0" indent="0" defTabSz="914400">
              <a:buNone/>
            </a:pPr>
            <a:endParaRPr lang="en-GB" sz="1100" b="0" kern="0" dirty="0"/>
          </a:p>
          <a:p>
            <a:pPr defTabSz="914400"/>
            <a:r>
              <a:rPr lang="en-GB" b="0" kern="0" dirty="0"/>
              <a:t>P</a:t>
            </a:r>
            <a:r>
              <a:rPr lang="en-GB" sz="1800" b="0" kern="0" dirty="0"/>
              <a:t>artly depleted, to deliver ~5 </a:t>
            </a:r>
            <a:r>
              <a:rPr lang="en-GB" sz="1800" b="0" kern="0" dirty="0">
                <a:latin typeface="Symbol" panose="05050102010706020507" pitchFamily="18" charset="2"/>
              </a:rPr>
              <a:t>m</a:t>
            </a:r>
            <a:r>
              <a:rPr lang="en-GB" sz="1800" b="0" kern="0" dirty="0"/>
              <a:t>m measurement precision – we hope!</a:t>
            </a:r>
          </a:p>
          <a:p>
            <a:pPr marL="0" indent="0" defTabSz="914400">
              <a:buNone/>
            </a:pPr>
            <a:r>
              <a:rPr lang="en-GB" sz="1800" b="0" kern="0" dirty="0"/>
              <a:t>   </a:t>
            </a:r>
            <a:r>
              <a:rPr lang="en-GB" sz="1800" b="0" kern="0" dirty="0">
                <a:solidFill>
                  <a:srgbClr val="FF0000"/>
                </a:solidFill>
              </a:rPr>
              <a:t>    (to  be simulated)</a:t>
            </a:r>
          </a:p>
          <a:p>
            <a:pPr marL="0" indent="0" defTabSz="914400">
              <a:buNone/>
            </a:pPr>
            <a:endParaRPr lang="en-GB" sz="1100" b="0" kern="0" dirty="0"/>
          </a:p>
          <a:p>
            <a:pPr defTabSz="914400"/>
            <a:r>
              <a:rPr lang="en-GB" sz="1800" b="0" kern="0" dirty="0"/>
              <a:t>Overall system 28 </a:t>
            </a:r>
            <a:r>
              <a:rPr lang="en-GB" sz="1800" b="0" kern="0" dirty="0" err="1"/>
              <a:t>Gpix</a:t>
            </a:r>
            <a:r>
              <a:rPr lang="en-GB" sz="1800" b="0" kern="0" dirty="0"/>
              <a:t>, 70 m</a:t>
            </a:r>
            <a:r>
              <a:rPr lang="en-GB" sz="1800" b="0" kern="0" baseline="30000" dirty="0"/>
              <a:t>2</a:t>
            </a:r>
            <a:r>
              <a:rPr lang="en-GB" sz="1800" b="0" kern="0" dirty="0"/>
              <a:t> of silicon</a:t>
            </a:r>
          </a:p>
          <a:p>
            <a:pPr marL="0" indent="0" defTabSz="914400">
              <a:buNone/>
            </a:pPr>
            <a:endParaRPr lang="en-GB" sz="1100" b="0" kern="0" dirty="0"/>
          </a:p>
          <a:p>
            <a:pPr defTabSz="914400"/>
            <a:r>
              <a:rPr lang="en-GB" sz="1800" b="0" kern="0" dirty="0"/>
              <a:t>Square pixels preferred due to equal importance of R</a:t>
            </a:r>
            <a:r>
              <a:rPr lang="en-GB" sz="1800" b="0" kern="0" dirty="0">
                <a:latin typeface="Symbol" panose="05050102010706020507" pitchFamily="18" charset="2"/>
              </a:rPr>
              <a:t>f</a:t>
            </a:r>
            <a:r>
              <a:rPr lang="en-GB" sz="1800" b="0" kern="0" dirty="0"/>
              <a:t> and RZ projections, for some p</a:t>
            </a:r>
            <a:r>
              <a:rPr lang="en-GB" b="0" kern="0" dirty="0"/>
              <a:t>urposes.  Another opinion prefers 25x100 </a:t>
            </a:r>
            <a:r>
              <a:rPr lang="en-GB" b="0" kern="0" dirty="0">
                <a:latin typeface="Symbol" panose="05050102010706020507" pitchFamily="18" charset="2"/>
              </a:rPr>
              <a:t>m</a:t>
            </a:r>
            <a:r>
              <a:rPr lang="en-GB" b="0" kern="0" dirty="0"/>
              <a:t>m</a:t>
            </a:r>
            <a:r>
              <a:rPr lang="en-GB" b="0" kern="0" baseline="30000" dirty="0"/>
              <a:t>2</a:t>
            </a:r>
            <a:r>
              <a:rPr lang="en-GB" b="0" kern="0" dirty="0"/>
              <a:t>  </a:t>
            </a:r>
            <a:r>
              <a:rPr lang="en-GB" b="0" kern="0" dirty="0">
                <a:solidFill>
                  <a:srgbClr val="FF0000"/>
                </a:solidFill>
              </a:rPr>
              <a:t>(both to be simulated)</a:t>
            </a:r>
            <a:r>
              <a:rPr lang="en-GB" b="0" kern="0" baseline="30000" dirty="0">
                <a:solidFill>
                  <a:srgbClr val="FF0000"/>
                </a:solidFill>
              </a:rPr>
              <a:t> </a:t>
            </a:r>
            <a:endParaRPr lang="en-GB" sz="1800" kern="0" dirty="0"/>
          </a:p>
        </p:txBody>
      </p:sp>
      <p:sp>
        <p:nvSpPr>
          <p:cNvPr id="13" name="Text Box 4">
            <a:extLst>
              <a:ext uri="{FF2B5EF4-FFF2-40B4-BE49-F238E27FC236}">
                <a16:creationId xmlns:a16="http://schemas.microsoft.com/office/drawing/2014/main" id="{DE5F6A45-DF0A-46D8-B4DE-F6C6FAAAC508}"/>
              </a:ext>
            </a:extLst>
          </p:cNvPr>
          <p:cNvSpPr txBox="1">
            <a:spLocks noChangeArrowheads="1"/>
          </p:cNvSpPr>
          <p:nvPr/>
        </p:nvSpPr>
        <p:spPr bwMode="auto">
          <a:xfrm>
            <a:off x="314325" y="5485193"/>
            <a:ext cx="4324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ea typeface="Arial Unicode MS" pitchFamily="34" charset="-128"/>
              </a:defRPr>
            </a:lvl1pPr>
            <a:lvl2pPr marL="742950" indent="-285750" eaLnBrk="0" hangingPunct="0">
              <a:defRPr sz="3600">
                <a:solidFill>
                  <a:schemeClr val="tx1"/>
                </a:solidFill>
                <a:latin typeface="Arial" panose="020B0604020202020204" pitchFamily="34" charset="0"/>
                <a:ea typeface="Arial Unicode MS" pitchFamily="34" charset="-128"/>
              </a:defRPr>
            </a:lvl2pPr>
            <a:lvl3pPr marL="1143000" indent="-228600" eaLnBrk="0" hangingPunct="0">
              <a:defRPr sz="3600">
                <a:solidFill>
                  <a:schemeClr val="tx1"/>
                </a:solidFill>
                <a:latin typeface="Arial" panose="020B0604020202020204" pitchFamily="34" charset="0"/>
                <a:ea typeface="Arial Unicode MS" pitchFamily="34" charset="-128"/>
              </a:defRPr>
            </a:lvl3pPr>
            <a:lvl4pPr marL="1600200" indent="-228600" eaLnBrk="0" hangingPunct="0">
              <a:defRPr sz="3600">
                <a:solidFill>
                  <a:schemeClr val="tx1"/>
                </a:solidFill>
                <a:latin typeface="Arial" panose="020B0604020202020204" pitchFamily="34" charset="0"/>
                <a:ea typeface="Arial Unicode MS" pitchFamily="34" charset="-128"/>
              </a:defRPr>
            </a:lvl4pPr>
            <a:lvl5pPr marL="2057400" indent="-228600" eaLnBrk="0" hangingPunct="0">
              <a:defRPr sz="3600">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9pPr>
          </a:lstStyle>
          <a:p>
            <a:pPr fontAlgn="ctr">
              <a:spcBef>
                <a:spcPct val="50000"/>
              </a:spcBef>
            </a:pPr>
            <a:r>
              <a:rPr lang="en-GB" altLang="en-US" sz="1200" b="1" dirty="0">
                <a:solidFill>
                  <a:srgbClr val="FF0000"/>
                </a:solidFill>
              </a:rPr>
              <a:t>Time integrating tracking layers.  Endcaps not shown</a:t>
            </a:r>
            <a:endParaRPr lang="en-GB" altLang="en-US" sz="1200" dirty="0">
              <a:solidFill>
                <a:srgbClr val="FF0000"/>
              </a:solidFill>
            </a:endParaRPr>
          </a:p>
        </p:txBody>
      </p:sp>
      <p:sp>
        <p:nvSpPr>
          <p:cNvPr id="2" name="Rectangle 1">
            <a:extLst>
              <a:ext uri="{FF2B5EF4-FFF2-40B4-BE49-F238E27FC236}">
                <a16:creationId xmlns:a16="http://schemas.microsoft.com/office/drawing/2014/main" id="{147F352E-57CF-493A-AE3B-D3160C142EF3}"/>
              </a:ext>
            </a:extLst>
          </p:cNvPr>
          <p:cNvSpPr/>
          <p:nvPr/>
        </p:nvSpPr>
        <p:spPr>
          <a:xfrm>
            <a:off x="314325" y="3638550"/>
            <a:ext cx="133350" cy="952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a:extLst>
              <a:ext uri="{FF2B5EF4-FFF2-40B4-BE49-F238E27FC236}">
                <a16:creationId xmlns:a16="http://schemas.microsoft.com/office/drawing/2014/main" id="{2A89B465-D8E1-4000-8E4D-D558F8802799}"/>
              </a:ext>
            </a:extLst>
          </p:cNvPr>
          <p:cNvCxnSpPr/>
          <p:nvPr/>
        </p:nvCxnSpPr>
        <p:spPr>
          <a:xfrm flipH="1">
            <a:off x="447675" y="1552575"/>
            <a:ext cx="628650" cy="20859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77A6747-8E23-4E37-B96B-22E4D6DEE89E}"/>
              </a:ext>
            </a:extLst>
          </p:cNvPr>
          <p:cNvSpPr txBox="1"/>
          <p:nvPr/>
        </p:nvSpPr>
        <p:spPr>
          <a:xfrm>
            <a:off x="1009650" y="885825"/>
            <a:ext cx="3301156" cy="646331"/>
          </a:xfrm>
          <a:prstGeom prst="rect">
            <a:avLst/>
          </a:prstGeom>
          <a:noFill/>
        </p:spPr>
        <p:txBody>
          <a:bodyPr wrap="square" rtlCol="0">
            <a:spAutoFit/>
          </a:bodyPr>
          <a:lstStyle/>
          <a:p>
            <a:r>
              <a:rPr lang="en-GB" dirty="0"/>
              <a:t>Each sensor is a 8x8 cm</a:t>
            </a:r>
            <a:r>
              <a:rPr lang="en-GB" baseline="30000" dirty="0"/>
              <a:t>2</a:t>
            </a:r>
            <a:r>
              <a:rPr lang="en-GB" dirty="0"/>
              <a:t> MAPS</a:t>
            </a:r>
          </a:p>
          <a:p>
            <a:r>
              <a:rPr lang="en-GB" dirty="0"/>
              <a:t>of 2.56 </a:t>
            </a:r>
            <a:r>
              <a:rPr lang="en-GB" dirty="0" err="1"/>
              <a:t>Mpixels</a:t>
            </a:r>
            <a:endParaRPr lang="en-GB" dirty="0"/>
          </a:p>
        </p:txBody>
      </p:sp>
      <p:sp>
        <p:nvSpPr>
          <p:cNvPr id="7" name="Slide Number Placeholder 6">
            <a:extLst>
              <a:ext uri="{FF2B5EF4-FFF2-40B4-BE49-F238E27FC236}">
                <a16:creationId xmlns:a16="http://schemas.microsoft.com/office/drawing/2014/main" id="{96C2CABA-EBBF-4A95-8CD5-61B13834BC84}"/>
              </a:ext>
            </a:extLst>
          </p:cNvPr>
          <p:cNvSpPr>
            <a:spLocks noGrp="1"/>
          </p:cNvSpPr>
          <p:nvPr>
            <p:ph type="sldNum" sz="quarter" idx="12"/>
          </p:nvPr>
        </p:nvSpPr>
        <p:spPr/>
        <p:txBody>
          <a:bodyPr/>
          <a:lstStyle/>
          <a:p>
            <a:fld id="{F3C26270-EBF8-4325-88D5-78D50C2B1ED9}" type="slidenum">
              <a:rPr lang="en-GB" smtClean="0"/>
              <a:t>13</a:t>
            </a:fld>
            <a:endParaRPr lang="en-GB"/>
          </a:p>
        </p:txBody>
      </p:sp>
      <p:sp>
        <p:nvSpPr>
          <p:cNvPr id="10" name="TextBox 9">
            <a:extLst>
              <a:ext uri="{FF2B5EF4-FFF2-40B4-BE49-F238E27FC236}">
                <a16:creationId xmlns:a16="http://schemas.microsoft.com/office/drawing/2014/main" id="{952B9D85-EC40-422B-8E71-91BFA47E95EE}"/>
              </a:ext>
            </a:extLst>
          </p:cNvPr>
          <p:cNvSpPr txBox="1"/>
          <p:nvPr/>
        </p:nvSpPr>
        <p:spPr>
          <a:xfrm>
            <a:off x="537419" y="131817"/>
            <a:ext cx="3301156" cy="646331"/>
          </a:xfrm>
          <a:prstGeom prst="rect">
            <a:avLst/>
          </a:prstGeom>
          <a:noFill/>
        </p:spPr>
        <p:txBody>
          <a:bodyPr wrap="square" rtlCol="0">
            <a:spAutoFit/>
          </a:bodyPr>
          <a:lstStyle/>
          <a:p>
            <a:r>
              <a:rPr lang="en-GB" dirty="0"/>
              <a:t>The </a:t>
            </a:r>
            <a:r>
              <a:rPr lang="en-GB" dirty="0" err="1"/>
              <a:t>SiD</a:t>
            </a:r>
            <a:r>
              <a:rPr lang="en-GB" dirty="0"/>
              <a:t> Silicon Pixel Tracker – SPT</a:t>
            </a:r>
          </a:p>
          <a:p>
            <a:r>
              <a:rPr lang="en-GB" dirty="0"/>
              <a:t>(emerging baseline)</a:t>
            </a:r>
          </a:p>
        </p:txBody>
      </p:sp>
    </p:spTree>
    <p:extLst>
      <p:ext uri="{BB962C8B-B14F-4D97-AF65-F5344CB8AC3E}">
        <p14:creationId xmlns:p14="http://schemas.microsoft.com/office/powerpoint/2010/main" val="472657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426714-3A2C-4D0B-9B1B-CAA2F9EEDAB3}"/>
              </a:ext>
            </a:extLst>
          </p:cNvPr>
          <p:cNvSpPr txBox="1">
            <a:spLocks/>
          </p:cNvSpPr>
          <p:nvPr/>
        </p:nvSpPr>
        <p:spPr>
          <a:xfrm>
            <a:off x="4152900" y="475537"/>
            <a:ext cx="7886700" cy="5401388"/>
          </a:xfrm>
          <a:prstGeom prst="rect">
            <a:avLst/>
          </a:prstGeom>
        </p:spPr>
        <p:txBody>
          <a:bodyPr>
            <a:normAutofit/>
          </a:bodyPr>
          <a:lstStyle>
            <a:lvl1pPr marL="342891" indent="-342891" algn="l" rtl="0" eaLnBrk="0" fontAlgn="base" hangingPunct="0">
              <a:spcBef>
                <a:spcPct val="20000"/>
              </a:spcBef>
              <a:spcAft>
                <a:spcPct val="0"/>
              </a:spcAft>
              <a:buChar char="•"/>
              <a:defRPr b="1">
                <a:solidFill>
                  <a:schemeClr val="tx1"/>
                </a:solidFill>
                <a:latin typeface="+mn-lt"/>
                <a:ea typeface="+mn-ea"/>
                <a:cs typeface="+mn-cs"/>
              </a:defRPr>
            </a:lvl1pPr>
            <a:lvl2pPr marL="742932" indent="-285744" algn="l" rtl="0" eaLnBrk="0" fontAlgn="base" hangingPunct="0">
              <a:spcBef>
                <a:spcPct val="20000"/>
              </a:spcBef>
              <a:spcAft>
                <a:spcPct val="0"/>
              </a:spcAft>
              <a:buChar char="–"/>
              <a:defRPr b="1">
                <a:solidFill>
                  <a:schemeClr val="tx1"/>
                </a:solidFill>
                <a:latin typeface="+mn-lt"/>
              </a:defRPr>
            </a:lvl2pPr>
            <a:lvl3pPr marL="1142971" indent="-228594" algn="l" rtl="0" eaLnBrk="0" fontAlgn="base" hangingPunct="0">
              <a:spcBef>
                <a:spcPct val="20000"/>
              </a:spcBef>
              <a:spcAft>
                <a:spcPct val="0"/>
              </a:spcAft>
              <a:buChar char="•"/>
              <a:defRPr b="1">
                <a:solidFill>
                  <a:schemeClr val="tx1"/>
                </a:solidFill>
                <a:latin typeface="+mn-lt"/>
              </a:defRPr>
            </a:lvl3pPr>
            <a:lvl4pPr marL="1600160" indent="-228594" algn="l" rtl="0" eaLnBrk="0" fontAlgn="base" hangingPunct="0">
              <a:spcBef>
                <a:spcPct val="20000"/>
              </a:spcBef>
              <a:spcAft>
                <a:spcPct val="0"/>
              </a:spcAft>
              <a:buChar char="–"/>
              <a:defRPr b="1">
                <a:solidFill>
                  <a:schemeClr val="tx1"/>
                </a:solidFill>
                <a:latin typeface="+mn-lt"/>
              </a:defRPr>
            </a:lvl4pPr>
            <a:lvl5pPr marL="2057349" indent="-228594" algn="l" rtl="0" eaLnBrk="0" fontAlgn="base" hangingPunct="0">
              <a:spcBef>
                <a:spcPct val="20000"/>
              </a:spcBef>
              <a:spcAft>
                <a:spcPct val="0"/>
              </a:spcAft>
              <a:buChar char="»"/>
              <a:defRPr b="1">
                <a:solidFill>
                  <a:schemeClr val="tx1"/>
                </a:solidFill>
                <a:latin typeface="+mn-lt"/>
              </a:defRPr>
            </a:lvl5pPr>
            <a:lvl6pPr marL="2514537" indent="-228594" algn="l" rtl="0" fontAlgn="base">
              <a:spcBef>
                <a:spcPct val="20000"/>
              </a:spcBef>
              <a:spcAft>
                <a:spcPct val="0"/>
              </a:spcAft>
              <a:buChar char="»"/>
              <a:defRPr>
                <a:solidFill>
                  <a:schemeClr val="tx1"/>
                </a:solidFill>
                <a:latin typeface="+mn-lt"/>
              </a:defRPr>
            </a:lvl6pPr>
            <a:lvl7pPr marL="2971726" indent="-228594" algn="l" rtl="0" fontAlgn="base">
              <a:spcBef>
                <a:spcPct val="20000"/>
              </a:spcBef>
              <a:spcAft>
                <a:spcPct val="0"/>
              </a:spcAft>
              <a:buChar char="»"/>
              <a:defRPr>
                <a:solidFill>
                  <a:schemeClr val="tx1"/>
                </a:solidFill>
                <a:latin typeface="+mn-lt"/>
              </a:defRPr>
            </a:lvl7pPr>
            <a:lvl8pPr marL="3428914" indent="-228594" algn="l" rtl="0" fontAlgn="base">
              <a:spcBef>
                <a:spcPct val="20000"/>
              </a:spcBef>
              <a:spcAft>
                <a:spcPct val="0"/>
              </a:spcAft>
              <a:buChar char="»"/>
              <a:defRPr>
                <a:solidFill>
                  <a:schemeClr val="tx1"/>
                </a:solidFill>
                <a:latin typeface="+mn-lt"/>
              </a:defRPr>
            </a:lvl8pPr>
            <a:lvl9pPr marL="3886103" indent="-228594" algn="l" rtl="0" fontAlgn="base">
              <a:spcBef>
                <a:spcPct val="20000"/>
              </a:spcBef>
              <a:spcAft>
                <a:spcPct val="0"/>
              </a:spcAft>
              <a:buChar char="»"/>
              <a:defRPr>
                <a:solidFill>
                  <a:schemeClr val="tx1"/>
                </a:solidFill>
                <a:latin typeface="+mn-lt"/>
              </a:defRPr>
            </a:lvl9pPr>
          </a:lstStyle>
          <a:p>
            <a:r>
              <a:rPr lang="en-GB" b="0" kern="0" dirty="0"/>
              <a:t>Outer t</a:t>
            </a:r>
            <a:r>
              <a:rPr lang="en-GB" sz="1800" b="0" kern="0" dirty="0"/>
              <a:t>iming layers (original plan)</a:t>
            </a:r>
          </a:p>
          <a:p>
            <a:pPr marL="0" indent="0" defTabSz="914400">
              <a:buNone/>
            </a:pPr>
            <a:r>
              <a:rPr lang="en-GB" b="0" kern="0" dirty="0"/>
              <a:t>        </a:t>
            </a:r>
            <a:r>
              <a:rPr lang="en-GB" sz="1800" b="0" kern="0" dirty="0"/>
              <a:t>3 closely spaced layers for redundancy</a:t>
            </a:r>
          </a:p>
          <a:p>
            <a:pPr lvl="1" defTabSz="914400"/>
            <a:r>
              <a:rPr lang="en-GB" b="0" kern="0" dirty="0"/>
              <a:t>Single bunch t</a:t>
            </a:r>
            <a:r>
              <a:rPr lang="en-GB" sz="1800" b="0" kern="0" dirty="0"/>
              <a:t>iming resolution </a:t>
            </a:r>
            <a:r>
              <a:rPr lang="en-GB" b="0" kern="0" dirty="0"/>
              <a:t>(&lt;</a:t>
            </a:r>
            <a:r>
              <a:rPr lang="en-GB" sz="1800" b="0" kern="0" dirty="0"/>
              <a:t>554 ns for ILC, ~5 ns for C</a:t>
            </a:r>
            <a:r>
              <a:rPr lang="en-GB" sz="1800" b="0" kern="0" baseline="30000" dirty="0"/>
              <a:t>3</a:t>
            </a:r>
            <a:r>
              <a:rPr lang="en-GB" sz="1800" b="0" kern="0" dirty="0"/>
              <a:t>)</a:t>
            </a:r>
          </a:p>
          <a:p>
            <a:pPr lvl="1" defTabSz="914400"/>
            <a:r>
              <a:rPr lang="en-GB" sz="1800" b="0" kern="0" dirty="0"/>
              <a:t>Material budget </a:t>
            </a:r>
            <a:r>
              <a:rPr lang="en-GB" b="0" kern="0" dirty="0"/>
              <a:t>less</a:t>
            </a:r>
            <a:r>
              <a:rPr lang="en-GB" sz="1800" b="0" kern="0" dirty="0"/>
              <a:t> critical due to proximity to ECAL</a:t>
            </a:r>
          </a:p>
          <a:p>
            <a:pPr lvl="1" defTabSz="914400"/>
            <a:r>
              <a:rPr lang="en-GB" b="0" kern="0" dirty="0"/>
              <a:t>Probably air-cooled</a:t>
            </a:r>
            <a:endParaRPr lang="en-GB" sz="1800" b="0" kern="0" dirty="0"/>
          </a:p>
          <a:p>
            <a:pPr lvl="1" defTabSz="914400"/>
            <a:r>
              <a:rPr lang="en-GB" sz="1800" b="0" kern="0" dirty="0"/>
              <a:t>150 µm pixels</a:t>
            </a:r>
          </a:p>
          <a:p>
            <a:pPr marL="457188" lvl="1" indent="0" defTabSz="914400">
              <a:buNone/>
            </a:pPr>
            <a:endParaRPr lang="en-GB" sz="1000" b="0" kern="0" dirty="0"/>
          </a:p>
          <a:p>
            <a:pPr marL="342897" indent="-285750"/>
            <a:r>
              <a:rPr lang="en-GB" b="0" kern="0" dirty="0"/>
              <a:t>Might now be combined with a RICH-type PID system (mentioned later)</a:t>
            </a:r>
          </a:p>
          <a:p>
            <a:pPr marL="457188" lvl="1" indent="0" defTabSz="914400">
              <a:buNone/>
            </a:pPr>
            <a:endParaRPr lang="en-GB" sz="1000" b="0" kern="0" dirty="0"/>
          </a:p>
          <a:p>
            <a:pPr defTabSz="914400"/>
            <a:r>
              <a:rPr lang="en-GB" sz="1800" b="0" kern="0" dirty="0"/>
              <a:t>The vertex detector will provide tracks with single-bunch timing at small radius</a:t>
            </a:r>
          </a:p>
          <a:p>
            <a:pPr marL="0" indent="0" defTabSz="914400">
              <a:buNone/>
            </a:pPr>
            <a:endParaRPr lang="en-GB" sz="1000" b="0" kern="0" dirty="0"/>
          </a:p>
          <a:p>
            <a:r>
              <a:rPr lang="en-GB" sz="1800" b="0" kern="0" dirty="0"/>
              <a:t>Track </a:t>
            </a:r>
            <a:r>
              <a:rPr lang="en-GB" b="0" kern="0" dirty="0"/>
              <a:t>reconstruction performance </a:t>
            </a:r>
            <a:r>
              <a:rPr lang="en-GB" sz="1800" b="0" kern="0" dirty="0">
                <a:solidFill>
                  <a:srgbClr val="FF0000"/>
                </a:solidFill>
              </a:rPr>
              <a:t>to be simulated </a:t>
            </a:r>
            <a:r>
              <a:rPr lang="en-GB" b="0" kern="0" dirty="0"/>
              <a:t>and tuned – possibly leading to a more compact tracker</a:t>
            </a:r>
          </a:p>
          <a:p>
            <a:pPr marL="0" indent="0">
              <a:buNone/>
            </a:pPr>
            <a:endParaRPr lang="en-GB" sz="1000" b="0" kern="0" dirty="0">
              <a:solidFill>
                <a:srgbClr val="FF0000"/>
              </a:solidFill>
            </a:endParaRPr>
          </a:p>
          <a:p>
            <a:r>
              <a:rPr lang="en-GB" b="0" kern="0" dirty="0">
                <a:solidFill>
                  <a:srgbClr val="FF0000"/>
                </a:solidFill>
              </a:rPr>
              <a:t>Breaking news, 9 Feb:  we hope to resurrect the </a:t>
            </a:r>
            <a:r>
              <a:rPr lang="en-GB" b="0" kern="0" dirty="0" err="1">
                <a:solidFill>
                  <a:srgbClr val="FF0000"/>
                </a:solidFill>
              </a:rPr>
              <a:t>SiD</a:t>
            </a:r>
            <a:r>
              <a:rPr lang="en-GB" b="0" kern="0" dirty="0">
                <a:solidFill>
                  <a:srgbClr val="FF0000"/>
                </a:solidFill>
              </a:rPr>
              <a:t> tracker simulation by end of March, as part of the Snowmass process (led by Andy White, UTA)</a:t>
            </a:r>
            <a:endParaRPr lang="en-GB" sz="1800" kern="0" dirty="0">
              <a:solidFill>
                <a:srgbClr val="FF0000"/>
              </a:solidFill>
            </a:endParaRPr>
          </a:p>
        </p:txBody>
      </p:sp>
      <p:pic>
        <p:nvPicPr>
          <p:cNvPr id="4" name="Picture 4" descr="Barrel Ladders cross sect.jpg">
            <a:extLst>
              <a:ext uri="{FF2B5EF4-FFF2-40B4-BE49-F238E27FC236}">
                <a16:creationId xmlns:a16="http://schemas.microsoft.com/office/drawing/2014/main" id="{DF173581-B053-475F-89B9-A345D229311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bwMode="auto">
          <a:xfrm>
            <a:off x="559891" y="242403"/>
            <a:ext cx="2643447" cy="313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D5AFD2BB-BBFB-44ED-BCF7-F78B63F32A32}"/>
              </a:ext>
            </a:extLst>
          </p:cNvPr>
          <p:cNvSpPr txBox="1">
            <a:spLocks noChangeArrowheads="1"/>
          </p:cNvSpPr>
          <p:nvPr/>
        </p:nvSpPr>
        <p:spPr bwMode="auto">
          <a:xfrm>
            <a:off x="3121934" y="1381444"/>
            <a:ext cx="138588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Arial Unicode MS" pitchFamily="34" charset="-128"/>
              </a:defRPr>
            </a:lvl1pPr>
            <a:lvl2pPr marL="742950" indent="-285750" eaLnBrk="0" hangingPunct="0">
              <a:defRPr sz="3600">
                <a:solidFill>
                  <a:schemeClr val="tx1"/>
                </a:solidFill>
                <a:latin typeface="Arial" panose="020B0604020202020204" pitchFamily="34" charset="0"/>
                <a:ea typeface="Arial Unicode MS" pitchFamily="34" charset="-128"/>
              </a:defRPr>
            </a:lvl2pPr>
            <a:lvl3pPr marL="1143000" indent="-228600" eaLnBrk="0" hangingPunct="0">
              <a:defRPr sz="3600">
                <a:solidFill>
                  <a:schemeClr val="tx1"/>
                </a:solidFill>
                <a:latin typeface="Arial" panose="020B0604020202020204" pitchFamily="34" charset="0"/>
                <a:ea typeface="Arial Unicode MS" pitchFamily="34" charset="-128"/>
              </a:defRPr>
            </a:lvl3pPr>
            <a:lvl4pPr marL="1600200" indent="-228600" eaLnBrk="0" hangingPunct="0">
              <a:defRPr sz="3600">
                <a:solidFill>
                  <a:schemeClr val="tx1"/>
                </a:solidFill>
                <a:latin typeface="Arial" panose="020B0604020202020204" pitchFamily="34" charset="0"/>
                <a:ea typeface="Arial Unicode MS" pitchFamily="34" charset="-128"/>
              </a:defRPr>
            </a:lvl4pPr>
            <a:lvl5pPr marL="2057400" indent="-228600" eaLnBrk="0" hangingPunct="0">
              <a:defRPr sz="3600">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9pPr>
          </a:lstStyle>
          <a:p>
            <a:pPr fontAlgn="ctr">
              <a:spcBef>
                <a:spcPct val="50000"/>
              </a:spcBef>
            </a:pPr>
            <a:r>
              <a:rPr lang="en-GB" altLang="en-US" sz="900" b="1" dirty="0">
                <a:solidFill>
                  <a:srgbClr val="FF0000"/>
                </a:solidFill>
              </a:rPr>
              <a:t>Outer timing layers</a:t>
            </a:r>
            <a:endParaRPr lang="en-GB" altLang="en-US" sz="900" dirty="0">
              <a:solidFill>
                <a:srgbClr val="FF0000"/>
              </a:solidFill>
            </a:endParaRPr>
          </a:p>
        </p:txBody>
      </p:sp>
      <p:sp>
        <p:nvSpPr>
          <p:cNvPr id="6" name="Text Box 4">
            <a:extLst>
              <a:ext uri="{FF2B5EF4-FFF2-40B4-BE49-F238E27FC236}">
                <a16:creationId xmlns:a16="http://schemas.microsoft.com/office/drawing/2014/main" id="{43A8A016-F774-42CE-9461-5260D35273CE}"/>
              </a:ext>
            </a:extLst>
          </p:cNvPr>
          <p:cNvSpPr txBox="1">
            <a:spLocks noChangeArrowheads="1"/>
          </p:cNvSpPr>
          <p:nvPr/>
        </p:nvSpPr>
        <p:spPr bwMode="auto">
          <a:xfrm>
            <a:off x="3121934" y="2080629"/>
            <a:ext cx="13795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Arial Unicode MS" pitchFamily="34" charset="-128"/>
              </a:defRPr>
            </a:lvl1pPr>
            <a:lvl2pPr marL="742950" indent="-285750" eaLnBrk="0" hangingPunct="0">
              <a:defRPr sz="3600">
                <a:solidFill>
                  <a:schemeClr val="tx1"/>
                </a:solidFill>
                <a:latin typeface="Arial" panose="020B0604020202020204" pitchFamily="34" charset="0"/>
                <a:ea typeface="Arial Unicode MS" pitchFamily="34" charset="-128"/>
              </a:defRPr>
            </a:lvl2pPr>
            <a:lvl3pPr marL="1143000" indent="-228600" eaLnBrk="0" hangingPunct="0">
              <a:defRPr sz="3600">
                <a:solidFill>
                  <a:schemeClr val="tx1"/>
                </a:solidFill>
                <a:latin typeface="Arial" panose="020B0604020202020204" pitchFamily="34" charset="0"/>
                <a:ea typeface="Arial Unicode MS" pitchFamily="34" charset="-128"/>
              </a:defRPr>
            </a:lvl3pPr>
            <a:lvl4pPr marL="1600200" indent="-228600" eaLnBrk="0" hangingPunct="0">
              <a:defRPr sz="3600">
                <a:solidFill>
                  <a:schemeClr val="tx1"/>
                </a:solidFill>
                <a:latin typeface="Arial" panose="020B0604020202020204" pitchFamily="34" charset="0"/>
                <a:ea typeface="Arial Unicode MS" pitchFamily="34" charset="-128"/>
              </a:defRPr>
            </a:lvl4pPr>
            <a:lvl5pPr marL="2057400" indent="-228600" eaLnBrk="0" hangingPunct="0">
              <a:defRPr sz="3600">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9pPr>
          </a:lstStyle>
          <a:p>
            <a:pPr fontAlgn="ctr">
              <a:spcBef>
                <a:spcPct val="50000"/>
              </a:spcBef>
            </a:pPr>
            <a:r>
              <a:rPr lang="en-GB" altLang="en-US" sz="1000" b="1" dirty="0">
                <a:solidFill>
                  <a:srgbClr val="FF0000"/>
                </a:solidFill>
              </a:rPr>
              <a:t>Vertex detector</a:t>
            </a:r>
            <a:endParaRPr lang="en-GB" altLang="en-US" sz="1000" dirty="0">
              <a:solidFill>
                <a:srgbClr val="FF0000"/>
              </a:solidFill>
            </a:endParaRPr>
          </a:p>
        </p:txBody>
      </p:sp>
      <p:sp>
        <p:nvSpPr>
          <p:cNvPr id="7" name="Slide Number Placeholder 6">
            <a:extLst>
              <a:ext uri="{FF2B5EF4-FFF2-40B4-BE49-F238E27FC236}">
                <a16:creationId xmlns:a16="http://schemas.microsoft.com/office/drawing/2014/main" id="{95B1F5B1-033A-42AB-AE8A-DAA4A9A425F5}"/>
              </a:ext>
            </a:extLst>
          </p:cNvPr>
          <p:cNvSpPr>
            <a:spLocks noGrp="1"/>
          </p:cNvSpPr>
          <p:nvPr>
            <p:ph type="sldNum" sz="quarter" idx="12"/>
          </p:nvPr>
        </p:nvSpPr>
        <p:spPr/>
        <p:txBody>
          <a:bodyPr/>
          <a:lstStyle/>
          <a:p>
            <a:fld id="{F3C26270-EBF8-4325-88D5-78D50C2B1ED9}" type="slidenum">
              <a:rPr lang="en-GB" smtClean="0"/>
              <a:t>14</a:t>
            </a:fld>
            <a:endParaRPr lang="en-GB"/>
          </a:p>
        </p:txBody>
      </p:sp>
    </p:spTree>
    <p:extLst>
      <p:ext uri="{BB962C8B-B14F-4D97-AF65-F5344CB8AC3E}">
        <p14:creationId xmlns:p14="http://schemas.microsoft.com/office/powerpoint/2010/main" val="1473291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D4EEC-69E6-4A93-83F6-B125165147EE}"/>
              </a:ext>
            </a:extLst>
          </p:cNvPr>
          <p:cNvSpPr>
            <a:spLocks noGrp="1"/>
          </p:cNvSpPr>
          <p:nvPr>
            <p:ph type="title"/>
          </p:nvPr>
        </p:nvSpPr>
        <p:spPr>
          <a:xfrm>
            <a:off x="838200" y="398599"/>
            <a:ext cx="10515600" cy="1325563"/>
          </a:xfrm>
        </p:spPr>
        <p:txBody>
          <a:bodyPr>
            <a:normAutofit/>
          </a:bodyPr>
          <a:lstStyle/>
          <a:p>
            <a:r>
              <a:rPr lang="en-GB" sz="2000" dirty="0">
                <a:latin typeface="+mn-lt"/>
              </a:rPr>
              <a:t>In 2008, we were a bit pioneering, but now we are on firm ground – ITS-2 (ALICE)</a:t>
            </a:r>
          </a:p>
        </p:txBody>
      </p:sp>
      <p:sp>
        <p:nvSpPr>
          <p:cNvPr id="4" name="Content Placeholder 2">
            <a:extLst>
              <a:ext uri="{FF2B5EF4-FFF2-40B4-BE49-F238E27FC236}">
                <a16:creationId xmlns:a16="http://schemas.microsoft.com/office/drawing/2014/main" id="{7E102831-DE40-4EF6-8CD0-9B8542B5FBB5}"/>
              </a:ext>
            </a:extLst>
          </p:cNvPr>
          <p:cNvSpPr txBox="1">
            <a:spLocks/>
          </p:cNvSpPr>
          <p:nvPr/>
        </p:nvSpPr>
        <p:spPr>
          <a:xfrm>
            <a:off x="7104111" y="2373263"/>
            <a:ext cx="4659263" cy="2556284"/>
          </a:xfrm>
          <a:prstGeom prst="rect">
            <a:avLst/>
          </a:prstGeom>
        </p:spPr>
        <p:txBody>
          <a:bodyPr>
            <a:normAutofit/>
          </a:bodyPr>
          <a:lstStyle>
            <a:lvl1pPr marL="342891" indent="-342891" algn="l" rtl="0" eaLnBrk="0" fontAlgn="base" hangingPunct="0">
              <a:spcBef>
                <a:spcPct val="20000"/>
              </a:spcBef>
              <a:spcAft>
                <a:spcPct val="0"/>
              </a:spcAft>
              <a:buChar char="•"/>
              <a:defRPr b="1">
                <a:solidFill>
                  <a:schemeClr val="tx1"/>
                </a:solidFill>
                <a:latin typeface="+mn-lt"/>
                <a:ea typeface="+mn-ea"/>
                <a:cs typeface="+mn-cs"/>
              </a:defRPr>
            </a:lvl1pPr>
            <a:lvl2pPr marL="742932" indent="-285744" algn="l" rtl="0" eaLnBrk="0" fontAlgn="base" hangingPunct="0">
              <a:spcBef>
                <a:spcPct val="20000"/>
              </a:spcBef>
              <a:spcAft>
                <a:spcPct val="0"/>
              </a:spcAft>
              <a:buChar char="–"/>
              <a:defRPr b="1">
                <a:solidFill>
                  <a:schemeClr val="tx1"/>
                </a:solidFill>
                <a:latin typeface="+mn-lt"/>
              </a:defRPr>
            </a:lvl2pPr>
            <a:lvl3pPr marL="1142971" indent="-228594" algn="l" rtl="0" eaLnBrk="0" fontAlgn="base" hangingPunct="0">
              <a:spcBef>
                <a:spcPct val="20000"/>
              </a:spcBef>
              <a:spcAft>
                <a:spcPct val="0"/>
              </a:spcAft>
              <a:buChar char="•"/>
              <a:defRPr b="1">
                <a:solidFill>
                  <a:schemeClr val="tx1"/>
                </a:solidFill>
                <a:latin typeface="+mn-lt"/>
              </a:defRPr>
            </a:lvl3pPr>
            <a:lvl4pPr marL="1600160" indent="-228594" algn="l" rtl="0" eaLnBrk="0" fontAlgn="base" hangingPunct="0">
              <a:spcBef>
                <a:spcPct val="20000"/>
              </a:spcBef>
              <a:spcAft>
                <a:spcPct val="0"/>
              </a:spcAft>
              <a:buChar char="–"/>
              <a:defRPr b="1">
                <a:solidFill>
                  <a:schemeClr val="tx1"/>
                </a:solidFill>
                <a:latin typeface="+mn-lt"/>
              </a:defRPr>
            </a:lvl4pPr>
            <a:lvl5pPr marL="2057349" indent="-228594" algn="l" rtl="0" eaLnBrk="0" fontAlgn="base" hangingPunct="0">
              <a:spcBef>
                <a:spcPct val="20000"/>
              </a:spcBef>
              <a:spcAft>
                <a:spcPct val="0"/>
              </a:spcAft>
              <a:buChar char="»"/>
              <a:defRPr b="1">
                <a:solidFill>
                  <a:schemeClr val="tx1"/>
                </a:solidFill>
                <a:latin typeface="+mn-lt"/>
              </a:defRPr>
            </a:lvl5pPr>
            <a:lvl6pPr marL="2514537" indent="-228594" algn="l" rtl="0" fontAlgn="base">
              <a:spcBef>
                <a:spcPct val="20000"/>
              </a:spcBef>
              <a:spcAft>
                <a:spcPct val="0"/>
              </a:spcAft>
              <a:buChar char="»"/>
              <a:defRPr>
                <a:solidFill>
                  <a:schemeClr val="tx1"/>
                </a:solidFill>
                <a:latin typeface="+mn-lt"/>
              </a:defRPr>
            </a:lvl6pPr>
            <a:lvl7pPr marL="2971726" indent="-228594" algn="l" rtl="0" fontAlgn="base">
              <a:spcBef>
                <a:spcPct val="20000"/>
              </a:spcBef>
              <a:spcAft>
                <a:spcPct val="0"/>
              </a:spcAft>
              <a:buChar char="»"/>
              <a:defRPr>
                <a:solidFill>
                  <a:schemeClr val="tx1"/>
                </a:solidFill>
                <a:latin typeface="+mn-lt"/>
              </a:defRPr>
            </a:lvl7pPr>
            <a:lvl8pPr marL="3428914" indent="-228594" algn="l" rtl="0" fontAlgn="base">
              <a:spcBef>
                <a:spcPct val="20000"/>
              </a:spcBef>
              <a:spcAft>
                <a:spcPct val="0"/>
              </a:spcAft>
              <a:buChar char="»"/>
              <a:defRPr>
                <a:solidFill>
                  <a:schemeClr val="tx1"/>
                </a:solidFill>
                <a:latin typeface="+mn-lt"/>
              </a:defRPr>
            </a:lvl8pPr>
            <a:lvl9pPr marL="3886103" indent="-228594" algn="l" rtl="0" fontAlgn="base">
              <a:spcBef>
                <a:spcPct val="20000"/>
              </a:spcBef>
              <a:spcAft>
                <a:spcPct val="0"/>
              </a:spcAft>
              <a:buChar char="»"/>
              <a:defRPr>
                <a:solidFill>
                  <a:schemeClr val="tx1"/>
                </a:solidFill>
                <a:latin typeface="+mn-lt"/>
              </a:defRPr>
            </a:lvl9pPr>
          </a:lstStyle>
          <a:p>
            <a:pPr defTabSz="914400"/>
            <a:r>
              <a:rPr lang="en-GB" sz="1800" b="0" kern="0" dirty="0"/>
              <a:t>12.5 </a:t>
            </a:r>
            <a:r>
              <a:rPr lang="en-GB" sz="1800" b="0" kern="0" dirty="0" err="1"/>
              <a:t>Gpixels</a:t>
            </a:r>
            <a:endParaRPr lang="en-GB" sz="1800" b="0" kern="0" dirty="0"/>
          </a:p>
          <a:p>
            <a:pPr defTabSz="914400"/>
            <a:r>
              <a:rPr lang="en-GB" sz="1800" b="0" kern="0" dirty="0">
                <a:sym typeface="Symbol" panose="05050102010706020507" pitchFamily="18" charset="2"/>
              </a:rPr>
              <a:t>30×30 µm pixels, ALPIDE MAPS sensors </a:t>
            </a:r>
          </a:p>
          <a:p>
            <a:pPr defTabSz="914400"/>
            <a:r>
              <a:rPr lang="en-GB" sz="1800" b="0" kern="0" dirty="0"/>
              <a:t>Outer barrel 1.48 m long</a:t>
            </a:r>
          </a:p>
          <a:p>
            <a:pPr defTabSz="914400"/>
            <a:r>
              <a:rPr lang="en-GB" sz="1800" b="0" kern="0" dirty="0"/>
              <a:t>Total 10 m</a:t>
            </a:r>
            <a:r>
              <a:rPr lang="en-GB" sz="1800" b="0" kern="0" baseline="30000" dirty="0"/>
              <a:t>2 </a:t>
            </a:r>
            <a:r>
              <a:rPr lang="en-GB" sz="1800" b="0" kern="0" dirty="0"/>
              <a:t>silicon (</a:t>
            </a:r>
            <a:r>
              <a:rPr lang="en-GB" sz="1800" b="0" kern="0" dirty="0" err="1"/>
              <a:t>cf</a:t>
            </a:r>
            <a:r>
              <a:rPr lang="en-GB" sz="1800" b="0" kern="0" dirty="0"/>
              <a:t> 70 m</a:t>
            </a:r>
            <a:r>
              <a:rPr lang="en-GB" sz="1800" b="0" kern="0" baseline="30000" dirty="0"/>
              <a:t>2</a:t>
            </a:r>
            <a:r>
              <a:rPr lang="en-GB" sz="1800" b="0" kern="0" dirty="0"/>
              <a:t> for </a:t>
            </a:r>
            <a:r>
              <a:rPr lang="en-GB" sz="1800" b="0" kern="0" dirty="0" err="1"/>
              <a:t>SiD</a:t>
            </a:r>
            <a:r>
              <a:rPr lang="en-GB" sz="1800" b="0" kern="0" dirty="0"/>
              <a:t>)</a:t>
            </a:r>
          </a:p>
        </p:txBody>
      </p:sp>
      <p:pic>
        <p:nvPicPr>
          <p:cNvPr id="8" name="Picture 7">
            <a:extLst>
              <a:ext uri="{FF2B5EF4-FFF2-40B4-BE49-F238E27FC236}">
                <a16:creationId xmlns:a16="http://schemas.microsoft.com/office/drawing/2014/main" id="{B7BC49EB-0039-4F37-9A76-383146E58401}"/>
              </a:ext>
            </a:extLst>
          </p:cNvPr>
          <p:cNvPicPr>
            <a:picLocks noChangeAspect="1"/>
          </p:cNvPicPr>
          <p:nvPr/>
        </p:nvPicPr>
        <p:blipFill rotWithShape="1">
          <a:blip r:embed="rId2"/>
          <a:srcRect l="2395"/>
          <a:stretch/>
        </p:blipFill>
        <p:spPr>
          <a:xfrm>
            <a:off x="1055440" y="1457253"/>
            <a:ext cx="6048672" cy="3673242"/>
          </a:xfrm>
          <a:prstGeom prst="rect">
            <a:avLst/>
          </a:prstGeom>
        </p:spPr>
      </p:pic>
      <p:sp>
        <p:nvSpPr>
          <p:cNvPr id="9" name="Rectangle 8">
            <a:extLst>
              <a:ext uri="{FF2B5EF4-FFF2-40B4-BE49-F238E27FC236}">
                <a16:creationId xmlns:a16="http://schemas.microsoft.com/office/drawing/2014/main" id="{DEE79EB1-9FB1-46F5-9BB1-926449068D93}"/>
              </a:ext>
            </a:extLst>
          </p:cNvPr>
          <p:cNvSpPr/>
          <p:nvPr/>
        </p:nvSpPr>
        <p:spPr>
          <a:xfrm>
            <a:off x="2963652" y="5130495"/>
            <a:ext cx="1941557" cy="230832"/>
          </a:xfrm>
          <a:prstGeom prst="rect">
            <a:avLst/>
          </a:prstGeom>
        </p:spPr>
        <p:txBody>
          <a:bodyPr wrap="none">
            <a:spAutoFit/>
          </a:bodyPr>
          <a:lstStyle/>
          <a:p>
            <a:r>
              <a:rPr lang="en-GB" sz="900" dirty="0"/>
              <a:t>ALICE ITS2 TDR, CERN-LHCC-2013-024</a:t>
            </a:r>
            <a:endParaRPr lang="en-GB" sz="2400" dirty="0"/>
          </a:p>
        </p:txBody>
      </p:sp>
      <p:sp>
        <p:nvSpPr>
          <p:cNvPr id="3" name="Slide Number Placeholder 2">
            <a:extLst>
              <a:ext uri="{FF2B5EF4-FFF2-40B4-BE49-F238E27FC236}">
                <a16:creationId xmlns:a16="http://schemas.microsoft.com/office/drawing/2014/main" id="{7A1CD3E4-BC4E-4FA1-8D9B-7F36E1C8C98A}"/>
              </a:ext>
            </a:extLst>
          </p:cNvPr>
          <p:cNvSpPr>
            <a:spLocks noGrp="1"/>
          </p:cNvSpPr>
          <p:nvPr>
            <p:ph type="sldNum" sz="quarter" idx="12"/>
          </p:nvPr>
        </p:nvSpPr>
        <p:spPr/>
        <p:txBody>
          <a:bodyPr/>
          <a:lstStyle/>
          <a:p>
            <a:fld id="{F3C26270-EBF8-4325-88D5-78D50C2B1ED9}" type="slidenum">
              <a:rPr lang="en-GB" smtClean="0"/>
              <a:t>15</a:t>
            </a:fld>
            <a:endParaRPr lang="en-GB"/>
          </a:p>
        </p:txBody>
      </p:sp>
      <p:sp>
        <p:nvSpPr>
          <p:cNvPr id="7" name="TextBox 6">
            <a:extLst>
              <a:ext uri="{FF2B5EF4-FFF2-40B4-BE49-F238E27FC236}">
                <a16:creationId xmlns:a16="http://schemas.microsoft.com/office/drawing/2014/main" id="{4009BB43-2C75-4F14-9E10-A2DD40B19D06}"/>
              </a:ext>
            </a:extLst>
          </p:cNvPr>
          <p:cNvSpPr txBox="1"/>
          <p:nvPr/>
        </p:nvSpPr>
        <p:spPr>
          <a:xfrm>
            <a:off x="647700" y="5813070"/>
            <a:ext cx="10267950" cy="646331"/>
          </a:xfrm>
          <a:prstGeom prst="rect">
            <a:avLst/>
          </a:prstGeom>
          <a:noFill/>
        </p:spPr>
        <p:txBody>
          <a:bodyPr wrap="square" rtlCol="0">
            <a:spAutoFit/>
          </a:bodyPr>
          <a:lstStyle/>
          <a:p>
            <a:r>
              <a:rPr lang="en-GB" dirty="0"/>
              <a:t>And even more, the work of CERN WP1.2, led by Walter </a:t>
            </a:r>
            <a:r>
              <a:rPr lang="en-GB" dirty="0" err="1"/>
              <a:t>Snoeys</a:t>
            </a:r>
            <a:r>
              <a:rPr lang="en-GB" dirty="0"/>
              <a:t>, for stitched MAPS devices for ALICE ITS-3 at the TJ 65 nm technology node ….</a:t>
            </a:r>
          </a:p>
        </p:txBody>
      </p:sp>
    </p:spTree>
    <p:extLst>
      <p:ext uri="{BB962C8B-B14F-4D97-AF65-F5344CB8AC3E}">
        <p14:creationId xmlns:p14="http://schemas.microsoft.com/office/powerpoint/2010/main" val="1304761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21324F-D798-4A21-B9A3-49540482C735}"/>
              </a:ext>
            </a:extLst>
          </p:cNvPr>
          <p:cNvSpPr>
            <a:spLocks noGrp="1"/>
          </p:cNvSpPr>
          <p:nvPr>
            <p:ph type="sldNum" sz="quarter" idx="12"/>
          </p:nvPr>
        </p:nvSpPr>
        <p:spPr/>
        <p:txBody>
          <a:bodyPr/>
          <a:lstStyle/>
          <a:p>
            <a:fld id="{F3C26270-EBF8-4325-88D5-78D50C2B1ED9}" type="slidenum">
              <a:rPr lang="en-GB" smtClean="0"/>
              <a:t>16</a:t>
            </a:fld>
            <a:endParaRPr lang="en-GB"/>
          </a:p>
        </p:txBody>
      </p:sp>
      <p:pic>
        <p:nvPicPr>
          <p:cNvPr id="4" name="Picture 3">
            <a:extLst>
              <a:ext uri="{FF2B5EF4-FFF2-40B4-BE49-F238E27FC236}">
                <a16:creationId xmlns:a16="http://schemas.microsoft.com/office/drawing/2014/main" id="{3EE70106-FF7F-4F04-AFB5-825D6F3F791E}"/>
              </a:ext>
            </a:extLst>
          </p:cNvPr>
          <p:cNvPicPr>
            <a:picLocks noChangeAspect="1"/>
          </p:cNvPicPr>
          <p:nvPr/>
        </p:nvPicPr>
        <p:blipFill>
          <a:blip r:embed="rId2"/>
          <a:stretch>
            <a:fillRect/>
          </a:stretch>
        </p:blipFill>
        <p:spPr>
          <a:xfrm>
            <a:off x="140177" y="136525"/>
            <a:ext cx="11014033" cy="6219825"/>
          </a:xfrm>
          <a:prstGeom prst="rect">
            <a:avLst/>
          </a:prstGeom>
        </p:spPr>
      </p:pic>
      <p:sp>
        <p:nvSpPr>
          <p:cNvPr id="5" name="TextBox 4">
            <a:extLst>
              <a:ext uri="{FF2B5EF4-FFF2-40B4-BE49-F238E27FC236}">
                <a16:creationId xmlns:a16="http://schemas.microsoft.com/office/drawing/2014/main" id="{DE79225A-8C66-42B3-8789-03A55A9DE3E2}"/>
              </a:ext>
            </a:extLst>
          </p:cNvPr>
          <p:cNvSpPr txBox="1"/>
          <p:nvPr/>
        </p:nvSpPr>
        <p:spPr>
          <a:xfrm>
            <a:off x="260589" y="6409174"/>
            <a:ext cx="2743200" cy="369332"/>
          </a:xfrm>
          <a:prstGeom prst="rect">
            <a:avLst/>
          </a:prstGeom>
          <a:noFill/>
        </p:spPr>
        <p:txBody>
          <a:bodyPr wrap="square" rtlCol="0">
            <a:spAutoFit/>
          </a:bodyPr>
          <a:lstStyle/>
          <a:p>
            <a:r>
              <a:rPr lang="en-GB" dirty="0"/>
              <a:t>Walter </a:t>
            </a:r>
            <a:r>
              <a:rPr lang="en-GB" dirty="0" err="1"/>
              <a:t>Snoeys</a:t>
            </a:r>
            <a:r>
              <a:rPr lang="en-GB" dirty="0"/>
              <a:t> 9 Feb 2022</a:t>
            </a:r>
          </a:p>
        </p:txBody>
      </p:sp>
      <p:sp>
        <p:nvSpPr>
          <p:cNvPr id="6" name="Oval 5">
            <a:extLst>
              <a:ext uri="{FF2B5EF4-FFF2-40B4-BE49-F238E27FC236}">
                <a16:creationId xmlns:a16="http://schemas.microsoft.com/office/drawing/2014/main" id="{E05F2FD1-6D75-4D67-86FF-3E5F8487C2E2}"/>
              </a:ext>
            </a:extLst>
          </p:cNvPr>
          <p:cNvSpPr/>
          <p:nvPr/>
        </p:nvSpPr>
        <p:spPr>
          <a:xfrm>
            <a:off x="4095750" y="3803075"/>
            <a:ext cx="7058460" cy="6355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194A2D5-4A6A-48FC-A74C-BBB1FCE976DB}"/>
              </a:ext>
            </a:extLst>
          </p:cNvPr>
          <p:cNvSpPr txBox="1"/>
          <p:nvPr/>
        </p:nvSpPr>
        <p:spPr>
          <a:xfrm>
            <a:off x="260589" y="5350173"/>
            <a:ext cx="3835161" cy="923330"/>
          </a:xfrm>
          <a:prstGeom prst="rect">
            <a:avLst/>
          </a:prstGeom>
          <a:noFill/>
        </p:spPr>
        <p:txBody>
          <a:bodyPr wrap="square" rtlCol="0">
            <a:spAutoFit/>
          </a:bodyPr>
          <a:lstStyle/>
          <a:p>
            <a:r>
              <a:rPr lang="en-GB" dirty="0"/>
              <a:t>1-D stitching for first submission, each device is 10x2.5 cm by 1.4 cm </a:t>
            </a:r>
          </a:p>
          <a:p>
            <a:r>
              <a:rPr lang="en-GB" dirty="0"/>
              <a:t>Ten ‘middles’ plus two ‘ends’</a:t>
            </a:r>
          </a:p>
        </p:txBody>
      </p:sp>
    </p:spTree>
    <p:extLst>
      <p:ext uri="{BB962C8B-B14F-4D97-AF65-F5344CB8AC3E}">
        <p14:creationId xmlns:p14="http://schemas.microsoft.com/office/powerpoint/2010/main" val="3799604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876C6-BDF4-4C8E-84E6-1139FF7780D7}"/>
              </a:ext>
            </a:extLst>
          </p:cNvPr>
          <p:cNvPicPr>
            <a:picLocks noChangeAspect="1"/>
          </p:cNvPicPr>
          <p:nvPr/>
        </p:nvPicPr>
        <p:blipFill>
          <a:blip r:embed="rId2"/>
          <a:stretch>
            <a:fillRect/>
          </a:stretch>
        </p:blipFill>
        <p:spPr>
          <a:xfrm>
            <a:off x="247418" y="2677666"/>
            <a:ext cx="3492388" cy="2566499"/>
          </a:xfrm>
          <a:prstGeom prst="rect">
            <a:avLst/>
          </a:prstGeom>
        </p:spPr>
      </p:pic>
      <p:pic>
        <p:nvPicPr>
          <p:cNvPr id="4" name="Picture 3">
            <a:extLst>
              <a:ext uri="{FF2B5EF4-FFF2-40B4-BE49-F238E27FC236}">
                <a16:creationId xmlns:a16="http://schemas.microsoft.com/office/drawing/2014/main" id="{FEC383C8-4D3B-4EA1-9C16-D3B277781475}"/>
              </a:ext>
            </a:extLst>
          </p:cNvPr>
          <p:cNvPicPr>
            <a:picLocks noChangeAspect="1"/>
          </p:cNvPicPr>
          <p:nvPr/>
        </p:nvPicPr>
        <p:blipFill rotWithShape="1">
          <a:blip r:embed="rId3"/>
          <a:srcRect l="14953" t="12118" r="15403" b="16042"/>
          <a:stretch/>
        </p:blipFill>
        <p:spPr>
          <a:xfrm>
            <a:off x="316809" y="219075"/>
            <a:ext cx="3617016" cy="2610542"/>
          </a:xfrm>
          <a:prstGeom prst="rect">
            <a:avLst/>
          </a:prstGeom>
        </p:spPr>
      </p:pic>
      <mc:AlternateContent xmlns:mc="http://schemas.openxmlformats.org/markup-compatibility/2006" xmlns:a14="http://schemas.microsoft.com/office/drawing/2010/main">
        <mc:Choice Requires="a14">
          <p:sp>
            <p:nvSpPr>
              <p:cNvPr id="8" name="Text Box 4">
                <a:extLst>
                  <a:ext uri="{FF2B5EF4-FFF2-40B4-BE49-F238E27FC236}">
                    <a16:creationId xmlns:a16="http://schemas.microsoft.com/office/drawing/2014/main" id="{212FF031-8CFB-4883-9B28-27FE40FC842D}"/>
                  </a:ext>
                </a:extLst>
              </p:cNvPr>
              <p:cNvSpPr txBox="1">
                <a:spLocks noChangeArrowheads="1"/>
              </p:cNvSpPr>
              <p:nvPr/>
            </p:nvSpPr>
            <p:spPr bwMode="auto">
              <a:xfrm>
                <a:off x="2360269" y="3337928"/>
                <a:ext cx="1379537" cy="2308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Arial Unicode MS" pitchFamily="34" charset="-128"/>
                  </a:defRPr>
                </a:lvl1pPr>
                <a:lvl2pPr marL="742950" indent="-285750" eaLnBrk="0" hangingPunct="0">
                  <a:defRPr sz="3600">
                    <a:solidFill>
                      <a:schemeClr val="tx1"/>
                    </a:solidFill>
                    <a:latin typeface="Arial" panose="020B0604020202020204" pitchFamily="34" charset="0"/>
                    <a:ea typeface="Arial Unicode MS" pitchFamily="34" charset="-128"/>
                  </a:defRPr>
                </a:lvl2pPr>
                <a:lvl3pPr marL="1143000" indent="-228600" eaLnBrk="0" hangingPunct="0">
                  <a:defRPr sz="3600">
                    <a:solidFill>
                      <a:schemeClr val="tx1"/>
                    </a:solidFill>
                    <a:latin typeface="Arial" panose="020B0604020202020204" pitchFamily="34" charset="0"/>
                    <a:ea typeface="Arial Unicode MS" pitchFamily="34" charset="-128"/>
                  </a:defRPr>
                </a:lvl3pPr>
                <a:lvl4pPr marL="1600200" indent="-228600" eaLnBrk="0" hangingPunct="0">
                  <a:defRPr sz="3600">
                    <a:solidFill>
                      <a:schemeClr val="tx1"/>
                    </a:solidFill>
                    <a:latin typeface="Arial" panose="020B0604020202020204" pitchFamily="34" charset="0"/>
                    <a:ea typeface="Arial Unicode MS" pitchFamily="34" charset="-128"/>
                  </a:defRPr>
                </a:lvl4pPr>
                <a:lvl5pPr marL="2057400" indent="-228600" eaLnBrk="0" hangingPunct="0">
                  <a:defRPr sz="3600">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9pPr>
              </a:lstStyle>
              <a:p>
                <a:pPr fontAlgn="ctr">
                  <a:spcBef>
                    <a:spcPct val="50000"/>
                  </a:spcBef>
                </a:pPr>
                <a14:m>
                  <m:oMath xmlns:m="http://schemas.openxmlformats.org/officeDocument/2006/math">
                    <m:sSup>
                      <m:sSupPr>
                        <m:ctrlPr>
                          <a:rPr lang="en-GB" altLang="en-US" sz="900" b="1" i="1" smtClean="0">
                            <a:solidFill>
                              <a:srgbClr val="FF0000"/>
                            </a:solidFill>
                            <a:latin typeface="Cambria Math" panose="02040503050406030204" pitchFamily="18" charset="0"/>
                          </a:rPr>
                        </m:ctrlPr>
                      </m:sSupPr>
                      <m:e>
                        <m:r>
                          <a:rPr lang="en-GB" altLang="en-US" sz="900" b="1" i="1" smtClean="0">
                            <a:solidFill>
                              <a:srgbClr val="FF0000"/>
                            </a:solidFill>
                            <a:latin typeface="Cambria Math" panose="02040503050406030204" pitchFamily="18" charset="0"/>
                            <a:ea typeface="Cambria Math" panose="02040503050406030204" pitchFamily="18" charset="0"/>
                          </a:rPr>
                          <m:t>𝝁</m:t>
                        </m:r>
                      </m:e>
                      <m:sup>
                        <m:r>
                          <a:rPr lang="en-GB" altLang="en-US" sz="900" b="1" i="1" smtClean="0">
                            <a:solidFill>
                              <a:srgbClr val="FF0000"/>
                            </a:solidFill>
                            <a:latin typeface="Cambria Math" panose="02040503050406030204" pitchFamily="18" charset="0"/>
                          </a:rPr>
                          <m:t>+</m:t>
                        </m:r>
                      </m:sup>
                    </m:sSup>
                    <m:sSup>
                      <m:sSupPr>
                        <m:ctrlPr>
                          <a:rPr lang="en-GB" altLang="en-US" sz="900" b="1" i="1" smtClean="0">
                            <a:solidFill>
                              <a:srgbClr val="FF0000"/>
                            </a:solidFill>
                            <a:latin typeface="Cambria Math" panose="02040503050406030204" pitchFamily="18" charset="0"/>
                          </a:rPr>
                        </m:ctrlPr>
                      </m:sSupPr>
                      <m:e>
                        <m:r>
                          <a:rPr lang="en-GB" altLang="en-US" sz="900" b="1" i="1" smtClean="0">
                            <a:solidFill>
                              <a:srgbClr val="FF0000"/>
                            </a:solidFill>
                            <a:latin typeface="Cambria Math" panose="02040503050406030204" pitchFamily="18" charset="0"/>
                            <a:ea typeface="Cambria Math" panose="02040503050406030204" pitchFamily="18" charset="0"/>
                          </a:rPr>
                          <m:t>𝝁</m:t>
                        </m:r>
                      </m:e>
                      <m:sup>
                        <m:r>
                          <a:rPr lang="en-GB" altLang="en-US" sz="900" b="1" i="1" smtClean="0">
                            <a:solidFill>
                              <a:srgbClr val="FF0000"/>
                            </a:solidFill>
                            <a:latin typeface="Cambria Math" panose="02040503050406030204" pitchFamily="18" charset="0"/>
                          </a:rPr>
                          <m:t>−</m:t>
                        </m:r>
                      </m:sup>
                    </m:sSup>
                  </m:oMath>
                </a14:m>
                <a:r>
                  <a:rPr lang="en-GB" altLang="en-US" sz="900" b="1" dirty="0">
                    <a:solidFill>
                      <a:srgbClr val="FF0000"/>
                    </a:solidFill>
                  </a:rPr>
                  <a:t> event </a:t>
                </a:r>
                <a:endParaRPr lang="en-GB" altLang="en-US" sz="900" dirty="0">
                  <a:solidFill>
                    <a:srgbClr val="FF0000"/>
                  </a:solidFill>
                </a:endParaRPr>
              </a:p>
            </p:txBody>
          </p:sp>
        </mc:Choice>
        <mc:Fallback xmlns="">
          <p:sp>
            <p:nvSpPr>
              <p:cNvPr id="8" name="Text Box 4">
                <a:extLst>
                  <a:ext uri="{FF2B5EF4-FFF2-40B4-BE49-F238E27FC236}">
                    <a16:creationId xmlns:a16="http://schemas.microsoft.com/office/drawing/2014/main" id="{212FF031-8CFB-4883-9B28-27FE40FC842D}"/>
                  </a:ext>
                </a:extLst>
              </p:cNvPr>
              <p:cNvSpPr txBox="1">
                <a:spLocks noRot="1" noChangeAspect="1" noMove="1" noResize="1" noEditPoints="1" noAdjustHandles="1" noChangeArrowheads="1" noChangeShapeType="1" noTextEdit="1"/>
              </p:cNvSpPr>
              <p:nvPr/>
            </p:nvSpPr>
            <p:spPr bwMode="auto">
              <a:xfrm>
                <a:off x="2360269" y="3337928"/>
                <a:ext cx="1379537" cy="230832"/>
              </a:xfrm>
              <a:prstGeom prst="rect">
                <a:avLst/>
              </a:prstGeom>
              <a:blipFill>
                <a:blip r:embed="rId4"/>
                <a:stretch>
                  <a:fillRect b="-108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0" name="TextBox 9">
            <a:extLst>
              <a:ext uri="{FF2B5EF4-FFF2-40B4-BE49-F238E27FC236}">
                <a16:creationId xmlns:a16="http://schemas.microsoft.com/office/drawing/2014/main" id="{60958879-4452-4D5E-A633-79F403B30D34}"/>
              </a:ext>
            </a:extLst>
          </p:cNvPr>
          <p:cNvSpPr txBox="1"/>
          <p:nvPr/>
        </p:nvSpPr>
        <p:spPr>
          <a:xfrm>
            <a:off x="459086" y="5405111"/>
            <a:ext cx="5732164" cy="1200329"/>
          </a:xfrm>
          <a:prstGeom prst="rect">
            <a:avLst/>
          </a:prstGeom>
          <a:noFill/>
        </p:spPr>
        <p:txBody>
          <a:bodyPr wrap="square" rtlCol="0">
            <a:spAutoFit/>
          </a:bodyPr>
          <a:lstStyle/>
          <a:p>
            <a:r>
              <a:rPr lang="en-GB" dirty="0"/>
              <a:t>1990:  SLD’s VXD2 with 120 </a:t>
            </a:r>
            <a:r>
              <a:rPr lang="en-GB" dirty="0" err="1"/>
              <a:t>Mpixels</a:t>
            </a:r>
            <a:endParaRPr lang="en-GB" dirty="0"/>
          </a:p>
          <a:p>
            <a:pPr marL="285750" indent="-285750">
              <a:buFont typeface="Arial" panose="020B0604020202020204" pitchFamily="34" charset="0"/>
              <a:buChar char="•"/>
            </a:pPr>
            <a:r>
              <a:rPr lang="en-GB" dirty="0"/>
              <a:t>Low power hence gas cooled, read out over 10 bunches</a:t>
            </a:r>
          </a:p>
          <a:p>
            <a:pPr marL="285750" indent="-285750">
              <a:buFont typeface="Arial" panose="020B0604020202020204" pitchFamily="34" charset="0"/>
              <a:buChar char="•"/>
            </a:pPr>
            <a:r>
              <a:rPr lang="en-GB" dirty="0" err="1"/>
              <a:t>Bgd</a:t>
            </a:r>
            <a:r>
              <a:rPr lang="en-GB" dirty="0"/>
              <a:t> acceptable due to high granularity, in contrast to the Mark II microstrips which ‘brought SLC to its knees’</a:t>
            </a:r>
          </a:p>
        </p:txBody>
      </p:sp>
      <p:pic>
        <p:nvPicPr>
          <p:cNvPr id="7" name="Picture 6">
            <a:extLst>
              <a:ext uri="{FF2B5EF4-FFF2-40B4-BE49-F238E27FC236}">
                <a16:creationId xmlns:a16="http://schemas.microsoft.com/office/drawing/2014/main" id="{07F90E6A-949E-4B9E-A17D-049584B6EE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9244" y="1000539"/>
            <a:ext cx="6103620" cy="2240280"/>
          </a:xfrm>
          <a:prstGeom prst="rect">
            <a:avLst/>
          </a:prstGeom>
        </p:spPr>
      </p:pic>
      <p:pic>
        <p:nvPicPr>
          <p:cNvPr id="9" name="Picture 4" descr="vienna_vxdrz23">
            <a:extLst>
              <a:ext uri="{FF2B5EF4-FFF2-40B4-BE49-F238E27FC236}">
                <a16:creationId xmlns:a16="http://schemas.microsoft.com/office/drawing/2014/main" id="{7570C1F6-7039-4216-BCC4-BE1BF7A796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6729114" y="3278559"/>
            <a:ext cx="5003800" cy="35321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1675BA1A-B7EB-4CFA-AFE0-57C4A1F34C72}"/>
              </a:ext>
            </a:extLst>
          </p:cNvPr>
          <p:cNvSpPr txBox="1"/>
          <p:nvPr/>
        </p:nvSpPr>
        <p:spPr>
          <a:xfrm>
            <a:off x="5762625" y="219075"/>
            <a:ext cx="6229350" cy="923330"/>
          </a:xfrm>
          <a:prstGeom prst="rect">
            <a:avLst/>
          </a:prstGeom>
          <a:noFill/>
        </p:spPr>
        <p:txBody>
          <a:bodyPr wrap="square" rtlCol="0">
            <a:spAutoFit/>
          </a:bodyPr>
          <a:lstStyle/>
          <a:p>
            <a:r>
              <a:rPr lang="en-GB" dirty="0"/>
              <a:t>1993:  David Burt:  thanks to wonderful development of stitching at e2V, we could do a lot better – VXD3 with 307 </a:t>
            </a:r>
            <a:r>
              <a:rPr lang="en-GB" dirty="0" err="1"/>
              <a:t>Mpixels</a:t>
            </a:r>
            <a:endParaRPr lang="en-GB" dirty="0"/>
          </a:p>
          <a:p>
            <a:r>
              <a:rPr lang="en-GB" dirty="0"/>
              <a:t>Three ‘middles’ plus two ‘ends’</a:t>
            </a:r>
          </a:p>
        </p:txBody>
      </p:sp>
      <p:sp>
        <p:nvSpPr>
          <p:cNvPr id="3" name="Slide Number Placeholder 2">
            <a:extLst>
              <a:ext uri="{FF2B5EF4-FFF2-40B4-BE49-F238E27FC236}">
                <a16:creationId xmlns:a16="http://schemas.microsoft.com/office/drawing/2014/main" id="{74FE081B-571D-4CE2-974D-86B876EC3A94}"/>
              </a:ext>
            </a:extLst>
          </p:cNvPr>
          <p:cNvSpPr>
            <a:spLocks noGrp="1"/>
          </p:cNvSpPr>
          <p:nvPr>
            <p:ph type="sldNum" sz="quarter" idx="12"/>
          </p:nvPr>
        </p:nvSpPr>
        <p:spPr/>
        <p:txBody>
          <a:bodyPr/>
          <a:lstStyle/>
          <a:p>
            <a:fld id="{F3C26270-EBF8-4325-88D5-78D50C2B1ED9}" type="slidenum">
              <a:rPr lang="en-GB" smtClean="0"/>
              <a:t>17</a:t>
            </a:fld>
            <a:endParaRPr lang="en-GB"/>
          </a:p>
        </p:txBody>
      </p:sp>
      <p:sp>
        <p:nvSpPr>
          <p:cNvPr id="6" name="TextBox 5">
            <a:extLst>
              <a:ext uri="{FF2B5EF4-FFF2-40B4-BE49-F238E27FC236}">
                <a16:creationId xmlns:a16="http://schemas.microsoft.com/office/drawing/2014/main" id="{314E50BA-CD48-4ABF-824E-515510433C18}"/>
              </a:ext>
            </a:extLst>
          </p:cNvPr>
          <p:cNvSpPr txBox="1"/>
          <p:nvPr/>
        </p:nvSpPr>
        <p:spPr>
          <a:xfrm>
            <a:off x="5800725" y="4832243"/>
            <a:ext cx="1619249" cy="369332"/>
          </a:xfrm>
          <a:prstGeom prst="rect">
            <a:avLst/>
          </a:prstGeom>
          <a:noFill/>
        </p:spPr>
        <p:txBody>
          <a:bodyPr wrap="square" rtlCol="0">
            <a:spAutoFit/>
          </a:bodyPr>
          <a:lstStyle/>
          <a:p>
            <a:r>
              <a:rPr lang="en-GB" dirty="0" err="1"/>
              <a:t>R</a:t>
            </a:r>
            <a:r>
              <a:rPr lang="en-GB" baseline="-25000" dirty="0" err="1"/>
              <a:t>bp</a:t>
            </a:r>
            <a:r>
              <a:rPr lang="en-GB" dirty="0"/>
              <a:t> = 2.4 cm</a:t>
            </a:r>
          </a:p>
        </p:txBody>
      </p:sp>
    </p:spTree>
    <p:extLst>
      <p:ext uri="{BB962C8B-B14F-4D97-AF65-F5344CB8AC3E}">
        <p14:creationId xmlns:p14="http://schemas.microsoft.com/office/powerpoint/2010/main" val="2494964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3B0AFD3-8297-4AB6-A18F-C831DDE0487D}" type="slidenum">
              <a:rPr lang="en-GB" smtClean="0"/>
              <a:t>18</a:t>
            </a:fld>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063" y="634107"/>
            <a:ext cx="3936725" cy="4271269"/>
          </a:xfrm>
          <a:prstGeom prst="rect">
            <a:avLst/>
          </a:prstGeom>
        </p:spPr>
      </p:pic>
    </p:spTree>
    <p:extLst>
      <p:ext uri="{BB962C8B-B14F-4D97-AF65-F5344CB8AC3E}">
        <p14:creationId xmlns:p14="http://schemas.microsoft.com/office/powerpoint/2010/main" val="890824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69B185-2758-4AE1-A93B-CA49218B539A}"/>
              </a:ext>
            </a:extLst>
          </p:cNvPr>
          <p:cNvSpPr>
            <a:spLocks noGrp="1"/>
          </p:cNvSpPr>
          <p:nvPr>
            <p:ph type="sldNum" sz="quarter" idx="12"/>
          </p:nvPr>
        </p:nvSpPr>
        <p:spPr/>
        <p:txBody>
          <a:bodyPr/>
          <a:lstStyle/>
          <a:p>
            <a:fld id="{F3C26270-EBF8-4325-88D5-78D50C2B1ED9}" type="slidenum">
              <a:rPr lang="en-GB" smtClean="0"/>
              <a:t>19</a:t>
            </a:fld>
            <a:endParaRPr lang="en-GB"/>
          </a:p>
        </p:txBody>
      </p:sp>
      <p:pic>
        <p:nvPicPr>
          <p:cNvPr id="4" name="Picture 3">
            <a:extLst>
              <a:ext uri="{FF2B5EF4-FFF2-40B4-BE49-F238E27FC236}">
                <a16:creationId xmlns:a16="http://schemas.microsoft.com/office/drawing/2014/main" id="{F0967A10-3BCD-42B7-95F7-60480A926078}"/>
              </a:ext>
            </a:extLst>
          </p:cNvPr>
          <p:cNvPicPr>
            <a:picLocks noChangeAspect="1"/>
          </p:cNvPicPr>
          <p:nvPr/>
        </p:nvPicPr>
        <p:blipFill>
          <a:blip r:embed="rId2"/>
          <a:stretch>
            <a:fillRect/>
          </a:stretch>
        </p:blipFill>
        <p:spPr>
          <a:xfrm>
            <a:off x="1308008" y="244371"/>
            <a:ext cx="9575983" cy="5420690"/>
          </a:xfrm>
          <a:prstGeom prst="rect">
            <a:avLst/>
          </a:prstGeom>
        </p:spPr>
      </p:pic>
      <p:sp>
        <p:nvSpPr>
          <p:cNvPr id="5" name="TextBox 4">
            <a:extLst>
              <a:ext uri="{FF2B5EF4-FFF2-40B4-BE49-F238E27FC236}">
                <a16:creationId xmlns:a16="http://schemas.microsoft.com/office/drawing/2014/main" id="{DADC6916-C594-4580-93E7-DA9E3EB699F5}"/>
              </a:ext>
            </a:extLst>
          </p:cNvPr>
          <p:cNvSpPr txBox="1"/>
          <p:nvPr/>
        </p:nvSpPr>
        <p:spPr>
          <a:xfrm>
            <a:off x="1438275" y="5797550"/>
            <a:ext cx="9248775" cy="646331"/>
          </a:xfrm>
          <a:prstGeom prst="rect">
            <a:avLst/>
          </a:prstGeom>
          <a:noFill/>
        </p:spPr>
        <p:txBody>
          <a:bodyPr wrap="square" rtlCol="0">
            <a:spAutoFit/>
          </a:bodyPr>
          <a:lstStyle/>
          <a:p>
            <a:r>
              <a:rPr lang="en-GB" dirty="0">
                <a:solidFill>
                  <a:srgbClr val="FF0000"/>
                </a:solidFill>
              </a:rPr>
              <a:t>It’s in everyone’s phone cameras, yet it’s often overlooked by the HEP MAPS community, usually for a good reason …</a:t>
            </a:r>
          </a:p>
        </p:txBody>
      </p:sp>
    </p:spTree>
    <p:extLst>
      <p:ext uri="{BB962C8B-B14F-4D97-AF65-F5344CB8AC3E}">
        <p14:creationId xmlns:p14="http://schemas.microsoft.com/office/powerpoint/2010/main" val="2335838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6038EC73-13C7-4846-821C-CFF3833C1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85" y="357306"/>
            <a:ext cx="7080717" cy="6357760"/>
          </a:xfrm>
          <a:prstGeom prst="rect">
            <a:avLst/>
          </a:prstGeom>
        </p:spPr>
      </p:pic>
      <p:sp>
        <p:nvSpPr>
          <p:cNvPr id="5" name="TextBox 4">
            <a:extLst>
              <a:ext uri="{FF2B5EF4-FFF2-40B4-BE49-F238E27FC236}">
                <a16:creationId xmlns:a16="http://schemas.microsoft.com/office/drawing/2014/main" id="{39D60DCE-AA37-4080-9068-31B99DB676A7}"/>
              </a:ext>
            </a:extLst>
          </p:cNvPr>
          <p:cNvSpPr txBox="1"/>
          <p:nvPr/>
        </p:nvSpPr>
        <p:spPr>
          <a:xfrm>
            <a:off x="7038975" y="142934"/>
            <a:ext cx="5153025" cy="6247864"/>
          </a:xfrm>
          <a:prstGeom prst="rect">
            <a:avLst/>
          </a:prstGeom>
          <a:noFill/>
        </p:spPr>
        <p:txBody>
          <a:bodyPr wrap="square" rtlCol="0">
            <a:spAutoFit/>
          </a:bodyPr>
          <a:lstStyle/>
          <a:p>
            <a:r>
              <a:rPr lang="en-GB" sz="1600" i="1" dirty="0">
                <a:solidFill>
                  <a:srgbClr val="FF0000"/>
                </a:solidFill>
              </a:rPr>
              <a:t>Synopsis of the mammoth ILC saga:</a:t>
            </a:r>
          </a:p>
          <a:p>
            <a:r>
              <a:rPr lang="en-GB" sz="1600" dirty="0"/>
              <a:t>~1990, SLC/SLD working at last.  Stimulus for the next step to become real, in form of NLC, TESLA, JLC and CLIC.  At </a:t>
            </a:r>
            <a:r>
              <a:rPr lang="en-GB" sz="1600" dirty="0" err="1"/>
              <a:t>Saariselka</a:t>
            </a:r>
            <a:r>
              <a:rPr lang="en-GB" sz="1600" dirty="0"/>
              <a:t>, the first international workshop, Bjorn </a:t>
            </a:r>
            <a:r>
              <a:rPr lang="en-GB" sz="1600" dirty="0" err="1"/>
              <a:t>Wiik</a:t>
            </a:r>
            <a:r>
              <a:rPr lang="en-GB" sz="1600" dirty="0"/>
              <a:t> suggested first physics ~2000, hosted by DESY</a:t>
            </a:r>
          </a:p>
          <a:p>
            <a:endParaRPr lang="en-GB" sz="1600" dirty="0"/>
          </a:p>
          <a:p>
            <a:r>
              <a:rPr lang="en-GB" sz="1600" dirty="0"/>
              <a:t>2003, TESLA was </a:t>
            </a:r>
            <a:r>
              <a:rPr lang="en-GB" sz="1600" dirty="0">
                <a:solidFill>
                  <a:srgbClr val="FF0000"/>
                </a:solidFill>
              </a:rPr>
              <a:t>dropped;</a:t>
            </a:r>
            <a:r>
              <a:rPr lang="en-GB" sz="1600" dirty="0"/>
              <a:t> DESY to focus on EUXFEL</a:t>
            </a:r>
          </a:p>
          <a:p>
            <a:endParaRPr lang="en-GB" sz="1600" dirty="0"/>
          </a:p>
          <a:p>
            <a:r>
              <a:rPr lang="en-GB" sz="1600" dirty="0"/>
              <a:t>ITRP formed (Barry </a:t>
            </a:r>
            <a:r>
              <a:rPr lang="en-GB" sz="1600" dirty="0" err="1"/>
              <a:t>Barish</a:t>
            </a:r>
            <a:r>
              <a:rPr lang="en-GB" sz="1600" dirty="0"/>
              <a:t>) and recommended SCRF option in 2004.  Most labs cooperated to make it work, with FNAL as the natural host.</a:t>
            </a:r>
          </a:p>
          <a:p>
            <a:endParaRPr lang="en-GB" sz="1600" dirty="0"/>
          </a:p>
          <a:p>
            <a:r>
              <a:rPr lang="en-GB" sz="1600" dirty="0"/>
              <a:t>2008 DOE/FNAL </a:t>
            </a:r>
            <a:r>
              <a:rPr lang="en-GB" sz="1600" dirty="0">
                <a:solidFill>
                  <a:srgbClr val="FF0000"/>
                </a:solidFill>
              </a:rPr>
              <a:t>dropped</a:t>
            </a:r>
            <a:r>
              <a:rPr lang="en-GB" sz="1600" dirty="0"/>
              <a:t> it;  Japan provisionally offered to host, and most labs cooperated on this.</a:t>
            </a:r>
          </a:p>
          <a:p>
            <a:endParaRPr lang="en-GB" sz="1600" dirty="0"/>
          </a:p>
          <a:p>
            <a:r>
              <a:rPr lang="en-GB" sz="1600" dirty="0"/>
              <a:t>After 14 long years, there’s opposition from KEK, and scepticism from MEXT, who see ILC as a 3-legged stool with one weak one. ‘Europe seems not to be interested’.     They could be right - many in Europe are happy to focus on     FCC-</a:t>
            </a:r>
            <a:r>
              <a:rPr lang="en-GB" sz="1600" dirty="0" err="1"/>
              <a:t>ee</a:t>
            </a:r>
            <a:r>
              <a:rPr lang="en-GB" sz="1600" dirty="0"/>
              <a:t>,  a wonderful Higgs Factory, but which risks creating a </a:t>
            </a:r>
            <a:r>
              <a:rPr lang="en-GB" sz="1600" dirty="0" err="1"/>
              <a:t>cul</a:t>
            </a:r>
            <a:r>
              <a:rPr lang="en-GB" sz="1600" dirty="0"/>
              <a:t> de sac in terms of the energy frontier.  </a:t>
            </a:r>
          </a:p>
          <a:p>
            <a:endParaRPr lang="en-GB" sz="1600" dirty="0"/>
          </a:p>
          <a:p>
            <a:r>
              <a:rPr lang="en-GB" sz="1600" dirty="0"/>
              <a:t>A recent twist: is SCRF still the preferred technology, given the exciting developments in ‘cool copper’: C-cubed?  </a:t>
            </a:r>
            <a:r>
              <a:rPr lang="en-GB" sz="1600" dirty="0">
                <a:solidFill>
                  <a:srgbClr val="00B0F0"/>
                </a:solidFill>
              </a:rPr>
              <a:t>There’s always room for a good idea.  </a:t>
            </a:r>
          </a:p>
        </p:txBody>
      </p:sp>
      <p:sp>
        <p:nvSpPr>
          <p:cNvPr id="7" name="TextBox 6">
            <a:extLst>
              <a:ext uri="{FF2B5EF4-FFF2-40B4-BE49-F238E27FC236}">
                <a16:creationId xmlns:a16="http://schemas.microsoft.com/office/drawing/2014/main" id="{A593BBB3-5A64-488A-937B-8DDF9778F262}"/>
              </a:ext>
            </a:extLst>
          </p:cNvPr>
          <p:cNvSpPr txBox="1"/>
          <p:nvPr/>
        </p:nvSpPr>
        <p:spPr>
          <a:xfrm>
            <a:off x="1533525" y="5257800"/>
            <a:ext cx="5334000" cy="646331"/>
          </a:xfrm>
          <a:prstGeom prst="rect">
            <a:avLst/>
          </a:prstGeom>
          <a:noFill/>
        </p:spPr>
        <p:txBody>
          <a:bodyPr wrap="square" rtlCol="0">
            <a:spAutoFit/>
          </a:bodyPr>
          <a:lstStyle/>
          <a:p>
            <a:r>
              <a:rPr lang="en-GB" i="1" dirty="0">
                <a:solidFill>
                  <a:srgbClr val="FF0000"/>
                </a:solidFill>
              </a:rPr>
              <a:t>Remember, discovery in </a:t>
            </a:r>
            <a:r>
              <a:rPr lang="en-GB" i="1" dirty="0" err="1">
                <a:solidFill>
                  <a:srgbClr val="FF0000"/>
                </a:solidFill>
              </a:rPr>
              <a:t>e+e</a:t>
            </a:r>
            <a:r>
              <a:rPr lang="en-GB" i="1" dirty="0">
                <a:solidFill>
                  <a:srgbClr val="FF0000"/>
                </a:solidFill>
              </a:rPr>
              <a:t>- of the charm quark (1974) and then the gluon (1979)</a:t>
            </a:r>
          </a:p>
        </p:txBody>
      </p:sp>
      <p:sp>
        <p:nvSpPr>
          <p:cNvPr id="2" name="Slide Number Placeholder 1">
            <a:extLst>
              <a:ext uri="{FF2B5EF4-FFF2-40B4-BE49-F238E27FC236}">
                <a16:creationId xmlns:a16="http://schemas.microsoft.com/office/drawing/2014/main" id="{D8F8D08B-8BE5-4457-AD19-BE27555F071D}"/>
              </a:ext>
            </a:extLst>
          </p:cNvPr>
          <p:cNvSpPr>
            <a:spLocks noGrp="1"/>
          </p:cNvSpPr>
          <p:nvPr>
            <p:ph type="sldNum" sz="quarter" idx="12"/>
          </p:nvPr>
        </p:nvSpPr>
        <p:spPr/>
        <p:txBody>
          <a:bodyPr/>
          <a:lstStyle/>
          <a:p>
            <a:fld id="{F3C26270-EBF8-4325-88D5-78D50C2B1ED9}" type="slidenum">
              <a:rPr lang="en-GB" smtClean="0"/>
              <a:t>2</a:t>
            </a:fld>
            <a:endParaRPr lang="en-GB"/>
          </a:p>
        </p:txBody>
      </p:sp>
    </p:spTree>
    <p:extLst>
      <p:ext uri="{BB962C8B-B14F-4D97-AF65-F5344CB8AC3E}">
        <p14:creationId xmlns:p14="http://schemas.microsoft.com/office/powerpoint/2010/main" val="2315461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E73D94-B470-4823-9A52-A05DE969DBB8}"/>
              </a:ext>
            </a:extLst>
          </p:cNvPr>
          <p:cNvSpPr>
            <a:spLocks noGrp="1"/>
          </p:cNvSpPr>
          <p:nvPr>
            <p:ph type="sldNum" sz="quarter" idx="12"/>
          </p:nvPr>
        </p:nvSpPr>
        <p:spPr/>
        <p:txBody>
          <a:bodyPr/>
          <a:lstStyle/>
          <a:p>
            <a:fld id="{F3C26270-EBF8-4325-88D5-78D50C2B1ED9}" type="slidenum">
              <a:rPr lang="en-GB" smtClean="0"/>
              <a:t>20</a:t>
            </a:fld>
            <a:endParaRPr lang="en-GB"/>
          </a:p>
        </p:txBody>
      </p:sp>
      <p:pic>
        <p:nvPicPr>
          <p:cNvPr id="4" name="Picture 3">
            <a:extLst>
              <a:ext uri="{FF2B5EF4-FFF2-40B4-BE49-F238E27FC236}">
                <a16:creationId xmlns:a16="http://schemas.microsoft.com/office/drawing/2014/main" id="{0630DD07-4212-4C49-94B6-DE53114272F6}"/>
              </a:ext>
            </a:extLst>
          </p:cNvPr>
          <p:cNvPicPr>
            <a:picLocks noChangeAspect="1"/>
          </p:cNvPicPr>
          <p:nvPr/>
        </p:nvPicPr>
        <p:blipFill>
          <a:blip r:embed="rId2"/>
          <a:stretch>
            <a:fillRect/>
          </a:stretch>
        </p:blipFill>
        <p:spPr>
          <a:xfrm>
            <a:off x="257321" y="136525"/>
            <a:ext cx="11934679" cy="6584950"/>
          </a:xfrm>
          <a:prstGeom prst="rect">
            <a:avLst/>
          </a:prstGeom>
        </p:spPr>
      </p:pic>
      <p:sp>
        <p:nvSpPr>
          <p:cNvPr id="3" name="TextBox 2">
            <a:extLst>
              <a:ext uri="{FF2B5EF4-FFF2-40B4-BE49-F238E27FC236}">
                <a16:creationId xmlns:a16="http://schemas.microsoft.com/office/drawing/2014/main" id="{A885940C-0C70-4AF5-BC9D-B8FF8D2BFD30}"/>
              </a:ext>
            </a:extLst>
          </p:cNvPr>
          <p:cNvSpPr txBox="1"/>
          <p:nvPr/>
        </p:nvSpPr>
        <p:spPr>
          <a:xfrm>
            <a:off x="114300" y="4057233"/>
            <a:ext cx="5981700" cy="2800767"/>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dirty="0"/>
              <a:t>Combines 3T readout with pinned photodiode</a:t>
            </a:r>
          </a:p>
          <a:p>
            <a:pPr marL="742950" lvl="1" indent="-285750">
              <a:buFont typeface="Arial" panose="020B0604020202020204" pitchFamily="34" charset="0"/>
              <a:buChar char="•"/>
            </a:pPr>
            <a:r>
              <a:rPr lang="en-GB" dirty="0"/>
              <a:t>Low dark current – few </a:t>
            </a:r>
            <a:r>
              <a:rPr lang="en-GB" dirty="0" err="1"/>
              <a:t>pA</a:t>
            </a:r>
            <a:r>
              <a:rPr lang="en-GB" dirty="0"/>
              <a:t>/cm</a:t>
            </a:r>
            <a:r>
              <a:rPr lang="en-GB" baseline="30000" dirty="0"/>
              <a:t>2</a:t>
            </a:r>
          </a:p>
          <a:p>
            <a:pPr marL="742950" lvl="1" indent="-285750">
              <a:buFont typeface="Arial" panose="020B0604020202020204" pitchFamily="34" charset="0"/>
              <a:buChar char="•"/>
            </a:pPr>
            <a:r>
              <a:rPr lang="en-GB" dirty="0"/>
              <a:t>High conversion gain – separate charge collection and conversion</a:t>
            </a:r>
          </a:p>
          <a:p>
            <a:pPr marL="742950" lvl="1" indent="-285750">
              <a:buFont typeface="Arial" panose="020B0604020202020204" pitchFamily="34" charset="0"/>
              <a:buChar char="•"/>
            </a:pPr>
            <a:r>
              <a:rPr lang="en-GB" dirty="0"/>
              <a:t>Low noise – sub e- is routine</a:t>
            </a:r>
          </a:p>
          <a:p>
            <a:pPr marL="285750" indent="-285750">
              <a:buFont typeface="Arial" panose="020B0604020202020204" pitchFamily="34" charset="0"/>
              <a:buChar char="•"/>
            </a:pPr>
            <a:r>
              <a:rPr lang="en-GB" dirty="0">
                <a:solidFill>
                  <a:srgbClr val="FF0000"/>
                </a:solidFill>
              </a:rPr>
              <a:t>Moderate radiation hardness - ~100 </a:t>
            </a:r>
            <a:r>
              <a:rPr lang="en-GB" dirty="0" err="1">
                <a:solidFill>
                  <a:srgbClr val="FF0000"/>
                </a:solidFill>
              </a:rPr>
              <a:t>krads</a:t>
            </a:r>
            <a:r>
              <a:rPr lang="en-GB" dirty="0">
                <a:solidFill>
                  <a:srgbClr val="FF0000"/>
                </a:solidFill>
              </a:rPr>
              <a:t> and ~10</a:t>
            </a:r>
            <a:r>
              <a:rPr lang="en-GB" baseline="30000" dirty="0">
                <a:solidFill>
                  <a:srgbClr val="FF0000"/>
                </a:solidFill>
              </a:rPr>
              <a:t>12</a:t>
            </a:r>
            <a:r>
              <a:rPr lang="en-GB" dirty="0">
                <a:solidFill>
                  <a:srgbClr val="FF0000"/>
                </a:solidFill>
              </a:rPr>
              <a:t> n/cm</a:t>
            </a:r>
            <a:r>
              <a:rPr lang="en-GB" baseline="30000" dirty="0">
                <a:solidFill>
                  <a:srgbClr val="FF0000"/>
                </a:solidFill>
              </a:rPr>
              <a:t>2</a:t>
            </a:r>
            <a:endParaRPr lang="en-GB" dirty="0">
              <a:solidFill>
                <a:srgbClr val="FF0000"/>
              </a:solidFill>
            </a:endParaRPr>
          </a:p>
          <a:p>
            <a:pPr marL="285750" indent="-285750">
              <a:buFont typeface="Arial" panose="020B0604020202020204" pitchFamily="34" charset="0"/>
              <a:buChar char="•"/>
            </a:pPr>
            <a:r>
              <a:rPr lang="en-GB" dirty="0"/>
              <a:t>Moderate speed </a:t>
            </a:r>
          </a:p>
          <a:p>
            <a:pPr marL="285750" indent="-285750">
              <a:buFont typeface="Arial" panose="020B0604020202020204" pitchFamily="34" charset="0"/>
              <a:buChar char="•"/>
            </a:pPr>
            <a:r>
              <a:rPr lang="en-GB" dirty="0"/>
              <a:t>A very good match for the ILC/C</a:t>
            </a:r>
            <a:r>
              <a:rPr lang="en-GB" baseline="30000" dirty="0"/>
              <a:t>3</a:t>
            </a:r>
            <a:r>
              <a:rPr lang="en-GB" dirty="0"/>
              <a:t> tracker</a:t>
            </a:r>
          </a:p>
          <a:p>
            <a:pPr marL="285750" indent="-285750">
              <a:buFont typeface="Arial" panose="020B0604020202020204" pitchFamily="34" charset="0"/>
              <a:buChar char="•"/>
            </a:pPr>
            <a:endParaRPr lang="en-GB" dirty="0"/>
          </a:p>
          <a:p>
            <a:r>
              <a:rPr lang="en-GB" sz="1400" dirty="0"/>
              <a:t>Meng et al, IEEE TNS 67(6) (2020) </a:t>
            </a:r>
            <a:r>
              <a:rPr lang="en-GB" sz="1400" dirty="0" err="1"/>
              <a:t>doi</a:t>
            </a:r>
            <a:r>
              <a:rPr lang="en-GB" sz="1400" dirty="0"/>
              <a:t>: 10.1109/TNS.2020.2990081</a:t>
            </a:r>
            <a:endParaRPr lang="en-GB" dirty="0"/>
          </a:p>
        </p:txBody>
      </p:sp>
    </p:spTree>
    <p:extLst>
      <p:ext uri="{BB962C8B-B14F-4D97-AF65-F5344CB8AC3E}">
        <p14:creationId xmlns:p14="http://schemas.microsoft.com/office/powerpoint/2010/main" val="1430726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5735" y="0"/>
            <a:ext cx="10761138" cy="6041868"/>
          </a:xfrm>
          <a:prstGeom prst="rect">
            <a:avLst/>
          </a:prstGeom>
        </p:spPr>
      </p:pic>
      <p:sp>
        <p:nvSpPr>
          <p:cNvPr id="6" name="TextBox 5"/>
          <p:cNvSpPr txBox="1"/>
          <p:nvPr/>
        </p:nvSpPr>
        <p:spPr>
          <a:xfrm>
            <a:off x="92364" y="6151418"/>
            <a:ext cx="9197650" cy="646331"/>
          </a:xfrm>
          <a:prstGeom prst="rect">
            <a:avLst/>
          </a:prstGeom>
          <a:noFill/>
        </p:spPr>
        <p:txBody>
          <a:bodyPr wrap="square" rtlCol="0">
            <a:spAutoFit/>
          </a:bodyPr>
          <a:lstStyle/>
          <a:p>
            <a:r>
              <a:rPr lang="en-GB" dirty="0"/>
              <a:t>Details in Konstantin’s slides in Lorenzo </a:t>
            </a:r>
            <a:r>
              <a:rPr lang="en-GB" dirty="0" err="1"/>
              <a:t>Rota’s</a:t>
            </a:r>
            <a:r>
              <a:rPr lang="en-GB" dirty="0"/>
              <a:t> </a:t>
            </a:r>
            <a:r>
              <a:rPr lang="en-GB" dirty="0" err="1"/>
              <a:t>SiD</a:t>
            </a:r>
            <a:r>
              <a:rPr lang="en-GB" dirty="0"/>
              <a:t> CMOS meeting on Nov 11</a:t>
            </a:r>
            <a:r>
              <a:rPr lang="en-GB"/>
              <a:t>, 2021 </a:t>
            </a:r>
            <a:r>
              <a:rPr lang="en-GB" dirty="0"/>
              <a:t>https://indico.slac.stanford.edu/event/7000/</a:t>
            </a:r>
          </a:p>
        </p:txBody>
      </p:sp>
      <p:sp>
        <p:nvSpPr>
          <p:cNvPr id="2" name="Slide Number Placeholder 1">
            <a:extLst>
              <a:ext uri="{FF2B5EF4-FFF2-40B4-BE49-F238E27FC236}">
                <a16:creationId xmlns:a16="http://schemas.microsoft.com/office/drawing/2014/main" id="{4B281FA3-60B1-4BD2-8CF2-560A5EE35BF5}"/>
              </a:ext>
            </a:extLst>
          </p:cNvPr>
          <p:cNvSpPr>
            <a:spLocks noGrp="1"/>
          </p:cNvSpPr>
          <p:nvPr>
            <p:ph type="sldNum" sz="quarter" idx="12"/>
          </p:nvPr>
        </p:nvSpPr>
        <p:spPr/>
        <p:txBody>
          <a:bodyPr/>
          <a:lstStyle/>
          <a:p>
            <a:fld id="{F3C26270-EBF8-4325-88D5-78D50C2B1ED9}" type="slidenum">
              <a:rPr lang="en-GB" smtClean="0"/>
              <a:t>21</a:t>
            </a:fld>
            <a:endParaRPr lang="en-GB"/>
          </a:p>
        </p:txBody>
      </p:sp>
    </p:spTree>
    <p:extLst>
      <p:ext uri="{BB962C8B-B14F-4D97-AF65-F5344CB8AC3E}">
        <p14:creationId xmlns:p14="http://schemas.microsoft.com/office/powerpoint/2010/main" val="1572107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407" y="1474872"/>
            <a:ext cx="6013704" cy="2459736"/>
          </a:xfrm>
          <a:prstGeom prst="rect">
            <a:avLst/>
          </a:prstGeom>
        </p:spPr>
      </p:pic>
      <p:sp>
        <p:nvSpPr>
          <p:cNvPr id="3" name="TextBox 2"/>
          <p:cNvSpPr txBox="1"/>
          <p:nvPr/>
        </p:nvSpPr>
        <p:spPr>
          <a:xfrm>
            <a:off x="1717676" y="3686898"/>
            <a:ext cx="9636124" cy="3139321"/>
          </a:xfrm>
          <a:prstGeom prst="rect">
            <a:avLst/>
          </a:prstGeom>
          <a:noFill/>
        </p:spPr>
        <p:txBody>
          <a:bodyPr wrap="square" rtlCol="0">
            <a:spAutoFit/>
          </a:bodyPr>
          <a:lstStyle/>
          <a:p>
            <a:r>
              <a:rPr lang="en-GB" dirty="0"/>
              <a:t>Device thickness ~100 </a:t>
            </a:r>
            <a:r>
              <a:rPr lang="en-GB" dirty="0">
                <a:latin typeface="Symbol" panose="05050102010706020507" pitchFamily="18" charset="2"/>
              </a:rPr>
              <a:t>m</a:t>
            </a:r>
            <a:r>
              <a:rPr lang="en-GB" dirty="0"/>
              <a:t>m (determined by mechanical design)</a:t>
            </a:r>
          </a:p>
          <a:p>
            <a:r>
              <a:rPr lang="en-GB" dirty="0"/>
              <a:t>Epi layer thickness </a:t>
            </a:r>
            <a:r>
              <a:rPr lang="en-GB" dirty="0" err="1"/>
              <a:t>t</a:t>
            </a:r>
            <a:r>
              <a:rPr lang="en-GB" baseline="-25000" dirty="0" err="1"/>
              <a:t>e</a:t>
            </a:r>
            <a:r>
              <a:rPr lang="en-GB" dirty="0"/>
              <a:t> ~50 </a:t>
            </a:r>
            <a:r>
              <a:rPr lang="en-GB" dirty="0">
                <a:latin typeface="Symbol" panose="05050102010706020507" pitchFamily="18" charset="2"/>
              </a:rPr>
              <a:t>m</a:t>
            </a:r>
            <a:r>
              <a:rPr lang="en-GB" dirty="0"/>
              <a:t>m </a:t>
            </a:r>
            <a:r>
              <a:rPr lang="en-GB" dirty="0">
                <a:solidFill>
                  <a:srgbClr val="FF0000"/>
                </a:solidFill>
              </a:rPr>
              <a:t>(to be optimised)</a:t>
            </a:r>
          </a:p>
          <a:p>
            <a:r>
              <a:rPr lang="en-GB" dirty="0"/>
              <a:t>Depletion depth t</a:t>
            </a:r>
            <a:r>
              <a:rPr lang="en-GB" baseline="-25000" dirty="0"/>
              <a:t>d</a:t>
            </a:r>
            <a:r>
              <a:rPr lang="en-GB" dirty="0"/>
              <a:t> ~10 </a:t>
            </a:r>
            <a:r>
              <a:rPr lang="en-GB" dirty="0">
                <a:latin typeface="Symbol" panose="05050102010706020507" pitchFamily="18" charset="2"/>
              </a:rPr>
              <a:t>m</a:t>
            </a:r>
            <a:r>
              <a:rPr lang="en-GB" dirty="0"/>
              <a:t>m </a:t>
            </a:r>
            <a:r>
              <a:rPr lang="en-GB" dirty="0">
                <a:solidFill>
                  <a:srgbClr val="FF0000"/>
                </a:solidFill>
              </a:rPr>
              <a:t>(to be optimised)</a:t>
            </a:r>
          </a:p>
          <a:p>
            <a:endParaRPr lang="en-GB" dirty="0"/>
          </a:p>
          <a:p>
            <a:r>
              <a:rPr lang="en-GB" dirty="0"/>
              <a:t>Pixel size w ~ 50 </a:t>
            </a:r>
            <a:r>
              <a:rPr lang="en-GB" dirty="0">
                <a:latin typeface="Symbol" panose="05050102010706020507" pitchFamily="18" charset="2"/>
              </a:rPr>
              <a:t>m</a:t>
            </a:r>
            <a:r>
              <a:rPr lang="en-GB" dirty="0"/>
              <a:t>m square</a:t>
            </a:r>
          </a:p>
          <a:p>
            <a:endParaRPr lang="en-GB" dirty="0"/>
          </a:p>
          <a:p>
            <a:r>
              <a:rPr lang="en-GB" dirty="0"/>
              <a:t>Vary t</a:t>
            </a:r>
            <a:r>
              <a:rPr lang="en-GB" baseline="-25000" dirty="0"/>
              <a:t>d</a:t>
            </a:r>
            <a:r>
              <a:rPr lang="en-GB" dirty="0"/>
              <a:t> and </a:t>
            </a:r>
            <a:r>
              <a:rPr lang="en-GB" dirty="0" err="1"/>
              <a:t>t</a:t>
            </a:r>
            <a:r>
              <a:rPr lang="en-GB" baseline="-25000" dirty="0" err="1"/>
              <a:t>e</a:t>
            </a:r>
            <a:r>
              <a:rPr lang="en-GB" dirty="0"/>
              <a:t> to find optimal centroid determination, for incident angles 0 to ~60</a:t>
            </a:r>
            <a:r>
              <a:rPr lang="en-GB" baseline="30000" dirty="0"/>
              <a:t>o </a:t>
            </a:r>
            <a:r>
              <a:rPr lang="en-GB" dirty="0" err="1"/>
              <a:t>wrt</a:t>
            </a:r>
            <a:r>
              <a:rPr lang="en-GB" dirty="0"/>
              <a:t> to the vertical</a:t>
            </a:r>
            <a:endParaRPr lang="en-GB" baseline="30000" dirty="0"/>
          </a:p>
          <a:p>
            <a:endParaRPr lang="en-GB" dirty="0"/>
          </a:p>
          <a:p>
            <a:r>
              <a:rPr lang="en-GB" dirty="0"/>
              <a:t>Second phase of simulation will be to study tracking performance with the suggested layout of tracking and timing layers.  How compact can it be made?  (can probably improve over microstrips)</a:t>
            </a:r>
          </a:p>
          <a:p>
            <a:r>
              <a:rPr lang="en-GB" dirty="0"/>
              <a:t>Valentina Cairo of SLAC is ready to study this</a:t>
            </a:r>
          </a:p>
        </p:txBody>
      </p:sp>
      <p:cxnSp>
        <p:nvCxnSpPr>
          <p:cNvPr id="5" name="Straight Arrow Connector 4"/>
          <p:cNvCxnSpPr/>
          <p:nvPr/>
        </p:nvCxnSpPr>
        <p:spPr>
          <a:xfrm flipH="1">
            <a:off x="5698836" y="1954832"/>
            <a:ext cx="397164" cy="3417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101612" y="1479374"/>
            <a:ext cx="3398981" cy="646331"/>
          </a:xfrm>
          <a:prstGeom prst="rect">
            <a:avLst/>
          </a:prstGeom>
          <a:noFill/>
        </p:spPr>
        <p:txBody>
          <a:bodyPr wrap="square" rtlCol="0">
            <a:spAutoFit/>
          </a:bodyPr>
          <a:lstStyle/>
          <a:p>
            <a:r>
              <a:rPr lang="en-GB" dirty="0">
                <a:solidFill>
                  <a:srgbClr val="FF0000"/>
                </a:solidFill>
              </a:rPr>
              <a:t>Pinned photodiode, full charge collection over pixel area</a:t>
            </a:r>
          </a:p>
        </p:txBody>
      </p:sp>
      <p:sp>
        <p:nvSpPr>
          <p:cNvPr id="4" name="Slide Number Placeholder 3">
            <a:extLst>
              <a:ext uri="{FF2B5EF4-FFF2-40B4-BE49-F238E27FC236}">
                <a16:creationId xmlns:a16="http://schemas.microsoft.com/office/drawing/2014/main" id="{062DAB83-F605-4695-915A-A43F37559B32}"/>
              </a:ext>
            </a:extLst>
          </p:cNvPr>
          <p:cNvSpPr>
            <a:spLocks noGrp="1"/>
          </p:cNvSpPr>
          <p:nvPr>
            <p:ph type="sldNum" sz="quarter" idx="12"/>
          </p:nvPr>
        </p:nvSpPr>
        <p:spPr/>
        <p:txBody>
          <a:bodyPr/>
          <a:lstStyle/>
          <a:p>
            <a:fld id="{F3C26270-EBF8-4325-88D5-78D50C2B1ED9}" type="slidenum">
              <a:rPr lang="en-GB" smtClean="0"/>
              <a:t>22</a:t>
            </a:fld>
            <a:endParaRPr lang="en-GB"/>
          </a:p>
        </p:txBody>
      </p:sp>
      <p:sp>
        <p:nvSpPr>
          <p:cNvPr id="7" name="TextBox 6">
            <a:extLst>
              <a:ext uri="{FF2B5EF4-FFF2-40B4-BE49-F238E27FC236}">
                <a16:creationId xmlns:a16="http://schemas.microsoft.com/office/drawing/2014/main" id="{1C3F1BF8-24DC-42D5-9AE6-5CDE3C725BF8}"/>
              </a:ext>
            </a:extLst>
          </p:cNvPr>
          <p:cNvSpPr txBox="1"/>
          <p:nvPr/>
        </p:nvSpPr>
        <p:spPr>
          <a:xfrm>
            <a:off x="0" y="68203"/>
            <a:ext cx="12192000" cy="830997"/>
          </a:xfrm>
          <a:prstGeom prst="rect">
            <a:avLst/>
          </a:prstGeom>
          <a:noFill/>
        </p:spPr>
        <p:txBody>
          <a:bodyPr wrap="square" rtlCol="0">
            <a:spAutoFit/>
          </a:bodyPr>
          <a:lstStyle/>
          <a:p>
            <a:pPr algn="ctr"/>
            <a:r>
              <a:rPr lang="en-GB" sz="2400" dirty="0"/>
              <a:t>Critical question: can we achieve precision of ~5 </a:t>
            </a:r>
            <a:r>
              <a:rPr lang="en-GB" sz="2400" dirty="0">
                <a:latin typeface="Symbol" panose="05050102010706020507" pitchFamily="18" charset="2"/>
              </a:rPr>
              <a:t>m</a:t>
            </a:r>
            <a:r>
              <a:rPr lang="en-GB" sz="2400" dirty="0"/>
              <a:t>m in track measurement from 50 </a:t>
            </a:r>
            <a:r>
              <a:rPr lang="en-GB" sz="2400" dirty="0">
                <a:latin typeface="Symbol" panose="05050102010706020507" pitchFamily="18" charset="2"/>
              </a:rPr>
              <a:t>m</a:t>
            </a:r>
            <a:r>
              <a:rPr lang="en-GB" sz="2400" dirty="0"/>
              <a:t>m pixels?</a:t>
            </a:r>
          </a:p>
          <a:p>
            <a:pPr algn="ctr"/>
            <a:r>
              <a:rPr lang="en-GB" sz="2400" dirty="0"/>
              <a:t> (since 2008!)</a:t>
            </a:r>
          </a:p>
        </p:txBody>
      </p:sp>
      <p:sp>
        <p:nvSpPr>
          <p:cNvPr id="8" name="TextBox 7">
            <a:extLst>
              <a:ext uri="{FF2B5EF4-FFF2-40B4-BE49-F238E27FC236}">
                <a16:creationId xmlns:a16="http://schemas.microsoft.com/office/drawing/2014/main" id="{2CA697B9-80E9-4261-B92B-2A2A6546A725}"/>
              </a:ext>
            </a:extLst>
          </p:cNvPr>
          <p:cNvSpPr txBox="1"/>
          <p:nvPr/>
        </p:nvSpPr>
        <p:spPr>
          <a:xfrm>
            <a:off x="8705111" y="3142882"/>
            <a:ext cx="3486889" cy="1754326"/>
          </a:xfrm>
          <a:prstGeom prst="rect">
            <a:avLst/>
          </a:prstGeom>
          <a:noFill/>
        </p:spPr>
        <p:txBody>
          <a:bodyPr wrap="square" rtlCol="0">
            <a:spAutoFit/>
          </a:bodyPr>
          <a:lstStyle/>
          <a:p>
            <a:r>
              <a:rPr lang="en-GB" dirty="0">
                <a:solidFill>
                  <a:srgbClr val="FF0000"/>
                </a:solidFill>
              </a:rPr>
              <a:t>Wonderful News:</a:t>
            </a:r>
            <a:r>
              <a:rPr lang="en-GB" dirty="0"/>
              <a:t> </a:t>
            </a:r>
          </a:p>
          <a:p>
            <a:r>
              <a:rPr lang="en-GB" i="1" dirty="0"/>
              <a:t>Daniel Hynds of Oxford U OPMD,  leader of </a:t>
            </a:r>
            <a:r>
              <a:rPr lang="en-GB" i="1" dirty="0" err="1"/>
              <a:t>AllPix</a:t>
            </a:r>
            <a:r>
              <a:rPr lang="en-GB" i="1" dirty="0"/>
              <a:t> Squared development, has the tools, and may extend to an experimental test using TimePix4 assemblies</a:t>
            </a:r>
          </a:p>
        </p:txBody>
      </p:sp>
    </p:spTree>
    <p:extLst>
      <p:ext uri="{BB962C8B-B14F-4D97-AF65-F5344CB8AC3E}">
        <p14:creationId xmlns:p14="http://schemas.microsoft.com/office/powerpoint/2010/main" val="2795465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6C0CCC-D30C-4B1A-91C0-0E207EF17C1F}"/>
              </a:ext>
            </a:extLst>
          </p:cNvPr>
          <p:cNvSpPr>
            <a:spLocks noGrp="1"/>
          </p:cNvSpPr>
          <p:nvPr>
            <p:ph type="sldNum" sz="quarter" idx="12"/>
          </p:nvPr>
        </p:nvSpPr>
        <p:spPr/>
        <p:txBody>
          <a:bodyPr/>
          <a:lstStyle/>
          <a:p>
            <a:fld id="{F3C26270-EBF8-4325-88D5-78D50C2B1ED9}" type="slidenum">
              <a:rPr lang="en-GB" smtClean="0"/>
              <a:t>23</a:t>
            </a:fld>
            <a:endParaRPr lang="en-GB"/>
          </a:p>
        </p:txBody>
      </p:sp>
      <p:pic>
        <p:nvPicPr>
          <p:cNvPr id="4" name="Picture 3">
            <a:extLst>
              <a:ext uri="{FF2B5EF4-FFF2-40B4-BE49-F238E27FC236}">
                <a16:creationId xmlns:a16="http://schemas.microsoft.com/office/drawing/2014/main" id="{C1E3AD04-DD80-49F2-9BB7-8A0EEC319203}"/>
              </a:ext>
            </a:extLst>
          </p:cNvPr>
          <p:cNvPicPr>
            <a:picLocks noChangeAspect="1"/>
          </p:cNvPicPr>
          <p:nvPr/>
        </p:nvPicPr>
        <p:blipFill>
          <a:blip r:embed="rId2"/>
          <a:stretch>
            <a:fillRect/>
          </a:stretch>
        </p:blipFill>
        <p:spPr>
          <a:xfrm>
            <a:off x="2228517" y="0"/>
            <a:ext cx="4045158" cy="2787793"/>
          </a:xfrm>
          <a:prstGeom prst="rect">
            <a:avLst/>
          </a:prstGeom>
        </p:spPr>
      </p:pic>
      <p:sp>
        <p:nvSpPr>
          <p:cNvPr id="5" name="TextBox 4">
            <a:extLst>
              <a:ext uri="{FF2B5EF4-FFF2-40B4-BE49-F238E27FC236}">
                <a16:creationId xmlns:a16="http://schemas.microsoft.com/office/drawing/2014/main" id="{4D80BFC2-954F-46CD-91B5-B59A8916C8F1}"/>
              </a:ext>
            </a:extLst>
          </p:cNvPr>
          <p:cNvSpPr txBox="1"/>
          <p:nvPr/>
        </p:nvSpPr>
        <p:spPr>
          <a:xfrm>
            <a:off x="0" y="2845136"/>
            <a:ext cx="11934824" cy="1754326"/>
          </a:xfrm>
          <a:prstGeom prst="rect">
            <a:avLst/>
          </a:prstGeom>
          <a:noFill/>
        </p:spPr>
        <p:txBody>
          <a:bodyPr wrap="square" rtlCol="0">
            <a:spAutoFit/>
          </a:bodyPr>
          <a:lstStyle/>
          <a:p>
            <a:pPr marL="285750" indent="-285750">
              <a:buFont typeface="Arial" panose="020B0604020202020204" pitchFamily="34" charset="0"/>
              <a:buChar char="•"/>
            </a:pPr>
            <a:r>
              <a:rPr lang="en-GB" dirty="0"/>
              <a:t>Hans Bichsel  RMP article:  primary ionisation process of charged particle traversing silicon is generation of 17 eV plasmons.  For very thin layers, the quantised nature of this process is apparent:  probability of generating     0, 1, 2, … plasmons, which subsequently de-excite by generation of e-h pairs, heat (thermal phonons) etc.  </a:t>
            </a:r>
            <a:r>
              <a:rPr lang="en-GB" dirty="0">
                <a:sym typeface="Wingdings" panose="05000000000000000000" pitchFamily="2" charset="2"/>
              </a:rPr>
              <a:t>  yielding one e-h pair per 3.6 eV energy loss on average</a:t>
            </a:r>
          </a:p>
          <a:p>
            <a:pPr marL="285750" indent="-285750">
              <a:buFont typeface="Arial" panose="020B0604020202020204" pitchFamily="34" charset="0"/>
              <a:buChar char="•"/>
            </a:pPr>
            <a:r>
              <a:rPr lang="en-GB" dirty="0">
                <a:sym typeface="Wingdings" panose="05000000000000000000" pitchFamily="2" charset="2"/>
              </a:rPr>
              <a:t>These effects are important for oblique incidence (experience with ATLAS pixels – study by Su Dong) </a:t>
            </a:r>
          </a:p>
          <a:p>
            <a:endParaRPr lang="en-GB" dirty="0"/>
          </a:p>
        </p:txBody>
      </p:sp>
      <p:sp>
        <p:nvSpPr>
          <p:cNvPr id="6" name="TextBox 5">
            <a:extLst>
              <a:ext uri="{FF2B5EF4-FFF2-40B4-BE49-F238E27FC236}">
                <a16:creationId xmlns:a16="http://schemas.microsoft.com/office/drawing/2014/main" id="{8ED3D4AA-080C-4567-99AA-C224FD719DEB}"/>
              </a:ext>
            </a:extLst>
          </p:cNvPr>
          <p:cNvSpPr txBox="1"/>
          <p:nvPr/>
        </p:nvSpPr>
        <p:spPr>
          <a:xfrm>
            <a:off x="485165" y="860785"/>
            <a:ext cx="1762125" cy="369332"/>
          </a:xfrm>
          <a:prstGeom prst="rect">
            <a:avLst/>
          </a:prstGeom>
          <a:noFill/>
        </p:spPr>
        <p:txBody>
          <a:bodyPr wrap="square" rtlCol="0">
            <a:spAutoFit/>
          </a:bodyPr>
          <a:lstStyle/>
          <a:p>
            <a:r>
              <a:rPr lang="en-GB" dirty="0"/>
              <a:t>Su Dong, SLAC</a:t>
            </a:r>
          </a:p>
        </p:txBody>
      </p:sp>
      <p:sp>
        <p:nvSpPr>
          <p:cNvPr id="7" name="Content Placeholder 2">
            <a:extLst>
              <a:ext uri="{FF2B5EF4-FFF2-40B4-BE49-F238E27FC236}">
                <a16:creationId xmlns:a16="http://schemas.microsoft.com/office/drawing/2014/main" id="{13D11746-3CBF-43CF-8EAF-85DDB1FE63A9}"/>
              </a:ext>
            </a:extLst>
          </p:cNvPr>
          <p:cNvSpPr txBox="1">
            <a:spLocks/>
          </p:cNvSpPr>
          <p:nvPr/>
        </p:nvSpPr>
        <p:spPr>
          <a:xfrm>
            <a:off x="128588" y="4228028"/>
            <a:ext cx="11934824" cy="2310884"/>
          </a:xfrm>
          <a:prstGeom prst="rect">
            <a:avLst/>
          </a:prstGeom>
        </p:spPr>
        <p:txBody>
          <a:bodyPr>
            <a:normAutofit lnSpcReduction="10000"/>
          </a:bodyPr>
          <a:lstStyle>
            <a:lvl1pPr marL="342891" indent="-342891" algn="l" rtl="0" eaLnBrk="0" fontAlgn="base" hangingPunct="0">
              <a:spcBef>
                <a:spcPct val="20000"/>
              </a:spcBef>
              <a:spcAft>
                <a:spcPct val="0"/>
              </a:spcAft>
              <a:buChar char="•"/>
              <a:defRPr b="1">
                <a:solidFill>
                  <a:schemeClr val="tx1"/>
                </a:solidFill>
                <a:latin typeface="+mn-lt"/>
                <a:ea typeface="+mn-ea"/>
                <a:cs typeface="+mn-cs"/>
              </a:defRPr>
            </a:lvl1pPr>
            <a:lvl2pPr marL="742932" indent="-285744" algn="l" rtl="0" eaLnBrk="0" fontAlgn="base" hangingPunct="0">
              <a:spcBef>
                <a:spcPct val="20000"/>
              </a:spcBef>
              <a:spcAft>
                <a:spcPct val="0"/>
              </a:spcAft>
              <a:buChar char="–"/>
              <a:defRPr b="1">
                <a:solidFill>
                  <a:schemeClr val="tx1"/>
                </a:solidFill>
                <a:latin typeface="+mn-lt"/>
              </a:defRPr>
            </a:lvl2pPr>
            <a:lvl3pPr marL="1142971" indent="-228594" algn="l" rtl="0" eaLnBrk="0" fontAlgn="base" hangingPunct="0">
              <a:spcBef>
                <a:spcPct val="20000"/>
              </a:spcBef>
              <a:spcAft>
                <a:spcPct val="0"/>
              </a:spcAft>
              <a:buChar char="•"/>
              <a:defRPr b="1">
                <a:solidFill>
                  <a:schemeClr val="tx1"/>
                </a:solidFill>
                <a:latin typeface="+mn-lt"/>
              </a:defRPr>
            </a:lvl3pPr>
            <a:lvl4pPr marL="1600160" indent="-228594" algn="l" rtl="0" eaLnBrk="0" fontAlgn="base" hangingPunct="0">
              <a:spcBef>
                <a:spcPct val="20000"/>
              </a:spcBef>
              <a:spcAft>
                <a:spcPct val="0"/>
              </a:spcAft>
              <a:buChar char="–"/>
              <a:defRPr b="1">
                <a:solidFill>
                  <a:schemeClr val="tx1"/>
                </a:solidFill>
                <a:latin typeface="+mn-lt"/>
              </a:defRPr>
            </a:lvl4pPr>
            <a:lvl5pPr marL="2057349" indent="-228594" algn="l" rtl="0" eaLnBrk="0" fontAlgn="base" hangingPunct="0">
              <a:spcBef>
                <a:spcPct val="20000"/>
              </a:spcBef>
              <a:spcAft>
                <a:spcPct val="0"/>
              </a:spcAft>
              <a:buChar char="»"/>
              <a:defRPr b="1">
                <a:solidFill>
                  <a:schemeClr val="tx1"/>
                </a:solidFill>
                <a:latin typeface="+mn-lt"/>
              </a:defRPr>
            </a:lvl5pPr>
            <a:lvl6pPr marL="2514537" indent="-228594" algn="l" rtl="0" fontAlgn="base">
              <a:spcBef>
                <a:spcPct val="20000"/>
              </a:spcBef>
              <a:spcAft>
                <a:spcPct val="0"/>
              </a:spcAft>
              <a:buChar char="»"/>
              <a:defRPr>
                <a:solidFill>
                  <a:schemeClr val="tx1"/>
                </a:solidFill>
                <a:latin typeface="+mn-lt"/>
              </a:defRPr>
            </a:lvl6pPr>
            <a:lvl7pPr marL="2971726" indent="-228594" algn="l" rtl="0" fontAlgn="base">
              <a:spcBef>
                <a:spcPct val="20000"/>
              </a:spcBef>
              <a:spcAft>
                <a:spcPct val="0"/>
              </a:spcAft>
              <a:buChar char="»"/>
              <a:defRPr>
                <a:solidFill>
                  <a:schemeClr val="tx1"/>
                </a:solidFill>
                <a:latin typeface="+mn-lt"/>
              </a:defRPr>
            </a:lvl7pPr>
            <a:lvl8pPr marL="3428914" indent="-228594" algn="l" rtl="0" fontAlgn="base">
              <a:spcBef>
                <a:spcPct val="20000"/>
              </a:spcBef>
              <a:spcAft>
                <a:spcPct val="0"/>
              </a:spcAft>
              <a:buChar char="»"/>
              <a:defRPr>
                <a:solidFill>
                  <a:schemeClr val="tx1"/>
                </a:solidFill>
                <a:latin typeface="+mn-lt"/>
              </a:defRPr>
            </a:lvl8pPr>
            <a:lvl9pPr marL="3886103" indent="-228594" algn="l" rtl="0" fontAlgn="base">
              <a:spcBef>
                <a:spcPct val="20000"/>
              </a:spcBef>
              <a:spcAft>
                <a:spcPct val="0"/>
              </a:spcAft>
              <a:buChar char="»"/>
              <a:defRPr>
                <a:solidFill>
                  <a:schemeClr val="tx1"/>
                </a:solidFill>
                <a:latin typeface="+mn-lt"/>
              </a:defRPr>
            </a:lvl9pPr>
          </a:lstStyle>
          <a:p>
            <a:pPr marL="0" indent="0" algn="ctr" defTabSz="914400">
              <a:buNone/>
            </a:pPr>
            <a:r>
              <a:rPr lang="en-GB" sz="1800" kern="0" dirty="0"/>
              <a:t>--------------------------------------------------------------------------------</a:t>
            </a:r>
          </a:p>
          <a:p>
            <a:pPr defTabSz="914400"/>
            <a:r>
              <a:rPr lang="en-GB" b="0" kern="0" dirty="0"/>
              <a:t>Readout</a:t>
            </a:r>
            <a:r>
              <a:rPr lang="en-GB" sz="1800" b="0" kern="0" dirty="0"/>
              <a:t>:</a:t>
            </a:r>
          </a:p>
          <a:p>
            <a:pPr lvl="1" defTabSz="914400"/>
            <a:r>
              <a:rPr lang="en-GB" sz="1800" b="0" kern="0" dirty="0"/>
              <a:t>Each pixel stores analogue hit information on its sense node</a:t>
            </a:r>
          </a:p>
          <a:p>
            <a:pPr lvl="1" defTabSz="914400"/>
            <a:r>
              <a:rPr lang="en-GB" sz="1800" b="0" kern="0" dirty="0"/>
              <a:t>The detector is read out in between the bunch trains (simple rolling shutter)</a:t>
            </a:r>
          </a:p>
          <a:p>
            <a:pPr lvl="1" defTabSz="914400"/>
            <a:r>
              <a:rPr lang="en-GB" sz="1800" b="0" kern="0" dirty="0"/>
              <a:t>Low noise (~10 e-) readout with </a:t>
            </a:r>
            <a:r>
              <a:rPr lang="en-GB" sz="1800" b="0" kern="0" dirty="0" err="1"/>
              <a:t>sparsification</a:t>
            </a:r>
            <a:endParaRPr lang="en-GB" sz="1800" b="0" kern="0" dirty="0"/>
          </a:p>
          <a:p>
            <a:pPr defTabSz="914400"/>
            <a:r>
              <a:rPr lang="en-GB" sz="1800" b="0" kern="0" dirty="0"/>
              <a:t>Digitised (6-bit?) output signal from a 3×3 area round each above-threshold </a:t>
            </a:r>
            <a:r>
              <a:rPr lang="en-GB" b="0" kern="0" dirty="0"/>
              <a:t>‘trigger pixel’</a:t>
            </a:r>
            <a:r>
              <a:rPr lang="en-GB" sz="1800" b="0" kern="0" dirty="0"/>
              <a:t> to </a:t>
            </a:r>
            <a:r>
              <a:rPr lang="en-GB" b="0" kern="0" dirty="0"/>
              <a:t>enable</a:t>
            </a:r>
            <a:r>
              <a:rPr lang="en-GB" sz="1800" b="0" kern="0" dirty="0"/>
              <a:t> cluster centroid fitting</a:t>
            </a:r>
          </a:p>
          <a:p>
            <a:pPr defTabSz="914400"/>
            <a:r>
              <a:rPr lang="en-GB" b="0" kern="0" dirty="0"/>
              <a:t>This also permits one</a:t>
            </a:r>
            <a:r>
              <a:rPr lang="en-GB" sz="1800" b="0" kern="0" dirty="0"/>
              <a:t> to observe and  routinely monitor X-ray backgrounds (this was very informative while running SLD)</a:t>
            </a:r>
            <a:endParaRPr lang="en-GB" sz="1800" kern="0" dirty="0"/>
          </a:p>
        </p:txBody>
      </p:sp>
      <p:pic>
        <p:nvPicPr>
          <p:cNvPr id="8" name="Picture 7">
            <a:extLst>
              <a:ext uri="{FF2B5EF4-FFF2-40B4-BE49-F238E27FC236}">
                <a16:creationId xmlns:a16="http://schemas.microsoft.com/office/drawing/2014/main" id="{A2AE5AE2-6C97-4F6C-A925-4265D5934868}"/>
              </a:ext>
            </a:extLst>
          </p:cNvPr>
          <p:cNvPicPr>
            <a:picLocks noChangeAspect="1"/>
          </p:cNvPicPr>
          <p:nvPr/>
        </p:nvPicPr>
        <p:blipFill>
          <a:blip r:embed="rId3"/>
          <a:stretch>
            <a:fillRect/>
          </a:stretch>
        </p:blipFill>
        <p:spPr>
          <a:xfrm>
            <a:off x="8362907" y="313387"/>
            <a:ext cx="2462865" cy="2415685"/>
          </a:xfrm>
          <a:prstGeom prst="rect">
            <a:avLst/>
          </a:prstGeom>
        </p:spPr>
      </p:pic>
      <p:sp>
        <p:nvSpPr>
          <p:cNvPr id="9" name="TextBox 8">
            <a:extLst>
              <a:ext uri="{FF2B5EF4-FFF2-40B4-BE49-F238E27FC236}">
                <a16:creationId xmlns:a16="http://schemas.microsoft.com/office/drawing/2014/main" id="{592C12A9-CBBA-408B-A98A-395F76236D70}"/>
              </a:ext>
            </a:extLst>
          </p:cNvPr>
          <p:cNvSpPr txBox="1"/>
          <p:nvPr/>
        </p:nvSpPr>
        <p:spPr>
          <a:xfrm>
            <a:off x="8229600" y="2379218"/>
            <a:ext cx="381000" cy="369332"/>
          </a:xfrm>
          <a:prstGeom prst="rect">
            <a:avLst/>
          </a:prstGeom>
          <a:solidFill>
            <a:schemeClr val="bg1"/>
          </a:solidFill>
        </p:spPr>
        <p:txBody>
          <a:bodyPr wrap="square" rtlCol="0">
            <a:spAutoFit/>
          </a:bodyPr>
          <a:lstStyle/>
          <a:p>
            <a:r>
              <a:rPr lang="en-GB" dirty="0"/>
              <a:t> </a:t>
            </a:r>
          </a:p>
        </p:txBody>
      </p:sp>
      <p:sp>
        <p:nvSpPr>
          <p:cNvPr id="10" name="TextBox 9">
            <a:extLst>
              <a:ext uri="{FF2B5EF4-FFF2-40B4-BE49-F238E27FC236}">
                <a16:creationId xmlns:a16="http://schemas.microsoft.com/office/drawing/2014/main" id="{EFEC2E99-C9C2-4D99-ABF5-2087188FF332}"/>
              </a:ext>
            </a:extLst>
          </p:cNvPr>
          <p:cNvSpPr txBox="1"/>
          <p:nvPr/>
        </p:nvSpPr>
        <p:spPr>
          <a:xfrm>
            <a:off x="8181932" y="450107"/>
            <a:ext cx="361950" cy="369332"/>
          </a:xfrm>
          <a:prstGeom prst="rect">
            <a:avLst/>
          </a:prstGeom>
          <a:solidFill>
            <a:schemeClr val="bg1"/>
          </a:solidFill>
        </p:spPr>
        <p:txBody>
          <a:bodyPr wrap="square" rtlCol="0">
            <a:spAutoFit/>
          </a:bodyPr>
          <a:lstStyle/>
          <a:p>
            <a:r>
              <a:rPr lang="en-GB" dirty="0"/>
              <a:t> </a:t>
            </a:r>
          </a:p>
        </p:txBody>
      </p:sp>
      <p:sp>
        <p:nvSpPr>
          <p:cNvPr id="3" name="TextBox 2">
            <a:extLst>
              <a:ext uri="{FF2B5EF4-FFF2-40B4-BE49-F238E27FC236}">
                <a16:creationId xmlns:a16="http://schemas.microsoft.com/office/drawing/2014/main" id="{C0183E6E-4853-4B12-9AEF-C4E8F910B19C}"/>
              </a:ext>
            </a:extLst>
          </p:cNvPr>
          <p:cNvSpPr txBox="1"/>
          <p:nvPr/>
        </p:nvSpPr>
        <p:spPr>
          <a:xfrm>
            <a:off x="7593164" y="224960"/>
            <a:ext cx="1272871" cy="523220"/>
          </a:xfrm>
          <a:prstGeom prst="rect">
            <a:avLst/>
          </a:prstGeom>
          <a:noFill/>
        </p:spPr>
        <p:txBody>
          <a:bodyPr wrap="square" rtlCol="0">
            <a:spAutoFit/>
          </a:bodyPr>
          <a:lstStyle/>
          <a:p>
            <a:r>
              <a:rPr lang="en-GB" sz="1400" dirty="0">
                <a:solidFill>
                  <a:srgbClr val="FF0000"/>
                </a:solidFill>
              </a:rPr>
              <a:t>Single 17 eV plasmon</a:t>
            </a:r>
          </a:p>
        </p:txBody>
      </p:sp>
    </p:spTree>
    <p:extLst>
      <p:ext uri="{BB962C8B-B14F-4D97-AF65-F5344CB8AC3E}">
        <p14:creationId xmlns:p14="http://schemas.microsoft.com/office/powerpoint/2010/main" val="176478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7A39B4-B698-423A-9D07-FFF661863DFC}"/>
              </a:ext>
            </a:extLst>
          </p:cNvPr>
          <p:cNvSpPr>
            <a:spLocks noGrp="1"/>
          </p:cNvSpPr>
          <p:nvPr>
            <p:ph idx="1"/>
          </p:nvPr>
        </p:nvSpPr>
        <p:spPr>
          <a:xfrm>
            <a:off x="238125" y="511717"/>
            <a:ext cx="11830049" cy="3208171"/>
          </a:xfrm>
        </p:spPr>
        <p:txBody>
          <a:bodyPr>
            <a:normAutofit fontScale="92500" lnSpcReduction="10000"/>
          </a:bodyPr>
          <a:lstStyle/>
          <a:p>
            <a:r>
              <a:rPr lang="en-GB" sz="1900" dirty="0"/>
              <a:t>Geometry follows the </a:t>
            </a:r>
            <a:r>
              <a:rPr lang="en-GB" sz="1900" dirty="0" err="1"/>
              <a:t>SiD</a:t>
            </a:r>
            <a:r>
              <a:rPr lang="en-GB" sz="1900" dirty="0"/>
              <a:t> layout for now, but with quite different construction:</a:t>
            </a:r>
          </a:p>
          <a:p>
            <a:pPr lvl="1"/>
            <a:r>
              <a:rPr lang="en-GB" sz="1900" dirty="0"/>
              <a:t>Much less material</a:t>
            </a:r>
          </a:p>
          <a:p>
            <a:pPr lvl="1"/>
            <a:r>
              <a:rPr lang="en-GB" sz="1900" dirty="0"/>
              <a:t>Long ladders made from 4-8% </a:t>
            </a:r>
            <a:r>
              <a:rPr lang="en-GB" sz="1900" dirty="0" err="1"/>
              <a:t>SiC</a:t>
            </a:r>
            <a:r>
              <a:rPr lang="en-GB" sz="1900" dirty="0"/>
              <a:t> foam (5 mm thick, 0.24-0.48% </a:t>
            </a:r>
            <a:r>
              <a:rPr lang="en-GB" sz="1900" i="1" dirty="0"/>
              <a:t>X</a:t>
            </a:r>
            <a:r>
              <a:rPr lang="en-GB" sz="1900" i="1" baseline="-25000" dirty="0"/>
              <a:t>0</a:t>
            </a:r>
            <a:r>
              <a:rPr lang="en-GB" sz="1900" dirty="0"/>
              <a:t>)</a:t>
            </a:r>
          </a:p>
          <a:p>
            <a:pPr lvl="1"/>
            <a:r>
              <a:rPr lang="en-GB" sz="1900" dirty="0" err="1"/>
              <a:t>SiC</a:t>
            </a:r>
            <a:r>
              <a:rPr lang="en-GB" sz="1900" dirty="0"/>
              <a:t> is a good thermal match to Si</a:t>
            </a:r>
          </a:p>
          <a:p>
            <a:pPr lvl="1"/>
            <a:r>
              <a:rPr lang="en-GB" sz="1900" dirty="0"/>
              <a:t>Self-supporting barrel with small foam links at intervals of  ~40 cm</a:t>
            </a:r>
          </a:p>
          <a:p>
            <a:pPr lvl="1"/>
            <a:r>
              <a:rPr lang="en-GB" sz="1900" dirty="0"/>
              <a:t>Structure adhesive-bonded  for minimal mass (silicone elastomer, </a:t>
            </a:r>
            <a:r>
              <a:rPr lang="en-GB" sz="1900" dirty="0">
                <a:solidFill>
                  <a:srgbClr val="FF0000"/>
                </a:solidFill>
              </a:rPr>
              <a:t>not to be used for high radiation environments)</a:t>
            </a:r>
          </a:p>
          <a:p>
            <a:pPr lvl="1"/>
            <a:r>
              <a:rPr lang="en-GB" sz="1900" dirty="0"/>
              <a:t>Each half-barrel is attached to its half-endcap for adequate stability during assembly, then the pair of assembled half-barrels are clamped together for full operational stability</a:t>
            </a:r>
          </a:p>
          <a:p>
            <a:pPr lvl="1"/>
            <a:r>
              <a:rPr lang="en-GB" sz="1900" dirty="0"/>
              <a:t>Combination of optical survey and beam-based alignment completes the process</a:t>
            </a:r>
          </a:p>
          <a:p>
            <a:pPr lvl="1"/>
            <a:r>
              <a:rPr lang="en-GB" sz="1900" dirty="0">
                <a:solidFill>
                  <a:srgbClr val="FF0000"/>
                </a:solidFill>
              </a:rPr>
              <a:t>Consistency checks between reconstructed 3-d tracks in the vertex detector and in the main tracker are valuable for fine-tuning track-based alignment of each of them.  </a:t>
            </a:r>
          </a:p>
          <a:p>
            <a:endParaRPr lang="en-GB" dirty="0"/>
          </a:p>
        </p:txBody>
      </p:sp>
      <p:pic>
        <p:nvPicPr>
          <p:cNvPr id="5" name="Picture 5" descr="Barrel Ladders.jpg">
            <a:extLst>
              <a:ext uri="{FF2B5EF4-FFF2-40B4-BE49-F238E27FC236}">
                <a16:creationId xmlns:a16="http://schemas.microsoft.com/office/drawing/2014/main" id="{DA2DBBA4-2B81-430B-95C6-F6153D75DDC2}"/>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79218" y="4107575"/>
            <a:ext cx="4006068" cy="224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0A47365-1263-47C4-9B05-6C86B3808EE6}"/>
              </a:ext>
            </a:extLst>
          </p:cNvPr>
          <p:cNvSpPr>
            <a:spLocks noGrp="1"/>
          </p:cNvSpPr>
          <p:nvPr>
            <p:ph type="sldNum" sz="quarter" idx="12"/>
          </p:nvPr>
        </p:nvSpPr>
        <p:spPr/>
        <p:txBody>
          <a:bodyPr/>
          <a:lstStyle/>
          <a:p>
            <a:fld id="{F3C26270-EBF8-4325-88D5-78D50C2B1ED9}" type="slidenum">
              <a:rPr lang="en-GB" smtClean="0"/>
              <a:t>24</a:t>
            </a:fld>
            <a:endParaRPr lang="en-GB"/>
          </a:p>
        </p:txBody>
      </p:sp>
      <p:sp>
        <p:nvSpPr>
          <p:cNvPr id="7" name="TextBox 6">
            <a:extLst>
              <a:ext uri="{FF2B5EF4-FFF2-40B4-BE49-F238E27FC236}">
                <a16:creationId xmlns:a16="http://schemas.microsoft.com/office/drawing/2014/main" id="{A1572201-2A2D-49C9-BCDA-F72113A0D4C1}"/>
              </a:ext>
            </a:extLst>
          </p:cNvPr>
          <p:cNvSpPr txBox="1"/>
          <p:nvPr/>
        </p:nvSpPr>
        <p:spPr>
          <a:xfrm>
            <a:off x="3605777" y="50052"/>
            <a:ext cx="4552950" cy="461665"/>
          </a:xfrm>
          <a:prstGeom prst="rect">
            <a:avLst/>
          </a:prstGeom>
          <a:noFill/>
        </p:spPr>
        <p:txBody>
          <a:bodyPr wrap="square" rtlCol="0">
            <a:spAutoFit/>
          </a:bodyPr>
          <a:lstStyle/>
          <a:p>
            <a:r>
              <a:rPr lang="en-GB" sz="2400" dirty="0"/>
              <a:t>SPT Mechanical Design Concept</a:t>
            </a:r>
          </a:p>
        </p:txBody>
      </p:sp>
      <p:sp>
        <p:nvSpPr>
          <p:cNvPr id="3" name="TextBox 2">
            <a:extLst>
              <a:ext uri="{FF2B5EF4-FFF2-40B4-BE49-F238E27FC236}">
                <a16:creationId xmlns:a16="http://schemas.microsoft.com/office/drawing/2014/main" id="{31F4D686-4D51-45F7-81B3-0B10EFD129E3}"/>
              </a:ext>
            </a:extLst>
          </p:cNvPr>
          <p:cNvSpPr txBox="1"/>
          <p:nvPr/>
        </p:nvSpPr>
        <p:spPr>
          <a:xfrm>
            <a:off x="7885286" y="4429125"/>
            <a:ext cx="4306715"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t>Support beams run full length of tracker</a:t>
            </a:r>
          </a:p>
          <a:p>
            <a:pPr marL="285750" indent="-285750">
              <a:buFont typeface="Arial" panose="020B0604020202020204" pitchFamily="34" charset="0"/>
              <a:buChar char="•"/>
            </a:pPr>
            <a:r>
              <a:rPr lang="en-GB" sz="1600" dirty="0"/>
              <a:t>Foam links about 1 cm wide at 40 cm intervals</a:t>
            </a:r>
          </a:p>
        </p:txBody>
      </p:sp>
    </p:spTree>
    <p:extLst>
      <p:ext uri="{BB962C8B-B14F-4D97-AF65-F5344CB8AC3E}">
        <p14:creationId xmlns:p14="http://schemas.microsoft.com/office/powerpoint/2010/main" val="574615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5" descr="C:\Documents and Settings\ksv86241\Application Data\Ansys\v120\preview.png">
            <a:extLst>
              <a:ext uri="{FF2B5EF4-FFF2-40B4-BE49-F238E27FC236}">
                <a16:creationId xmlns:a16="http://schemas.microsoft.com/office/drawing/2014/main" id="{71979C13-940D-47E5-9549-118B0A3127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8118" t="6924" r="5231"/>
          <a:stretch>
            <a:fillRect/>
          </a:stretch>
        </p:blipFill>
        <p:spPr>
          <a:xfrm>
            <a:off x="1635126" y="909639"/>
            <a:ext cx="2289175" cy="2236787"/>
          </a:xfrm>
        </p:spPr>
      </p:pic>
      <p:pic>
        <p:nvPicPr>
          <p:cNvPr id="16391" name="Picture 1">
            <a:extLst>
              <a:ext uri="{FF2B5EF4-FFF2-40B4-BE49-F238E27FC236}">
                <a16:creationId xmlns:a16="http://schemas.microsoft.com/office/drawing/2014/main" id="{0B7FD14B-6483-42D8-A49A-CC0AE4AEF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960" t="7179" r="12830" b="37436"/>
          <a:stretch>
            <a:fillRect/>
          </a:stretch>
        </p:blipFill>
        <p:spPr bwMode="auto">
          <a:xfrm>
            <a:off x="4770439" y="936626"/>
            <a:ext cx="21050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4">
            <a:extLst>
              <a:ext uri="{FF2B5EF4-FFF2-40B4-BE49-F238E27FC236}">
                <a16:creationId xmlns:a16="http://schemas.microsoft.com/office/drawing/2014/main" id="{CDBF3241-9A3D-45DC-8DB1-5DED956D4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3612" t="6667" r="10130" b="36852"/>
          <a:stretch>
            <a:fillRect/>
          </a:stretch>
        </p:blipFill>
        <p:spPr bwMode="auto">
          <a:xfrm>
            <a:off x="8280401" y="928688"/>
            <a:ext cx="224472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3">
            <a:extLst>
              <a:ext uri="{FF2B5EF4-FFF2-40B4-BE49-F238E27FC236}">
                <a16:creationId xmlns:a16="http://schemas.microsoft.com/office/drawing/2014/main" id="{834A7AC5-ECDA-44A0-97A6-C775B0266848}"/>
              </a:ext>
            </a:extLst>
          </p:cNvPr>
          <p:cNvSpPr txBox="1">
            <a:spLocks/>
          </p:cNvSpPr>
          <p:nvPr/>
        </p:nvSpPr>
        <p:spPr bwMode="auto">
          <a:xfrm>
            <a:off x="1524001" y="3414713"/>
            <a:ext cx="2608263" cy="679450"/>
          </a:xfrm>
          <a:prstGeom prst="rect">
            <a:avLst/>
          </a:prstGeom>
          <a:noFill/>
          <a:ln w="9525">
            <a:noFill/>
            <a:miter lim="800000"/>
            <a:headEnd/>
            <a:tailEnd/>
          </a:ln>
        </p:spPr>
        <p:txBody>
          <a:bodyPr/>
          <a:lstStyle/>
          <a:p>
            <a:pPr marL="342900" indent="-342900" eaLnBrk="0" hangingPunct="0">
              <a:spcBef>
                <a:spcPct val="20000"/>
              </a:spcBef>
              <a:buFontTx/>
              <a:buChar char="•"/>
              <a:defRPr/>
            </a:pPr>
            <a:r>
              <a:rPr lang="en-GB" sz="1400" kern="0" dirty="0">
                <a:solidFill>
                  <a:srgbClr val="23346C"/>
                </a:solidFill>
                <a:cs typeface="Arial" charset="0"/>
              </a:rPr>
              <a:t>Continuous foam cylinder</a:t>
            </a:r>
          </a:p>
          <a:p>
            <a:pPr marL="342900" indent="-342900" eaLnBrk="0" hangingPunct="0">
              <a:spcBef>
                <a:spcPct val="20000"/>
              </a:spcBef>
              <a:buFontTx/>
              <a:buChar char="•"/>
              <a:defRPr/>
            </a:pPr>
            <a:r>
              <a:rPr lang="en-GB" sz="1400" kern="0" dirty="0">
                <a:solidFill>
                  <a:srgbClr val="23346C"/>
                </a:solidFill>
                <a:cs typeface="Arial" charset="0"/>
              </a:rPr>
              <a:t>Max deflection </a:t>
            </a:r>
            <a:r>
              <a:rPr lang="en-GB" sz="1400" kern="0" dirty="0">
                <a:solidFill>
                  <a:srgbClr val="FF0000"/>
                </a:solidFill>
                <a:cs typeface="Arial" charset="0"/>
              </a:rPr>
              <a:t>10 </a:t>
            </a:r>
            <a:r>
              <a:rPr lang="en-GB" sz="1400" kern="0" dirty="0">
                <a:solidFill>
                  <a:srgbClr val="FF0000"/>
                </a:solidFill>
                <a:latin typeface="Symbol" pitchFamily="18" charset="2"/>
                <a:cs typeface="Arial" charset="0"/>
              </a:rPr>
              <a:t>m</a:t>
            </a:r>
            <a:r>
              <a:rPr lang="en-GB" sz="1400" kern="0" dirty="0">
                <a:solidFill>
                  <a:srgbClr val="FF0000"/>
                </a:solidFill>
                <a:cs typeface="Arial" charset="0"/>
              </a:rPr>
              <a:t>m </a:t>
            </a:r>
            <a:endParaRPr lang="en-US" sz="1400" kern="0" dirty="0">
              <a:solidFill>
                <a:srgbClr val="FF0000"/>
              </a:solidFill>
              <a:cs typeface="Arial" charset="0"/>
            </a:endParaRPr>
          </a:p>
        </p:txBody>
      </p:sp>
      <p:sp>
        <p:nvSpPr>
          <p:cNvPr id="16394" name="TextBox 3">
            <a:extLst>
              <a:ext uri="{FF2B5EF4-FFF2-40B4-BE49-F238E27FC236}">
                <a16:creationId xmlns:a16="http://schemas.microsoft.com/office/drawing/2014/main" id="{A2007AF4-C3EE-414A-AA90-CF88B0FA9697}"/>
              </a:ext>
            </a:extLst>
          </p:cNvPr>
          <p:cNvSpPr txBox="1">
            <a:spLocks noChangeArrowheads="1"/>
          </p:cNvSpPr>
          <p:nvPr/>
        </p:nvSpPr>
        <p:spPr bwMode="auto">
          <a:xfrm>
            <a:off x="1524000" y="4378326"/>
            <a:ext cx="2165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Arial Unicode MS" pitchFamily="34" charset="-128"/>
              </a:defRPr>
            </a:lvl1pPr>
            <a:lvl2pPr marL="742950" indent="-285750" eaLnBrk="0" hangingPunct="0">
              <a:defRPr sz="3600">
                <a:solidFill>
                  <a:schemeClr val="tx1"/>
                </a:solidFill>
                <a:latin typeface="Arial" panose="020B0604020202020204" pitchFamily="34" charset="0"/>
                <a:ea typeface="Arial Unicode MS" pitchFamily="34" charset="-128"/>
              </a:defRPr>
            </a:lvl2pPr>
            <a:lvl3pPr marL="1143000" indent="-228600" eaLnBrk="0" hangingPunct="0">
              <a:defRPr sz="3600">
                <a:solidFill>
                  <a:schemeClr val="tx1"/>
                </a:solidFill>
                <a:latin typeface="Arial" panose="020B0604020202020204" pitchFamily="34" charset="0"/>
                <a:ea typeface="Arial Unicode MS" pitchFamily="34" charset="-128"/>
              </a:defRPr>
            </a:lvl3pPr>
            <a:lvl4pPr marL="1600200" indent="-228600" eaLnBrk="0" hangingPunct="0">
              <a:defRPr sz="3600">
                <a:solidFill>
                  <a:schemeClr val="tx1"/>
                </a:solidFill>
                <a:latin typeface="Arial" panose="020B0604020202020204" pitchFamily="34" charset="0"/>
                <a:ea typeface="Arial Unicode MS" pitchFamily="34" charset="-128"/>
              </a:defRPr>
            </a:lvl4pPr>
            <a:lvl5pPr marL="2057400" indent="-228600" eaLnBrk="0" hangingPunct="0">
              <a:defRPr sz="3600">
                <a:solidFill>
                  <a:schemeClr val="tx1"/>
                </a:solidFill>
                <a:latin typeface="Arial" panose="020B0604020202020204" pitchFamily="34" charset="0"/>
                <a:ea typeface="Arial Unicode MS"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Arial Unicode MS" pitchFamily="34" charset="-128"/>
              </a:defRPr>
            </a:lvl9pPr>
          </a:lstStyle>
          <a:p>
            <a:pPr fontAlgn="ctr"/>
            <a:r>
              <a:rPr lang="en-GB" altLang="en-US" sz="1200" b="1">
                <a:solidFill>
                  <a:srgbClr val="23346C"/>
                </a:solidFill>
              </a:rPr>
              <a:t>Steve Watson - </a:t>
            </a:r>
            <a:r>
              <a:rPr lang="en-GB" altLang="en-US" sz="1200" b="1" i="1">
                <a:solidFill>
                  <a:srgbClr val="23346C"/>
                </a:solidFill>
              </a:rPr>
              <a:t>RAL</a:t>
            </a:r>
          </a:p>
        </p:txBody>
      </p:sp>
      <p:sp>
        <p:nvSpPr>
          <p:cNvPr id="12" name="Content Placeholder 3">
            <a:extLst>
              <a:ext uri="{FF2B5EF4-FFF2-40B4-BE49-F238E27FC236}">
                <a16:creationId xmlns:a16="http://schemas.microsoft.com/office/drawing/2014/main" id="{AD2EA0E4-80EF-4D06-8C89-AC3A5AAB3151}"/>
              </a:ext>
            </a:extLst>
          </p:cNvPr>
          <p:cNvSpPr txBox="1">
            <a:spLocks/>
          </p:cNvSpPr>
          <p:nvPr/>
        </p:nvSpPr>
        <p:spPr bwMode="auto">
          <a:xfrm>
            <a:off x="4329113" y="3471864"/>
            <a:ext cx="2817812" cy="828675"/>
          </a:xfrm>
          <a:prstGeom prst="rect">
            <a:avLst/>
          </a:prstGeom>
          <a:noFill/>
          <a:ln w="9525">
            <a:noFill/>
            <a:miter lim="800000"/>
            <a:headEnd/>
            <a:tailEnd/>
          </a:ln>
        </p:spPr>
        <p:txBody>
          <a:bodyPr/>
          <a:lstStyle/>
          <a:p>
            <a:pPr marL="342900" indent="-342900" eaLnBrk="0" hangingPunct="0">
              <a:spcBef>
                <a:spcPct val="20000"/>
              </a:spcBef>
              <a:buFontTx/>
              <a:buChar char="•"/>
              <a:defRPr/>
            </a:pPr>
            <a:r>
              <a:rPr lang="en-GB" sz="1600" kern="0" dirty="0">
                <a:solidFill>
                  <a:srgbClr val="23346C"/>
                </a:solidFill>
                <a:cs typeface="Arial" charset="0"/>
              </a:rPr>
              <a:t>Separate foam ladders</a:t>
            </a:r>
          </a:p>
          <a:p>
            <a:pPr marL="342900" indent="-342900" eaLnBrk="0" hangingPunct="0">
              <a:spcBef>
                <a:spcPct val="20000"/>
              </a:spcBef>
              <a:buFontTx/>
              <a:buChar char="•"/>
              <a:defRPr/>
            </a:pPr>
            <a:r>
              <a:rPr lang="en-GB" sz="1600" kern="0" dirty="0">
                <a:solidFill>
                  <a:srgbClr val="23346C"/>
                </a:solidFill>
                <a:cs typeface="Arial" charset="0"/>
              </a:rPr>
              <a:t>Max deflection </a:t>
            </a:r>
            <a:r>
              <a:rPr lang="en-GB" sz="1600" kern="0" dirty="0">
                <a:solidFill>
                  <a:srgbClr val="FF0000"/>
                </a:solidFill>
                <a:cs typeface="Arial" charset="0"/>
              </a:rPr>
              <a:t>20.5 mm</a:t>
            </a:r>
            <a:endParaRPr lang="en-US" sz="1600" kern="0" dirty="0">
              <a:solidFill>
                <a:srgbClr val="FF0000"/>
              </a:solidFill>
              <a:cs typeface="Arial" charset="0"/>
            </a:endParaRPr>
          </a:p>
        </p:txBody>
      </p:sp>
      <p:sp>
        <p:nvSpPr>
          <p:cNvPr id="13" name="Content Placeholder 3">
            <a:extLst>
              <a:ext uri="{FF2B5EF4-FFF2-40B4-BE49-F238E27FC236}">
                <a16:creationId xmlns:a16="http://schemas.microsoft.com/office/drawing/2014/main" id="{074200F1-1C4C-4A8C-95F0-318D91793CC1}"/>
              </a:ext>
            </a:extLst>
          </p:cNvPr>
          <p:cNvSpPr txBox="1">
            <a:spLocks/>
          </p:cNvSpPr>
          <p:nvPr/>
        </p:nvSpPr>
        <p:spPr bwMode="auto">
          <a:xfrm>
            <a:off x="7400926" y="3406775"/>
            <a:ext cx="3267075" cy="1030288"/>
          </a:xfrm>
          <a:prstGeom prst="rect">
            <a:avLst/>
          </a:prstGeom>
          <a:noFill/>
          <a:ln w="9525">
            <a:noFill/>
            <a:miter lim="800000"/>
            <a:headEnd/>
            <a:tailEnd/>
          </a:ln>
        </p:spPr>
        <p:txBody>
          <a:bodyPr/>
          <a:lstStyle/>
          <a:p>
            <a:pPr marL="342900" indent="-342900" eaLnBrk="0" hangingPunct="0">
              <a:spcBef>
                <a:spcPct val="20000"/>
              </a:spcBef>
              <a:buFontTx/>
              <a:buChar char="•"/>
              <a:defRPr/>
            </a:pPr>
            <a:r>
              <a:rPr lang="en-GB" sz="1600" kern="0" dirty="0">
                <a:solidFill>
                  <a:srgbClr val="23346C"/>
                </a:solidFill>
                <a:cs typeface="Arial" charset="0"/>
              </a:rPr>
              <a:t>Ladders joined by small foam</a:t>
            </a:r>
            <a:br>
              <a:rPr lang="en-GB" sz="1600" kern="0" dirty="0">
                <a:solidFill>
                  <a:srgbClr val="23346C"/>
                </a:solidFill>
                <a:cs typeface="Arial" charset="0"/>
              </a:rPr>
            </a:br>
            <a:r>
              <a:rPr lang="en-GB" sz="1600" kern="0" dirty="0">
                <a:solidFill>
                  <a:srgbClr val="23346C"/>
                </a:solidFill>
                <a:cs typeface="Arial" charset="0"/>
              </a:rPr>
              <a:t>piece every 40 cm</a:t>
            </a:r>
            <a:endParaRPr lang="en-GB" sz="1600" b="1" kern="0" dirty="0">
              <a:solidFill>
                <a:srgbClr val="23346C"/>
              </a:solidFill>
              <a:cs typeface="Arial" charset="0"/>
            </a:endParaRPr>
          </a:p>
          <a:p>
            <a:pPr marL="342900" indent="-342900" eaLnBrk="0" hangingPunct="0">
              <a:spcBef>
                <a:spcPct val="20000"/>
              </a:spcBef>
              <a:buFontTx/>
              <a:buChar char="•"/>
              <a:defRPr/>
            </a:pPr>
            <a:r>
              <a:rPr lang="en-GB" sz="1600" kern="0" dirty="0">
                <a:solidFill>
                  <a:srgbClr val="23346C"/>
                </a:solidFill>
                <a:cs typeface="Arial" charset="0"/>
              </a:rPr>
              <a:t>Max deflection </a:t>
            </a:r>
            <a:r>
              <a:rPr lang="en-GB" sz="1600" kern="0" dirty="0">
                <a:solidFill>
                  <a:srgbClr val="FF0000"/>
                </a:solidFill>
                <a:cs typeface="Arial" charset="0"/>
              </a:rPr>
              <a:t>20 </a:t>
            </a:r>
            <a:r>
              <a:rPr lang="en-GB" sz="1600" kern="0" dirty="0">
                <a:solidFill>
                  <a:srgbClr val="FF0000"/>
                </a:solidFill>
                <a:latin typeface="Symbol" pitchFamily="18" charset="2"/>
                <a:cs typeface="Arial" charset="0"/>
              </a:rPr>
              <a:t>m</a:t>
            </a:r>
            <a:r>
              <a:rPr lang="en-GB" sz="1600" kern="0" dirty="0">
                <a:solidFill>
                  <a:srgbClr val="FF0000"/>
                </a:solidFill>
                <a:cs typeface="Arial" charset="0"/>
              </a:rPr>
              <a:t>m</a:t>
            </a:r>
            <a:endParaRPr lang="en-US" sz="1600" kern="0" dirty="0">
              <a:solidFill>
                <a:srgbClr val="FF0000"/>
              </a:solidFill>
              <a:cs typeface="Arial" charset="0"/>
            </a:endParaRPr>
          </a:p>
        </p:txBody>
      </p:sp>
      <p:sp>
        <p:nvSpPr>
          <p:cNvPr id="4" name="TextBox 3">
            <a:extLst>
              <a:ext uri="{FF2B5EF4-FFF2-40B4-BE49-F238E27FC236}">
                <a16:creationId xmlns:a16="http://schemas.microsoft.com/office/drawing/2014/main" id="{7623496C-13E8-4CFF-8777-B44917C63366}"/>
              </a:ext>
            </a:extLst>
          </p:cNvPr>
          <p:cNvSpPr txBox="1"/>
          <p:nvPr/>
        </p:nvSpPr>
        <p:spPr>
          <a:xfrm>
            <a:off x="1343025" y="352425"/>
            <a:ext cx="1895475" cy="369332"/>
          </a:xfrm>
          <a:prstGeom prst="rect">
            <a:avLst/>
          </a:prstGeom>
          <a:noFill/>
        </p:spPr>
        <p:txBody>
          <a:bodyPr wrap="square" rtlCol="0">
            <a:spAutoFit/>
          </a:bodyPr>
          <a:lstStyle/>
          <a:p>
            <a:r>
              <a:rPr lang="en-GB" dirty="0"/>
              <a:t>Layer 5</a:t>
            </a:r>
          </a:p>
        </p:txBody>
      </p:sp>
      <p:sp>
        <p:nvSpPr>
          <p:cNvPr id="2" name="Slide Number Placeholder 1">
            <a:extLst>
              <a:ext uri="{FF2B5EF4-FFF2-40B4-BE49-F238E27FC236}">
                <a16:creationId xmlns:a16="http://schemas.microsoft.com/office/drawing/2014/main" id="{649AE1BC-4B81-4F2E-B366-1037CF6A9C96}"/>
              </a:ext>
            </a:extLst>
          </p:cNvPr>
          <p:cNvSpPr>
            <a:spLocks noGrp="1"/>
          </p:cNvSpPr>
          <p:nvPr>
            <p:ph type="sldNum" sz="quarter" idx="12"/>
          </p:nvPr>
        </p:nvSpPr>
        <p:spPr/>
        <p:txBody>
          <a:bodyPr/>
          <a:lstStyle/>
          <a:p>
            <a:fld id="{F3C26270-EBF8-4325-88D5-78D50C2B1ED9}" type="slidenum">
              <a:rPr lang="en-GB" smtClean="0"/>
              <a:t>25</a:t>
            </a:fld>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7C1CD978-5E0D-42C7-913B-32531316712C}"/>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2135560" y="908720"/>
            <a:ext cx="7776864" cy="560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7EB392-1401-4A1C-A2F7-C9ABB2EB8566}"/>
              </a:ext>
            </a:extLst>
          </p:cNvPr>
          <p:cNvSpPr>
            <a:spLocks noGrp="1"/>
          </p:cNvSpPr>
          <p:nvPr>
            <p:ph type="title"/>
          </p:nvPr>
        </p:nvSpPr>
        <p:spPr>
          <a:xfrm>
            <a:off x="838200" y="344807"/>
            <a:ext cx="10515600" cy="1325563"/>
          </a:xfrm>
        </p:spPr>
        <p:txBody>
          <a:bodyPr>
            <a:normAutofit/>
          </a:bodyPr>
          <a:lstStyle/>
          <a:p>
            <a:r>
              <a:rPr lang="en-GB" sz="3200" dirty="0"/>
              <a:t>SPT- conclusions and plans</a:t>
            </a:r>
          </a:p>
        </p:txBody>
      </p:sp>
      <p:sp>
        <p:nvSpPr>
          <p:cNvPr id="3" name="Content Placeholder 2">
            <a:extLst>
              <a:ext uri="{FF2B5EF4-FFF2-40B4-BE49-F238E27FC236}">
                <a16:creationId xmlns:a16="http://schemas.microsoft.com/office/drawing/2014/main" id="{E3EBF6E8-75D7-4DF7-8CBB-C5AA524720C3}"/>
              </a:ext>
            </a:extLst>
          </p:cNvPr>
          <p:cNvSpPr>
            <a:spLocks noGrp="1"/>
          </p:cNvSpPr>
          <p:nvPr>
            <p:ph idx="1"/>
          </p:nvPr>
        </p:nvSpPr>
        <p:spPr>
          <a:xfrm>
            <a:off x="76201" y="1807633"/>
            <a:ext cx="12115800" cy="4278842"/>
          </a:xfrm>
        </p:spPr>
        <p:txBody>
          <a:bodyPr>
            <a:normAutofit fontScale="77500" lnSpcReduction="20000"/>
          </a:bodyPr>
          <a:lstStyle/>
          <a:p>
            <a:r>
              <a:rPr lang="en-GB" dirty="0"/>
              <a:t>There’s a powerful physics case for a low mass, gas-cooled Silicon Pixel Tracker</a:t>
            </a:r>
          </a:p>
          <a:p>
            <a:r>
              <a:rPr lang="en-GB" dirty="0"/>
              <a:t>Combining:</a:t>
            </a:r>
          </a:p>
          <a:p>
            <a:pPr lvl="1"/>
            <a:r>
              <a:rPr lang="en-GB" dirty="0"/>
              <a:t>Highly pixelated barrels and endcaps, time-integrating during the bunch train</a:t>
            </a:r>
          </a:p>
          <a:p>
            <a:pPr lvl="1"/>
            <a:r>
              <a:rPr lang="en-GB" dirty="0"/>
              <a:t>Single-bunch time stamping for every track from vertex detector and outer timing layers </a:t>
            </a:r>
            <a:r>
              <a:rPr lang="en-GB" dirty="0">
                <a:solidFill>
                  <a:srgbClr val="FF0000"/>
                </a:solidFill>
              </a:rPr>
              <a:t>(maybe combined with PID in form of a compact RICH system – work in progress, led by Valentina Cairo and Jerry </a:t>
            </a:r>
            <a:r>
              <a:rPr lang="en-GB" dirty="0" err="1">
                <a:solidFill>
                  <a:srgbClr val="FF0000"/>
                </a:solidFill>
              </a:rPr>
              <a:t>Vavra</a:t>
            </a:r>
            <a:r>
              <a:rPr lang="en-GB" dirty="0">
                <a:solidFill>
                  <a:srgbClr val="FF0000"/>
                </a:solidFill>
              </a:rPr>
              <a:t>, last reported at FCC workshop on   8</a:t>
            </a:r>
            <a:r>
              <a:rPr lang="en-GB" baseline="30000" dirty="0">
                <a:solidFill>
                  <a:srgbClr val="FF0000"/>
                </a:solidFill>
              </a:rPr>
              <a:t>th</a:t>
            </a:r>
            <a:r>
              <a:rPr lang="en-GB" dirty="0">
                <a:solidFill>
                  <a:srgbClr val="FF0000"/>
                </a:solidFill>
              </a:rPr>
              <a:t> Feb)</a:t>
            </a:r>
            <a:endParaRPr lang="en-GB" dirty="0"/>
          </a:p>
          <a:p>
            <a:r>
              <a:rPr lang="en-GB" dirty="0"/>
              <a:t>Sensors:</a:t>
            </a:r>
          </a:p>
          <a:p>
            <a:pPr lvl="1"/>
            <a:r>
              <a:rPr lang="en-GB" dirty="0"/>
              <a:t>Widely used MAPS technology (pinned photodiode pixels) appears well matched to the needs</a:t>
            </a:r>
          </a:p>
          <a:p>
            <a:pPr marL="457200" lvl="1" indent="0">
              <a:buNone/>
            </a:pPr>
            <a:endParaRPr lang="en-GB" dirty="0"/>
          </a:p>
          <a:p>
            <a:pPr lvl="1"/>
            <a:r>
              <a:rPr lang="en-GB" dirty="0"/>
              <a:t>Measurement precision of the partly-depleted variant to be checked by simulation and experiment</a:t>
            </a:r>
          </a:p>
          <a:p>
            <a:pPr lvl="1"/>
            <a:endParaRPr lang="en-GB" dirty="0"/>
          </a:p>
          <a:p>
            <a:pPr lvl="1"/>
            <a:r>
              <a:rPr lang="en-GB" dirty="0"/>
              <a:t>But there’s always room for new ideas.  On the 15-year timescale, is it possible that the frontier for high performance tracking may have advanced to very rad-hard general purpose </a:t>
            </a:r>
            <a:r>
              <a:rPr lang="en-GB" dirty="0">
                <a:solidFill>
                  <a:srgbClr val="FF0000"/>
                </a:solidFill>
              </a:rPr>
              <a:t>stacked devices</a:t>
            </a:r>
            <a:r>
              <a:rPr lang="en-GB" dirty="0"/>
              <a:t>, which have for some time dominated commercial CMOS Image Sensors (CIS devices)</a:t>
            </a:r>
          </a:p>
          <a:p>
            <a:pPr marL="457200" lvl="1" indent="0">
              <a:buNone/>
            </a:pPr>
            <a:endParaRPr lang="en-GB" dirty="0"/>
          </a:p>
          <a:p>
            <a:pPr marL="457200" lvl="1" indent="0">
              <a:buNone/>
            </a:pPr>
            <a:r>
              <a:rPr lang="en-GB" dirty="0">
                <a:hlinkClick r:id="rId3"/>
              </a:rPr>
              <a:t>https://cerncourier.com/wp-content/uploads/2021/07/CERNCourier2021JulAug-digitaledition.pdf</a:t>
            </a:r>
            <a:r>
              <a:rPr lang="en-GB" dirty="0"/>
              <a:t>  </a:t>
            </a:r>
          </a:p>
          <a:p>
            <a:pPr lvl="1"/>
            <a:endParaRPr lang="en-GB" dirty="0"/>
          </a:p>
        </p:txBody>
      </p:sp>
      <p:sp>
        <p:nvSpPr>
          <p:cNvPr id="4" name="Slide Number Placeholder 3">
            <a:extLst>
              <a:ext uri="{FF2B5EF4-FFF2-40B4-BE49-F238E27FC236}">
                <a16:creationId xmlns:a16="http://schemas.microsoft.com/office/drawing/2014/main" id="{29116DDE-3745-48FE-A296-22B16E8834B1}"/>
              </a:ext>
            </a:extLst>
          </p:cNvPr>
          <p:cNvSpPr>
            <a:spLocks noGrp="1"/>
          </p:cNvSpPr>
          <p:nvPr>
            <p:ph type="sldNum" sz="quarter" idx="12"/>
          </p:nvPr>
        </p:nvSpPr>
        <p:spPr/>
        <p:txBody>
          <a:bodyPr/>
          <a:lstStyle/>
          <a:p>
            <a:fld id="{F3C26270-EBF8-4325-88D5-78D50C2B1ED9}" type="slidenum">
              <a:rPr lang="en-GB" smtClean="0"/>
              <a:t>26</a:t>
            </a:fld>
            <a:endParaRPr lang="en-GB"/>
          </a:p>
        </p:txBody>
      </p:sp>
    </p:spTree>
    <p:extLst>
      <p:ext uri="{BB962C8B-B14F-4D97-AF65-F5344CB8AC3E}">
        <p14:creationId xmlns:p14="http://schemas.microsoft.com/office/powerpoint/2010/main" val="2490997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523371-794C-4D71-A8DD-292D51594468}"/>
              </a:ext>
            </a:extLst>
          </p:cNvPr>
          <p:cNvSpPr>
            <a:spLocks noGrp="1"/>
          </p:cNvSpPr>
          <p:nvPr>
            <p:ph type="sldNum" sz="quarter" idx="12"/>
          </p:nvPr>
        </p:nvSpPr>
        <p:spPr/>
        <p:txBody>
          <a:bodyPr/>
          <a:lstStyle/>
          <a:p>
            <a:fld id="{F3C26270-EBF8-4325-88D5-78D50C2B1ED9}" type="slidenum">
              <a:rPr lang="en-GB" smtClean="0"/>
              <a:t>27</a:t>
            </a:fld>
            <a:endParaRPr lang="en-GB"/>
          </a:p>
        </p:txBody>
      </p:sp>
      <p:pic>
        <p:nvPicPr>
          <p:cNvPr id="8" name="Picture 7">
            <a:extLst>
              <a:ext uri="{FF2B5EF4-FFF2-40B4-BE49-F238E27FC236}">
                <a16:creationId xmlns:a16="http://schemas.microsoft.com/office/drawing/2014/main" id="{7780C516-A043-4DCD-A9BB-4E1286ADC6DE}"/>
              </a:ext>
            </a:extLst>
          </p:cNvPr>
          <p:cNvPicPr>
            <a:picLocks noChangeAspect="1"/>
          </p:cNvPicPr>
          <p:nvPr/>
        </p:nvPicPr>
        <p:blipFill>
          <a:blip r:embed="rId2"/>
          <a:stretch>
            <a:fillRect/>
          </a:stretch>
        </p:blipFill>
        <p:spPr>
          <a:xfrm>
            <a:off x="1523844" y="212668"/>
            <a:ext cx="8947758" cy="6432663"/>
          </a:xfrm>
          <a:prstGeom prst="rect">
            <a:avLst/>
          </a:prstGeom>
        </p:spPr>
      </p:pic>
    </p:spTree>
    <p:extLst>
      <p:ext uri="{BB962C8B-B14F-4D97-AF65-F5344CB8AC3E}">
        <p14:creationId xmlns:p14="http://schemas.microsoft.com/office/powerpoint/2010/main" val="2361758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B9C523-1F2B-47BF-B962-7510CD0ED6C4}"/>
              </a:ext>
            </a:extLst>
          </p:cNvPr>
          <p:cNvSpPr>
            <a:spLocks noGrp="1"/>
          </p:cNvSpPr>
          <p:nvPr>
            <p:ph type="sldNum" sz="quarter" idx="12"/>
          </p:nvPr>
        </p:nvSpPr>
        <p:spPr/>
        <p:txBody>
          <a:bodyPr/>
          <a:lstStyle/>
          <a:p>
            <a:fld id="{F3C26270-EBF8-4325-88D5-78D50C2B1ED9}" type="slidenum">
              <a:rPr lang="en-GB" smtClean="0"/>
              <a:t>28</a:t>
            </a:fld>
            <a:endParaRPr lang="en-GB"/>
          </a:p>
        </p:txBody>
      </p:sp>
      <p:pic>
        <p:nvPicPr>
          <p:cNvPr id="7" name="Picture 6">
            <a:extLst>
              <a:ext uri="{FF2B5EF4-FFF2-40B4-BE49-F238E27FC236}">
                <a16:creationId xmlns:a16="http://schemas.microsoft.com/office/drawing/2014/main" id="{C7A81321-26F3-4735-A2E0-0778E6758620}"/>
              </a:ext>
            </a:extLst>
          </p:cNvPr>
          <p:cNvPicPr>
            <a:picLocks noChangeAspect="1"/>
          </p:cNvPicPr>
          <p:nvPr/>
        </p:nvPicPr>
        <p:blipFill>
          <a:blip r:embed="rId2"/>
          <a:stretch>
            <a:fillRect/>
          </a:stretch>
        </p:blipFill>
        <p:spPr>
          <a:xfrm>
            <a:off x="3380589" y="4635412"/>
            <a:ext cx="5874052" cy="1720938"/>
          </a:xfrm>
          <a:prstGeom prst="rect">
            <a:avLst/>
          </a:prstGeom>
        </p:spPr>
      </p:pic>
      <p:pic>
        <p:nvPicPr>
          <p:cNvPr id="9" name="Picture 8">
            <a:extLst>
              <a:ext uri="{FF2B5EF4-FFF2-40B4-BE49-F238E27FC236}">
                <a16:creationId xmlns:a16="http://schemas.microsoft.com/office/drawing/2014/main" id="{F2918402-7A83-49EA-BE3A-E985506ACBF1}"/>
              </a:ext>
            </a:extLst>
          </p:cNvPr>
          <p:cNvPicPr>
            <a:picLocks noChangeAspect="1"/>
          </p:cNvPicPr>
          <p:nvPr/>
        </p:nvPicPr>
        <p:blipFill>
          <a:blip r:embed="rId3"/>
          <a:stretch>
            <a:fillRect/>
          </a:stretch>
        </p:blipFill>
        <p:spPr>
          <a:xfrm>
            <a:off x="3085944" y="2730464"/>
            <a:ext cx="6077262" cy="1397072"/>
          </a:xfrm>
          <a:prstGeom prst="rect">
            <a:avLst/>
          </a:prstGeom>
        </p:spPr>
      </p:pic>
      <p:sp>
        <p:nvSpPr>
          <p:cNvPr id="10" name="TextBox 9">
            <a:extLst>
              <a:ext uri="{FF2B5EF4-FFF2-40B4-BE49-F238E27FC236}">
                <a16:creationId xmlns:a16="http://schemas.microsoft.com/office/drawing/2014/main" id="{2E5188BB-29A2-439F-94DD-CC7A71E3FC06}"/>
              </a:ext>
            </a:extLst>
          </p:cNvPr>
          <p:cNvSpPr txBox="1"/>
          <p:nvPr/>
        </p:nvSpPr>
        <p:spPr>
          <a:xfrm>
            <a:off x="0" y="190500"/>
            <a:ext cx="12192000" cy="2308324"/>
          </a:xfrm>
          <a:prstGeom prst="rect">
            <a:avLst/>
          </a:prstGeom>
          <a:noFill/>
        </p:spPr>
        <p:txBody>
          <a:bodyPr wrap="square" rtlCol="0">
            <a:spAutoFit/>
          </a:bodyPr>
          <a:lstStyle/>
          <a:p>
            <a:pPr marL="285750" indent="-285750">
              <a:buFont typeface="Arial" panose="020B0604020202020204" pitchFamily="34" charset="0"/>
              <a:buChar char="•"/>
            </a:pPr>
            <a:r>
              <a:rPr lang="en-GB" dirty="0"/>
              <a:t> Need K/</a:t>
            </a:r>
            <a:r>
              <a:rPr lang="en-GB" dirty="0">
                <a:latin typeface="Symbol" panose="05050102010706020507" pitchFamily="18" charset="2"/>
              </a:rPr>
              <a:t>p </a:t>
            </a:r>
            <a:r>
              <a:rPr lang="en-GB" dirty="0"/>
              <a:t>discrimination from 8 GeV/c to about 30 GeV/c:   </a:t>
            </a:r>
            <a:r>
              <a:rPr lang="en-GB" dirty="0">
                <a:solidFill>
                  <a:srgbClr val="FF0000"/>
                </a:solidFill>
              </a:rPr>
              <a:t>beyond reach of TOF, cluster counting, and </a:t>
            </a:r>
            <a:r>
              <a:rPr lang="en-GB" dirty="0" err="1">
                <a:solidFill>
                  <a:srgbClr val="FF0000"/>
                </a:solidFill>
              </a:rPr>
              <a:t>dE</a:t>
            </a:r>
            <a:r>
              <a:rPr lang="en-GB" dirty="0">
                <a:solidFill>
                  <a:srgbClr val="FF0000"/>
                </a:solidFill>
              </a:rPr>
              <a:t>/dx in gas or silicon</a:t>
            </a:r>
          </a:p>
          <a:p>
            <a:r>
              <a:rPr lang="en-GB" dirty="0"/>
              <a:t> </a:t>
            </a:r>
          </a:p>
          <a:p>
            <a:pPr marL="285750" indent="-285750">
              <a:buFont typeface="Arial" panose="020B0604020202020204" pitchFamily="34" charset="0"/>
              <a:buChar char="•"/>
            </a:pPr>
            <a:r>
              <a:rPr lang="en-GB" dirty="0"/>
              <a:t>Barrel RICH with appropriate radiator gas (probably C</a:t>
            </a:r>
            <a:r>
              <a:rPr lang="en-GB" baseline="-25000" dirty="0"/>
              <a:t>4</a:t>
            </a:r>
            <a:r>
              <a:rPr lang="en-GB" dirty="0"/>
              <a:t> F</a:t>
            </a:r>
            <a:r>
              <a:rPr lang="en-GB" baseline="-25000" dirty="0"/>
              <a:t>10</a:t>
            </a:r>
            <a:r>
              <a:rPr lang="en-GB" dirty="0"/>
              <a:t> at few degrees C), looks promising</a:t>
            </a:r>
          </a:p>
          <a:p>
            <a:endParaRPr lang="en-GB" dirty="0"/>
          </a:p>
          <a:p>
            <a:pPr marL="285750" indent="-285750">
              <a:buFont typeface="Arial" panose="020B0604020202020204" pitchFamily="34" charset="0"/>
              <a:buChar char="•"/>
            </a:pPr>
            <a:r>
              <a:rPr lang="en-GB" dirty="0"/>
              <a:t>Can be restricted to a thin shell, 25 cm or maybe as little as 10 cm radial space,  given further advances in photodetectors</a:t>
            </a:r>
          </a:p>
          <a:p>
            <a:endParaRPr lang="en-GB" dirty="0"/>
          </a:p>
          <a:p>
            <a:pPr marL="285750" indent="-285750">
              <a:buFont typeface="Arial" panose="020B0604020202020204" pitchFamily="34" charset="0"/>
              <a:buChar char="•"/>
            </a:pPr>
            <a:r>
              <a:rPr lang="en-GB" dirty="0"/>
              <a:t>Material budget, including timing layer functionality, can probably be held below 0.2 X</a:t>
            </a:r>
            <a:r>
              <a:rPr lang="en-GB" baseline="-25000" dirty="0"/>
              <a:t>0     </a:t>
            </a:r>
          </a:p>
          <a:p>
            <a:r>
              <a:rPr lang="en-GB" baseline="-25000" dirty="0">
                <a:solidFill>
                  <a:srgbClr val="FF0000"/>
                </a:solidFill>
              </a:rPr>
              <a:t>        </a:t>
            </a:r>
            <a:r>
              <a:rPr lang="en-GB" dirty="0">
                <a:solidFill>
                  <a:srgbClr val="FF0000"/>
                </a:solidFill>
              </a:rPr>
              <a:t>(needs to be designed, simulated and tested)</a:t>
            </a:r>
            <a:endParaRPr lang="en-GB" baseline="-25000" dirty="0">
              <a:solidFill>
                <a:srgbClr val="FF0000"/>
              </a:solidFill>
            </a:endParaRPr>
          </a:p>
        </p:txBody>
      </p:sp>
    </p:spTree>
    <p:extLst>
      <p:ext uri="{BB962C8B-B14F-4D97-AF65-F5344CB8AC3E}">
        <p14:creationId xmlns:p14="http://schemas.microsoft.com/office/powerpoint/2010/main" val="2204328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63361" y="4223451"/>
            <a:ext cx="10576214" cy="2031325"/>
          </a:xfrm>
          <a:prstGeom prst="rect">
            <a:avLst/>
          </a:prstGeom>
          <a:noFill/>
        </p:spPr>
        <p:txBody>
          <a:bodyPr wrap="square" rtlCol="0">
            <a:spAutoFit/>
          </a:bodyPr>
          <a:lstStyle/>
          <a:p>
            <a:pPr marL="285750" indent="-285750">
              <a:buFont typeface="Arial" panose="020B0604020202020204" pitchFamily="34" charset="0"/>
              <a:buChar char="•"/>
            </a:pPr>
            <a:r>
              <a:rPr lang="en-GB" b="1" dirty="0"/>
              <a:t>Fermilab/BNL stacked pixel detector for X-ray imaging</a:t>
            </a:r>
            <a:r>
              <a:rPr lang="en-GB" dirty="0"/>
              <a:t>.  Functional sketch, not to scale.  3 layers, comprising a sensor tier (300 </a:t>
            </a:r>
            <a:r>
              <a:rPr lang="en-GB" dirty="0">
                <a:latin typeface="Symbol" panose="05050102010706020507" pitchFamily="18" charset="2"/>
              </a:rPr>
              <a:t>m</a:t>
            </a:r>
            <a:r>
              <a:rPr lang="en-GB" dirty="0"/>
              <a:t>m thick, for efficient X-ray response), an </a:t>
            </a:r>
            <a:r>
              <a:rPr lang="en-GB" dirty="0" err="1"/>
              <a:t>analog</a:t>
            </a:r>
            <a:r>
              <a:rPr lang="en-GB" dirty="0"/>
              <a:t> tier and a digital signal processing tier (each 15 </a:t>
            </a:r>
            <a:r>
              <a:rPr lang="en-GB" dirty="0">
                <a:latin typeface="Symbol" panose="05050102010706020507" pitchFamily="18" charset="2"/>
              </a:rPr>
              <a:t>m</a:t>
            </a:r>
            <a:r>
              <a:rPr lang="en-GB" dirty="0"/>
              <a:t>m thick).  Direct bond interconnects (DBI) and  through-silicon vias (TSVs) of dimensions 1 </a:t>
            </a:r>
            <a:r>
              <a:rPr lang="en-GB" dirty="0">
                <a:latin typeface="Symbol" panose="05050102010706020507" pitchFamily="18" charset="2"/>
              </a:rPr>
              <a:t>m</a:t>
            </a:r>
            <a:r>
              <a:rPr lang="en-GB" dirty="0"/>
              <a:t>m x 6 </a:t>
            </a:r>
            <a:r>
              <a:rPr lang="en-GB" dirty="0">
                <a:latin typeface="Symbol" panose="05050102010706020507" pitchFamily="18" charset="2"/>
              </a:rPr>
              <a:t>m</a:t>
            </a:r>
            <a:r>
              <a:rPr lang="en-GB" dirty="0"/>
              <a:t>m provide inter-tier electrical connections. </a:t>
            </a:r>
          </a:p>
          <a:p>
            <a:endParaRPr lang="en-GB" dirty="0"/>
          </a:p>
          <a:p>
            <a:pPr marL="285750" indent="-285750">
              <a:buFont typeface="Arial" panose="020B0604020202020204" pitchFamily="34" charset="0"/>
              <a:buChar char="•"/>
            </a:pPr>
            <a:r>
              <a:rPr lang="en-GB" dirty="0"/>
              <a:t>Also, an exciting collaboration between SONY and RIKEN (Takaki Hatsui) for advanced X-ray imaging  systems.</a:t>
            </a:r>
          </a:p>
          <a:p>
            <a:r>
              <a:rPr lang="en-GB" dirty="0"/>
              <a:t>      NO public information, but look what SONY are doing for visible light imaging – camera chips.  </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9381" y="1028693"/>
            <a:ext cx="7422945" cy="2468280"/>
          </a:xfrm>
          <a:prstGeom prst="rect">
            <a:avLst/>
          </a:prstGeom>
        </p:spPr>
      </p:pic>
      <p:sp>
        <p:nvSpPr>
          <p:cNvPr id="3" name="TextBox 2"/>
          <p:cNvSpPr txBox="1"/>
          <p:nvPr/>
        </p:nvSpPr>
        <p:spPr>
          <a:xfrm>
            <a:off x="6779491" y="3757580"/>
            <a:ext cx="2456873" cy="369332"/>
          </a:xfrm>
          <a:prstGeom prst="rect">
            <a:avLst/>
          </a:prstGeom>
          <a:noFill/>
        </p:spPr>
        <p:txBody>
          <a:bodyPr wrap="square" rtlCol="0">
            <a:spAutoFit/>
          </a:bodyPr>
          <a:lstStyle/>
          <a:p>
            <a:r>
              <a:rPr lang="en-GB" dirty="0"/>
              <a:t>Grzegorz Deptuch   BNL</a:t>
            </a:r>
          </a:p>
        </p:txBody>
      </p:sp>
      <p:sp>
        <p:nvSpPr>
          <p:cNvPr id="2" name="Slide Number Placeholder 1">
            <a:extLst>
              <a:ext uri="{FF2B5EF4-FFF2-40B4-BE49-F238E27FC236}">
                <a16:creationId xmlns:a16="http://schemas.microsoft.com/office/drawing/2014/main" id="{BCFA43FE-6B96-48C7-B7D2-36B9D7724D55}"/>
              </a:ext>
            </a:extLst>
          </p:cNvPr>
          <p:cNvSpPr>
            <a:spLocks noGrp="1"/>
          </p:cNvSpPr>
          <p:nvPr>
            <p:ph type="sldNum" sz="quarter" idx="12"/>
          </p:nvPr>
        </p:nvSpPr>
        <p:spPr/>
        <p:txBody>
          <a:bodyPr/>
          <a:lstStyle/>
          <a:p>
            <a:fld id="{F3C26270-EBF8-4325-88D5-78D50C2B1ED9}" type="slidenum">
              <a:rPr lang="en-GB" smtClean="0"/>
              <a:t>29</a:t>
            </a:fld>
            <a:endParaRPr lang="en-GB"/>
          </a:p>
        </p:txBody>
      </p:sp>
    </p:spTree>
    <p:extLst>
      <p:ext uri="{BB962C8B-B14F-4D97-AF65-F5344CB8AC3E}">
        <p14:creationId xmlns:p14="http://schemas.microsoft.com/office/powerpoint/2010/main" val="1233700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CA96EE-8D37-4F5D-9F72-3FFA39C0FD2E}"/>
              </a:ext>
            </a:extLst>
          </p:cNvPr>
          <p:cNvPicPr>
            <a:picLocks noChangeAspect="1"/>
          </p:cNvPicPr>
          <p:nvPr/>
        </p:nvPicPr>
        <p:blipFill>
          <a:blip r:embed="rId2"/>
          <a:stretch>
            <a:fillRect/>
          </a:stretch>
        </p:blipFill>
        <p:spPr>
          <a:xfrm>
            <a:off x="575270" y="-34777"/>
            <a:ext cx="11041459" cy="6177280"/>
          </a:xfrm>
          <a:prstGeom prst="rect">
            <a:avLst/>
          </a:prstGeom>
        </p:spPr>
      </p:pic>
      <p:sp>
        <p:nvSpPr>
          <p:cNvPr id="6" name="TextBox 5">
            <a:extLst>
              <a:ext uri="{FF2B5EF4-FFF2-40B4-BE49-F238E27FC236}">
                <a16:creationId xmlns:a16="http://schemas.microsoft.com/office/drawing/2014/main" id="{A49D5CEA-A458-494C-8DAE-178B8504E8EE}"/>
              </a:ext>
            </a:extLst>
          </p:cNvPr>
          <p:cNvSpPr txBox="1"/>
          <p:nvPr/>
        </p:nvSpPr>
        <p:spPr>
          <a:xfrm>
            <a:off x="396240" y="6231989"/>
            <a:ext cx="2997200" cy="646331"/>
          </a:xfrm>
          <a:prstGeom prst="rect">
            <a:avLst/>
          </a:prstGeom>
          <a:noFill/>
        </p:spPr>
        <p:txBody>
          <a:bodyPr wrap="square" rtlCol="0">
            <a:spAutoFit/>
          </a:bodyPr>
          <a:lstStyle/>
          <a:p>
            <a:r>
              <a:rPr lang="en-GB" dirty="0"/>
              <a:t>Thomas </a:t>
            </a:r>
            <a:r>
              <a:rPr lang="en-GB" dirty="0" err="1"/>
              <a:t>Roser</a:t>
            </a:r>
            <a:r>
              <a:rPr lang="en-GB" dirty="0"/>
              <a:t>, 18 Jan 2022</a:t>
            </a:r>
          </a:p>
          <a:p>
            <a:r>
              <a:rPr lang="en-GB" dirty="0"/>
              <a:t>Snowmass</a:t>
            </a:r>
          </a:p>
        </p:txBody>
      </p:sp>
      <p:sp>
        <p:nvSpPr>
          <p:cNvPr id="7" name="TextBox 6">
            <a:extLst>
              <a:ext uri="{FF2B5EF4-FFF2-40B4-BE49-F238E27FC236}">
                <a16:creationId xmlns:a16="http://schemas.microsoft.com/office/drawing/2014/main" id="{4E79CBB6-9AF2-463A-8827-D5B5544148AB}"/>
              </a:ext>
            </a:extLst>
          </p:cNvPr>
          <p:cNvSpPr txBox="1"/>
          <p:nvPr/>
        </p:nvSpPr>
        <p:spPr>
          <a:xfrm>
            <a:off x="3038475" y="5580141"/>
            <a:ext cx="3590925" cy="646331"/>
          </a:xfrm>
          <a:prstGeom prst="rect">
            <a:avLst/>
          </a:prstGeom>
          <a:noFill/>
        </p:spPr>
        <p:txBody>
          <a:bodyPr wrap="square" rtlCol="0">
            <a:spAutoFit/>
          </a:bodyPr>
          <a:lstStyle/>
          <a:p>
            <a:r>
              <a:rPr lang="en-GB" dirty="0">
                <a:solidFill>
                  <a:srgbClr val="FF0000"/>
                </a:solidFill>
              </a:rPr>
              <a:t>*  Detector ‘an aspiration’  KL</a:t>
            </a:r>
          </a:p>
          <a:p>
            <a:r>
              <a:rPr lang="en-GB" dirty="0">
                <a:solidFill>
                  <a:srgbClr val="FF0000"/>
                </a:solidFill>
              </a:rPr>
              <a:t>No change since Bob Palmer ~2000</a:t>
            </a:r>
          </a:p>
        </p:txBody>
      </p:sp>
      <p:sp>
        <p:nvSpPr>
          <p:cNvPr id="8" name="TextBox 7">
            <a:extLst>
              <a:ext uri="{FF2B5EF4-FFF2-40B4-BE49-F238E27FC236}">
                <a16:creationId xmlns:a16="http://schemas.microsoft.com/office/drawing/2014/main" id="{5D3CEE3D-2FC9-4A59-AD13-EBA712E7F9F2}"/>
              </a:ext>
            </a:extLst>
          </p:cNvPr>
          <p:cNvSpPr txBox="1"/>
          <p:nvPr/>
        </p:nvSpPr>
        <p:spPr>
          <a:xfrm>
            <a:off x="4791075" y="2859941"/>
            <a:ext cx="400050" cy="646331"/>
          </a:xfrm>
          <a:prstGeom prst="rect">
            <a:avLst/>
          </a:prstGeom>
          <a:noFill/>
        </p:spPr>
        <p:txBody>
          <a:bodyPr wrap="square" rtlCol="0">
            <a:spAutoFit/>
          </a:bodyPr>
          <a:lstStyle/>
          <a:p>
            <a:r>
              <a:rPr lang="en-GB" dirty="0">
                <a:solidFill>
                  <a:srgbClr val="FF0000"/>
                </a:solidFill>
              </a:rPr>
              <a:t>*</a:t>
            </a:r>
          </a:p>
          <a:p>
            <a:r>
              <a:rPr lang="en-GB" dirty="0">
                <a:solidFill>
                  <a:srgbClr val="FF0000"/>
                </a:solidFill>
              </a:rPr>
              <a:t>*</a:t>
            </a:r>
          </a:p>
        </p:txBody>
      </p:sp>
      <p:sp>
        <p:nvSpPr>
          <p:cNvPr id="9" name="TextBox 8">
            <a:extLst>
              <a:ext uri="{FF2B5EF4-FFF2-40B4-BE49-F238E27FC236}">
                <a16:creationId xmlns:a16="http://schemas.microsoft.com/office/drawing/2014/main" id="{DF60E66E-4B50-4E70-8415-46AD97FE61A0}"/>
              </a:ext>
            </a:extLst>
          </p:cNvPr>
          <p:cNvSpPr txBox="1"/>
          <p:nvPr/>
        </p:nvSpPr>
        <p:spPr>
          <a:xfrm>
            <a:off x="6486525" y="6115758"/>
            <a:ext cx="2740943" cy="369332"/>
          </a:xfrm>
          <a:prstGeom prst="rect">
            <a:avLst/>
          </a:prstGeom>
          <a:noFill/>
        </p:spPr>
        <p:txBody>
          <a:bodyPr wrap="none" rtlCol="0">
            <a:spAutoFit/>
          </a:bodyPr>
          <a:lstStyle/>
          <a:p>
            <a:r>
              <a:rPr lang="en-GB" dirty="0">
                <a:solidFill>
                  <a:srgbClr val="FF0000"/>
                </a:solidFill>
              </a:rPr>
              <a:t>Footprint 8 km for 550 GeV</a:t>
            </a:r>
          </a:p>
        </p:txBody>
      </p:sp>
      <p:sp>
        <p:nvSpPr>
          <p:cNvPr id="10" name="TextBox 9">
            <a:extLst>
              <a:ext uri="{FF2B5EF4-FFF2-40B4-BE49-F238E27FC236}">
                <a16:creationId xmlns:a16="http://schemas.microsoft.com/office/drawing/2014/main" id="{5B9D53CE-C66D-43B9-ABEA-BF4A1A336EED}"/>
              </a:ext>
            </a:extLst>
          </p:cNvPr>
          <p:cNvSpPr txBox="1"/>
          <p:nvPr/>
        </p:nvSpPr>
        <p:spPr>
          <a:xfrm>
            <a:off x="4791075" y="276225"/>
            <a:ext cx="2867025" cy="369332"/>
          </a:xfrm>
          <a:prstGeom prst="rect">
            <a:avLst/>
          </a:prstGeom>
          <a:noFill/>
        </p:spPr>
        <p:txBody>
          <a:bodyPr wrap="square" rtlCol="0">
            <a:spAutoFit/>
          </a:bodyPr>
          <a:lstStyle/>
          <a:p>
            <a:r>
              <a:rPr lang="en-GB" dirty="0">
                <a:solidFill>
                  <a:srgbClr val="FF0000"/>
                </a:solidFill>
              </a:rPr>
              <a:t>Footprint 31 km for 500 GeV</a:t>
            </a:r>
          </a:p>
        </p:txBody>
      </p:sp>
      <p:sp>
        <p:nvSpPr>
          <p:cNvPr id="2" name="Slide Number Placeholder 1">
            <a:extLst>
              <a:ext uri="{FF2B5EF4-FFF2-40B4-BE49-F238E27FC236}">
                <a16:creationId xmlns:a16="http://schemas.microsoft.com/office/drawing/2014/main" id="{343BA294-F563-438D-A1DA-AFA730D13368}"/>
              </a:ext>
            </a:extLst>
          </p:cNvPr>
          <p:cNvSpPr>
            <a:spLocks noGrp="1"/>
          </p:cNvSpPr>
          <p:nvPr>
            <p:ph type="sldNum" sz="quarter" idx="12"/>
          </p:nvPr>
        </p:nvSpPr>
        <p:spPr/>
        <p:txBody>
          <a:bodyPr/>
          <a:lstStyle/>
          <a:p>
            <a:fld id="{F3C26270-EBF8-4325-88D5-78D50C2B1ED9}" type="slidenum">
              <a:rPr lang="en-GB" smtClean="0"/>
              <a:t>3</a:t>
            </a:fld>
            <a:endParaRPr lang="en-GB"/>
          </a:p>
        </p:txBody>
      </p:sp>
      <p:cxnSp>
        <p:nvCxnSpPr>
          <p:cNvPr id="4" name="Straight Arrow Connector 3">
            <a:extLst>
              <a:ext uri="{FF2B5EF4-FFF2-40B4-BE49-F238E27FC236}">
                <a16:creationId xmlns:a16="http://schemas.microsoft.com/office/drawing/2014/main" id="{BDDCF582-2830-499F-9796-7E55D8C6401A}"/>
              </a:ext>
            </a:extLst>
          </p:cNvPr>
          <p:cNvCxnSpPr/>
          <p:nvPr/>
        </p:nvCxnSpPr>
        <p:spPr>
          <a:xfrm>
            <a:off x="152400" y="1457325"/>
            <a:ext cx="0" cy="2533650"/>
          </a:xfrm>
          <a:prstGeom prst="straightConnector1">
            <a:avLst/>
          </a:prstGeom>
          <a:ln w="28575">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1EF0DE-7F94-40AB-AA40-101F9125818E}"/>
              </a:ext>
            </a:extLst>
          </p:cNvPr>
          <p:cNvSpPr txBox="1"/>
          <p:nvPr/>
        </p:nvSpPr>
        <p:spPr>
          <a:xfrm>
            <a:off x="295275" y="2533650"/>
            <a:ext cx="279995" cy="1877437"/>
          </a:xfrm>
          <a:prstGeom prst="rect">
            <a:avLst/>
          </a:prstGeom>
          <a:noFill/>
        </p:spPr>
        <p:txBody>
          <a:bodyPr wrap="square" rtlCol="0">
            <a:spAutoFit/>
          </a:bodyPr>
          <a:lstStyle/>
          <a:p>
            <a:r>
              <a:rPr lang="en-GB" dirty="0">
                <a:solidFill>
                  <a:srgbClr val="FF0000"/>
                </a:solidFill>
              </a:rPr>
              <a:t>?</a:t>
            </a:r>
          </a:p>
          <a:p>
            <a:endParaRPr lang="en-GB" dirty="0">
              <a:solidFill>
                <a:srgbClr val="FF0000"/>
              </a:solidFill>
            </a:endParaRPr>
          </a:p>
          <a:p>
            <a:r>
              <a:rPr lang="en-GB" sz="2400" dirty="0">
                <a:solidFill>
                  <a:srgbClr val="FF0000"/>
                </a:solidFill>
              </a:rPr>
              <a:t>?</a:t>
            </a:r>
          </a:p>
          <a:p>
            <a:endParaRPr lang="en-GB" sz="2400" dirty="0">
              <a:solidFill>
                <a:srgbClr val="FF0000"/>
              </a:solidFill>
            </a:endParaRPr>
          </a:p>
          <a:p>
            <a:r>
              <a:rPr lang="en-GB" sz="3200" dirty="0">
                <a:solidFill>
                  <a:srgbClr val="FF0000"/>
                </a:solidFill>
              </a:rPr>
              <a:t>?</a:t>
            </a:r>
          </a:p>
        </p:txBody>
      </p:sp>
    </p:spTree>
    <p:extLst>
      <p:ext uri="{BB962C8B-B14F-4D97-AF65-F5344CB8AC3E}">
        <p14:creationId xmlns:p14="http://schemas.microsoft.com/office/powerpoint/2010/main" val="3034751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5719" y="471394"/>
            <a:ext cx="6681216" cy="5766816"/>
          </a:xfrm>
          <a:prstGeom prst="rect">
            <a:avLst/>
          </a:prstGeom>
        </p:spPr>
      </p:pic>
      <p:cxnSp>
        <p:nvCxnSpPr>
          <p:cNvPr id="33" name="Straight Arrow Connector 32"/>
          <p:cNvCxnSpPr/>
          <p:nvPr/>
        </p:nvCxnSpPr>
        <p:spPr>
          <a:xfrm flipV="1">
            <a:off x="3278909" y="2724727"/>
            <a:ext cx="980745" cy="1145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278909" y="2839325"/>
            <a:ext cx="1062182" cy="2093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865748" y="3500583"/>
            <a:ext cx="9282543" cy="36944"/>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828801" y="190988"/>
            <a:ext cx="1200728" cy="307777"/>
          </a:xfrm>
          <a:prstGeom prst="rect">
            <a:avLst/>
          </a:prstGeom>
          <a:noFill/>
        </p:spPr>
        <p:txBody>
          <a:bodyPr wrap="square" rtlCol="0">
            <a:spAutoFit/>
          </a:bodyPr>
          <a:lstStyle/>
          <a:p>
            <a:r>
              <a:rPr lang="en-GB" sz="1400" dirty="0"/>
              <a:t>micro-lenses</a:t>
            </a:r>
          </a:p>
        </p:txBody>
      </p:sp>
      <p:cxnSp>
        <p:nvCxnSpPr>
          <p:cNvPr id="15" name="Straight Arrow Connector 14"/>
          <p:cNvCxnSpPr/>
          <p:nvPr/>
        </p:nvCxnSpPr>
        <p:spPr>
          <a:xfrm>
            <a:off x="2900218" y="424873"/>
            <a:ext cx="1308897" cy="3597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65748" y="498765"/>
            <a:ext cx="1200728" cy="307777"/>
          </a:xfrm>
          <a:prstGeom prst="rect">
            <a:avLst/>
          </a:prstGeom>
          <a:noFill/>
        </p:spPr>
        <p:txBody>
          <a:bodyPr wrap="square" rtlCol="0">
            <a:spAutoFit/>
          </a:bodyPr>
          <a:lstStyle/>
          <a:p>
            <a:r>
              <a:rPr lang="en-GB" sz="1400" dirty="0"/>
              <a:t>colour filters</a:t>
            </a:r>
          </a:p>
        </p:txBody>
      </p:sp>
      <p:sp>
        <p:nvSpPr>
          <p:cNvPr id="17" name="TextBox 16"/>
          <p:cNvSpPr txBox="1"/>
          <p:nvPr/>
        </p:nvSpPr>
        <p:spPr>
          <a:xfrm>
            <a:off x="2324899" y="1960672"/>
            <a:ext cx="1884216" cy="307777"/>
          </a:xfrm>
          <a:prstGeom prst="rect">
            <a:avLst/>
          </a:prstGeom>
          <a:noFill/>
        </p:spPr>
        <p:txBody>
          <a:bodyPr wrap="square" rtlCol="0">
            <a:spAutoFit/>
          </a:bodyPr>
          <a:lstStyle/>
          <a:p>
            <a:r>
              <a:rPr lang="en-GB" sz="1400" dirty="0"/>
              <a:t>channel stops</a:t>
            </a:r>
          </a:p>
        </p:txBody>
      </p:sp>
      <p:cxnSp>
        <p:nvCxnSpPr>
          <p:cNvPr id="19" name="Straight Arrow Connector 18"/>
          <p:cNvCxnSpPr/>
          <p:nvPr/>
        </p:nvCxnSpPr>
        <p:spPr>
          <a:xfrm>
            <a:off x="2900218" y="652653"/>
            <a:ext cx="1634837" cy="4926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99854" y="1065312"/>
            <a:ext cx="1200728" cy="307777"/>
          </a:xfrm>
          <a:prstGeom prst="rect">
            <a:avLst/>
          </a:prstGeom>
          <a:noFill/>
        </p:spPr>
        <p:txBody>
          <a:bodyPr wrap="square" rtlCol="0">
            <a:spAutoFit/>
          </a:bodyPr>
          <a:lstStyle/>
          <a:p>
            <a:r>
              <a:rPr lang="en-GB" sz="1400" dirty="0"/>
              <a:t>DTI</a:t>
            </a:r>
          </a:p>
        </p:txBody>
      </p:sp>
      <p:sp>
        <p:nvSpPr>
          <p:cNvPr id="21" name="TextBox 20"/>
          <p:cNvSpPr txBox="1"/>
          <p:nvPr/>
        </p:nvSpPr>
        <p:spPr>
          <a:xfrm>
            <a:off x="1443487" y="2602458"/>
            <a:ext cx="1871700" cy="307777"/>
          </a:xfrm>
          <a:prstGeom prst="rect">
            <a:avLst/>
          </a:prstGeom>
          <a:noFill/>
        </p:spPr>
        <p:txBody>
          <a:bodyPr wrap="square" rtlCol="0">
            <a:spAutoFit/>
          </a:bodyPr>
          <a:lstStyle/>
          <a:p>
            <a:r>
              <a:rPr lang="en-GB" sz="1400" dirty="0"/>
              <a:t>Numerous metal layers</a:t>
            </a:r>
          </a:p>
        </p:txBody>
      </p:sp>
      <p:cxnSp>
        <p:nvCxnSpPr>
          <p:cNvPr id="23" name="Straight Arrow Connector 22"/>
          <p:cNvCxnSpPr/>
          <p:nvPr/>
        </p:nvCxnSpPr>
        <p:spPr>
          <a:xfrm>
            <a:off x="2780145" y="1219200"/>
            <a:ext cx="1560946" cy="6834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500582" y="2152073"/>
            <a:ext cx="1351793" cy="4122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02251" y="5084278"/>
            <a:ext cx="1915385" cy="307777"/>
          </a:xfrm>
          <a:prstGeom prst="rect">
            <a:avLst/>
          </a:prstGeom>
          <a:noFill/>
        </p:spPr>
        <p:txBody>
          <a:bodyPr wrap="square" rtlCol="0">
            <a:spAutoFit/>
          </a:bodyPr>
          <a:lstStyle/>
          <a:p>
            <a:r>
              <a:rPr lang="en-GB" sz="1400" dirty="0"/>
              <a:t>numerous metal layers</a:t>
            </a:r>
          </a:p>
        </p:txBody>
      </p:sp>
      <p:sp>
        <p:nvSpPr>
          <p:cNvPr id="27" name="TextBox 26"/>
          <p:cNvSpPr txBox="1"/>
          <p:nvPr/>
        </p:nvSpPr>
        <p:spPr>
          <a:xfrm>
            <a:off x="858982" y="2891654"/>
            <a:ext cx="2881912" cy="523220"/>
          </a:xfrm>
          <a:prstGeom prst="rect">
            <a:avLst/>
          </a:prstGeom>
          <a:noFill/>
        </p:spPr>
        <p:txBody>
          <a:bodyPr wrap="square" rtlCol="0">
            <a:spAutoFit/>
          </a:bodyPr>
          <a:lstStyle/>
          <a:p>
            <a:r>
              <a:rPr lang="en-GB" sz="1400" dirty="0"/>
              <a:t>copper-copper (DBI) bonds  Note the wafer-to-wafer alignment!</a:t>
            </a:r>
          </a:p>
        </p:txBody>
      </p:sp>
      <p:sp>
        <p:nvSpPr>
          <p:cNvPr id="28" name="TextBox 27"/>
          <p:cNvSpPr txBox="1"/>
          <p:nvPr/>
        </p:nvSpPr>
        <p:spPr>
          <a:xfrm>
            <a:off x="369455" y="4381594"/>
            <a:ext cx="2595417" cy="338554"/>
          </a:xfrm>
          <a:prstGeom prst="rect">
            <a:avLst/>
          </a:prstGeom>
          <a:noFill/>
        </p:spPr>
        <p:txBody>
          <a:bodyPr wrap="square" rtlCol="0">
            <a:spAutoFit/>
          </a:bodyPr>
          <a:lstStyle/>
          <a:p>
            <a:r>
              <a:rPr lang="en-GB" sz="1600" dirty="0">
                <a:solidFill>
                  <a:srgbClr val="FF0000"/>
                </a:solidFill>
              </a:rPr>
              <a:t>Image Signal Processing  Tier</a:t>
            </a:r>
          </a:p>
        </p:txBody>
      </p:sp>
      <p:cxnSp>
        <p:nvCxnSpPr>
          <p:cNvPr id="41" name="Straight Arrow Connector 40"/>
          <p:cNvCxnSpPr/>
          <p:nvPr/>
        </p:nvCxnSpPr>
        <p:spPr>
          <a:xfrm>
            <a:off x="3149096" y="3136700"/>
            <a:ext cx="1385959" cy="2347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121531" y="3193864"/>
            <a:ext cx="1413524" cy="4687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3605467" y="5084278"/>
            <a:ext cx="603648" cy="1578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3605467" y="5250094"/>
            <a:ext cx="735624" cy="6242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69456" y="1564137"/>
            <a:ext cx="1501220" cy="338554"/>
          </a:xfrm>
          <a:prstGeom prst="rect">
            <a:avLst/>
          </a:prstGeom>
          <a:noFill/>
        </p:spPr>
        <p:txBody>
          <a:bodyPr wrap="square" rtlCol="0">
            <a:spAutoFit/>
          </a:bodyPr>
          <a:lstStyle/>
          <a:p>
            <a:r>
              <a:rPr lang="en-GB" sz="1600" dirty="0">
                <a:solidFill>
                  <a:srgbClr val="FF0000"/>
                </a:solidFill>
              </a:rPr>
              <a:t>Imaging Tier</a:t>
            </a:r>
          </a:p>
        </p:txBody>
      </p:sp>
      <p:sp>
        <p:nvSpPr>
          <p:cNvPr id="50" name="TextBox 49"/>
          <p:cNvSpPr txBox="1"/>
          <p:nvPr/>
        </p:nvSpPr>
        <p:spPr>
          <a:xfrm>
            <a:off x="1305022" y="5422468"/>
            <a:ext cx="1595196" cy="307777"/>
          </a:xfrm>
          <a:prstGeom prst="rect">
            <a:avLst/>
          </a:prstGeom>
          <a:noFill/>
        </p:spPr>
        <p:txBody>
          <a:bodyPr wrap="square" rtlCol="0">
            <a:spAutoFit/>
          </a:bodyPr>
          <a:lstStyle/>
          <a:p>
            <a:r>
              <a:rPr lang="en-GB" sz="1400" dirty="0"/>
              <a:t>transistors</a:t>
            </a:r>
          </a:p>
        </p:txBody>
      </p:sp>
      <p:cxnSp>
        <p:nvCxnSpPr>
          <p:cNvPr id="52" name="Straight Arrow Connector 51"/>
          <p:cNvCxnSpPr/>
          <p:nvPr/>
        </p:nvCxnSpPr>
        <p:spPr>
          <a:xfrm>
            <a:off x="2604655" y="5606473"/>
            <a:ext cx="1604460" cy="3417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76467" y="3354802"/>
            <a:ext cx="1819563" cy="307777"/>
          </a:xfrm>
          <a:prstGeom prst="rect">
            <a:avLst/>
          </a:prstGeom>
          <a:noFill/>
        </p:spPr>
        <p:txBody>
          <a:bodyPr wrap="square" rtlCol="0">
            <a:spAutoFit/>
          </a:bodyPr>
          <a:lstStyle/>
          <a:p>
            <a:r>
              <a:rPr lang="en-GB" sz="1400" dirty="0">
                <a:solidFill>
                  <a:srgbClr val="FF0000"/>
                </a:solidFill>
              </a:rPr>
              <a:t>Wafer-to-wafer bond</a:t>
            </a:r>
          </a:p>
        </p:txBody>
      </p:sp>
      <p:sp>
        <p:nvSpPr>
          <p:cNvPr id="3" name="TextBox 2"/>
          <p:cNvSpPr txBox="1"/>
          <p:nvPr/>
        </p:nvSpPr>
        <p:spPr>
          <a:xfrm>
            <a:off x="176467" y="5946948"/>
            <a:ext cx="5120033" cy="646331"/>
          </a:xfrm>
          <a:prstGeom prst="rect">
            <a:avLst/>
          </a:prstGeom>
          <a:noFill/>
        </p:spPr>
        <p:txBody>
          <a:bodyPr wrap="square" rtlCol="0">
            <a:spAutoFit/>
          </a:bodyPr>
          <a:lstStyle/>
          <a:p>
            <a:r>
              <a:rPr lang="en-GB" dirty="0"/>
              <a:t>SONY chip cross-section </a:t>
            </a:r>
          </a:p>
          <a:p>
            <a:r>
              <a:rPr lang="en-GB" dirty="0"/>
              <a:t>Processing and image from Tech Insights </a:t>
            </a:r>
          </a:p>
        </p:txBody>
      </p:sp>
      <p:cxnSp>
        <p:nvCxnSpPr>
          <p:cNvPr id="4" name="Straight Arrow Connector 3"/>
          <p:cNvCxnSpPr/>
          <p:nvPr/>
        </p:nvCxnSpPr>
        <p:spPr>
          <a:xfrm flipH="1" flipV="1">
            <a:off x="10917382" y="806542"/>
            <a:ext cx="9236" cy="26940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1015018" y="1960672"/>
            <a:ext cx="1001491" cy="369332"/>
          </a:xfrm>
          <a:prstGeom prst="rect">
            <a:avLst/>
          </a:prstGeom>
          <a:noFill/>
        </p:spPr>
        <p:txBody>
          <a:bodyPr wrap="square" rtlCol="0">
            <a:spAutoFit/>
          </a:bodyPr>
          <a:lstStyle/>
          <a:p>
            <a:r>
              <a:rPr lang="en-GB" dirty="0"/>
              <a:t>7.8 </a:t>
            </a:r>
            <a:r>
              <a:rPr lang="en-GB" dirty="0">
                <a:latin typeface="Symbol" panose="05050102010706020507" pitchFamily="18" charset="2"/>
              </a:rPr>
              <a:t>m</a:t>
            </a:r>
            <a:r>
              <a:rPr lang="en-GB" dirty="0"/>
              <a:t>m</a:t>
            </a:r>
          </a:p>
        </p:txBody>
      </p:sp>
      <p:sp>
        <p:nvSpPr>
          <p:cNvPr id="2" name="Slide Number Placeholder 1">
            <a:extLst>
              <a:ext uri="{FF2B5EF4-FFF2-40B4-BE49-F238E27FC236}">
                <a16:creationId xmlns:a16="http://schemas.microsoft.com/office/drawing/2014/main" id="{CD1A3ABB-2673-4E67-A71F-6D1BACFB76FA}"/>
              </a:ext>
            </a:extLst>
          </p:cNvPr>
          <p:cNvSpPr>
            <a:spLocks noGrp="1"/>
          </p:cNvSpPr>
          <p:nvPr>
            <p:ph type="sldNum" sz="quarter" idx="12"/>
          </p:nvPr>
        </p:nvSpPr>
        <p:spPr/>
        <p:txBody>
          <a:bodyPr/>
          <a:lstStyle/>
          <a:p>
            <a:fld id="{F3C26270-EBF8-4325-88D5-78D50C2B1ED9}" type="slidenum">
              <a:rPr lang="en-GB" smtClean="0"/>
              <a:t>30</a:t>
            </a:fld>
            <a:endParaRPr lang="en-GB"/>
          </a:p>
        </p:txBody>
      </p:sp>
    </p:spTree>
    <p:extLst>
      <p:ext uri="{BB962C8B-B14F-4D97-AF65-F5344CB8AC3E}">
        <p14:creationId xmlns:p14="http://schemas.microsoft.com/office/powerpoint/2010/main" val="2338534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A0C322-0362-4DE1-8350-B1030674034C}"/>
              </a:ext>
            </a:extLst>
          </p:cNvPr>
          <p:cNvSpPr txBox="1"/>
          <p:nvPr/>
        </p:nvSpPr>
        <p:spPr>
          <a:xfrm>
            <a:off x="323850" y="285750"/>
            <a:ext cx="11744325" cy="6401753"/>
          </a:xfrm>
          <a:prstGeom prst="rect">
            <a:avLst/>
          </a:prstGeom>
          <a:noFill/>
        </p:spPr>
        <p:txBody>
          <a:bodyPr wrap="square" rtlCol="0">
            <a:spAutoFit/>
          </a:bodyPr>
          <a:lstStyle/>
          <a:p>
            <a:r>
              <a:rPr lang="en-GB" sz="3200" dirty="0"/>
              <a:t>Overall Conclusions</a:t>
            </a:r>
          </a:p>
          <a:p>
            <a:endParaRPr lang="en-GB" dirty="0"/>
          </a:p>
          <a:p>
            <a:pPr marL="285750" indent="-285750">
              <a:buFont typeface="Arial" panose="020B0604020202020204" pitchFamily="34" charset="0"/>
              <a:buChar char="•"/>
            </a:pPr>
            <a:r>
              <a:rPr lang="en-GB" dirty="0"/>
              <a:t>Maybe our Japanese friends will work a miracle, and get ILC off the ground, with strong Asian, European and North American participation.</a:t>
            </a:r>
          </a:p>
          <a:p>
            <a:endParaRPr lang="en-GB" dirty="0"/>
          </a:p>
          <a:p>
            <a:pPr marL="285750" indent="-285750">
              <a:buFont typeface="Arial" panose="020B0604020202020204" pitchFamily="34" charset="0"/>
              <a:buChar char="•"/>
            </a:pPr>
            <a:r>
              <a:rPr lang="en-GB" dirty="0"/>
              <a:t>If not, maybe the USA will back C</a:t>
            </a:r>
            <a:r>
              <a:rPr lang="en-GB" baseline="30000" dirty="0"/>
              <a:t>3</a:t>
            </a:r>
            <a:r>
              <a:rPr lang="en-GB" dirty="0"/>
              <a:t>, and some other regions will join in. </a:t>
            </a:r>
          </a:p>
          <a:p>
            <a:endParaRPr lang="en-GB" dirty="0"/>
          </a:p>
          <a:p>
            <a:pPr marL="285750" indent="-285750">
              <a:buFont typeface="Arial" panose="020B0604020202020204" pitchFamily="34" charset="0"/>
              <a:buChar char="•"/>
            </a:pPr>
            <a:r>
              <a:rPr lang="en-GB" dirty="0"/>
              <a:t>In either case,  the detector groups have at their disposal exciting ideas for advanced tracking performance, possibly combined with RICH-based particle ID.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Despite decades of development, weaker options (notably TPCs and drift chambers, still being pursued) are unlikely to succeed. Just my opinion</a:t>
            </a:r>
          </a:p>
          <a:p>
            <a:endParaRPr lang="en-GB" dirty="0"/>
          </a:p>
          <a:p>
            <a:pPr marL="285750" indent="-285750">
              <a:buFont typeface="Arial" panose="020B0604020202020204" pitchFamily="34" charset="0"/>
              <a:buChar char="•"/>
            </a:pPr>
            <a:r>
              <a:rPr lang="en-GB" dirty="0"/>
              <a:t>Whatever happens, there are some basic truths:  </a:t>
            </a:r>
          </a:p>
          <a:p>
            <a:pPr marL="742950" lvl="1" indent="-285750">
              <a:buFont typeface="Arial" panose="020B0604020202020204" pitchFamily="34" charset="0"/>
              <a:buChar char="•"/>
            </a:pPr>
            <a:r>
              <a:rPr lang="en-GB" dirty="0"/>
              <a:t>the energy frontier won’t go away</a:t>
            </a:r>
          </a:p>
          <a:p>
            <a:pPr marL="742950" lvl="1" indent="-285750">
              <a:buFont typeface="Arial" panose="020B0604020202020204" pitchFamily="34" charset="0"/>
              <a:buChar char="•"/>
            </a:pPr>
            <a:r>
              <a:rPr lang="en-GB" dirty="0"/>
              <a:t>circular colliders can’t get there</a:t>
            </a:r>
          </a:p>
          <a:p>
            <a:pPr marL="742950" lvl="1" indent="-285750">
              <a:buFont typeface="Arial" panose="020B0604020202020204" pitchFamily="34" charset="0"/>
              <a:buChar char="•"/>
            </a:pPr>
            <a:r>
              <a:rPr lang="en-GB" dirty="0"/>
              <a:t>at the </a:t>
            </a:r>
            <a:r>
              <a:rPr lang="en-GB" dirty="0" err="1"/>
              <a:t>TeV</a:t>
            </a:r>
            <a:r>
              <a:rPr lang="en-GB" dirty="0"/>
              <a:t> scale one absolutely needs minimal material in the tracker over the full angular range</a:t>
            </a:r>
          </a:p>
          <a:p>
            <a:pPr marL="742950" lvl="1" indent="-285750">
              <a:buFont typeface="Arial" panose="020B0604020202020204" pitchFamily="34" charset="0"/>
              <a:buChar char="•"/>
            </a:pPr>
            <a:r>
              <a:rPr lang="en-GB" dirty="0"/>
              <a:t>A PID system for s-jet identification may be a game-changer for BSM physics </a:t>
            </a:r>
          </a:p>
          <a:p>
            <a:endParaRPr lang="en-GB" dirty="0">
              <a:solidFill>
                <a:srgbClr val="FF0000"/>
              </a:solidFill>
            </a:endParaRPr>
          </a:p>
          <a:p>
            <a:pPr marL="285750" indent="-285750">
              <a:buFont typeface="Arial" panose="020B0604020202020204" pitchFamily="34" charset="0"/>
              <a:buChar char="•"/>
            </a:pPr>
            <a:r>
              <a:rPr lang="en-GB" dirty="0">
                <a:solidFill>
                  <a:srgbClr val="FF0000"/>
                </a:solidFill>
              </a:rPr>
              <a:t>‘Nature cannot be fooled’. </a:t>
            </a:r>
            <a:endParaRPr lang="en-GB" dirty="0"/>
          </a:p>
          <a:p>
            <a:endParaRPr lang="en-GB" dirty="0">
              <a:solidFill>
                <a:srgbClr val="FF0000"/>
              </a:solidFill>
            </a:endParaRPr>
          </a:p>
          <a:p>
            <a:r>
              <a:rPr lang="en-GB" dirty="0">
                <a:solidFill>
                  <a:srgbClr val="FF0000"/>
                </a:solidFill>
              </a:rPr>
              <a:t> </a:t>
            </a:r>
          </a:p>
        </p:txBody>
      </p:sp>
      <p:sp>
        <p:nvSpPr>
          <p:cNvPr id="2" name="Slide Number Placeholder 1">
            <a:extLst>
              <a:ext uri="{FF2B5EF4-FFF2-40B4-BE49-F238E27FC236}">
                <a16:creationId xmlns:a16="http://schemas.microsoft.com/office/drawing/2014/main" id="{B780CCFC-BBD1-4922-AC62-A88471E2D978}"/>
              </a:ext>
            </a:extLst>
          </p:cNvPr>
          <p:cNvSpPr>
            <a:spLocks noGrp="1"/>
          </p:cNvSpPr>
          <p:nvPr>
            <p:ph type="sldNum" sz="quarter" idx="12"/>
          </p:nvPr>
        </p:nvSpPr>
        <p:spPr/>
        <p:txBody>
          <a:bodyPr/>
          <a:lstStyle/>
          <a:p>
            <a:fld id="{F3C26270-EBF8-4325-88D5-78D50C2B1ED9}" type="slidenum">
              <a:rPr lang="en-GB" smtClean="0"/>
              <a:t>31</a:t>
            </a:fld>
            <a:endParaRPr lang="en-GB"/>
          </a:p>
        </p:txBody>
      </p:sp>
    </p:spTree>
    <p:extLst>
      <p:ext uri="{BB962C8B-B14F-4D97-AF65-F5344CB8AC3E}">
        <p14:creationId xmlns:p14="http://schemas.microsoft.com/office/powerpoint/2010/main" val="3940070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plant&#10;&#10;Description automatically generated">
            <a:extLst>
              <a:ext uri="{FF2B5EF4-FFF2-40B4-BE49-F238E27FC236}">
                <a16:creationId xmlns:a16="http://schemas.microsoft.com/office/drawing/2014/main" id="{E85FB6B6-5CF1-4F56-8D32-F2F0A5474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1088" y="2576512"/>
            <a:ext cx="5597268" cy="3148013"/>
          </a:xfrm>
          <a:prstGeom prst="rect">
            <a:avLst/>
          </a:prstGeom>
        </p:spPr>
      </p:pic>
      <p:sp>
        <p:nvSpPr>
          <p:cNvPr id="4" name="TextBox 3">
            <a:extLst>
              <a:ext uri="{FF2B5EF4-FFF2-40B4-BE49-F238E27FC236}">
                <a16:creationId xmlns:a16="http://schemas.microsoft.com/office/drawing/2014/main" id="{53D036AD-FA82-4571-862F-F4198D63FDEA}"/>
              </a:ext>
            </a:extLst>
          </p:cNvPr>
          <p:cNvSpPr txBox="1"/>
          <p:nvPr/>
        </p:nvSpPr>
        <p:spPr>
          <a:xfrm>
            <a:off x="923925" y="886122"/>
            <a:ext cx="4693286" cy="923330"/>
          </a:xfrm>
          <a:prstGeom prst="rect">
            <a:avLst/>
          </a:prstGeom>
          <a:noFill/>
        </p:spPr>
        <p:txBody>
          <a:bodyPr wrap="square">
            <a:spAutoFit/>
          </a:bodyPr>
          <a:lstStyle/>
          <a:p>
            <a:pPr algn="l" fontAlgn="base"/>
            <a:r>
              <a:rPr lang="en-GB" b="0" i="0" dirty="0">
                <a:solidFill>
                  <a:srgbClr val="1F1E1E"/>
                </a:solidFill>
                <a:effectLst/>
                <a:latin typeface="oswald" panose="020B0604020202020204" pitchFamily="2" charset="0"/>
              </a:rPr>
              <a:t>MIT Engineers Create the “Impossible” – New Material That Is Stronger Than Steel and As Light as Plastic</a:t>
            </a:r>
          </a:p>
          <a:p>
            <a:pPr algn="l" fontAlgn="base"/>
            <a:r>
              <a:rPr lang="en-GB" b="0" i="0" dirty="0">
                <a:solidFill>
                  <a:srgbClr val="1F1E1E"/>
                </a:solidFill>
                <a:effectLst/>
                <a:latin typeface="oswald" panose="020B0604020202020204" pitchFamily="2" charset="0"/>
              </a:rPr>
              <a:t>MIT Technology Revie</a:t>
            </a:r>
            <a:r>
              <a:rPr lang="en-GB" dirty="0">
                <a:solidFill>
                  <a:srgbClr val="1F1E1E"/>
                </a:solidFill>
                <a:latin typeface="oswald" panose="020B0604020202020204" pitchFamily="2" charset="0"/>
              </a:rPr>
              <a:t>w 27 Oct 2021</a:t>
            </a:r>
            <a:r>
              <a:rPr lang="en-GB" b="0" i="0" dirty="0">
                <a:solidFill>
                  <a:srgbClr val="1F1E1E"/>
                </a:solidFill>
                <a:effectLst/>
                <a:latin typeface="oswald" panose="020B0604020202020204" pitchFamily="2" charset="0"/>
              </a:rPr>
              <a:t>   </a:t>
            </a:r>
          </a:p>
        </p:txBody>
      </p:sp>
      <p:sp>
        <p:nvSpPr>
          <p:cNvPr id="5" name="Slide Number Placeholder 4">
            <a:extLst>
              <a:ext uri="{FF2B5EF4-FFF2-40B4-BE49-F238E27FC236}">
                <a16:creationId xmlns:a16="http://schemas.microsoft.com/office/drawing/2014/main" id="{7DCF0F11-7858-49F9-84DD-584148E4DB75}"/>
              </a:ext>
            </a:extLst>
          </p:cNvPr>
          <p:cNvSpPr>
            <a:spLocks noGrp="1"/>
          </p:cNvSpPr>
          <p:nvPr>
            <p:ph type="sldNum" sz="quarter" idx="12"/>
          </p:nvPr>
        </p:nvSpPr>
        <p:spPr/>
        <p:txBody>
          <a:bodyPr/>
          <a:lstStyle/>
          <a:p>
            <a:fld id="{F3C26270-EBF8-4325-88D5-78D50C2B1ED9}" type="slidenum">
              <a:rPr lang="en-GB" smtClean="0"/>
              <a:t>32</a:t>
            </a:fld>
            <a:endParaRPr lang="en-GB"/>
          </a:p>
        </p:txBody>
      </p:sp>
    </p:spTree>
    <p:extLst>
      <p:ext uri="{BB962C8B-B14F-4D97-AF65-F5344CB8AC3E}">
        <p14:creationId xmlns:p14="http://schemas.microsoft.com/office/powerpoint/2010/main" val="962705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D5D907-1A57-428A-9936-C70C0AC586DE}"/>
              </a:ext>
            </a:extLst>
          </p:cNvPr>
          <p:cNvSpPr txBox="1"/>
          <p:nvPr/>
        </p:nvSpPr>
        <p:spPr>
          <a:xfrm>
            <a:off x="5829300" y="2771775"/>
            <a:ext cx="1457325" cy="369332"/>
          </a:xfrm>
          <a:prstGeom prst="rect">
            <a:avLst/>
          </a:prstGeom>
          <a:noFill/>
        </p:spPr>
        <p:txBody>
          <a:bodyPr wrap="square" rtlCol="0">
            <a:spAutoFit/>
          </a:bodyPr>
          <a:lstStyle/>
          <a:p>
            <a:r>
              <a:rPr lang="en-GB" dirty="0"/>
              <a:t>backup</a:t>
            </a:r>
          </a:p>
        </p:txBody>
      </p:sp>
      <p:sp>
        <p:nvSpPr>
          <p:cNvPr id="3" name="Slide Number Placeholder 2">
            <a:extLst>
              <a:ext uri="{FF2B5EF4-FFF2-40B4-BE49-F238E27FC236}">
                <a16:creationId xmlns:a16="http://schemas.microsoft.com/office/drawing/2014/main" id="{ECE89CBF-0C4F-4EBB-B00A-1D576EE6895A}"/>
              </a:ext>
            </a:extLst>
          </p:cNvPr>
          <p:cNvSpPr>
            <a:spLocks noGrp="1"/>
          </p:cNvSpPr>
          <p:nvPr>
            <p:ph type="sldNum" sz="quarter" idx="12"/>
          </p:nvPr>
        </p:nvSpPr>
        <p:spPr/>
        <p:txBody>
          <a:bodyPr/>
          <a:lstStyle/>
          <a:p>
            <a:fld id="{F3C26270-EBF8-4325-88D5-78D50C2B1ED9}" type="slidenum">
              <a:rPr lang="en-GB" smtClean="0"/>
              <a:t>33</a:t>
            </a:fld>
            <a:endParaRPr lang="en-GB"/>
          </a:p>
        </p:txBody>
      </p:sp>
    </p:spTree>
    <p:extLst>
      <p:ext uri="{BB962C8B-B14F-4D97-AF65-F5344CB8AC3E}">
        <p14:creationId xmlns:p14="http://schemas.microsoft.com/office/powerpoint/2010/main" val="3997467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7C1AC01C-03BB-4320-BFC7-BD174B319968}"/>
              </a:ext>
            </a:extLst>
          </p:cNvPr>
          <p:cNvSpPr txBox="1">
            <a:spLocks/>
          </p:cNvSpPr>
          <p:nvPr/>
        </p:nvSpPr>
        <p:spPr>
          <a:xfrm>
            <a:off x="641785" y="3003240"/>
            <a:ext cx="9273739" cy="2340282"/>
          </a:xfrm>
          <a:prstGeom prst="rect">
            <a:avLst/>
          </a:prstGeom>
        </p:spPr>
        <p:txBody>
          <a:bodyPr>
            <a:noAutofit/>
          </a:bodyPr>
          <a:lstStyle>
            <a:lvl1pPr marL="342891" indent="-342891" algn="l" rtl="0" eaLnBrk="0" fontAlgn="base" hangingPunct="0">
              <a:spcBef>
                <a:spcPct val="20000"/>
              </a:spcBef>
              <a:spcAft>
                <a:spcPct val="0"/>
              </a:spcAft>
              <a:buChar char="•"/>
              <a:defRPr b="1">
                <a:solidFill>
                  <a:schemeClr val="tx1"/>
                </a:solidFill>
                <a:latin typeface="+mn-lt"/>
                <a:ea typeface="+mn-ea"/>
                <a:cs typeface="+mn-cs"/>
              </a:defRPr>
            </a:lvl1pPr>
            <a:lvl2pPr marL="742932" indent="-285744" algn="l" rtl="0" eaLnBrk="0" fontAlgn="base" hangingPunct="0">
              <a:spcBef>
                <a:spcPct val="20000"/>
              </a:spcBef>
              <a:spcAft>
                <a:spcPct val="0"/>
              </a:spcAft>
              <a:buChar char="–"/>
              <a:defRPr b="1">
                <a:solidFill>
                  <a:schemeClr val="tx1"/>
                </a:solidFill>
                <a:latin typeface="+mn-lt"/>
              </a:defRPr>
            </a:lvl2pPr>
            <a:lvl3pPr marL="1142971" indent="-228594" algn="l" rtl="0" eaLnBrk="0" fontAlgn="base" hangingPunct="0">
              <a:spcBef>
                <a:spcPct val="20000"/>
              </a:spcBef>
              <a:spcAft>
                <a:spcPct val="0"/>
              </a:spcAft>
              <a:buChar char="•"/>
              <a:defRPr b="1">
                <a:solidFill>
                  <a:schemeClr val="tx1"/>
                </a:solidFill>
                <a:latin typeface="+mn-lt"/>
              </a:defRPr>
            </a:lvl3pPr>
            <a:lvl4pPr marL="1600160" indent="-228594" algn="l" rtl="0" eaLnBrk="0" fontAlgn="base" hangingPunct="0">
              <a:spcBef>
                <a:spcPct val="20000"/>
              </a:spcBef>
              <a:spcAft>
                <a:spcPct val="0"/>
              </a:spcAft>
              <a:buChar char="–"/>
              <a:defRPr b="1">
                <a:solidFill>
                  <a:schemeClr val="tx1"/>
                </a:solidFill>
                <a:latin typeface="+mn-lt"/>
              </a:defRPr>
            </a:lvl4pPr>
            <a:lvl5pPr marL="2057349" indent="-228594" algn="l" rtl="0" eaLnBrk="0" fontAlgn="base" hangingPunct="0">
              <a:spcBef>
                <a:spcPct val="20000"/>
              </a:spcBef>
              <a:spcAft>
                <a:spcPct val="0"/>
              </a:spcAft>
              <a:buChar char="»"/>
              <a:defRPr b="1">
                <a:solidFill>
                  <a:schemeClr val="tx1"/>
                </a:solidFill>
                <a:latin typeface="+mn-lt"/>
              </a:defRPr>
            </a:lvl5pPr>
            <a:lvl6pPr marL="2514537" indent="-228594" algn="l" rtl="0" fontAlgn="base">
              <a:spcBef>
                <a:spcPct val="20000"/>
              </a:spcBef>
              <a:spcAft>
                <a:spcPct val="0"/>
              </a:spcAft>
              <a:buChar char="»"/>
              <a:defRPr>
                <a:solidFill>
                  <a:schemeClr val="tx1"/>
                </a:solidFill>
                <a:latin typeface="+mn-lt"/>
              </a:defRPr>
            </a:lvl6pPr>
            <a:lvl7pPr marL="2971726" indent="-228594" algn="l" rtl="0" fontAlgn="base">
              <a:spcBef>
                <a:spcPct val="20000"/>
              </a:spcBef>
              <a:spcAft>
                <a:spcPct val="0"/>
              </a:spcAft>
              <a:buChar char="»"/>
              <a:defRPr>
                <a:solidFill>
                  <a:schemeClr val="tx1"/>
                </a:solidFill>
                <a:latin typeface="+mn-lt"/>
              </a:defRPr>
            </a:lvl7pPr>
            <a:lvl8pPr marL="3428914" indent="-228594" algn="l" rtl="0" fontAlgn="base">
              <a:spcBef>
                <a:spcPct val="20000"/>
              </a:spcBef>
              <a:spcAft>
                <a:spcPct val="0"/>
              </a:spcAft>
              <a:buChar char="»"/>
              <a:defRPr>
                <a:solidFill>
                  <a:schemeClr val="tx1"/>
                </a:solidFill>
                <a:latin typeface="+mn-lt"/>
              </a:defRPr>
            </a:lvl8pPr>
            <a:lvl9pPr marL="3886103" indent="-228594" algn="l" rtl="0" fontAlgn="base">
              <a:spcBef>
                <a:spcPct val="20000"/>
              </a:spcBef>
              <a:spcAft>
                <a:spcPct val="0"/>
              </a:spcAft>
              <a:buChar char="»"/>
              <a:defRPr>
                <a:solidFill>
                  <a:schemeClr val="tx1"/>
                </a:solidFill>
                <a:latin typeface="+mn-lt"/>
              </a:defRPr>
            </a:lvl9pPr>
          </a:lstStyle>
          <a:p>
            <a:pPr marL="0" indent="0" defTabSz="914400">
              <a:buNone/>
            </a:pPr>
            <a:r>
              <a:rPr lang="en-GB" b="0" kern="0" dirty="0"/>
              <a:t>C</a:t>
            </a:r>
            <a:r>
              <a:rPr lang="en-GB" b="0" kern="0" baseline="30000" dirty="0"/>
              <a:t>3</a:t>
            </a:r>
            <a:r>
              <a:rPr lang="en-GB" b="0" kern="0" dirty="0"/>
              <a:t> at 250 GeV has trains of </a:t>
            </a:r>
            <a:r>
              <a:rPr lang="en-GB" sz="1800" b="0" kern="0" dirty="0"/>
              <a:t>133 bunches, spaced at 5.26 ns, at train repetition rate of 120 Hz</a:t>
            </a:r>
          </a:p>
          <a:p>
            <a:pPr marL="0" indent="0" defTabSz="914400">
              <a:buNone/>
            </a:pPr>
            <a:endParaRPr lang="en-GB" b="0" kern="0" dirty="0"/>
          </a:p>
          <a:p>
            <a:pPr marL="0" indent="0" defTabSz="914400">
              <a:buNone/>
            </a:pPr>
            <a:r>
              <a:rPr lang="en-GB" sz="1800" b="0" kern="0" dirty="0"/>
              <a:t>This factor in train rate means that the </a:t>
            </a:r>
            <a:r>
              <a:rPr lang="en-GB" sz="1800" b="0" kern="0" dirty="0">
                <a:solidFill>
                  <a:srgbClr val="FF0000"/>
                </a:solidFill>
              </a:rPr>
              <a:t>tracking layers are 24 times cleaner </a:t>
            </a:r>
            <a:r>
              <a:rPr lang="en-GB" sz="1800" b="0" kern="0" dirty="0"/>
              <a:t>than at ILC.  </a:t>
            </a:r>
          </a:p>
          <a:p>
            <a:pPr marL="0" indent="0" defTabSz="914400">
              <a:buNone/>
            </a:pPr>
            <a:r>
              <a:rPr lang="en-GB" b="0" kern="0" dirty="0"/>
              <a:t>All needs full simulation, but we are pretty confident for both.  </a:t>
            </a:r>
            <a:endParaRPr lang="en-GB" sz="1800" b="0" kern="0" dirty="0"/>
          </a:p>
        </p:txBody>
      </p:sp>
      <p:grpSp>
        <p:nvGrpSpPr>
          <p:cNvPr id="81" name="Group 80">
            <a:extLst>
              <a:ext uri="{FF2B5EF4-FFF2-40B4-BE49-F238E27FC236}">
                <a16:creationId xmlns:a16="http://schemas.microsoft.com/office/drawing/2014/main" id="{64C25A4E-68D2-4511-9DA0-6334397E0CE3}"/>
              </a:ext>
            </a:extLst>
          </p:cNvPr>
          <p:cNvGrpSpPr/>
          <p:nvPr/>
        </p:nvGrpSpPr>
        <p:grpSpPr>
          <a:xfrm>
            <a:off x="497630" y="309255"/>
            <a:ext cx="8193086" cy="1920873"/>
            <a:chOff x="1260972" y="402917"/>
            <a:chExt cx="8193086" cy="1920873"/>
          </a:xfrm>
        </p:grpSpPr>
        <p:sp>
          <p:nvSpPr>
            <p:cNvPr id="15" name="Line 3">
              <a:extLst>
                <a:ext uri="{FF2B5EF4-FFF2-40B4-BE49-F238E27FC236}">
                  <a16:creationId xmlns:a16="http://schemas.microsoft.com/office/drawing/2014/main" id="{92B0985F-C086-4883-8713-5705A7098D83}"/>
                </a:ext>
              </a:extLst>
            </p:cNvPr>
            <p:cNvSpPr>
              <a:spLocks noChangeShapeType="1"/>
            </p:cNvSpPr>
            <p:nvPr/>
          </p:nvSpPr>
          <p:spPr bwMode="auto">
            <a:xfrm>
              <a:off x="4664571" y="1168090"/>
              <a:ext cx="2663825" cy="0"/>
            </a:xfrm>
            <a:prstGeom prst="line">
              <a:avLst/>
            </a:prstGeom>
            <a:noFill/>
            <a:ln w="9525">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 name="Line 4">
              <a:extLst>
                <a:ext uri="{FF2B5EF4-FFF2-40B4-BE49-F238E27FC236}">
                  <a16:creationId xmlns:a16="http://schemas.microsoft.com/office/drawing/2014/main" id="{B903FD2A-3493-4704-B04F-BC5F16D882AB}"/>
                </a:ext>
              </a:extLst>
            </p:cNvPr>
            <p:cNvSpPr>
              <a:spLocks noChangeShapeType="1"/>
            </p:cNvSpPr>
            <p:nvPr/>
          </p:nvSpPr>
          <p:spPr bwMode="auto">
            <a:xfrm>
              <a:off x="7833221" y="1095065"/>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 name="Line 5">
              <a:extLst>
                <a:ext uri="{FF2B5EF4-FFF2-40B4-BE49-F238E27FC236}">
                  <a16:creationId xmlns:a16="http://schemas.microsoft.com/office/drawing/2014/main" id="{37569CCD-BB54-4998-AE38-1900C547EF1B}"/>
                </a:ext>
              </a:extLst>
            </p:cNvPr>
            <p:cNvSpPr>
              <a:spLocks noChangeShapeType="1"/>
            </p:cNvSpPr>
            <p:nvPr/>
          </p:nvSpPr>
          <p:spPr bwMode="auto">
            <a:xfrm>
              <a:off x="4664571" y="1095065"/>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 name="Line 6">
              <a:extLst>
                <a:ext uri="{FF2B5EF4-FFF2-40B4-BE49-F238E27FC236}">
                  <a16:creationId xmlns:a16="http://schemas.microsoft.com/office/drawing/2014/main" id="{D0559E58-0DAB-4FA6-B6D1-B16EB7FF15E9}"/>
                </a:ext>
              </a:extLst>
            </p:cNvPr>
            <p:cNvSpPr>
              <a:spLocks noChangeShapeType="1"/>
            </p:cNvSpPr>
            <p:nvPr/>
          </p:nvSpPr>
          <p:spPr bwMode="auto">
            <a:xfrm>
              <a:off x="7328396" y="1095065"/>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 name="Line 7">
              <a:extLst>
                <a:ext uri="{FF2B5EF4-FFF2-40B4-BE49-F238E27FC236}">
                  <a16:creationId xmlns:a16="http://schemas.microsoft.com/office/drawing/2014/main" id="{13BBB468-8F98-46FE-9CAC-CD14924197CF}"/>
                </a:ext>
              </a:extLst>
            </p:cNvPr>
            <p:cNvSpPr>
              <a:spLocks noChangeShapeType="1"/>
            </p:cNvSpPr>
            <p:nvPr/>
          </p:nvSpPr>
          <p:spPr bwMode="auto">
            <a:xfrm>
              <a:off x="7904658" y="1095065"/>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 name="Line 8">
              <a:extLst>
                <a:ext uri="{FF2B5EF4-FFF2-40B4-BE49-F238E27FC236}">
                  <a16:creationId xmlns:a16="http://schemas.microsoft.com/office/drawing/2014/main" id="{B5B74BCD-0444-4C5E-91CB-ED68807B4DB6}"/>
                </a:ext>
              </a:extLst>
            </p:cNvPr>
            <p:cNvSpPr>
              <a:spLocks noChangeShapeType="1"/>
            </p:cNvSpPr>
            <p:nvPr/>
          </p:nvSpPr>
          <p:spPr bwMode="auto">
            <a:xfrm>
              <a:off x="7617321" y="1166503"/>
              <a:ext cx="21113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 name="Line 9">
              <a:extLst>
                <a:ext uri="{FF2B5EF4-FFF2-40B4-BE49-F238E27FC236}">
                  <a16:creationId xmlns:a16="http://schemas.microsoft.com/office/drawing/2014/main" id="{63B216D3-481B-4A3E-89F9-B6EBEC8711D6}"/>
                </a:ext>
              </a:extLst>
            </p:cNvPr>
            <p:cNvSpPr>
              <a:spLocks noChangeShapeType="1"/>
            </p:cNvSpPr>
            <p:nvPr/>
          </p:nvSpPr>
          <p:spPr bwMode="auto">
            <a:xfrm>
              <a:off x="7904658" y="1166503"/>
              <a:ext cx="211138" cy="0"/>
            </a:xfrm>
            <a:prstGeom prst="line">
              <a:avLst/>
            </a:prstGeom>
            <a:noFill/>
            <a:ln w="9525">
              <a:solidFill>
                <a:schemeClr val="tx1"/>
              </a:solidFill>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 name="Text Box 10">
              <a:extLst>
                <a:ext uri="{FF2B5EF4-FFF2-40B4-BE49-F238E27FC236}">
                  <a16:creationId xmlns:a16="http://schemas.microsoft.com/office/drawing/2014/main" id="{9D7A9549-4C4D-43E5-81D5-3E8B9C91B26D}"/>
                </a:ext>
              </a:extLst>
            </p:cNvPr>
            <p:cNvSpPr txBox="1">
              <a:spLocks noChangeArrowheads="1"/>
            </p:cNvSpPr>
            <p:nvPr/>
          </p:nvSpPr>
          <p:spPr bwMode="auto">
            <a:xfrm>
              <a:off x="7944346" y="933934"/>
              <a:ext cx="9064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b="1" dirty="0"/>
                <a:t>554 ns</a:t>
              </a:r>
            </a:p>
          </p:txBody>
        </p:sp>
        <p:sp>
          <p:nvSpPr>
            <p:cNvPr id="23" name="Text Box 11">
              <a:extLst>
                <a:ext uri="{FF2B5EF4-FFF2-40B4-BE49-F238E27FC236}">
                  <a16:creationId xmlns:a16="http://schemas.microsoft.com/office/drawing/2014/main" id="{FEC7EC0F-222D-4670-A4A2-3B332FA07EAB}"/>
                </a:ext>
              </a:extLst>
            </p:cNvPr>
            <p:cNvSpPr txBox="1">
              <a:spLocks noChangeArrowheads="1"/>
            </p:cNvSpPr>
            <p:nvPr/>
          </p:nvSpPr>
          <p:spPr bwMode="auto">
            <a:xfrm>
              <a:off x="6177458" y="1995178"/>
              <a:ext cx="633413"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a:latin typeface="Comic Sans MS" panose="030F0702030302020204" pitchFamily="66" charset="0"/>
                </a:rPr>
                <a:t>    </a:t>
              </a:r>
            </a:p>
          </p:txBody>
        </p:sp>
        <p:sp>
          <p:nvSpPr>
            <p:cNvPr id="24" name="Rectangle 12">
              <a:extLst>
                <a:ext uri="{FF2B5EF4-FFF2-40B4-BE49-F238E27FC236}">
                  <a16:creationId xmlns:a16="http://schemas.microsoft.com/office/drawing/2014/main" id="{02570462-3579-4C62-A179-B2F377650E21}"/>
                </a:ext>
              </a:extLst>
            </p:cNvPr>
            <p:cNvSpPr>
              <a:spLocks noChangeArrowheads="1"/>
            </p:cNvSpPr>
            <p:nvPr/>
          </p:nvSpPr>
          <p:spPr bwMode="auto">
            <a:xfrm>
              <a:off x="5809158" y="920440"/>
              <a:ext cx="522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t>0.2 s</a:t>
              </a:r>
            </a:p>
          </p:txBody>
        </p:sp>
        <p:sp>
          <p:nvSpPr>
            <p:cNvPr id="25" name="Line 13">
              <a:extLst>
                <a:ext uri="{FF2B5EF4-FFF2-40B4-BE49-F238E27FC236}">
                  <a16:creationId xmlns:a16="http://schemas.microsoft.com/office/drawing/2014/main" id="{D3FA15A1-6D15-4533-A190-FD5F936884EF}"/>
                </a:ext>
              </a:extLst>
            </p:cNvPr>
            <p:cNvSpPr>
              <a:spLocks noChangeShapeType="1"/>
            </p:cNvSpPr>
            <p:nvPr/>
          </p:nvSpPr>
          <p:spPr bwMode="auto">
            <a:xfrm>
              <a:off x="8407896" y="1922153"/>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 name="Line 14">
              <a:extLst>
                <a:ext uri="{FF2B5EF4-FFF2-40B4-BE49-F238E27FC236}">
                  <a16:creationId xmlns:a16="http://schemas.microsoft.com/office/drawing/2014/main" id="{524E23EC-F18C-41B5-AE18-E87599E1E2CD}"/>
                </a:ext>
              </a:extLst>
            </p:cNvPr>
            <p:cNvSpPr>
              <a:spLocks noChangeShapeType="1"/>
            </p:cNvSpPr>
            <p:nvPr/>
          </p:nvSpPr>
          <p:spPr bwMode="auto">
            <a:xfrm>
              <a:off x="7328396" y="1922153"/>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7" name="Rectangle 15">
              <a:extLst>
                <a:ext uri="{FF2B5EF4-FFF2-40B4-BE49-F238E27FC236}">
                  <a16:creationId xmlns:a16="http://schemas.microsoft.com/office/drawing/2014/main" id="{4BC462BB-4060-404D-9C2F-4F764346D189}"/>
                </a:ext>
              </a:extLst>
            </p:cNvPr>
            <p:cNvSpPr>
              <a:spLocks noChangeArrowheads="1"/>
            </p:cNvSpPr>
            <p:nvPr/>
          </p:nvSpPr>
          <p:spPr bwMode="auto">
            <a:xfrm>
              <a:off x="7574458" y="1971365"/>
              <a:ext cx="6143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ym typeface="Symbol" panose="05050102010706020507" pitchFamily="18" charset="2"/>
                </a:rPr>
                <a:t></a:t>
              </a:r>
              <a:r>
                <a:rPr lang="en-US" altLang="en-US" sz="1200" b="1"/>
                <a:t>1 ms</a:t>
              </a:r>
            </a:p>
          </p:txBody>
        </p:sp>
        <p:sp>
          <p:nvSpPr>
            <p:cNvPr id="28" name="Freeform 16">
              <a:extLst>
                <a:ext uri="{FF2B5EF4-FFF2-40B4-BE49-F238E27FC236}">
                  <a16:creationId xmlns:a16="http://schemas.microsoft.com/office/drawing/2014/main" id="{5C9371D6-2AD4-4E14-83B1-24BE034F4020}"/>
                </a:ext>
              </a:extLst>
            </p:cNvPr>
            <p:cNvSpPr>
              <a:spLocks/>
            </p:cNvSpPr>
            <p:nvPr/>
          </p:nvSpPr>
          <p:spPr bwMode="auto">
            <a:xfrm>
              <a:off x="6553696" y="1744353"/>
              <a:ext cx="46037" cy="161925"/>
            </a:xfrm>
            <a:custGeom>
              <a:avLst/>
              <a:gdLst>
                <a:gd name="T0" fmla="*/ 27 w 32"/>
                <a:gd name="T1" fmla="*/ 0 h 102"/>
                <a:gd name="T2" fmla="*/ 0 w 32"/>
                <a:gd name="T3" fmla="*/ 45 h 102"/>
                <a:gd name="T4" fmla="*/ 30 w 32"/>
                <a:gd name="T5" fmla="*/ 69 h 102"/>
                <a:gd name="T6" fmla="*/ 15 w 32"/>
                <a:gd name="T7" fmla="*/ 102 h 102"/>
              </a:gdLst>
              <a:ahLst/>
              <a:cxnLst>
                <a:cxn ang="0">
                  <a:pos x="T0" y="T1"/>
                </a:cxn>
                <a:cxn ang="0">
                  <a:pos x="T2" y="T3"/>
                </a:cxn>
                <a:cxn ang="0">
                  <a:pos x="T4" y="T5"/>
                </a:cxn>
                <a:cxn ang="0">
                  <a:pos x="T6" y="T7"/>
                </a:cxn>
              </a:cxnLst>
              <a:rect l="0" t="0" r="r" b="b"/>
              <a:pathLst>
                <a:path w="32" h="102">
                  <a:moveTo>
                    <a:pt x="27" y="0"/>
                  </a:moveTo>
                  <a:cubicBezTo>
                    <a:pt x="13" y="17"/>
                    <a:pt x="0" y="34"/>
                    <a:pt x="0" y="45"/>
                  </a:cubicBezTo>
                  <a:cubicBezTo>
                    <a:pt x="0" y="56"/>
                    <a:pt x="28" y="60"/>
                    <a:pt x="30" y="69"/>
                  </a:cubicBezTo>
                  <a:cubicBezTo>
                    <a:pt x="32" y="78"/>
                    <a:pt x="20" y="85"/>
                    <a:pt x="15" y="102"/>
                  </a:cubicBezTo>
                </a:path>
              </a:pathLst>
            </a:custGeom>
            <a:noFill/>
            <a:ln w="22225" cap="flat" cmpd="sng">
              <a:solidFill>
                <a:srgbClr val="00008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29" name="Freeform 17">
              <a:extLst>
                <a:ext uri="{FF2B5EF4-FFF2-40B4-BE49-F238E27FC236}">
                  <a16:creationId xmlns:a16="http://schemas.microsoft.com/office/drawing/2014/main" id="{1B1F026F-0749-44A9-BE34-02BE44672C25}"/>
                </a:ext>
              </a:extLst>
            </p:cNvPr>
            <p:cNvSpPr>
              <a:spLocks/>
            </p:cNvSpPr>
            <p:nvPr/>
          </p:nvSpPr>
          <p:spPr bwMode="auto">
            <a:xfrm>
              <a:off x="6604496" y="1742765"/>
              <a:ext cx="47625" cy="161925"/>
            </a:xfrm>
            <a:custGeom>
              <a:avLst/>
              <a:gdLst>
                <a:gd name="T0" fmla="*/ 27 w 32"/>
                <a:gd name="T1" fmla="*/ 0 h 102"/>
                <a:gd name="T2" fmla="*/ 0 w 32"/>
                <a:gd name="T3" fmla="*/ 45 h 102"/>
                <a:gd name="T4" fmla="*/ 30 w 32"/>
                <a:gd name="T5" fmla="*/ 69 h 102"/>
                <a:gd name="T6" fmla="*/ 15 w 32"/>
                <a:gd name="T7" fmla="*/ 102 h 102"/>
              </a:gdLst>
              <a:ahLst/>
              <a:cxnLst>
                <a:cxn ang="0">
                  <a:pos x="T0" y="T1"/>
                </a:cxn>
                <a:cxn ang="0">
                  <a:pos x="T2" y="T3"/>
                </a:cxn>
                <a:cxn ang="0">
                  <a:pos x="T4" y="T5"/>
                </a:cxn>
                <a:cxn ang="0">
                  <a:pos x="T6" y="T7"/>
                </a:cxn>
              </a:cxnLst>
              <a:rect l="0" t="0" r="r" b="b"/>
              <a:pathLst>
                <a:path w="32" h="102">
                  <a:moveTo>
                    <a:pt x="27" y="0"/>
                  </a:moveTo>
                  <a:cubicBezTo>
                    <a:pt x="13" y="17"/>
                    <a:pt x="0" y="34"/>
                    <a:pt x="0" y="45"/>
                  </a:cubicBezTo>
                  <a:cubicBezTo>
                    <a:pt x="0" y="56"/>
                    <a:pt x="28" y="60"/>
                    <a:pt x="30" y="69"/>
                  </a:cubicBezTo>
                  <a:cubicBezTo>
                    <a:pt x="32" y="78"/>
                    <a:pt x="20" y="85"/>
                    <a:pt x="15" y="102"/>
                  </a:cubicBezTo>
                </a:path>
              </a:pathLst>
            </a:custGeom>
            <a:noFill/>
            <a:ln w="22225" cap="flat" cmpd="sng">
              <a:solidFill>
                <a:srgbClr val="00008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30" name="Line 18">
              <a:extLst>
                <a:ext uri="{FF2B5EF4-FFF2-40B4-BE49-F238E27FC236}">
                  <a16:creationId xmlns:a16="http://schemas.microsoft.com/office/drawing/2014/main" id="{99C272F9-850F-46A7-8EDB-32D90C925465}"/>
                </a:ext>
              </a:extLst>
            </p:cNvPr>
            <p:cNvSpPr>
              <a:spLocks noChangeShapeType="1"/>
            </p:cNvSpPr>
            <p:nvPr/>
          </p:nvSpPr>
          <p:spPr bwMode="auto">
            <a:xfrm flipV="1">
              <a:off x="6609258" y="1814203"/>
              <a:ext cx="2844800" cy="0"/>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 name="Text Box 19">
              <a:extLst>
                <a:ext uri="{FF2B5EF4-FFF2-40B4-BE49-F238E27FC236}">
                  <a16:creationId xmlns:a16="http://schemas.microsoft.com/office/drawing/2014/main" id="{60F0A192-4770-4189-A980-6A9A03257B26}"/>
                </a:ext>
              </a:extLst>
            </p:cNvPr>
            <p:cNvSpPr txBox="1">
              <a:spLocks noChangeArrowheads="1"/>
            </p:cNvSpPr>
            <p:nvPr/>
          </p:nvSpPr>
          <p:spPr bwMode="auto">
            <a:xfrm>
              <a:off x="1260972" y="402917"/>
              <a:ext cx="36210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buFont typeface="Wingdings" panose="05000000000000000000" pitchFamily="2" charset="2"/>
                <a:buNone/>
              </a:pPr>
              <a:r>
                <a:rPr lang="en-GB" altLang="en-US" dirty="0">
                  <a:cs typeface="Arial" panose="020B0604020202020204" pitchFamily="34" charset="0"/>
                </a:rPr>
                <a:t>Bunch structure at the ILC 250 GeV</a:t>
              </a:r>
            </a:p>
          </p:txBody>
        </p:sp>
        <p:sp>
          <p:nvSpPr>
            <p:cNvPr id="32" name="AutoShape 20">
              <a:extLst>
                <a:ext uri="{FF2B5EF4-FFF2-40B4-BE49-F238E27FC236}">
                  <a16:creationId xmlns:a16="http://schemas.microsoft.com/office/drawing/2014/main" id="{325B9AB6-AA6E-4211-B00B-78ECCE933B60}"/>
                </a:ext>
              </a:extLst>
            </p:cNvPr>
            <p:cNvSpPr>
              <a:spLocks/>
            </p:cNvSpPr>
            <p:nvPr/>
          </p:nvSpPr>
          <p:spPr bwMode="auto">
            <a:xfrm rot="5400000">
              <a:off x="5102721" y="1388752"/>
              <a:ext cx="204788" cy="1223963"/>
            </a:xfrm>
            <a:prstGeom prst="rightBrace">
              <a:avLst>
                <a:gd name="adj1" fmla="val 4980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3" name="Text Box 21">
              <a:extLst>
                <a:ext uri="{FF2B5EF4-FFF2-40B4-BE49-F238E27FC236}">
                  <a16:creationId xmlns:a16="http://schemas.microsoft.com/office/drawing/2014/main" id="{D7B2A61C-3664-4E14-8CD0-E9A5DF1E1ECA}"/>
                </a:ext>
              </a:extLst>
            </p:cNvPr>
            <p:cNvSpPr txBox="1">
              <a:spLocks noChangeArrowheads="1"/>
            </p:cNvSpPr>
            <p:nvPr/>
          </p:nvSpPr>
          <p:spPr bwMode="auto">
            <a:xfrm>
              <a:off x="4516092" y="2049152"/>
              <a:ext cx="169544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buFont typeface="Wingdings" panose="05000000000000000000" pitchFamily="2" charset="2"/>
                <a:buNone/>
              </a:pPr>
              <a:r>
                <a:rPr lang="en-GB" altLang="en-US" sz="1200" b="1" i="1" dirty="0">
                  <a:cs typeface="Arial" panose="020B0604020202020204" pitchFamily="34" charset="0"/>
                </a:rPr>
                <a:t>1312 bunch crossings</a:t>
              </a:r>
            </a:p>
          </p:txBody>
        </p:sp>
        <p:grpSp>
          <p:nvGrpSpPr>
            <p:cNvPr id="34" name="Group 23">
              <a:extLst>
                <a:ext uri="{FF2B5EF4-FFF2-40B4-BE49-F238E27FC236}">
                  <a16:creationId xmlns:a16="http://schemas.microsoft.com/office/drawing/2014/main" id="{E89312AB-77F0-4610-8F6E-69F5E9EEB73E}"/>
                </a:ext>
              </a:extLst>
            </p:cNvPr>
            <p:cNvGrpSpPr>
              <a:grpSpLocks/>
            </p:cNvGrpSpPr>
            <p:nvPr/>
          </p:nvGrpSpPr>
          <p:grpSpPr bwMode="auto">
            <a:xfrm>
              <a:off x="7328396" y="1382403"/>
              <a:ext cx="1081087" cy="431800"/>
              <a:chOff x="3923" y="731"/>
              <a:chExt cx="681" cy="272"/>
            </a:xfrm>
          </p:grpSpPr>
          <p:sp>
            <p:nvSpPr>
              <p:cNvPr id="35" name="Line 24">
                <a:extLst>
                  <a:ext uri="{FF2B5EF4-FFF2-40B4-BE49-F238E27FC236}">
                    <a16:creationId xmlns:a16="http://schemas.microsoft.com/office/drawing/2014/main" id="{03BDB64E-25E0-4B1F-9EE3-E39FC0130D9F}"/>
                  </a:ext>
                </a:extLst>
              </p:cNvPr>
              <p:cNvSpPr>
                <a:spLocks noChangeShapeType="1"/>
              </p:cNvSpPr>
              <p:nvPr/>
            </p:nvSpPr>
            <p:spPr bwMode="auto">
              <a:xfrm>
                <a:off x="3923"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 name="Line 25">
                <a:extLst>
                  <a:ext uri="{FF2B5EF4-FFF2-40B4-BE49-F238E27FC236}">
                    <a16:creationId xmlns:a16="http://schemas.microsoft.com/office/drawing/2014/main" id="{63B2CA99-659F-4536-A553-A1156ACC824F}"/>
                  </a:ext>
                </a:extLst>
              </p:cNvPr>
              <p:cNvSpPr>
                <a:spLocks noChangeShapeType="1"/>
              </p:cNvSpPr>
              <p:nvPr/>
            </p:nvSpPr>
            <p:spPr bwMode="auto">
              <a:xfrm>
                <a:off x="3969"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 name="Line 26">
                <a:extLst>
                  <a:ext uri="{FF2B5EF4-FFF2-40B4-BE49-F238E27FC236}">
                    <a16:creationId xmlns:a16="http://schemas.microsoft.com/office/drawing/2014/main" id="{5AA7C240-4BB7-421E-B540-F484F73EC277}"/>
                  </a:ext>
                </a:extLst>
              </p:cNvPr>
              <p:cNvSpPr>
                <a:spLocks noChangeShapeType="1"/>
              </p:cNvSpPr>
              <p:nvPr/>
            </p:nvSpPr>
            <p:spPr bwMode="auto">
              <a:xfrm>
                <a:off x="4014"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 name="Line 27">
                <a:extLst>
                  <a:ext uri="{FF2B5EF4-FFF2-40B4-BE49-F238E27FC236}">
                    <a16:creationId xmlns:a16="http://schemas.microsoft.com/office/drawing/2014/main" id="{0126561F-F015-41BF-A7BF-9CF32608E64B}"/>
                  </a:ext>
                </a:extLst>
              </p:cNvPr>
              <p:cNvSpPr>
                <a:spLocks noChangeShapeType="1"/>
              </p:cNvSpPr>
              <p:nvPr/>
            </p:nvSpPr>
            <p:spPr bwMode="auto">
              <a:xfrm>
                <a:off x="4060"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 name="Line 28">
                <a:extLst>
                  <a:ext uri="{FF2B5EF4-FFF2-40B4-BE49-F238E27FC236}">
                    <a16:creationId xmlns:a16="http://schemas.microsoft.com/office/drawing/2014/main" id="{EC7B4809-8E8D-4CCF-9001-CDC5526A5B19}"/>
                  </a:ext>
                </a:extLst>
              </p:cNvPr>
              <p:cNvSpPr>
                <a:spLocks noChangeShapeType="1"/>
              </p:cNvSpPr>
              <p:nvPr/>
            </p:nvSpPr>
            <p:spPr bwMode="auto">
              <a:xfrm>
                <a:off x="4104"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 name="Line 29">
                <a:extLst>
                  <a:ext uri="{FF2B5EF4-FFF2-40B4-BE49-F238E27FC236}">
                    <a16:creationId xmlns:a16="http://schemas.microsoft.com/office/drawing/2014/main" id="{80C17317-C2A0-47C7-ACAB-51D683C47891}"/>
                  </a:ext>
                </a:extLst>
              </p:cNvPr>
              <p:cNvSpPr>
                <a:spLocks noChangeShapeType="1"/>
              </p:cNvSpPr>
              <p:nvPr/>
            </p:nvSpPr>
            <p:spPr bwMode="auto">
              <a:xfrm>
                <a:off x="4150"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 name="Line 30">
                <a:extLst>
                  <a:ext uri="{FF2B5EF4-FFF2-40B4-BE49-F238E27FC236}">
                    <a16:creationId xmlns:a16="http://schemas.microsoft.com/office/drawing/2014/main" id="{D62E8DE3-6218-4C61-A663-18D069A40468}"/>
                  </a:ext>
                </a:extLst>
              </p:cNvPr>
              <p:cNvSpPr>
                <a:spLocks noChangeShapeType="1"/>
              </p:cNvSpPr>
              <p:nvPr/>
            </p:nvSpPr>
            <p:spPr bwMode="auto">
              <a:xfrm>
                <a:off x="4195"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 name="Line 31">
                <a:extLst>
                  <a:ext uri="{FF2B5EF4-FFF2-40B4-BE49-F238E27FC236}">
                    <a16:creationId xmlns:a16="http://schemas.microsoft.com/office/drawing/2014/main" id="{231F22E2-048A-406B-88FF-551667487F4C}"/>
                  </a:ext>
                </a:extLst>
              </p:cNvPr>
              <p:cNvSpPr>
                <a:spLocks noChangeShapeType="1"/>
              </p:cNvSpPr>
              <p:nvPr/>
            </p:nvSpPr>
            <p:spPr bwMode="auto">
              <a:xfrm>
                <a:off x="4241"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 name="Line 32">
                <a:extLst>
                  <a:ext uri="{FF2B5EF4-FFF2-40B4-BE49-F238E27FC236}">
                    <a16:creationId xmlns:a16="http://schemas.microsoft.com/office/drawing/2014/main" id="{15C7E4DF-4A64-4D94-9493-BA72872C5AB0}"/>
                  </a:ext>
                </a:extLst>
              </p:cNvPr>
              <p:cNvSpPr>
                <a:spLocks noChangeShapeType="1"/>
              </p:cNvSpPr>
              <p:nvPr/>
            </p:nvSpPr>
            <p:spPr bwMode="auto">
              <a:xfrm>
                <a:off x="4286"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 name="Line 33">
                <a:extLst>
                  <a:ext uri="{FF2B5EF4-FFF2-40B4-BE49-F238E27FC236}">
                    <a16:creationId xmlns:a16="http://schemas.microsoft.com/office/drawing/2014/main" id="{21809B56-8E16-4E9D-A68C-0502CAA5442A}"/>
                  </a:ext>
                </a:extLst>
              </p:cNvPr>
              <p:cNvSpPr>
                <a:spLocks noChangeShapeType="1"/>
              </p:cNvSpPr>
              <p:nvPr/>
            </p:nvSpPr>
            <p:spPr bwMode="auto">
              <a:xfrm>
                <a:off x="4332"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 name="Line 34">
                <a:extLst>
                  <a:ext uri="{FF2B5EF4-FFF2-40B4-BE49-F238E27FC236}">
                    <a16:creationId xmlns:a16="http://schemas.microsoft.com/office/drawing/2014/main" id="{E7A87C12-6D42-4AE1-A9CE-48275D60FBEF}"/>
                  </a:ext>
                </a:extLst>
              </p:cNvPr>
              <p:cNvSpPr>
                <a:spLocks noChangeShapeType="1"/>
              </p:cNvSpPr>
              <p:nvPr/>
            </p:nvSpPr>
            <p:spPr bwMode="auto">
              <a:xfrm>
                <a:off x="4377"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 name="Line 35">
                <a:extLst>
                  <a:ext uri="{FF2B5EF4-FFF2-40B4-BE49-F238E27FC236}">
                    <a16:creationId xmlns:a16="http://schemas.microsoft.com/office/drawing/2014/main" id="{6D29BE4C-BB05-4EEA-825F-D309CDD3EFBA}"/>
                  </a:ext>
                </a:extLst>
              </p:cNvPr>
              <p:cNvSpPr>
                <a:spLocks noChangeShapeType="1"/>
              </p:cNvSpPr>
              <p:nvPr/>
            </p:nvSpPr>
            <p:spPr bwMode="auto">
              <a:xfrm>
                <a:off x="4423"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 name="Line 36">
                <a:extLst>
                  <a:ext uri="{FF2B5EF4-FFF2-40B4-BE49-F238E27FC236}">
                    <a16:creationId xmlns:a16="http://schemas.microsoft.com/office/drawing/2014/main" id="{F457E713-3DE0-439A-B423-6D9532D2FBC3}"/>
                  </a:ext>
                </a:extLst>
              </p:cNvPr>
              <p:cNvSpPr>
                <a:spLocks noChangeShapeType="1"/>
              </p:cNvSpPr>
              <p:nvPr/>
            </p:nvSpPr>
            <p:spPr bwMode="auto">
              <a:xfrm>
                <a:off x="4467"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 name="Line 37">
                <a:extLst>
                  <a:ext uri="{FF2B5EF4-FFF2-40B4-BE49-F238E27FC236}">
                    <a16:creationId xmlns:a16="http://schemas.microsoft.com/office/drawing/2014/main" id="{35D28B26-01AF-41CC-A798-8ED8C5E39917}"/>
                  </a:ext>
                </a:extLst>
              </p:cNvPr>
              <p:cNvSpPr>
                <a:spLocks noChangeShapeType="1"/>
              </p:cNvSpPr>
              <p:nvPr/>
            </p:nvSpPr>
            <p:spPr bwMode="auto">
              <a:xfrm>
                <a:off x="4513"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 name="Line 38">
                <a:extLst>
                  <a:ext uri="{FF2B5EF4-FFF2-40B4-BE49-F238E27FC236}">
                    <a16:creationId xmlns:a16="http://schemas.microsoft.com/office/drawing/2014/main" id="{59418671-AF15-45DA-B0DB-4319DB4480D9}"/>
                  </a:ext>
                </a:extLst>
              </p:cNvPr>
              <p:cNvSpPr>
                <a:spLocks noChangeShapeType="1"/>
              </p:cNvSpPr>
              <p:nvPr/>
            </p:nvSpPr>
            <p:spPr bwMode="auto">
              <a:xfrm>
                <a:off x="4558"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 name="Line 39">
                <a:extLst>
                  <a:ext uri="{FF2B5EF4-FFF2-40B4-BE49-F238E27FC236}">
                    <a16:creationId xmlns:a16="http://schemas.microsoft.com/office/drawing/2014/main" id="{12E9C303-D504-4178-9DC8-2456E0CD5976}"/>
                  </a:ext>
                </a:extLst>
              </p:cNvPr>
              <p:cNvSpPr>
                <a:spLocks noChangeShapeType="1"/>
              </p:cNvSpPr>
              <p:nvPr/>
            </p:nvSpPr>
            <p:spPr bwMode="auto">
              <a:xfrm>
                <a:off x="4604"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51" name="Line 40">
              <a:extLst>
                <a:ext uri="{FF2B5EF4-FFF2-40B4-BE49-F238E27FC236}">
                  <a16:creationId xmlns:a16="http://schemas.microsoft.com/office/drawing/2014/main" id="{4B19C16F-F6B9-4BD9-9BCD-1D55AB025193}"/>
                </a:ext>
              </a:extLst>
            </p:cNvPr>
            <p:cNvSpPr>
              <a:spLocks noChangeShapeType="1"/>
            </p:cNvSpPr>
            <p:nvPr/>
          </p:nvSpPr>
          <p:spPr bwMode="auto">
            <a:xfrm flipV="1">
              <a:off x="3727946" y="1814203"/>
              <a:ext cx="2844800" cy="0"/>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52" name="Group 41">
              <a:extLst>
                <a:ext uri="{FF2B5EF4-FFF2-40B4-BE49-F238E27FC236}">
                  <a16:creationId xmlns:a16="http://schemas.microsoft.com/office/drawing/2014/main" id="{7AA1F853-04A1-4100-B256-9E9714212E6D}"/>
                </a:ext>
              </a:extLst>
            </p:cNvPr>
            <p:cNvGrpSpPr>
              <a:grpSpLocks/>
            </p:cNvGrpSpPr>
            <p:nvPr/>
          </p:nvGrpSpPr>
          <p:grpSpPr bwMode="auto">
            <a:xfrm>
              <a:off x="4664571" y="1382403"/>
              <a:ext cx="1081087" cy="431800"/>
              <a:chOff x="3923" y="731"/>
              <a:chExt cx="681" cy="272"/>
            </a:xfrm>
          </p:grpSpPr>
          <p:sp>
            <p:nvSpPr>
              <p:cNvPr id="53" name="Line 42">
                <a:extLst>
                  <a:ext uri="{FF2B5EF4-FFF2-40B4-BE49-F238E27FC236}">
                    <a16:creationId xmlns:a16="http://schemas.microsoft.com/office/drawing/2014/main" id="{7BCE250C-B665-4CF4-BB07-C0B0ECD02A25}"/>
                  </a:ext>
                </a:extLst>
              </p:cNvPr>
              <p:cNvSpPr>
                <a:spLocks noChangeShapeType="1"/>
              </p:cNvSpPr>
              <p:nvPr/>
            </p:nvSpPr>
            <p:spPr bwMode="auto">
              <a:xfrm>
                <a:off x="3923"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 name="Line 43">
                <a:extLst>
                  <a:ext uri="{FF2B5EF4-FFF2-40B4-BE49-F238E27FC236}">
                    <a16:creationId xmlns:a16="http://schemas.microsoft.com/office/drawing/2014/main" id="{902626A8-65B5-4BFD-8AA3-B9C96E865D83}"/>
                  </a:ext>
                </a:extLst>
              </p:cNvPr>
              <p:cNvSpPr>
                <a:spLocks noChangeShapeType="1"/>
              </p:cNvSpPr>
              <p:nvPr/>
            </p:nvSpPr>
            <p:spPr bwMode="auto">
              <a:xfrm>
                <a:off x="3969"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 name="Line 44">
                <a:extLst>
                  <a:ext uri="{FF2B5EF4-FFF2-40B4-BE49-F238E27FC236}">
                    <a16:creationId xmlns:a16="http://schemas.microsoft.com/office/drawing/2014/main" id="{E6471764-9B69-4A0F-B038-68F15588C71D}"/>
                  </a:ext>
                </a:extLst>
              </p:cNvPr>
              <p:cNvSpPr>
                <a:spLocks noChangeShapeType="1"/>
              </p:cNvSpPr>
              <p:nvPr/>
            </p:nvSpPr>
            <p:spPr bwMode="auto">
              <a:xfrm>
                <a:off x="4014"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 name="Line 45">
                <a:extLst>
                  <a:ext uri="{FF2B5EF4-FFF2-40B4-BE49-F238E27FC236}">
                    <a16:creationId xmlns:a16="http://schemas.microsoft.com/office/drawing/2014/main" id="{7B1890CC-3682-4DFE-8AD0-EB4EFDEE5633}"/>
                  </a:ext>
                </a:extLst>
              </p:cNvPr>
              <p:cNvSpPr>
                <a:spLocks noChangeShapeType="1"/>
              </p:cNvSpPr>
              <p:nvPr/>
            </p:nvSpPr>
            <p:spPr bwMode="auto">
              <a:xfrm>
                <a:off x="4060"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 name="Line 46">
                <a:extLst>
                  <a:ext uri="{FF2B5EF4-FFF2-40B4-BE49-F238E27FC236}">
                    <a16:creationId xmlns:a16="http://schemas.microsoft.com/office/drawing/2014/main" id="{93ED7D1E-4340-4A6A-BF24-DA23204ED374}"/>
                  </a:ext>
                </a:extLst>
              </p:cNvPr>
              <p:cNvSpPr>
                <a:spLocks noChangeShapeType="1"/>
              </p:cNvSpPr>
              <p:nvPr/>
            </p:nvSpPr>
            <p:spPr bwMode="auto">
              <a:xfrm>
                <a:off x="4104"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 name="Line 47">
                <a:extLst>
                  <a:ext uri="{FF2B5EF4-FFF2-40B4-BE49-F238E27FC236}">
                    <a16:creationId xmlns:a16="http://schemas.microsoft.com/office/drawing/2014/main" id="{D9343481-7F39-4BA5-B033-25B9EDC49889}"/>
                  </a:ext>
                </a:extLst>
              </p:cNvPr>
              <p:cNvSpPr>
                <a:spLocks noChangeShapeType="1"/>
              </p:cNvSpPr>
              <p:nvPr/>
            </p:nvSpPr>
            <p:spPr bwMode="auto">
              <a:xfrm>
                <a:off x="4150"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 name="Line 48">
                <a:extLst>
                  <a:ext uri="{FF2B5EF4-FFF2-40B4-BE49-F238E27FC236}">
                    <a16:creationId xmlns:a16="http://schemas.microsoft.com/office/drawing/2014/main" id="{A256D73A-062D-4D6C-8CDF-ABC2F1D17512}"/>
                  </a:ext>
                </a:extLst>
              </p:cNvPr>
              <p:cNvSpPr>
                <a:spLocks noChangeShapeType="1"/>
              </p:cNvSpPr>
              <p:nvPr/>
            </p:nvSpPr>
            <p:spPr bwMode="auto">
              <a:xfrm>
                <a:off x="4195"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 name="Line 49">
                <a:extLst>
                  <a:ext uri="{FF2B5EF4-FFF2-40B4-BE49-F238E27FC236}">
                    <a16:creationId xmlns:a16="http://schemas.microsoft.com/office/drawing/2014/main" id="{85C4AD70-F440-450E-83B3-0276A9D0F2F0}"/>
                  </a:ext>
                </a:extLst>
              </p:cNvPr>
              <p:cNvSpPr>
                <a:spLocks noChangeShapeType="1"/>
              </p:cNvSpPr>
              <p:nvPr/>
            </p:nvSpPr>
            <p:spPr bwMode="auto">
              <a:xfrm>
                <a:off x="4241"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 name="Line 50">
                <a:extLst>
                  <a:ext uri="{FF2B5EF4-FFF2-40B4-BE49-F238E27FC236}">
                    <a16:creationId xmlns:a16="http://schemas.microsoft.com/office/drawing/2014/main" id="{ACCFCD14-D1E9-4F41-A0C2-44D060260CDD}"/>
                  </a:ext>
                </a:extLst>
              </p:cNvPr>
              <p:cNvSpPr>
                <a:spLocks noChangeShapeType="1"/>
              </p:cNvSpPr>
              <p:nvPr/>
            </p:nvSpPr>
            <p:spPr bwMode="auto">
              <a:xfrm>
                <a:off x="4286"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 name="Line 51">
                <a:extLst>
                  <a:ext uri="{FF2B5EF4-FFF2-40B4-BE49-F238E27FC236}">
                    <a16:creationId xmlns:a16="http://schemas.microsoft.com/office/drawing/2014/main" id="{21ECBDBC-0E04-455F-92FE-8C755FBB648F}"/>
                  </a:ext>
                </a:extLst>
              </p:cNvPr>
              <p:cNvSpPr>
                <a:spLocks noChangeShapeType="1"/>
              </p:cNvSpPr>
              <p:nvPr/>
            </p:nvSpPr>
            <p:spPr bwMode="auto">
              <a:xfrm>
                <a:off x="4332"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 name="Line 52">
                <a:extLst>
                  <a:ext uri="{FF2B5EF4-FFF2-40B4-BE49-F238E27FC236}">
                    <a16:creationId xmlns:a16="http://schemas.microsoft.com/office/drawing/2014/main" id="{492C9785-3A24-488B-92F9-BFEC459063D1}"/>
                  </a:ext>
                </a:extLst>
              </p:cNvPr>
              <p:cNvSpPr>
                <a:spLocks noChangeShapeType="1"/>
              </p:cNvSpPr>
              <p:nvPr/>
            </p:nvSpPr>
            <p:spPr bwMode="auto">
              <a:xfrm>
                <a:off x="4377"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 name="Line 53">
                <a:extLst>
                  <a:ext uri="{FF2B5EF4-FFF2-40B4-BE49-F238E27FC236}">
                    <a16:creationId xmlns:a16="http://schemas.microsoft.com/office/drawing/2014/main" id="{0CD8B63B-3CD9-41CF-B973-59A13A862917}"/>
                  </a:ext>
                </a:extLst>
              </p:cNvPr>
              <p:cNvSpPr>
                <a:spLocks noChangeShapeType="1"/>
              </p:cNvSpPr>
              <p:nvPr/>
            </p:nvSpPr>
            <p:spPr bwMode="auto">
              <a:xfrm>
                <a:off x="4423"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 name="Line 54">
                <a:extLst>
                  <a:ext uri="{FF2B5EF4-FFF2-40B4-BE49-F238E27FC236}">
                    <a16:creationId xmlns:a16="http://schemas.microsoft.com/office/drawing/2014/main" id="{9D9A0B5F-7A9E-433A-BD68-1F745C5E4EBC}"/>
                  </a:ext>
                </a:extLst>
              </p:cNvPr>
              <p:cNvSpPr>
                <a:spLocks noChangeShapeType="1"/>
              </p:cNvSpPr>
              <p:nvPr/>
            </p:nvSpPr>
            <p:spPr bwMode="auto">
              <a:xfrm>
                <a:off x="4467"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 name="Line 55">
                <a:extLst>
                  <a:ext uri="{FF2B5EF4-FFF2-40B4-BE49-F238E27FC236}">
                    <a16:creationId xmlns:a16="http://schemas.microsoft.com/office/drawing/2014/main" id="{122F7FBB-6572-4BC3-9776-2C2DADD31C32}"/>
                  </a:ext>
                </a:extLst>
              </p:cNvPr>
              <p:cNvSpPr>
                <a:spLocks noChangeShapeType="1"/>
              </p:cNvSpPr>
              <p:nvPr/>
            </p:nvSpPr>
            <p:spPr bwMode="auto">
              <a:xfrm>
                <a:off x="4513"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 name="Line 56">
                <a:extLst>
                  <a:ext uri="{FF2B5EF4-FFF2-40B4-BE49-F238E27FC236}">
                    <a16:creationId xmlns:a16="http://schemas.microsoft.com/office/drawing/2014/main" id="{0BDFDBE2-7B98-49A8-B6D6-5207DB01D7BF}"/>
                  </a:ext>
                </a:extLst>
              </p:cNvPr>
              <p:cNvSpPr>
                <a:spLocks noChangeShapeType="1"/>
              </p:cNvSpPr>
              <p:nvPr/>
            </p:nvSpPr>
            <p:spPr bwMode="auto">
              <a:xfrm>
                <a:off x="4558"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 name="Line 57">
                <a:extLst>
                  <a:ext uri="{FF2B5EF4-FFF2-40B4-BE49-F238E27FC236}">
                    <a16:creationId xmlns:a16="http://schemas.microsoft.com/office/drawing/2014/main" id="{8370788F-E809-4D8E-966E-F786C0BBC135}"/>
                  </a:ext>
                </a:extLst>
              </p:cNvPr>
              <p:cNvSpPr>
                <a:spLocks noChangeShapeType="1"/>
              </p:cNvSpPr>
              <p:nvPr/>
            </p:nvSpPr>
            <p:spPr bwMode="auto">
              <a:xfrm>
                <a:off x="4604" y="731"/>
                <a:ext cx="0" cy="272"/>
              </a:xfrm>
              <a:prstGeom prst="line">
                <a:avLst/>
              </a:prstGeom>
              <a:noFill/>
              <a:ln w="222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69" name="Line 58">
              <a:extLst>
                <a:ext uri="{FF2B5EF4-FFF2-40B4-BE49-F238E27FC236}">
                  <a16:creationId xmlns:a16="http://schemas.microsoft.com/office/drawing/2014/main" id="{A2157379-A404-4A51-A8A4-B13B29218CF3}"/>
                </a:ext>
              </a:extLst>
            </p:cNvPr>
            <p:cNvSpPr>
              <a:spLocks noChangeShapeType="1"/>
            </p:cNvSpPr>
            <p:nvPr/>
          </p:nvSpPr>
          <p:spPr bwMode="auto">
            <a:xfrm>
              <a:off x="7328396" y="1995178"/>
              <a:ext cx="1079500" cy="0"/>
            </a:xfrm>
            <a:prstGeom prst="line">
              <a:avLst/>
            </a:prstGeom>
            <a:noFill/>
            <a:ln w="9525">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 name="Slide Number Placeholder 1">
            <a:extLst>
              <a:ext uri="{FF2B5EF4-FFF2-40B4-BE49-F238E27FC236}">
                <a16:creationId xmlns:a16="http://schemas.microsoft.com/office/drawing/2014/main" id="{F3500B23-C93E-46B1-9326-5AC54053A182}"/>
              </a:ext>
            </a:extLst>
          </p:cNvPr>
          <p:cNvSpPr>
            <a:spLocks noGrp="1"/>
          </p:cNvSpPr>
          <p:nvPr>
            <p:ph type="sldNum" sz="quarter" idx="12"/>
          </p:nvPr>
        </p:nvSpPr>
        <p:spPr/>
        <p:txBody>
          <a:bodyPr/>
          <a:lstStyle/>
          <a:p>
            <a:fld id="{F3C26270-EBF8-4325-88D5-78D50C2B1ED9}" type="slidenum">
              <a:rPr lang="en-GB" smtClean="0"/>
              <a:t>34</a:t>
            </a:fld>
            <a:endParaRPr lang="en-GB"/>
          </a:p>
        </p:txBody>
      </p:sp>
    </p:spTree>
    <p:extLst>
      <p:ext uri="{BB962C8B-B14F-4D97-AF65-F5344CB8AC3E}">
        <p14:creationId xmlns:p14="http://schemas.microsoft.com/office/powerpoint/2010/main" val="1718720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B48F0D-9888-4E57-B054-B17CBCB785BC}"/>
              </a:ext>
            </a:extLst>
          </p:cNvPr>
          <p:cNvPicPr>
            <a:picLocks noChangeAspect="1"/>
          </p:cNvPicPr>
          <p:nvPr/>
        </p:nvPicPr>
        <p:blipFill>
          <a:blip r:embed="rId2"/>
          <a:stretch>
            <a:fillRect/>
          </a:stretch>
        </p:blipFill>
        <p:spPr>
          <a:xfrm>
            <a:off x="939643" y="1342976"/>
            <a:ext cx="10160570" cy="3171874"/>
          </a:xfrm>
          <a:prstGeom prst="rect">
            <a:avLst/>
          </a:prstGeom>
        </p:spPr>
      </p:pic>
      <p:sp>
        <p:nvSpPr>
          <p:cNvPr id="5" name="TextBox 4">
            <a:extLst>
              <a:ext uri="{FF2B5EF4-FFF2-40B4-BE49-F238E27FC236}">
                <a16:creationId xmlns:a16="http://schemas.microsoft.com/office/drawing/2014/main" id="{6C7FD6AC-D34F-4375-9E45-A3267007AE7E}"/>
              </a:ext>
            </a:extLst>
          </p:cNvPr>
          <p:cNvSpPr txBox="1"/>
          <p:nvPr/>
        </p:nvSpPr>
        <p:spPr>
          <a:xfrm>
            <a:off x="1790699" y="5145692"/>
            <a:ext cx="5438775" cy="923330"/>
          </a:xfrm>
          <a:prstGeom prst="rect">
            <a:avLst/>
          </a:prstGeom>
          <a:noFill/>
        </p:spPr>
        <p:txBody>
          <a:bodyPr wrap="square" rtlCol="0">
            <a:spAutoFit/>
          </a:bodyPr>
          <a:lstStyle/>
          <a:p>
            <a:r>
              <a:rPr lang="en-GB" dirty="0"/>
              <a:t>Variant with 120 degrees phase advance per cell</a:t>
            </a:r>
          </a:p>
          <a:p>
            <a:r>
              <a:rPr lang="en-GB" dirty="0"/>
              <a:t>Optimal (from simulation) would be 135 degrees</a:t>
            </a:r>
          </a:p>
          <a:p>
            <a:r>
              <a:rPr lang="en-GB" dirty="0"/>
              <a:t>Currently, </a:t>
            </a:r>
            <a:r>
              <a:rPr lang="en-GB" dirty="0">
                <a:latin typeface="Symbol" panose="05050102010706020507" pitchFamily="18" charset="2"/>
              </a:rPr>
              <a:t>p</a:t>
            </a:r>
            <a:r>
              <a:rPr lang="en-GB" dirty="0"/>
              <a:t>-mode, so </a:t>
            </a:r>
            <a:r>
              <a:rPr lang="en-GB" dirty="0">
                <a:latin typeface="Symbol" panose="05050102010706020507" pitchFamily="18" charset="2"/>
              </a:rPr>
              <a:t>0, 180, 360, 540, ...</a:t>
            </a:r>
            <a:r>
              <a:rPr lang="en-GB" dirty="0"/>
              <a:t> </a:t>
            </a:r>
          </a:p>
        </p:txBody>
      </p:sp>
      <p:sp>
        <p:nvSpPr>
          <p:cNvPr id="2" name="Slide Number Placeholder 1">
            <a:extLst>
              <a:ext uri="{FF2B5EF4-FFF2-40B4-BE49-F238E27FC236}">
                <a16:creationId xmlns:a16="http://schemas.microsoft.com/office/drawing/2014/main" id="{5EC85F2C-B6F8-46E4-AC21-5C3A4A9A235B}"/>
              </a:ext>
            </a:extLst>
          </p:cNvPr>
          <p:cNvSpPr>
            <a:spLocks noGrp="1"/>
          </p:cNvSpPr>
          <p:nvPr>
            <p:ph type="sldNum" sz="quarter" idx="12"/>
          </p:nvPr>
        </p:nvSpPr>
        <p:spPr/>
        <p:txBody>
          <a:bodyPr/>
          <a:lstStyle/>
          <a:p>
            <a:fld id="{F3C26270-EBF8-4325-88D5-78D50C2B1ED9}" type="slidenum">
              <a:rPr lang="en-GB" smtClean="0"/>
              <a:t>35</a:t>
            </a:fld>
            <a:endParaRPr lang="en-GB"/>
          </a:p>
        </p:txBody>
      </p:sp>
    </p:spTree>
    <p:extLst>
      <p:ext uri="{BB962C8B-B14F-4D97-AF65-F5344CB8AC3E}">
        <p14:creationId xmlns:p14="http://schemas.microsoft.com/office/powerpoint/2010/main" val="1527432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FE5297-A65B-47F7-9F7C-3CC81D07223A}"/>
              </a:ext>
            </a:extLst>
          </p:cNvPr>
          <p:cNvPicPr>
            <a:picLocks noChangeAspect="1"/>
          </p:cNvPicPr>
          <p:nvPr/>
        </p:nvPicPr>
        <p:blipFill>
          <a:blip r:embed="rId2"/>
          <a:stretch>
            <a:fillRect/>
          </a:stretch>
        </p:blipFill>
        <p:spPr>
          <a:xfrm>
            <a:off x="143914" y="200530"/>
            <a:ext cx="11670436" cy="6555870"/>
          </a:xfrm>
          <a:prstGeom prst="rect">
            <a:avLst/>
          </a:prstGeom>
        </p:spPr>
      </p:pic>
      <p:sp>
        <p:nvSpPr>
          <p:cNvPr id="2" name="Slide Number Placeholder 1">
            <a:extLst>
              <a:ext uri="{FF2B5EF4-FFF2-40B4-BE49-F238E27FC236}">
                <a16:creationId xmlns:a16="http://schemas.microsoft.com/office/drawing/2014/main" id="{D4881FEB-5E2D-42C3-B6F9-FCF22A074BF3}"/>
              </a:ext>
            </a:extLst>
          </p:cNvPr>
          <p:cNvSpPr>
            <a:spLocks noGrp="1"/>
          </p:cNvSpPr>
          <p:nvPr>
            <p:ph type="sldNum" sz="quarter" idx="12"/>
          </p:nvPr>
        </p:nvSpPr>
        <p:spPr/>
        <p:txBody>
          <a:bodyPr/>
          <a:lstStyle/>
          <a:p>
            <a:fld id="{F3C26270-EBF8-4325-88D5-78D50C2B1ED9}" type="slidenum">
              <a:rPr lang="en-GB" smtClean="0"/>
              <a:t>36</a:t>
            </a:fld>
            <a:endParaRPr lang="en-GB"/>
          </a:p>
        </p:txBody>
      </p:sp>
    </p:spTree>
    <p:extLst>
      <p:ext uri="{BB962C8B-B14F-4D97-AF65-F5344CB8AC3E}">
        <p14:creationId xmlns:p14="http://schemas.microsoft.com/office/powerpoint/2010/main" val="185739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BFA1FC-B762-4BF6-9A1A-48EE8ED19573}"/>
              </a:ext>
            </a:extLst>
          </p:cNvPr>
          <p:cNvPicPr>
            <a:picLocks noChangeAspect="1"/>
          </p:cNvPicPr>
          <p:nvPr/>
        </p:nvPicPr>
        <p:blipFill>
          <a:blip r:embed="rId2"/>
          <a:stretch>
            <a:fillRect/>
          </a:stretch>
        </p:blipFill>
        <p:spPr>
          <a:xfrm>
            <a:off x="225822" y="66675"/>
            <a:ext cx="11966177" cy="6858000"/>
          </a:xfrm>
          <a:prstGeom prst="rect">
            <a:avLst/>
          </a:prstGeom>
        </p:spPr>
      </p:pic>
      <p:sp>
        <p:nvSpPr>
          <p:cNvPr id="2" name="Slide Number Placeholder 1">
            <a:extLst>
              <a:ext uri="{FF2B5EF4-FFF2-40B4-BE49-F238E27FC236}">
                <a16:creationId xmlns:a16="http://schemas.microsoft.com/office/drawing/2014/main" id="{F85914D1-D0A8-4E46-906F-5490286E09D8}"/>
              </a:ext>
            </a:extLst>
          </p:cNvPr>
          <p:cNvSpPr>
            <a:spLocks noGrp="1"/>
          </p:cNvSpPr>
          <p:nvPr>
            <p:ph type="sldNum" sz="quarter" idx="12"/>
          </p:nvPr>
        </p:nvSpPr>
        <p:spPr/>
        <p:txBody>
          <a:bodyPr/>
          <a:lstStyle/>
          <a:p>
            <a:fld id="{F3C26270-EBF8-4325-88D5-78D50C2B1ED9}" type="slidenum">
              <a:rPr lang="en-GB" smtClean="0"/>
              <a:t>37</a:t>
            </a:fld>
            <a:endParaRPr lang="en-GB"/>
          </a:p>
        </p:txBody>
      </p:sp>
      <p:cxnSp>
        <p:nvCxnSpPr>
          <p:cNvPr id="6" name="Straight Arrow Connector 5">
            <a:extLst>
              <a:ext uri="{FF2B5EF4-FFF2-40B4-BE49-F238E27FC236}">
                <a16:creationId xmlns:a16="http://schemas.microsoft.com/office/drawing/2014/main" id="{52A13126-C5C2-4DCE-B162-2146D5A80730}"/>
              </a:ext>
            </a:extLst>
          </p:cNvPr>
          <p:cNvCxnSpPr/>
          <p:nvPr/>
        </p:nvCxnSpPr>
        <p:spPr>
          <a:xfrm>
            <a:off x="5170686" y="3886200"/>
            <a:ext cx="103822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3941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02667A-0BF7-4CA3-8904-63BD3F35D328}"/>
              </a:ext>
            </a:extLst>
          </p:cNvPr>
          <p:cNvSpPr txBox="1"/>
          <p:nvPr/>
        </p:nvSpPr>
        <p:spPr>
          <a:xfrm>
            <a:off x="85726" y="638175"/>
            <a:ext cx="12106274" cy="4524315"/>
          </a:xfrm>
          <a:prstGeom prst="rect">
            <a:avLst/>
          </a:prstGeom>
          <a:noFill/>
        </p:spPr>
        <p:txBody>
          <a:bodyPr wrap="square" rtlCol="0">
            <a:spAutoFit/>
          </a:bodyPr>
          <a:lstStyle/>
          <a:p>
            <a:pPr marL="285750" indent="-285750">
              <a:buFont typeface="Arial" panose="020B0604020202020204" pitchFamily="34" charset="0"/>
              <a:buChar char="•"/>
            </a:pPr>
            <a:r>
              <a:rPr lang="en-GB" dirty="0"/>
              <a:t>In 2004, NLCTA was ‘melting a lot of copper’.  ITRP decision in favour of SCRF was reasonable at the time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Ongoing progress with room-temperature high-gradient accelerators has been driven by many commercial applications, including need for compact X-ray sources for baggage checking.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solidFill>
                  <a:srgbClr val="FF0000"/>
                </a:solidFill>
              </a:rPr>
              <a:t>Emilio </a:t>
            </a:r>
            <a:r>
              <a:rPr lang="en-GB" dirty="0" err="1">
                <a:solidFill>
                  <a:srgbClr val="FF0000"/>
                </a:solidFill>
              </a:rPr>
              <a:t>Nanni</a:t>
            </a:r>
            <a:r>
              <a:rPr lang="en-GB" dirty="0">
                <a:solidFill>
                  <a:srgbClr val="FF0000"/>
                </a:solidFill>
              </a:rPr>
              <a:t> </a:t>
            </a:r>
            <a:r>
              <a:rPr lang="en-GB" dirty="0"/>
              <a:t>and colleagues at SLAC devised a new approach for the </a:t>
            </a:r>
            <a:r>
              <a:rPr lang="en-GB" dirty="0" err="1"/>
              <a:t>e+e</a:t>
            </a:r>
            <a:r>
              <a:rPr lang="en-GB" dirty="0"/>
              <a:t>- energy frontier – the Cool Copper Collider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key features are:</a:t>
            </a:r>
          </a:p>
          <a:p>
            <a:endParaRPr lang="en-GB" dirty="0"/>
          </a:p>
          <a:p>
            <a:pPr marL="742950" lvl="1" indent="-285750">
              <a:buFont typeface="Arial" panose="020B0604020202020204" pitchFamily="34" charset="0"/>
              <a:buChar char="•"/>
            </a:pPr>
            <a:r>
              <a:rPr lang="en-GB" dirty="0"/>
              <a:t>Modified accelerating structures – </a:t>
            </a:r>
            <a:r>
              <a:rPr lang="en-GB" dirty="0">
                <a:solidFill>
                  <a:srgbClr val="FF0000"/>
                </a:solidFill>
              </a:rPr>
              <a:t>‘separated function’ </a:t>
            </a:r>
            <a:r>
              <a:rPr lang="en-GB" i="1" dirty="0"/>
              <a:t>for every cell</a:t>
            </a:r>
            <a:r>
              <a:rPr lang="en-GB" dirty="0"/>
              <a:t>: large aperture for  power delivery, plus small beam apertures, leading to reduced peak fields</a:t>
            </a:r>
          </a:p>
          <a:p>
            <a:pPr lvl="1"/>
            <a:endParaRPr lang="en-GB" dirty="0"/>
          </a:p>
          <a:p>
            <a:pPr marL="742950" lvl="1" indent="-285750">
              <a:buFont typeface="Arial" panose="020B0604020202020204" pitchFamily="34" charset="0"/>
              <a:buChar char="•"/>
            </a:pPr>
            <a:r>
              <a:rPr lang="en-GB" dirty="0"/>
              <a:t>Operation at low temperature (liquid nitrogen, which is cheaper than milk) for greatly reduced surface resistance</a:t>
            </a:r>
          </a:p>
          <a:p>
            <a:pPr lvl="1"/>
            <a:endParaRPr lang="en-GB" dirty="0"/>
          </a:p>
          <a:p>
            <a:pPr marL="285750" indent="-285750">
              <a:buFont typeface="Arial" panose="020B0604020202020204" pitchFamily="34" charset="0"/>
              <a:buChar char="•"/>
            </a:pPr>
            <a:r>
              <a:rPr lang="en-GB" dirty="0"/>
              <a:t>Can then raise the accelerating gradient to </a:t>
            </a:r>
            <a:r>
              <a:rPr lang="en-GB" dirty="0">
                <a:solidFill>
                  <a:srgbClr val="FF0000"/>
                </a:solidFill>
              </a:rPr>
              <a:t>~150 MV/m, </a:t>
            </a:r>
            <a:r>
              <a:rPr lang="en-GB" dirty="0"/>
              <a:t>compared with </a:t>
            </a:r>
            <a:r>
              <a:rPr lang="en-GB" dirty="0">
                <a:solidFill>
                  <a:srgbClr val="FF0000"/>
                </a:solidFill>
              </a:rPr>
              <a:t>31.5 MV/m </a:t>
            </a:r>
            <a:r>
              <a:rPr lang="en-GB" dirty="0"/>
              <a:t>for ILC (superconducting niobium)</a:t>
            </a:r>
          </a:p>
          <a:p>
            <a:pPr marL="285750" indent="-285750">
              <a:buFont typeface="Arial" panose="020B0604020202020204" pitchFamily="34" charset="0"/>
              <a:buChar char="•"/>
            </a:pPr>
            <a:endParaRPr lang="en-GB" dirty="0"/>
          </a:p>
        </p:txBody>
      </p:sp>
      <p:sp>
        <p:nvSpPr>
          <p:cNvPr id="3" name="Slide Number Placeholder 2">
            <a:extLst>
              <a:ext uri="{FF2B5EF4-FFF2-40B4-BE49-F238E27FC236}">
                <a16:creationId xmlns:a16="http://schemas.microsoft.com/office/drawing/2014/main" id="{2451D438-45DA-43E2-BD03-24E9ED53BF1E}"/>
              </a:ext>
            </a:extLst>
          </p:cNvPr>
          <p:cNvSpPr>
            <a:spLocks noGrp="1"/>
          </p:cNvSpPr>
          <p:nvPr>
            <p:ph type="sldNum" sz="quarter" idx="12"/>
          </p:nvPr>
        </p:nvSpPr>
        <p:spPr/>
        <p:txBody>
          <a:bodyPr/>
          <a:lstStyle/>
          <a:p>
            <a:fld id="{F3C26270-EBF8-4325-88D5-78D50C2B1ED9}" type="slidenum">
              <a:rPr lang="en-GB" smtClean="0"/>
              <a:t>4</a:t>
            </a:fld>
            <a:endParaRPr lang="en-GB"/>
          </a:p>
        </p:txBody>
      </p:sp>
    </p:spTree>
    <p:extLst>
      <p:ext uri="{BB962C8B-B14F-4D97-AF65-F5344CB8AC3E}">
        <p14:creationId xmlns:p14="http://schemas.microsoft.com/office/powerpoint/2010/main" val="2548995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5</a:t>
            </a:fld>
            <a:endParaRPr lang="en-US" dirty="0">
              <a:solidFill>
                <a:srgbClr val="000000"/>
              </a:solidFill>
            </a:endParaRPr>
          </a:p>
        </p:txBody>
      </p:sp>
      <p:sp>
        <p:nvSpPr>
          <p:cNvPr id="3" name="Content Placeholder 2"/>
          <p:cNvSpPr>
            <a:spLocks noGrp="1"/>
          </p:cNvSpPr>
          <p:nvPr>
            <p:ph sz="quarter" idx="14"/>
          </p:nvPr>
        </p:nvSpPr>
        <p:spPr>
          <a:xfrm>
            <a:off x="1981200" y="1243584"/>
            <a:ext cx="8562974" cy="4471413"/>
          </a:xfrm>
        </p:spPr>
        <p:txBody>
          <a:bodyPr>
            <a:normAutofit fontScale="70000" lnSpcReduction="20000"/>
          </a:bodyPr>
          <a:lstStyle/>
          <a:p>
            <a:pPr marL="342900" indent="-342900"/>
            <a:r>
              <a:rPr lang="en-US" dirty="0"/>
              <a:t>RF power coupled to each cell – no on-axis coupling</a:t>
            </a:r>
          </a:p>
          <a:p>
            <a:pPr marL="342900" indent="-342900"/>
            <a:r>
              <a:rPr lang="en-US" dirty="0"/>
              <a:t>Full system design requires modern virtual prototyping</a:t>
            </a:r>
          </a:p>
          <a:p>
            <a:pPr marL="342900" indent="-342900"/>
            <a:endParaRPr lang="en-US" dirty="0"/>
          </a:p>
          <a:p>
            <a:pPr marL="342900" indent="-342900"/>
            <a:endParaRPr lang="en-US" dirty="0"/>
          </a:p>
          <a:p>
            <a:pPr marL="342900" indent="-342900"/>
            <a:endParaRPr lang="en-US" dirty="0"/>
          </a:p>
          <a:p>
            <a:pPr marL="342900" indent="-342900"/>
            <a:endParaRPr lang="en-US" dirty="0"/>
          </a:p>
          <a:p>
            <a:pPr marL="342900" indent="-342900"/>
            <a:endParaRPr lang="en-US" dirty="0"/>
          </a:p>
          <a:p>
            <a:pPr marL="342900" indent="-342900"/>
            <a:endParaRPr lang="en-US" dirty="0"/>
          </a:p>
          <a:p>
            <a:pPr marL="342900" indent="-342900"/>
            <a:endParaRPr lang="en-US" dirty="0"/>
          </a:p>
          <a:p>
            <a:pPr marL="342900" indent="-342900"/>
            <a:endParaRPr lang="en-US" dirty="0"/>
          </a:p>
          <a:p>
            <a:pPr marL="342900" indent="-342900"/>
            <a:r>
              <a:rPr lang="en-US" dirty="0"/>
              <a:t>Beam aperture only </a:t>
            </a:r>
            <a:r>
              <a:rPr lang="en-US" dirty="0">
                <a:solidFill>
                  <a:srgbClr val="FF0000"/>
                </a:solidFill>
              </a:rPr>
              <a:t>2.62 mm </a:t>
            </a:r>
            <a:r>
              <a:rPr lang="en-US" dirty="0"/>
              <a:t>radius</a:t>
            </a:r>
          </a:p>
          <a:p>
            <a:pPr marL="342900" indent="-342900"/>
            <a:r>
              <a:rPr lang="en-US" dirty="0"/>
              <a:t>Control peak surface electric and magnetic fields by optimal cell design</a:t>
            </a:r>
          </a:p>
          <a:p>
            <a:pPr marL="342900" indent="-342900"/>
            <a:r>
              <a:rPr lang="en-US" dirty="0"/>
              <a:t>Key to high accelerating gradient</a:t>
            </a:r>
          </a:p>
        </p:txBody>
      </p:sp>
      <p:sp>
        <p:nvSpPr>
          <p:cNvPr id="4" name="Title 3"/>
          <p:cNvSpPr>
            <a:spLocks noGrp="1"/>
          </p:cNvSpPr>
          <p:nvPr>
            <p:ph type="title"/>
          </p:nvPr>
        </p:nvSpPr>
        <p:spPr>
          <a:xfrm>
            <a:off x="838200" y="-30696"/>
            <a:ext cx="10515600" cy="1325563"/>
          </a:xfrm>
        </p:spPr>
        <p:txBody>
          <a:bodyPr>
            <a:normAutofit fontScale="90000"/>
          </a:bodyPr>
          <a:lstStyle/>
          <a:p>
            <a:r>
              <a:rPr lang="en-US" dirty="0"/>
              <a:t>Breakthrough of Distributed RF Coupling Changes the Paradigm for RF Accelerator Performance</a:t>
            </a:r>
          </a:p>
        </p:txBody>
      </p:sp>
      <p:pic>
        <p:nvPicPr>
          <p:cNvPr id="6" name="Picture 5" descr="A picture containing object&#10;&#10;Description generated with very high confidence">
            <a:extLst>
              <a:ext uri="{FF2B5EF4-FFF2-40B4-BE49-F238E27FC236}">
                <a16:creationId xmlns:a16="http://schemas.microsoft.com/office/drawing/2014/main" id="{3034DFE1-34BA-4A7D-AAA0-04851BAAC4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2088" y="2416849"/>
            <a:ext cx="7867175" cy="1792427"/>
          </a:xfrm>
          <a:prstGeom prst="rect">
            <a:avLst/>
          </a:prstGeom>
        </p:spPr>
      </p:pic>
      <p:sp>
        <p:nvSpPr>
          <p:cNvPr id="9" name="TextBox 8">
            <a:extLst>
              <a:ext uri="{FF2B5EF4-FFF2-40B4-BE49-F238E27FC236}">
                <a16:creationId xmlns:a16="http://schemas.microsoft.com/office/drawing/2014/main" id="{8C320BCF-D4C0-484B-8935-0CB05BE005A6}"/>
              </a:ext>
            </a:extLst>
          </p:cNvPr>
          <p:cNvSpPr txBox="1"/>
          <p:nvPr/>
        </p:nvSpPr>
        <p:spPr>
          <a:xfrm>
            <a:off x="2514600" y="4233446"/>
            <a:ext cx="7049494" cy="338554"/>
          </a:xfrm>
          <a:prstGeom prst="rect">
            <a:avLst/>
          </a:prstGeom>
          <a:solidFill>
            <a:schemeClr val="bg1"/>
          </a:solidFill>
        </p:spPr>
        <p:txBody>
          <a:bodyPr wrap="none" rtlCol="0">
            <a:spAutoFit/>
          </a:bodyPr>
          <a:lstStyle/>
          <a:p>
            <a:r>
              <a:rPr lang="en-US" sz="1600" dirty="0"/>
              <a:t>Electric field magnitude produced when RF manifold feeds alternating cells equally</a:t>
            </a:r>
          </a:p>
        </p:txBody>
      </p:sp>
      <p:cxnSp>
        <p:nvCxnSpPr>
          <p:cNvPr id="11" name="Straight Arrow Connector 10"/>
          <p:cNvCxnSpPr/>
          <p:nvPr/>
        </p:nvCxnSpPr>
        <p:spPr>
          <a:xfrm>
            <a:off x="1873487" y="3295650"/>
            <a:ext cx="457200" cy="0"/>
          </a:xfrm>
          <a:prstGeom prst="straightConnector1">
            <a:avLst/>
          </a:prstGeom>
          <a:ln w="571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473438" y="2755555"/>
            <a:ext cx="1161187" cy="461665"/>
          </a:xfrm>
          <a:prstGeom prst="rect">
            <a:avLst/>
          </a:prstGeom>
          <a:noFill/>
        </p:spPr>
        <p:txBody>
          <a:bodyPr wrap="square" rtlCol="0">
            <a:spAutoFit/>
          </a:bodyPr>
          <a:lstStyle/>
          <a:p>
            <a:pPr algn="ctr"/>
            <a:r>
              <a:rPr lang="en-US" sz="2400" dirty="0"/>
              <a:t>Beam</a:t>
            </a:r>
          </a:p>
        </p:txBody>
      </p:sp>
      <p:cxnSp>
        <p:nvCxnSpPr>
          <p:cNvPr id="14" name="Straight Arrow Connector 13"/>
          <p:cNvCxnSpPr/>
          <p:nvPr/>
        </p:nvCxnSpPr>
        <p:spPr>
          <a:xfrm>
            <a:off x="2183205" y="2645938"/>
            <a:ext cx="457200" cy="0"/>
          </a:xfrm>
          <a:prstGeom prst="straightConnector1">
            <a:avLst/>
          </a:prstGeom>
          <a:ln w="571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24001" y="2069729"/>
            <a:ext cx="1722045" cy="461665"/>
          </a:xfrm>
          <a:prstGeom prst="rect">
            <a:avLst/>
          </a:prstGeom>
          <a:noFill/>
        </p:spPr>
        <p:txBody>
          <a:bodyPr wrap="square" rtlCol="0">
            <a:spAutoFit/>
          </a:bodyPr>
          <a:lstStyle/>
          <a:p>
            <a:pPr algn="ctr"/>
            <a:r>
              <a:rPr lang="en-US" sz="2400" dirty="0"/>
              <a:t>RF Power</a:t>
            </a:r>
          </a:p>
        </p:txBody>
      </p:sp>
      <p:sp>
        <p:nvSpPr>
          <p:cNvPr id="7" name="TextBox 6">
            <a:extLst>
              <a:ext uri="{FF2B5EF4-FFF2-40B4-BE49-F238E27FC236}">
                <a16:creationId xmlns:a16="http://schemas.microsoft.com/office/drawing/2014/main" id="{36A9F7F8-971B-4CB5-9D0B-9451CE8E0185}"/>
              </a:ext>
            </a:extLst>
          </p:cNvPr>
          <p:cNvSpPr txBox="1"/>
          <p:nvPr/>
        </p:nvSpPr>
        <p:spPr>
          <a:xfrm>
            <a:off x="271618" y="6369272"/>
            <a:ext cx="5167157" cy="369332"/>
          </a:xfrm>
          <a:prstGeom prst="rect">
            <a:avLst/>
          </a:prstGeom>
          <a:noFill/>
        </p:spPr>
        <p:txBody>
          <a:bodyPr wrap="square" rtlCol="0">
            <a:spAutoFit/>
          </a:bodyPr>
          <a:lstStyle/>
          <a:p>
            <a:r>
              <a:rPr lang="en-GB" dirty="0"/>
              <a:t>Emilio </a:t>
            </a:r>
            <a:r>
              <a:rPr lang="en-GB" dirty="0" err="1"/>
              <a:t>Nanni</a:t>
            </a:r>
            <a:r>
              <a:rPr lang="en-GB" dirty="0"/>
              <a:t>, SLAC.  </a:t>
            </a:r>
            <a:r>
              <a:rPr lang="en-GB" dirty="0" err="1"/>
              <a:t>ArXiv</a:t>
            </a:r>
            <a:r>
              <a:rPr lang="en-GB" dirty="0"/>
              <a:t> 2110.15800 (2021)</a:t>
            </a:r>
          </a:p>
        </p:txBody>
      </p:sp>
      <p:sp>
        <p:nvSpPr>
          <p:cNvPr id="5" name="TextBox 4">
            <a:extLst>
              <a:ext uri="{FF2B5EF4-FFF2-40B4-BE49-F238E27FC236}">
                <a16:creationId xmlns:a16="http://schemas.microsoft.com/office/drawing/2014/main" id="{0C388D42-69E3-4605-8BEE-C85BA4006C0C}"/>
              </a:ext>
            </a:extLst>
          </p:cNvPr>
          <p:cNvSpPr txBox="1"/>
          <p:nvPr/>
        </p:nvSpPr>
        <p:spPr>
          <a:xfrm>
            <a:off x="0" y="3750619"/>
            <a:ext cx="1790700" cy="923330"/>
          </a:xfrm>
          <a:prstGeom prst="rect">
            <a:avLst/>
          </a:prstGeom>
          <a:noFill/>
        </p:spPr>
        <p:txBody>
          <a:bodyPr wrap="square" rtlCol="0">
            <a:spAutoFit/>
          </a:bodyPr>
          <a:lstStyle/>
          <a:p>
            <a:r>
              <a:rPr lang="en-GB" dirty="0"/>
              <a:t>Feed waveguide </a:t>
            </a:r>
          </a:p>
          <a:p>
            <a:r>
              <a:rPr lang="en-GB" dirty="0">
                <a:latin typeface="Symbol" panose="05050102010706020507" pitchFamily="18" charset="2"/>
              </a:rPr>
              <a:t> p </a:t>
            </a:r>
            <a:r>
              <a:rPr lang="en-GB" dirty="0"/>
              <a:t>phase at splitter </a:t>
            </a:r>
          </a:p>
        </p:txBody>
      </p:sp>
      <p:cxnSp>
        <p:nvCxnSpPr>
          <p:cNvPr id="10" name="Straight Arrow Connector 9">
            <a:extLst>
              <a:ext uri="{FF2B5EF4-FFF2-40B4-BE49-F238E27FC236}">
                <a16:creationId xmlns:a16="http://schemas.microsoft.com/office/drawing/2014/main" id="{E0AF8902-C408-409B-9C28-293689ABFB08}"/>
              </a:ext>
            </a:extLst>
          </p:cNvPr>
          <p:cNvCxnSpPr>
            <a:cxnSpLocks/>
          </p:cNvCxnSpPr>
          <p:nvPr/>
        </p:nvCxnSpPr>
        <p:spPr>
          <a:xfrm flipV="1">
            <a:off x="1634829" y="3937395"/>
            <a:ext cx="527168" cy="125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551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E5A343-1086-41E9-BC0D-1E463625C9DB}"/>
              </a:ext>
            </a:extLst>
          </p:cNvPr>
          <p:cNvPicPr>
            <a:picLocks noChangeAspect="1"/>
          </p:cNvPicPr>
          <p:nvPr/>
        </p:nvPicPr>
        <p:blipFill>
          <a:blip r:embed="rId2"/>
          <a:stretch>
            <a:fillRect/>
          </a:stretch>
        </p:blipFill>
        <p:spPr>
          <a:xfrm>
            <a:off x="1358732" y="225381"/>
            <a:ext cx="10563694" cy="2717843"/>
          </a:xfrm>
          <a:prstGeom prst="rect">
            <a:avLst/>
          </a:prstGeom>
        </p:spPr>
      </p:pic>
      <p:sp>
        <p:nvSpPr>
          <p:cNvPr id="4" name="TextBox 3">
            <a:extLst>
              <a:ext uri="{FF2B5EF4-FFF2-40B4-BE49-F238E27FC236}">
                <a16:creationId xmlns:a16="http://schemas.microsoft.com/office/drawing/2014/main" id="{BC12483E-5544-4009-9872-D9ED36C0C43A}"/>
              </a:ext>
            </a:extLst>
          </p:cNvPr>
          <p:cNvSpPr txBox="1"/>
          <p:nvPr/>
        </p:nvSpPr>
        <p:spPr>
          <a:xfrm>
            <a:off x="619125" y="3080126"/>
            <a:ext cx="11144250" cy="3139321"/>
          </a:xfrm>
          <a:prstGeom prst="rect">
            <a:avLst/>
          </a:prstGeom>
          <a:noFill/>
        </p:spPr>
        <p:txBody>
          <a:bodyPr wrap="square" rtlCol="0">
            <a:spAutoFit/>
          </a:bodyPr>
          <a:lstStyle/>
          <a:p>
            <a:r>
              <a:rPr lang="en-GB" dirty="0"/>
              <a:t>Prototype accelerating structure (half-length - 50 cm long, 20 cells):</a:t>
            </a:r>
          </a:p>
          <a:p>
            <a:endParaRPr lang="en-GB" dirty="0"/>
          </a:p>
          <a:p>
            <a:pPr marL="285750" indent="-285750">
              <a:buFont typeface="Arial" panose="020B0604020202020204" pitchFamily="34" charset="0"/>
              <a:buChar char="•"/>
            </a:pPr>
            <a:r>
              <a:rPr lang="en-GB" dirty="0"/>
              <a:t>Split-block fabrication:  2 copper slabs (no current crosses the mid-plane)</a:t>
            </a:r>
          </a:p>
          <a:p>
            <a:endParaRPr lang="en-GB" dirty="0"/>
          </a:p>
          <a:p>
            <a:pPr marL="285750" indent="-285750">
              <a:buFont typeface="Arial" panose="020B0604020202020204" pitchFamily="34" charset="0"/>
              <a:buChar char="•"/>
            </a:pPr>
            <a:r>
              <a:rPr lang="en-GB" dirty="0"/>
              <a:t>State-of-art CNC machining – inexpensive mass production, </a:t>
            </a:r>
            <a:r>
              <a:rPr lang="en-GB" dirty="0">
                <a:solidFill>
                  <a:srgbClr val="FF0000"/>
                </a:solidFill>
              </a:rPr>
              <a:t>no post-CNC finishing required</a:t>
            </a:r>
          </a:p>
          <a:p>
            <a:endParaRPr lang="en-GB" dirty="0">
              <a:solidFill>
                <a:srgbClr val="FF0000"/>
              </a:solidFill>
            </a:endParaRPr>
          </a:p>
          <a:p>
            <a:pPr marL="285750" indent="-285750">
              <a:buFont typeface="Arial" panose="020B0604020202020204" pitchFamily="34" charset="0"/>
              <a:buChar char="•"/>
            </a:pPr>
            <a:r>
              <a:rPr lang="en-GB" dirty="0"/>
              <a:t>Tested up to 160 MV/m, including with beam</a:t>
            </a:r>
          </a:p>
          <a:p>
            <a:endParaRPr lang="en-GB" dirty="0"/>
          </a:p>
          <a:p>
            <a:pPr marL="285750" indent="-285750">
              <a:buFont typeface="Arial" panose="020B0604020202020204" pitchFamily="34" charset="0"/>
              <a:buChar char="•"/>
            </a:pPr>
            <a:r>
              <a:rPr lang="en-GB" dirty="0">
                <a:solidFill>
                  <a:srgbClr val="FF0000"/>
                </a:solidFill>
              </a:rPr>
              <a:t>Robust</a:t>
            </a:r>
            <a:r>
              <a:rPr lang="en-GB" dirty="0"/>
              <a:t> compared with SC cavities, where the risk of operational accidents (such as the fire in SLC DR and 	the splice joint failure at LHC), plus earthquake damage, are ongoing concerns.  [Even if exposed to smoke, copper cavities can be cleaned by ‘beam scrubbing’.  Not so for superconducting cavities.]</a:t>
            </a:r>
          </a:p>
        </p:txBody>
      </p:sp>
      <p:sp>
        <p:nvSpPr>
          <p:cNvPr id="2" name="Slide Number Placeholder 1">
            <a:extLst>
              <a:ext uri="{FF2B5EF4-FFF2-40B4-BE49-F238E27FC236}">
                <a16:creationId xmlns:a16="http://schemas.microsoft.com/office/drawing/2014/main" id="{3B7D0169-646C-441E-8680-781DBED78319}"/>
              </a:ext>
            </a:extLst>
          </p:cNvPr>
          <p:cNvSpPr>
            <a:spLocks noGrp="1"/>
          </p:cNvSpPr>
          <p:nvPr>
            <p:ph type="sldNum" sz="quarter" idx="12"/>
          </p:nvPr>
        </p:nvSpPr>
        <p:spPr/>
        <p:txBody>
          <a:bodyPr/>
          <a:lstStyle/>
          <a:p>
            <a:fld id="{F3C26270-EBF8-4325-88D5-78D50C2B1ED9}" type="slidenum">
              <a:rPr lang="en-GB" smtClean="0"/>
              <a:t>6</a:t>
            </a:fld>
            <a:endParaRPr lang="en-GB"/>
          </a:p>
        </p:txBody>
      </p:sp>
    </p:spTree>
    <p:extLst>
      <p:ext uri="{BB962C8B-B14F-4D97-AF65-F5344CB8AC3E}">
        <p14:creationId xmlns:p14="http://schemas.microsoft.com/office/powerpoint/2010/main" val="3661534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744170B-F5A7-4BA0-8E64-E7427F48C53F}"/>
              </a:ext>
            </a:extLst>
          </p:cNvPr>
          <p:cNvSpPr>
            <a:spLocks noGrp="1"/>
          </p:cNvSpPr>
          <p:nvPr>
            <p:ph sz="quarter" idx="14"/>
          </p:nvPr>
        </p:nvSpPr>
        <p:spPr/>
        <p:txBody>
          <a:bodyPr/>
          <a:lstStyle/>
          <a:p>
            <a:pPr marL="0" indent="0">
              <a:buNone/>
            </a:pPr>
            <a:endParaRPr lang="en-GB" dirty="0"/>
          </a:p>
        </p:txBody>
      </p:sp>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7</a:t>
            </a:fld>
            <a:endParaRPr lang="en-US" dirty="0">
              <a:solidFill>
                <a:srgbClr val="000000"/>
              </a:solidFill>
            </a:endParaRPr>
          </a:p>
        </p:txBody>
      </p:sp>
      <p:sp>
        <p:nvSpPr>
          <p:cNvPr id="4" name="Title 3"/>
          <p:cNvSpPr>
            <a:spLocks noGrp="1"/>
          </p:cNvSpPr>
          <p:nvPr>
            <p:ph type="title"/>
          </p:nvPr>
        </p:nvSpPr>
        <p:spPr>
          <a:xfrm>
            <a:off x="805735" y="-47798"/>
            <a:ext cx="10515600" cy="1325563"/>
          </a:xfrm>
        </p:spPr>
        <p:txBody>
          <a:bodyPr>
            <a:normAutofit fontScale="90000"/>
          </a:bodyPr>
          <a:lstStyle/>
          <a:p>
            <a:r>
              <a:rPr lang="en-US" dirty="0"/>
              <a:t>Transformative Impact for Efficient High-Gradient Operation with Cryo-Copper Accelerators</a:t>
            </a:r>
          </a:p>
        </p:txBody>
      </p:sp>
      <p:sp>
        <p:nvSpPr>
          <p:cNvPr id="6" name="Rectangle 5">
            <a:extLst>
              <a:ext uri="{FF2B5EF4-FFF2-40B4-BE49-F238E27FC236}">
                <a16:creationId xmlns:a16="http://schemas.microsoft.com/office/drawing/2014/main" id="{2AD54C78-6279-4240-82E6-341CF5DA1300}"/>
              </a:ext>
            </a:extLst>
          </p:cNvPr>
          <p:cNvSpPr/>
          <p:nvPr/>
        </p:nvSpPr>
        <p:spPr>
          <a:xfrm>
            <a:off x="5962351" y="5180996"/>
            <a:ext cx="5181600" cy="307777"/>
          </a:xfrm>
          <a:prstGeom prst="rect">
            <a:avLst/>
          </a:prstGeom>
        </p:spPr>
        <p:txBody>
          <a:bodyPr wrap="square">
            <a:spAutoFit/>
          </a:bodyPr>
          <a:lstStyle/>
          <a:p>
            <a:pPr algn="ctr"/>
            <a:r>
              <a:rPr lang="en-US" sz="1400" dirty="0">
                <a:solidFill>
                  <a:srgbClr val="222222"/>
                </a:solidFill>
                <a:latin typeface="Arial" panose="020B0604020202020204" pitchFamily="34" charset="0"/>
              </a:rPr>
              <a:t>Cahill, A. D., et al. </a:t>
            </a:r>
            <a:r>
              <a:rPr lang="en-US" sz="1400" i="1" dirty="0">
                <a:solidFill>
                  <a:srgbClr val="222222"/>
                </a:solidFill>
                <a:latin typeface="Arial" panose="020B0604020202020204" pitchFamily="34" charset="0"/>
              </a:rPr>
              <a:t>PRAB</a:t>
            </a:r>
            <a:r>
              <a:rPr lang="en-US" sz="1400" dirty="0">
                <a:solidFill>
                  <a:srgbClr val="222222"/>
                </a:solidFill>
                <a:latin typeface="Arial" panose="020B0604020202020204" pitchFamily="34" charset="0"/>
              </a:rPr>
              <a:t> 21.10 (2018): 102002.</a:t>
            </a:r>
            <a:endParaRPr lang="en-US" sz="1400" dirty="0"/>
          </a:p>
        </p:txBody>
      </p:sp>
      <p:pic>
        <p:nvPicPr>
          <p:cNvPr id="7" name="Picture 6">
            <a:extLst>
              <a:ext uri="{FF2B5EF4-FFF2-40B4-BE49-F238E27FC236}">
                <a16:creationId xmlns:a16="http://schemas.microsoft.com/office/drawing/2014/main" id="{2D1BB4E1-4E98-974E-AF07-65E77458F28C}"/>
              </a:ext>
            </a:extLst>
          </p:cNvPr>
          <p:cNvPicPr>
            <a:picLocks noChangeAspect="1"/>
          </p:cNvPicPr>
          <p:nvPr/>
        </p:nvPicPr>
        <p:blipFill rotWithShape="1">
          <a:blip r:embed="rId2"/>
          <a:srcRect b="5378"/>
          <a:stretch/>
        </p:blipFill>
        <p:spPr>
          <a:xfrm>
            <a:off x="5815885" y="1590675"/>
            <a:ext cx="5474533" cy="3338299"/>
          </a:xfrm>
          <a:prstGeom prst="rect">
            <a:avLst/>
          </a:prstGeom>
        </p:spPr>
      </p:pic>
      <p:sp>
        <p:nvSpPr>
          <p:cNvPr id="5" name="TextBox 4">
            <a:extLst>
              <a:ext uri="{FF2B5EF4-FFF2-40B4-BE49-F238E27FC236}">
                <a16:creationId xmlns:a16="http://schemas.microsoft.com/office/drawing/2014/main" id="{EDA796F2-0932-4BEA-BBD8-1A14BCFBDF40}"/>
              </a:ext>
            </a:extLst>
          </p:cNvPr>
          <p:cNvSpPr txBox="1"/>
          <p:nvPr/>
        </p:nvSpPr>
        <p:spPr>
          <a:xfrm>
            <a:off x="609599" y="1849450"/>
            <a:ext cx="4305301" cy="2031325"/>
          </a:xfrm>
          <a:prstGeom prst="rect">
            <a:avLst/>
          </a:prstGeom>
          <a:noFill/>
        </p:spPr>
        <p:txBody>
          <a:bodyPr wrap="square" rtlCol="0">
            <a:spAutoFit/>
          </a:bodyPr>
          <a:lstStyle/>
          <a:p>
            <a:pPr marL="285750" indent="-285750">
              <a:buFont typeface="Arial" panose="020B0604020202020204" pitchFamily="34" charset="0"/>
              <a:buChar char="•"/>
            </a:pPr>
            <a:r>
              <a:rPr lang="en-GB" dirty="0"/>
              <a:t>Surface resistance of copper at 5.71 GHz is reduced by factor 2.55 when cooling from 300 K to 77 K</a:t>
            </a:r>
          </a:p>
          <a:p>
            <a:endParaRPr lang="en-GB" dirty="0"/>
          </a:p>
          <a:p>
            <a:pPr marL="285750" indent="-285750">
              <a:buFont typeface="Arial" panose="020B0604020202020204" pitchFamily="34" charset="0"/>
              <a:buChar char="•"/>
            </a:pPr>
            <a:r>
              <a:rPr lang="en-US" dirty="0"/>
              <a:t>Operation with liquid nitrogen is simple and practical</a:t>
            </a:r>
          </a:p>
          <a:p>
            <a:endParaRPr lang="en-US" dirty="0"/>
          </a:p>
        </p:txBody>
      </p:sp>
    </p:spTree>
    <p:extLst>
      <p:ext uri="{BB962C8B-B14F-4D97-AF65-F5344CB8AC3E}">
        <p14:creationId xmlns:p14="http://schemas.microsoft.com/office/powerpoint/2010/main" val="2485726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8D3D07-0E5E-41C6-B23F-0661E8A39ED6}"/>
              </a:ext>
            </a:extLst>
          </p:cNvPr>
          <p:cNvPicPr>
            <a:picLocks noChangeAspect="1"/>
          </p:cNvPicPr>
          <p:nvPr/>
        </p:nvPicPr>
        <p:blipFill>
          <a:blip r:embed="rId2"/>
          <a:stretch>
            <a:fillRect/>
          </a:stretch>
        </p:blipFill>
        <p:spPr>
          <a:xfrm>
            <a:off x="691998" y="406320"/>
            <a:ext cx="5893103" cy="3111660"/>
          </a:xfrm>
          <a:prstGeom prst="rect">
            <a:avLst/>
          </a:prstGeom>
        </p:spPr>
      </p:pic>
      <p:pic>
        <p:nvPicPr>
          <p:cNvPr id="5" name="Picture 4">
            <a:extLst>
              <a:ext uri="{FF2B5EF4-FFF2-40B4-BE49-F238E27FC236}">
                <a16:creationId xmlns:a16="http://schemas.microsoft.com/office/drawing/2014/main" id="{DD29CA43-1023-4931-80DE-722F6755E7B2}"/>
              </a:ext>
            </a:extLst>
          </p:cNvPr>
          <p:cNvPicPr>
            <a:picLocks noChangeAspect="1"/>
          </p:cNvPicPr>
          <p:nvPr/>
        </p:nvPicPr>
        <p:blipFill>
          <a:blip r:embed="rId3"/>
          <a:stretch>
            <a:fillRect/>
          </a:stretch>
        </p:blipFill>
        <p:spPr>
          <a:xfrm>
            <a:off x="5953124" y="514285"/>
            <a:ext cx="6224444" cy="5937395"/>
          </a:xfrm>
          <a:prstGeom prst="rect">
            <a:avLst/>
          </a:prstGeom>
        </p:spPr>
      </p:pic>
      <p:sp>
        <p:nvSpPr>
          <p:cNvPr id="2" name="Slide Number Placeholder 1">
            <a:extLst>
              <a:ext uri="{FF2B5EF4-FFF2-40B4-BE49-F238E27FC236}">
                <a16:creationId xmlns:a16="http://schemas.microsoft.com/office/drawing/2014/main" id="{CBE9738B-80A4-4D71-BEED-3887F70A43C8}"/>
              </a:ext>
            </a:extLst>
          </p:cNvPr>
          <p:cNvSpPr>
            <a:spLocks noGrp="1"/>
          </p:cNvSpPr>
          <p:nvPr>
            <p:ph type="sldNum" sz="quarter" idx="12"/>
          </p:nvPr>
        </p:nvSpPr>
        <p:spPr/>
        <p:txBody>
          <a:bodyPr/>
          <a:lstStyle/>
          <a:p>
            <a:fld id="{F3C26270-EBF8-4325-88D5-78D50C2B1ED9}" type="slidenum">
              <a:rPr lang="en-GB" smtClean="0"/>
              <a:t>8</a:t>
            </a:fld>
            <a:endParaRPr lang="en-GB"/>
          </a:p>
        </p:txBody>
      </p:sp>
    </p:spTree>
    <p:extLst>
      <p:ext uri="{BB962C8B-B14F-4D97-AF65-F5344CB8AC3E}">
        <p14:creationId xmlns:p14="http://schemas.microsoft.com/office/powerpoint/2010/main" val="3375663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A05E39-FDF3-4E6B-B301-1E0809A4E69A}"/>
              </a:ext>
            </a:extLst>
          </p:cNvPr>
          <p:cNvPicPr>
            <a:picLocks noChangeAspect="1"/>
          </p:cNvPicPr>
          <p:nvPr/>
        </p:nvPicPr>
        <p:blipFill>
          <a:blip r:embed="rId2"/>
          <a:stretch>
            <a:fillRect/>
          </a:stretch>
        </p:blipFill>
        <p:spPr>
          <a:xfrm>
            <a:off x="104624" y="0"/>
            <a:ext cx="6840655" cy="2555931"/>
          </a:xfrm>
          <a:prstGeom prst="rect">
            <a:avLst/>
          </a:prstGeom>
        </p:spPr>
      </p:pic>
      <p:pic>
        <p:nvPicPr>
          <p:cNvPr id="5" name="Picture 4">
            <a:extLst>
              <a:ext uri="{FF2B5EF4-FFF2-40B4-BE49-F238E27FC236}">
                <a16:creationId xmlns:a16="http://schemas.microsoft.com/office/drawing/2014/main" id="{716E2B18-93D8-4E06-A443-002DA8980AA2}"/>
              </a:ext>
            </a:extLst>
          </p:cNvPr>
          <p:cNvPicPr>
            <a:picLocks noChangeAspect="1"/>
          </p:cNvPicPr>
          <p:nvPr/>
        </p:nvPicPr>
        <p:blipFill>
          <a:blip r:embed="rId3"/>
          <a:stretch>
            <a:fillRect/>
          </a:stretch>
        </p:blipFill>
        <p:spPr>
          <a:xfrm>
            <a:off x="4797154" y="1660581"/>
            <a:ext cx="7394846" cy="4434914"/>
          </a:xfrm>
          <a:prstGeom prst="rect">
            <a:avLst/>
          </a:prstGeom>
        </p:spPr>
      </p:pic>
      <p:sp>
        <p:nvSpPr>
          <p:cNvPr id="6" name="TextBox 5">
            <a:extLst>
              <a:ext uri="{FF2B5EF4-FFF2-40B4-BE49-F238E27FC236}">
                <a16:creationId xmlns:a16="http://schemas.microsoft.com/office/drawing/2014/main" id="{CA2955D7-31CD-4898-9BF7-1BAC1EF06B5B}"/>
              </a:ext>
            </a:extLst>
          </p:cNvPr>
          <p:cNvSpPr txBox="1"/>
          <p:nvPr/>
        </p:nvSpPr>
        <p:spPr>
          <a:xfrm>
            <a:off x="93452" y="2555931"/>
            <a:ext cx="5011948" cy="2585323"/>
          </a:xfrm>
          <a:prstGeom prst="rect">
            <a:avLst/>
          </a:prstGeom>
          <a:noFill/>
        </p:spPr>
        <p:txBody>
          <a:bodyPr wrap="square" rtlCol="0">
            <a:spAutoFit/>
          </a:bodyPr>
          <a:lstStyle/>
          <a:p>
            <a:endParaRPr lang="en-GB" dirty="0"/>
          </a:p>
          <a:p>
            <a:r>
              <a:rPr lang="en-GB" dirty="0"/>
              <a:t>Next step (when funded) will be a complete cryo-module (8 of 1 m accelerating structures)</a:t>
            </a:r>
          </a:p>
          <a:p>
            <a:endParaRPr lang="en-GB" dirty="0"/>
          </a:p>
          <a:p>
            <a:r>
              <a:rPr lang="en-GB" dirty="0"/>
              <a:t>Fed by 4 commercial RF sources, C-band klystrons, which are steadily becoming </a:t>
            </a:r>
            <a:r>
              <a:rPr lang="en-GB" dirty="0">
                <a:solidFill>
                  <a:srgbClr val="FF0000"/>
                </a:solidFill>
              </a:rPr>
              <a:t>more efficient and less expensive </a:t>
            </a:r>
            <a:r>
              <a:rPr lang="en-GB" dirty="0"/>
              <a:t>(Powerful world-wide collaboration between CERN, KEK, PSI, INFN, SLAC, Fermilab, IHEP, …  and industry)</a:t>
            </a:r>
          </a:p>
        </p:txBody>
      </p:sp>
      <p:sp>
        <p:nvSpPr>
          <p:cNvPr id="2" name="Slide Number Placeholder 1">
            <a:extLst>
              <a:ext uri="{FF2B5EF4-FFF2-40B4-BE49-F238E27FC236}">
                <a16:creationId xmlns:a16="http://schemas.microsoft.com/office/drawing/2014/main" id="{3156DE40-B846-459F-8ACA-B8E3F7FCC618}"/>
              </a:ext>
            </a:extLst>
          </p:cNvPr>
          <p:cNvSpPr>
            <a:spLocks noGrp="1"/>
          </p:cNvSpPr>
          <p:nvPr>
            <p:ph type="sldNum" sz="quarter" idx="12"/>
          </p:nvPr>
        </p:nvSpPr>
        <p:spPr/>
        <p:txBody>
          <a:bodyPr/>
          <a:lstStyle/>
          <a:p>
            <a:fld id="{F3C26270-EBF8-4325-88D5-78D50C2B1ED9}" type="slidenum">
              <a:rPr lang="en-GB" smtClean="0"/>
              <a:t>9</a:t>
            </a:fld>
            <a:endParaRPr lang="en-GB"/>
          </a:p>
        </p:txBody>
      </p:sp>
    </p:spTree>
    <p:extLst>
      <p:ext uri="{BB962C8B-B14F-4D97-AF65-F5344CB8AC3E}">
        <p14:creationId xmlns:p14="http://schemas.microsoft.com/office/powerpoint/2010/main" val="40477304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13689</TotalTime>
  <Words>3150</Words>
  <Application>Microsoft Office PowerPoint</Application>
  <PresentationFormat>Widescreen</PresentationFormat>
  <Paragraphs>354</Paragraphs>
  <Slides>37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Calibri Light</vt:lpstr>
      <vt:lpstr>Cambria Math</vt:lpstr>
      <vt:lpstr>Comic Sans MS</vt:lpstr>
      <vt:lpstr>oswald</vt:lpstr>
      <vt:lpstr>Symbol</vt:lpstr>
      <vt:lpstr>Wingdings</vt:lpstr>
      <vt:lpstr>Office Theme</vt:lpstr>
      <vt:lpstr>PowerPoint Presentation</vt:lpstr>
      <vt:lpstr>PowerPoint Presentation</vt:lpstr>
      <vt:lpstr>PowerPoint Presentation</vt:lpstr>
      <vt:lpstr>PowerPoint Presentation</vt:lpstr>
      <vt:lpstr>Breakthrough of Distributed RF Coupling Changes the Paradigm for RF Accelerator Performance</vt:lpstr>
      <vt:lpstr>PowerPoint Presentation</vt:lpstr>
      <vt:lpstr>Transformative Impact for Efficient High-Gradient Operation with Cryo-Copper Accelerators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2008, we were a bit pioneering, but now we are on firm ground – ITS-2 (ALICE)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SPT- conclusions and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Damerell, Chris (STFC,RAL,PPD)</dc:creator>
  <cp:lastModifiedBy>Damerell, Chris (STFC,RAL,PPD)</cp:lastModifiedBy>
  <cp:revision>75</cp:revision>
  <cp:lastPrinted>2022-02-15T15:23:01Z</cp:lastPrinted>
  <dcterms:created xsi:type="dcterms:W3CDTF">2022-01-31T14:01:09Z</dcterms:created>
  <dcterms:modified xsi:type="dcterms:W3CDTF">2022-02-16T08:27:37Z</dcterms:modified>
</cp:coreProperties>
</file>