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4294" r:id="rId2"/>
    <p:sldMasterId id="2147484296" r:id="rId3"/>
  </p:sldMasterIdLst>
  <p:notesMasterIdLst>
    <p:notesMasterId r:id="rId27"/>
  </p:notesMasterIdLst>
  <p:handoutMasterIdLst>
    <p:handoutMasterId r:id="rId28"/>
  </p:handoutMasterIdLst>
  <p:sldIdLst>
    <p:sldId id="698" r:id="rId4"/>
    <p:sldId id="724" r:id="rId5"/>
    <p:sldId id="326" r:id="rId6"/>
    <p:sldId id="726" r:id="rId7"/>
    <p:sldId id="704" r:id="rId8"/>
    <p:sldId id="732" r:id="rId9"/>
    <p:sldId id="741" r:id="rId10"/>
    <p:sldId id="714" r:id="rId11"/>
    <p:sldId id="715" r:id="rId12"/>
    <p:sldId id="742" r:id="rId13"/>
    <p:sldId id="666" r:id="rId14"/>
    <p:sldId id="738" r:id="rId15"/>
    <p:sldId id="739" r:id="rId16"/>
    <p:sldId id="743" r:id="rId17"/>
    <p:sldId id="703" r:id="rId18"/>
    <p:sldId id="705" r:id="rId19"/>
    <p:sldId id="734" r:id="rId20"/>
    <p:sldId id="709" r:id="rId21"/>
    <p:sldId id="736" r:id="rId22"/>
    <p:sldId id="745" r:id="rId23"/>
    <p:sldId id="748" r:id="rId24"/>
    <p:sldId id="746" r:id="rId25"/>
    <p:sldId id="729" r:id="rId26"/>
  </p:sldIdLst>
  <p:sldSz cx="9906000" cy="6858000" type="A4"/>
  <p:notesSz cx="6811963" cy="9942513"/>
  <p:defaultTextStyle>
    <a:defPPr>
      <a:defRPr lang="en-GB"/>
    </a:defPPr>
    <a:lvl1pPr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1pPr>
    <a:lvl2pPr marL="457200"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2pPr>
    <a:lvl3pPr marL="914400"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3pPr>
    <a:lvl4pPr marL="1371600"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4pPr>
    <a:lvl5pPr marL="1828800"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2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E3FF1"/>
    <a:srgbClr val="900090"/>
    <a:srgbClr val="F9BEFF"/>
    <a:srgbClr val="96DFFF"/>
    <a:srgbClr val="C842E4"/>
    <a:srgbClr val="31EAFF"/>
    <a:srgbClr val="13A634"/>
    <a:srgbClr val="715FFD"/>
    <a:srgbClr val="394BFD"/>
    <a:srgbClr val="7D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056" autoAdjust="0"/>
    <p:restoredTop sz="94507" autoAdjust="0"/>
  </p:normalViewPr>
  <p:slideViewPr>
    <p:cSldViewPr snapToGrid="0">
      <p:cViewPr varScale="1">
        <p:scale>
          <a:sx n="116" d="100"/>
          <a:sy n="116" d="100"/>
        </p:scale>
        <p:origin x="880" y="192"/>
      </p:cViewPr>
      <p:guideLst>
        <p:guide orient="horz" pos="2160"/>
        <p:guide pos="4280"/>
      </p:guideLst>
    </p:cSldViewPr>
  </p:slideViewPr>
  <p:outlineViewPr>
    <p:cViewPr>
      <p:scale>
        <a:sx n="33" d="100"/>
        <a:sy n="33" d="100"/>
      </p:scale>
      <p:origin x="0" y="-13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2808" y="-96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>
            <a:lvl1pPr algn="l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98788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>
            <a:lvl1pPr algn="r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22588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b" anchorCtr="0" compatLnSpc="1">
            <a:prstTxWarp prst="textNoShape">
              <a:avLst/>
            </a:prstTxWarp>
          </a:bodyPr>
          <a:lstStyle>
            <a:lvl1pPr algn="l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98788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b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5CED8CE8-5666-4A68-BC79-EDC1A484650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08106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>
            <a:lvl1pPr algn="l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>
            <a:lvl1pPr algn="r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6125"/>
            <a:ext cx="5383212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638" y="4721225"/>
            <a:ext cx="4992687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GB" noProof="0"/>
              <a:t>Click to edit Master text styles</a:t>
            </a:r>
          </a:p>
          <a:p>
            <a:pPr lvl="1"/>
            <a:r>
              <a:rPr lang="en-GB" altLang="en-GB" noProof="0"/>
              <a:t>Second level</a:t>
            </a:r>
          </a:p>
          <a:p>
            <a:pPr lvl="2"/>
            <a:r>
              <a:rPr lang="en-GB" altLang="en-GB" noProof="0"/>
              <a:t>Third level</a:t>
            </a:r>
          </a:p>
          <a:p>
            <a:pPr lvl="3"/>
            <a:r>
              <a:rPr lang="en-GB" altLang="en-GB" noProof="0"/>
              <a:t>Fourth level</a:t>
            </a:r>
          </a:p>
          <a:p>
            <a:pPr lvl="4"/>
            <a:r>
              <a:rPr lang="en-GB" altLang="en-GB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b" anchorCtr="0" compatLnSpc="1">
            <a:prstTxWarp prst="textNoShape">
              <a:avLst/>
            </a:prstTxWarp>
          </a:bodyPr>
          <a:lstStyle>
            <a:lvl1pPr algn="l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7213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b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BD8C3639-9B5A-4081-9F33-1411393B58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00859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60400" y="1219200"/>
            <a:ext cx="85852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146300" y="3962400"/>
            <a:ext cx="705485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524000"/>
            <a:ext cx="8258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GB" altLang="en-US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46300" y="3962400"/>
            <a:ext cx="70993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GB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3638"/>
            <a:ext cx="2311400" cy="4572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3638"/>
            <a:ext cx="3136900" cy="4572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3638"/>
            <a:ext cx="2311400" cy="457200"/>
          </a:xfrm>
        </p:spPr>
        <p:txBody>
          <a:bodyPr/>
          <a:lstStyle>
            <a:lvl1pPr>
              <a:defRPr sz="1200"/>
            </a:lvl1pPr>
          </a:lstStyle>
          <a:p>
            <a:fld id="{ABB4307B-2207-4B2D-90A4-47AB593032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06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C3CE3-3A05-4072-A449-BE19058D589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7006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7813"/>
            <a:ext cx="2228850" cy="60309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7813"/>
            <a:ext cx="6534150" cy="60309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E322B-613D-4081-BB9D-AE3F58A384DF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37547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DE00E-A80D-4B23-8072-3D92E3F36214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14456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C56B6-F522-4591-94F9-84D79336782C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74762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B0F89E-0BE2-495A-9E38-4197A8BF54BF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83901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A7FE50-AED6-432F-BD62-CF84A5455ED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55160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0292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699E5-99F6-4573-95CA-C42AA72F0C7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96532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ABD538-ECC4-4255-B313-CA133B5662D9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21373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06475"/>
            <a:ext cx="89154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3733800"/>
            <a:ext cx="89154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44422-E2AC-4B24-89FF-B845C277C6DC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4202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006475"/>
            <a:ext cx="8915400" cy="530225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40477D-253E-4DEE-8978-08CE5641D5F5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9396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A4D2D7-83F5-4541-9D32-B2FDCDFFC81E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78949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Student Open Day - CMS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6364D-B547-A142-BBAA-A98E26EFA8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417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61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49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12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19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8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27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30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91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0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AD42A-E9B0-41D7-904F-8A3A594AA3D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480993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272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February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18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006475"/>
            <a:ext cx="4381500" cy="530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FBC05-92F9-41C4-BEE5-B9C42204204E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2743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C2823-2227-48E8-8AAF-B9E5DAD860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9468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175E5-16AB-4B64-B2C8-BEC48E990EE8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82662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E3995-A210-4BDF-AFA3-6114831AD80C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7638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E1091E-0219-4FFC-A49F-B2755FBD209E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21663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3ADD7-C00C-4B8D-B1D5-510B741DDC2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9015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43717"/>
            <a:ext cx="89154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006475"/>
            <a:ext cx="891540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375400"/>
            <a:ext cx="23114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96818" y="6391275"/>
            <a:ext cx="345136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  <a:endParaRPr lang="en-GB" altLang="en-US" dirty="0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399213"/>
            <a:ext cx="23114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800" b="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fld id="{C1306BD8-6677-446A-B6D7-F2DF376113CD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 flipV="1">
            <a:off x="410203" y="220876"/>
            <a:ext cx="8917947" cy="709958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96888" y="6327775"/>
            <a:ext cx="89154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75" r:id="rId4"/>
    <p:sldLayoutId id="2147484276" r:id="rId5"/>
    <p:sldLayoutId id="2147484277" r:id="rId6"/>
    <p:sldLayoutId id="2147484293" r:id="rId7"/>
    <p:sldLayoutId id="2147484278" r:id="rId8"/>
    <p:sldLayoutId id="2147484279" r:id="rId9"/>
    <p:sldLayoutId id="2147484280" r:id="rId10"/>
    <p:sldLayoutId id="2147484281" r:id="rId11"/>
    <p:sldLayoutId id="2147484282" r:id="rId12"/>
    <p:sldLayoutId id="2147484283" r:id="rId13"/>
    <p:sldLayoutId id="2147484284" r:id="rId14"/>
    <p:sldLayoutId id="2147484285" r:id="rId15"/>
    <p:sldLayoutId id="2147484286" r:id="rId16"/>
    <p:sldLayoutId id="2147484287" r:id="rId17"/>
    <p:sldLayoutId id="2147484288" r:id="rId18"/>
    <p:sldLayoutId id="2147484289" r:id="rId19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rgbClr val="FF0000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20000"/>
        <a:buFont typeface="Lucida Grande"/>
        <a:buChar char="-"/>
        <a:defRPr sz="2200">
          <a:solidFill>
            <a:srgbClr val="0000FF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Lucida Grande"/>
        <a:buChar char="-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5223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894"/>
            <a:ext cx="2311400" cy="4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en-GB" b="0">
                <a:ea typeface="ＭＳ Ｐゴシック" charset="0"/>
                <a:cs typeface="ＭＳ Ｐゴシック" charset="0"/>
              </a:rPr>
              <a:t>February 2022</a:t>
            </a: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894"/>
            <a:ext cx="3136900" cy="4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b="0">
                <a:ea typeface="ＭＳ Ｐゴシック" charset="0"/>
                <a:cs typeface="ＭＳ Ｐゴシック" charset="0"/>
              </a:rPr>
              <a:t>Student Open Day - CMS</a:t>
            </a:r>
            <a:endParaRPr lang="en-GB" b="0">
              <a:ea typeface="ＭＳ Ｐゴシック" charset="0"/>
              <a:cs typeface="ＭＳ Ｐゴシック" charset="0"/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894"/>
            <a:ext cx="2311400" cy="4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fld id="{8B3A4605-8AAC-7C43-8D81-43FE74A37AD1}" type="slidenum">
              <a:rPr lang="en-GB" b="0">
                <a:ea typeface="ＭＳ Ｐゴシック" charset="0"/>
                <a:cs typeface="ＭＳ Ｐゴシック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GB" b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06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February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GB"/>
              <a:t>Student Open Day - CMS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9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283187" TargetMode="External"/><Relationship Id="rId3" Type="http://schemas.openxmlformats.org/officeDocument/2006/relationships/hyperlink" Target="https://cds.cern.ch/record/2272264/files/CMS-TDR-014.pdf" TargetMode="External"/><Relationship Id="rId7" Type="http://schemas.openxmlformats.org/officeDocument/2006/relationships/hyperlink" Target="https://cds.cern.ch/record/2293646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s.cern.ch/record/2283193" TargetMode="External"/><Relationship Id="rId11" Type="http://schemas.openxmlformats.org/officeDocument/2006/relationships/hyperlink" Target="https://cds.cern.ch/record/2283189" TargetMode="External"/><Relationship Id="rId5" Type="http://schemas.openxmlformats.org/officeDocument/2006/relationships/hyperlink" Target="https://cds.cern.ch/record/2283192" TargetMode="External"/><Relationship Id="rId10" Type="http://schemas.openxmlformats.org/officeDocument/2006/relationships/hyperlink" Target="https://cds.cern.ch/record/2667167" TargetMode="External"/><Relationship Id="rId4" Type="http://schemas.openxmlformats.org/officeDocument/2006/relationships/hyperlink" Target="https://cds.cern.ch/record/2714892" TargetMode="External"/><Relationship Id="rId9" Type="http://schemas.openxmlformats.org/officeDocument/2006/relationships/hyperlink" Target="http://cds.cern.ch/record/002706512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283187" TargetMode="External"/><Relationship Id="rId3" Type="http://schemas.openxmlformats.org/officeDocument/2006/relationships/hyperlink" Target="https://cds.cern.ch/record/2272264/files/CMS-TDR-014.pdf" TargetMode="External"/><Relationship Id="rId7" Type="http://schemas.openxmlformats.org/officeDocument/2006/relationships/hyperlink" Target="https://cds.cern.ch/record/2293646" TargetMode="External"/><Relationship Id="rId12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s.cern.ch/record/2283193" TargetMode="External"/><Relationship Id="rId11" Type="http://schemas.openxmlformats.org/officeDocument/2006/relationships/hyperlink" Target="https://cds.cern.ch/record/2283189" TargetMode="External"/><Relationship Id="rId5" Type="http://schemas.openxmlformats.org/officeDocument/2006/relationships/hyperlink" Target="https://cds.cern.ch/record/2283192" TargetMode="External"/><Relationship Id="rId10" Type="http://schemas.openxmlformats.org/officeDocument/2006/relationships/hyperlink" Target="https://cds.cern.ch/record/2667167" TargetMode="External"/><Relationship Id="rId4" Type="http://schemas.openxmlformats.org/officeDocument/2006/relationships/hyperlink" Target="https://cds.cern.ch/record/2714892" TargetMode="External"/><Relationship Id="rId9" Type="http://schemas.openxmlformats.org/officeDocument/2006/relationships/hyperlink" Target="http://cds.cern.ch/record/00270651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283187" TargetMode="External"/><Relationship Id="rId13" Type="http://schemas.openxmlformats.org/officeDocument/2006/relationships/image" Target="../media/image21.png"/><Relationship Id="rId3" Type="http://schemas.openxmlformats.org/officeDocument/2006/relationships/hyperlink" Target="https://cds.cern.ch/record/2272264/files/CMS-TDR-014.pdf" TargetMode="External"/><Relationship Id="rId7" Type="http://schemas.openxmlformats.org/officeDocument/2006/relationships/hyperlink" Target="https://cds.cern.ch/record/2293646" TargetMode="External"/><Relationship Id="rId12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s.cern.ch/record/2283193" TargetMode="External"/><Relationship Id="rId11" Type="http://schemas.openxmlformats.org/officeDocument/2006/relationships/hyperlink" Target="https://cds.cern.ch/record/2283189" TargetMode="External"/><Relationship Id="rId5" Type="http://schemas.openxmlformats.org/officeDocument/2006/relationships/hyperlink" Target="https://cds.cern.ch/record/2283192" TargetMode="External"/><Relationship Id="rId10" Type="http://schemas.openxmlformats.org/officeDocument/2006/relationships/hyperlink" Target="https://cds.cern.ch/record/2667167" TargetMode="External"/><Relationship Id="rId4" Type="http://schemas.openxmlformats.org/officeDocument/2006/relationships/hyperlink" Target="https://cds.cern.ch/record/2714892" TargetMode="External"/><Relationship Id="rId9" Type="http://schemas.openxmlformats.org/officeDocument/2006/relationships/hyperlink" Target="http://cds.cern.ch/record/002706512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0.emf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410F71-ED7C-0045-A653-4478331BC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" t="29000" r="-2126" b="8334"/>
          <a:stretch/>
        </p:blipFill>
        <p:spPr>
          <a:xfrm>
            <a:off x="0" y="1554480"/>
            <a:ext cx="10345867" cy="4297680"/>
          </a:xfrm>
          <a:prstGeom prst="rect">
            <a:avLst/>
          </a:prstGeom>
          <a:solidFill>
            <a:srgbClr val="FF0000">
              <a:alpha val="99000"/>
            </a:srgbClr>
          </a:solidFill>
        </p:spPr>
      </p:pic>
      <p:sp>
        <p:nvSpPr>
          <p:cNvPr id="63490" name="Text Box 6"/>
          <p:cNvSpPr txBox="1">
            <a:spLocks noChangeArrowheads="1"/>
          </p:cNvSpPr>
          <p:nvPr/>
        </p:nvSpPr>
        <p:spPr bwMode="auto">
          <a:xfrm>
            <a:off x="2551701" y="501519"/>
            <a:ext cx="5305034" cy="6463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3600" b="0" dirty="0">
                <a:solidFill>
                  <a:schemeClr val="bg1"/>
                </a:solidFill>
              </a:rPr>
              <a:t>CMS Experiment </a:t>
            </a:r>
          </a:p>
        </p:txBody>
      </p:sp>
      <p:sp>
        <p:nvSpPr>
          <p:cNvPr id="63491" name="Text Box 8"/>
          <p:cNvSpPr txBox="1">
            <a:spLocks noChangeArrowheads="1"/>
          </p:cNvSpPr>
          <p:nvPr/>
        </p:nvSpPr>
        <p:spPr bwMode="auto">
          <a:xfrm>
            <a:off x="3154953" y="6083407"/>
            <a:ext cx="3833101" cy="40011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b="0" dirty="0">
                <a:solidFill>
                  <a:schemeClr val="bg1"/>
                </a:solidFill>
              </a:rPr>
              <a:t>C. H. Shepherd-Themistocleous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B46CC7-FC93-E14B-8533-55CE20A3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C71F3-23D5-2342-91D7-C23EA38DF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36364D-B547-A142-BBAA-A98E26EFA85E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EC1D30-4F52-804F-B73E-ABA869D02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Student Open Day - CMS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074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3C00-6FCD-0B43-9638-F70F1F3A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20182"/>
            <a:ext cx="89154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HL-LHC Upgrades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5FE2C-2D4F-C743-84D5-0C12920E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GB"/>
              <a:t>February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FD56-07AA-EF41-84C8-E8A03516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Student Open Day - CMS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CABD60-A244-9042-9CB4-06655965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54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of CMS for HL-LHC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11</a:t>
            </a:fld>
            <a:endParaRPr lang="en-GB" altLang="en-US" dirty="0"/>
          </a:p>
        </p:txBody>
      </p:sp>
      <p:pic>
        <p:nvPicPr>
          <p:cNvPr id="23" name="Picture 18" descr="Picture 18">
            <a:extLst>
              <a:ext uri="{FF2B5EF4-FFF2-40B4-BE49-F238E27FC236}">
                <a16:creationId xmlns:a16="http://schemas.microsoft.com/office/drawing/2014/main" id="{995695AD-4983-7046-BA28-7BB68E0DA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885" y="2149419"/>
            <a:ext cx="4448471" cy="26261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id="{BB5F23C6-85AA-7141-8CAB-3BAF4CEE6172}"/>
              </a:ext>
            </a:extLst>
          </p:cNvPr>
          <p:cNvSpPr txBox="1"/>
          <p:nvPr/>
        </p:nvSpPr>
        <p:spPr>
          <a:xfrm>
            <a:off x="322801" y="4574188"/>
            <a:ext cx="3793747" cy="869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Tracker </a:t>
            </a: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3"/>
              </a:rPr>
              <a:t>https://cds.cern.ch/record/2272264</a:t>
            </a:r>
            <a:endParaRPr kumimoji="0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Si-Strip and Pixels increased granularity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Design for tracking in L1-Trigger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Extended coverage to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≃ 3.8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891AB038-4FEA-5149-8459-ECC8C664A62F}"/>
              </a:ext>
            </a:extLst>
          </p:cNvPr>
          <p:cNvSpPr txBox="1"/>
          <p:nvPr/>
        </p:nvSpPr>
        <p:spPr>
          <a:xfrm>
            <a:off x="320326" y="1397373"/>
            <a:ext cx="2979526" cy="1505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L1-Trigger/HLT/DAQ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4"/>
              </a:rPr>
              <a:t>https://cds.cern.ch/record/</a:t>
            </a: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4"/>
              </a:rPr>
              <a:t>2714892</a:t>
            </a:r>
            <a:endParaRPr kumimoji="0" lang="en-US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hlinkClick r:id="rId5"/>
            </a:endParaRP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6"/>
              </a:rPr>
              <a:t>https://cds.cern.ch/record/2283193</a:t>
            </a:r>
            <a:endParaRPr kumimoji="0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hlinkClick r:id="rId5"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Tracks in L1-Trigger at 40 MHz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PFlow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selection 750 kHz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L1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output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HLT output 7.5 kHz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40 MHz data scouting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TextBox 27">
            <a:extLst>
              <a:ext uri="{FF2B5EF4-FFF2-40B4-BE49-F238E27FC236}">
                <a16:creationId xmlns:a16="http://schemas.microsoft.com/office/drawing/2014/main" id="{B359FD38-43CE-CF47-AD9B-3224CA487F2E}"/>
              </a:ext>
            </a:extLst>
          </p:cNvPr>
          <p:cNvSpPr txBox="1"/>
          <p:nvPr/>
        </p:nvSpPr>
        <p:spPr>
          <a:xfrm>
            <a:off x="289607" y="3305206"/>
            <a:ext cx="3156394" cy="889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Calorimeter Endcap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7"/>
              </a:rPr>
              <a:t>https://cds.cern.ch/record/2293646</a:t>
            </a:r>
            <a:r>
              <a:rPr kumimoji="0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3D showers and precise timing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Si,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Scint+SiPM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in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Pb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/W-SS</a:t>
            </a:r>
          </a:p>
        </p:txBody>
      </p:sp>
      <p:sp>
        <p:nvSpPr>
          <p:cNvPr id="27" name="Straight Arrow Connector 23">
            <a:extLst>
              <a:ext uri="{FF2B5EF4-FFF2-40B4-BE49-F238E27FC236}">
                <a16:creationId xmlns:a16="http://schemas.microsoft.com/office/drawing/2014/main" id="{3C8368E6-BBAB-4B4B-8639-178F3DD240D5}"/>
              </a:ext>
            </a:extLst>
          </p:cNvPr>
          <p:cNvSpPr/>
          <p:nvPr/>
        </p:nvSpPr>
        <p:spPr>
          <a:xfrm flipV="1">
            <a:off x="2745608" y="3438282"/>
            <a:ext cx="1468146" cy="106890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Straight Arrow Connector 3">
            <a:extLst>
              <a:ext uri="{FF2B5EF4-FFF2-40B4-BE49-F238E27FC236}">
                <a16:creationId xmlns:a16="http://schemas.microsoft.com/office/drawing/2014/main" id="{8435602C-4647-154C-B170-2A3C325BB916}"/>
              </a:ext>
            </a:extLst>
          </p:cNvPr>
          <p:cNvSpPr/>
          <p:nvPr/>
        </p:nvSpPr>
        <p:spPr>
          <a:xfrm flipH="1">
            <a:off x="4385294" y="1695583"/>
            <a:ext cx="532987" cy="138288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id="{72134049-BF0C-D14E-BE4D-E92EC8B673EA}"/>
              </a:ext>
            </a:extLst>
          </p:cNvPr>
          <p:cNvSpPr txBox="1"/>
          <p:nvPr/>
        </p:nvSpPr>
        <p:spPr>
          <a:xfrm>
            <a:off x="4892482" y="1274898"/>
            <a:ext cx="3954665" cy="1095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Barrel Calorimeters</a:t>
            </a:r>
            <a:r>
              <a:rPr kumimoji="0" sz="1733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pPr>
            <a:r>
              <a:rPr kumimoji="0" sz="1333" b="1" i="0" u="sng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8"/>
              </a:rPr>
              <a:t>https://cds.cern.ch/record/2283187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ECAL crystal granularity readout at 40 MHz with precise timing for e/γ at 30 GeV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ECAL and HCAL new Back-End boards </a:t>
            </a:r>
          </a:p>
        </p:txBody>
      </p:sp>
      <p:sp>
        <p:nvSpPr>
          <p:cNvPr id="30" name="Straight Arrow Connector 41">
            <a:extLst>
              <a:ext uri="{FF2B5EF4-FFF2-40B4-BE49-F238E27FC236}">
                <a16:creationId xmlns:a16="http://schemas.microsoft.com/office/drawing/2014/main" id="{F2435B96-C3EF-A349-94DE-7D1CFDD49F5D}"/>
              </a:ext>
            </a:extLst>
          </p:cNvPr>
          <p:cNvSpPr/>
          <p:nvPr/>
        </p:nvSpPr>
        <p:spPr>
          <a:xfrm flipV="1">
            <a:off x="2341977" y="3315799"/>
            <a:ext cx="1571265" cy="156258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Straight Arrow Connector 51">
            <a:extLst>
              <a:ext uri="{FF2B5EF4-FFF2-40B4-BE49-F238E27FC236}">
                <a16:creationId xmlns:a16="http://schemas.microsoft.com/office/drawing/2014/main" id="{8E768D58-00BB-DA48-BABA-B0C16DACD075}"/>
              </a:ext>
            </a:extLst>
          </p:cNvPr>
          <p:cNvSpPr/>
          <p:nvPr/>
        </p:nvSpPr>
        <p:spPr>
          <a:xfrm flipH="1">
            <a:off x="5157540" y="2538049"/>
            <a:ext cx="1179688" cy="23660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2" name="Straight Arrow Connector 54">
            <a:extLst>
              <a:ext uri="{FF2B5EF4-FFF2-40B4-BE49-F238E27FC236}">
                <a16:creationId xmlns:a16="http://schemas.microsoft.com/office/drawing/2014/main" id="{EEC5DB16-2BA1-AE45-8E2B-F3F9C043617B}"/>
              </a:ext>
            </a:extLst>
          </p:cNvPr>
          <p:cNvSpPr/>
          <p:nvPr/>
        </p:nvSpPr>
        <p:spPr>
          <a:xfrm flipH="1">
            <a:off x="5255559" y="2538049"/>
            <a:ext cx="1081669" cy="824816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BDA545B7-B35D-A244-9885-314D4A9BAD9C}"/>
              </a:ext>
            </a:extLst>
          </p:cNvPr>
          <p:cNvSpPr txBox="1"/>
          <p:nvPr/>
        </p:nvSpPr>
        <p:spPr>
          <a:xfrm>
            <a:off x="6938810" y="3669747"/>
            <a:ext cx="2736697" cy="8488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Beam Radiation Instr. and Luminosity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9"/>
              </a:rPr>
              <a:t>http://cds.cern.ch/record/002706512</a:t>
            </a:r>
            <a:endParaRPr kumimoji="0" lang="en-US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Bunch-by-bunch luminosity measurement: 1% offline, 2% online</a:t>
            </a:r>
          </a:p>
        </p:txBody>
      </p:sp>
      <p:sp>
        <p:nvSpPr>
          <p:cNvPr id="34" name="TextBox 19">
            <a:extLst>
              <a:ext uri="{FF2B5EF4-FFF2-40B4-BE49-F238E27FC236}">
                <a16:creationId xmlns:a16="http://schemas.microsoft.com/office/drawing/2014/main" id="{E247BCD8-D8CF-4946-98E8-17668D22D3AB}"/>
              </a:ext>
            </a:extLst>
          </p:cNvPr>
          <p:cNvSpPr txBox="1"/>
          <p:nvPr/>
        </p:nvSpPr>
        <p:spPr>
          <a:xfrm>
            <a:off x="4673164" y="4761092"/>
            <a:ext cx="4199382" cy="1074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MIP Timing Detec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tor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hlinkClick r:id="rId10"/>
              </a:rPr>
              <a:t>https://cds.cern.ch/record/2667167</a:t>
            </a:r>
            <a:endParaRPr kumimoji="0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0" marR="0" lvl="0" indent="47999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Precision timing with:</a:t>
            </a:r>
          </a:p>
          <a:p>
            <a:pPr marL="814373" marR="0" lvl="1" indent="-156793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Barrel layer: Crystals +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SiPMs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814373" marR="0" lvl="1" indent="-156793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Endcap layer: Low Gain Avalanche Diodes</a:t>
            </a:r>
          </a:p>
        </p:txBody>
      </p:sp>
      <p:sp>
        <p:nvSpPr>
          <p:cNvPr id="35" name="Straight Arrow Connector 23">
            <a:extLst>
              <a:ext uri="{FF2B5EF4-FFF2-40B4-BE49-F238E27FC236}">
                <a16:creationId xmlns:a16="http://schemas.microsoft.com/office/drawing/2014/main" id="{7C923513-C908-9D48-9E7D-411D121CEEAF}"/>
              </a:ext>
            </a:extLst>
          </p:cNvPr>
          <p:cNvSpPr/>
          <p:nvPr/>
        </p:nvSpPr>
        <p:spPr>
          <a:xfrm flipH="1" flipV="1">
            <a:off x="4424075" y="3262294"/>
            <a:ext cx="540171" cy="1477160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6" name="Straight Arrow Connector 23">
            <a:extLst>
              <a:ext uri="{FF2B5EF4-FFF2-40B4-BE49-F238E27FC236}">
                <a16:creationId xmlns:a16="http://schemas.microsoft.com/office/drawing/2014/main" id="{3F63E9E9-9367-5F4D-B905-84478F194972}"/>
              </a:ext>
            </a:extLst>
          </p:cNvPr>
          <p:cNvSpPr/>
          <p:nvPr/>
        </p:nvSpPr>
        <p:spPr>
          <a:xfrm flipH="1" flipV="1">
            <a:off x="4599709" y="3412976"/>
            <a:ext cx="364537" cy="134673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id="{C936572C-3CEE-0449-9CB9-68F6E3158D76}"/>
              </a:ext>
            </a:extLst>
          </p:cNvPr>
          <p:cNvSpPr txBox="1"/>
          <p:nvPr/>
        </p:nvSpPr>
        <p:spPr>
          <a:xfrm>
            <a:off x="6299885" y="2315250"/>
            <a:ext cx="2951104" cy="125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90"/>
                </a:solidFill>
              </a:defRPr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Muon systems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pPr>
            <a:r>
              <a:rPr kumimoji="0" lang="en-GB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11"/>
              </a:rPr>
              <a:t>https://cds.cern.ch/record/2283189</a:t>
            </a:r>
            <a:endParaRPr kumimoji="0" lang="en-GB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DT &amp; CSC new FE/BE readout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RPC back-end electronics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New GEM/RPC 1.6 &lt;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&lt; 2.4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Extended coverage  to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≃ 3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288636" y="1212273"/>
            <a:ext cx="3128819" cy="1985818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232400" y="912090"/>
            <a:ext cx="3426691" cy="1791855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10127" y="4227946"/>
            <a:ext cx="4073237" cy="1625600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41037" y="3050309"/>
            <a:ext cx="3034146" cy="1440873"/>
          </a:xfrm>
          <a:prstGeom prst="ellipse">
            <a:avLst/>
          </a:prstGeom>
          <a:noFill/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80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of CMS for HL-LHC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12</a:t>
            </a:fld>
            <a:endParaRPr lang="en-GB" altLang="en-US" dirty="0"/>
          </a:p>
        </p:txBody>
      </p:sp>
      <p:pic>
        <p:nvPicPr>
          <p:cNvPr id="23" name="Picture 18" descr="Picture 18">
            <a:extLst>
              <a:ext uri="{FF2B5EF4-FFF2-40B4-BE49-F238E27FC236}">
                <a16:creationId xmlns:a16="http://schemas.microsoft.com/office/drawing/2014/main" id="{995695AD-4983-7046-BA28-7BB68E0DA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885" y="2149419"/>
            <a:ext cx="4448471" cy="26261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id="{BB5F23C6-85AA-7141-8CAB-3BAF4CEE6172}"/>
              </a:ext>
            </a:extLst>
          </p:cNvPr>
          <p:cNvSpPr txBox="1"/>
          <p:nvPr/>
        </p:nvSpPr>
        <p:spPr>
          <a:xfrm>
            <a:off x="322801" y="4574188"/>
            <a:ext cx="3793747" cy="869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Tracker </a:t>
            </a: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3"/>
              </a:rPr>
              <a:t>https://cds.cern.ch/record/2272264</a:t>
            </a:r>
            <a:endParaRPr kumimoji="0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Si-Strip and Pixels increased granularity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Design for tracking in L1-Trigger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Extended coverage to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≃ 3.8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891AB038-4FEA-5149-8459-ECC8C664A62F}"/>
              </a:ext>
            </a:extLst>
          </p:cNvPr>
          <p:cNvSpPr txBox="1"/>
          <p:nvPr/>
        </p:nvSpPr>
        <p:spPr>
          <a:xfrm>
            <a:off x="320326" y="1397373"/>
            <a:ext cx="2979526" cy="1505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L1-Trigger/HLT/DAQ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4"/>
              </a:rPr>
              <a:t>https://cds.cern.ch/record/</a:t>
            </a: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4"/>
              </a:rPr>
              <a:t>2714892</a:t>
            </a:r>
            <a:endParaRPr kumimoji="0" lang="en-US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hlinkClick r:id="rId5"/>
            </a:endParaRP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6"/>
              </a:rPr>
              <a:t>https://cds.cern.ch/record/2283193</a:t>
            </a:r>
            <a:endParaRPr kumimoji="0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hlinkClick r:id="rId5"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Tracks in L1-Trigger at 40 MHz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PFlow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selection 750 kHz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L1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output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HLT output 7.5 kHz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40 MHz data scouting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TextBox 27">
            <a:extLst>
              <a:ext uri="{FF2B5EF4-FFF2-40B4-BE49-F238E27FC236}">
                <a16:creationId xmlns:a16="http://schemas.microsoft.com/office/drawing/2014/main" id="{B359FD38-43CE-CF47-AD9B-3224CA487F2E}"/>
              </a:ext>
            </a:extLst>
          </p:cNvPr>
          <p:cNvSpPr txBox="1"/>
          <p:nvPr/>
        </p:nvSpPr>
        <p:spPr>
          <a:xfrm>
            <a:off x="289607" y="3305206"/>
            <a:ext cx="3156394" cy="889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Calorimeter Endcap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7"/>
              </a:rPr>
              <a:t>https://cds.cern.ch/record/2293646</a:t>
            </a:r>
            <a:r>
              <a:rPr kumimoji="0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3D showers and precise timing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Si,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Scint+SiPM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in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Pb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/W-SS</a:t>
            </a:r>
          </a:p>
        </p:txBody>
      </p:sp>
      <p:sp>
        <p:nvSpPr>
          <p:cNvPr id="27" name="Straight Arrow Connector 23">
            <a:extLst>
              <a:ext uri="{FF2B5EF4-FFF2-40B4-BE49-F238E27FC236}">
                <a16:creationId xmlns:a16="http://schemas.microsoft.com/office/drawing/2014/main" id="{3C8368E6-BBAB-4B4B-8639-178F3DD240D5}"/>
              </a:ext>
            </a:extLst>
          </p:cNvPr>
          <p:cNvSpPr/>
          <p:nvPr/>
        </p:nvSpPr>
        <p:spPr>
          <a:xfrm flipV="1">
            <a:off x="2745608" y="3438282"/>
            <a:ext cx="1468146" cy="106890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Straight Arrow Connector 3">
            <a:extLst>
              <a:ext uri="{FF2B5EF4-FFF2-40B4-BE49-F238E27FC236}">
                <a16:creationId xmlns:a16="http://schemas.microsoft.com/office/drawing/2014/main" id="{8435602C-4647-154C-B170-2A3C325BB916}"/>
              </a:ext>
            </a:extLst>
          </p:cNvPr>
          <p:cNvSpPr/>
          <p:nvPr/>
        </p:nvSpPr>
        <p:spPr>
          <a:xfrm flipH="1">
            <a:off x="4385294" y="1695583"/>
            <a:ext cx="532987" cy="138288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id="{72134049-BF0C-D14E-BE4D-E92EC8B673EA}"/>
              </a:ext>
            </a:extLst>
          </p:cNvPr>
          <p:cNvSpPr txBox="1"/>
          <p:nvPr/>
        </p:nvSpPr>
        <p:spPr>
          <a:xfrm>
            <a:off x="4892482" y="1274898"/>
            <a:ext cx="3954665" cy="1095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Barrel Calorimeters</a:t>
            </a:r>
            <a:r>
              <a:rPr kumimoji="0" sz="1733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pPr>
            <a:r>
              <a:rPr kumimoji="0" sz="1333" b="1" i="0" u="sng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8"/>
              </a:rPr>
              <a:t>https://cds.cern.ch/record/2283187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ECAL crystal granularity readout at 40 MHz with precise timing for e/γ at 30 GeV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ECAL and HCAL new Back-End boards </a:t>
            </a:r>
          </a:p>
        </p:txBody>
      </p:sp>
      <p:sp>
        <p:nvSpPr>
          <p:cNvPr id="30" name="Straight Arrow Connector 41">
            <a:extLst>
              <a:ext uri="{FF2B5EF4-FFF2-40B4-BE49-F238E27FC236}">
                <a16:creationId xmlns:a16="http://schemas.microsoft.com/office/drawing/2014/main" id="{F2435B96-C3EF-A349-94DE-7D1CFDD49F5D}"/>
              </a:ext>
            </a:extLst>
          </p:cNvPr>
          <p:cNvSpPr/>
          <p:nvPr/>
        </p:nvSpPr>
        <p:spPr>
          <a:xfrm flipV="1">
            <a:off x="2341977" y="3315799"/>
            <a:ext cx="1571265" cy="156258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Straight Arrow Connector 51">
            <a:extLst>
              <a:ext uri="{FF2B5EF4-FFF2-40B4-BE49-F238E27FC236}">
                <a16:creationId xmlns:a16="http://schemas.microsoft.com/office/drawing/2014/main" id="{8E768D58-00BB-DA48-BABA-B0C16DACD075}"/>
              </a:ext>
            </a:extLst>
          </p:cNvPr>
          <p:cNvSpPr/>
          <p:nvPr/>
        </p:nvSpPr>
        <p:spPr>
          <a:xfrm flipH="1">
            <a:off x="5157540" y="2538049"/>
            <a:ext cx="1179688" cy="23660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2" name="Straight Arrow Connector 54">
            <a:extLst>
              <a:ext uri="{FF2B5EF4-FFF2-40B4-BE49-F238E27FC236}">
                <a16:creationId xmlns:a16="http://schemas.microsoft.com/office/drawing/2014/main" id="{EEC5DB16-2BA1-AE45-8E2B-F3F9C043617B}"/>
              </a:ext>
            </a:extLst>
          </p:cNvPr>
          <p:cNvSpPr/>
          <p:nvPr/>
        </p:nvSpPr>
        <p:spPr>
          <a:xfrm flipH="1">
            <a:off x="5255559" y="2538049"/>
            <a:ext cx="1081669" cy="824816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BDA545B7-B35D-A244-9885-314D4A9BAD9C}"/>
              </a:ext>
            </a:extLst>
          </p:cNvPr>
          <p:cNvSpPr txBox="1"/>
          <p:nvPr/>
        </p:nvSpPr>
        <p:spPr>
          <a:xfrm>
            <a:off x="6938810" y="3669747"/>
            <a:ext cx="2736697" cy="8488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Beam Radiation Instr. and Luminosity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9"/>
              </a:rPr>
              <a:t>http://cds.cern.ch/record/002706512</a:t>
            </a:r>
            <a:endParaRPr kumimoji="0" lang="en-US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Bunch-by-bunch luminosity measurement: 1% offline, 2% online</a:t>
            </a:r>
          </a:p>
        </p:txBody>
      </p:sp>
      <p:sp>
        <p:nvSpPr>
          <p:cNvPr id="34" name="TextBox 19">
            <a:extLst>
              <a:ext uri="{FF2B5EF4-FFF2-40B4-BE49-F238E27FC236}">
                <a16:creationId xmlns:a16="http://schemas.microsoft.com/office/drawing/2014/main" id="{E247BCD8-D8CF-4946-98E8-17668D22D3AB}"/>
              </a:ext>
            </a:extLst>
          </p:cNvPr>
          <p:cNvSpPr txBox="1"/>
          <p:nvPr/>
        </p:nvSpPr>
        <p:spPr>
          <a:xfrm>
            <a:off x="4673164" y="4761092"/>
            <a:ext cx="4199382" cy="1074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MIP Timing Detec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tor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hlinkClick r:id="rId10"/>
              </a:rPr>
              <a:t>https://cds.cern.ch/record/2667167</a:t>
            </a:r>
            <a:endParaRPr kumimoji="0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0" marR="0" lvl="0" indent="47999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Precision timing with:</a:t>
            </a:r>
          </a:p>
          <a:p>
            <a:pPr marL="814373" marR="0" lvl="1" indent="-156793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Barrel layer: Crystals +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SiPMs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814373" marR="0" lvl="1" indent="-156793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Endcap layer: Low Gain Avalanche Diodes</a:t>
            </a:r>
          </a:p>
        </p:txBody>
      </p:sp>
      <p:sp>
        <p:nvSpPr>
          <p:cNvPr id="35" name="Straight Arrow Connector 23">
            <a:extLst>
              <a:ext uri="{FF2B5EF4-FFF2-40B4-BE49-F238E27FC236}">
                <a16:creationId xmlns:a16="http://schemas.microsoft.com/office/drawing/2014/main" id="{7C923513-C908-9D48-9E7D-411D121CEEAF}"/>
              </a:ext>
            </a:extLst>
          </p:cNvPr>
          <p:cNvSpPr/>
          <p:nvPr/>
        </p:nvSpPr>
        <p:spPr>
          <a:xfrm flipH="1" flipV="1">
            <a:off x="4424075" y="3262294"/>
            <a:ext cx="540171" cy="1477160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6" name="Straight Arrow Connector 23">
            <a:extLst>
              <a:ext uri="{FF2B5EF4-FFF2-40B4-BE49-F238E27FC236}">
                <a16:creationId xmlns:a16="http://schemas.microsoft.com/office/drawing/2014/main" id="{3F63E9E9-9367-5F4D-B905-84478F194972}"/>
              </a:ext>
            </a:extLst>
          </p:cNvPr>
          <p:cNvSpPr/>
          <p:nvPr/>
        </p:nvSpPr>
        <p:spPr>
          <a:xfrm flipH="1" flipV="1">
            <a:off x="4599709" y="3412976"/>
            <a:ext cx="364537" cy="134673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id="{C936572C-3CEE-0449-9CB9-68F6E3158D76}"/>
              </a:ext>
            </a:extLst>
          </p:cNvPr>
          <p:cNvSpPr txBox="1"/>
          <p:nvPr/>
        </p:nvSpPr>
        <p:spPr>
          <a:xfrm>
            <a:off x="6299885" y="2315250"/>
            <a:ext cx="2951104" cy="125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90"/>
                </a:solidFill>
              </a:defRPr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Muon systems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pPr>
            <a:r>
              <a:rPr kumimoji="0" lang="en-GB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11"/>
              </a:rPr>
              <a:t>https://cds.cern.ch/record/2283189</a:t>
            </a:r>
            <a:endParaRPr kumimoji="0" lang="en-GB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DT &amp; CSC new FE/BE readout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RPC back-end electronics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New GEM/RPC 1.6 &lt;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&lt; 2.4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Extended coverage  to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≃ 3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288636" y="1212273"/>
            <a:ext cx="3128819" cy="1985818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232400" y="912090"/>
            <a:ext cx="3426691" cy="1791855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10127" y="4227946"/>
            <a:ext cx="4073237" cy="1625600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41037" y="3050309"/>
            <a:ext cx="3034146" cy="1440873"/>
          </a:xfrm>
          <a:prstGeom prst="ellipse">
            <a:avLst/>
          </a:prstGeom>
          <a:noFill/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900" y="1460500"/>
            <a:ext cx="38735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5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of CMS for HL-LHC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13</a:t>
            </a:fld>
            <a:endParaRPr lang="en-GB" altLang="en-US" dirty="0"/>
          </a:p>
        </p:txBody>
      </p:sp>
      <p:pic>
        <p:nvPicPr>
          <p:cNvPr id="23" name="Picture 18" descr="Picture 18">
            <a:extLst>
              <a:ext uri="{FF2B5EF4-FFF2-40B4-BE49-F238E27FC236}">
                <a16:creationId xmlns:a16="http://schemas.microsoft.com/office/drawing/2014/main" id="{995695AD-4983-7046-BA28-7BB68E0DA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885" y="2149419"/>
            <a:ext cx="4448471" cy="26261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id="{BB5F23C6-85AA-7141-8CAB-3BAF4CEE6172}"/>
              </a:ext>
            </a:extLst>
          </p:cNvPr>
          <p:cNvSpPr txBox="1"/>
          <p:nvPr/>
        </p:nvSpPr>
        <p:spPr>
          <a:xfrm>
            <a:off x="322801" y="4574188"/>
            <a:ext cx="3793747" cy="869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Tracker </a:t>
            </a: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3"/>
              </a:rPr>
              <a:t>https://cds.cern.ch/record/2272264</a:t>
            </a:r>
            <a:endParaRPr kumimoji="0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Si-Strip and Pixels increased granularity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Design for tracking in L1-Trigger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Extended coverage to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≃ 3.8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891AB038-4FEA-5149-8459-ECC8C664A62F}"/>
              </a:ext>
            </a:extLst>
          </p:cNvPr>
          <p:cNvSpPr txBox="1"/>
          <p:nvPr/>
        </p:nvSpPr>
        <p:spPr>
          <a:xfrm>
            <a:off x="320326" y="1397373"/>
            <a:ext cx="2979526" cy="1505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L1-Trigger/HLT/DAQ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4"/>
              </a:rPr>
              <a:t>https://cds.cern.ch/record/</a:t>
            </a: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4"/>
              </a:rPr>
              <a:t>2714892</a:t>
            </a:r>
            <a:endParaRPr kumimoji="0" lang="en-US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hlinkClick r:id="rId5"/>
            </a:endParaRP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6"/>
              </a:rPr>
              <a:t>https://cds.cern.ch/record/2283193</a:t>
            </a:r>
            <a:endParaRPr kumimoji="0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hlinkClick r:id="rId5"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Tracks in L1-Trigger at 40 MHz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PFlow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selection 750 kHz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L1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output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HLT output 7.5 kHz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40 MHz data scouting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TextBox 27">
            <a:extLst>
              <a:ext uri="{FF2B5EF4-FFF2-40B4-BE49-F238E27FC236}">
                <a16:creationId xmlns:a16="http://schemas.microsoft.com/office/drawing/2014/main" id="{B359FD38-43CE-CF47-AD9B-3224CA487F2E}"/>
              </a:ext>
            </a:extLst>
          </p:cNvPr>
          <p:cNvSpPr txBox="1"/>
          <p:nvPr/>
        </p:nvSpPr>
        <p:spPr>
          <a:xfrm>
            <a:off x="289607" y="3305206"/>
            <a:ext cx="3156394" cy="889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Calorimeter Endcap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7"/>
              </a:rPr>
              <a:t>https://cds.cern.ch/record/2293646</a:t>
            </a:r>
            <a:r>
              <a:rPr kumimoji="0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3D showers and precise timing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Si,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Scint+SiPM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in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Pb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/W-SS</a:t>
            </a:r>
          </a:p>
        </p:txBody>
      </p:sp>
      <p:sp>
        <p:nvSpPr>
          <p:cNvPr id="27" name="Straight Arrow Connector 23">
            <a:extLst>
              <a:ext uri="{FF2B5EF4-FFF2-40B4-BE49-F238E27FC236}">
                <a16:creationId xmlns:a16="http://schemas.microsoft.com/office/drawing/2014/main" id="{3C8368E6-BBAB-4B4B-8639-178F3DD240D5}"/>
              </a:ext>
            </a:extLst>
          </p:cNvPr>
          <p:cNvSpPr/>
          <p:nvPr/>
        </p:nvSpPr>
        <p:spPr>
          <a:xfrm flipV="1">
            <a:off x="2745608" y="3438282"/>
            <a:ext cx="1468146" cy="106890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Straight Arrow Connector 3">
            <a:extLst>
              <a:ext uri="{FF2B5EF4-FFF2-40B4-BE49-F238E27FC236}">
                <a16:creationId xmlns:a16="http://schemas.microsoft.com/office/drawing/2014/main" id="{8435602C-4647-154C-B170-2A3C325BB916}"/>
              </a:ext>
            </a:extLst>
          </p:cNvPr>
          <p:cNvSpPr/>
          <p:nvPr/>
        </p:nvSpPr>
        <p:spPr>
          <a:xfrm flipH="1">
            <a:off x="4385294" y="1695583"/>
            <a:ext cx="532987" cy="138288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id="{72134049-BF0C-D14E-BE4D-E92EC8B673EA}"/>
              </a:ext>
            </a:extLst>
          </p:cNvPr>
          <p:cNvSpPr txBox="1"/>
          <p:nvPr/>
        </p:nvSpPr>
        <p:spPr>
          <a:xfrm>
            <a:off x="4892482" y="1274898"/>
            <a:ext cx="3954665" cy="1095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Barrel Calorimeters</a:t>
            </a:r>
            <a:r>
              <a:rPr kumimoji="0" sz="1733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pPr>
            <a:r>
              <a:rPr kumimoji="0" sz="1333" b="1" i="0" u="sng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8"/>
              </a:rPr>
              <a:t>https://cds.cern.ch/record/2283187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ECAL crystal granularity readout at 40 MHz with precise timing for e/γ at 30 GeV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ECAL and HCAL new Back-End boards </a:t>
            </a:r>
          </a:p>
        </p:txBody>
      </p:sp>
      <p:sp>
        <p:nvSpPr>
          <p:cNvPr id="30" name="Straight Arrow Connector 41">
            <a:extLst>
              <a:ext uri="{FF2B5EF4-FFF2-40B4-BE49-F238E27FC236}">
                <a16:creationId xmlns:a16="http://schemas.microsoft.com/office/drawing/2014/main" id="{F2435B96-C3EF-A349-94DE-7D1CFDD49F5D}"/>
              </a:ext>
            </a:extLst>
          </p:cNvPr>
          <p:cNvSpPr/>
          <p:nvPr/>
        </p:nvSpPr>
        <p:spPr>
          <a:xfrm flipV="1">
            <a:off x="2341977" y="3315799"/>
            <a:ext cx="1571265" cy="156258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Straight Arrow Connector 51">
            <a:extLst>
              <a:ext uri="{FF2B5EF4-FFF2-40B4-BE49-F238E27FC236}">
                <a16:creationId xmlns:a16="http://schemas.microsoft.com/office/drawing/2014/main" id="{8E768D58-00BB-DA48-BABA-B0C16DACD075}"/>
              </a:ext>
            </a:extLst>
          </p:cNvPr>
          <p:cNvSpPr/>
          <p:nvPr/>
        </p:nvSpPr>
        <p:spPr>
          <a:xfrm flipH="1">
            <a:off x="5157540" y="2538049"/>
            <a:ext cx="1179688" cy="23660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2" name="Straight Arrow Connector 54">
            <a:extLst>
              <a:ext uri="{FF2B5EF4-FFF2-40B4-BE49-F238E27FC236}">
                <a16:creationId xmlns:a16="http://schemas.microsoft.com/office/drawing/2014/main" id="{EEC5DB16-2BA1-AE45-8E2B-F3F9C043617B}"/>
              </a:ext>
            </a:extLst>
          </p:cNvPr>
          <p:cNvSpPr/>
          <p:nvPr/>
        </p:nvSpPr>
        <p:spPr>
          <a:xfrm flipH="1">
            <a:off x="5255559" y="2538049"/>
            <a:ext cx="1081669" cy="824816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BDA545B7-B35D-A244-9885-314D4A9BAD9C}"/>
              </a:ext>
            </a:extLst>
          </p:cNvPr>
          <p:cNvSpPr txBox="1"/>
          <p:nvPr/>
        </p:nvSpPr>
        <p:spPr>
          <a:xfrm>
            <a:off x="6938810" y="3669747"/>
            <a:ext cx="2736697" cy="8488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Beam Radiation Instr. and Luminosity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9"/>
              </a:rPr>
              <a:t>http://cds.cern.ch/record/002706512</a:t>
            </a:r>
            <a:endParaRPr kumimoji="0" lang="en-US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Bunch-by-bunch luminosity measurement: 1% offline, 2% online</a:t>
            </a:r>
          </a:p>
        </p:txBody>
      </p:sp>
      <p:sp>
        <p:nvSpPr>
          <p:cNvPr id="34" name="TextBox 19">
            <a:extLst>
              <a:ext uri="{FF2B5EF4-FFF2-40B4-BE49-F238E27FC236}">
                <a16:creationId xmlns:a16="http://schemas.microsoft.com/office/drawing/2014/main" id="{E247BCD8-D8CF-4946-98E8-17668D22D3AB}"/>
              </a:ext>
            </a:extLst>
          </p:cNvPr>
          <p:cNvSpPr txBox="1"/>
          <p:nvPr/>
        </p:nvSpPr>
        <p:spPr>
          <a:xfrm>
            <a:off x="4673164" y="4761092"/>
            <a:ext cx="4199382" cy="1074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MIP Timing Detec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tor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hlinkClick r:id="rId10"/>
              </a:rPr>
              <a:t>https://cds.cern.ch/record/2667167</a:t>
            </a:r>
            <a:endParaRPr kumimoji="0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0" marR="0" lvl="0" indent="47999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Precision timing with:</a:t>
            </a:r>
          </a:p>
          <a:p>
            <a:pPr marL="814373" marR="0" lvl="1" indent="-156793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Barrel layer: Crystals +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SiPMs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814373" marR="0" lvl="1" indent="-156793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Endcap layer: Low Gain Avalanche Diodes</a:t>
            </a:r>
          </a:p>
        </p:txBody>
      </p:sp>
      <p:sp>
        <p:nvSpPr>
          <p:cNvPr id="35" name="Straight Arrow Connector 23">
            <a:extLst>
              <a:ext uri="{FF2B5EF4-FFF2-40B4-BE49-F238E27FC236}">
                <a16:creationId xmlns:a16="http://schemas.microsoft.com/office/drawing/2014/main" id="{7C923513-C908-9D48-9E7D-411D121CEEAF}"/>
              </a:ext>
            </a:extLst>
          </p:cNvPr>
          <p:cNvSpPr/>
          <p:nvPr/>
        </p:nvSpPr>
        <p:spPr>
          <a:xfrm flipH="1" flipV="1">
            <a:off x="4424075" y="3262294"/>
            <a:ext cx="540171" cy="1477160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6" name="Straight Arrow Connector 23">
            <a:extLst>
              <a:ext uri="{FF2B5EF4-FFF2-40B4-BE49-F238E27FC236}">
                <a16:creationId xmlns:a16="http://schemas.microsoft.com/office/drawing/2014/main" id="{3F63E9E9-9367-5F4D-B905-84478F194972}"/>
              </a:ext>
            </a:extLst>
          </p:cNvPr>
          <p:cNvSpPr/>
          <p:nvPr/>
        </p:nvSpPr>
        <p:spPr>
          <a:xfrm flipH="1" flipV="1">
            <a:off x="4599709" y="3412976"/>
            <a:ext cx="364537" cy="134673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id="{C936572C-3CEE-0449-9CB9-68F6E3158D76}"/>
              </a:ext>
            </a:extLst>
          </p:cNvPr>
          <p:cNvSpPr txBox="1"/>
          <p:nvPr/>
        </p:nvSpPr>
        <p:spPr>
          <a:xfrm>
            <a:off x="6299885" y="2315250"/>
            <a:ext cx="2951104" cy="125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90"/>
                </a:solidFill>
              </a:defRPr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Muon systems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pPr>
            <a:r>
              <a:rPr kumimoji="0" lang="en-GB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11"/>
              </a:rPr>
              <a:t>https://cds.cern.ch/record/2283189</a:t>
            </a:r>
            <a:endParaRPr kumimoji="0" lang="en-GB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DT &amp; CSC new FE/BE readout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RPC back-end electronics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New GEM/RPC 1.6 &lt;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&lt; 2.4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Extended coverage  to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≃ 3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288636" y="1212273"/>
            <a:ext cx="3128819" cy="1985818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232400" y="912090"/>
            <a:ext cx="3426691" cy="1791855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10127" y="4227946"/>
            <a:ext cx="4073237" cy="1625600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41037" y="3050309"/>
            <a:ext cx="3034146" cy="1440873"/>
          </a:xfrm>
          <a:prstGeom prst="ellipse">
            <a:avLst/>
          </a:prstGeom>
          <a:noFill/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900" y="1460500"/>
            <a:ext cx="3873500" cy="3924300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C890CC16-C8F5-2046-857B-9BFB3EC9A1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50" y="1282699"/>
            <a:ext cx="4279803" cy="41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48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3C00-6FCD-0B43-9638-F70F1F3A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20182"/>
            <a:ext cx="89154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Electromagnetic Calorimeter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5FE2C-2D4F-C743-84D5-0C12920E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GB"/>
              <a:t>February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FD56-07AA-EF41-84C8-E8A03516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Student Open Day - CMS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CABD60-A244-9042-9CB4-06655965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B6F15528-21DE-4FAA-801E-634DDDAF4B2B}" type="slidenum">
              <a:rPr lang="en-US" smtClean="0"/>
              <a:pPr>
                <a:buNone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686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9260A-3437-0547-BB61-BF3920F7E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C2A2B-A8CB-2D45-95E7-E96EA27A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5D621-1A79-7F41-83CF-0D3241B4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A8996-700E-D447-A2CD-A7C6B477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15</a:t>
            </a:fld>
            <a:endParaRPr lang="en-GB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3FF27-2F28-CD4E-A419-28D67E07A678}"/>
              </a:ext>
            </a:extLst>
          </p:cNvPr>
          <p:cNvGrpSpPr/>
          <p:nvPr/>
        </p:nvGrpSpPr>
        <p:grpSpPr>
          <a:xfrm>
            <a:off x="235527" y="1433947"/>
            <a:ext cx="2901486" cy="1633105"/>
            <a:chOff x="235527" y="1704108"/>
            <a:chExt cx="2901486" cy="16331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37F606-A8BA-1F4E-9B37-3EC4D8D62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7868" y="1704108"/>
              <a:ext cx="2529145" cy="163310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6FE660-B783-5D45-B0E9-A6AB731CF658}"/>
                </a:ext>
              </a:extLst>
            </p:cNvPr>
            <p:cNvSpPr/>
            <p:nvPr/>
          </p:nvSpPr>
          <p:spPr bwMode="auto">
            <a:xfrm>
              <a:off x="2909455" y="1773382"/>
              <a:ext cx="166254" cy="17318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DBDFC3-ED8D-124D-9467-D2EB8B2B11AF}"/>
                </a:ext>
              </a:extLst>
            </p:cNvPr>
            <p:cNvSpPr/>
            <p:nvPr/>
          </p:nvSpPr>
          <p:spPr bwMode="auto">
            <a:xfrm>
              <a:off x="235527" y="2930236"/>
              <a:ext cx="602673" cy="35329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B23EE17-6580-B243-BCFD-13B9097A7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563" y="1390075"/>
            <a:ext cx="3911600" cy="25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B173AF-04DF-FC4D-8741-047989F65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819" y="2793624"/>
            <a:ext cx="2684361" cy="2003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0386AB-2786-5047-878F-E1B976328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963" y="3735762"/>
            <a:ext cx="2570019" cy="19275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1FAB45-29B5-2F4A-B1E9-ED0A46EFE701}"/>
              </a:ext>
            </a:extLst>
          </p:cNvPr>
          <p:cNvSpPr txBox="1"/>
          <p:nvPr/>
        </p:nvSpPr>
        <p:spPr>
          <a:xfrm>
            <a:off x="3956331" y="4906184"/>
            <a:ext cx="355250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PPD responsible for design, delivery, installation, operation. </a:t>
            </a:r>
          </a:p>
          <a:p>
            <a:pPr algn="l">
              <a:spcBef>
                <a:spcPts val="600"/>
              </a:spcBef>
              <a:buNone/>
            </a:pPr>
            <a:endParaRPr lang="en-US" sz="2000" b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7187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81C1D-D8F7-764B-8221-C506D8CFF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ECAL – HL-LHC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B7D85-1A69-A646-8E97-1BDB68EC0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0A7BB-AF86-7142-9053-21771BDE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907C4-14CA-9648-AF41-11417641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16</a:t>
            </a:fld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6B0F1B-4DAB-C845-880C-0B1341951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04" y="1276388"/>
            <a:ext cx="2269214" cy="1638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9AD48A-47A5-6B49-8F10-ED7154E1D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112" y="1144091"/>
            <a:ext cx="1781464" cy="2380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B601D1-4FFA-1B4A-B613-DD1701D70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238" y="3942735"/>
            <a:ext cx="1836904" cy="13733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B06823-C9DF-E045-B8B0-D73E00A9FBCA}"/>
              </a:ext>
            </a:extLst>
          </p:cNvPr>
          <p:cNvSpPr txBox="1"/>
          <p:nvPr/>
        </p:nvSpPr>
        <p:spPr>
          <a:xfrm>
            <a:off x="3352112" y="545612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APD</a:t>
            </a:r>
          </a:p>
        </p:txBody>
      </p:sp>
      <p:pic>
        <p:nvPicPr>
          <p:cNvPr id="17" name="17209957001_5114685040001_5114431621001-vs.jpg" descr="17209957001_5114685040001_5114431621001-vs.jpg">
            <a:extLst>
              <a:ext uri="{FF2B5EF4-FFF2-40B4-BE49-F238E27FC236}">
                <a16:creationId xmlns:a16="http://schemas.microsoft.com/office/drawing/2014/main" id="{68855E9E-F5F7-F746-9414-872687742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8451" y="1403881"/>
            <a:ext cx="2510438" cy="141212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Much better “spike” rejection">
            <a:extLst>
              <a:ext uri="{FF2B5EF4-FFF2-40B4-BE49-F238E27FC236}">
                <a16:creationId xmlns:a16="http://schemas.microsoft.com/office/drawing/2014/main" id="{E0C82182-61D8-D043-86ED-B73DF6C674A6}"/>
              </a:ext>
            </a:extLst>
          </p:cNvPr>
          <p:cNvSpPr txBox="1"/>
          <p:nvPr/>
        </p:nvSpPr>
        <p:spPr>
          <a:xfrm>
            <a:off x="5044603" y="5678040"/>
            <a:ext cx="4344138" cy="44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buNone/>
            </a:pPr>
            <a:r>
              <a:rPr sz="2391" dirty="0"/>
              <a:t>Much better “spike” rejection</a:t>
            </a:r>
          </a:p>
        </p:txBody>
      </p:sp>
      <p:pic>
        <p:nvPicPr>
          <p:cNvPr id="21" name="Screen Shot 2017-07-24 at 11.45.13.png" descr="Screen Shot 2017-07-24 at 11.45.13.png">
            <a:extLst>
              <a:ext uri="{FF2B5EF4-FFF2-40B4-BE49-F238E27FC236}">
                <a16:creationId xmlns:a16="http://schemas.microsoft.com/office/drawing/2014/main" id="{A5FF0A4C-1F62-D145-BC33-A5F23F886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691" y="3644775"/>
            <a:ext cx="2179155" cy="2077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spike_pulse_shape.png" descr="spike_pulse_shape.png">
            <a:extLst>
              <a:ext uri="{FF2B5EF4-FFF2-40B4-BE49-F238E27FC236}">
                <a16:creationId xmlns:a16="http://schemas.microsoft.com/office/drawing/2014/main" id="{F4D42EA0-7321-D842-8F17-EC19062EF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9898" y="3616335"/>
            <a:ext cx="2682486" cy="213438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urrent">
            <a:extLst>
              <a:ext uri="{FF2B5EF4-FFF2-40B4-BE49-F238E27FC236}">
                <a16:creationId xmlns:a16="http://schemas.microsoft.com/office/drawing/2014/main" id="{61F048F8-E21D-C041-82F9-E06CA52B76B1}"/>
              </a:ext>
            </a:extLst>
          </p:cNvPr>
          <p:cNvSpPr txBox="1"/>
          <p:nvPr/>
        </p:nvSpPr>
        <p:spPr>
          <a:xfrm>
            <a:off x="5576505" y="3268423"/>
            <a:ext cx="1083631" cy="40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100" u="sng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buNone/>
            </a:pPr>
            <a:r>
              <a:rPr sz="2180" dirty="0"/>
              <a:t>Current</a:t>
            </a:r>
          </a:p>
        </p:txBody>
      </p:sp>
      <p:sp>
        <p:nvSpPr>
          <p:cNvPr id="24" name="Upgrade">
            <a:extLst>
              <a:ext uri="{FF2B5EF4-FFF2-40B4-BE49-F238E27FC236}">
                <a16:creationId xmlns:a16="http://schemas.microsoft.com/office/drawing/2014/main" id="{859C02DD-D751-B34C-8EED-AF71E46D7A96}"/>
              </a:ext>
            </a:extLst>
          </p:cNvPr>
          <p:cNvSpPr txBox="1"/>
          <p:nvPr/>
        </p:nvSpPr>
        <p:spPr>
          <a:xfrm>
            <a:off x="7754937" y="3268423"/>
            <a:ext cx="1208664" cy="40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100" u="sng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buNone/>
            </a:pPr>
            <a:r>
              <a:rPr sz="2180" dirty="0"/>
              <a:t>Upgrade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863F9B-4472-A249-9908-2A162AC026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765" y="3817243"/>
            <a:ext cx="2196318" cy="163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93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3C00-6FCD-0B43-9638-F70F1F3A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20182"/>
            <a:ext cx="89154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Track Finder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5FE2C-2D4F-C743-84D5-0C12920E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GB"/>
              <a:t>February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FD56-07AA-EF41-84C8-E8A03516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Student Open Day - CMS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CABD60-A244-9042-9CB4-06655965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64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07FDB-486C-704B-894E-EF3C2A02C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Finder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BEBA1-4028-F948-847C-FD143A00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E3FA8-571D-1246-B270-FD2CC998B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F05EE-33EE-3D4D-A576-01539ABB7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18</a:t>
            </a:fld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336FBC-5A1F-C445-9878-4988151A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93" y="1645463"/>
            <a:ext cx="4461087" cy="20363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01A1CCA-41BD-694A-97D0-B071C561360B}"/>
              </a:ext>
            </a:extLst>
          </p:cNvPr>
          <p:cNvGrpSpPr/>
          <p:nvPr/>
        </p:nvGrpSpPr>
        <p:grpSpPr>
          <a:xfrm>
            <a:off x="5235569" y="1895716"/>
            <a:ext cx="3224656" cy="1234208"/>
            <a:chOff x="6206836" y="1641764"/>
            <a:chExt cx="3224656" cy="12342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B97C6AC-4A7C-7749-B02C-CEBF18DB9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8504" y="1641764"/>
              <a:ext cx="3132988" cy="12342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FF8356-DA19-2D4B-84B4-A6D2C98DE264}"/>
                </a:ext>
              </a:extLst>
            </p:cNvPr>
            <p:cNvSpPr txBox="1"/>
            <p:nvPr/>
          </p:nvSpPr>
          <p:spPr>
            <a:xfrm>
              <a:off x="6206836" y="1863436"/>
              <a:ext cx="339437" cy="3954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endParaRPr lang="en-US" sz="1800" b="0" dirty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8B663C9-FD48-F64B-897B-266E1BDB5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11" y="3864957"/>
            <a:ext cx="4206391" cy="19934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C4FF87-0C8E-D24E-A78A-7D0FDC27C363}"/>
              </a:ext>
            </a:extLst>
          </p:cNvPr>
          <p:cNvSpPr txBox="1"/>
          <p:nvPr/>
        </p:nvSpPr>
        <p:spPr>
          <a:xfrm>
            <a:off x="1231468" y="1138673"/>
            <a:ext cx="7443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400" b="0" dirty="0">
                <a:solidFill>
                  <a:srgbClr val="1E3FF1"/>
                </a:solidFill>
                <a:latin typeface="+mn-lt"/>
              </a:rPr>
              <a:t>Silicon tracker to be completely replaced for HL-LHC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5A42F-58DB-1747-B07B-783F27F261E5}"/>
              </a:ext>
            </a:extLst>
          </p:cNvPr>
          <p:cNvSpPr txBox="1"/>
          <p:nvPr/>
        </p:nvSpPr>
        <p:spPr>
          <a:xfrm>
            <a:off x="5673163" y="3910712"/>
            <a:ext cx="37375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400" b="0" dirty="0">
                <a:solidFill>
                  <a:srgbClr val="1E3FF1"/>
                </a:solidFill>
                <a:latin typeface="+mn-lt"/>
              </a:rPr>
              <a:t>Enables track finding at in Level 1 trigger. </a:t>
            </a:r>
          </a:p>
          <a:p>
            <a:pPr algn="l">
              <a:buNone/>
            </a:pPr>
            <a:r>
              <a:rPr lang="en-US" sz="2400" b="0" dirty="0">
                <a:solidFill>
                  <a:srgbClr val="FF0000"/>
                </a:solidFill>
                <a:latin typeface="+mn-lt"/>
              </a:rPr>
              <a:t>Completely new capability</a:t>
            </a:r>
          </a:p>
        </p:txBody>
      </p:sp>
    </p:spTree>
    <p:extLst>
      <p:ext uri="{BB962C8B-B14F-4D97-AF65-F5344CB8AC3E}">
        <p14:creationId xmlns:p14="http://schemas.microsoft.com/office/powerpoint/2010/main" val="759992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3C00-6FCD-0B43-9638-F70F1F3A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20182"/>
            <a:ext cx="89154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Level 1 Trigger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5FE2C-2D4F-C743-84D5-0C12920E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+mn-cs"/>
              </a:rPr>
              <a:t>February 2022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FD56-07AA-EF41-84C8-E8A03516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+mn-cs"/>
              </a:rPr>
              <a:t>Student Open Day - CMS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C4AEE-99C2-A740-8251-CFA7EBD0C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fld id="{B6F15528-21DE-4FAA-801E-634DDDAF4B2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  <a:defRPr/>
              </a:pPr>
              <a:t>19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022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191270" y="548681"/>
            <a:ext cx="7650162" cy="5737225"/>
            <a:chOff x="717" y="530"/>
            <a:chExt cx="4819" cy="3614"/>
          </a:xfrm>
        </p:grpSpPr>
        <p:pic>
          <p:nvPicPr>
            <p:cNvPr id="7" name="Picture 6" descr="40-cavern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" y="530"/>
              <a:ext cx="4819" cy="3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rossnc_trans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0" y="1836"/>
              <a:ext cx="909" cy="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631" y="751"/>
              <a:ext cx="472" cy="233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altLang="en-US" sz="1800" b="0" dirty="0">
                  <a:solidFill>
                    <a:prstClr val="black"/>
                  </a:solidFill>
                  <a:latin typeface="Calibri"/>
                  <a:ea typeface="+mn-ea"/>
                </a:rPr>
                <a:t>ATLAS</a:t>
              </a: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3264" y="994"/>
              <a:ext cx="440" cy="5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b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2191" y="2507"/>
              <a:ext cx="565" cy="5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b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850485" y="4499264"/>
            <a:ext cx="3802644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>
                <a:solidFill>
                  <a:prstClr val="black"/>
                </a:solidFill>
                <a:latin typeface="Calibri"/>
                <a:ea typeface="+mn-ea"/>
              </a:rPr>
              <a:t>The Compact </a:t>
            </a:r>
            <a:r>
              <a:rPr lang="en-GB" sz="2400" b="0" dirty="0" err="1">
                <a:solidFill>
                  <a:prstClr val="black"/>
                </a:solidFill>
                <a:latin typeface="Calibri"/>
                <a:ea typeface="+mn-ea"/>
              </a:rPr>
              <a:t>Muon</a:t>
            </a:r>
            <a:r>
              <a:rPr lang="en-GB" sz="2400" b="0" dirty="0">
                <a:solidFill>
                  <a:prstClr val="black"/>
                </a:solidFill>
                <a:latin typeface="Calibri"/>
                <a:ea typeface="+mn-ea"/>
              </a:rPr>
              <a:t> Solenoid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262BBF1-4772-AA45-8216-5EAF679D1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GB"/>
              <a:t>February 2022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5339B3D-268C-B245-A5F6-C517EF7D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Student Open Day - CMS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69890-4BE5-1E48-BD76-5190B4B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33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A0414-CBF8-E541-818E-7AFD299E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 Trigger – Bringing all together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5AD74-3790-4249-98A9-41C56BBF8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17C82-4056-684F-885A-8968E5083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4A96A-ECBC-2F43-B66C-FA134121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20</a:t>
            </a:fld>
            <a:endParaRPr lang="en-GB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2FC1D2-A87A-4A49-9101-E7C58831F3E5}"/>
              </a:ext>
            </a:extLst>
          </p:cNvPr>
          <p:cNvGrpSpPr/>
          <p:nvPr/>
        </p:nvGrpSpPr>
        <p:grpSpPr>
          <a:xfrm>
            <a:off x="655576" y="1925193"/>
            <a:ext cx="5131765" cy="3186778"/>
            <a:chOff x="591240" y="1019541"/>
            <a:chExt cx="6573934" cy="43186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EBF8E2-B6A4-374B-88A4-31A7D856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488" y="1093250"/>
              <a:ext cx="6500686" cy="368876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EDFF7F-89A8-764B-83FB-2D0BE5834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240" y="1019541"/>
              <a:ext cx="6426993" cy="4318667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D34600B-0C1C-4E43-B04C-AE70FBD4BC25}"/>
                </a:ext>
              </a:extLst>
            </p:cNvPr>
            <p:cNvSpPr/>
            <p:nvPr/>
          </p:nvSpPr>
          <p:spPr bwMode="auto">
            <a:xfrm>
              <a:off x="5321156" y="2167845"/>
              <a:ext cx="1182479" cy="941589"/>
            </a:xfrm>
            <a:prstGeom prst="ellipse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E13B048-DCBC-2C47-8C7B-DCD972880604}"/>
                </a:ext>
              </a:extLst>
            </p:cNvPr>
            <p:cNvSpPr/>
            <p:nvPr/>
          </p:nvSpPr>
          <p:spPr bwMode="auto">
            <a:xfrm>
              <a:off x="1652397" y="3119506"/>
              <a:ext cx="4030072" cy="1325677"/>
            </a:xfrm>
            <a:prstGeom prst="ellipse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695B843-EC97-5C42-ADAD-8D646897B8E0}"/>
                </a:ext>
              </a:extLst>
            </p:cNvPr>
            <p:cNvSpPr/>
            <p:nvPr/>
          </p:nvSpPr>
          <p:spPr bwMode="auto">
            <a:xfrm>
              <a:off x="5276476" y="1312963"/>
              <a:ext cx="1183363" cy="570215"/>
            </a:xfrm>
            <a:prstGeom prst="ellipse">
              <a:avLst/>
            </a:prstGeom>
            <a:noFill/>
            <a:ln w="41275" cap="flat" cmpd="sng" algn="ctr">
              <a:solidFill>
                <a:srgbClr val="1A18C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1DD7303-CDD4-B54D-B10C-F250519651EF}"/>
                </a:ext>
              </a:extLst>
            </p:cNvPr>
            <p:cNvSpPr/>
            <p:nvPr/>
          </p:nvSpPr>
          <p:spPr bwMode="auto">
            <a:xfrm>
              <a:off x="875027" y="1334862"/>
              <a:ext cx="745408" cy="592112"/>
            </a:xfrm>
            <a:prstGeom prst="ellipse">
              <a:avLst/>
            </a:prstGeom>
            <a:noFill/>
            <a:ln w="41275" cap="flat" cmpd="sng" algn="ctr">
              <a:solidFill>
                <a:srgbClr val="1A18C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C1CA5B-E1B6-FE40-91D1-EE4355CD4673}"/>
                </a:ext>
              </a:extLst>
            </p:cNvPr>
            <p:cNvSpPr/>
            <p:nvPr/>
          </p:nvSpPr>
          <p:spPr bwMode="auto">
            <a:xfrm>
              <a:off x="1969915" y="1400554"/>
              <a:ext cx="931539" cy="460728"/>
            </a:xfrm>
            <a:prstGeom prst="ellipse">
              <a:avLst/>
            </a:prstGeom>
            <a:noFill/>
            <a:ln w="41275" cap="flat" cmpd="sng" algn="ctr">
              <a:solidFill>
                <a:srgbClr val="1A18C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</p:grpSp>
      <p:pic>
        <p:nvPicPr>
          <p:cNvPr id="10" name="17209957001_5114685040001_5114431621001-vs.jpg" descr="17209957001_5114685040001_5114431621001-vs.jpg">
            <a:extLst>
              <a:ext uri="{FF2B5EF4-FFF2-40B4-BE49-F238E27FC236}">
                <a16:creationId xmlns:a16="http://schemas.microsoft.com/office/drawing/2014/main" id="{D42C68C2-5675-1544-9ED1-2CCB14CAE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655" y="3908008"/>
            <a:ext cx="1566271" cy="88102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259DC6-5A52-A444-BC89-CB42F11D8AF9}"/>
              </a:ext>
            </a:extLst>
          </p:cNvPr>
          <p:cNvSpPr txBox="1"/>
          <p:nvPr/>
        </p:nvSpPr>
        <p:spPr>
          <a:xfrm>
            <a:off x="219078" y="1331567"/>
            <a:ext cx="872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ECAL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E16406-A075-554B-A1FB-C11EA7F78597}"/>
              </a:ext>
            </a:extLst>
          </p:cNvPr>
          <p:cNvSpPr txBox="1"/>
          <p:nvPr/>
        </p:nvSpPr>
        <p:spPr>
          <a:xfrm>
            <a:off x="4939058" y="1398390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Tracker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53FEC8F-2454-C34C-89A8-54922073B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862" y="4318565"/>
            <a:ext cx="1566271" cy="1586812"/>
          </a:xfrm>
          <a:prstGeom prst="rect">
            <a:avLst/>
          </a:prstGeom>
        </p:spPr>
      </p:pic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432E5AE2-BEBD-CC40-B603-ACDFBF6DE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05" y="1398063"/>
            <a:ext cx="3340921" cy="190806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93D01AE-72DE-6241-A8E0-06E1F1F945D3}"/>
              </a:ext>
            </a:extLst>
          </p:cNvPr>
          <p:cNvSpPr txBox="1"/>
          <p:nvPr/>
        </p:nvSpPr>
        <p:spPr>
          <a:xfrm>
            <a:off x="524498" y="5455829"/>
            <a:ext cx="5436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400" dirty="0">
                <a:solidFill>
                  <a:srgbClr val="1E3FF1"/>
                </a:solidFill>
                <a:latin typeface="+mn-lt"/>
              </a:rPr>
              <a:t>Complex system of fast electronics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6D71AE-ED7B-CA4B-A026-5FA16C29041D}"/>
              </a:ext>
            </a:extLst>
          </p:cNvPr>
          <p:cNvCxnSpPr>
            <a:cxnSpLocks/>
          </p:cNvCxnSpPr>
          <p:nvPr/>
        </p:nvCxnSpPr>
        <p:spPr bwMode="auto">
          <a:xfrm>
            <a:off x="553615" y="1700899"/>
            <a:ext cx="396801" cy="35870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D6BCFB6-E497-C149-BB5A-4302D2B71207}"/>
              </a:ext>
            </a:extLst>
          </p:cNvPr>
          <p:cNvCxnSpPr>
            <a:cxnSpLocks/>
          </p:cNvCxnSpPr>
          <p:nvPr/>
        </p:nvCxnSpPr>
        <p:spPr bwMode="auto">
          <a:xfrm flipH="1">
            <a:off x="5029471" y="1742300"/>
            <a:ext cx="412321" cy="37074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83089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A0414-CBF8-E541-818E-7AFD299E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 Trigger – Bringing all together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5AD74-3790-4249-98A9-41C56BBF8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17C82-4056-684F-885A-8968E5083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4A96A-ECBC-2F43-B66C-FA134121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21</a:t>
            </a:fld>
            <a:endParaRPr lang="en-GB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F1EECE-C0EC-FC4B-B876-6B0C0536E77A}"/>
              </a:ext>
            </a:extLst>
          </p:cNvPr>
          <p:cNvSpPr txBox="1"/>
          <p:nvPr/>
        </p:nvSpPr>
        <p:spPr>
          <a:xfrm>
            <a:off x="363011" y="1171978"/>
            <a:ext cx="46433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Bringing offline online</a:t>
            </a:r>
          </a:p>
          <a:p>
            <a:pPr algn="l">
              <a:buNone/>
            </a:pPr>
            <a:endParaRPr lang="en-US" sz="800" b="0" dirty="0">
              <a:solidFill>
                <a:srgbClr val="1E3FF1"/>
              </a:solidFill>
              <a:latin typeface="+mn-lt"/>
            </a:endParaRP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All information from the detectors brought together in the Level 1 trigger. 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Level 1 Trigger constructs elements for making the trigger decision </a:t>
            </a:r>
          </a:p>
          <a:p>
            <a:pPr marL="800100" lvl="1" indent="-342900" algn="l">
              <a:buSzPct val="150000"/>
              <a:buFont typeface="System Font Regular"/>
              <a:buChar char="-"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Jets, electrons, photons, muons, missing energy</a:t>
            </a:r>
          </a:p>
          <a:p>
            <a:pPr marL="800100" lvl="1" indent="-342900" algn="l">
              <a:buSzPct val="150000"/>
              <a:buFont typeface="System Font Regular"/>
              <a:buChar char="-"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Dealing with ~200 interactions a major challenge</a:t>
            </a:r>
          </a:p>
          <a:p>
            <a:pPr marL="800100" lvl="1" indent="-342900" algn="l">
              <a:buSzPct val="150000"/>
              <a:buFont typeface="System Font Regular"/>
              <a:buChar char="-"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Sophisticated jet reconstruction possible. </a:t>
            </a:r>
          </a:p>
          <a:p>
            <a:pPr marL="342900" indent="-342900" algn="l">
              <a:buFont typeface="Wingdings" pitchFamily="2" charset="2"/>
              <a:buChar char="§"/>
            </a:pPr>
            <a:endParaRPr lang="en-US" sz="2000" b="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2FC1D2-A87A-4A49-9101-E7C58831F3E5}"/>
              </a:ext>
            </a:extLst>
          </p:cNvPr>
          <p:cNvGrpSpPr/>
          <p:nvPr/>
        </p:nvGrpSpPr>
        <p:grpSpPr>
          <a:xfrm>
            <a:off x="5866575" y="1058884"/>
            <a:ext cx="3716438" cy="2167243"/>
            <a:chOff x="591240" y="1019541"/>
            <a:chExt cx="6573934" cy="43186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EBF8E2-B6A4-374B-88A4-31A7D856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488" y="1093250"/>
              <a:ext cx="6500686" cy="368876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EDFF7F-89A8-764B-83FB-2D0BE5834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240" y="1019541"/>
              <a:ext cx="6426993" cy="4318667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D34600B-0C1C-4E43-B04C-AE70FBD4BC25}"/>
                </a:ext>
              </a:extLst>
            </p:cNvPr>
            <p:cNvSpPr/>
            <p:nvPr/>
          </p:nvSpPr>
          <p:spPr bwMode="auto">
            <a:xfrm>
              <a:off x="5321156" y="2167845"/>
              <a:ext cx="1182479" cy="941589"/>
            </a:xfrm>
            <a:prstGeom prst="ellipse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E13B048-DCBC-2C47-8C7B-DCD972880604}"/>
                </a:ext>
              </a:extLst>
            </p:cNvPr>
            <p:cNvSpPr/>
            <p:nvPr/>
          </p:nvSpPr>
          <p:spPr bwMode="auto">
            <a:xfrm>
              <a:off x="1652397" y="3119506"/>
              <a:ext cx="4030072" cy="1325677"/>
            </a:xfrm>
            <a:prstGeom prst="ellipse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695B843-EC97-5C42-ADAD-8D646897B8E0}"/>
                </a:ext>
              </a:extLst>
            </p:cNvPr>
            <p:cNvSpPr/>
            <p:nvPr/>
          </p:nvSpPr>
          <p:spPr bwMode="auto">
            <a:xfrm>
              <a:off x="5276476" y="1312963"/>
              <a:ext cx="1183363" cy="570215"/>
            </a:xfrm>
            <a:prstGeom prst="ellipse">
              <a:avLst/>
            </a:prstGeom>
            <a:noFill/>
            <a:ln w="41275" cap="flat" cmpd="sng" algn="ctr">
              <a:solidFill>
                <a:srgbClr val="1A18C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1DD7303-CDD4-B54D-B10C-F250519651EF}"/>
                </a:ext>
              </a:extLst>
            </p:cNvPr>
            <p:cNvSpPr/>
            <p:nvPr/>
          </p:nvSpPr>
          <p:spPr bwMode="auto">
            <a:xfrm>
              <a:off x="875027" y="1334862"/>
              <a:ext cx="745408" cy="592112"/>
            </a:xfrm>
            <a:prstGeom prst="ellipse">
              <a:avLst/>
            </a:prstGeom>
            <a:noFill/>
            <a:ln w="41275" cap="flat" cmpd="sng" algn="ctr">
              <a:solidFill>
                <a:srgbClr val="1A18C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C1CA5B-E1B6-FE40-91D1-EE4355CD4673}"/>
                </a:ext>
              </a:extLst>
            </p:cNvPr>
            <p:cNvSpPr/>
            <p:nvPr/>
          </p:nvSpPr>
          <p:spPr bwMode="auto">
            <a:xfrm>
              <a:off x="1969915" y="1400554"/>
              <a:ext cx="931539" cy="460728"/>
            </a:xfrm>
            <a:prstGeom prst="ellipse">
              <a:avLst/>
            </a:prstGeom>
            <a:noFill/>
            <a:ln w="41275" cap="flat" cmpd="sng" algn="ctr">
              <a:solidFill>
                <a:srgbClr val="1A18C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D0AB1EA-26E0-E444-A2D6-5E1FDE5948FE}"/>
              </a:ext>
            </a:extLst>
          </p:cNvPr>
          <p:cNvSpPr txBox="1"/>
          <p:nvPr/>
        </p:nvSpPr>
        <p:spPr>
          <a:xfrm>
            <a:off x="5116741" y="3961327"/>
            <a:ext cx="4628318" cy="1323439"/>
          </a:xfrm>
          <a:prstGeom prst="rect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 Tracks available for the first time</a:t>
            </a:r>
          </a:p>
          <a:p>
            <a:pPr algn="l">
              <a:buNone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 Tracks alone can give interaction point</a:t>
            </a:r>
          </a:p>
          <a:p>
            <a:pPr algn="l">
              <a:buNone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 Track jets new concept </a:t>
            </a:r>
          </a:p>
        </p:txBody>
      </p:sp>
    </p:spTree>
    <p:extLst>
      <p:ext uri="{BB962C8B-B14F-4D97-AF65-F5344CB8AC3E}">
        <p14:creationId xmlns:p14="http://schemas.microsoft.com/office/powerpoint/2010/main" val="198590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D51C3-662B-814C-8DC0-BB630B5F2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FPGAs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CB8DF-3B0D-4146-A22F-DE603DB50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82E33-38E8-8245-8BC5-45D7BE412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DA04B-1867-AC49-B8B7-ED90F4DC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22</a:t>
            </a:fld>
            <a:endParaRPr lang="en-GB" altLang="en-US" dirty="0"/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BE32AACE-55B6-984A-840F-B1ADFF82A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73" y="1505864"/>
            <a:ext cx="2053944" cy="2000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0EE809-7854-5C4B-A602-AA2E11D0B32B}"/>
              </a:ext>
            </a:extLst>
          </p:cNvPr>
          <p:cNvSpPr txBox="1"/>
          <p:nvPr/>
        </p:nvSpPr>
        <p:spPr>
          <a:xfrm>
            <a:off x="659196" y="4337474"/>
            <a:ext cx="84385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Algorithms implemented in FPGAs </a:t>
            </a:r>
          </a:p>
          <a:p>
            <a:pPr algn="l">
              <a:buNone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New tools (HLS) making this easier</a:t>
            </a:r>
          </a:p>
          <a:p>
            <a:pPr algn="l">
              <a:buNone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FPGAs are evolving as accelerators in heterogenous computing systems. Opportunity during studentship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7F0616-F151-CC47-A5C2-93DB6836F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740" y="1023271"/>
            <a:ext cx="4122882" cy="326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05939-332C-2A47-B695-C518F3208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EDD20-1452-614A-B5CD-25B45BD0B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1E3FF1"/>
                </a:solidFill>
              </a:rPr>
              <a:t>Project will encompass: </a:t>
            </a:r>
            <a:endParaRPr lang="en-US" sz="2000" dirty="0">
              <a:solidFill>
                <a:srgbClr val="1E3FF1"/>
              </a:solidFill>
            </a:endParaRPr>
          </a:p>
          <a:p>
            <a:r>
              <a:rPr lang="en-US" sz="2000" dirty="0">
                <a:solidFill>
                  <a:srgbClr val="1E3FF1"/>
                </a:solidFill>
              </a:rPr>
              <a:t>BSM physics analysis focusing on more realistic models beyond MSSM.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Explore potential of NMSSM with enlarged Higgs sector. </a:t>
            </a:r>
          </a:p>
          <a:p>
            <a:r>
              <a:rPr lang="en-US" sz="2000" dirty="0">
                <a:solidFill>
                  <a:srgbClr val="1E3FF1"/>
                </a:solidFill>
              </a:rPr>
              <a:t>Develop complex jet reconstruction and tagging. Exploit ML techniques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Develop algorithms for the HL-LHC upgrade of the L1 trigger. Exploit new structure concept and tracks never before available. </a:t>
            </a:r>
          </a:p>
          <a:p>
            <a:r>
              <a:rPr lang="en-US" sz="2000" dirty="0">
                <a:solidFill>
                  <a:srgbClr val="1E3FF1"/>
                </a:solidFill>
              </a:rPr>
              <a:t>Challenge of reconstruction of jets online.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Make use of the information provided by other areas of group</a:t>
            </a:r>
          </a:p>
          <a:p>
            <a:endParaRPr lang="en-US" sz="2000" dirty="0">
              <a:solidFill>
                <a:srgbClr val="1E3FF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1E3FF1"/>
                </a:solidFill>
              </a:rPr>
              <a:t>Flexible project will be tuned to suit student selected</a:t>
            </a:r>
          </a:p>
          <a:p>
            <a:pPr marL="0" indent="0">
              <a:buNone/>
            </a:pPr>
            <a:endParaRPr lang="en-US" sz="800" dirty="0">
              <a:solidFill>
                <a:srgbClr val="1E3FF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1E3FF1"/>
                </a:solidFill>
              </a:rPr>
              <a:t>Supervisors: Prof. Claire Shepherd-Themistocleous, Dr. Henning </a:t>
            </a:r>
            <a:r>
              <a:rPr lang="en-US" sz="2000" dirty="0" err="1">
                <a:solidFill>
                  <a:srgbClr val="1E3FF1"/>
                </a:solidFill>
              </a:rPr>
              <a:t>Flaecher</a:t>
            </a:r>
            <a:r>
              <a:rPr lang="en-US" sz="2000" dirty="0">
                <a:solidFill>
                  <a:srgbClr val="1E3FF1"/>
                </a:solidFill>
              </a:rPr>
              <a:t> (Bristol)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97588-315E-3644-B5EE-8EC43BA5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AAFD4-90B7-D143-AD6B-316B12C5B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7B789-6390-444B-92B2-44626B76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50593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Student Open Day - CMS</a:t>
            </a:r>
            <a:endParaRPr lang="en-US" dirty="0"/>
          </a:p>
        </p:txBody>
      </p:sp>
      <p:pic>
        <p:nvPicPr>
          <p:cNvPr id="5122" name="Picture 2" descr="H:\Talks_Higgs\Higgs-discovery-RAL\CMS-detector-expand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66" y="441059"/>
            <a:ext cx="7716475" cy="578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F4A1E-3BD3-2C4F-8506-3EBCDABC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GB"/>
              <a:t>February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26A147-9FC5-B547-946D-67C61BAB7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12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788A-7F09-3A4A-86AE-171A9D636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: What we work 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0251E-8A48-5047-9FE8-8003A77E7E19}"/>
              </a:ext>
            </a:extLst>
          </p:cNvPr>
          <p:cNvSpPr txBox="1"/>
          <p:nvPr/>
        </p:nvSpPr>
        <p:spPr>
          <a:xfrm>
            <a:off x="3472105" y="1588578"/>
            <a:ext cx="2335716" cy="83099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Electromagnetic </a:t>
            </a:r>
          </a:p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Calorimeter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2CD54-1A4C-B145-9FFB-9B6EC0C24B40}"/>
              </a:ext>
            </a:extLst>
          </p:cNvPr>
          <p:cNvSpPr txBox="1"/>
          <p:nvPr/>
        </p:nvSpPr>
        <p:spPr>
          <a:xfrm>
            <a:off x="5807821" y="2744208"/>
            <a:ext cx="2335716" cy="461665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Silicon Tracker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0EEBF3-C2A9-204D-8D56-B8024DA7941C}"/>
              </a:ext>
            </a:extLst>
          </p:cNvPr>
          <p:cNvSpPr txBox="1"/>
          <p:nvPr/>
        </p:nvSpPr>
        <p:spPr>
          <a:xfrm>
            <a:off x="1160519" y="2713614"/>
            <a:ext cx="1991471" cy="83099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Trigger </a:t>
            </a:r>
          </a:p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(L1 &amp; HLT)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CC152C-29CF-E741-BA89-1AD8409A94BA}"/>
              </a:ext>
            </a:extLst>
          </p:cNvPr>
          <p:cNvSpPr txBox="1"/>
          <p:nvPr/>
        </p:nvSpPr>
        <p:spPr>
          <a:xfrm>
            <a:off x="1503718" y="3883615"/>
            <a:ext cx="1869360" cy="83099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Computing </a:t>
            </a:r>
          </a:p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(T1 &amp; T2)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03C240-2A2B-9743-B7EB-997198FE537F}"/>
              </a:ext>
            </a:extLst>
          </p:cNvPr>
          <p:cNvSpPr txBox="1"/>
          <p:nvPr/>
        </p:nvSpPr>
        <p:spPr>
          <a:xfrm>
            <a:off x="5282269" y="3763055"/>
            <a:ext cx="2335716" cy="461665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Physics Analysis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252264-2924-2E4A-97D3-BC9269F62994}"/>
              </a:ext>
            </a:extLst>
          </p:cNvPr>
          <p:cNvSpPr txBox="1"/>
          <p:nvPr/>
        </p:nvSpPr>
        <p:spPr>
          <a:xfrm>
            <a:off x="3734667" y="4705681"/>
            <a:ext cx="2335716" cy="83099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Phenomenology</a:t>
            </a:r>
          </a:p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NExT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Institute)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50B0A7-F5EC-9249-8830-2F4C76854539}"/>
              </a:ext>
            </a:extLst>
          </p:cNvPr>
          <p:cNvSpPr txBox="1"/>
          <p:nvPr/>
        </p:nvSpPr>
        <p:spPr>
          <a:xfrm>
            <a:off x="1260177" y="5888313"/>
            <a:ext cx="1178221" cy="461665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Design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27F9D7-498B-D048-BC48-A017E09D0FC2}"/>
              </a:ext>
            </a:extLst>
          </p:cNvPr>
          <p:cNvSpPr txBox="1"/>
          <p:nvPr/>
        </p:nvSpPr>
        <p:spPr>
          <a:xfrm>
            <a:off x="2783226" y="5886463"/>
            <a:ext cx="1902882" cy="461665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Construction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C77F26-D9AC-3540-BDCC-5356A4A1D7C1}"/>
              </a:ext>
            </a:extLst>
          </p:cNvPr>
          <p:cNvSpPr txBox="1"/>
          <p:nvPr/>
        </p:nvSpPr>
        <p:spPr>
          <a:xfrm>
            <a:off x="5078513" y="5886463"/>
            <a:ext cx="1585971" cy="461665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Operation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895B29-FE3C-9F4A-A94F-E6174EAE7F4C}"/>
              </a:ext>
            </a:extLst>
          </p:cNvPr>
          <p:cNvSpPr txBox="1"/>
          <p:nvPr/>
        </p:nvSpPr>
        <p:spPr>
          <a:xfrm>
            <a:off x="7103200" y="5886463"/>
            <a:ext cx="1463228" cy="461665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Upgrades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C87B469D-FB67-534F-B6F9-BF6B21B73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GB"/>
              <a:t>February 2022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F5C7107-5769-3E4D-8C8D-C0F63DD9E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Student Open Day - CMS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765E44-5A07-1F4E-9409-6C846FF1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08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4BCC-CA64-2B48-AFC5-B70F3F996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D4B40-E8F5-294C-805D-67FD725AD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592F34-B235-3A4D-BB14-4F2907498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Student Open Day - CMS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BC3C6-C261-4C4B-99DA-B405DBBD2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36364D-B547-A142-BBAA-A98E26EFA85E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308F4A-6433-AF4B-A6C9-4747929F9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FD165F-9861-0C40-AE85-6F7706AB7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463" y="5283602"/>
            <a:ext cx="981722" cy="1472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40336E-3E15-1844-B715-1992C35C7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1" y="3563257"/>
            <a:ext cx="1277257" cy="1277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6EAA0B-16B0-0149-B3DE-AAEF86A71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760" y="95210"/>
            <a:ext cx="1028619" cy="1503025"/>
          </a:xfrm>
          <a:prstGeom prst="rect">
            <a:avLst/>
          </a:prstGeom>
        </p:spPr>
      </p:pic>
      <p:pic>
        <p:nvPicPr>
          <p:cNvPr id="1026" name="Picture 2" descr="https://lpc.fnal.gov/fellows/imgs/med/2016/Jacob_Linacre.jpg">
            <a:extLst>
              <a:ext uri="{FF2B5EF4-FFF2-40B4-BE49-F238E27FC236}">
                <a16:creationId xmlns:a16="http://schemas.microsoft.com/office/drawing/2014/main" id="{AEAA3701-335B-5245-A1B3-D32E28B98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91" y="3314700"/>
            <a:ext cx="991870" cy="146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922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2FFC1-22AF-E44A-B371-E9BF93C04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PhD project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F9C86-E994-3C4C-818B-B2408D578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1E3FF1"/>
                </a:solidFill>
              </a:rPr>
              <a:t>Project will encompass: </a:t>
            </a:r>
          </a:p>
          <a:p>
            <a:pPr marL="0" indent="0">
              <a:buNone/>
            </a:pPr>
            <a:endParaRPr lang="en-US" dirty="0">
              <a:solidFill>
                <a:srgbClr val="1E3FF1"/>
              </a:solidFill>
            </a:endParaRPr>
          </a:p>
          <a:p>
            <a:pPr marL="327025" lvl="1" indent="0">
              <a:spcAft>
                <a:spcPts val="1200"/>
              </a:spcAft>
              <a:buNone/>
            </a:pPr>
            <a:r>
              <a:rPr lang="en-US" dirty="0">
                <a:solidFill>
                  <a:srgbClr val="1E3FF1"/>
                </a:solidFill>
              </a:rPr>
              <a:t>1) A search for evidence of Physics Beyond the Standard Model (BSM). </a:t>
            </a:r>
          </a:p>
          <a:p>
            <a:pPr marL="1193800" lvl="2" indent="-51435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Extended Higgs sector (NMSSM)</a:t>
            </a:r>
          </a:p>
          <a:p>
            <a:pPr marL="1193800" lvl="2" indent="-51435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Machine Learning for boosted fat jets. </a:t>
            </a:r>
          </a:p>
          <a:p>
            <a:pPr marL="1193800" lvl="2" indent="-51435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Collaboration with Phenomenologists</a:t>
            </a:r>
          </a:p>
          <a:p>
            <a:pPr marL="327025" lvl="1" indent="0">
              <a:spcAft>
                <a:spcPts val="1200"/>
              </a:spcAft>
              <a:buClr>
                <a:schemeClr val="tx1"/>
              </a:buClr>
              <a:buSzPct val="100000"/>
              <a:buNone/>
            </a:pPr>
            <a:r>
              <a:rPr lang="en-US" dirty="0">
                <a:solidFill>
                  <a:srgbClr val="1E3FF1"/>
                </a:solidFill>
              </a:rPr>
              <a:t>2) Level 1 Trigger upgrade for the HL-LHC</a:t>
            </a:r>
          </a:p>
          <a:p>
            <a:pPr lvl="2" indent="-342900">
              <a:spcAft>
                <a:spcPts val="1200"/>
              </a:spcAft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Fast electronics and FPGAs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F17E5-9EA7-494C-B26A-B8146E93E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531B9-A2A6-E642-B215-076F43F22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1C931-7A09-FF47-B6AC-3EEEE48E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15600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ED98-7F81-084C-961B-47B018AC5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and Run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51F66-5151-7E42-AAA2-220826169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0CDF5-EDC5-B944-B684-14A1968EC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B3C4-041E-3A4A-A228-714E7AA7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7</a:t>
            </a:fld>
            <a:endParaRPr lang="en-GB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A3278-88C2-DB4F-90E0-7947E5C83D5F}"/>
              </a:ext>
            </a:extLst>
          </p:cNvPr>
          <p:cNvGrpSpPr/>
          <p:nvPr/>
        </p:nvGrpSpPr>
        <p:grpSpPr>
          <a:xfrm>
            <a:off x="1162318" y="1116088"/>
            <a:ext cx="7753082" cy="2438481"/>
            <a:chOff x="1162318" y="1116088"/>
            <a:chExt cx="7753082" cy="2438481"/>
          </a:xfrm>
        </p:grpSpPr>
        <p:pic>
          <p:nvPicPr>
            <p:cNvPr id="9" name="Picture 8" descr="Timeline&#10;&#10;Description automatically generated">
              <a:extLst>
                <a:ext uri="{FF2B5EF4-FFF2-40B4-BE49-F238E27FC236}">
                  <a16:creationId xmlns:a16="http://schemas.microsoft.com/office/drawing/2014/main" id="{EBA807C3-E42F-1D41-AA9D-A6B60A915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318" y="1116088"/>
              <a:ext cx="7753082" cy="229578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8610E2-A3ED-4F44-AA98-03486F81A429}"/>
                </a:ext>
              </a:extLst>
            </p:cNvPr>
            <p:cNvSpPr/>
            <p:nvPr/>
          </p:nvSpPr>
          <p:spPr bwMode="auto">
            <a:xfrm>
              <a:off x="5038859" y="3052293"/>
              <a:ext cx="1387699" cy="5022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2E67F30-A560-D34A-B7C9-5B1542F5F684}"/>
              </a:ext>
            </a:extLst>
          </p:cNvPr>
          <p:cNvSpPr txBox="1"/>
          <p:nvPr/>
        </p:nvSpPr>
        <p:spPr>
          <a:xfrm>
            <a:off x="1007772" y="3779802"/>
            <a:ext cx="8244565" cy="2031325"/>
          </a:xfrm>
          <a:prstGeom prst="rect">
            <a:avLst/>
          </a:prstGeom>
          <a:solidFill>
            <a:srgbClr val="FFFF00"/>
          </a:solidFill>
          <a:ln w="444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Run 3 (2022-2025)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More than double dataset 190 + 270 fb</a:t>
            </a:r>
            <a:r>
              <a:rPr lang="en-US" sz="1800" b="0" baseline="30000" dirty="0">
                <a:solidFill>
                  <a:schemeClr val="tx1"/>
                </a:solidFill>
                <a:latin typeface="+mn-lt"/>
              </a:rPr>
              <a:t>-1</a:t>
            </a:r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Energy 13.6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TeV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slightly higher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Good detector performance enables sophisticated analysis techniques 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Perfect time for PhD to get most from Phase I data </a:t>
            </a:r>
          </a:p>
        </p:txBody>
      </p:sp>
    </p:spTree>
    <p:extLst>
      <p:ext uri="{BB962C8B-B14F-4D97-AF65-F5344CB8AC3E}">
        <p14:creationId xmlns:p14="http://schemas.microsoft.com/office/powerpoint/2010/main" val="639925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C3BBF-5AFD-4E4A-8A10-60D8404C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Analyses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097FE-5C79-8546-9672-15457B488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F552C-07A2-E64D-9957-A9EC9AA8D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37C7D-D334-9747-80A5-4296B1EB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8</a:t>
            </a:fld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78DE52-0F97-8440-A1B2-11DAED73B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83" y="1255684"/>
            <a:ext cx="3724730" cy="1954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6A1789-31EB-9F49-BE7A-D940D26F45E1}"/>
              </a:ext>
            </a:extLst>
          </p:cNvPr>
          <p:cNvSpPr txBox="1"/>
          <p:nvPr/>
        </p:nvSpPr>
        <p:spPr>
          <a:xfrm>
            <a:off x="4477505" y="186367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>
                <a:solidFill>
                  <a:srgbClr val="1E3FF1"/>
                </a:solidFill>
                <a:latin typeface="+mn-lt"/>
              </a:rPr>
              <a:t>Fat Jet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BABC0-86BD-724A-9FF2-4305F4581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631" y="1021502"/>
            <a:ext cx="3968797" cy="3079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270180-EE2D-CB4E-9BB8-50A74851A81A}"/>
              </a:ext>
            </a:extLst>
          </p:cNvPr>
          <p:cNvSpPr txBox="1"/>
          <p:nvPr/>
        </p:nvSpPr>
        <p:spPr>
          <a:xfrm>
            <a:off x="4477505" y="250597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>
                <a:solidFill>
                  <a:srgbClr val="1E3FF1"/>
                </a:solidFill>
                <a:latin typeface="+mn-lt"/>
              </a:rPr>
              <a:t>Fat Jet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8F964A-5676-0E4F-AE69-DF81CCFF0B5E}"/>
              </a:ext>
            </a:extLst>
          </p:cNvPr>
          <p:cNvSpPr txBox="1"/>
          <p:nvPr/>
        </p:nvSpPr>
        <p:spPr>
          <a:xfrm>
            <a:off x="712080" y="3961240"/>
            <a:ext cx="920797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NMSSM Light Higgs – 7 Higgs bosons – found one so far </a:t>
            </a:r>
            <a:r>
              <a:rPr lang="en-US" sz="2000" b="0" dirty="0">
                <a:solidFill>
                  <a:srgbClr val="1E3FF1"/>
                </a:solidFill>
                <a:latin typeface="+mn-lt"/>
                <a:sym typeface="Wingdings" pitchFamily="2" charset="2"/>
              </a:rPr>
              <a:t> </a:t>
            </a:r>
            <a:endParaRPr lang="en-US" sz="2000" b="0" dirty="0">
              <a:solidFill>
                <a:srgbClr val="1E3FF1"/>
              </a:solidFill>
              <a:latin typeface="+mn-lt"/>
            </a:endParaRP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This analysis would be the evidence of SUSY in this scenario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Particular feature no observable missing energy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“Fat jets” &amp; double b-tagging. Use neural nets.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Initial analysis good. (Paper imminent). Will develop scenarios with theorists.</a:t>
            </a:r>
          </a:p>
        </p:txBody>
      </p:sp>
    </p:spTree>
    <p:extLst>
      <p:ext uri="{BB962C8B-B14F-4D97-AF65-F5344CB8AC3E}">
        <p14:creationId xmlns:p14="http://schemas.microsoft.com/office/powerpoint/2010/main" val="3470399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3F366-F5D8-894A-B21A-802719E1B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Physics Analyses &amp; Phenomenology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1948D-99DB-1048-851E-F05EC7308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February 2022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402DC-0E94-C143-9172-2EF1E66F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95ED7-A9FB-7345-8E83-35309660B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9</a:t>
            </a:fld>
            <a:endParaRPr lang="en-GB" altLang="en-US" dirty="0"/>
          </a:p>
        </p:txBody>
      </p:sp>
      <p:pic>
        <p:nvPicPr>
          <p:cNvPr id="1026" name="Picture 2" descr="http://cms-results.web.cern.ch/cms-results/public-results/preliminary-results/EXO-18-006/CMS-PAS-EXO-18-006_Figure_003-b-thumb.png">
            <a:extLst>
              <a:ext uri="{FF2B5EF4-FFF2-40B4-BE49-F238E27FC236}">
                <a16:creationId xmlns:a16="http://schemas.microsoft.com/office/drawing/2014/main" id="{E388E15D-AB41-0F4E-B92D-5C9A063A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59" y="1554248"/>
            <a:ext cx="2619789" cy="244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ms-results.web.cern.ch/cms-results/public-results/publications/EXO-13-002/CMS-EXO-13-002_Figure_002-a-thumb.png">
            <a:extLst>
              <a:ext uri="{FF2B5EF4-FFF2-40B4-BE49-F238E27FC236}">
                <a16:creationId xmlns:a16="http://schemas.microsoft.com/office/drawing/2014/main" id="{043CE2B6-60B3-554C-9BCA-915DB0929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199" y="3172348"/>
            <a:ext cx="3005827" cy="320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DAAE0E-7369-B743-9980-9492F0EDE444}"/>
              </a:ext>
            </a:extLst>
          </p:cNvPr>
          <p:cNvSpPr txBox="1"/>
          <p:nvPr/>
        </p:nvSpPr>
        <p:spPr>
          <a:xfrm>
            <a:off x="5896413" y="4513769"/>
            <a:ext cx="1542253" cy="677108"/>
          </a:xfrm>
          <a:prstGeom prst="rect">
            <a:avLst/>
          </a:prstGeom>
          <a:solidFill>
            <a:srgbClr val="F9BEFF"/>
          </a:solidFill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Exploit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e</a:t>
            </a:r>
            <a:r>
              <a:rPr lang="en-US" sz="2000" b="0" dirty="0" err="1">
                <a:solidFill>
                  <a:schemeClr val="tx1"/>
                </a:solidFill>
                <a:latin typeface="Symbol" pitchFamily="2" charset="2"/>
              </a:rPr>
              <a:t>m</a:t>
            </a:r>
            <a:r>
              <a:rPr lang="en-US" sz="1800" b="0" dirty="0">
                <a:solidFill>
                  <a:schemeClr val="tx1"/>
                </a:solidFill>
                <a:latin typeface="Symbol" pitchFamily="2" charset="2"/>
              </a:rPr>
              <a:t>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for QBH 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56B9DC-B142-6044-B564-DD5AB55B3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17" y="4318527"/>
            <a:ext cx="1764096" cy="1067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F020B1-6A15-B64F-A852-CFF0A0D68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097" y="4056147"/>
            <a:ext cx="2962133" cy="2140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CC63D0-09AD-F74C-B819-079709307933}"/>
              </a:ext>
            </a:extLst>
          </p:cNvPr>
          <p:cNvSpPr txBox="1"/>
          <p:nvPr/>
        </p:nvSpPr>
        <p:spPr>
          <a:xfrm>
            <a:off x="615624" y="1037153"/>
            <a:ext cx="7775398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Z’ search a long standing analysis. High energy electrons and HLT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8D23F7-3830-3443-B7E7-74ADBF76B03C}"/>
              </a:ext>
            </a:extLst>
          </p:cNvPr>
          <p:cNvSpPr txBox="1"/>
          <p:nvPr/>
        </p:nvSpPr>
        <p:spPr>
          <a:xfrm>
            <a:off x="974372" y="5506489"/>
            <a:ext cx="1353256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Boosted Z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0C50D7-5C1C-A841-B4B2-6D6C0CD0D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900" y="1533116"/>
            <a:ext cx="4040919" cy="2669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CC09D0-2205-0A42-ACAF-E8D865A522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636" y="2636245"/>
            <a:ext cx="1683722" cy="160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4484"/>
      </p:ext>
    </p:extLst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Char char="l"/>
          <a:tabLst/>
          <a:defRPr kumimoji="0" lang="en-GB" sz="22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Char char="l"/>
          <a:tabLst/>
          <a:defRPr kumimoji="0" lang="en-GB" sz="22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" pitchFamily="18" charset="0"/>
            <a:cs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buNone/>
          <a:defRPr sz="1800" b="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55790</TotalTime>
  <Words>1400</Words>
  <Application>Microsoft Macintosh PowerPoint</Application>
  <PresentationFormat>A4 Paper (210x297 mm)</PresentationFormat>
  <Paragraphs>265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Garamond</vt:lpstr>
      <vt:lpstr>Helvetica</vt:lpstr>
      <vt:lpstr>Lucida Grande</vt:lpstr>
      <vt:lpstr>Symbol</vt:lpstr>
      <vt:lpstr>System Font Regular</vt:lpstr>
      <vt:lpstr>Times</vt:lpstr>
      <vt:lpstr>Times New Roman</vt:lpstr>
      <vt:lpstr>Wingdings</vt:lpstr>
      <vt:lpstr>Edge</vt:lpstr>
      <vt:lpstr>3_Custom Design</vt:lpstr>
      <vt:lpstr>Office Theme</vt:lpstr>
      <vt:lpstr>PowerPoint Presentation</vt:lpstr>
      <vt:lpstr>PowerPoint Presentation</vt:lpstr>
      <vt:lpstr>PowerPoint Presentation</vt:lpstr>
      <vt:lpstr>CMS : What we work on</vt:lpstr>
      <vt:lpstr>PowerPoint Presentation</vt:lpstr>
      <vt:lpstr>CMS PhD project </vt:lpstr>
      <vt:lpstr>LHC and Run 3</vt:lpstr>
      <vt:lpstr>Physics Analyses</vt:lpstr>
      <vt:lpstr>Past Physics Analyses &amp; Phenomenology </vt:lpstr>
      <vt:lpstr>HL-LHC Upgrades</vt:lpstr>
      <vt:lpstr>Upgrade of CMS for HL-LHC</vt:lpstr>
      <vt:lpstr>Upgrade of CMS for HL-LHC</vt:lpstr>
      <vt:lpstr>Upgrade of CMS for HL-LHC</vt:lpstr>
      <vt:lpstr>Electromagnetic Calorimeter</vt:lpstr>
      <vt:lpstr>ECAL</vt:lpstr>
      <vt:lpstr>ECAL – HL-LHC  </vt:lpstr>
      <vt:lpstr>Track Finder</vt:lpstr>
      <vt:lpstr>Track Finder</vt:lpstr>
      <vt:lpstr>Level 1 Trigger</vt:lpstr>
      <vt:lpstr>L1 Trigger – Bringing all together</vt:lpstr>
      <vt:lpstr>L1 Trigger – Bringing all together</vt:lpstr>
      <vt:lpstr>Use of FPGAs</vt:lpstr>
      <vt:lpstr>Project </vt:lpstr>
    </vt:vector>
  </TitlesOfParts>
  <Company>PPEP Group, RAL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Shepherd-Themistocleous, Claire (STFC,RAL,PPD)</cp:lastModifiedBy>
  <cp:revision>1314</cp:revision>
  <cp:lastPrinted>2013-04-26T14:46:55Z</cp:lastPrinted>
  <dcterms:created xsi:type="dcterms:W3CDTF">2000-09-22T22:23:34Z</dcterms:created>
  <dcterms:modified xsi:type="dcterms:W3CDTF">2022-02-14T17:39:59Z</dcterms:modified>
</cp:coreProperties>
</file>